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69" r:id="rId5"/>
    <p:sldId id="278" r:id="rId6"/>
    <p:sldId id="257" r:id="rId7"/>
    <p:sldId id="258" r:id="rId8"/>
    <p:sldId id="27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0" r:id="rId17"/>
    <p:sldId id="281" r:id="rId18"/>
    <p:sldId id="259" r:id="rId19"/>
    <p:sldId id="271" r:id="rId20"/>
    <p:sldId id="272" r:id="rId21"/>
    <p:sldId id="275" r:id="rId22"/>
    <p:sldId id="273" r:id="rId23"/>
    <p:sldId id="283" r:id="rId24"/>
    <p:sldId id="274" r:id="rId25"/>
    <p:sldId id="284" r:id="rId26"/>
    <p:sldId id="286" r:id="rId27"/>
    <p:sldId id="285" r:id="rId28"/>
    <p:sldId id="287" r:id="rId29"/>
    <p:sldId id="288" r:id="rId30"/>
    <p:sldId id="276" r:id="rId31"/>
    <p:sldId id="277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7" autoAdjust="0"/>
    <p:restoredTop sz="68743" autoAdjust="0"/>
  </p:normalViewPr>
  <p:slideViewPr>
    <p:cSldViewPr snapToGrid="0">
      <p:cViewPr>
        <p:scale>
          <a:sx n="100" d="100"/>
          <a:sy n="100" d="100"/>
        </p:scale>
        <p:origin x="1248" y="4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4E58FB-578C-04C3-5FAC-A80B602D09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00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EE5D9-AA1E-150B-A91A-3BB9213863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8E7EC8C-1381-5948-B66F-1EBC05161452}" type="datetimeFigureOut">
              <a:rPr lang="LID4096"/>
              <a:pPr>
                <a:defRPr/>
              </a:pPr>
              <a:t>3/16/26</a:t>
            </a:fld>
            <a:endParaRPr lang="en-00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BF83A-F485-9939-180C-7051F5F2C6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00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CF2DC-C0E8-64B8-0A97-857DBA7961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6D818DB-FDF2-E244-A236-DE4F1C8906CB}" type="slidenum">
              <a:rPr lang="en-001"/>
              <a:pPr>
                <a:defRPr/>
              </a:pPr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822E2C-24C5-5B3E-98F2-38858067DD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K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4E5762-E360-4844-E15A-962787E9AC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6D6181-800A-CD49-B418-ED755FFEDC9C}" type="datetimeFigureOut">
              <a:rPr lang="LID4096"/>
              <a:pPr>
                <a:defRPr/>
              </a:pPr>
              <a:t>3/16/26</a:t>
            </a:fld>
            <a:endParaRPr lang="en-K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2C5C368-FE2C-5A92-FE0E-1FC2DB7442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K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3C35ADE-0052-2D03-B263-460798390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K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A571D-A994-4B79-A484-187362FF52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35AA3-FD58-1F5C-950F-A42EF029DE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91B790-67C8-5C40-8150-03C1A25B2439}" type="slidenum">
              <a:rPr lang="en-KE"/>
              <a:pPr>
                <a:defRPr/>
              </a:pPr>
              <a:t>‹#›</a:t>
            </a:fld>
            <a:endParaRPr lang="en-K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39085-771C-7A24-5CFF-F76FBA009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15C514-C9E4-E3F2-6213-D7AE505CA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6C75ED-04A4-D7E7-832B-26D751985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46E04-6F78-A5F1-CB9D-BEC24CD33F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80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B134F-350F-1DAE-BB1B-FDB0FF1C3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3C5B17-C3AF-2486-7781-8AF0068199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31E407-1CF8-B0AC-E8F8-8ED9155BD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25C26-1E7D-A919-ACF5-05054028E0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The Problem (Speaker Script)</a:t>
            </a:r>
          </a:p>
          <a:p>
            <a:endParaRPr lang="en-CA" dirty="0"/>
          </a:p>
          <a:p>
            <a:r>
              <a:rPr lang="en-CA" dirty="0"/>
              <a:t>Affordable housing programs face a structural challenge when it comes to identifying the right households to allocate units to.</a:t>
            </a:r>
          </a:p>
          <a:p>
            <a:r>
              <a:rPr lang="en-CA" dirty="0"/>
              <a:t>In most cases, housing eligibility is assessed using </a:t>
            </a:r>
            <a:r>
              <a:rPr lang="en-CA" b="1" dirty="0"/>
              <a:t>self-reported income, payslips, or manual verification processes</a:t>
            </a:r>
            <a:r>
              <a:rPr lang="en-CA" dirty="0"/>
              <a:t>. However, these approaches do not work well in economies where a large share of households earn income through </a:t>
            </a:r>
            <a:r>
              <a:rPr lang="en-CA" b="1" dirty="0"/>
              <a:t>informal work, small businesses, or multiple income streams</a:t>
            </a:r>
            <a:r>
              <a:rPr lang="en-CA" dirty="0"/>
              <a:t>.</a:t>
            </a:r>
          </a:p>
          <a:p>
            <a:r>
              <a:rPr lang="en-CA" dirty="0"/>
              <a:t>As a result, housing providers often lack a reliable way to determine </a:t>
            </a:r>
            <a:r>
              <a:rPr lang="en-CA" b="1" dirty="0"/>
              <a:t>who can actually afford a housing unit and sustain payments over time</a:t>
            </a:r>
            <a:r>
              <a:rPr lang="en-CA" dirty="0"/>
              <a:t>.</a:t>
            </a:r>
          </a:p>
          <a:p>
            <a:r>
              <a:rPr lang="en-CA" dirty="0"/>
              <a:t>This creates several risks for the ecosystem.</a:t>
            </a:r>
            <a:br>
              <a:rPr lang="en-CA" dirty="0"/>
            </a:br>
            <a:r>
              <a:rPr lang="en-CA" dirty="0"/>
              <a:t>Housing units may be allocated to households that struggle to maintain payments, while many financially capable households are excluded simply because their income cannot be easily verified.</a:t>
            </a:r>
          </a:p>
          <a:p>
            <a:r>
              <a:rPr lang="en-CA" dirty="0"/>
              <a:t>At the same time, waiting lists are often </a:t>
            </a:r>
            <a:r>
              <a:rPr lang="en-CA" b="1" dirty="0"/>
              <a:t>manual, fragmented, and difficult to audit</a:t>
            </a:r>
            <a:r>
              <a:rPr lang="en-CA" dirty="0"/>
              <a:t>, which reduces transparency and makes it harder for lenders, developers, and cooperatives to trust the allocation process.</a:t>
            </a:r>
          </a:p>
          <a:p>
            <a:r>
              <a:rPr lang="en-CA" dirty="0"/>
              <a:t>So the central challenge becomes:</a:t>
            </a:r>
            <a:br>
              <a:rPr lang="en-CA" dirty="0"/>
            </a:br>
            <a:r>
              <a:rPr lang="en-CA" b="1" dirty="0"/>
              <a:t>How do we accurately measure affordability and readiness for housing among households whose financial lives are largely informal?</a:t>
            </a:r>
            <a:endParaRPr lang="en-CA" dirty="0"/>
          </a:p>
          <a:p>
            <a:br>
              <a:rPr lang="en-CA" dirty="0"/>
            </a:br>
            <a:endParaRPr lang="en-CA" dirty="0"/>
          </a:p>
          <a:p>
            <a:r>
              <a:rPr lang="en-CA" b="1" dirty="0"/>
              <a:t>Project Objective / Pilot (Speaker Script)</a:t>
            </a:r>
          </a:p>
          <a:p>
            <a:r>
              <a:rPr lang="en-CA" dirty="0"/>
              <a:t>This pilot project was designed to test whether a </a:t>
            </a:r>
            <a:r>
              <a:rPr lang="en-CA" b="1" dirty="0"/>
              <a:t>data-driven approach to household affordability assessment</a:t>
            </a:r>
            <a:r>
              <a:rPr lang="en-CA" dirty="0"/>
              <a:t> could strengthen the housing allocation process within the cooperative ecosystem.</a:t>
            </a:r>
          </a:p>
          <a:p>
            <a:r>
              <a:rPr lang="en-CA" dirty="0"/>
              <a:t>Working with </a:t>
            </a:r>
            <a:r>
              <a:rPr lang="en-CA" b="1" dirty="0"/>
              <a:t>FSD Kenya, NACHU, and </a:t>
            </a:r>
            <a:r>
              <a:rPr lang="en-CA" b="1" dirty="0" err="1"/>
              <a:t>Placemakers</a:t>
            </a:r>
            <a:r>
              <a:rPr lang="en-CA" dirty="0"/>
              <a:t>, the goal was to develop and test a system that could combine </a:t>
            </a:r>
            <a:r>
              <a:rPr lang="en-CA" b="1" dirty="0"/>
              <a:t>traditional cooperative onboarding with digital financial intelligence</a:t>
            </a:r>
            <a:r>
              <a:rPr lang="en-CA" dirty="0"/>
              <a:t>.</a:t>
            </a:r>
          </a:p>
          <a:p>
            <a:r>
              <a:rPr lang="en-CA" dirty="0"/>
              <a:t>The pilot had four key objectives.</a:t>
            </a:r>
          </a:p>
          <a:p>
            <a:r>
              <a:rPr lang="en-CA" dirty="0"/>
              <a:t>First, to </a:t>
            </a:r>
            <a:r>
              <a:rPr lang="en-CA" b="1" dirty="0"/>
              <a:t>digitize the cooperative housing waitlist</a:t>
            </a:r>
            <a:r>
              <a:rPr lang="en-CA" dirty="0"/>
              <a:t>, moving away from static spreadsheets and manual records.</a:t>
            </a:r>
          </a:p>
          <a:p>
            <a:r>
              <a:rPr lang="en-CA" dirty="0"/>
              <a:t>Second, to </a:t>
            </a:r>
            <a:r>
              <a:rPr lang="en-CA" b="1" dirty="0"/>
              <a:t>collect both household profile data and financial behaviour data</a:t>
            </a:r>
            <a:r>
              <a:rPr lang="en-CA" dirty="0"/>
              <a:t>, allowing us to build a more accurate picture of each applicant’s financial capacity.</a:t>
            </a:r>
          </a:p>
          <a:p>
            <a:r>
              <a:rPr lang="en-CA" dirty="0"/>
              <a:t>Third, to </a:t>
            </a:r>
            <a:r>
              <a:rPr lang="en-CA" b="1" dirty="0"/>
              <a:t>develop an affordability scoring model</a:t>
            </a:r>
            <a:r>
              <a:rPr lang="en-CA" dirty="0"/>
              <a:t> that combines income signals, risk indicators, and financial behaviour into a transparent household ranking system.</a:t>
            </a:r>
          </a:p>
          <a:p>
            <a:r>
              <a:rPr lang="en-CA" dirty="0"/>
              <a:t>And finally, to </a:t>
            </a:r>
            <a:r>
              <a:rPr lang="en-CA" b="1" dirty="0"/>
              <a:t>produce a pre-qualified waitlist of housing cooperative members</a:t>
            </a:r>
            <a:r>
              <a:rPr lang="en-CA" dirty="0"/>
              <a:t>, enabling housing providers to identify the households that are most prepared for housing allocation.</a:t>
            </a:r>
          </a:p>
          <a:p>
            <a:r>
              <a:rPr lang="en-CA" dirty="0"/>
              <a:t>Over a </a:t>
            </a:r>
            <a:r>
              <a:rPr lang="en-CA" b="1" dirty="0"/>
              <a:t>12–16 week pilot period</a:t>
            </a:r>
            <a:r>
              <a:rPr lang="en-CA" dirty="0"/>
              <a:t>, this system was deployed across multiple housing cooperatives, allowing us to test both the </a:t>
            </a:r>
            <a:r>
              <a:rPr lang="en-CA" b="1" dirty="0"/>
              <a:t>technology infrastructure and the onboarding process in real-world conditions.</a:t>
            </a:r>
            <a:endParaRPr lang="en-CA" dirty="0"/>
          </a:p>
          <a:p>
            <a:r>
              <a:rPr lang="en-CA" dirty="0"/>
              <a:t>The results provide important insights into how digital financial data can help make affordable housing allocation </a:t>
            </a:r>
            <a:r>
              <a:rPr lang="en-CA" b="1" dirty="0"/>
              <a:t>more transparent, more inclusive, and significantly less risky for the ecosystem.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91B790-67C8-5C40-8150-03C1A25B2439}" type="slidenum">
              <a:rPr lang="en-KE" smtClean="0"/>
              <a:pPr>
                <a:defRPr/>
              </a:pPr>
              <a:t>16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320280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“At the core of this pilot was a simple idea: combine cooperative data, household data, and digital financial signals into a single system that can objectively measure housing readiness.”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r>
              <a:rPr lang="en-CA" dirty="0"/>
              <a:t>The system begins with the </a:t>
            </a:r>
            <a:r>
              <a:rPr lang="en-CA" b="1" dirty="0"/>
              <a:t>NACHU Digital Onboarding Form</a:t>
            </a:r>
            <a:r>
              <a:rPr lang="en-CA" dirty="0"/>
              <a:t>, which captures the foundational household information required for housing eligibility. This includes identity details, cooperative affiliation, and household profile data, as well as consent for participation in the pilot.</a:t>
            </a:r>
          </a:p>
          <a:p>
            <a:r>
              <a:rPr lang="en-CA" dirty="0"/>
              <a:t>The second component is the </a:t>
            </a:r>
            <a:r>
              <a:rPr lang="en-CA" b="1" dirty="0" err="1"/>
              <a:t>ScoreMe</a:t>
            </a:r>
            <a:r>
              <a:rPr lang="en-CA" b="1" dirty="0"/>
              <a:t> Digital Scoring Application</a:t>
            </a:r>
            <a:r>
              <a:rPr lang="en-CA" dirty="0"/>
              <a:t>, which allows applicants to securely connect their financial activity. With consent, the system analyzes mobile money and bank transaction data to estimate income, observe financial behavior, and generate a risk assessment. This allows us to move beyond self-reported income and observe real financial patterns.</a:t>
            </a:r>
          </a:p>
          <a:p>
            <a:r>
              <a:rPr lang="en-CA" dirty="0"/>
              <a:t>The third data source comes from </a:t>
            </a:r>
            <a:r>
              <a:rPr lang="en-CA" b="1" dirty="0"/>
              <a:t>NACHU’s internal cooperative records</a:t>
            </a:r>
            <a:r>
              <a:rPr lang="en-CA" dirty="0"/>
              <a:t>, which provide important context around member deposits, cooperative savings history, and any prior land or housing purchase activity.</a:t>
            </a:r>
          </a:p>
          <a:p>
            <a:r>
              <a:rPr lang="en-CA" dirty="0"/>
              <a:t>All three of these sources feed into a </a:t>
            </a:r>
            <a:r>
              <a:rPr lang="en-CA" b="1" dirty="0"/>
              <a:t>unified data infrastructure</a:t>
            </a:r>
            <a:r>
              <a:rPr lang="en-CA" dirty="0"/>
              <a:t>, where the information is consolidated into a single household profile. From there, the system produces a live dashboard and waitlist index, generates an affordability scorecard for each household, and ultimately enables the ranking and matching of households to appropriate housing opportunities.</a:t>
            </a:r>
          </a:p>
          <a:p>
            <a:r>
              <a:rPr lang="en-CA" dirty="0"/>
              <a:t>What this creates is a </a:t>
            </a:r>
            <a:r>
              <a:rPr lang="en-CA" b="1" dirty="0"/>
              <a:t>single, transparent system of record for housing readiness</a:t>
            </a:r>
            <a:r>
              <a:rPr lang="en-CA" dirty="0"/>
              <a:t>, replacing fragmented manual processes with a structured, data-driven approach.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91B790-67C8-5C40-8150-03C1A25B2439}" type="slidenum">
              <a:rPr lang="en-KE" smtClean="0"/>
              <a:pPr>
                <a:defRPr/>
              </a:pPr>
              <a:t>17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485004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91B790-67C8-5C40-8150-03C1A25B2439}" type="slidenum">
              <a:rPr lang="en-KE" smtClean="0"/>
              <a:pPr>
                <a:defRPr/>
              </a:pPr>
              <a:t>18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617053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Slide Script — Demographic &amp; Household Profile</a:t>
            </a:r>
          </a:p>
          <a:p>
            <a:r>
              <a:rPr lang="en-CA" dirty="0"/>
              <a:t>This slide gives us a clearer picture of </a:t>
            </a:r>
            <a:r>
              <a:rPr lang="en-CA" b="1" dirty="0"/>
              <a:t>who is actually on the cooperative housing waitlist</a:t>
            </a:r>
            <a:r>
              <a:rPr lang="en-CA" dirty="0"/>
              <a:t>.</a:t>
            </a:r>
          </a:p>
          <a:p>
            <a:r>
              <a:rPr lang="en-CA" dirty="0"/>
              <a:t>First, looking at the </a:t>
            </a:r>
            <a:r>
              <a:rPr lang="en-CA" b="1" dirty="0"/>
              <a:t>core demographic profile</a:t>
            </a:r>
            <a:r>
              <a:rPr lang="en-CA" dirty="0"/>
              <a:t>, the waitlist is predominantly female, with women representing about two-thirds of applicants. Most applicants are married, and the majority of households support </a:t>
            </a:r>
            <a:r>
              <a:rPr lang="en-CA" b="1" dirty="0"/>
              <a:t>just over three dependents on average</a:t>
            </a:r>
            <a:r>
              <a:rPr lang="en-CA" dirty="0"/>
              <a:t>, which highlights the need for </a:t>
            </a:r>
            <a:r>
              <a:rPr lang="en-CA" b="1" dirty="0"/>
              <a:t>family-sized affordable housing units rather than small single-occupancy units</a:t>
            </a:r>
            <a:r>
              <a:rPr lang="en-CA" dirty="0"/>
              <a:t>.</a:t>
            </a:r>
          </a:p>
          <a:p>
            <a:r>
              <a:rPr lang="en-CA" dirty="0"/>
              <a:t>In terms of </a:t>
            </a:r>
            <a:r>
              <a:rPr lang="en-CA" b="1" dirty="0"/>
              <a:t>employment</a:t>
            </a:r>
            <a:r>
              <a:rPr lang="en-CA" dirty="0"/>
              <a:t>, the waitlist is driven primarily by the informal economy. About </a:t>
            </a:r>
            <a:r>
              <a:rPr lang="en-CA" b="1" dirty="0"/>
              <a:t>62 percent of applicants earn their income through informal work</a:t>
            </a:r>
            <a:r>
              <a:rPr lang="en-CA" dirty="0"/>
              <a:t>, while roughly </a:t>
            </a:r>
            <a:r>
              <a:rPr lang="en-CA" b="1" dirty="0"/>
              <a:t>28 percent are in formal employment</a:t>
            </a:r>
            <a:r>
              <a:rPr lang="en-CA" dirty="0"/>
              <a:t>, and a smaller group combine both. Importantly, these are not early-stage earners — nearly two-thirds of applicants have been working in their trade for </a:t>
            </a:r>
            <a:r>
              <a:rPr lang="en-CA" b="1" dirty="0"/>
              <a:t>more than three years</a:t>
            </a:r>
            <a:r>
              <a:rPr lang="en-CA" dirty="0"/>
              <a:t>, which suggests relatively stable livelihoods even within the informal sector. The most common occupations include small business, trading, and self-employment across sectors like farming, teaching, and retail.</a:t>
            </a:r>
          </a:p>
          <a:p>
            <a:r>
              <a:rPr lang="en-CA" dirty="0"/>
              <a:t>Geographically, most applicants are based around </a:t>
            </a:r>
            <a:r>
              <a:rPr lang="en-CA" b="1" dirty="0"/>
              <a:t>Nairobi</a:t>
            </a:r>
            <a:r>
              <a:rPr lang="en-CA" dirty="0"/>
              <a:t>, with clusters in areas such as </a:t>
            </a:r>
            <a:r>
              <a:rPr lang="en-CA" b="1" dirty="0" err="1"/>
              <a:t>Kamulu</a:t>
            </a:r>
            <a:r>
              <a:rPr lang="en-CA" b="1" dirty="0"/>
              <a:t>, </a:t>
            </a:r>
            <a:r>
              <a:rPr lang="en-CA" b="1" dirty="0" err="1"/>
              <a:t>Kibra</a:t>
            </a:r>
            <a:r>
              <a:rPr lang="en-CA" b="1" dirty="0"/>
              <a:t>, and Mlolongo</a:t>
            </a:r>
            <a:r>
              <a:rPr lang="en-CA" dirty="0"/>
              <a:t>. These locations are important because they align closely with areas where affordable housing demand is already concentrated.</a:t>
            </a:r>
          </a:p>
          <a:p>
            <a:r>
              <a:rPr lang="en-CA" dirty="0"/>
              <a:t>Finally, when we look at </a:t>
            </a:r>
            <a:r>
              <a:rPr lang="en-CA" b="1" dirty="0"/>
              <a:t>how households manage housing payments</a:t>
            </a:r>
            <a:r>
              <a:rPr lang="en-CA" dirty="0"/>
              <a:t>, we see a strong level of financial responsibility. About </a:t>
            </a:r>
            <a:r>
              <a:rPr lang="en-CA" b="1" dirty="0"/>
              <a:t>73 percent of applicants pay rent independently</a:t>
            </a:r>
            <a:r>
              <a:rPr lang="en-CA" dirty="0"/>
              <a:t>, while the remaining </a:t>
            </a:r>
            <a:r>
              <a:rPr lang="en-CA" b="1" dirty="0"/>
              <a:t>27 percent rely on shared contributions</a:t>
            </a:r>
            <a:r>
              <a:rPr lang="en-CA" dirty="0"/>
              <a:t> from spouses or family members. This highlights that while many households operate independently, </a:t>
            </a:r>
            <a:r>
              <a:rPr lang="en-CA" b="1" dirty="0"/>
              <a:t>co-contributor models remain an important part of housing affordability</a:t>
            </a:r>
            <a:r>
              <a:rPr lang="en-CA" dirty="0"/>
              <a:t> for some families.</a:t>
            </a:r>
          </a:p>
          <a:p>
            <a:r>
              <a:rPr lang="en-CA" dirty="0"/>
              <a:t>Overall, this profile confirms that the program is reaching </a:t>
            </a:r>
            <a:r>
              <a:rPr lang="en-CA" b="1" dirty="0"/>
              <a:t>working households with stable livelihoods, primarily in the informal economy, who are actively seeking pathways into affordable housing.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91B790-67C8-5C40-8150-03C1A25B2439}" type="slidenum">
              <a:rPr lang="en-KE" smtClean="0"/>
              <a:pPr>
                <a:defRPr/>
              </a:pPr>
              <a:t>19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07723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864ED-4C89-2B6B-4B7E-8E666B44F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EEE09B-344E-C087-CBAB-4166DEAF16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E24042-1D88-41DA-7909-D50BA590F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The “Aspiration vs Reality Group”</a:t>
            </a:r>
          </a:p>
          <a:p>
            <a:r>
              <a:rPr lang="en-CA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48 applicants with both metrics, there is a clear distinction between stated goals and digital liquidity. While they report a median ability to save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5,000 KES per month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their actual average daily digital balance sits at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1,746 KES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Interpretation: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suggests that while these applicants have a strong "savings mindset," their actual liquid reserves are often kept elsewhere (e.g., in cash, physical assets, or non-digital accounts) or are utilized quickly for household expenses.</a:t>
            </a:r>
          </a:p>
          <a:p>
            <a:pPr lvl="0"/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Consistency in Self Reporting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40 applicants who only have self-reported data maintain a median of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5,000 KES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Interpretation: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figure appears to be a standard psychological benchmark for affordability within this community. Without digital verification, these applicants rely on their cooperative saving history to prove this capacity.</a:t>
            </a:r>
          </a:p>
          <a:p>
            <a:pPr lvl="0"/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High Digital Liquidity in “Invisible” Savers</a:t>
            </a:r>
          </a:p>
          <a:p>
            <a:r>
              <a:rPr lang="en-CA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31 applicants who did not report a savings figure on their form but have digital data show a significantly higher median digital balance of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7,892 KES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Interpretation: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group represents "Quiet Savers." Although they didn't explicitly state a savings goal, their transaction behavior shows higher-than-average liquidity. They are excellent candidates for the waitlist as they demonstrate a proven ability to maintain a cash buffer.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2310C-3C95-3B99-9327-FC0C840038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95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The model </a:t>
            </a:r>
            <a:r>
              <a:rPr lang="en-CA" b="1" dirty="0"/>
              <a:t>rewards data completeness, financial stability, and consistency between reported and observed income</a:t>
            </a:r>
            <a:r>
              <a:rPr lang="en-CA" dirty="0"/>
              <a:t>, enabling transparent housing allocation decisions.</a:t>
            </a:r>
          </a:p>
          <a:p>
            <a:endParaRPr lang="en-US" dirty="0"/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Logic and Limitations</a:t>
            </a: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point system is designed to reward both Data Completeness, positive financial signals, and “truth telling” between self-reported and digitally verified data. The candidates with the highest data completeness increase their chances of making it to higher priority affordability Tiers. </a:t>
            </a: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Assessing Household Affordability vs Individual Affordability remained a challenge as Secondary and Tertiary contributors were often not present during onboarding sessions and thus - require digital outreach facilitated by NACHU or their respective Housing Cooperation.</a:t>
            </a: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same outreach is required to increase overall Profile Completeness Across the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8-Tier Waitlist System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Leveraging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Digital Intervention Toolkit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91B790-67C8-5C40-8150-03C1A25B2439}" type="slidenum">
              <a:rPr lang="en-KE" smtClean="0"/>
              <a:pPr>
                <a:defRPr/>
              </a:pPr>
              <a:t>21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99619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253EB-4758-A31A-5596-5FDF656B4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E73923-D194-6A30-A722-B122D18C94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60B49D-97A6-A1B6-E1B3-A66434D6A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8F1EC-6E33-AC72-0D56-4918C3FAF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91B790-67C8-5C40-8150-03C1A25B2439}" type="slidenum">
              <a:rPr lang="en-KE" smtClean="0"/>
              <a:pPr>
                <a:defRPr/>
              </a:pPr>
              <a:t>22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86737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35D6A-E163-9AEC-9738-F8740F703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913211-62DB-FB09-8E03-0BDC5FBC8C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809019-2A55-7C7D-8D02-D370B8A7EA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8D894-B4D7-A480-5255-D416D55B2B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91B790-67C8-5C40-8150-03C1A25B2439}" type="slidenum">
              <a:rPr lang="en-KE" smtClean="0"/>
              <a:pPr>
                <a:defRPr/>
              </a:pPr>
              <a:t>23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857900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D7D1A-AEA0-8885-2263-ACC5094A4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1BB02A-2793-63DF-BF8D-7EE22D6FCC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84C3D2-9B34-8C94-2E70-A17E3ADF5D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EBDC7-267F-9D6A-102B-D8DFC5F18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91B790-67C8-5C40-8150-03C1A25B2439}" type="slidenum">
              <a:rPr lang="en-KE" smtClean="0"/>
              <a:pPr>
                <a:defRPr/>
              </a:pPr>
              <a:t>24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970533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BC052-3485-E0D8-D102-51B94E2C6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8F85AE-D882-53EA-2B4D-25644CDDDE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6C3E1F-C6F0-EA64-C316-2A8F1CE10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Slide Script — Demographic &amp; Household Profile</a:t>
            </a:r>
          </a:p>
          <a:p>
            <a:r>
              <a:rPr lang="en-CA" dirty="0"/>
              <a:t>This slide gives us a clearer picture of </a:t>
            </a:r>
            <a:r>
              <a:rPr lang="en-CA" b="1" dirty="0"/>
              <a:t>who is actually on the cooperative housing waitlist</a:t>
            </a:r>
            <a:r>
              <a:rPr lang="en-CA" dirty="0"/>
              <a:t>.</a:t>
            </a:r>
          </a:p>
          <a:p>
            <a:r>
              <a:rPr lang="en-CA" dirty="0"/>
              <a:t>First, looking at the </a:t>
            </a:r>
            <a:r>
              <a:rPr lang="en-CA" b="1" dirty="0"/>
              <a:t>core demographic profile</a:t>
            </a:r>
            <a:r>
              <a:rPr lang="en-CA" dirty="0"/>
              <a:t>, the waitlist is predominantly female, with women representing about two-thirds of applicants. Most applicants are married, and the majority of households support </a:t>
            </a:r>
            <a:r>
              <a:rPr lang="en-CA" b="1" dirty="0"/>
              <a:t>just over three dependents on average</a:t>
            </a:r>
            <a:r>
              <a:rPr lang="en-CA" dirty="0"/>
              <a:t>, which highlights the need for </a:t>
            </a:r>
            <a:r>
              <a:rPr lang="en-CA" b="1" dirty="0"/>
              <a:t>family-sized affordable housing units rather than small single-occupancy units</a:t>
            </a:r>
            <a:r>
              <a:rPr lang="en-CA" dirty="0"/>
              <a:t>.</a:t>
            </a:r>
          </a:p>
          <a:p>
            <a:r>
              <a:rPr lang="en-CA" dirty="0"/>
              <a:t>In terms of </a:t>
            </a:r>
            <a:r>
              <a:rPr lang="en-CA" b="1" dirty="0"/>
              <a:t>employment</a:t>
            </a:r>
            <a:r>
              <a:rPr lang="en-CA" dirty="0"/>
              <a:t>, the waitlist is driven primarily by the informal economy. About </a:t>
            </a:r>
            <a:r>
              <a:rPr lang="en-CA" b="1" dirty="0"/>
              <a:t>62 percent of applicants earn their income through informal work</a:t>
            </a:r>
            <a:r>
              <a:rPr lang="en-CA" dirty="0"/>
              <a:t>, while roughly </a:t>
            </a:r>
            <a:r>
              <a:rPr lang="en-CA" b="1" dirty="0"/>
              <a:t>28 percent are in formal employment</a:t>
            </a:r>
            <a:r>
              <a:rPr lang="en-CA" dirty="0"/>
              <a:t>, and a smaller group combine both. Importantly, these are not early-stage earners — nearly two-thirds of applicants have been working in their trade for </a:t>
            </a:r>
            <a:r>
              <a:rPr lang="en-CA" b="1" dirty="0"/>
              <a:t>more than three years</a:t>
            </a:r>
            <a:r>
              <a:rPr lang="en-CA" dirty="0"/>
              <a:t>, which suggests relatively stable livelihoods even within the informal sector. The most common occupations include small business, trading, and self-employment across sectors like farming, teaching, and retail.</a:t>
            </a:r>
          </a:p>
          <a:p>
            <a:r>
              <a:rPr lang="en-CA" dirty="0"/>
              <a:t>Geographically, most applicants are based around </a:t>
            </a:r>
            <a:r>
              <a:rPr lang="en-CA" b="1" dirty="0"/>
              <a:t>Nairobi</a:t>
            </a:r>
            <a:r>
              <a:rPr lang="en-CA" dirty="0"/>
              <a:t>, with clusters in areas such as </a:t>
            </a:r>
            <a:r>
              <a:rPr lang="en-CA" b="1" dirty="0" err="1"/>
              <a:t>Kamulu</a:t>
            </a:r>
            <a:r>
              <a:rPr lang="en-CA" b="1" dirty="0"/>
              <a:t>, </a:t>
            </a:r>
            <a:r>
              <a:rPr lang="en-CA" b="1" dirty="0" err="1"/>
              <a:t>Kibra</a:t>
            </a:r>
            <a:r>
              <a:rPr lang="en-CA" b="1" dirty="0"/>
              <a:t>, and Mlolongo</a:t>
            </a:r>
            <a:r>
              <a:rPr lang="en-CA" dirty="0"/>
              <a:t>. These locations are important because they align closely with areas where affordable housing demand is already concentrated.</a:t>
            </a:r>
          </a:p>
          <a:p>
            <a:r>
              <a:rPr lang="en-CA" dirty="0"/>
              <a:t>Finally, when we look at </a:t>
            </a:r>
            <a:r>
              <a:rPr lang="en-CA" b="1" dirty="0"/>
              <a:t>how households manage housing payments</a:t>
            </a:r>
            <a:r>
              <a:rPr lang="en-CA" dirty="0"/>
              <a:t>, we see a strong level of financial responsibility. About </a:t>
            </a:r>
            <a:r>
              <a:rPr lang="en-CA" b="1" dirty="0"/>
              <a:t>73 percent of applicants pay rent independently</a:t>
            </a:r>
            <a:r>
              <a:rPr lang="en-CA" dirty="0"/>
              <a:t>, while the remaining </a:t>
            </a:r>
            <a:r>
              <a:rPr lang="en-CA" b="1" dirty="0"/>
              <a:t>27 percent rely on shared contributions</a:t>
            </a:r>
            <a:r>
              <a:rPr lang="en-CA" dirty="0"/>
              <a:t> from spouses or family members. This highlights that while many households operate independently, </a:t>
            </a:r>
            <a:r>
              <a:rPr lang="en-CA" b="1" dirty="0"/>
              <a:t>co-contributor models remain an important part of housing affordability</a:t>
            </a:r>
            <a:r>
              <a:rPr lang="en-CA" dirty="0"/>
              <a:t> for some families.</a:t>
            </a:r>
          </a:p>
          <a:p>
            <a:r>
              <a:rPr lang="en-CA" dirty="0"/>
              <a:t>Overall, this profile confirms that the program is reaching </a:t>
            </a:r>
            <a:r>
              <a:rPr lang="en-CA" b="1" dirty="0"/>
              <a:t>working households with stable livelihoods, primarily in the informal economy, who are actively seeking pathways into affordable housing.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703CC-A421-9124-4DEB-D1912383B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91B790-67C8-5C40-8150-03C1A25B2439}" type="slidenum">
              <a:rPr lang="en-KE" smtClean="0"/>
              <a:pPr>
                <a:defRPr/>
              </a:pPr>
              <a:t>25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566831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91B790-67C8-5C40-8150-03C1A25B2439}" type="slidenum">
              <a:rPr lang="en-KE" smtClean="0"/>
              <a:pPr>
                <a:defRPr/>
              </a:pPr>
              <a:t>27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92606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inkedin.com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inkedin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" TargetMode="External"/><Relationship Id="rId2" Type="http://schemas.openxmlformats.org/officeDocument/2006/relationships/hyperlink" Target="https://www.facebook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rgbClr val="122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CE99958F-A9C3-A9F7-9DCE-EA4FBB00DA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0"/>
            <a:ext cx="221456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7015788" y="14720"/>
            <a:ext cx="6888370" cy="6810454"/>
          </a:xfrm>
          <a:custGeom>
            <a:avLst/>
            <a:gdLst>
              <a:gd name="connsiteX0" fmla="*/ 9066962 w 18133923"/>
              <a:gd name="connsiteY0" fmla="*/ 0 h 18133924"/>
              <a:gd name="connsiteX1" fmla="*/ 11522002 w 18133923"/>
              <a:gd name="connsiteY1" fmla="*/ 1016911 h 18133924"/>
              <a:gd name="connsiteX2" fmla="*/ 17117012 w 18133923"/>
              <a:gd name="connsiteY2" fmla="*/ 6611923 h 18133924"/>
              <a:gd name="connsiteX3" fmla="*/ 17117012 w 18133923"/>
              <a:gd name="connsiteY3" fmla="*/ 11522003 h 18133924"/>
              <a:gd name="connsiteX4" fmla="*/ 11522002 w 18133923"/>
              <a:gd name="connsiteY4" fmla="*/ 17117014 h 18133924"/>
              <a:gd name="connsiteX5" fmla="*/ 6611921 w 18133923"/>
              <a:gd name="connsiteY5" fmla="*/ 17117014 h 18133924"/>
              <a:gd name="connsiteX6" fmla="*/ 1016910 w 18133923"/>
              <a:gd name="connsiteY6" fmla="*/ 11522003 h 18133924"/>
              <a:gd name="connsiteX7" fmla="*/ 1016910 w 18133923"/>
              <a:gd name="connsiteY7" fmla="*/ 6611923 h 18133924"/>
              <a:gd name="connsiteX8" fmla="*/ 6611921 w 18133923"/>
              <a:gd name="connsiteY8" fmla="*/ 1016911 h 18133924"/>
              <a:gd name="connsiteX9" fmla="*/ 9066962 w 18133923"/>
              <a:gd name="connsiteY9" fmla="*/ 0 h 1813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33923" h="18133924">
                <a:moveTo>
                  <a:pt x="9066962" y="0"/>
                </a:moveTo>
                <a:cubicBezTo>
                  <a:pt x="9955511" y="0"/>
                  <a:pt x="10844061" y="338970"/>
                  <a:pt x="11522002" y="1016911"/>
                </a:cubicBezTo>
                <a:lnTo>
                  <a:pt x="17117012" y="6611923"/>
                </a:lnTo>
                <a:cubicBezTo>
                  <a:pt x="18472894" y="7967804"/>
                  <a:pt x="18472894" y="10166121"/>
                  <a:pt x="17117012" y="11522003"/>
                </a:cubicBezTo>
                <a:lnTo>
                  <a:pt x="11522002" y="17117014"/>
                </a:lnTo>
                <a:cubicBezTo>
                  <a:pt x="10166120" y="18472895"/>
                  <a:pt x="7967803" y="18472895"/>
                  <a:pt x="6611921" y="17117014"/>
                </a:cubicBezTo>
                <a:lnTo>
                  <a:pt x="1016910" y="11522003"/>
                </a:lnTo>
                <a:cubicBezTo>
                  <a:pt x="-338971" y="10166121"/>
                  <a:pt x="-338971" y="7967804"/>
                  <a:pt x="1016910" y="6611923"/>
                </a:cubicBezTo>
                <a:lnTo>
                  <a:pt x="6611921" y="1016911"/>
                </a:lnTo>
                <a:cubicBezTo>
                  <a:pt x="7289862" y="338970"/>
                  <a:pt x="8178412" y="0"/>
                  <a:pt x="906696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881063" y="4193782"/>
            <a:ext cx="6107566" cy="7667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b="1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881063" y="5515476"/>
            <a:ext cx="4496026" cy="628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spc="1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1063" y="1927978"/>
            <a:ext cx="6107566" cy="1325563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4000" b="1" spc="1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50082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927FDC7-FF42-29C9-CCCD-BBC286E0ED2F}"/>
              </a:ext>
            </a:extLst>
          </p:cNvPr>
          <p:cNvSpPr txBox="1">
            <a:spLocks/>
          </p:cNvSpPr>
          <p:nvPr userDrawn="1"/>
        </p:nvSpPr>
        <p:spPr>
          <a:xfrm>
            <a:off x="438150" y="4619625"/>
            <a:ext cx="123825" cy="292100"/>
          </a:xfrm>
          <a:prstGeom prst="rect">
            <a:avLst/>
          </a:prstGeom>
        </p:spPr>
        <p:txBody>
          <a:bodyPr wrap="none" lIns="60952" tIns="30476" rIns="60952" bIns="30476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BD7DAEA-AA8F-9840-8207-F27241B4F4C9}" type="slidenum">
              <a:rPr lang="en-US" sz="1000" b="1" smtClean="0">
                <a:solidFill>
                  <a:schemeClr val="bg1"/>
                </a:solidFill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20A750CA-167B-A746-12EF-CCCD95CB3BA9}"/>
              </a:ext>
            </a:extLst>
          </p:cNvPr>
          <p:cNvSpPr/>
          <p:nvPr userDrawn="1"/>
        </p:nvSpPr>
        <p:spPr>
          <a:xfrm>
            <a:off x="11679238" y="3251200"/>
            <a:ext cx="357187" cy="3556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C3B62B7B-DF82-41A3-742A-DAD7567018A8}"/>
              </a:ext>
            </a:extLst>
          </p:cNvPr>
          <p:cNvSpPr/>
          <p:nvPr userDrawn="1"/>
        </p:nvSpPr>
        <p:spPr>
          <a:xfrm>
            <a:off x="11679238" y="3660775"/>
            <a:ext cx="357187" cy="35718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cxnSp>
        <p:nvCxnSpPr>
          <p:cNvPr id="6" name="Google Shape;63;p7">
            <a:extLst>
              <a:ext uri="{FF2B5EF4-FFF2-40B4-BE49-F238E27FC236}">
                <a16:creationId xmlns:a16="http://schemas.microsoft.com/office/drawing/2014/main" id="{5DCC5A57-85F8-67BB-E7F2-10283C239ADE}"/>
              </a:ext>
            </a:extLst>
          </p:cNvPr>
          <p:cNvCxnSpPr/>
          <p:nvPr userDrawn="1"/>
        </p:nvCxnSpPr>
        <p:spPr>
          <a:xfrm>
            <a:off x="9766300" y="-9525"/>
            <a:ext cx="0" cy="687705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10">
            <a:extLst>
              <a:ext uri="{FF2B5EF4-FFF2-40B4-BE49-F238E27FC236}">
                <a16:creationId xmlns:a16="http://schemas.microsoft.com/office/drawing/2014/main" id="{B3343AC4-9E23-CE01-783A-2D33BFAB81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13" y="-303213"/>
            <a:ext cx="2371725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045854" y="3442874"/>
            <a:ext cx="622683" cy="493371"/>
          </a:xfrm>
        </p:spPr>
        <p:txBody>
          <a:bodyPr/>
          <a:lstStyle>
            <a:lvl1pPr marL="0" indent="0">
              <a:buNone/>
              <a:defRPr b="1">
                <a:solidFill>
                  <a:srgbClr val="244289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911292" y="2984300"/>
            <a:ext cx="2628900" cy="804862"/>
          </a:xfrm>
        </p:spPr>
        <p:txBody>
          <a:bodyPr/>
          <a:lstStyle>
            <a:lvl1pPr marL="0" indent="0">
              <a:buNone/>
              <a:defRPr b="1">
                <a:solidFill>
                  <a:srgbClr val="244289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911292" y="3936245"/>
            <a:ext cx="2628900" cy="8048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44289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38477" y="568440"/>
            <a:ext cx="4664075" cy="574886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7;p20">
            <a:extLst>
              <a:ext uri="{FF2B5EF4-FFF2-40B4-BE49-F238E27FC236}">
                <a16:creationId xmlns:a16="http://schemas.microsoft.com/office/drawing/2014/main" id="{30797732-0443-8C2E-D4DA-805FEB566796}"/>
              </a:ext>
            </a:extLst>
          </p:cNvPr>
          <p:cNvSpPr txBox="1">
            <a:spLocks/>
          </p:cNvSpPr>
          <p:nvPr userDrawn="1"/>
        </p:nvSpPr>
        <p:spPr>
          <a:xfrm>
            <a:off x="498475" y="2478088"/>
            <a:ext cx="1927225" cy="2159000"/>
          </a:xfrm>
          <a:prstGeom prst="rect">
            <a:avLst/>
          </a:prstGeom>
        </p:spPr>
        <p:txBody>
          <a:bodyPr spcFirstLastPara="1" lIns="121900" tIns="121900" rIns="121900" bIns="12190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">
                <a:solidFill>
                  <a:srgbClr val="244289"/>
                </a:solidFill>
              </a:rPr>
              <a:t>01</a:t>
            </a:r>
          </a:p>
        </p:txBody>
      </p:sp>
      <p:cxnSp>
        <p:nvCxnSpPr>
          <p:cNvPr id="4" name="Google Shape;53;p5">
            <a:extLst>
              <a:ext uri="{FF2B5EF4-FFF2-40B4-BE49-F238E27FC236}">
                <a16:creationId xmlns:a16="http://schemas.microsoft.com/office/drawing/2014/main" id="{746919EC-1238-C603-B75B-BBD54DA4EA7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4106863"/>
            <a:ext cx="5360988" cy="0"/>
          </a:xfrm>
          <a:prstGeom prst="straightConnector1">
            <a:avLst/>
          </a:prstGeom>
          <a:noFill/>
          <a:ln w="28575">
            <a:solidFill>
              <a:srgbClr val="2442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8">
            <a:extLst>
              <a:ext uri="{FF2B5EF4-FFF2-40B4-BE49-F238E27FC236}">
                <a16:creationId xmlns:a16="http://schemas.microsoft.com/office/drawing/2014/main" id="{D0CC9688-20B9-505B-538E-19DB2D79AE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246063"/>
            <a:ext cx="2373313" cy="237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31127" y="4268827"/>
            <a:ext cx="3323814" cy="1818043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rgbClr val="F18903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271536" y="3155124"/>
            <a:ext cx="3283405" cy="811207"/>
          </a:xfrm>
        </p:spPr>
        <p:txBody>
          <a:bodyPr>
            <a:noAutofit/>
          </a:bodyPr>
          <a:lstStyle>
            <a:lvl1pPr marL="0" indent="0">
              <a:buNone/>
              <a:defRPr lang="en-001" sz="4000" b="1" kern="1200" dirty="0">
                <a:solidFill>
                  <a:srgbClr val="244289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831602" y="518983"/>
            <a:ext cx="4664075" cy="556788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4842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nd)">
    <p:bg>
      <p:bgPr>
        <a:solidFill>
          <a:srgbClr val="122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03A17CCF-3978-A5FD-0311-413767C41B8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946650" y="-38100"/>
            <a:ext cx="2706688" cy="1587500"/>
            <a:chOff x="4881450" y="3000602"/>
            <a:chExt cx="2706190" cy="1587950"/>
          </a:xfrm>
        </p:grpSpPr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DE770F24-8E32-B57B-9574-02C15473533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025" y="3000602"/>
              <a:ext cx="1587950" cy="158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D5AE1D-30A9-D121-2D89-323D90B4FAA1}"/>
                </a:ext>
              </a:extLst>
            </p:cNvPr>
            <p:cNvSpPr txBox="1"/>
            <p:nvPr userDrawn="1"/>
          </p:nvSpPr>
          <p:spPr>
            <a:xfrm>
              <a:off x="4881450" y="4108991"/>
              <a:ext cx="2706190" cy="246133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>
              <a:defPPr>
                <a:defRPr lang="en-001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bg1"/>
                  </a:solidFill>
                </a:rPr>
                <a:t>Creating value through </a:t>
              </a:r>
              <a:r>
                <a:rPr lang="en-US" sz="1000" b="1" dirty="0">
                  <a:solidFill>
                    <a:schemeClr val="bg1"/>
                  </a:solidFill>
                </a:rPr>
                <a:t>inclusive finance</a:t>
              </a:r>
            </a:p>
          </p:txBody>
        </p:sp>
      </p:grp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BCC3DA3-D4E8-85A5-ACDA-010CEDBAA57F}"/>
              </a:ext>
            </a:extLst>
          </p:cNvPr>
          <p:cNvSpPr>
            <a:spLocks noGrp="1"/>
          </p:cNvSpPr>
          <p:nvPr userDrawn="1"/>
        </p:nvSpPr>
        <p:spPr>
          <a:xfrm>
            <a:off x="1349375" y="2874963"/>
            <a:ext cx="9902825" cy="2746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>
                <a:solidFill>
                  <a:schemeClr val="bg1"/>
                </a:solidFill>
              </a:rPr>
              <a:t>Green Suites Palm Suite,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>
                <a:solidFill>
                  <a:schemeClr val="bg1"/>
                </a:solidFill>
              </a:rPr>
              <a:t>Riverside, Riverside Drive,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>
                <a:solidFill>
                  <a:schemeClr val="bg1"/>
                </a:solidFill>
              </a:rPr>
              <a:t>P.O. Box 11353, 00100,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>
                <a:solidFill>
                  <a:schemeClr val="bg1"/>
                </a:solidFill>
              </a:rPr>
              <a:t>Nairobi, Kenya.</a:t>
            </a: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bg1"/>
              </a:solidFill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>
                <a:solidFill>
                  <a:schemeClr val="bg1"/>
                </a:solidFill>
              </a:rPr>
              <a:t>www.fsdkenya.org 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>
                <a:solidFill>
                  <a:schemeClr val="bg1"/>
                </a:solidFill>
              </a:rPr>
              <a:t>     FSD Kenya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>
                <a:solidFill>
                  <a:schemeClr val="bg1"/>
                </a:solidFill>
              </a:rPr>
              <a:t> @FSDKe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/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KE" dirty="0"/>
          </a:p>
        </p:txBody>
      </p:sp>
      <p:pic>
        <p:nvPicPr>
          <p:cNvPr id="6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0D9F1C77-FBAA-87BF-EEF0-E1D0FD39BF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603750"/>
            <a:ext cx="2873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6439405F-CE65-3A1F-40DB-E13AD70743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4868863"/>
            <a:ext cx="1762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728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A324EB5C-D34E-6184-9F3C-77FA3ADDE9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988" y="5989638"/>
            <a:ext cx="1065212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91B8E5B8-1635-C534-CED7-894FAA825C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7513" y="6399213"/>
            <a:ext cx="27066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244289"/>
                </a:solidFill>
              </a:rPr>
              <a:t>Creating value through inclusive finance</a:t>
            </a: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03A58782-F9BB-6BD4-F5D3-525CC568FF1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2275" y="498475"/>
            <a:ext cx="50800" cy="576263"/>
            <a:chOff x="447517" y="840709"/>
            <a:chExt cx="102546" cy="1150016"/>
          </a:xfrm>
        </p:grpSpPr>
        <p:sp>
          <p:nvSpPr>
            <p:cNvPr id="5" name="Oval 28">
              <a:extLst>
                <a:ext uri="{FF2B5EF4-FFF2-40B4-BE49-F238E27FC236}">
                  <a16:creationId xmlns:a16="http://schemas.microsoft.com/office/drawing/2014/main" id="{890F93C0-E84A-BC10-1FE7-671633F98BE7}"/>
                </a:ext>
              </a:extLst>
            </p:cNvPr>
            <p:cNvSpPr/>
            <p:nvPr userDrawn="1"/>
          </p:nvSpPr>
          <p:spPr>
            <a:xfrm>
              <a:off x="447517" y="840709"/>
              <a:ext cx="102546" cy="1013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>
                <a:solidFill>
                  <a:schemeClr val="accent3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98EE498-BB45-F51F-D2C1-B34258AF3603}"/>
                </a:ext>
              </a:extLst>
            </p:cNvPr>
            <p:cNvSpPr/>
            <p:nvPr userDrawn="1"/>
          </p:nvSpPr>
          <p:spPr>
            <a:xfrm>
              <a:off x="447517" y="1192367"/>
              <a:ext cx="102546" cy="1013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>
                <a:solidFill>
                  <a:schemeClr val="accent3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E7A5AFF-2BE6-7231-C542-B6625E6267A4}"/>
                </a:ext>
              </a:extLst>
            </p:cNvPr>
            <p:cNvSpPr/>
            <p:nvPr userDrawn="1"/>
          </p:nvSpPr>
          <p:spPr>
            <a:xfrm>
              <a:off x="447517" y="1540857"/>
              <a:ext cx="102546" cy="1013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>
                <a:solidFill>
                  <a:schemeClr val="accent3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A701896-4005-8193-0CB8-BF9768720FCA}"/>
                </a:ext>
              </a:extLst>
            </p:cNvPr>
            <p:cNvSpPr/>
            <p:nvPr userDrawn="1"/>
          </p:nvSpPr>
          <p:spPr>
            <a:xfrm>
              <a:off x="447517" y="1889346"/>
              <a:ext cx="102546" cy="1013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>
                <a:solidFill>
                  <a:schemeClr val="accent3"/>
                </a:solidFill>
              </a:endParaRPr>
            </a:p>
          </p:txBody>
        </p:sp>
      </p:grp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7223125" y="672860"/>
            <a:ext cx="4664075" cy="555242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44976" y="411300"/>
            <a:ext cx="584696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001" sz="4000" b="1" kern="1200" dirty="0">
                <a:solidFill>
                  <a:srgbClr val="244289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001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1"/>
          </p:nvPr>
        </p:nvSpPr>
        <p:spPr>
          <a:xfrm>
            <a:off x="644977" y="2367643"/>
            <a:ext cx="5846960" cy="37925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rgbClr val="244289"/>
                </a:solidFill>
              </a:defRPr>
            </a:lvl2pPr>
            <a:lvl3pPr>
              <a:defRPr>
                <a:solidFill>
                  <a:srgbClr val="244289"/>
                </a:solidFill>
              </a:defRPr>
            </a:lvl3pPr>
            <a:lvl4pPr>
              <a:defRPr>
                <a:solidFill>
                  <a:srgbClr val="244289"/>
                </a:solidFill>
              </a:defRPr>
            </a:lvl4pPr>
            <a:lvl5pPr>
              <a:defRPr>
                <a:solidFill>
                  <a:srgbClr val="24428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129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68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FFA2F3C8-FEF4-F09B-C5F0-94B32ACE43D1}"/>
              </a:ext>
            </a:extLst>
          </p:cNvPr>
          <p:cNvSpPr/>
          <p:nvPr userDrawn="1"/>
        </p:nvSpPr>
        <p:spPr>
          <a:xfrm rot="18900000">
            <a:off x="8186738" y="254000"/>
            <a:ext cx="6251575" cy="6253163"/>
          </a:xfrm>
          <a:prstGeom prst="roundRect">
            <a:avLst>
              <a:gd name="adj" fmla="val 23370"/>
            </a:avLst>
          </a:prstGeom>
          <a:solidFill>
            <a:srgbClr val="DE8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9261D2E-B6AE-2F27-61CC-FA8C7AF5BE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350"/>
            <a:ext cx="276542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711981" y="2504062"/>
            <a:ext cx="5497512" cy="9249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4000" b="1" spc="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711200" y="4659313"/>
            <a:ext cx="6963229" cy="495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711200" y="5475288"/>
            <a:ext cx="3251200" cy="7186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7776245" y="-24696"/>
            <a:ext cx="6888370" cy="6810454"/>
          </a:xfrm>
          <a:custGeom>
            <a:avLst/>
            <a:gdLst>
              <a:gd name="connsiteX0" fmla="*/ 9066962 w 18133923"/>
              <a:gd name="connsiteY0" fmla="*/ 0 h 18133924"/>
              <a:gd name="connsiteX1" fmla="*/ 11522002 w 18133923"/>
              <a:gd name="connsiteY1" fmla="*/ 1016911 h 18133924"/>
              <a:gd name="connsiteX2" fmla="*/ 17117012 w 18133923"/>
              <a:gd name="connsiteY2" fmla="*/ 6611923 h 18133924"/>
              <a:gd name="connsiteX3" fmla="*/ 17117012 w 18133923"/>
              <a:gd name="connsiteY3" fmla="*/ 11522003 h 18133924"/>
              <a:gd name="connsiteX4" fmla="*/ 11522002 w 18133923"/>
              <a:gd name="connsiteY4" fmla="*/ 17117014 h 18133924"/>
              <a:gd name="connsiteX5" fmla="*/ 6611921 w 18133923"/>
              <a:gd name="connsiteY5" fmla="*/ 17117014 h 18133924"/>
              <a:gd name="connsiteX6" fmla="*/ 1016910 w 18133923"/>
              <a:gd name="connsiteY6" fmla="*/ 11522003 h 18133924"/>
              <a:gd name="connsiteX7" fmla="*/ 1016910 w 18133923"/>
              <a:gd name="connsiteY7" fmla="*/ 6611923 h 18133924"/>
              <a:gd name="connsiteX8" fmla="*/ 6611921 w 18133923"/>
              <a:gd name="connsiteY8" fmla="*/ 1016911 h 18133924"/>
              <a:gd name="connsiteX9" fmla="*/ 9066962 w 18133923"/>
              <a:gd name="connsiteY9" fmla="*/ 0 h 1813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33923" h="18133924">
                <a:moveTo>
                  <a:pt x="9066962" y="0"/>
                </a:moveTo>
                <a:cubicBezTo>
                  <a:pt x="9955511" y="0"/>
                  <a:pt x="10844061" y="338970"/>
                  <a:pt x="11522002" y="1016911"/>
                </a:cubicBezTo>
                <a:lnTo>
                  <a:pt x="17117012" y="6611923"/>
                </a:lnTo>
                <a:cubicBezTo>
                  <a:pt x="18472894" y="7967804"/>
                  <a:pt x="18472894" y="10166121"/>
                  <a:pt x="17117012" y="11522003"/>
                </a:cubicBezTo>
                <a:lnTo>
                  <a:pt x="11522002" y="17117014"/>
                </a:lnTo>
                <a:cubicBezTo>
                  <a:pt x="10166120" y="18472895"/>
                  <a:pt x="7967803" y="18472895"/>
                  <a:pt x="6611921" y="17117014"/>
                </a:cubicBezTo>
                <a:lnTo>
                  <a:pt x="1016910" y="11522003"/>
                </a:lnTo>
                <a:cubicBezTo>
                  <a:pt x="-338971" y="10166121"/>
                  <a:pt x="-338971" y="7967804"/>
                  <a:pt x="1016910" y="6611923"/>
                </a:cubicBezTo>
                <a:lnTo>
                  <a:pt x="6611921" y="1016911"/>
                </a:lnTo>
                <a:cubicBezTo>
                  <a:pt x="7289862" y="338970"/>
                  <a:pt x="8178412" y="0"/>
                  <a:pt x="906696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879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5C47D995-C99A-2F45-DECA-A4B42C8F4F80}"/>
              </a:ext>
            </a:extLst>
          </p:cNvPr>
          <p:cNvSpPr/>
          <p:nvPr userDrawn="1"/>
        </p:nvSpPr>
        <p:spPr>
          <a:xfrm rot="18900000">
            <a:off x="-2016125" y="2770188"/>
            <a:ext cx="6251575" cy="6251575"/>
          </a:xfrm>
          <a:prstGeom prst="roundRect">
            <a:avLst>
              <a:gd name="adj" fmla="val 23370"/>
            </a:avLst>
          </a:prstGeom>
          <a:solidFill>
            <a:srgbClr val="6BC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2348743-F8D9-E4A1-F7DB-DAA2C156A99A}"/>
              </a:ext>
            </a:extLst>
          </p:cNvPr>
          <p:cNvSpPr txBox="1"/>
          <p:nvPr userDrawn="1"/>
        </p:nvSpPr>
        <p:spPr>
          <a:xfrm>
            <a:off x="1335088" y="357188"/>
            <a:ext cx="4760912" cy="474662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2984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000" spc="-50" dirty="0">
                <a:solidFill>
                  <a:srgbClr val="BCBEC0"/>
                </a:solidFill>
                <a:cs typeface="Arial"/>
              </a:rPr>
              <a:t>Table </a:t>
            </a:r>
            <a:r>
              <a:rPr sz="3000" spc="145" dirty="0">
                <a:solidFill>
                  <a:srgbClr val="BCBEC0"/>
                </a:solidFill>
                <a:cs typeface="Arial"/>
              </a:rPr>
              <a:t>of</a:t>
            </a:r>
            <a:r>
              <a:rPr sz="3000" spc="-185" dirty="0">
                <a:solidFill>
                  <a:srgbClr val="BCBEC0"/>
                </a:solidFill>
                <a:cs typeface="Arial"/>
              </a:rPr>
              <a:t> </a:t>
            </a:r>
            <a:r>
              <a:rPr sz="3000" b="1" spc="95" dirty="0">
                <a:solidFill>
                  <a:srgbClr val="1F4388"/>
                </a:solidFill>
                <a:cs typeface="Arial"/>
              </a:rPr>
              <a:t>Contents</a:t>
            </a:r>
            <a:endParaRPr sz="3000" dirty="0">
              <a:cs typeface="Arial"/>
            </a:endParaRPr>
          </a:p>
        </p:txBody>
      </p:sp>
      <p:sp>
        <p:nvSpPr>
          <p:cNvPr id="2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-2331212" y="2126945"/>
            <a:ext cx="6888370" cy="6810454"/>
          </a:xfrm>
          <a:custGeom>
            <a:avLst/>
            <a:gdLst>
              <a:gd name="connsiteX0" fmla="*/ 9066962 w 18133923"/>
              <a:gd name="connsiteY0" fmla="*/ 0 h 18133924"/>
              <a:gd name="connsiteX1" fmla="*/ 11522002 w 18133923"/>
              <a:gd name="connsiteY1" fmla="*/ 1016911 h 18133924"/>
              <a:gd name="connsiteX2" fmla="*/ 17117012 w 18133923"/>
              <a:gd name="connsiteY2" fmla="*/ 6611923 h 18133924"/>
              <a:gd name="connsiteX3" fmla="*/ 17117012 w 18133923"/>
              <a:gd name="connsiteY3" fmla="*/ 11522003 h 18133924"/>
              <a:gd name="connsiteX4" fmla="*/ 11522002 w 18133923"/>
              <a:gd name="connsiteY4" fmla="*/ 17117014 h 18133924"/>
              <a:gd name="connsiteX5" fmla="*/ 6611921 w 18133923"/>
              <a:gd name="connsiteY5" fmla="*/ 17117014 h 18133924"/>
              <a:gd name="connsiteX6" fmla="*/ 1016910 w 18133923"/>
              <a:gd name="connsiteY6" fmla="*/ 11522003 h 18133924"/>
              <a:gd name="connsiteX7" fmla="*/ 1016910 w 18133923"/>
              <a:gd name="connsiteY7" fmla="*/ 6611923 h 18133924"/>
              <a:gd name="connsiteX8" fmla="*/ 6611921 w 18133923"/>
              <a:gd name="connsiteY8" fmla="*/ 1016911 h 18133924"/>
              <a:gd name="connsiteX9" fmla="*/ 9066962 w 18133923"/>
              <a:gd name="connsiteY9" fmla="*/ 0 h 1813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33923" h="18133924">
                <a:moveTo>
                  <a:pt x="9066962" y="0"/>
                </a:moveTo>
                <a:cubicBezTo>
                  <a:pt x="9955511" y="0"/>
                  <a:pt x="10844061" y="338970"/>
                  <a:pt x="11522002" y="1016911"/>
                </a:cubicBezTo>
                <a:lnTo>
                  <a:pt x="17117012" y="6611923"/>
                </a:lnTo>
                <a:cubicBezTo>
                  <a:pt x="18472894" y="7967804"/>
                  <a:pt x="18472894" y="10166121"/>
                  <a:pt x="17117012" y="11522003"/>
                </a:cubicBezTo>
                <a:lnTo>
                  <a:pt x="11522002" y="17117014"/>
                </a:lnTo>
                <a:cubicBezTo>
                  <a:pt x="10166120" y="18472895"/>
                  <a:pt x="7967803" y="18472895"/>
                  <a:pt x="6611921" y="17117014"/>
                </a:cubicBezTo>
                <a:lnTo>
                  <a:pt x="1016910" y="11522003"/>
                </a:lnTo>
                <a:cubicBezTo>
                  <a:pt x="-338971" y="10166121"/>
                  <a:pt x="-338971" y="7967804"/>
                  <a:pt x="1016910" y="6611923"/>
                </a:cubicBezTo>
                <a:lnTo>
                  <a:pt x="6611921" y="1016911"/>
                </a:lnTo>
                <a:cubicBezTo>
                  <a:pt x="7289862" y="338970"/>
                  <a:pt x="8178412" y="0"/>
                  <a:pt x="906696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083295" y="356465"/>
            <a:ext cx="3721989" cy="34073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rgbClr val="244289"/>
                </a:solidFill>
              </a:defRPr>
            </a:lvl2pPr>
            <a:lvl3pPr>
              <a:defRPr>
                <a:solidFill>
                  <a:srgbClr val="244289"/>
                </a:solidFill>
              </a:defRPr>
            </a:lvl3pPr>
            <a:lvl4pPr>
              <a:defRPr>
                <a:solidFill>
                  <a:srgbClr val="244289"/>
                </a:solidFill>
              </a:defRPr>
            </a:lvl4pPr>
            <a:lvl5pPr>
              <a:defRPr>
                <a:solidFill>
                  <a:srgbClr val="24428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21"/>
          </p:nvPr>
        </p:nvSpPr>
        <p:spPr>
          <a:xfrm>
            <a:off x="8083295" y="1581156"/>
            <a:ext cx="3721989" cy="34073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rgbClr val="244289"/>
                </a:solidFill>
              </a:defRPr>
            </a:lvl2pPr>
            <a:lvl3pPr>
              <a:defRPr>
                <a:solidFill>
                  <a:srgbClr val="244289"/>
                </a:solidFill>
              </a:defRPr>
            </a:lvl3pPr>
            <a:lvl4pPr>
              <a:defRPr>
                <a:solidFill>
                  <a:srgbClr val="244289"/>
                </a:solidFill>
              </a:defRPr>
            </a:lvl4pPr>
            <a:lvl5pPr>
              <a:defRPr>
                <a:solidFill>
                  <a:srgbClr val="24428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22"/>
          </p:nvPr>
        </p:nvSpPr>
        <p:spPr>
          <a:xfrm>
            <a:off x="8083295" y="3078931"/>
            <a:ext cx="3721989" cy="34073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rgbClr val="244289"/>
                </a:solidFill>
              </a:defRPr>
            </a:lvl2pPr>
            <a:lvl3pPr>
              <a:defRPr>
                <a:solidFill>
                  <a:srgbClr val="244289"/>
                </a:solidFill>
              </a:defRPr>
            </a:lvl3pPr>
            <a:lvl4pPr>
              <a:defRPr>
                <a:solidFill>
                  <a:srgbClr val="244289"/>
                </a:solidFill>
              </a:defRPr>
            </a:lvl4pPr>
            <a:lvl5pPr>
              <a:defRPr>
                <a:solidFill>
                  <a:srgbClr val="24428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3"/>
          </p:nvPr>
        </p:nvSpPr>
        <p:spPr>
          <a:xfrm>
            <a:off x="8083295" y="4899933"/>
            <a:ext cx="3721989" cy="34073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rgbClr val="244289"/>
                </a:solidFill>
              </a:defRPr>
            </a:lvl2pPr>
            <a:lvl3pPr>
              <a:defRPr>
                <a:solidFill>
                  <a:srgbClr val="244289"/>
                </a:solidFill>
              </a:defRPr>
            </a:lvl3pPr>
            <a:lvl4pPr>
              <a:defRPr>
                <a:solidFill>
                  <a:srgbClr val="244289"/>
                </a:solidFill>
              </a:defRPr>
            </a:lvl4pPr>
            <a:lvl5pPr>
              <a:defRPr>
                <a:solidFill>
                  <a:srgbClr val="24428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4"/>
          </p:nvPr>
        </p:nvSpPr>
        <p:spPr>
          <a:xfrm>
            <a:off x="8083295" y="6370552"/>
            <a:ext cx="3721989" cy="34073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rgbClr val="244289"/>
                </a:solidFill>
              </a:defRPr>
            </a:lvl2pPr>
            <a:lvl3pPr>
              <a:defRPr>
                <a:solidFill>
                  <a:srgbClr val="244289"/>
                </a:solidFill>
              </a:defRPr>
            </a:lvl3pPr>
            <a:lvl4pPr>
              <a:defRPr>
                <a:solidFill>
                  <a:srgbClr val="244289"/>
                </a:solidFill>
              </a:defRPr>
            </a:lvl4pPr>
            <a:lvl5pPr>
              <a:defRPr>
                <a:solidFill>
                  <a:srgbClr val="24428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78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9784E06-7DF0-D519-C691-D28A8F7478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688" y="5989638"/>
            <a:ext cx="106680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1F26E388-653D-AEF6-2C96-1BE9C4784B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7513" y="6383338"/>
            <a:ext cx="322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244289"/>
                </a:solidFill>
              </a:rPr>
              <a:t>Creating value through </a:t>
            </a:r>
            <a:r>
              <a:rPr lang="en-US" altLang="en-US" sz="1200" b="1">
                <a:solidFill>
                  <a:srgbClr val="244289"/>
                </a:solidFill>
              </a:rPr>
              <a:t>inclusive finance</a:t>
            </a: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89B2B65E-EC85-24DE-7A29-C246B7A8838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2275" y="498475"/>
            <a:ext cx="50800" cy="576263"/>
            <a:chOff x="447517" y="840709"/>
            <a:chExt cx="102546" cy="1150016"/>
          </a:xfrm>
        </p:grpSpPr>
        <p:sp>
          <p:nvSpPr>
            <p:cNvPr id="5" name="Oval 28">
              <a:extLst>
                <a:ext uri="{FF2B5EF4-FFF2-40B4-BE49-F238E27FC236}">
                  <a16:creationId xmlns:a16="http://schemas.microsoft.com/office/drawing/2014/main" id="{1604CCCF-94F1-CB88-98B8-64BBF776AB48}"/>
                </a:ext>
              </a:extLst>
            </p:cNvPr>
            <p:cNvSpPr/>
            <p:nvPr userDrawn="1"/>
          </p:nvSpPr>
          <p:spPr>
            <a:xfrm>
              <a:off x="447517" y="840709"/>
              <a:ext cx="102546" cy="1013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>
                <a:solidFill>
                  <a:schemeClr val="accent3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B4245D1-BFD7-FA18-4DC4-82934B1C9C29}"/>
                </a:ext>
              </a:extLst>
            </p:cNvPr>
            <p:cNvSpPr/>
            <p:nvPr userDrawn="1"/>
          </p:nvSpPr>
          <p:spPr>
            <a:xfrm>
              <a:off x="447517" y="1192367"/>
              <a:ext cx="102546" cy="1013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>
                <a:solidFill>
                  <a:schemeClr val="accent3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44D5D7-1287-DB6D-FB3C-3C544517C7CF}"/>
                </a:ext>
              </a:extLst>
            </p:cNvPr>
            <p:cNvSpPr/>
            <p:nvPr userDrawn="1"/>
          </p:nvSpPr>
          <p:spPr>
            <a:xfrm>
              <a:off x="447517" y="1540857"/>
              <a:ext cx="102546" cy="1013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>
                <a:solidFill>
                  <a:schemeClr val="accent3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4CC92CE-ECAA-EC56-8035-225D140662B5}"/>
                </a:ext>
              </a:extLst>
            </p:cNvPr>
            <p:cNvSpPr/>
            <p:nvPr userDrawn="1"/>
          </p:nvSpPr>
          <p:spPr>
            <a:xfrm>
              <a:off x="447517" y="1889346"/>
              <a:ext cx="102546" cy="1013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>
                <a:solidFill>
                  <a:schemeClr val="accent3"/>
                </a:solidFill>
              </a:endParaRPr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D906B52-1426-46C8-8898-626B67A4B38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438150" y="5735638"/>
            <a:ext cx="123825" cy="290512"/>
          </a:xfrm>
          <a:prstGeom prst="rect">
            <a:avLst/>
          </a:prstGeom>
        </p:spPr>
        <p:txBody>
          <a:bodyPr wrap="none" lIns="121920" tIns="60960" rIns="121920" bIns="6096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E54BB40-753F-F44F-A7EE-15229BDAF028}" type="slidenum">
              <a:rPr lang="en-US" sz="1400" b="1" smtClean="0">
                <a:solidFill>
                  <a:schemeClr val="bg1"/>
                </a:solidFill>
                <a:latin typeface="+mj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862243" y="1606379"/>
            <a:ext cx="10190769" cy="46139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600">
                <a:solidFill>
                  <a:srgbClr val="244289"/>
                </a:solidFill>
              </a:defRPr>
            </a:lvl2pPr>
            <a:lvl3pPr>
              <a:defRPr sz="1600">
                <a:solidFill>
                  <a:srgbClr val="244289"/>
                </a:solidFill>
              </a:defRPr>
            </a:lvl3pPr>
            <a:lvl4pPr>
              <a:defRPr sz="1600">
                <a:solidFill>
                  <a:srgbClr val="244289"/>
                </a:solidFill>
              </a:defRPr>
            </a:lvl4pPr>
            <a:lvl5pPr>
              <a:defRPr sz="1600">
                <a:solidFill>
                  <a:srgbClr val="24428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862243" y="448437"/>
            <a:ext cx="10190768" cy="898449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FE11BAE-ACB4-D0BE-A769-34885EF9673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2013" y="6338888"/>
            <a:ext cx="10191750" cy="365125"/>
          </a:xfrm>
        </p:spPr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BCAA1F-9883-9F4B-A6B5-56EC4C90417C}" type="slidenum">
              <a:rPr lang="en-001"/>
              <a:pPr>
                <a:defRPr/>
              </a:pPr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7905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D77DF330-ACC4-4EE6-1629-6F7F813907E3}"/>
              </a:ext>
            </a:extLst>
          </p:cNvPr>
          <p:cNvSpPr/>
          <p:nvPr userDrawn="1"/>
        </p:nvSpPr>
        <p:spPr>
          <a:xfrm>
            <a:off x="11679238" y="2840038"/>
            <a:ext cx="357187" cy="35718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8DF7E502-18CE-CC0E-5144-3CA4FF8E1A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013" y="6048375"/>
            <a:ext cx="946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BE681399-31BE-3409-06BF-70CECA5438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0213" y="6308725"/>
            <a:ext cx="3225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Creating value through </a:t>
            </a:r>
            <a:r>
              <a:rPr lang="en-US" altLang="en-US" sz="1200" b="1">
                <a:solidFill>
                  <a:schemeClr val="bg1"/>
                </a:solidFill>
              </a:rPr>
              <a:t>inclusive finance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343335-2346-9E58-7EC1-0E2F4603F902}"/>
              </a:ext>
            </a:extLst>
          </p:cNvPr>
          <p:cNvGrpSpPr/>
          <p:nvPr userDrawn="1"/>
        </p:nvGrpSpPr>
        <p:grpSpPr>
          <a:xfrm>
            <a:off x="430543" y="451359"/>
            <a:ext cx="51266" cy="575008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7" name="Oval 28">
              <a:extLst>
                <a:ext uri="{FF2B5EF4-FFF2-40B4-BE49-F238E27FC236}">
                  <a16:creationId xmlns:a16="http://schemas.microsoft.com/office/drawing/2014/main" id="{C44E68E3-81AB-7D3E-0AC7-35D972205F14}"/>
                </a:ext>
              </a:extLst>
            </p:cNvPr>
            <p:cNvSpPr/>
            <p:nvPr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>
                <a:solidFill>
                  <a:schemeClr val="accent3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D34AD8-3D47-90E9-5B8B-29E9B50570C5}"/>
                </a:ext>
              </a:extLst>
            </p:cNvPr>
            <p:cNvSpPr/>
            <p:nvPr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>
                <a:solidFill>
                  <a:schemeClr val="accent3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9796391-81E9-54BB-21FA-6FBEDAFB243F}"/>
                </a:ext>
              </a:extLst>
            </p:cNvPr>
            <p:cNvSpPr/>
            <p:nvPr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>
                <a:solidFill>
                  <a:schemeClr val="accent3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C681345-988D-10BD-13AC-6EB626F05033}"/>
                </a:ext>
              </a:extLst>
            </p:cNvPr>
            <p:cNvSpPr/>
            <p:nvPr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>
                <a:solidFill>
                  <a:schemeClr val="accent3"/>
                </a:solidFill>
              </a:endParaRPr>
            </a:p>
          </p:txBody>
        </p:sp>
      </p:grpSp>
      <p:sp>
        <p:nvSpPr>
          <p:cNvPr id="4" name="Content Placeholder 13"/>
          <p:cNvSpPr>
            <a:spLocks noGrp="1"/>
          </p:cNvSpPr>
          <p:nvPr>
            <p:ph sz="quarter" idx="10"/>
          </p:nvPr>
        </p:nvSpPr>
        <p:spPr>
          <a:xfrm>
            <a:off x="1000615" y="1618736"/>
            <a:ext cx="10190769" cy="4430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rgbClr val="244289"/>
                </a:solidFill>
              </a:defRPr>
            </a:lvl2pPr>
            <a:lvl3pPr>
              <a:defRPr sz="1600">
                <a:solidFill>
                  <a:srgbClr val="244289"/>
                </a:solidFill>
              </a:defRPr>
            </a:lvl3pPr>
            <a:lvl4pPr>
              <a:defRPr sz="1600">
                <a:solidFill>
                  <a:srgbClr val="244289"/>
                </a:solidFill>
              </a:defRPr>
            </a:lvl4pPr>
            <a:lvl5pPr>
              <a:defRPr sz="1600">
                <a:solidFill>
                  <a:srgbClr val="24428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000615" y="451359"/>
            <a:ext cx="10190768" cy="883171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01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49ECC64-80ED-2373-F1E7-3633190C9E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988" y="5989638"/>
            <a:ext cx="1065212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AAF5461E-BBCC-33D9-F560-0F0469A266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7513" y="6383338"/>
            <a:ext cx="322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244289"/>
                </a:solidFill>
              </a:rPr>
              <a:t>Creating value through </a:t>
            </a:r>
            <a:r>
              <a:rPr lang="en-US" altLang="en-US" sz="1200" b="1">
                <a:solidFill>
                  <a:srgbClr val="244289"/>
                </a:solidFill>
              </a:rPr>
              <a:t>inclusive finance</a:t>
            </a: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D8D05EA6-2ACF-155C-A44E-7D5861ADA30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2275" y="498475"/>
            <a:ext cx="50800" cy="576263"/>
            <a:chOff x="447517" y="840709"/>
            <a:chExt cx="102546" cy="1150016"/>
          </a:xfrm>
        </p:grpSpPr>
        <p:sp>
          <p:nvSpPr>
            <p:cNvPr id="5" name="Oval 28">
              <a:extLst>
                <a:ext uri="{FF2B5EF4-FFF2-40B4-BE49-F238E27FC236}">
                  <a16:creationId xmlns:a16="http://schemas.microsoft.com/office/drawing/2014/main" id="{A096008D-BC61-5C87-3D24-A025CE6BCABD}"/>
                </a:ext>
              </a:extLst>
            </p:cNvPr>
            <p:cNvSpPr/>
            <p:nvPr userDrawn="1"/>
          </p:nvSpPr>
          <p:spPr>
            <a:xfrm>
              <a:off x="447517" y="840709"/>
              <a:ext cx="102546" cy="1013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>
                <a:solidFill>
                  <a:schemeClr val="accent3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B9F3FEF-E44A-37C9-70E4-985ECFB91D40}"/>
                </a:ext>
              </a:extLst>
            </p:cNvPr>
            <p:cNvSpPr/>
            <p:nvPr userDrawn="1"/>
          </p:nvSpPr>
          <p:spPr>
            <a:xfrm>
              <a:off x="447517" y="1192367"/>
              <a:ext cx="102546" cy="1013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>
                <a:solidFill>
                  <a:schemeClr val="accent3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D1D4204-FABE-7CA3-66DF-15B2CDFC6AB3}"/>
                </a:ext>
              </a:extLst>
            </p:cNvPr>
            <p:cNvSpPr/>
            <p:nvPr userDrawn="1"/>
          </p:nvSpPr>
          <p:spPr>
            <a:xfrm>
              <a:off x="447517" y="1540857"/>
              <a:ext cx="102546" cy="1013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>
                <a:solidFill>
                  <a:schemeClr val="accent3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338751-DD36-8CA9-C3CB-3E487A733A57}"/>
                </a:ext>
              </a:extLst>
            </p:cNvPr>
            <p:cNvSpPr/>
            <p:nvPr userDrawn="1"/>
          </p:nvSpPr>
          <p:spPr>
            <a:xfrm>
              <a:off x="447517" y="1889346"/>
              <a:ext cx="102546" cy="1013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>
                <a:solidFill>
                  <a:schemeClr val="accent3"/>
                </a:solidFill>
              </a:endParaRPr>
            </a:p>
          </p:txBody>
        </p:sp>
      </p:grp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7099555" y="423658"/>
            <a:ext cx="4664075" cy="574886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44976" y="411301"/>
            <a:ext cx="5846961" cy="820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001" sz="4000" b="1" kern="1200" dirty="0">
                <a:solidFill>
                  <a:srgbClr val="244289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001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1"/>
          </p:nvPr>
        </p:nvSpPr>
        <p:spPr>
          <a:xfrm>
            <a:off x="644977" y="1556951"/>
            <a:ext cx="5846960" cy="460321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rgbClr val="244289"/>
                </a:solidFill>
              </a:defRPr>
            </a:lvl2pPr>
            <a:lvl3pPr>
              <a:defRPr>
                <a:solidFill>
                  <a:srgbClr val="244289"/>
                </a:solidFill>
              </a:defRPr>
            </a:lvl3pPr>
            <a:lvl4pPr>
              <a:defRPr>
                <a:solidFill>
                  <a:srgbClr val="244289"/>
                </a:solidFill>
              </a:defRPr>
            </a:lvl4pPr>
            <a:lvl5pPr>
              <a:defRPr>
                <a:solidFill>
                  <a:srgbClr val="24428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554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28564F5D-98AE-7D6C-F006-1A8C5773E9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688" y="5989638"/>
            <a:ext cx="106680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95E8391C-D6D5-F5B7-0C44-0EAFA25412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3075" y="6383338"/>
            <a:ext cx="322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244289"/>
                </a:solidFill>
              </a:rPr>
              <a:t>Creating value through </a:t>
            </a:r>
            <a:r>
              <a:rPr lang="en-US" altLang="en-US" sz="1200" b="1">
                <a:solidFill>
                  <a:srgbClr val="244289"/>
                </a:solidFill>
              </a:rPr>
              <a:t>inclusive finance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CF0C5AFC-F767-9BC4-291D-7202680936C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2275" y="498475"/>
            <a:ext cx="50800" cy="576263"/>
            <a:chOff x="447517" y="840709"/>
            <a:chExt cx="102546" cy="1150016"/>
          </a:xfrm>
        </p:grpSpPr>
        <p:sp>
          <p:nvSpPr>
            <p:cNvPr id="7" name="Oval 28">
              <a:extLst>
                <a:ext uri="{FF2B5EF4-FFF2-40B4-BE49-F238E27FC236}">
                  <a16:creationId xmlns:a16="http://schemas.microsoft.com/office/drawing/2014/main" id="{ACBFEEA7-0463-3C98-2B0F-FD8D15C0195C}"/>
                </a:ext>
              </a:extLst>
            </p:cNvPr>
            <p:cNvSpPr/>
            <p:nvPr userDrawn="1"/>
          </p:nvSpPr>
          <p:spPr>
            <a:xfrm>
              <a:off x="447517" y="840709"/>
              <a:ext cx="102546" cy="1013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>
                <a:solidFill>
                  <a:schemeClr val="accent3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434D18D-6F2B-4377-6E22-623F0310FD24}"/>
                </a:ext>
              </a:extLst>
            </p:cNvPr>
            <p:cNvSpPr/>
            <p:nvPr userDrawn="1"/>
          </p:nvSpPr>
          <p:spPr>
            <a:xfrm>
              <a:off x="447517" y="1192367"/>
              <a:ext cx="102546" cy="1013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>
                <a:solidFill>
                  <a:schemeClr val="accent3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959F8B-7FBD-B6FB-C2B6-D5EA03236DE8}"/>
                </a:ext>
              </a:extLst>
            </p:cNvPr>
            <p:cNvSpPr/>
            <p:nvPr userDrawn="1"/>
          </p:nvSpPr>
          <p:spPr>
            <a:xfrm>
              <a:off x="447517" y="1540857"/>
              <a:ext cx="102546" cy="1013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>
                <a:solidFill>
                  <a:schemeClr val="accent3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35377B3-5B07-E971-1FD4-4CB9E45EEC24}"/>
                </a:ext>
              </a:extLst>
            </p:cNvPr>
            <p:cNvSpPr/>
            <p:nvPr userDrawn="1"/>
          </p:nvSpPr>
          <p:spPr>
            <a:xfrm>
              <a:off x="447517" y="1889346"/>
              <a:ext cx="102546" cy="1013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>
                <a:solidFill>
                  <a:schemeClr val="accent3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1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244289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581665"/>
            <a:ext cx="4892840" cy="457850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rgbClr val="244289"/>
                </a:solidFill>
              </a:defRPr>
            </a:lvl2pPr>
            <a:lvl3pPr>
              <a:defRPr>
                <a:solidFill>
                  <a:srgbClr val="244289"/>
                </a:solidFill>
              </a:defRPr>
            </a:lvl3pPr>
            <a:lvl4pPr>
              <a:defRPr>
                <a:solidFill>
                  <a:srgbClr val="244289"/>
                </a:solidFill>
              </a:defRPr>
            </a:lvl4pPr>
            <a:lvl5pPr>
              <a:defRPr>
                <a:solidFill>
                  <a:srgbClr val="24428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1"/>
          </p:nvPr>
        </p:nvSpPr>
        <p:spPr>
          <a:xfrm>
            <a:off x="6460962" y="1581666"/>
            <a:ext cx="4892840" cy="457850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rgbClr val="244289"/>
                </a:solidFill>
              </a:defRPr>
            </a:lvl2pPr>
            <a:lvl3pPr>
              <a:defRPr>
                <a:solidFill>
                  <a:srgbClr val="244289"/>
                </a:solidFill>
              </a:defRPr>
            </a:lvl3pPr>
            <a:lvl4pPr>
              <a:defRPr>
                <a:solidFill>
                  <a:srgbClr val="244289"/>
                </a:solidFill>
              </a:defRPr>
            </a:lvl4pPr>
            <a:lvl5pPr>
              <a:defRPr>
                <a:solidFill>
                  <a:srgbClr val="24428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3848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F1D49DB2-05E3-9494-9920-5413785B1B2F}"/>
              </a:ext>
            </a:extLst>
          </p:cNvPr>
          <p:cNvSpPr/>
          <p:nvPr userDrawn="1"/>
        </p:nvSpPr>
        <p:spPr>
          <a:xfrm>
            <a:off x="11679238" y="2840038"/>
            <a:ext cx="357187" cy="35718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DBE022DB-F16F-3B74-A197-460B0FB2E3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013" y="6048375"/>
            <a:ext cx="946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3529EC77-ADA8-2407-4BB0-B8EE2A9CD9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0213" y="6308725"/>
            <a:ext cx="3225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Creating value through </a:t>
            </a:r>
            <a:r>
              <a:rPr lang="en-US" altLang="en-US" sz="1200" b="1">
                <a:solidFill>
                  <a:schemeClr val="bg1"/>
                </a:solidFill>
              </a:rPr>
              <a:t>inclusive finance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172E5D-8D30-8B60-CBAF-76B6EB93D166}"/>
              </a:ext>
            </a:extLst>
          </p:cNvPr>
          <p:cNvGrpSpPr/>
          <p:nvPr userDrawn="1"/>
        </p:nvGrpSpPr>
        <p:grpSpPr>
          <a:xfrm>
            <a:off x="430543" y="451359"/>
            <a:ext cx="51266" cy="575008"/>
            <a:chOff x="447517" y="840709"/>
            <a:chExt cx="102546" cy="1150016"/>
          </a:xfrm>
          <a:solidFill>
            <a:schemeClr val="bg1">
              <a:lumMod val="65000"/>
            </a:schemeClr>
          </a:solidFill>
        </p:grpSpPr>
        <p:sp>
          <p:nvSpPr>
            <p:cNvPr id="6" name="Oval 28">
              <a:extLst>
                <a:ext uri="{FF2B5EF4-FFF2-40B4-BE49-F238E27FC236}">
                  <a16:creationId xmlns:a16="http://schemas.microsoft.com/office/drawing/2014/main" id="{3E9DA6C9-0FE6-1B1F-E47C-FDAD70F40DA3}"/>
                </a:ext>
              </a:extLst>
            </p:cNvPr>
            <p:cNvSpPr/>
            <p:nvPr/>
          </p:nvSpPr>
          <p:spPr>
            <a:xfrm>
              <a:off x="447517" y="84070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A2EA549-7F47-F2CE-C2A2-B76DF90902E1}"/>
                </a:ext>
              </a:extLst>
            </p:cNvPr>
            <p:cNvSpPr/>
            <p:nvPr/>
          </p:nvSpPr>
          <p:spPr>
            <a:xfrm>
              <a:off x="447517" y="1192253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B568D9C-271A-2246-0960-ACF828E9111D}"/>
                </a:ext>
              </a:extLst>
            </p:cNvPr>
            <p:cNvSpPr/>
            <p:nvPr/>
          </p:nvSpPr>
          <p:spPr>
            <a:xfrm>
              <a:off x="447517" y="1540216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>
                <a:solidFill>
                  <a:schemeClr val="bg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AF1073C-075C-13AB-BD06-C8DA971D0FEC}"/>
                </a:ext>
              </a:extLst>
            </p:cNvPr>
            <p:cNvSpPr/>
            <p:nvPr/>
          </p:nvSpPr>
          <p:spPr>
            <a:xfrm>
              <a:off x="447517" y="1888179"/>
              <a:ext cx="102546" cy="1025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000615" y="451360"/>
            <a:ext cx="10190768" cy="825282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Content Placeholder 4"/>
          <p:cNvSpPr>
            <a:spLocks noGrp="1"/>
          </p:cNvSpPr>
          <p:nvPr>
            <p:ph sz="quarter" idx="10"/>
          </p:nvPr>
        </p:nvSpPr>
        <p:spPr>
          <a:xfrm>
            <a:off x="1000614" y="1680519"/>
            <a:ext cx="4730425" cy="44796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rgbClr val="244289"/>
                </a:solidFill>
              </a:defRPr>
            </a:lvl2pPr>
            <a:lvl3pPr>
              <a:defRPr>
                <a:solidFill>
                  <a:srgbClr val="244289"/>
                </a:solidFill>
              </a:defRPr>
            </a:lvl3pPr>
            <a:lvl4pPr>
              <a:defRPr>
                <a:solidFill>
                  <a:srgbClr val="244289"/>
                </a:solidFill>
              </a:defRPr>
            </a:lvl4pPr>
            <a:lvl5pPr>
              <a:defRPr>
                <a:solidFill>
                  <a:srgbClr val="24428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Content Placeholder 4"/>
          <p:cNvSpPr>
            <a:spLocks noGrp="1"/>
          </p:cNvSpPr>
          <p:nvPr>
            <p:ph sz="quarter" idx="11"/>
          </p:nvPr>
        </p:nvSpPr>
        <p:spPr>
          <a:xfrm>
            <a:off x="6460962" y="1680518"/>
            <a:ext cx="4730421" cy="4479649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rgbClr val="244289"/>
                </a:solidFill>
              </a:defRPr>
            </a:lvl2pPr>
            <a:lvl3pPr>
              <a:defRPr>
                <a:solidFill>
                  <a:srgbClr val="244289"/>
                </a:solidFill>
              </a:defRPr>
            </a:lvl3pPr>
            <a:lvl4pPr>
              <a:defRPr>
                <a:solidFill>
                  <a:srgbClr val="244289"/>
                </a:solidFill>
              </a:defRPr>
            </a:lvl4pPr>
            <a:lvl5pPr>
              <a:defRPr>
                <a:solidFill>
                  <a:srgbClr val="244289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015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3">
    <p:bg>
      <p:bgPr>
        <a:solidFill>
          <a:srgbClr val="244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D80ACF29-AAD1-0974-C664-0C420FA8BE46}"/>
              </a:ext>
            </a:extLst>
          </p:cNvPr>
          <p:cNvSpPr/>
          <p:nvPr userDrawn="1"/>
        </p:nvSpPr>
        <p:spPr>
          <a:xfrm>
            <a:off x="11679238" y="3251200"/>
            <a:ext cx="357187" cy="35560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5EA2B850-D075-C3A3-D6B3-95F38A8FB427}"/>
              </a:ext>
            </a:extLst>
          </p:cNvPr>
          <p:cNvSpPr/>
          <p:nvPr userDrawn="1"/>
        </p:nvSpPr>
        <p:spPr>
          <a:xfrm>
            <a:off x="11679238" y="3660775"/>
            <a:ext cx="357187" cy="35718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cxnSp>
        <p:nvCxnSpPr>
          <p:cNvPr id="5" name="Google Shape;63;p7">
            <a:extLst>
              <a:ext uri="{FF2B5EF4-FFF2-40B4-BE49-F238E27FC236}">
                <a16:creationId xmlns:a16="http://schemas.microsoft.com/office/drawing/2014/main" id="{2E130648-A8DA-497A-B7BF-36B359020989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9766300" y="-9525"/>
            <a:ext cx="0" cy="6877050"/>
          </a:xfrm>
          <a:prstGeom prst="straightConnector1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CFC3C333-4A96-A235-4C2E-4C3F991C5D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863" y="-339725"/>
            <a:ext cx="221456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045854" y="3442874"/>
            <a:ext cx="622683" cy="4933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911292" y="2984300"/>
            <a:ext cx="2628900" cy="80486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911292" y="3936245"/>
            <a:ext cx="2628900" cy="804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069458" y="568440"/>
            <a:ext cx="4664075" cy="574886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845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C46FE2F-BA64-99A2-8995-4837AAC55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CB5C8D4-97F8-3985-FD7A-3E3C83A12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D7820-7506-A2D9-F460-ACC800A7C4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EC6FB9-F9C8-4D4B-9C6C-5066A1D3DF4F}" type="datetimeFigureOut">
              <a:rPr lang="LID4096"/>
              <a:pPr>
                <a:defRPr/>
              </a:pPr>
              <a:t>3/16/26</a:t>
            </a:fld>
            <a:endParaRPr lang="en-00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02E0F-B4A3-6F9A-CF29-00B96F8E5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00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B786B-12CB-47F7-952E-6676F6A9E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B1102C-DE37-A04D-9576-5B837C3F57D7}" type="slidenum">
              <a:rPr lang="en-001"/>
              <a:pPr>
                <a:defRPr/>
              </a:pPr>
              <a:t>‹#›</a:t>
            </a:fld>
            <a:endParaRPr lang="en-00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001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D4D8757-680A-2B56-2960-6282F81B19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15163" y="14288"/>
            <a:ext cx="6889750" cy="6810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E08DC-2D02-585F-C459-EC4EB8657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4075" y="2869407"/>
            <a:ext cx="6107112" cy="184255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KE"/>
              <a:t>How Structured Waitlists and Guarantee</a:t>
            </a:r>
            <a:br>
              <a:rPr lang="en-KE"/>
            </a:br>
            <a:r>
              <a:rPr lang="en-KE"/>
              <a:t>Frameworks Unlock Cooperative Housing Finance</a:t>
            </a:r>
            <a:endParaRPr lang="en-K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77B3C-A48D-4AB7-DB87-C15BBB936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4075" y="5025491"/>
            <a:ext cx="4495800" cy="6286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K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FC7518-4784-1DB9-0D0C-0223F51F8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1927225"/>
            <a:ext cx="6107112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600"/>
              </a:spcAft>
              <a:defRPr/>
            </a:pPr>
            <a:r>
              <a:rPr lang="en-KE"/>
              <a:t>De-Risking Demand:</a:t>
            </a:r>
            <a:endParaRPr lang="en-K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731520" y="365760"/>
            <a:ext cx="9753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267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Impact at Scale</a:t>
            </a:r>
            <a:endParaRPr lang="en-US" sz="4267" dirty="0"/>
          </a:p>
        </p:txBody>
      </p:sp>
      <p:sp>
        <p:nvSpPr>
          <p:cNvPr id="4" name="Shape 2"/>
          <p:cNvSpPr/>
          <p:nvPr/>
        </p:nvSpPr>
        <p:spPr>
          <a:xfrm>
            <a:off x="487680" y="1341120"/>
            <a:ext cx="5364480" cy="414528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" name="Shape 3"/>
          <p:cNvSpPr/>
          <p:nvPr/>
        </p:nvSpPr>
        <p:spPr>
          <a:xfrm>
            <a:off x="487680" y="1341120"/>
            <a:ext cx="5364480" cy="67056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731520" y="1365504"/>
            <a:ext cx="4876800" cy="6461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5-Year (Mid)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853440" y="2255520"/>
            <a:ext cx="463296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933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18,000</a:t>
            </a:r>
            <a:endParaRPr lang="en-US" sz="2933" dirty="0"/>
          </a:p>
        </p:txBody>
      </p:sp>
      <p:sp>
        <p:nvSpPr>
          <p:cNvPr id="8" name="Text 6"/>
          <p:cNvSpPr/>
          <p:nvPr/>
        </p:nvSpPr>
        <p:spPr>
          <a:xfrm>
            <a:off x="853440" y="2743200"/>
            <a:ext cx="4632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Housing units delivered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853440" y="3291840"/>
            <a:ext cx="463296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933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36,000</a:t>
            </a:r>
            <a:endParaRPr lang="en-US" sz="2933" dirty="0"/>
          </a:p>
        </p:txBody>
      </p:sp>
      <p:sp>
        <p:nvSpPr>
          <p:cNvPr id="10" name="Text 8"/>
          <p:cNvSpPr/>
          <p:nvPr/>
        </p:nvSpPr>
        <p:spPr>
          <a:xfrm>
            <a:off x="853440" y="3779520"/>
            <a:ext cx="4632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Construction jobs created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53440" y="4328160"/>
            <a:ext cx="463296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933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KES 54B</a:t>
            </a:r>
            <a:endParaRPr lang="en-US" sz="2933" dirty="0"/>
          </a:p>
        </p:txBody>
      </p:sp>
      <p:sp>
        <p:nvSpPr>
          <p:cNvPr id="12" name="Text 10"/>
          <p:cNvSpPr/>
          <p:nvPr/>
        </p:nvSpPr>
        <p:spPr>
          <a:xfrm>
            <a:off x="853440" y="4815840"/>
            <a:ext cx="4632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Private finance mobilised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339840" y="1341120"/>
            <a:ext cx="5364480" cy="414528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4" name="Shape 12"/>
          <p:cNvSpPr/>
          <p:nvPr/>
        </p:nvSpPr>
        <p:spPr>
          <a:xfrm>
            <a:off x="6339840" y="1341120"/>
            <a:ext cx="5364480" cy="670560"/>
          </a:xfrm>
          <a:prstGeom prst="rect">
            <a:avLst/>
          </a:prstGeom>
          <a:solidFill>
            <a:srgbClr val="1A8C8C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5" name="Text 13"/>
          <p:cNvSpPr/>
          <p:nvPr/>
        </p:nvSpPr>
        <p:spPr>
          <a:xfrm>
            <a:off x="6583680" y="1365504"/>
            <a:ext cx="4876800" cy="6461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10-Year (Mid)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6705600" y="2255520"/>
            <a:ext cx="463296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933" b="1" dirty="0">
                <a:solidFill>
                  <a:srgbClr val="1A8C8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80,000</a:t>
            </a:r>
            <a:endParaRPr lang="en-US" sz="2933" dirty="0"/>
          </a:p>
        </p:txBody>
      </p:sp>
      <p:sp>
        <p:nvSpPr>
          <p:cNvPr id="17" name="Text 15"/>
          <p:cNvSpPr/>
          <p:nvPr/>
        </p:nvSpPr>
        <p:spPr>
          <a:xfrm>
            <a:off x="6705600" y="2743200"/>
            <a:ext cx="4632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Housing units delivered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705600" y="3291840"/>
            <a:ext cx="463296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933" b="1" dirty="0">
                <a:solidFill>
                  <a:srgbClr val="1A8C8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160,000</a:t>
            </a:r>
            <a:endParaRPr lang="en-US" sz="2933" dirty="0"/>
          </a:p>
        </p:txBody>
      </p:sp>
      <p:sp>
        <p:nvSpPr>
          <p:cNvPr id="19" name="Text 17"/>
          <p:cNvSpPr/>
          <p:nvPr/>
        </p:nvSpPr>
        <p:spPr>
          <a:xfrm>
            <a:off x="6705600" y="3779520"/>
            <a:ext cx="4632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Construction jobs created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705600" y="4328160"/>
            <a:ext cx="463296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933" b="1" dirty="0">
                <a:solidFill>
                  <a:srgbClr val="1A8C8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KES 240B</a:t>
            </a:r>
            <a:endParaRPr lang="en-US" sz="2933" dirty="0"/>
          </a:p>
        </p:txBody>
      </p:sp>
      <p:sp>
        <p:nvSpPr>
          <p:cNvPr id="21" name="Text 19"/>
          <p:cNvSpPr/>
          <p:nvPr/>
        </p:nvSpPr>
        <p:spPr>
          <a:xfrm>
            <a:off x="6705600" y="4815840"/>
            <a:ext cx="4632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Private finance mobilised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731520" y="5730240"/>
            <a:ext cx="10728960" cy="79248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3" name="Text 21"/>
          <p:cNvSpPr/>
          <p:nvPr/>
        </p:nvSpPr>
        <p:spPr>
          <a:xfrm>
            <a:off x="975360" y="5730240"/>
            <a:ext cx="10241280" cy="792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KES 1 of guarantee exposure can unlock KES 15–20 of private construction finance</a:t>
            </a:r>
            <a:endParaRPr lang="en-US" sz="2000" dirty="0"/>
          </a:p>
        </p:txBody>
      </p:sp>
      <p:pic>
        <p:nvPicPr>
          <p:cNvPr id="24" name="Image 0" descr="/sessions/affectionate-fervent-ride/pptx_assets/fsd_logo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960" y="182880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731520" y="365760"/>
            <a:ext cx="9753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267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Makes This Different</a:t>
            </a:r>
            <a:endParaRPr lang="en-US" sz="4267" dirty="0"/>
          </a:p>
        </p:txBody>
      </p:sp>
      <p:sp>
        <p:nvSpPr>
          <p:cNvPr id="4" name="Shape 2"/>
          <p:cNvSpPr/>
          <p:nvPr/>
        </p:nvSpPr>
        <p:spPr>
          <a:xfrm>
            <a:off x="853440" y="1499616"/>
            <a:ext cx="243840" cy="243840"/>
          </a:xfrm>
          <a:prstGeom prst="ellipse">
            <a:avLst/>
          </a:prstGeom>
          <a:solidFill>
            <a:srgbClr val="6EC8E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3"/>
          <p:cNvSpPr/>
          <p:nvPr/>
        </p:nvSpPr>
        <p:spPr>
          <a:xfrm>
            <a:off x="1341120" y="1402080"/>
            <a:ext cx="390144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6EC8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Demand-led, not supply-pushed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5486400" y="1402080"/>
            <a:ext cx="60960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Verified waiting list proves off-take before construction starts</a:t>
            </a:r>
            <a:endParaRPr lang="en-US" sz="1733" dirty="0"/>
          </a:p>
        </p:txBody>
      </p:sp>
      <p:sp>
        <p:nvSpPr>
          <p:cNvPr id="7" name="Shape 5"/>
          <p:cNvSpPr/>
          <p:nvPr/>
        </p:nvSpPr>
        <p:spPr>
          <a:xfrm>
            <a:off x="853440" y="2072640"/>
            <a:ext cx="10485120" cy="0"/>
          </a:xfrm>
          <a:prstGeom prst="line">
            <a:avLst/>
          </a:prstGeom>
          <a:noFill/>
          <a:ln w="6350">
            <a:solidFill>
              <a:srgbClr val="3A4A7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6"/>
          <p:cNvSpPr/>
          <p:nvPr/>
        </p:nvSpPr>
        <p:spPr>
          <a:xfrm>
            <a:off x="853440" y="2499360"/>
            <a:ext cx="243840" cy="243840"/>
          </a:xfrm>
          <a:prstGeom prst="ellipse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1341120" y="2401824"/>
            <a:ext cx="390144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E88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Bounded, not open-ended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5486400" y="2401824"/>
            <a:ext cx="60960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Deposit-first loss + replacement discipline keep expected costs low</a:t>
            </a:r>
            <a:endParaRPr lang="en-US" sz="1733" dirty="0"/>
          </a:p>
        </p:txBody>
      </p:sp>
      <p:sp>
        <p:nvSpPr>
          <p:cNvPr id="11" name="Shape 9"/>
          <p:cNvSpPr/>
          <p:nvPr/>
        </p:nvSpPr>
        <p:spPr>
          <a:xfrm>
            <a:off x="853440" y="3072384"/>
            <a:ext cx="10485120" cy="0"/>
          </a:xfrm>
          <a:prstGeom prst="line">
            <a:avLst/>
          </a:prstGeom>
          <a:noFill/>
          <a:ln w="6350">
            <a:solidFill>
              <a:srgbClr val="3A4A7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Shape 10"/>
          <p:cNvSpPr/>
          <p:nvPr/>
        </p:nvSpPr>
        <p:spPr>
          <a:xfrm>
            <a:off x="853440" y="3499104"/>
            <a:ext cx="243840" cy="243840"/>
          </a:xfrm>
          <a:prstGeom prst="ellipse">
            <a:avLst/>
          </a:prstGeom>
          <a:solidFill>
            <a:srgbClr val="1A8C8C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1341120" y="3401568"/>
            <a:ext cx="390144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1A8C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Market-building, not subsidy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5486400" y="3401568"/>
            <a:ext cx="60960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Designed to crowd in private capital, not replace it</a:t>
            </a:r>
            <a:endParaRPr lang="en-US" sz="1733" dirty="0"/>
          </a:p>
        </p:txBody>
      </p:sp>
      <p:sp>
        <p:nvSpPr>
          <p:cNvPr id="15" name="Shape 13"/>
          <p:cNvSpPr/>
          <p:nvPr/>
        </p:nvSpPr>
        <p:spPr>
          <a:xfrm>
            <a:off x="853440" y="4072128"/>
            <a:ext cx="10485120" cy="0"/>
          </a:xfrm>
          <a:prstGeom prst="line">
            <a:avLst/>
          </a:prstGeom>
          <a:noFill/>
          <a:ln w="6350">
            <a:solidFill>
              <a:srgbClr val="3A4A7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Shape 14"/>
          <p:cNvSpPr/>
          <p:nvPr/>
        </p:nvSpPr>
        <p:spPr>
          <a:xfrm>
            <a:off x="853440" y="4498848"/>
            <a:ext cx="243840" cy="243840"/>
          </a:xfrm>
          <a:prstGeom prst="ellipse">
            <a:avLst/>
          </a:prstGeom>
          <a:solidFill>
            <a:srgbClr val="5B9E2E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1341120" y="4401312"/>
            <a:ext cx="390144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5B9E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Data-rich governance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5486400" y="4401312"/>
            <a:ext cx="60960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dashboard tracks pipeline, claims, and financial exposure</a:t>
            </a:r>
            <a:endParaRPr lang="en-US" sz="1733" dirty="0"/>
          </a:p>
        </p:txBody>
      </p:sp>
      <p:sp>
        <p:nvSpPr>
          <p:cNvPr id="19" name="Shape 17"/>
          <p:cNvSpPr/>
          <p:nvPr/>
        </p:nvSpPr>
        <p:spPr>
          <a:xfrm>
            <a:off x="853440" y="5071872"/>
            <a:ext cx="10485120" cy="0"/>
          </a:xfrm>
          <a:prstGeom prst="line">
            <a:avLst/>
          </a:prstGeom>
          <a:noFill/>
          <a:ln w="6350">
            <a:solidFill>
              <a:srgbClr val="3A4A7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Shape 18"/>
          <p:cNvSpPr/>
          <p:nvPr/>
        </p:nvSpPr>
        <p:spPr>
          <a:xfrm>
            <a:off x="853440" y="5498592"/>
            <a:ext cx="243840" cy="243840"/>
          </a:xfrm>
          <a:prstGeom prst="ellipse">
            <a:avLst/>
          </a:prstGeom>
          <a:solidFill>
            <a:srgbClr val="6EC8E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1" name="Text 19"/>
          <p:cNvSpPr/>
          <p:nvPr/>
        </p:nvSpPr>
        <p:spPr>
          <a:xfrm>
            <a:off x="1341120" y="5401056"/>
            <a:ext cx="390144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6EC8E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Scalable infrastructure</a:t>
            </a:r>
            <a:endParaRPr lang="en-US" sz="2000" dirty="0"/>
          </a:p>
        </p:txBody>
      </p:sp>
      <p:sp>
        <p:nvSpPr>
          <p:cNvPr id="22" name="Text 20"/>
          <p:cNvSpPr/>
          <p:nvPr/>
        </p:nvSpPr>
        <p:spPr>
          <a:xfrm>
            <a:off x="5486400" y="5401056"/>
            <a:ext cx="60960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Cooperative network provides low-cost member onboarding at scale</a:t>
            </a:r>
            <a:endParaRPr lang="en-US" sz="1733" dirty="0"/>
          </a:p>
        </p:txBody>
      </p:sp>
      <p:pic>
        <p:nvPicPr>
          <p:cNvPr id="23" name="Image 0" descr="/sessions/affectionate-fervent-ride/pptx_assets/fsd_logo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182880"/>
            <a:ext cx="853440" cy="8534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731520" y="365760"/>
            <a:ext cx="9753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267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Next Steps</a:t>
            </a:r>
            <a:endParaRPr lang="en-US" sz="4267" dirty="0"/>
          </a:p>
        </p:txBody>
      </p:sp>
      <p:sp>
        <p:nvSpPr>
          <p:cNvPr id="4" name="Shape 2"/>
          <p:cNvSpPr/>
          <p:nvPr/>
        </p:nvSpPr>
        <p:spPr>
          <a:xfrm>
            <a:off x="731520" y="1341120"/>
            <a:ext cx="10728960" cy="10363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" name="Shape 3"/>
          <p:cNvSpPr/>
          <p:nvPr/>
        </p:nvSpPr>
        <p:spPr>
          <a:xfrm>
            <a:off x="731520" y="1341120"/>
            <a:ext cx="85344" cy="1036320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Shape 4"/>
          <p:cNvSpPr/>
          <p:nvPr/>
        </p:nvSpPr>
        <p:spPr>
          <a:xfrm>
            <a:off x="1097280" y="1548384"/>
            <a:ext cx="609600" cy="60960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1097280" y="1548384"/>
            <a:ext cx="6096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2011680" y="1438656"/>
            <a:ext cx="67056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Stakeholder alignment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2011680" y="1865376"/>
            <a:ext cx="67056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Convene cooperatives, off-takers, and county governments around the THWG design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9509760" y="1463040"/>
            <a:ext cx="1706880" cy="792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67" b="1" dirty="0">
                <a:solidFill>
                  <a:srgbClr val="E88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Q2 2026</a:t>
            </a:r>
            <a:endParaRPr lang="en-US" sz="1867" dirty="0"/>
          </a:p>
        </p:txBody>
      </p:sp>
      <p:sp>
        <p:nvSpPr>
          <p:cNvPr id="11" name="Shape 9"/>
          <p:cNvSpPr/>
          <p:nvPr/>
        </p:nvSpPr>
        <p:spPr>
          <a:xfrm>
            <a:off x="731520" y="2621280"/>
            <a:ext cx="10728960" cy="10363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2" name="Shape 10"/>
          <p:cNvSpPr/>
          <p:nvPr/>
        </p:nvSpPr>
        <p:spPr>
          <a:xfrm>
            <a:off x="731520" y="2621280"/>
            <a:ext cx="85344" cy="1036320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Shape 11"/>
          <p:cNvSpPr/>
          <p:nvPr/>
        </p:nvSpPr>
        <p:spPr>
          <a:xfrm>
            <a:off x="1097280" y="2828544"/>
            <a:ext cx="609600" cy="60960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1097280" y="2828544"/>
            <a:ext cx="6096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2011680" y="2718816"/>
            <a:ext cx="67056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Pilot structuring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2011680" y="3145536"/>
            <a:ext cx="67056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Finalise guarantee terms, pricing, and operating model with anchor partners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9509760" y="2743200"/>
            <a:ext cx="1706880" cy="792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67" b="1" dirty="0">
                <a:solidFill>
                  <a:srgbClr val="E88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Q3 2026</a:t>
            </a:r>
            <a:endParaRPr lang="en-US" sz="1867" dirty="0"/>
          </a:p>
        </p:txBody>
      </p:sp>
      <p:sp>
        <p:nvSpPr>
          <p:cNvPr id="18" name="Shape 16"/>
          <p:cNvSpPr/>
          <p:nvPr/>
        </p:nvSpPr>
        <p:spPr>
          <a:xfrm>
            <a:off x="731520" y="3901440"/>
            <a:ext cx="10728960" cy="10363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9" name="Shape 17"/>
          <p:cNvSpPr/>
          <p:nvPr/>
        </p:nvSpPr>
        <p:spPr>
          <a:xfrm>
            <a:off x="731520" y="3901440"/>
            <a:ext cx="85344" cy="1036320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0" name="Shape 18"/>
          <p:cNvSpPr/>
          <p:nvPr/>
        </p:nvSpPr>
        <p:spPr>
          <a:xfrm>
            <a:off x="1097280" y="4108704"/>
            <a:ext cx="609600" cy="60960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1" name="Text 19"/>
          <p:cNvSpPr/>
          <p:nvPr/>
        </p:nvSpPr>
        <p:spPr>
          <a:xfrm>
            <a:off x="1097280" y="4108704"/>
            <a:ext cx="6096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400" dirty="0"/>
          </a:p>
        </p:txBody>
      </p:sp>
      <p:sp>
        <p:nvSpPr>
          <p:cNvPr id="22" name="Text 20"/>
          <p:cNvSpPr/>
          <p:nvPr/>
        </p:nvSpPr>
        <p:spPr>
          <a:xfrm>
            <a:off x="2011680" y="3998976"/>
            <a:ext cx="67056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Waiting list build</a:t>
            </a:r>
            <a:endParaRPr lang="en-US" sz="2000" dirty="0"/>
          </a:p>
        </p:txBody>
      </p:sp>
      <p:sp>
        <p:nvSpPr>
          <p:cNvPr id="23" name="Text 21"/>
          <p:cNvSpPr/>
          <p:nvPr/>
        </p:nvSpPr>
        <p:spPr>
          <a:xfrm>
            <a:off x="2011680" y="4425696"/>
            <a:ext cx="67056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Begin onboarding 50,000 households through cooperative networks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9509760" y="4023360"/>
            <a:ext cx="1706880" cy="792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67" b="1" dirty="0">
                <a:solidFill>
                  <a:srgbClr val="E88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Q3–Q4 2026</a:t>
            </a:r>
            <a:endParaRPr lang="en-US" sz="1867" dirty="0"/>
          </a:p>
        </p:txBody>
      </p:sp>
      <p:sp>
        <p:nvSpPr>
          <p:cNvPr id="25" name="Shape 23"/>
          <p:cNvSpPr/>
          <p:nvPr/>
        </p:nvSpPr>
        <p:spPr>
          <a:xfrm>
            <a:off x="731520" y="5181600"/>
            <a:ext cx="10728960" cy="10363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6" name="Shape 24"/>
          <p:cNvSpPr/>
          <p:nvPr/>
        </p:nvSpPr>
        <p:spPr>
          <a:xfrm>
            <a:off x="731520" y="5181600"/>
            <a:ext cx="85344" cy="1036320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7" name="Shape 25"/>
          <p:cNvSpPr/>
          <p:nvPr/>
        </p:nvSpPr>
        <p:spPr>
          <a:xfrm>
            <a:off x="1097280" y="5388864"/>
            <a:ext cx="609600" cy="60960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8" name="Text 26"/>
          <p:cNvSpPr/>
          <p:nvPr/>
        </p:nvSpPr>
        <p:spPr>
          <a:xfrm>
            <a:off x="1097280" y="5388864"/>
            <a:ext cx="6096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2400" dirty="0"/>
          </a:p>
        </p:txBody>
      </p:sp>
      <p:sp>
        <p:nvSpPr>
          <p:cNvPr id="29" name="Text 27"/>
          <p:cNvSpPr/>
          <p:nvPr/>
        </p:nvSpPr>
        <p:spPr>
          <a:xfrm>
            <a:off x="2011680" y="5279136"/>
            <a:ext cx="67056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 guarantees issued</a:t>
            </a:r>
            <a:endParaRPr lang="en-US" sz="2000" dirty="0"/>
          </a:p>
        </p:txBody>
      </p:sp>
      <p:sp>
        <p:nvSpPr>
          <p:cNvPr id="30" name="Text 28"/>
          <p:cNvSpPr/>
          <p:nvPr/>
        </p:nvSpPr>
        <p:spPr>
          <a:xfrm>
            <a:off x="2011680" y="5705856"/>
            <a:ext cx="67056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Issue initial guarantees to matched, deposit-ready households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9509760" y="5303520"/>
            <a:ext cx="1706880" cy="792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67" b="1" dirty="0">
                <a:solidFill>
                  <a:srgbClr val="E88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Q1 2027</a:t>
            </a:r>
            <a:endParaRPr lang="en-US" sz="1867" dirty="0"/>
          </a:p>
        </p:txBody>
      </p:sp>
      <p:pic>
        <p:nvPicPr>
          <p:cNvPr id="32" name="Image 0" descr="/sessions/affectionate-fervent-ride/pptx_assets/fsd_logo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960" y="182880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3717F-C287-8817-328E-426DA782C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A7524B7-2BF3-543A-3782-3F10C88AFD55}"/>
              </a:ext>
            </a:extLst>
          </p:cNvPr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8BC48FA-6250-8ABF-5A87-9BE7DCFA92BD}"/>
              </a:ext>
            </a:extLst>
          </p:cNvPr>
          <p:cNvSpPr/>
          <p:nvPr/>
        </p:nvSpPr>
        <p:spPr>
          <a:xfrm>
            <a:off x="731520" y="365760"/>
            <a:ext cx="9753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733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Kenya Cooperative Sector Reality</a:t>
            </a:r>
            <a:endParaRPr lang="en-US" sz="3733" dirty="0"/>
          </a:p>
        </p:txBody>
      </p:sp>
      <p:pic>
        <p:nvPicPr>
          <p:cNvPr id="43" name="Image 0" descr="/sessions/affectionate-fervent-ride/pptx_assets/fsd_logo_color.png">
            <a:extLst>
              <a:ext uri="{FF2B5EF4-FFF2-40B4-BE49-F238E27FC236}">
                <a16:creationId xmlns:a16="http://schemas.microsoft.com/office/drawing/2014/main" id="{1F121DBA-F26F-972F-67CD-FF7DA5A87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960" y="182880"/>
            <a:ext cx="1097280" cy="1097280"/>
          </a:xfrm>
          <a:prstGeom prst="rect">
            <a:avLst/>
          </a:prstGeom>
        </p:spPr>
      </p:pic>
      <p:sp>
        <p:nvSpPr>
          <p:cNvPr id="48" name="Shape 2">
            <a:extLst>
              <a:ext uri="{FF2B5EF4-FFF2-40B4-BE49-F238E27FC236}">
                <a16:creationId xmlns:a16="http://schemas.microsoft.com/office/drawing/2014/main" id="{8387AC38-5625-7623-CE17-ADA4AC3C1FD4}"/>
              </a:ext>
            </a:extLst>
          </p:cNvPr>
          <p:cNvSpPr/>
          <p:nvPr/>
        </p:nvSpPr>
        <p:spPr>
          <a:xfrm>
            <a:off x="731520" y="1463040"/>
            <a:ext cx="4876800" cy="1828800"/>
          </a:xfrm>
          <a:prstGeom prst="rect">
            <a:avLst/>
          </a:prstGeom>
          <a:solidFill>
            <a:srgbClr val="2A357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9" name="Shape 3">
            <a:extLst>
              <a:ext uri="{FF2B5EF4-FFF2-40B4-BE49-F238E27FC236}">
                <a16:creationId xmlns:a16="http://schemas.microsoft.com/office/drawing/2014/main" id="{7673638A-8794-BAE5-90B6-E5D919568FC1}"/>
              </a:ext>
            </a:extLst>
          </p:cNvPr>
          <p:cNvSpPr/>
          <p:nvPr/>
        </p:nvSpPr>
        <p:spPr>
          <a:xfrm>
            <a:off x="731520" y="1463040"/>
            <a:ext cx="85344" cy="1828800"/>
          </a:xfrm>
          <a:prstGeom prst="rect">
            <a:avLst/>
          </a:prstGeom>
          <a:solidFill>
            <a:srgbClr val="6EC8E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0" name="Text 4">
            <a:extLst>
              <a:ext uri="{FF2B5EF4-FFF2-40B4-BE49-F238E27FC236}">
                <a16:creationId xmlns:a16="http://schemas.microsoft.com/office/drawing/2014/main" id="{7D1090AA-9990-74C6-79A1-67BEA099CA02}"/>
              </a:ext>
            </a:extLst>
          </p:cNvPr>
          <p:cNvSpPr/>
          <p:nvPr/>
        </p:nvSpPr>
        <p:spPr>
          <a:xfrm>
            <a:off x="1097280" y="1584960"/>
            <a:ext cx="426720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267" b="1" dirty="0">
                <a:solidFill>
                  <a:srgbClr val="6EC8E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2,500</a:t>
            </a:r>
            <a:endParaRPr lang="en-US" sz="4267" dirty="0"/>
          </a:p>
        </p:txBody>
      </p:sp>
      <p:sp>
        <p:nvSpPr>
          <p:cNvPr id="51" name="Text 5">
            <a:extLst>
              <a:ext uri="{FF2B5EF4-FFF2-40B4-BE49-F238E27FC236}">
                <a16:creationId xmlns:a16="http://schemas.microsoft.com/office/drawing/2014/main" id="{652ECDE0-57E4-6411-E7CD-813FFBCD0B9A}"/>
              </a:ext>
            </a:extLst>
          </p:cNvPr>
          <p:cNvSpPr/>
          <p:nvPr/>
        </p:nvSpPr>
        <p:spPr>
          <a:xfrm>
            <a:off x="1097280" y="2438400"/>
            <a:ext cx="4267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dirty="0">
                <a:solidFill>
                  <a:srgbClr val="F2F4F7"/>
                </a:solidFill>
                <a:latin typeface="Calibri" pitchFamily="34" charset="0"/>
                <a:cs typeface="Calibri" pitchFamily="34" charset="-120"/>
              </a:rPr>
              <a:t>Housing and Investment Cooperatives</a:t>
            </a:r>
            <a:endParaRPr lang="en-US" sz="1733" dirty="0"/>
          </a:p>
        </p:txBody>
      </p:sp>
      <p:sp>
        <p:nvSpPr>
          <p:cNvPr id="52" name="Shape 6">
            <a:extLst>
              <a:ext uri="{FF2B5EF4-FFF2-40B4-BE49-F238E27FC236}">
                <a16:creationId xmlns:a16="http://schemas.microsoft.com/office/drawing/2014/main" id="{06D8D53C-41A7-79E8-B233-78CABAAE38A4}"/>
              </a:ext>
            </a:extLst>
          </p:cNvPr>
          <p:cNvSpPr/>
          <p:nvPr/>
        </p:nvSpPr>
        <p:spPr>
          <a:xfrm>
            <a:off x="6217920" y="1463040"/>
            <a:ext cx="4876800" cy="1828800"/>
          </a:xfrm>
          <a:prstGeom prst="rect">
            <a:avLst/>
          </a:prstGeom>
          <a:solidFill>
            <a:srgbClr val="2A3570"/>
          </a:solidFill>
          <a:ln/>
        </p:spPr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53" name="Shape 7">
            <a:extLst>
              <a:ext uri="{FF2B5EF4-FFF2-40B4-BE49-F238E27FC236}">
                <a16:creationId xmlns:a16="http://schemas.microsoft.com/office/drawing/2014/main" id="{22C8A4A8-C60B-3E26-3A69-A38C82892ADE}"/>
              </a:ext>
            </a:extLst>
          </p:cNvPr>
          <p:cNvSpPr/>
          <p:nvPr/>
        </p:nvSpPr>
        <p:spPr>
          <a:xfrm>
            <a:off x="6217920" y="1463040"/>
            <a:ext cx="85344" cy="1828800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4" name="Text 8">
            <a:extLst>
              <a:ext uri="{FF2B5EF4-FFF2-40B4-BE49-F238E27FC236}">
                <a16:creationId xmlns:a16="http://schemas.microsoft.com/office/drawing/2014/main" id="{96796452-F8D4-F9AF-CC17-E1EE32E07950}"/>
              </a:ext>
            </a:extLst>
          </p:cNvPr>
          <p:cNvSpPr/>
          <p:nvPr/>
        </p:nvSpPr>
        <p:spPr>
          <a:xfrm>
            <a:off x="6583680" y="1584960"/>
            <a:ext cx="426720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267" b="1" dirty="0">
                <a:solidFill>
                  <a:srgbClr val="E888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33%</a:t>
            </a:r>
          </a:p>
          <a:p>
            <a:r>
              <a:rPr lang="en-US" sz="1600" b="1" dirty="0">
                <a:solidFill>
                  <a:srgbClr val="E888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(4.6M)</a:t>
            </a:r>
          </a:p>
        </p:txBody>
      </p:sp>
      <p:sp>
        <p:nvSpPr>
          <p:cNvPr id="55" name="Text 9">
            <a:extLst>
              <a:ext uri="{FF2B5EF4-FFF2-40B4-BE49-F238E27FC236}">
                <a16:creationId xmlns:a16="http://schemas.microsoft.com/office/drawing/2014/main" id="{367CA0DF-014F-8B98-DD4A-3B025EAF7BBE}"/>
              </a:ext>
            </a:extLst>
          </p:cNvPr>
          <p:cNvSpPr/>
          <p:nvPr/>
        </p:nvSpPr>
        <p:spPr>
          <a:xfrm>
            <a:off x="6583680" y="2438400"/>
            <a:ext cx="4267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Are in Urban Areas </a:t>
            </a:r>
            <a:endParaRPr lang="en-US" sz="1733" dirty="0"/>
          </a:p>
        </p:txBody>
      </p:sp>
      <p:sp>
        <p:nvSpPr>
          <p:cNvPr id="56" name="Shape 10">
            <a:extLst>
              <a:ext uri="{FF2B5EF4-FFF2-40B4-BE49-F238E27FC236}">
                <a16:creationId xmlns:a16="http://schemas.microsoft.com/office/drawing/2014/main" id="{4A96D1EF-CCD5-61C8-A4A9-6BE11FEB09B3}"/>
              </a:ext>
            </a:extLst>
          </p:cNvPr>
          <p:cNvSpPr/>
          <p:nvPr/>
        </p:nvSpPr>
        <p:spPr>
          <a:xfrm>
            <a:off x="731520" y="3657600"/>
            <a:ext cx="4876800" cy="1828800"/>
          </a:xfrm>
          <a:prstGeom prst="rect">
            <a:avLst/>
          </a:prstGeom>
          <a:solidFill>
            <a:srgbClr val="2A357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7" name="Shape 11">
            <a:extLst>
              <a:ext uri="{FF2B5EF4-FFF2-40B4-BE49-F238E27FC236}">
                <a16:creationId xmlns:a16="http://schemas.microsoft.com/office/drawing/2014/main" id="{ADCAF84C-4735-4081-532B-B7F02ACFB154}"/>
              </a:ext>
            </a:extLst>
          </p:cNvPr>
          <p:cNvSpPr/>
          <p:nvPr/>
        </p:nvSpPr>
        <p:spPr>
          <a:xfrm>
            <a:off x="731520" y="3657600"/>
            <a:ext cx="85344" cy="1828800"/>
          </a:xfrm>
          <a:prstGeom prst="rect">
            <a:avLst/>
          </a:prstGeom>
          <a:solidFill>
            <a:srgbClr val="6EC8E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8" name="Text 12">
            <a:extLst>
              <a:ext uri="{FF2B5EF4-FFF2-40B4-BE49-F238E27FC236}">
                <a16:creationId xmlns:a16="http://schemas.microsoft.com/office/drawing/2014/main" id="{E3E4987E-E5EE-9B1B-FE21-B94884F2CAA0}"/>
              </a:ext>
            </a:extLst>
          </p:cNvPr>
          <p:cNvSpPr/>
          <p:nvPr/>
        </p:nvSpPr>
        <p:spPr>
          <a:xfrm>
            <a:off x="1097280" y="3779520"/>
            <a:ext cx="426720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267" b="1" dirty="0">
                <a:solidFill>
                  <a:srgbClr val="6EC8E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14M</a:t>
            </a:r>
            <a:endParaRPr lang="en-US" sz="4267" dirty="0"/>
          </a:p>
        </p:txBody>
      </p:sp>
      <p:sp>
        <p:nvSpPr>
          <p:cNvPr id="59" name="Text 13">
            <a:extLst>
              <a:ext uri="{FF2B5EF4-FFF2-40B4-BE49-F238E27FC236}">
                <a16:creationId xmlns:a16="http://schemas.microsoft.com/office/drawing/2014/main" id="{62220681-C63F-E096-02E1-334C9C6BE385}"/>
              </a:ext>
            </a:extLst>
          </p:cNvPr>
          <p:cNvSpPr/>
          <p:nvPr/>
        </p:nvSpPr>
        <p:spPr>
          <a:xfrm>
            <a:off x="1097280" y="4632960"/>
            <a:ext cx="4267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 Cooperative Members</a:t>
            </a:r>
            <a:endParaRPr lang="en-US" sz="1733" dirty="0"/>
          </a:p>
        </p:txBody>
      </p:sp>
      <p:sp>
        <p:nvSpPr>
          <p:cNvPr id="60" name="Shape 14">
            <a:extLst>
              <a:ext uri="{FF2B5EF4-FFF2-40B4-BE49-F238E27FC236}">
                <a16:creationId xmlns:a16="http://schemas.microsoft.com/office/drawing/2014/main" id="{4F788BBC-8F70-02E2-97CA-27E2DA3A0E79}"/>
              </a:ext>
            </a:extLst>
          </p:cNvPr>
          <p:cNvSpPr/>
          <p:nvPr/>
        </p:nvSpPr>
        <p:spPr>
          <a:xfrm>
            <a:off x="6217920" y="3657600"/>
            <a:ext cx="4876800" cy="1828800"/>
          </a:xfrm>
          <a:prstGeom prst="rect">
            <a:avLst/>
          </a:prstGeom>
          <a:solidFill>
            <a:srgbClr val="2A357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1" name="Shape 15">
            <a:extLst>
              <a:ext uri="{FF2B5EF4-FFF2-40B4-BE49-F238E27FC236}">
                <a16:creationId xmlns:a16="http://schemas.microsoft.com/office/drawing/2014/main" id="{75A258C6-9012-5EDA-B152-9A94AD2F7367}"/>
              </a:ext>
            </a:extLst>
          </p:cNvPr>
          <p:cNvSpPr/>
          <p:nvPr/>
        </p:nvSpPr>
        <p:spPr>
          <a:xfrm>
            <a:off x="6217920" y="3657600"/>
            <a:ext cx="85344" cy="1828800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2" name="Text 16">
            <a:extLst>
              <a:ext uri="{FF2B5EF4-FFF2-40B4-BE49-F238E27FC236}">
                <a16:creationId xmlns:a16="http://schemas.microsoft.com/office/drawing/2014/main" id="{5492A9B1-FB08-9F73-B1DB-21A1C94EC2DA}"/>
              </a:ext>
            </a:extLst>
          </p:cNvPr>
          <p:cNvSpPr/>
          <p:nvPr/>
        </p:nvSpPr>
        <p:spPr>
          <a:xfrm>
            <a:off x="6583680" y="3779520"/>
            <a:ext cx="426720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267" b="1" dirty="0">
                <a:solidFill>
                  <a:srgbClr val="E888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25%</a:t>
            </a:r>
          </a:p>
          <a:p>
            <a:r>
              <a:rPr lang="en-US" sz="1600" b="1" dirty="0">
                <a:solidFill>
                  <a:srgbClr val="E8882D"/>
                </a:solidFill>
                <a:latin typeface="Georgia" pitchFamily="34" charset="0"/>
              </a:rPr>
              <a:t>USD 1 Billion</a:t>
            </a:r>
            <a:endParaRPr lang="en-US" sz="1600" dirty="0"/>
          </a:p>
        </p:txBody>
      </p:sp>
      <p:sp>
        <p:nvSpPr>
          <p:cNvPr id="63" name="Text 17">
            <a:extLst>
              <a:ext uri="{FF2B5EF4-FFF2-40B4-BE49-F238E27FC236}">
                <a16:creationId xmlns:a16="http://schemas.microsoft.com/office/drawing/2014/main" id="{54817118-8E66-E2CC-4353-C6E939F126EB}"/>
              </a:ext>
            </a:extLst>
          </p:cNvPr>
          <p:cNvSpPr/>
          <p:nvPr/>
        </p:nvSpPr>
        <p:spPr>
          <a:xfrm>
            <a:off x="6583680" y="4632960"/>
            <a:ext cx="4267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dirty="0">
                <a:solidFill>
                  <a:srgbClr val="F2F4F7"/>
                </a:solidFill>
                <a:latin typeface="Calibri" pitchFamily="34" charset="0"/>
                <a:cs typeface="Calibri" pitchFamily="34" charset="-120"/>
              </a:rPr>
              <a:t>Loans Distributed by Saccos is for housing and land</a:t>
            </a:r>
            <a:endParaRPr lang="en-US" sz="1733" dirty="0"/>
          </a:p>
        </p:txBody>
      </p:sp>
      <p:sp>
        <p:nvSpPr>
          <p:cNvPr id="64" name="Text 8">
            <a:extLst>
              <a:ext uri="{FF2B5EF4-FFF2-40B4-BE49-F238E27FC236}">
                <a16:creationId xmlns:a16="http://schemas.microsoft.com/office/drawing/2014/main" id="{A600D5B3-1FE5-FC95-C264-85A7F0784430}"/>
              </a:ext>
            </a:extLst>
          </p:cNvPr>
          <p:cNvSpPr/>
          <p:nvPr/>
        </p:nvSpPr>
        <p:spPr>
          <a:xfrm>
            <a:off x="8717280" y="1554480"/>
            <a:ext cx="426720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267" b="1" dirty="0">
                <a:solidFill>
                  <a:srgbClr val="E888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72%</a:t>
            </a:r>
          </a:p>
          <a:p>
            <a:r>
              <a:rPr lang="en-US" sz="1600" b="1" dirty="0">
                <a:solidFill>
                  <a:srgbClr val="E888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(3.3M)</a:t>
            </a:r>
          </a:p>
        </p:txBody>
      </p:sp>
      <p:sp>
        <p:nvSpPr>
          <p:cNvPr id="65" name="Text 9">
            <a:extLst>
              <a:ext uri="{FF2B5EF4-FFF2-40B4-BE49-F238E27FC236}">
                <a16:creationId xmlns:a16="http://schemas.microsoft.com/office/drawing/2014/main" id="{0ED853E7-1D02-E914-1ABC-9102BDB2B6BD}"/>
              </a:ext>
            </a:extLst>
          </p:cNvPr>
          <p:cNvSpPr/>
          <p:nvPr/>
        </p:nvSpPr>
        <p:spPr>
          <a:xfrm>
            <a:off x="8717280" y="2438400"/>
            <a:ext cx="4267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not own a home</a:t>
            </a:r>
            <a:endParaRPr lang="en-US" sz="1733" dirty="0"/>
          </a:p>
        </p:txBody>
      </p:sp>
    </p:spTree>
    <p:extLst>
      <p:ext uri="{BB962C8B-B14F-4D97-AF65-F5344CB8AC3E}">
        <p14:creationId xmlns:p14="http://schemas.microsoft.com/office/powerpoint/2010/main" val="1541881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1E9BE-F2DE-2E0E-43E8-1543F0DEB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D16C3AFF-CB85-7DDB-5584-6192B3EA6254}"/>
              </a:ext>
            </a:extLst>
          </p:cNvPr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DE3D67B1-D6F0-67DD-0D51-7E8ADB4BB3A5}"/>
              </a:ext>
            </a:extLst>
          </p:cNvPr>
          <p:cNvSpPr/>
          <p:nvPr/>
        </p:nvSpPr>
        <p:spPr>
          <a:xfrm>
            <a:off x="731520" y="365760"/>
            <a:ext cx="9753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733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Nature of Housing Cooperatives</a:t>
            </a:r>
            <a:endParaRPr lang="en-US" sz="3733" dirty="0"/>
          </a:p>
        </p:txBody>
      </p:sp>
      <p:pic>
        <p:nvPicPr>
          <p:cNvPr id="43" name="Image 0" descr="/sessions/affectionate-fervent-ride/pptx_assets/fsd_logo_color.png">
            <a:extLst>
              <a:ext uri="{FF2B5EF4-FFF2-40B4-BE49-F238E27FC236}">
                <a16:creationId xmlns:a16="http://schemas.microsoft.com/office/drawing/2014/main" id="{B6D17C7D-0F1F-7144-ED2B-A348BD36F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960" y="182880"/>
            <a:ext cx="1097280" cy="1097280"/>
          </a:xfrm>
          <a:prstGeom prst="rect">
            <a:avLst/>
          </a:prstGeom>
        </p:spPr>
      </p:pic>
      <p:sp>
        <p:nvSpPr>
          <p:cNvPr id="6" name="Shape 17">
            <a:extLst>
              <a:ext uri="{FF2B5EF4-FFF2-40B4-BE49-F238E27FC236}">
                <a16:creationId xmlns:a16="http://schemas.microsoft.com/office/drawing/2014/main" id="{A652289A-DA45-3B71-406C-DE6DDF3F3E58}"/>
              </a:ext>
            </a:extLst>
          </p:cNvPr>
          <p:cNvSpPr/>
          <p:nvPr/>
        </p:nvSpPr>
        <p:spPr>
          <a:xfrm>
            <a:off x="731520" y="5424110"/>
            <a:ext cx="10728960" cy="73152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This is a national network of ready and waiting citizens. </a:t>
            </a:r>
            <a:r>
              <a:rPr lang="en-US" sz="1800" b="1" dirty="0">
                <a:solidFill>
                  <a:schemeClr val="bg1"/>
                </a:solidFill>
              </a:rPr>
              <a:t>The challenge isn't creating demand—its verification and efficiency.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F31308-849D-2439-F0B8-AEA5DA7AAA84}"/>
              </a:ext>
            </a:extLst>
          </p:cNvPr>
          <p:cNvSpPr txBox="1">
            <a:spLocks/>
          </p:cNvSpPr>
          <p:nvPr/>
        </p:nvSpPr>
        <p:spPr>
          <a:xfrm>
            <a:off x="731520" y="1148080"/>
            <a:ext cx="5486400" cy="45783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/>
              <a:t>Advantages: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/>
              <a:t>Highly trusted, tightly nit, community-based entities – built in trust and social accountability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/>
              <a:t>Member ownership and incentive alignment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/>
              <a:t>Many cooperatives jointly own development ready land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/>
              <a:t>Efficient network for program delivery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FE6066-A0E0-43C4-4D82-CC8EDD087356}"/>
              </a:ext>
            </a:extLst>
          </p:cNvPr>
          <p:cNvSpPr txBox="1">
            <a:spLocks/>
          </p:cNvSpPr>
          <p:nvPr/>
        </p:nvSpPr>
        <p:spPr>
          <a:xfrm>
            <a:off x="5868035" y="1154400"/>
            <a:ext cx="5592445" cy="45783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/>
              <a:t>Opportunities: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/>
              <a:t>Standardization of onboarding criteria across many unique forms, and processes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/>
              <a:t>Digital enablement for operational efficiency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/>
              <a:t>Providing members a more structured pathway to housing readiness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/>
              <a:t>Extended access to properties and projects beyond their localized communities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3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Placeholder 5" descr="A person sitting at a table looking at her phone&#10;&#10;Description automatically generated">
            <a:extLst>
              <a:ext uri="{FF2B5EF4-FFF2-40B4-BE49-F238E27FC236}">
                <a16:creationId xmlns:a16="http://schemas.microsoft.com/office/drawing/2014/main" id="{6BC3C96A-A13B-6856-903C-DAD2C014D33D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4" r="18494"/>
          <a:stretch>
            <a:fillRect/>
          </a:stretch>
        </p:blipFill>
        <p:spPr>
          <a:xfrm>
            <a:off x="6964321" y="653256"/>
            <a:ext cx="4664075" cy="55514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6B2B8D-1E38-96B4-3BD1-14973EE5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04" y="1333655"/>
            <a:ext cx="5846763" cy="384524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Pilot:</a:t>
            </a:r>
            <a:br>
              <a:rPr lang="en-US" dirty="0"/>
            </a:br>
            <a:br>
              <a:rPr lang="en-US" dirty="0"/>
            </a:br>
            <a:r>
              <a:rPr lang="en-CA" b="0" dirty="0"/>
              <a:t>Household Evaluation and Affordability Scoring Methodology to Stregnthen Tenant Waitlist</a:t>
            </a:r>
            <a:br>
              <a:rPr lang="en-CA" b="0" dirty="0"/>
            </a:br>
            <a:br>
              <a:rPr lang="en-CA" b="0" dirty="0"/>
            </a:br>
            <a:br>
              <a:rPr lang="en-CA" b="0" dirty="0"/>
            </a:br>
            <a:r>
              <a:rPr lang="en-CA" sz="2700" b="0" i="1" dirty="0"/>
              <a:t>Powered by </a:t>
            </a:r>
            <a:r>
              <a:rPr lang="en-CA" sz="2700" b="0" i="1" dirty="0" err="1"/>
              <a:t>Pngme</a:t>
            </a:r>
            <a:br>
              <a:rPr lang="en-CA" sz="2700" b="0" i="1" dirty="0"/>
            </a:br>
            <a:r>
              <a:rPr lang="en-CA" sz="2200" b="0" dirty="0"/>
              <a:t>Pilot Period: Nov 2025 – Feb 2026</a:t>
            </a:r>
            <a:br>
              <a:rPr lang="en-CA" dirty="0"/>
            </a:br>
            <a:endParaRPr lang="en-K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>
            <a:extLst>
              <a:ext uri="{FF2B5EF4-FFF2-40B4-BE49-F238E27FC236}">
                <a16:creationId xmlns:a16="http://schemas.microsoft.com/office/drawing/2014/main" id="{8B9DF9B8-2AE3-445A-01F0-CBAD798BAF0B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862013" y="1497665"/>
            <a:ext cx="4810503" cy="4613275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Affordable housing allocation remains difficult because: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Income verification is unreliable in informal economies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Waiting lists are manual and fragmented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Self-reported income often lacks verification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Housing projects struggle to identify </a:t>
            </a:r>
            <a:r>
              <a:rPr lang="en-CA" b="1" dirty="0"/>
              <a:t>financially ready households</a:t>
            </a:r>
            <a:endParaRPr lang="en-CA" dirty="0"/>
          </a:p>
          <a:p>
            <a:endParaRPr lang="en-CA" dirty="0"/>
          </a:p>
          <a:p>
            <a:r>
              <a:rPr lang="en-CA" dirty="0"/>
              <a:t>Result: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Misallocation of housing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Higher risk of tenant default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Exclusion of informal workers</a:t>
            </a:r>
          </a:p>
          <a:p>
            <a:br>
              <a:rPr lang="en-CA" dirty="0"/>
            </a:br>
            <a:endParaRPr lang="en-US" altLang="en-US" dirty="0"/>
          </a:p>
        </p:txBody>
      </p:sp>
      <p:sp>
        <p:nvSpPr>
          <p:cNvPr id="22531" name="Text Placeholder 2">
            <a:extLst>
              <a:ext uri="{FF2B5EF4-FFF2-40B4-BE49-F238E27FC236}">
                <a16:creationId xmlns:a16="http://schemas.microsoft.com/office/drawing/2014/main" id="{38DD5868-6B23-F663-6C07-47F83F63952B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862013" y="447675"/>
            <a:ext cx="10191750" cy="898525"/>
          </a:xfrm>
        </p:spPr>
        <p:txBody>
          <a:bodyPr/>
          <a:lstStyle/>
          <a:p>
            <a:r>
              <a:rPr lang="en-US" altLang="en-US" dirty="0"/>
              <a:t>Pilot Structure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B97E15-475E-AA60-A9BC-04751BDCF517}"/>
              </a:ext>
            </a:extLst>
          </p:cNvPr>
          <p:cNvSpPr txBox="1"/>
          <p:nvPr/>
        </p:nvSpPr>
        <p:spPr>
          <a:xfrm>
            <a:off x="6647102" y="1417333"/>
            <a:ext cx="524818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The project aimed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Digitize cooperative housing waitlists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Verify household financial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Develop an affordability scoring 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Create a transparent system for housing allocation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  <a:p>
            <a:r>
              <a:rPr lang="en-CA" dirty="0"/>
              <a:t>Outcome:</a:t>
            </a:r>
          </a:p>
          <a:p>
            <a:endParaRPr lang="en-CA" sz="2400" dirty="0"/>
          </a:p>
          <a:p>
            <a:r>
              <a:rPr lang="en-CA" sz="2400" dirty="0"/>
              <a:t>A </a:t>
            </a:r>
            <a:r>
              <a:rPr lang="en-CA" sz="2400" b="1" dirty="0"/>
              <a:t>data-driven tenant waitlist system</a:t>
            </a:r>
            <a:r>
              <a:rPr lang="en-CA" sz="2400" dirty="0"/>
              <a:t> combining traditional cooperative onboarding with </a:t>
            </a:r>
            <a:r>
              <a:rPr lang="en-CA" sz="2400" b="1" dirty="0"/>
              <a:t>digital financial intelligence</a:t>
            </a:r>
            <a:r>
              <a:rPr lang="en-CA" sz="2400" dirty="0"/>
              <a:t>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663DE5-AF75-BE1C-E760-A0B0B6ABB5A9}"/>
              </a:ext>
            </a:extLst>
          </p:cNvPr>
          <p:cNvCxnSpPr>
            <a:cxnSpLocks/>
          </p:cNvCxnSpPr>
          <p:nvPr/>
        </p:nvCxnSpPr>
        <p:spPr>
          <a:xfrm>
            <a:off x="5957888" y="971045"/>
            <a:ext cx="0" cy="5139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Placeholder 2">
            <a:extLst>
              <a:ext uri="{FF2B5EF4-FFF2-40B4-BE49-F238E27FC236}">
                <a16:creationId xmlns:a16="http://schemas.microsoft.com/office/drawing/2014/main" id="{352FFBAC-9AC0-B51E-32BF-9DCB166A247F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1000125" y="450850"/>
            <a:ext cx="10191750" cy="884238"/>
          </a:xfrm>
        </p:spPr>
        <p:txBody>
          <a:bodyPr/>
          <a:lstStyle/>
          <a:p>
            <a:r>
              <a:rPr lang="en-US" altLang="en-US" dirty="0"/>
              <a:t>The System We Built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32350C7-3128-55BF-69BE-7EC20E7397AD}"/>
              </a:ext>
            </a:extLst>
          </p:cNvPr>
          <p:cNvSpPr/>
          <p:nvPr/>
        </p:nvSpPr>
        <p:spPr>
          <a:xfrm>
            <a:off x="3031227" y="3970144"/>
            <a:ext cx="2391351" cy="20715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NACHU Digital Onboarding Form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/>
              <a:t>Household Profile Data Collection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/>
              <a:t>Identity, contact details, pilot consent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/>
              <a:t>Cooperative Affiliation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724D191-207A-5C77-58BE-598F2FE64F73}"/>
              </a:ext>
            </a:extLst>
          </p:cNvPr>
          <p:cNvSpPr/>
          <p:nvPr/>
        </p:nvSpPr>
        <p:spPr>
          <a:xfrm>
            <a:off x="5693504" y="3970144"/>
            <a:ext cx="2391351" cy="20715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b="1" dirty="0" err="1"/>
              <a:t>ScoreMe</a:t>
            </a:r>
            <a:r>
              <a:rPr lang="en-US" b="1" dirty="0"/>
              <a:t> Digital Scoring App</a:t>
            </a:r>
          </a:p>
          <a:p>
            <a:pPr algn="ctr"/>
            <a:endParaRPr lang="en-US" sz="12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/>
              <a:t>Mobile Transaction Data (MPESA, Bank accounts)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/>
              <a:t>Digital Income Estimation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/>
              <a:t>Risk Assessment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17FDD76-EDDA-E9DF-4D16-4D574E384773}"/>
              </a:ext>
            </a:extLst>
          </p:cNvPr>
          <p:cNvSpPr/>
          <p:nvPr/>
        </p:nvSpPr>
        <p:spPr>
          <a:xfrm>
            <a:off x="8355783" y="3970145"/>
            <a:ext cx="2391351" cy="207155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NACHU Internal </a:t>
            </a:r>
            <a:r>
              <a:rPr lang="en-US" b="1" dirty="0" err="1"/>
              <a:t>DataBase</a:t>
            </a:r>
            <a:endParaRPr lang="en-US" b="1" dirty="0"/>
          </a:p>
          <a:p>
            <a:pPr algn="ctr"/>
            <a:endParaRPr lang="en-US" sz="12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dirty="0"/>
              <a:t>Cooperative Profile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dirty="0"/>
              <a:t>Deposits held with Cooperative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dirty="0"/>
              <a:t>Land / Home purchase history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4D66FE-ED7A-782E-215A-EA4F5ABF3A8D}"/>
              </a:ext>
            </a:extLst>
          </p:cNvPr>
          <p:cNvSpPr/>
          <p:nvPr/>
        </p:nvSpPr>
        <p:spPr>
          <a:xfrm>
            <a:off x="3031227" y="2912012"/>
            <a:ext cx="7715907" cy="51698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Unified Data Infrastructure for Household Profile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4E418D34-4E96-06DB-6CF7-1A5EDEBCD8EE}"/>
              </a:ext>
            </a:extLst>
          </p:cNvPr>
          <p:cNvCxnSpPr>
            <a:stCxn id="2" idx="0"/>
            <a:endCxn id="6" idx="2"/>
          </p:cNvCxnSpPr>
          <p:nvPr/>
        </p:nvCxnSpPr>
        <p:spPr>
          <a:xfrm rot="5400000" flipH="1" flipV="1">
            <a:off x="5287470" y="2368433"/>
            <a:ext cx="541144" cy="2662278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747D9A55-68E3-070B-DF49-48FAF2173E8F}"/>
              </a:ext>
            </a:extLst>
          </p:cNvPr>
          <p:cNvCxnSpPr>
            <a:stCxn id="3" idx="0"/>
            <a:endCxn id="6" idx="2"/>
          </p:cNvCxnSpPr>
          <p:nvPr/>
        </p:nvCxnSpPr>
        <p:spPr>
          <a:xfrm rot="5400000" flipH="1" flipV="1">
            <a:off x="6618608" y="3699572"/>
            <a:ext cx="541144" cy="1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018B88D4-3409-C39C-963A-E011C0C23D6F}"/>
              </a:ext>
            </a:extLst>
          </p:cNvPr>
          <p:cNvCxnSpPr>
            <a:stCxn id="4" idx="0"/>
            <a:endCxn id="6" idx="2"/>
          </p:cNvCxnSpPr>
          <p:nvPr/>
        </p:nvCxnSpPr>
        <p:spPr>
          <a:xfrm rot="16200000" flipV="1">
            <a:off x="7949748" y="2368434"/>
            <a:ext cx="541145" cy="2662278"/>
          </a:xfrm>
          <a:prstGeom prst="bent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e 15">
            <a:extLst>
              <a:ext uri="{FF2B5EF4-FFF2-40B4-BE49-F238E27FC236}">
                <a16:creationId xmlns:a16="http://schemas.microsoft.com/office/drawing/2014/main" id="{CDAE8CD0-A591-D539-DB4B-EA60AC439E14}"/>
              </a:ext>
            </a:extLst>
          </p:cNvPr>
          <p:cNvSpPr/>
          <p:nvPr/>
        </p:nvSpPr>
        <p:spPr>
          <a:xfrm>
            <a:off x="2704419" y="3970144"/>
            <a:ext cx="229270" cy="2071560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4E7C4A-E429-7500-C469-64BCA306032A}"/>
              </a:ext>
            </a:extLst>
          </p:cNvPr>
          <p:cNvSpPr txBox="1"/>
          <p:nvPr/>
        </p:nvSpPr>
        <p:spPr>
          <a:xfrm>
            <a:off x="96690" y="4556959"/>
            <a:ext cx="2663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Household and Personal Data Sources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FD5D879-32D1-86A3-39B6-4DE3865CB88A}"/>
              </a:ext>
            </a:extLst>
          </p:cNvPr>
          <p:cNvSpPr/>
          <p:nvPr/>
        </p:nvSpPr>
        <p:spPr>
          <a:xfrm>
            <a:off x="3247722" y="1075889"/>
            <a:ext cx="2391351" cy="16006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Live Household Dashboard and Waitlist Index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2FB5B31-6DED-EFA0-7ECE-802A9F671E1E}"/>
              </a:ext>
            </a:extLst>
          </p:cNvPr>
          <p:cNvSpPr/>
          <p:nvPr/>
        </p:nvSpPr>
        <p:spPr>
          <a:xfrm>
            <a:off x="5754382" y="1075887"/>
            <a:ext cx="2391351" cy="16006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Affordability Scorecard and Ranking System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B364B1-CAF6-8CF7-8B92-DAC8FC6E3267}"/>
              </a:ext>
            </a:extLst>
          </p:cNvPr>
          <p:cNvSpPr/>
          <p:nvPr/>
        </p:nvSpPr>
        <p:spPr>
          <a:xfrm>
            <a:off x="8261042" y="1075887"/>
            <a:ext cx="2391351" cy="16006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Household Matching Interface 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56E870E3-F5D0-75BF-C555-D71273721A9C}"/>
              </a:ext>
            </a:extLst>
          </p:cNvPr>
          <p:cNvSpPr/>
          <p:nvPr/>
        </p:nvSpPr>
        <p:spPr>
          <a:xfrm>
            <a:off x="2704419" y="1171636"/>
            <a:ext cx="229270" cy="1409188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D63EE-8980-69EF-5919-ADF13091686B}"/>
              </a:ext>
            </a:extLst>
          </p:cNvPr>
          <p:cNvSpPr txBox="1"/>
          <p:nvPr/>
        </p:nvSpPr>
        <p:spPr>
          <a:xfrm>
            <a:off x="270081" y="1414565"/>
            <a:ext cx="25489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200+ Data Points for Validation and Assessment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sitting in chairs in a room&#10;&#10;AI-generated content may be incorrect.">
            <a:extLst>
              <a:ext uri="{FF2B5EF4-FFF2-40B4-BE49-F238E27FC236}">
                <a16:creationId xmlns:a16="http://schemas.microsoft.com/office/drawing/2014/main" id="{D7B89883-4D60-B913-912D-F41D8FB7C8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" b="3782"/>
          <a:stretch>
            <a:fillRect/>
          </a:stretch>
        </p:blipFill>
        <p:spPr>
          <a:xfrm>
            <a:off x="7099300" y="423863"/>
            <a:ext cx="4664075" cy="574833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B23820-53E9-DC81-6949-A2ED0B29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25" y="411163"/>
            <a:ext cx="5846763" cy="82073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CA" dirty="0"/>
              <a:t>Pilot Execution</a:t>
            </a:r>
            <a:endParaRPr lang="en-KE"/>
          </a:p>
        </p:txBody>
      </p:sp>
      <p:sp>
        <p:nvSpPr>
          <p:cNvPr id="24580" name="Content Placeholder 3">
            <a:extLst>
              <a:ext uri="{FF2B5EF4-FFF2-40B4-BE49-F238E27FC236}">
                <a16:creationId xmlns:a16="http://schemas.microsoft.com/office/drawing/2014/main" id="{831CF3AB-963E-CE05-D0E6-F8AF14D80574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>
          <a:xfrm>
            <a:off x="644525" y="1557338"/>
            <a:ext cx="5846763" cy="4602162"/>
          </a:xfrm>
        </p:spPr>
        <p:txBody>
          <a:bodyPr/>
          <a:lstStyle/>
          <a:p>
            <a:r>
              <a:rPr lang="en-CA" dirty="0"/>
              <a:t>Over a </a:t>
            </a:r>
            <a:r>
              <a:rPr lang="en-CA" b="1" dirty="0"/>
              <a:t>12–16 week pilot</a:t>
            </a:r>
            <a:r>
              <a:rPr lang="en-CA" dirty="0"/>
              <a:t>, the project achieved: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4 onboarding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29 housing cooperatives engaged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214 total attendees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/>
              <a:t>123 households onboarded</a:t>
            </a: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/>
              <a:t>56 households with full digital profiles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b="1" dirty="0"/>
              <a:t>18 Households </a:t>
            </a:r>
            <a:r>
              <a:rPr lang="en-CA" dirty="0"/>
              <a:t>Deemed “Housing Ready” </a:t>
            </a:r>
          </a:p>
          <a:p>
            <a:r>
              <a:rPr lang="en-CA" dirty="0"/>
              <a:t>These households represent the </a:t>
            </a:r>
            <a:r>
              <a:rPr lang="en-CA" b="1" dirty="0"/>
              <a:t>first structured affordable housing waitlist</a:t>
            </a:r>
            <a:r>
              <a:rPr lang="en-CA" dirty="0"/>
              <a:t> within the NACHU ecosystem.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F2C554ED-6E00-016E-54F7-08CF85FA8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58838"/>
          </a:xfrm>
        </p:spPr>
        <p:txBody>
          <a:bodyPr/>
          <a:lstStyle/>
          <a:p>
            <a:r>
              <a:rPr lang="en-US" altLang="en-US" dirty="0"/>
              <a:t>Waitlist Demographics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945C7BA-462D-D6B2-4CEE-6CDFCD0A1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498" y="1158860"/>
            <a:ext cx="10706102" cy="50270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1400" dirty="0">
                <a:solidFill>
                  <a:srgbClr val="1F3763"/>
                </a:solidFill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1. Core Demographic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Gender: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waitlist is majority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Female (66.3%)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with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applicants making up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33.7%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Marital Status: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Most applicants are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Married (61.8%)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followed by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Single (30.3%)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Widowed (7.9%)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Employment Sector: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informal sector is the primary driver of this waitlist at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61.6%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while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27.9%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in formal employment and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10.5%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balance both.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Household Size: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 average, applicants support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3.2 dependents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emphasizing the need for family-sized affordable units.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1F3763"/>
              </a:solidFill>
              <a:effectLst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F3763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2. Employment Information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Employment Type: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majority of applicants work in the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Informal sector (61.6%)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while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27.9%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in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employment, and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10.5%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balance both.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Experience: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Applicants are generally well-established in their trades, with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65.9%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reporting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 3 years of experience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 Trades: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most common occupations involve general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Business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small-scale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Trade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Self-employment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(e.g., farming, teaching, and real estate).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F3763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3. Household and Location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Dependents: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 average, applicants support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3.2 dependents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Primary Locations: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Most applicants are based in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Nairobi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with specific concentrations in areas like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Kamulu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Kibra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Mlolongo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F3763"/>
                </a:solidFill>
                <a:effectLst/>
                <a:latin typeface="Century Gothic" panose="020B0502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4. Rental Contribution Analysis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Overall Independence: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72.7%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all applicants are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sole contributors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their rent payments.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Shared Responsibility: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27.3%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waitlist relies on additional contributors (spouses, relatives, or children) to meet rental obligations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1F3763"/>
              </a:solidFill>
              <a:effectLst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E91B25A-2E37-E060-DD39-EA77737DE6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330450" y="2127250"/>
            <a:ext cx="6888163" cy="6810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B223E-9647-D7EF-E328-620CFDE507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83550" y="357188"/>
            <a:ext cx="3721100" cy="3397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/>
              <a:t> Opening Remarks</a:t>
            </a:r>
            <a:endParaRPr lang="en-K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33E1C-CFFE-FF56-AB10-94B18090F33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83550" y="2050256"/>
            <a:ext cx="3721100" cy="3413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/>
              <a:t>The Guarantee Model</a:t>
            </a:r>
            <a:endParaRPr lang="en-K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311CC2-C221-C34D-938B-5167E4739C5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3550" y="2930526"/>
            <a:ext cx="3721100" cy="34131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/>
              <a:t>Cooperative Sector Reality</a:t>
            </a:r>
            <a:endParaRPr lang="en-K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FCFDA8-B162-CAF3-9FAD-89B95530A8E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083550" y="3810795"/>
            <a:ext cx="3721100" cy="3397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/>
              <a:t>Technology System and Pilot</a:t>
            </a:r>
            <a:endParaRPr lang="en-KE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95E88867-2B06-3960-A858-6028A5BF37DB}"/>
              </a:ext>
            </a:extLst>
          </p:cNvPr>
          <p:cNvSpPr txBox="1"/>
          <p:nvPr/>
        </p:nvSpPr>
        <p:spPr>
          <a:xfrm>
            <a:off x="7226300" y="239713"/>
            <a:ext cx="200025" cy="4826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3000" b="1" spc="-295" dirty="0">
                <a:solidFill>
                  <a:srgbClr val="6BC4EA"/>
                </a:solidFill>
                <a:cs typeface="Arial"/>
              </a:rPr>
              <a:t>1</a:t>
            </a:r>
            <a:endParaRPr sz="3000" dirty="0">
              <a:solidFill>
                <a:srgbClr val="6BC4EA"/>
              </a:solidFill>
              <a:cs typeface="Arial"/>
            </a:endParaRPr>
          </a:p>
        </p:txBody>
      </p:sp>
      <p:sp>
        <p:nvSpPr>
          <p:cNvPr id="21513" name="object 19">
            <a:extLst>
              <a:ext uri="{FF2B5EF4-FFF2-40B4-BE49-F238E27FC236}">
                <a16:creationId xmlns:a16="http://schemas.microsoft.com/office/drawing/2014/main" id="{7EEBDEA5-65CB-DC64-7B68-4AB201B535AA}"/>
              </a:ext>
            </a:extLst>
          </p:cNvPr>
          <p:cNvSpPr>
            <a:spLocks/>
          </p:cNvSpPr>
          <p:nvPr/>
        </p:nvSpPr>
        <p:spPr bwMode="auto">
          <a:xfrm flipH="1">
            <a:off x="7296469" y="804863"/>
            <a:ext cx="45719" cy="227012"/>
          </a:xfrm>
          <a:custGeom>
            <a:avLst/>
            <a:gdLst>
              <a:gd name="T0" fmla="*/ 0 h 680085"/>
              <a:gd name="T1" fmla="*/ 679907 h 68008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680085">
                <a:moveTo>
                  <a:pt x="0" y="0"/>
                </a:moveTo>
                <a:lnTo>
                  <a:pt x="0" y="679907"/>
                </a:lnTo>
              </a:path>
            </a:pathLst>
          </a:custGeom>
          <a:noFill/>
          <a:ln w="12700">
            <a:solidFill>
              <a:srgbClr val="6BC4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4" name="object 6">
            <a:extLst>
              <a:ext uri="{FF2B5EF4-FFF2-40B4-BE49-F238E27FC236}">
                <a16:creationId xmlns:a16="http://schemas.microsoft.com/office/drawing/2014/main" id="{A0DFEFA5-FE22-1976-A4B7-7EAD5AD91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299" y="1109663"/>
            <a:ext cx="2000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CA" altLang="en-US" sz="3000" b="1" dirty="0">
                <a:solidFill>
                  <a:srgbClr val="6BC4EA"/>
                </a:solidFill>
                <a:cs typeface="Arial" panose="020B0604020202020204" pitchFamily="34" charset="0"/>
              </a:rPr>
              <a:t>2</a:t>
            </a:r>
            <a:endParaRPr lang="en-US" altLang="en-US" sz="3000" b="1" dirty="0">
              <a:solidFill>
                <a:srgbClr val="6BC4EA"/>
              </a:solidFill>
              <a:cs typeface="Arial" panose="020B0604020202020204" pitchFamily="34" charset="0"/>
            </a:endParaRPr>
          </a:p>
        </p:txBody>
      </p:sp>
      <p:sp>
        <p:nvSpPr>
          <p:cNvPr id="21515" name="object 19">
            <a:extLst>
              <a:ext uri="{FF2B5EF4-FFF2-40B4-BE49-F238E27FC236}">
                <a16:creationId xmlns:a16="http://schemas.microsoft.com/office/drawing/2014/main" id="{C1CB1F79-F9BE-28F2-5D19-90BBF9047F98}"/>
              </a:ext>
            </a:extLst>
          </p:cNvPr>
          <p:cNvSpPr>
            <a:spLocks/>
          </p:cNvSpPr>
          <p:nvPr/>
        </p:nvSpPr>
        <p:spPr bwMode="auto">
          <a:xfrm>
            <a:off x="7342188" y="1670051"/>
            <a:ext cx="45719" cy="252412"/>
          </a:xfrm>
          <a:custGeom>
            <a:avLst/>
            <a:gdLst>
              <a:gd name="T0" fmla="*/ 0 h 680085"/>
              <a:gd name="T1" fmla="*/ 679907 h 68008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680085">
                <a:moveTo>
                  <a:pt x="0" y="0"/>
                </a:moveTo>
                <a:lnTo>
                  <a:pt x="0" y="679907"/>
                </a:lnTo>
              </a:path>
            </a:pathLst>
          </a:custGeom>
          <a:noFill/>
          <a:ln w="12700">
            <a:solidFill>
              <a:srgbClr val="6BC4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6" name="object 6">
            <a:extLst>
              <a:ext uri="{FF2B5EF4-FFF2-40B4-BE49-F238E27FC236}">
                <a16:creationId xmlns:a16="http://schemas.microsoft.com/office/drawing/2014/main" id="{E0853B33-3E02-CCF6-ABFF-A7F13EE50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299" y="1979613"/>
            <a:ext cx="2000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CA" altLang="en-US" sz="3000" b="1" dirty="0">
                <a:solidFill>
                  <a:srgbClr val="6BC4EA"/>
                </a:solidFill>
                <a:cs typeface="Arial" panose="020B0604020202020204" pitchFamily="34" charset="0"/>
              </a:rPr>
              <a:t>3</a:t>
            </a:r>
            <a:endParaRPr lang="en-US" altLang="en-US" sz="3000" b="1" dirty="0">
              <a:solidFill>
                <a:srgbClr val="6BC4EA"/>
              </a:solidFill>
              <a:cs typeface="Arial" panose="020B0604020202020204" pitchFamily="34" charset="0"/>
            </a:endParaRPr>
          </a:p>
        </p:txBody>
      </p:sp>
      <p:sp>
        <p:nvSpPr>
          <p:cNvPr id="21518" name="object 6">
            <a:extLst>
              <a:ext uri="{FF2B5EF4-FFF2-40B4-BE49-F238E27FC236}">
                <a16:creationId xmlns:a16="http://schemas.microsoft.com/office/drawing/2014/main" id="{E4DD5EC9-1F5B-3043-87E9-D6E9A3C4E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315" y="2859882"/>
            <a:ext cx="2000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CA" altLang="en-US" sz="3000" b="1" dirty="0">
                <a:solidFill>
                  <a:srgbClr val="6BC4EA"/>
                </a:solidFill>
                <a:cs typeface="Arial" panose="020B0604020202020204" pitchFamily="34" charset="0"/>
              </a:rPr>
              <a:t>4</a:t>
            </a:r>
            <a:endParaRPr lang="en-US" altLang="en-US" sz="3000" b="1" dirty="0">
              <a:solidFill>
                <a:srgbClr val="6BC4EA"/>
              </a:solidFill>
              <a:cs typeface="Arial" panose="020B0604020202020204" pitchFamily="34" charset="0"/>
            </a:endParaRPr>
          </a:p>
        </p:txBody>
      </p:sp>
      <p:sp>
        <p:nvSpPr>
          <p:cNvPr id="21520" name="object 6">
            <a:extLst>
              <a:ext uri="{FF2B5EF4-FFF2-40B4-BE49-F238E27FC236}">
                <a16:creationId xmlns:a16="http://schemas.microsoft.com/office/drawing/2014/main" id="{388F263C-690E-1167-F7F8-C9A912192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541" y="3729832"/>
            <a:ext cx="2000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CA" altLang="en-US" sz="3000" b="1" dirty="0">
                <a:solidFill>
                  <a:srgbClr val="6BC4EA"/>
                </a:solidFill>
                <a:cs typeface="Arial" panose="020B0604020202020204" pitchFamily="34" charset="0"/>
              </a:rPr>
              <a:t>5</a:t>
            </a:r>
            <a:endParaRPr lang="en-US" altLang="en-US" sz="3000" b="1" dirty="0">
              <a:solidFill>
                <a:srgbClr val="6BC4EA"/>
              </a:solidFill>
              <a:cs typeface="Arial" panose="020B0604020202020204" pitchFamily="34" charset="0"/>
            </a:endParaRPr>
          </a:p>
        </p:txBody>
      </p:sp>
      <p:sp>
        <p:nvSpPr>
          <p:cNvPr id="11" name="object 19">
            <a:extLst>
              <a:ext uri="{FF2B5EF4-FFF2-40B4-BE49-F238E27FC236}">
                <a16:creationId xmlns:a16="http://schemas.microsoft.com/office/drawing/2014/main" id="{291AF449-15D3-2688-1DB8-1484C9975758}"/>
              </a:ext>
            </a:extLst>
          </p:cNvPr>
          <p:cNvSpPr>
            <a:spLocks/>
          </p:cNvSpPr>
          <p:nvPr/>
        </p:nvSpPr>
        <p:spPr bwMode="auto">
          <a:xfrm>
            <a:off x="7342188" y="2534445"/>
            <a:ext cx="45719" cy="252412"/>
          </a:xfrm>
          <a:custGeom>
            <a:avLst/>
            <a:gdLst>
              <a:gd name="T0" fmla="*/ 0 h 680085"/>
              <a:gd name="T1" fmla="*/ 679907 h 68008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680085">
                <a:moveTo>
                  <a:pt x="0" y="0"/>
                </a:moveTo>
                <a:lnTo>
                  <a:pt x="0" y="679907"/>
                </a:lnTo>
              </a:path>
            </a:pathLst>
          </a:custGeom>
          <a:noFill/>
          <a:ln w="12700">
            <a:solidFill>
              <a:srgbClr val="6BC4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object 19">
            <a:extLst>
              <a:ext uri="{FF2B5EF4-FFF2-40B4-BE49-F238E27FC236}">
                <a16:creationId xmlns:a16="http://schemas.microsoft.com/office/drawing/2014/main" id="{95EFC6B6-EF58-9066-CF6E-323993979355}"/>
              </a:ext>
            </a:extLst>
          </p:cNvPr>
          <p:cNvSpPr>
            <a:spLocks/>
          </p:cNvSpPr>
          <p:nvPr/>
        </p:nvSpPr>
        <p:spPr bwMode="auto">
          <a:xfrm>
            <a:off x="7342188" y="3410347"/>
            <a:ext cx="55174" cy="252412"/>
          </a:xfrm>
          <a:custGeom>
            <a:avLst/>
            <a:gdLst>
              <a:gd name="T0" fmla="*/ 0 h 680085"/>
              <a:gd name="T1" fmla="*/ 679907 h 68008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680085">
                <a:moveTo>
                  <a:pt x="0" y="0"/>
                </a:moveTo>
                <a:lnTo>
                  <a:pt x="0" y="679907"/>
                </a:lnTo>
              </a:path>
            </a:pathLst>
          </a:custGeom>
          <a:noFill/>
          <a:ln w="12700">
            <a:solidFill>
              <a:srgbClr val="6BC4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F0023CE0-0768-2682-F048-6BE806038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315" y="4599782"/>
            <a:ext cx="2000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CA" altLang="en-US" sz="3000" b="1" dirty="0">
                <a:solidFill>
                  <a:srgbClr val="6BC4EA"/>
                </a:solidFill>
                <a:cs typeface="Arial" panose="020B0604020202020204" pitchFamily="34" charset="0"/>
              </a:rPr>
              <a:t>6</a:t>
            </a:r>
            <a:endParaRPr lang="en-US" altLang="en-US" sz="3000" b="1" dirty="0">
              <a:solidFill>
                <a:srgbClr val="6BC4EA"/>
              </a:solidFill>
              <a:cs typeface="Arial" panose="020B0604020202020204" pitchFamily="34" charset="0"/>
            </a:endParaRPr>
          </a:p>
        </p:txBody>
      </p:sp>
      <p:sp>
        <p:nvSpPr>
          <p:cNvPr id="14" name="object 19">
            <a:extLst>
              <a:ext uri="{FF2B5EF4-FFF2-40B4-BE49-F238E27FC236}">
                <a16:creationId xmlns:a16="http://schemas.microsoft.com/office/drawing/2014/main" id="{424DA600-0DB9-F4D7-253C-37AC7F41DE78}"/>
              </a:ext>
            </a:extLst>
          </p:cNvPr>
          <p:cNvSpPr>
            <a:spLocks/>
          </p:cNvSpPr>
          <p:nvPr/>
        </p:nvSpPr>
        <p:spPr bwMode="auto">
          <a:xfrm>
            <a:off x="7333962" y="4280297"/>
            <a:ext cx="55174" cy="252412"/>
          </a:xfrm>
          <a:custGeom>
            <a:avLst/>
            <a:gdLst>
              <a:gd name="T0" fmla="*/ 0 h 680085"/>
              <a:gd name="T1" fmla="*/ 679907 h 68008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680085">
                <a:moveTo>
                  <a:pt x="0" y="0"/>
                </a:moveTo>
                <a:lnTo>
                  <a:pt x="0" y="679907"/>
                </a:lnTo>
              </a:path>
            </a:pathLst>
          </a:custGeom>
          <a:noFill/>
          <a:ln w="12700">
            <a:solidFill>
              <a:srgbClr val="6BC4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60474E2C-DAF5-63B5-BB48-33324D86F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259" y="5468940"/>
            <a:ext cx="2000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CA" altLang="en-US" sz="3000" b="1" dirty="0">
                <a:solidFill>
                  <a:srgbClr val="6BC4EA"/>
                </a:solidFill>
                <a:cs typeface="Arial" panose="020B0604020202020204" pitchFamily="34" charset="0"/>
              </a:rPr>
              <a:t>7</a:t>
            </a:r>
            <a:endParaRPr lang="en-US" altLang="en-US" sz="3000" b="1" dirty="0">
              <a:solidFill>
                <a:srgbClr val="6BC4EA"/>
              </a:solidFill>
              <a:cs typeface="Arial" panose="020B0604020202020204" pitchFamily="34" charset="0"/>
            </a:endParaRPr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id="{C9BCF162-9546-FC2B-2B57-D009DB1D0C4D}"/>
              </a:ext>
            </a:extLst>
          </p:cNvPr>
          <p:cNvSpPr>
            <a:spLocks/>
          </p:cNvSpPr>
          <p:nvPr/>
        </p:nvSpPr>
        <p:spPr bwMode="auto">
          <a:xfrm>
            <a:off x="7332906" y="5149455"/>
            <a:ext cx="55174" cy="252412"/>
          </a:xfrm>
          <a:custGeom>
            <a:avLst/>
            <a:gdLst>
              <a:gd name="T0" fmla="*/ 0 h 680085"/>
              <a:gd name="T1" fmla="*/ 679907 h 68008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680085">
                <a:moveTo>
                  <a:pt x="0" y="0"/>
                </a:moveTo>
                <a:lnTo>
                  <a:pt x="0" y="679907"/>
                </a:lnTo>
              </a:path>
            </a:pathLst>
          </a:custGeom>
          <a:noFill/>
          <a:ln w="12700">
            <a:solidFill>
              <a:srgbClr val="6BC4E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02DA07-7080-4269-4881-E36AE3BA24A3}"/>
              </a:ext>
            </a:extLst>
          </p:cNvPr>
          <p:cNvSpPr txBox="1">
            <a:spLocks/>
          </p:cNvSpPr>
          <p:nvPr/>
        </p:nvSpPr>
        <p:spPr bwMode="auto">
          <a:xfrm>
            <a:off x="8083550" y="1181100"/>
            <a:ext cx="3721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4428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24428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4428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4428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The Housing Challenge</a:t>
            </a:r>
            <a:endParaRPr lang="en-KE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5B0A384-2E5B-C8D4-A949-7DAED14FBB17}"/>
              </a:ext>
            </a:extLst>
          </p:cNvPr>
          <p:cNvSpPr txBox="1">
            <a:spLocks/>
          </p:cNvSpPr>
          <p:nvPr/>
        </p:nvSpPr>
        <p:spPr bwMode="auto">
          <a:xfrm>
            <a:off x="8083550" y="4671219"/>
            <a:ext cx="3721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4428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24428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4428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4428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Results and Lessons Learned </a:t>
            </a:r>
            <a:endParaRPr lang="en-KE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FB8ACE2D-812F-A6F8-A6C1-B4D3ADEEE66F}"/>
              </a:ext>
            </a:extLst>
          </p:cNvPr>
          <p:cNvSpPr txBox="1">
            <a:spLocks/>
          </p:cNvSpPr>
          <p:nvPr/>
        </p:nvSpPr>
        <p:spPr bwMode="auto">
          <a:xfrm>
            <a:off x="8083550" y="5540377"/>
            <a:ext cx="3721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4428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24428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4428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4428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Plan for National Scale</a:t>
            </a:r>
            <a:endParaRPr lang="en-K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445F8-999F-903D-3443-4C9E66A1B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1CE5A7BE-9D9A-1357-7BC2-04C714334B14}"/>
              </a:ext>
            </a:extLst>
          </p:cNvPr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5DF0108E-91BB-936C-2F01-D0CD24865D8A}"/>
              </a:ext>
            </a:extLst>
          </p:cNvPr>
          <p:cNvSpPr/>
          <p:nvPr/>
        </p:nvSpPr>
        <p:spPr>
          <a:xfrm>
            <a:off x="731520" y="365760"/>
            <a:ext cx="9753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267" b="1" dirty="0">
                <a:solidFill>
                  <a:schemeClr val="accent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Financial Breakdown</a:t>
            </a:r>
            <a:endParaRPr lang="en-US" sz="4267" dirty="0">
              <a:solidFill>
                <a:schemeClr val="accent4"/>
              </a:solidFill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E11C7BA8-26FF-CBCF-EB04-23F0A94112A6}"/>
              </a:ext>
            </a:extLst>
          </p:cNvPr>
          <p:cNvSpPr/>
          <p:nvPr/>
        </p:nvSpPr>
        <p:spPr>
          <a:xfrm>
            <a:off x="731520" y="1311148"/>
            <a:ext cx="3535680" cy="1630172"/>
          </a:xfrm>
          <a:prstGeom prst="rect">
            <a:avLst/>
          </a:prstGeom>
          <a:solidFill>
            <a:srgbClr val="2A3570"/>
          </a:solidFill>
          <a:ln/>
        </p:spPr>
        <p:txBody>
          <a:bodyPr/>
          <a:lstStyle/>
          <a:p>
            <a:endParaRPr lang="en-GB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9A88648E-5FC7-15B5-3364-41F2A1E6C71C}"/>
              </a:ext>
            </a:extLst>
          </p:cNvPr>
          <p:cNvSpPr/>
          <p:nvPr/>
        </p:nvSpPr>
        <p:spPr>
          <a:xfrm>
            <a:off x="731520" y="1311148"/>
            <a:ext cx="3535680" cy="73152"/>
          </a:xfrm>
          <a:prstGeom prst="rect">
            <a:avLst/>
          </a:prstGeom>
          <a:solidFill>
            <a:srgbClr val="6EC8E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590EF0E4-A6ED-1368-7469-32979E47F510}"/>
              </a:ext>
            </a:extLst>
          </p:cNvPr>
          <p:cNvSpPr/>
          <p:nvPr/>
        </p:nvSpPr>
        <p:spPr>
          <a:xfrm>
            <a:off x="975360" y="1399540"/>
            <a:ext cx="3048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Average Monthly Income</a:t>
            </a:r>
            <a:endParaRPr lang="en-US" sz="2133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19EE5BF1-5A96-87E3-BD35-AAC0EC37351D}"/>
              </a:ext>
            </a:extLst>
          </p:cNvPr>
          <p:cNvSpPr/>
          <p:nvPr/>
        </p:nvSpPr>
        <p:spPr>
          <a:xfrm>
            <a:off x="883920" y="1530604"/>
            <a:ext cx="3048000" cy="1706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b="1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Self Reported: ~ 38,179 KES</a:t>
            </a:r>
          </a:p>
          <a:p>
            <a:pPr algn="ctr"/>
            <a:r>
              <a:rPr lang="en-US" b="1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Digitally Estimated: ~34,234 KES</a:t>
            </a:r>
          </a:p>
          <a:p>
            <a:endParaRPr lang="en-US" sz="1600" b="1" dirty="0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DA7C777B-EE45-07DC-9C66-E991E757F639}"/>
              </a:ext>
            </a:extLst>
          </p:cNvPr>
          <p:cNvSpPr/>
          <p:nvPr/>
        </p:nvSpPr>
        <p:spPr>
          <a:xfrm>
            <a:off x="726440" y="2836164"/>
            <a:ext cx="3535680" cy="1594230"/>
          </a:xfrm>
          <a:prstGeom prst="rect">
            <a:avLst/>
          </a:prstGeom>
          <a:solidFill>
            <a:srgbClr val="2A357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5864B758-6625-6540-690B-F4955CCDF5CA}"/>
              </a:ext>
            </a:extLst>
          </p:cNvPr>
          <p:cNvSpPr/>
          <p:nvPr/>
        </p:nvSpPr>
        <p:spPr>
          <a:xfrm>
            <a:off x="726440" y="2842768"/>
            <a:ext cx="3535680" cy="73152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B1C773A8-6332-6F11-6671-2DCCF4EB4136}"/>
              </a:ext>
            </a:extLst>
          </p:cNvPr>
          <p:cNvSpPr/>
          <p:nvPr/>
        </p:nvSpPr>
        <p:spPr>
          <a:xfrm>
            <a:off x="909320" y="2893060"/>
            <a:ext cx="3048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Savings </a:t>
            </a:r>
            <a:r>
              <a:rPr lang="en-US" sz="2133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Behaviour</a:t>
            </a:r>
            <a:endParaRPr lang="en-US" sz="2133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AEDDA9E0-DC41-712E-FA84-82E5C1105CEC}"/>
              </a:ext>
            </a:extLst>
          </p:cNvPr>
          <p:cNvSpPr/>
          <p:nvPr/>
        </p:nvSpPr>
        <p:spPr>
          <a:xfrm>
            <a:off x="805180" y="3275076"/>
            <a:ext cx="3487420" cy="8656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Self-Reported Savings were higher on average than digitally verifiable savings.  </a:t>
            </a:r>
            <a:endParaRPr lang="en-US" b="1" dirty="0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61F1BF5D-4AF0-7B5A-48FF-5E66BF33B31E}"/>
              </a:ext>
            </a:extLst>
          </p:cNvPr>
          <p:cNvSpPr/>
          <p:nvPr/>
        </p:nvSpPr>
        <p:spPr>
          <a:xfrm>
            <a:off x="726440" y="4265676"/>
            <a:ext cx="3535680" cy="1630172"/>
          </a:xfrm>
          <a:prstGeom prst="rect">
            <a:avLst/>
          </a:prstGeom>
          <a:solidFill>
            <a:srgbClr val="2A3570"/>
          </a:solidFill>
          <a:ln/>
        </p:spPr>
        <p:txBody>
          <a:bodyPr/>
          <a:lstStyle/>
          <a:p>
            <a:endParaRPr lang="en-GB" dirty="0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DBD197AC-3FAD-752F-14AB-975BF283783A}"/>
              </a:ext>
            </a:extLst>
          </p:cNvPr>
          <p:cNvSpPr/>
          <p:nvPr/>
        </p:nvSpPr>
        <p:spPr>
          <a:xfrm>
            <a:off x="726440" y="4265676"/>
            <a:ext cx="3535680" cy="73152"/>
          </a:xfrm>
          <a:prstGeom prst="rect">
            <a:avLst/>
          </a:prstGeom>
          <a:solidFill>
            <a:srgbClr val="1A8C8C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41AD66E4-86BA-5CF8-9A85-2700BC115969}"/>
              </a:ext>
            </a:extLst>
          </p:cNvPr>
          <p:cNvSpPr/>
          <p:nvPr/>
        </p:nvSpPr>
        <p:spPr>
          <a:xfrm>
            <a:off x="909320" y="4302252"/>
            <a:ext cx="3048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 and Credit Stability</a:t>
            </a:r>
            <a:endParaRPr lang="en-US" sz="2133" dirty="0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7EB121E4-B07D-DCD1-E407-B28A1D63C72A}"/>
              </a:ext>
            </a:extLst>
          </p:cNvPr>
          <p:cNvSpPr/>
          <p:nvPr/>
        </p:nvSpPr>
        <p:spPr>
          <a:xfrm>
            <a:off x="8569960" y="3464052"/>
            <a:ext cx="3048000" cy="536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600" dirty="0"/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5F8F63F8-1D6F-0F60-3363-74DB87122497}"/>
              </a:ext>
            </a:extLst>
          </p:cNvPr>
          <p:cNvSpPr/>
          <p:nvPr/>
        </p:nvSpPr>
        <p:spPr>
          <a:xfrm>
            <a:off x="487680" y="5756656"/>
            <a:ext cx="10241280" cy="792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2000" dirty="0"/>
          </a:p>
        </p:txBody>
      </p:sp>
      <p:pic>
        <p:nvPicPr>
          <p:cNvPr id="25" name="Image 0" descr="/sessions/affectionate-fervent-ride/pptx_assets/fsd_logo_color.png">
            <a:extLst>
              <a:ext uri="{FF2B5EF4-FFF2-40B4-BE49-F238E27FC236}">
                <a16:creationId xmlns:a16="http://schemas.microsoft.com/office/drawing/2014/main" id="{1C6EDB82-9DCD-77F4-A2B1-2D80B6255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960" y="182880"/>
            <a:ext cx="1097280" cy="1097280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CC38615-D644-0A81-CAA5-264E5096E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903378"/>
              </p:ext>
            </p:extLst>
          </p:nvPr>
        </p:nvGraphicFramePr>
        <p:xfrm>
          <a:off x="4344718" y="2851075"/>
          <a:ext cx="7224982" cy="1451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1259">
                  <a:extLst>
                    <a:ext uri="{9D8B030D-6E8A-4147-A177-3AD203B41FA5}">
                      <a16:colId xmlns:a16="http://schemas.microsoft.com/office/drawing/2014/main" val="3398616293"/>
                    </a:ext>
                  </a:extLst>
                </a:gridCol>
                <a:gridCol w="784471">
                  <a:extLst>
                    <a:ext uri="{9D8B030D-6E8A-4147-A177-3AD203B41FA5}">
                      <a16:colId xmlns:a16="http://schemas.microsoft.com/office/drawing/2014/main" val="3008804698"/>
                    </a:ext>
                  </a:extLst>
                </a:gridCol>
                <a:gridCol w="1915418">
                  <a:extLst>
                    <a:ext uri="{9D8B030D-6E8A-4147-A177-3AD203B41FA5}">
                      <a16:colId xmlns:a16="http://schemas.microsoft.com/office/drawing/2014/main" val="2520042354"/>
                    </a:ext>
                  </a:extLst>
                </a:gridCol>
                <a:gridCol w="2163834">
                  <a:extLst>
                    <a:ext uri="{9D8B030D-6E8A-4147-A177-3AD203B41FA5}">
                      <a16:colId xmlns:a16="http://schemas.microsoft.com/office/drawing/2014/main" val="1761553095"/>
                    </a:ext>
                  </a:extLst>
                </a:gridCol>
              </a:tblGrid>
              <a:tr h="402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Group</a:t>
                      </a:r>
                      <a:endParaRPr lang="en-CA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Count</a:t>
                      </a:r>
                      <a:endParaRPr lang="en-CA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Median Self Savings</a:t>
                      </a:r>
                      <a:endParaRPr lang="en-CA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Median Digital Balance</a:t>
                      </a:r>
                      <a:endParaRPr lang="en-CA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576699058"/>
                  </a:ext>
                </a:extLst>
              </a:tr>
              <a:tr h="250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Both Estimates Available</a:t>
                      </a:r>
                      <a:endParaRPr lang="en-CA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 b="1" dirty="0">
                          <a:solidFill>
                            <a:srgbClr val="1F1F1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</a:t>
                      </a:r>
                      <a:endParaRPr lang="en-C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 dirty="0">
                          <a:solidFill>
                            <a:srgbClr val="1F1F1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5,000 KES</a:t>
                      </a:r>
                      <a:endParaRPr lang="en-C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 dirty="0">
                          <a:solidFill>
                            <a:srgbClr val="1F1F1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1,746 KES</a:t>
                      </a:r>
                      <a:endParaRPr lang="en-C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814869853"/>
                  </a:ext>
                </a:extLst>
              </a:tr>
              <a:tr h="250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 b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ONLY Self-Reported</a:t>
                      </a:r>
                      <a:endParaRPr lang="en-CA" sz="13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 b="1">
                          <a:solidFill>
                            <a:srgbClr val="1F1F1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en-C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 dirty="0">
                          <a:solidFill>
                            <a:srgbClr val="1F1F1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5,000 KES</a:t>
                      </a:r>
                      <a:endParaRPr lang="en-C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 dirty="0">
                          <a:solidFill>
                            <a:srgbClr val="1F1F1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N/A</a:t>
                      </a:r>
                      <a:endParaRPr lang="en-C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078795449"/>
                  </a:ext>
                </a:extLst>
              </a:tr>
              <a:tr h="250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ONLY </a:t>
                      </a:r>
                      <a:r>
                        <a:rPr lang="en-CA" sz="1300" b="1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Pngme</a:t>
                      </a:r>
                      <a:r>
                        <a:rPr lang="en-CA" sz="13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Generated</a:t>
                      </a:r>
                      <a:endParaRPr lang="en-CA" sz="13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 b="1">
                          <a:solidFill>
                            <a:srgbClr val="1F1F1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en-C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>
                          <a:solidFill>
                            <a:srgbClr val="1F1F1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N/A</a:t>
                      </a:r>
                      <a:endParaRPr lang="en-C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 dirty="0">
                          <a:solidFill>
                            <a:srgbClr val="1F1F1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7,892 KES</a:t>
                      </a:r>
                      <a:endParaRPr lang="en-C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4233635508"/>
                  </a:ext>
                </a:extLst>
              </a:tr>
            </a:tbl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2CD721D0-AB9F-955E-C880-108579A6E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4338828"/>
            <a:ext cx="3421034" cy="198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13">
            <a:extLst>
              <a:ext uri="{FF2B5EF4-FFF2-40B4-BE49-F238E27FC236}">
                <a16:creationId xmlns:a16="http://schemas.microsoft.com/office/drawing/2014/main" id="{4F866106-D862-6A1D-0848-5DC05EB5B0B3}"/>
              </a:ext>
            </a:extLst>
          </p:cNvPr>
          <p:cNvSpPr/>
          <p:nvPr/>
        </p:nvSpPr>
        <p:spPr>
          <a:xfrm>
            <a:off x="840740" y="4803140"/>
            <a:ext cx="3307080" cy="8656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40% Average Risk Score </a:t>
            </a:r>
            <a:r>
              <a:rPr lang="en-US" b="1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</a:t>
            </a:r>
            <a:r>
              <a:rPr lang="en-US" b="1" dirty="0" err="1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Pngme</a:t>
            </a:r>
            <a:r>
              <a:rPr lang="en-US" b="1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Risk Model) </a:t>
            </a:r>
          </a:p>
          <a:p>
            <a:pPr algn="ctr"/>
            <a:r>
              <a:rPr lang="en-US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20% of Members have defaulted on a cooperative loan</a:t>
            </a:r>
            <a:endParaRPr lang="en-US" b="1" dirty="0"/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C0A5B3BD-BA74-93EC-0EB6-78E87AEF6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970223"/>
              </p:ext>
            </p:extLst>
          </p:nvPr>
        </p:nvGraphicFramePr>
        <p:xfrm>
          <a:off x="4340860" y="1358774"/>
          <a:ext cx="7228840" cy="1260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2640">
                  <a:extLst>
                    <a:ext uri="{9D8B030D-6E8A-4147-A177-3AD203B41FA5}">
                      <a16:colId xmlns:a16="http://schemas.microsoft.com/office/drawing/2014/main" val="893681368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62442426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19181499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7060780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 dirty="0">
                          <a:effectLst/>
                        </a:rPr>
                        <a:t>Metric</a:t>
                      </a:r>
                      <a:endParaRPr lang="en-C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 dirty="0" err="1">
                          <a:effectLst/>
                        </a:rPr>
                        <a:t>Pngme</a:t>
                      </a:r>
                      <a:r>
                        <a:rPr lang="en-CA" sz="1300" dirty="0">
                          <a:effectLst/>
                        </a:rPr>
                        <a:t> Income Model</a:t>
                      </a:r>
                      <a:endParaRPr lang="en-C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 dirty="0">
                          <a:effectLst/>
                        </a:rPr>
                        <a:t>Self-Reported</a:t>
                      </a:r>
                      <a:endParaRPr lang="en-C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 dirty="0">
                          <a:effectLst/>
                        </a:rPr>
                        <a:t>Mean of Means</a:t>
                      </a:r>
                      <a:endParaRPr lang="en-C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048164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 dirty="0">
                          <a:effectLst/>
                        </a:rPr>
                        <a:t>Median</a:t>
                      </a:r>
                      <a:endParaRPr lang="en-C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 dirty="0">
                          <a:effectLst/>
                        </a:rPr>
                        <a:t>10,299 KES</a:t>
                      </a:r>
                      <a:endParaRPr lang="en-C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>
                          <a:effectLst/>
                        </a:rPr>
                        <a:t>25,000 KES</a:t>
                      </a:r>
                      <a:endParaRPr lang="en-C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>
                          <a:effectLst/>
                        </a:rPr>
                        <a:t>20,149 KES</a:t>
                      </a:r>
                      <a:endParaRPr lang="en-CA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357798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 dirty="0">
                          <a:effectLst/>
                        </a:rPr>
                        <a:t>Mean</a:t>
                      </a:r>
                      <a:endParaRPr lang="en-C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 dirty="0">
                          <a:effectLst/>
                        </a:rPr>
                        <a:t>27,228 KES</a:t>
                      </a:r>
                      <a:endParaRPr lang="en-C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 dirty="0">
                          <a:effectLst/>
                        </a:rPr>
                        <a:t>38,348 KES</a:t>
                      </a:r>
                      <a:endParaRPr lang="en-C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300" dirty="0">
                          <a:effectLst/>
                        </a:rPr>
                        <a:t>34,468 KES</a:t>
                      </a:r>
                      <a:endParaRPr lang="en-CA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3610866981"/>
                  </a:ext>
                </a:extLst>
              </a:tr>
            </a:tbl>
          </a:graphicData>
        </a:graphic>
      </p:graphicFrame>
      <p:sp>
        <p:nvSpPr>
          <p:cNvPr id="31" name="Shape 34">
            <a:extLst>
              <a:ext uri="{FF2B5EF4-FFF2-40B4-BE49-F238E27FC236}">
                <a16:creationId xmlns:a16="http://schemas.microsoft.com/office/drawing/2014/main" id="{41611EBF-3229-DC90-091A-6C0147671FD8}"/>
              </a:ext>
            </a:extLst>
          </p:cNvPr>
          <p:cNvSpPr/>
          <p:nvPr/>
        </p:nvSpPr>
        <p:spPr>
          <a:xfrm>
            <a:off x="8289338" y="4658557"/>
            <a:ext cx="3414982" cy="1665845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32" name="Text 36">
            <a:extLst>
              <a:ext uri="{FF2B5EF4-FFF2-40B4-BE49-F238E27FC236}">
                <a16:creationId xmlns:a16="http://schemas.microsoft.com/office/drawing/2014/main" id="{0971E0E3-8358-98C0-625A-EBB77691F63C}"/>
              </a:ext>
            </a:extLst>
          </p:cNvPr>
          <p:cNvSpPr/>
          <p:nvPr/>
        </p:nvSpPr>
        <p:spPr>
          <a:xfrm>
            <a:off x="8539213" y="4781073"/>
            <a:ext cx="2915232" cy="1655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b="1" dirty="0">
                <a:solidFill>
                  <a:srgbClr val="E88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Insight</a:t>
            </a:r>
            <a:endParaRPr lang="en-US" sz="2133" b="1" dirty="0">
              <a:solidFill>
                <a:srgbClr val="E8882D"/>
              </a:solidFill>
              <a:latin typeface="Calibri" pitchFamily="34" charset="0"/>
              <a:cs typeface="Calibri" pitchFamily="34" charset="-120"/>
            </a:endParaRPr>
          </a:p>
          <a:p>
            <a:r>
              <a:rPr lang="en-CA" sz="1200" dirty="0"/>
              <a:t>Consistent difference between self reported savings and balances in digital wallets shows reserves are not kept in current accounts - emphasizes the need to look at Cooperative held deposits</a:t>
            </a:r>
          </a:p>
          <a:p>
            <a:endParaRPr lang="en-US" sz="2133" dirty="0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5AB10C51-6D8E-443A-24DF-16B25F3F241B}"/>
              </a:ext>
            </a:extLst>
          </p:cNvPr>
          <p:cNvSpPr/>
          <p:nvPr/>
        </p:nvSpPr>
        <p:spPr>
          <a:xfrm rot="10800000">
            <a:off x="9698379" y="4236402"/>
            <a:ext cx="596900" cy="32613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15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1">
            <a:extLst>
              <a:ext uri="{FF2B5EF4-FFF2-40B4-BE49-F238E27FC236}">
                <a16:creationId xmlns:a16="http://schemas.microsoft.com/office/drawing/2014/main" id="{D683150F-2E28-35D7-7886-387ECDFC2337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1000125" y="450850"/>
            <a:ext cx="10191750" cy="8255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Affordability Ranking and Household Assessment Model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F387E109-B930-58FB-638C-D78D69F860FF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758825" y="2052796"/>
            <a:ext cx="5113931" cy="2928937"/>
          </a:xfrm>
        </p:spPr>
        <p:txBody>
          <a:bodyPr>
            <a:normAutofit fontScale="40000" lnSpcReduction="20000"/>
          </a:bodyPr>
          <a:lstStyle/>
          <a:p>
            <a:r>
              <a:rPr lang="en-CA" sz="5500" dirty="0"/>
              <a:t>1. Data-driven scoring model combining </a:t>
            </a:r>
            <a:r>
              <a:rPr lang="en-CA" sz="5500" b="1" dirty="0"/>
              <a:t>income, risk, cashflow behaviour, and spending patterns</a:t>
            </a:r>
            <a:endParaRPr lang="en-CA" sz="5500" dirty="0"/>
          </a:p>
          <a:p>
            <a:r>
              <a:rPr lang="en-CA" sz="5500" dirty="0"/>
              <a:t>2. Built using </a:t>
            </a:r>
            <a:r>
              <a:rPr lang="en-CA" sz="5500" b="1" dirty="0"/>
              <a:t>183 potential data points</a:t>
            </a:r>
            <a:r>
              <a:rPr lang="en-CA" sz="5500" dirty="0"/>
              <a:t> per applicant. </a:t>
            </a:r>
          </a:p>
          <a:p>
            <a:r>
              <a:rPr lang="en-CA" sz="5500" b="1" dirty="0"/>
              <a:t>3. Maximum base score: 84 points</a:t>
            </a:r>
            <a:r>
              <a:rPr lang="en-CA" sz="5500" dirty="0"/>
              <a:t> + </a:t>
            </a:r>
            <a:r>
              <a:rPr lang="en-CA" sz="5500" b="1" dirty="0"/>
              <a:t>5-point shared income bonus</a:t>
            </a:r>
            <a:endParaRPr lang="en-CA" sz="5500" dirty="0"/>
          </a:p>
          <a:p>
            <a:r>
              <a:rPr lang="en-CA" sz="5500" dirty="0"/>
              <a:t>4. Integrates </a:t>
            </a:r>
            <a:r>
              <a:rPr lang="en-CA" sz="5500" b="1" dirty="0"/>
              <a:t>self-reported data, cooperative data, and </a:t>
            </a:r>
            <a:r>
              <a:rPr lang="en-CA" sz="5500" b="1" dirty="0" err="1"/>
              <a:t>Pngme</a:t>
            </a:r>
            <a:r>
              <a:rPr lang="en-CA" sz="5500" b="1" dirty="0"/>
              <a:t> digital financial intelligence</a:t>
            </a:r>
            <a:endParaRPr lang="en-CA" sz="55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740E50-7FF0-E94A-E694-7E09A6493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420903"/>
              </p:ext>
            </p:extLst>
          </p:nvPr>
        </p:nvGraphicFramePr>
        <p:xfrm>
          <a:off x="6096000" y="1230313"/>
          <a:ext cx="5778499" cy="4527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5769">
                  <a:extLst>
                    <a:ext uri="{9D8B030D-6E8A-4147-A177-3AD203B41FA5}">
                      <a16:colId xmlns:a16="http://schemas.microsoft.com/office/drawing/2014/main" val="866867237"/>
                    </a:ext>
                  </a:extLst>
                </a:gridCol>
                <a:gridCol w="3080837">
                  <a:extLst>
                    <a:ext uri="{9D8B030D-6E8A-4147-A177-3AD203B41FA5}">
                      <a16:colId xmlns:a16="http://schemas.microsoft.com/office/drawing/2014/main" val="2029453549"/>
                    </a:ext>
                  </a:extLst>
                </a:gridCol>
                <a:gridCol w="551893">
                  <a:extLst>
                    <a:ext uri="{9D8B030D-6E8A-4147-A177-3AD203B41FA5}">
                      <a16:colId xmlns:a16="http://schemas.microsoft.com/office/drawing/2014/main" val="1090253245"/>
                    </a:ext>
                  </a:extLst>
                </a:gridCol>
              </a:tblGrid>
              <a:tr h="2137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800" dirty="0">
                          <a:effectLst/>
                        </a:rPr>
                        <a:t>Variable</a:t>
                      </a:r>
                      <a:endParaRPr lang="en-C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800">
                          <a:effectLst/>
                        </a:rPr>
                        <a:t>Scoring Criteria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CA" sz="800">
                          <a:effectLst/>
                        </a:rPr>
                        <a:t>Point Range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1981126200"/>
                  </a:ext>
                </a:extLst>
              </a:tr>
              <a:tr h="11758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800">
                          <a:effectLst/>
                        </a:rPr>
                        <a:t>Payment Capacity (Self-Reported vs. Estimated): The system looks at how much the applicant claims they can pay versus what the system estimates they can pay based on data. </a:t>
                      </a:r>
                      <a:endParaRPr lang="en-CA" sz="90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800">
                          <a:effectLst/>
                        </a:rPr>
                        <a:t>Self Reported Affordability is calculated by multiplying Self-Reported “Average Monthly Income” by 40% to get a baseline Housing Affordability Indicator. Higher payment brackets (above 15k KES) earn full points (12), while lower brackets (below 5k KES) earn half points (6).</a:t>
                      </a:r>
                      <a:endParaRPr lang="en-CA" sz="90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en-CA" sz="800">
                          <a:effectLst/>
                        </a:rPr>
                        <a:t>System Estimate Affordability if calculated by multiplying Pngme Estimated Income by 40% to get a baseline Housing Affordability Indicator. Higher payment brackets (above 15k KES) earn full points (12), while lower brackets (below 5k KES) earn half points (6).</a:t>
                      </a:r>
                      <a:endParaRPr lang="en-CA" sz="90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800">
                          <a:effectLst/>
                        </a:rPr>
                        <a:t>0- 24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2311881259"/>
                  </a:ext>
                </a:extLst>
              </a:tr>
              <a:tr h="6413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800">
                          <a:effectLst/>
                        </a:rPr>
                        <a:t>Cashflow Stability “Cashflow Pattern”: The system looks at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800" dirty="0">
                          <a:effectLst/>
                        </a:rPr>
                        <a:t>If an applicant’s bank or mobile money records are "Consistently Positive," they earn maximum points (12). If they frequently spend more than they receive ("Consistently Negative"), they earn the lowest score (6). </a:t>
                      </a:r>
                      <a:r>
                        <a:rPr lang="en-CA" sz="800" dirty="0" err="1">
                          <a:effectLst/>
                        </a:rPr>
                        <a:t>Pngme’s</a:t>
                      </a:r>
                      <a:r>
                        <a:rPr lang="en-CA" sz="800" dirty="0">
                          <a:effectLst/>
                        </a:rPr>
                        <a:t> 90 Day Cash Flow Analysis also determines if Cashflow is dependent (“Situational”); in which case they earn 10 Points. </a:t>
                      </a:r>
                      <a:endParaRPr lang="en-C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800">
                          <a:effectLst/>
                        </a:rPr>
                        <a:t>0 - 12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2932116485"/>
                  </a:ext>
                </a:extLst>
              </a:tr>
              <a:tr h="3206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800">
                          <a:effectLst/>
                        </a:rPr>
                        <a:t>Income Level:  Applicants are categorized by High, Medum, and Low Income.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800">
                          <a:effectLst/>
                        </a:rPr>
                        <a:t>High income earn 12 points each. Conversely, those categorized as "Low" income receive 0 points for these sections.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800">
                          <a:effectLst/>
                        </a:rPr>
                        <a:t>0-12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3408531311"/>
                  </a:ext>
                </a:extLst>
              </a:tr>
              <a:tr h="2606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800">
                          <a:effectLst/>
                        </a:rPr>
                        <a:t>Risk Levels: Applicants are categorized by High, Medum, and Low Risk.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800" dirty="0">
                          <a:effectLst/>
                        </a:rPr>
                        <a:t>“Low” Risk earn 12 points each. Conversely, those categorized as "High" Risk receive 0 points for these sections.</a:t>
                      </a:r>
                      <a:endParaRPr lang="en-C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800">
                          <a:effectLst/>
                        </a:rPr>
                        <a:t>0-12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2581938997"/>
                  </a:ext>
                </a:extLst>
              </a:tr>
              <a:tr h="4275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800">
                          <a:effectLst/>
                        </a:rPr>
                        <a:t>Affordability Consistency: This measures "truth-telling" and data agreement.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800">
                          <a:effectLst/>
                        </a:rPr>
                        <a:t>If an applicant’s ability to pay is confirmed by all data sources (self-reported, median, and estimated), they get 12 points. If they only qualify based on one source (like just what they said), the score drops.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800">
                          <a:effectLst/>
                        </a:rPr>
                        <a:t>0-12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1597653116"/>
                  </a:ext>
                </a:extLst>
              </a:tr>
              <a:tr h="5344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800" dirty="0">
                          <a:effectLst/>
                        </a:rPr>
                        <a:t>Spending Habits: Spending behaviour is analyzed through transaction categorization.</a:t>
                      </a:r>
                      <a:endParaRPr lang="en-C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800">
                          <a:effectLst/>
                        </a:rPr>
                        <a:t>Applicants are rewarded for "Builder" behavior (investing or saving). "Essential" spenders (living paycheck to paycheck) get fewer points, and "Risky" spenders (gambling or excessive luxury spend) receive 0 points.</a:t>
                      </a:r>
                      <a:endParaRPr lang="en-CA" sz="90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en-CA" sz="8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800">
                          <a:effectLst/>
                        </a:rPr>
                        <a:t>0-12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3624081971"/>
                  </a:ext>
                </a:extLst>
              </a:tr>
              <a:tr h="4275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800" dirty="0">
                          <a:effectLst/>
                        </a:rPr>
                        <a:t>The "Shared Income" Bonus:</a:t>
                      </a:r>
                      <a:endParaRPr lang="en-C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800">
                          <a:effectLst/>
                        </a:rPr>
                        <a:t>If an applicant is not the sole contributor (meaning they have a spouse or relative helping with rent), they receive a 5-point boost. This recognizes that two or more incomes are more stable than one.</a:t>
                      </a:r>
                      <a:endParaRPr lang="en-CA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800" dirty="0">
                          <a:effectLst/>
                        </a:rPr>
                        <a:t>0-5</a:t>
                      </a:r>
                      <a:endParaRPr lang="en-CA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851" marR="38851" marT="0" marB="0"/>
                </a:tc>
                <a:extLst>
                  <a:ext uri="{0D108BD9-81ED-4DB2-BD59-A6C34878D82A}">
                    <a16:rowId xmlns:a16="http://schemas.microsoft.com/office/drawing/2014/main" val="20471727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735E0-CB5D-F1F7-2938-C1ADEFCFD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ACE97826-A382-5800-DD8E-9CCE7D295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58838"/>
          </a:xfrm>
        </p:spPr>
        <p:txBody>
          <a:bodyPr/>
          <a:lstStyle/>
          <a:p>
            <a:r>
              <a:rPr lang="en-US" altLang="en-US" dirty="0"/>
              <a:t>Waitlist Snapshot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99D7770-5AF7-106C-49B2-87BF99850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498" y="3528739"/>
            <a:ext cx="10706102" cy="2872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1F3763"/>
              </a:solidFill>
              <a:effectLst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636A2C-1FB1-4BC1-A176-7049C685D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555876"/>
              </p:ext>
            </p:extLst>
          </p:nvPr>
        </p:nvGraphicFramePr>
        <p:xfrm>
          <a:off x="1031875" y="1600721"/>
          <a:ext cx="9740900" cy="1551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7827">
                  <a:extLst>
                    <a:ext uri="{9D8B030D-6E8A-4147-A177-3AD203B41FA5}">
                      <a16:colId xmlns:a16="http://schemas.microsoft.com/office/drawing/2014/main" val="4068599431"/>
                    </a:ext>
                  </a:extLst>
                </a:gridCol>
                <a:gridCol w="2164644">
                  <a:extLst>
                    <a:ext uri="{9D8B030D-6E8A-4147-A177-3AD203B41FA5}">
                      <a16:colId xmlns:a16="http://schemas.microsoft.com/office/drawing/2014/main" val="2991798103"/>
                    </a:ext>
                  </a:extLst>
                </a:gridCol>
                <a:gridCol w="2356236">
                  <a:extLst>
                    <a:ext uri="{9D8B030D-6E8A-4147-A177-3AD203B41FA5}">
                      <a16:colId xmlns:a16="http://schemas.microsoft.com/office/drawing/2014/main" val="3326760751"/>
                    </a:ext>
                  </a:extLst>
                </a:gridCol>
                <a:gridCol w="2672193">
                  <a:extLst>
                    <a:ext uri="{9D8B030D-6E8A-4147-A177-3AD203B41FA5}">
                      <a16:colId xmlns:a16="http://schemas.microsoft.com/office/drawing/2014/main" val="2498829540"/>
                    </a:ext>
                  </a:extLst>
                </a:gridCol>
              </a:tblGrid>
              <a:tr h="310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600" dirty="0">
                          <a:effectLst/>
                        </a:rPr>
                        <a:t>Affordability Tier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600" dirty="0">
                          <a:effectLst/>
                        </a:rPr>
                        <a:t>Applicant Count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600" dirty="0">
                          <a:effectLst/>
                        </a:rPr>
                        <a:t>Median Score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600" dirty="0">
                          <a:effectLst/>
                        </a:rPr>
                        <a:t>Score Range (Min - Max)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93109705"/>
                  </a:ext>
                </a:extLst>
              </a:tr>
              <a:tr h="310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600" dirty="0">
                          <a:effectLst/>
                        </a:rPr>
                        <a:t>Tier 3 - Second Highest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600">
                          <a:effectLst/>
                        </a:rPr>
                        <a:t>18</a:t>
                      </a:r>
                      <a:endParaRPr lang="en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600">
                          <a:effectLst/>
                        </a:rPr>
                        <a:t>65</a:t>
                      </a:r>
                      <a:endParaRPr lang="en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600">
                          <a:effectLst/>
                        </a:rPr>
                        <a:t>62 – 77</a:t>
                      </a:r>
                      <a:endParaRPr lang="en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24445036"/>
                  </a:ext>
                </a:extLst>
              </a:tr>
              <a:tr h="310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600">
                          <a:effectLst/>
                        </a:rPr>
                        <a:t>Tier 2 - Middle</a:t>
                      </a:r>
                      <a:endParaRPr lang="en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600" dirty="0">
                          <a:effectLst/>
                        </a:rPr>
                        <a:t>56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600" dirty="0">
                          <a:effectLst/>
                        </a:rPr>
                        <a:t>52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600">
                          <a:effectLst/>
                        </a:rPr>
                        <a:t>40 – 58</a:t>
                      </a:r>
                      <a:endParaRPr lang="en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09937248"/>
                  </a:ext>
                </a:extLst>
              </a:tr>
              <a:tr h="310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600">
                          <a:effectLst/>
                        </a:rPr>
                        <a:t>Tier 1 - Low</a:t>
                      </a:r>
                      <a:endParaRPr lang="en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600" dirty="0">
                          <a:effectLst/>
                        </a:rPr>
                        <a:t>49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600" dirty="0">
                          <a:effectLst/>
                        </a:rPr>
                        <a:t>34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600">
                          <a:effectLst/>
                        </a:rPr>
                        <a:t>20 – 39</a:t>
                      </a:r>
                      <a:endParaRPr lang="en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41919293"/>
                  </a:ext>
                </a:extLst>
              </a:tr>
              <a:tr h="310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600">
                          <a:effectLst/>
                        </a:rPr>
                        <a:t>Risky</a:t>
                      </a:r>
                      <a:endParaRPr lang="en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600">
                          <a:effectLst/>
                        </a:rPr>
                        <a:t>1</a:t>
                      </a:r>
                      <a:endParaRPr lang="en-C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600" dirty="0">
                          <a:effectLst/>
                        </a:rPr>
                        <a:t>18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600" dirty="0">
                          <a:effectLst/>
                        </a:rPr>
                        <a:t>18 – 18</a:t>
                      </a:r>
                      <a:endParaRPr lang="en-C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1733849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A1271D3-F497-21DF-7658-941EF6A8C90A}"/>
              </a:ext>
            </a:extLst>
          </p:cNvPr>
          <p:cNvSpPr/>
          <p:nvPr/>
        </p:nvSpPr>
        <p:spPr>
          <a:xfrm>
            <a:off x="1031875" y="3291161"/>
            <a:ext cx="9740900" cy="311952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/>
              <a:t>Observations: </a:t>
            </a:r>
          </a:p>
          <a:p>
            <a:pPr lvl="0" algn="ctr"/>
            <a:endParaRPr lang="en-US" sz="1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We identified a </a:t>
            </a:r>
            <a:r>
              <a:rPr lang="en-US" sz="1400" b="1" dirty="0"/>
              <a:t>'Tier 3' group (15%)</a:t>
            </a:r>
            <a:r>
              <a:rPr lang="en-US" sz="1400" dirty="0"/>
              <a:t> – our 'housing-ready' top performers. They have a median income of 50,000 KES, high transparency, and are ideal for immediate allocation to rent-to-own schemes.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The largest segment is </a:t>
            </a:r>
            <a:r>
              <a:rPr lang="en-US" sz="1400" b="1" dirty="0"/>
              <a:t>'Tier 2' (45%)</a:t>
            </a:r>
            <a:r>
              <a:rPr lang="en-US" sz="1400" dirty="0"/>
              <a:t> – the core of the informal market. They are reliable but have moderate liquidity. They need flexible payment products, like weekly or bi-weekly installments, that match their income rhythm.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And </a:t>
            </a:r>
            <a:r>
              <a:rPr lang="en-US" sz="1400" b="1" dirty="0"/>
              <a:t>'Tier 1' (40%)</a:t>
            </a:r>
            <a:r>
              <a:rPr lang="en-US" sz="1400" dirty="0"/>
              <a:t> are members with lower financial capacity who may need more significant support and coaching before they are ready.</a:t>
            </a:r>
          </a:p>
          <a:p>
            <a:pPr lvl="0"/>
            <a:endParaRPr lang="en-US" sz="1400" dirty="0"/>
          </a:p>
          <a:p>
            <a:r>
              <a:rPr lang="en-US" sz="1400" dirty="0"/>
              <a:t>This isn't just a list of names; it's a portfolio of financial profiles that allows us to match the right unit to the right household with the right financial product.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979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8A3DF-F783-F67C-BE58-4BB33F970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E3DDBECF-9217-7370-90E5-BBBEC3B2A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58838"/>
          </a:xfrm>
        </p:spPr>
        <p:txBody>
          <a:bodyPr/>
          <a:lstStyle/>
          <a:p>
            <a:r>
              <a:rPr lang="en-US" altLang="en-US" dirty="0"/>
              <a:t>The Housing Ready 18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E28D546-FD83-3A3D-AB2A-0445F78B0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498" y="3528739"/>
            <a:ext cx="10706102" cy="2872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1F3763"/>
              </a:solidFill>
              <a:effectLst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DCFA40-A2A1-1C6B-9E21-8AFD7C96B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113744"/>
              </p:ext>
            </p:extLst>
          </p:nvPr>
        </p:nvGraphicFramePr>
        <p:xfrm>
          <a:off x="273050" y="1223963"/>
          <a:ext cx="11645900" cy="4805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294">
                  <a:extLst>
                    <a:ext uri="{9D8B030D-6E8A-4147-A177-3AD203B41FA5}">
                      <a16:colId xmlns:a16="http://schemas.microsoft.com/office/drawing/2014/main" val="648332398"/>
                    </a:ext>
                  </a:extLst>
                </a:gridCol>
                <a:gridCol w="668839">
                  <a:extLst>
                    <a:ext uri="{9D8B030D-6E8A-4147-A177-3AD203B41FA5}">
                      <a16:colId xmlns:a16="http://schemas.microsoft.com/office/drawing/2014/main" val="1914991321"/>
                    </a:ext>
                  </a:extLst>
                </a:gridCol>
                <a:gridCol w="1308553">
                  <a:extLst>
                    <a:ext uri="{9D8B030D-6E8A-4147-A177-3AD203B41FA5}">
                      <a16:colId xmlns:a16="http://schemas.microsoft.com/office/drawing/2014/main" val="3702643376"/>
                    </a:ext>
                  </a:extLst>
                </a:gridCol>
                <a:gridCol w="942412">
                  <a:extLst>
                    <a:ext uri="{9D8B030D-6E8A-4147-A177-3AD203B41FA5}">
                      <a16:colId xmlns:a16="http://schemas.microsoft.com/office/drawing/2014/main" val="3590616402"/>
                    </a:ext>
                  </a:extLst>
                </a:gridCol>
                <a:gridCol w="668839">
                  <a:extLst>
                    <a:ext uri="{9D8B030D-6E8A-4147-A177-3AD203B41FA5}">
                      <a16:colId xmlns:a16="http://schemas.microsoft.com/office/drawing/2014/main" val="560957840"/>
                    </a:ext>
                  </a:extLst>
                </a:gridCol>
                <a:gridCol w="872715">
                  <a:extLst>
                    <a:ext uri="{9D8B030D-6E8A-4147-A177-3AD203B41FA5}">
                      <a16:colId xmlns:a16="http://schemas.microsoft.com/office/drawing/2014/main" val="2456777125"/>
                    </a:ext>
                  </a:extLst>
                </a:gridCol>
                <a:gridCol w="872715">
                  <a:extLst>
                    <a:ext uri="{9D8B030D-6E8A-4147-A177-3AD203B41FA5}">
                      <a16:colId xmlns:a16="http://schemas.microsoft.com/office/drawing/2014/main" val="3664256976"/>
                    </a:ext>
                  </a:extLst>
                </a:gridCol>
                <a:gridCol w="1285669">
                  <a:extLst>
                    <a:ext uri="{9D8B030D-6E8A-4147-A177-3AD203B41FA5}">
                      <a16:colId xmlns:a16="http://schemas.microsoft.com/office/drawing/2014/main" val="4056878550"/>
                    </a:ext>
                  </a:extLst>
                </a:gridCol>
                <a:gridCol w="896640">
                  <a:extLst>
                    <a:ext uri="{9D8B030D-6E8A-4147-A177-3AD203B41FA5}">
                      <a16:colId xmlns:a16="http://schemas.microsoft.com/office/drawing/2014/main" val="4057791145"/>
                    </a:ext>
                  </a:extLst>
                </a:gridCol>
                <a:gridCol w="896640">
                  <a:extLst>
                    <a:ext uri="{9D8B030D-6E8A-4147-A177-3AD203B41FA5}">
                      <a16:colId xmlns:a16="http://schemas.microsoft.com/office/drawing/2014/main" val="3153995035"/>
                    </a:ext>
                  </a:extLst>
                </a:gridCol>
                <a:gridCol w="896640">
                  <a:extLst>
                    <a:ext uri="{9D8B030D-6E8A-4147-A177-3AD203B41FA5}">
                      <a16:colId xmlns:a16="http://schemas.microsoft.com/office/drawing/2014/main" val="2676141473"/>
                    </a:ext>
                  </a:extLst>
                </a:gridCol>
                <a:gridCol w="1137944">
                  <a:extLst>
                    <a:ext uri="{9D8B030D-6E8A-4147-A177-3AD203B41FA5}">
                      <a16:colId xmlns:a16="http://schemas.microsoft.com/office/drawing/2014/main" val="4021443141"/>
                    </a:ext>
                  </a:extLst>
                </a:gridCol>
              </a:tblGrid>
              <a:tr h="88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Model Output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Pngme Data Variables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Self Reported Data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NACHU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extLst>
                  <a:ext uri="{0D108BD9-81ED-4DB2-BD59-A6C34878D82A}">
                    <a16:rowId xmlns:a16="http://schemas.microsoft.com/office/drawing/2014/main" val="2774307032"/>
                  </a:ext>
                </a:extLst>
              </a:tr>
              <a:tr h="156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Session Date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b="1" dirty="0">
                          <a:effectLst/>
                        </a:rPr>
                        <a:t>Total Score</a:t>
                      </a:r>
                      <a:endParaRPr lang="en-C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b="1" dirty="0">
                          <a:effectLst/>
                        </a:rPr>
                        <a:t>Affordability Tier</a:t>
                      </a:r>
                      <a:endParaRPr lang="en-C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b="1">
                          <a:effectLst/>
                        </a:rPr>
                        <a:t>Spender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b="1">
                          <a:effectLst/>
                        </a:rPr>
                        <a:t>Type</a:t>
                      </a:r>
                      <a:endParaRPr lang="en-C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b="1">
                          <a:effectLst/>
                        </a:rPr>
                        <a:t>Risk Score</a:t>
                      </a:r>
                      <a:endParaRPr lang="en-C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b="1" dirty="0">
                          <a:effectLst/>
                        </a:rPr>
                        <a:t>Income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b="1" dirty="0">
                          <a:effectLst/>
                        </a:rPr>
                        <a:t>Est.</a:t>
                      </a:r>
                      <a:endParaRPr lang="en-C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b="1" dirty="0" err="1">
                          <a:effectLst/>
                        </a:rPr>
                        <a:t>Discr</a:t>
                      </a:r>
                      <a:r>
                        <a:rPr lang="en-CA" sz="1400" b="1" dirty="0">
                          <a:effectLst/>
                        </a:rPr>
                        <a:t>. Income</a:t>
                      </a:r>
                      <a:endParaRPr lang="en-C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b="1" dirty="0">
                          <a:effectLst/>
                        </a:rPr>
                        <a:t>Cashflow Behaviour</a:t>
                      </a:r>
                      <a:endParaRPr lang="en-C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b="1">
                          <a:effectLst/>
                        </a:rPr>
                        <a:t>Monthly Income</a:t>
                      </a:r>
                      <a:endParaRPr lang="en-CA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b="1" dirty="0">
                          <a:effectLst/>
                        </a:rPr>
                        <a:t>Monthly Commit</a:t>
                      </a:r>
                      <a:endParaRPr lang="en-C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b="1" dirty="0">
                          <a:effectLst/>
                        </a:rPr>
                        <a:t>Monthly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b="1" dirty="0">
                          <a:effectLst/>
                        </a:rPr>
                        <a:t>Rent</a:t>
                      </a:r>
                      <a:endParaRPr lang="en-C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b="1" dirty="0">
                          <a:effectLst/>
                        </a:rPr>
                        <a:t>Balances </a:t>
                      </a:r>
                      <a:endParaRPr lang="en-C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extLst>
                  <a:ext uri="{0D108BD9-81ED-4DB2-BD59-A6C34878D82A}">
                    <a16:rowId xmlns:a16="http://schemas.microsoft.com/office/drawing/2014/main" val="2977621047"/>
                  </a:ext>
                </a:extLst>
              </a:tr>
              <a:tr h="22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2/6/2026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77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Tier 3 - Second Highest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Essential Spender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16%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115,542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114,532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Consistently Negative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50,000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20,000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636" marR="12636" marT="8424" marB="8424" anchor="b">
                    <a:solidFill>
                      <a:srgbClr val="FF2600">
                        <a:alpha val="3333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805202"/>
                  </a:ext>
                </a:extLst>
              </a:tr>
              <a:tr h="22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2/6/2026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75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Tier 3 - Second Highest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Essential Spender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47%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181,420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173,100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Consistently Negative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100,000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5,000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25,000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>
                    <a:solidFill>
                      <a:srgbClr val="FF2600">
                        <a:alpha val="3333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689185"/>
                  </a:ext>
                </a:extLst>
              </a:tr>
              <a:tr h="22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11/14/2025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74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Tier 3 - Second Highest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Essential Spender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44%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46,368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31,148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Situational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120,000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5,000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30,000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>
                    <a:solidFill>
                      <a:srgbClr val="FF2600">
                        <a:alpha val="3333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75255"/>
                  </a:ext>
                </a:extLst>
              </a:tr>
              <a:tr h="22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2/6/2026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74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Tier 3 - Second Highest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Essential Spender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39%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51,412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32,989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Situational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80,000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15,000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12,000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>
                    <a:solidFill>
                      <a:srgbClr val="FF2600">
                        <a:alpha val="3333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53100"/>
                  </a:ext>
                </a:extLst>
              </a:tr>
              <a:tr h="22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2/6/2026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73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Tier 3 - Second Highest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Builder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21%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23,754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7,254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Consistently Negative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70,000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30,000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25,000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>
                    <a:solidFill>
                      <a:srgbClr val="FF2600">
                        <a:alpha val="3333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745020"/>
                  </a:ext>
                </a:extLst>
              </a:tr>
              <a:tr h="22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2/6/2026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70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Tier 3 - Second Highest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Essential Spender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31%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162,312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147,179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Consistently Negative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50,000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5,000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10,000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>
                    <a:solidFill>
                      <a:srgbClr val="FF2600">
                        <a:alpha val="3333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685056"/>
                  </a:ext>
                </a:extLst>
              </a:tr>
              <a:tr h="22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12/5/2025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68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Tier 3 - Second Highest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Builder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56%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10,368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-30,058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Consistently Negative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50,000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3,000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12,000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>
                    <a:solidFill>
                      <a:srgbClr val="FF2600">
                        <a:alpha val="3333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617895"/>
                  </a:ext>
                </a:extLst>
              </a:tr>
              <a:tr h="22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2/6/2026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66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Tier 3 - Second Highest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Mixed Spender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51%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31,841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31,841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Consistently Negative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90,000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15,000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10,000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>
                    <a:solidFill>
                      <a:srgbClr val="FF2600">
                        <a:alpha val="3333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801437"/>
                  </a:ext>
                </a:extLst>
              </a:tr>
              <a:tr h="22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2/6/2026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65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Tier 3 - Second Highest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Mixed Spender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42%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100,599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100,291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Situational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5,000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8,000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>
                    <a:solidFill>
                      <a:srgbClr val="FF2600">
                        <a:alpha val="3333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9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787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E0E5D-D7C2-4B72-3293-5CFF727C2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DACD8163-BE4B-11F6-9AF4-ECFF82898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58838"/>
          </a:xfrm>
        </p:spPr>
        <p:txBody>
          <a:bodyPr/>
          <a:lstStyle/>
          <a:p>
            <a:r>
              <a:rPr lang="en-US" altLang="en-US" dirty="0"/>
              <a:t>The Housing Ready 18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6D114E8-20D2-A29C-0AC7-D1417BD3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498" y="3528739"/>
            <a:ext cx="10706102" cy="2872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1F3763"/>
              </a:solidFill>
              <a:effectLst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830B58-7191-3FE2-E194-51A74D3A4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579227"/>
              </p:ext>
            </p:extLst>
          </p:nvPr>
        </p:nvGraphicFramePr>
        <p:xfrm>
          <a:off x="355599" y="1228726"/>
          <a:ext cx="11645900" cy="4805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294">
                  <a:extLst>
                    <a:ext uri="{9D8B030D-6E8A-4147-A177-3AD203B41FA5}">
                      <a16:colId xmlns:a16="http://schemas.microsoft.com/office/drawing/2014/main" val="648332398"/>
                    </a:ext>
                  </a:extLst>
                </a:gridCol>
                <a:gridCol w="668839">
                  <a:extLst>
                    <a:ext uri="{9D8B030D-6E8A-4147-A177-3AD203B41FA5}">
                      <a16:colId xmlns:a16="http://schemas.microsoft.com/office/drawing/2014/main" val="1914991321"/>
                    </a:ext>
                  </a:extLst>
                </a:gridCol>
                <a:gridCol w="1308553">
                  <a:extLst>
                    <a:ext uri="{9D8B030D-6E8A-4147-A177-3AD203B41FA5}">
                      <a16:colId xmlns:a16="http://schemas.microsoft.com/office/drawing/2014/main" val="3702643376"/>
                    </a:ext>
                  </a:extLst>
                </a:gridCol>
                <a:gridCol w="942412">
                  <a:extLst>
                    <a:ext uri="{9D8B030D-6E8A-4147-A177-3AD203B41FA5}">
                      <a16:colId xmlns:a16="http://schemas.microsoft.com/office/drawing/2014/main" val="3590616402"/>
                    </a:ext>
                  </a:extLst>
                </a:gridCol>
                <a:gridCol w="668839">
                  <a:extLst>
                    <a:ext uri="{9D8B030D-6E8A-4147-A177-3AD203B41FA5}">
                      <a16:colId xmlns:a16="http://schemas.microsoft.com/office/drawing/2014/main" val="560957840"/>
                    </a:ext>
                  </a:extLst>
                </a:gridCol>
                <a:gridCol w="872715">
                  <a:extLst>
                    <a:ext uri="{9D8B030D-6E8A-4147-A177-3AD203B41FA5}">
                      <a16:colId xmlns:a16="http://schemas.microsoft.com/office/drawing/2014/main" val="2456777125"/>
                    </a:ext>
                  </a:extLst>
                </a:gridCol>
                <a:gridCol w="872715">
                  <a:extLst>
                    <a:ext uri="{9D8B030D-6E8A-4147-A177-3AD203B41FA5}">
                      <a16:colId xmlns:a16="http://schemas.microsoft.com/office/drawing/2014/main" val="3664256976"/>
                    </a:ext>
                  </a:extLst>
                </a:gridCol>
                <a:gridCol w="1285669">
                  <a:extLst>
                    <a:ext uri="{9D8B030D-6E8A-4147-A177-3AD203B41FA5}">
                      <a16:colId xmlns:a16="http://schemas.microsoft.com/office/drawing/2014/main" val="4056878550"/>
                    </a:ext>
                  </a:extLst>
                </a:gridCol>
                <a:gridCol w="896640">
                  <a:extLst>
                    <a:ext uri="{9D8B030D-6E8A-4147-A177-3AD203B41FA5}">
                      <a16:colId xmlns:a16="http://schemas.microsoft.com/office/drawing/2014/main" val="4057791145"/>
                    </a:ext>
                  </a:extLst>
                </a:gridCol>
                <a:gridCol w="896640">
                  <a:extLst>
                    <a:ext uri="{9D8B030D-6E8A-4147-A177-3AD203B41FA5}">
                      <a16:colId xmlns:a16="http://schemas.microsoft.com/office/drawing/2014/main" val="3153995035"/>
                    </a:ext>
                  </a:extLst>
                </a:gridCol>
                <a:gridCol w="896640">
                  <a:extLst>
                    <a:ext uri="{9D8B030D-6E8A-4147-A177-3AD203B41FA5}">
                      <a16:colId xmlns:a16="http://schemas.microsoft.com/office/drawing/2014/main" val="2676141473"/>
                    </a:ext>
                  </a:extLst>
                </a:gridCol>
                <a:gridCol w="1137944">
                  <a:extLst>
                    <a:ext uri="{9D8B030D-6E8A-4147-A177-3AD203B41FA5}">
                      <a16:colId xmlns:a16="http://schemas.microsoft.com/office/drawing/2014/main" val="4021443141"/>
                    </a:ext>
                  </a:extLst>
                </a:gridCol>
              </a:tblGrid>
              <a:tr h="88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Model Output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Pngme Data Variables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Self Reported Data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NACHU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extLst>
                  <a:ext uri="{0D108BD9-81ED-4DB2-BD59-A6C34878D82A}">
                    <a16:rowId xmlns:a16="http://schemas.microsoft.com/office/drawing/2014/main" val="2774307032"/>
                  </a:ext>
                </a:extLst>
              </a:tr>
              <a:tr h="156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Session Date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Total Score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Affordability Tier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Spender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Type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Risk Score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Income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Est.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Discr. Income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Cashflow Behaviour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Monthly Income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Monthly Commit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Monthly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Rent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Balances 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extLst>
                  <a:ext uri="{0D108BD9-81ED-4DB2-BD59-A6C34878D82A}">
                    <a16:rowId xmlns:a16="http://schemas.microsoft.com/office/drawing/2014/main" val="2977621047"/>
                  </a:ext>
                </a:extLst>
              </a:tr>
              <a:tr h="22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2/6/2026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65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Tier 3 - Second Highest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Builder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51%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19,505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14,805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Consistently Positive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20,000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5,000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5,000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extLst>
                  <a:ext uri="{0D108BD9-81ED-4DB2-BD59-A6C34878D82A}">
                    <a16:rowId xmlns:a16="http://schemas.microsoft.com/office/drawing/2014/main" val="3800805202"/>
                  </a:ext>
                </a:extLst>
              </a:tr>
              <a:tr h="22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12/5/2025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64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Tier 3 - Second Highest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Essential Spender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28%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10,330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5,680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Consistently Negative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50,000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20,000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20,000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100,000</a:t>
                      </a:r>
                    </a:p>
                  </a:txBody>
                  <a:tcPr marL="12636" marR="12636" marT="8424" marB="8424" anchor="b"/>
                </a:tc>
                <a:extLst>
                  <a:ext uri="{0D108BD9-81ED-4DB2-BD59-A6C34878D82A}">
                    <a16:rowId xmlns:a16="http://schemas.microsoft.com/office/drawing/2014/main" val="3802689185"/>
                  </a:ext>
                </a:extLst>
              </a:tr>
              <a:tr h="22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12/5/2025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64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Tier 3 - Second Highest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Essential Spender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37%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11,202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-2,232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Consistently Negative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300,000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60,000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b="1" dirty="0">
                          <a:effectLst/>
                          <a:latin typeface="Century Gothic" panose="020B0502020202020204" pitchFamily="34" charset="0"/>
                        </a:rPr>
                        <a:t>356,000</a:t>
                      </a:r>
                    </a:p>
                  </a:txBody>
                  <a:tcPr marL="12636" marR="12636" marT="8424" marB="8424" anchor="b"/>
                </a:tc>
                <a:extLst>
                  <a:ext uri="{0D108BD9-81ED-4DB2-BD59-A6C34878D82A}">
                    <a16:rowId xmlns:a16="http://schemas.microsoft.com/office/drawing/2014/main" val="2656075255"/>
                  </a:ext>
                </a:extLst>
              </a:tr>
              <a:tr h="22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2/6/2026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63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Tier 3 - Second Highest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Essential Spender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34%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54,019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54,019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Situational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25,009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15,000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636" marR="12636" marT="8424" marB="8424" anchor="b"/>
                </a:tc>
                <a:extLst>
                  <a:ext uri="{0D108BD9-81ED-4DB2-BD59-A6C34878D82A}">
                    <a16:rowId xmlns:a16="http://schemas.microsoft.com/office/drawing/2014/main" val="3334253100"/>
                  </a:ext>
                </a:extLst>
              </a:tr>
              <a:tr h="22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12/5/2025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62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Tier 3 - Second Highest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Essential Spender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48%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10,312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10,207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Consistently Negative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50,000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10,000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15,000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54,000</a:t>
                      </a:r>
                    </a:p>
                  </a:txBody>
                  <a:tcPr marL="12636" marR="12636" marT="8424" marB="8424" anchor="b"/>
                </a:tc>
                <a:extLst>
                  <a:ext uri="{0D108BD9-81ED-4DB2-BD59-A6C34878D82A}">
                    <a16:rowId xmlns:a16="http://schemas.microsoft.com/office/drawing/2014/main" val="2927745020"/>
                  </a:ext>
                </a:extLst>
              </a:tr>
              <a:tr h="22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2/6/2026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62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Tier 3 - Second Highest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Essential Spender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34%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10,224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9,934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Consistently Negative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50,000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15,000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 dirty="0">
                          <a:effectLst/>
                        </a:rPr>
                        <a:t>0</a:t>
                      </a: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endParaRPr lang="en-C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extLst>
                  <a:ext uri="{0D108BD9-81ED-4DB2-BD59-A6C34878D82A}">
                    <a16:rowId xmlns:a16="http://schemas.microsoft.com/office/drawing/2014/main" val="3541685056"/>
                  </a:ext>
                </a:extLst>
              </a:tr>
              <a:tr h="22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11/14/2025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62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Tier 3 - Second Highest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Builder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17%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124,216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107,216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Consistently Negative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636" marR="12636" marT="8424" marB="8424" anchor="b"/>
                </a:tc>
                <a:extLst>
                  <a:ext uri="{0D108BD9-81ED-4DB2-BD59-A6C34878D82A}">
                    <a16:rowId xmlns:a16="http://schemas.microsoft.com/office/drawing/2014/main" val="3174617895"/>
                  </a:ext>
                </a:extLst>
              </a:tr>
              <a:tr h="22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11/14/2025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62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Tier 3 - Second Highest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Builder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33%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49,792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46,572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Situational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636" marR="12636" marT="8424" marB="8424" anchor="b"/>
                </a:tc>
                <a:extLst>
                  <a:ext uri="{0D108BD9-81ED-4DB2-BD59-A6C34878D82A}">
                    <a16:rowId xmlns:a16="http://schemas.microsoft.com/office/drawing/2014/main" val="1401801437"/>
                  </a:ext>
                </a:extLst>
              </a:tr>
              <a:tr h="228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11/14/2025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62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Tier 3 - Second Highest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Essential Spender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24%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143,541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127,541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</a:pPr>
                      <a:r>
                        <a:rPr lang="en-CA" sz="1400">
                          <a:effectLst/>
                        </a:rPr>
                        <a:t>Situational</a:t>
                      </a:r>
                      <a:endParaRPr lang="en-C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636" marR="12636" marT="8424" marB="842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CA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636" marR="12636" marT="8424" marB="8424" anchor="b"/>
                </a:tc>
                <a:extLst>
                  <a:ext uri="{0D108BD9-81ED-4DB2-BD59-A6C34878D82A}">
                    <a16:rowId xmlns:a16="http://schemas.microsoft.com/office/drawing/2014/main" val="244199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801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1030B-AC6F-388A-7EF8-E9CD954FC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E8369F07-5956-255D-56BD-6C1FA2BB7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58838"/>
          </a:xfrm>
        </p:spPr>
        <p:txBody>
          <a:bodyPr/>
          <a:lstStyle/>
          <a:p>
            <a:r>
              <a:rPr lang="en-US" altLang="en-US" dirty="0"/>
              <a:t>Current Baseline for Unit Matching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C3C5CB-298F-37F3-68CE-6EB5CD5F1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084569"/>
              </p:ext>
            </p:extLst>
          </p:nvPr>
        </p:nvGraphicFramePr>
        <p:xfrm>
          <a:off x="838200" y="1389063"/>
          <a:ext cx="10515600" cy="4296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75351275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1592531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738420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dirty="0">
                          <a:effectLst/>
                        </a:rPr>
                        <a:t>Metric</a:t>
                      </a:r>
                      <a:endParaRPr lang="en-CA" sz="14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Current observed baseline</a:t>
                      </a:r>
                      <a:endParaRPr lang="en-CA" sz="14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Operational implication</a:t>
                      </a:r>
                      <a:endParaRPr lang="en-CA" sz="14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37756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dirty="0">
                          <a:effectLst/>
                        </a:rPr>
                        <a:t>Attendees engaged</a:t>
                      </a:r>
                      <a:endParaRPr lang="en-CA" sz="14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205</a:t>
                      </a:r>
                      <a:endParaRPr lang="en-CA" sz="14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Top-of-funnel interest is real but not the decision metric</a:t>
                      </a:r>
                      <a:endParaRPr lang="en-CA" sz="14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83929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Unique households onboarded</a:t>
                      </a:r>
                      <a:endParaRPr lang="en-CA" sz="14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dirty="0">
                          <a:effectLst/>
                        </a:rPr>
                        <a:t>123</a:t>
                      </a:r>
                      <a:endParaRPr lang="en-CA" sz="14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Current usable field base</a:t>
                      </a:r>
                      <a:endParaRPr lang="en-CA" sz="14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17578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Full dual-channel sign-ups</a:t>
                      </a:r>
                      <a:endParaRPr lang="en-CA" sz="14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56</a:t>
                      </a:r>
                      <a:endParaRPr lang="en-CA" sz="14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Current meaningful completion base</a:t>
                      </a:r>
                      <a:endParaRPr lang="en-CA" sz="14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18348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Immediate high-priority / guarantee-model prospects</a:t>
                      </a:r>
                      <a:endParaRPr lang="en-CA" sz="14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18</a:t>
                      </a:r>
                      <a:endParaRPr lang="en-CA" sz="14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Current near-term allocation-ready cohort</a:t>
                      </a:r>
                      <a:endParaRPr lang="en-CA" sz="14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64980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Middle affordability tier</a:t>
                      </a:r>
                      <a:endParaRPr lang="en-CA" sz="14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dirty="0">
                          <a:effectLst/>
                        </a:rPr>
                        <a:t>56</a:t>
                      </a:r>
                      <a:endParaRPr lang="en-CA" sz="14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Progression pool requiring deposit-building and readiness support</a:t>
                      </a:r>
                      <a:endParaRPr lang="en-CA" sz="14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67007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Onboarding conversion (onboarded / attendees)</a:t>
                      </a:r>
                      <a:endParaRPr lang="en-CA" sz="14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60.0%</a:t>
                      </a:r>
                      <a:endParaRPr lang="en-CA" sz="14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dirty="0">
                          <a:effectLst/>
                        </a:rPr>
                        <a:t>Strong event conversion when sessions are well targeted</a:t>
                      </a:r>
                      <a:endParaRPr lang="en-CA" sz="14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36802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Full completion rate (full dual-channel / onboarded)</a:t>
                      </a:r>
                      <a:endParaRPr lang="en-CA" sz="14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45.5%</a:t>
                      </a:r>
                      <a:endParaRPr lang="en-CA" sz="14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dirty="0">
                          <a:effectLst/>
                        </a:rPr>
                        <a:t>Completion remains the main operational bottleneck</a:t>
                      </a:r>
                      <a:endParaRPr lang="en-CA" sz="14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90976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Immediate high-priority rate (18 / 123)</a:t>
                      </a:r>
                      <a:endParaRPr lang="en-CA" sz="14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14.6%</a:t>
                      </a:r>
                      <a:endParaRPr lang="en-CA" sz="14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dirty="0">
                          <a:effectLst/>
                        </a:rPr>
                        <a:t>Current observed “near-term ready” strike rate</a:t>
                      </a:r>
                      <a:endParaRPr lang="en-CA" sz="14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46340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>
                          <a:effectLst/>
                        </a:rPr>
                        <a:t>High-priority share of full dual-channel records (18 / 56)</a:t>
                      </a:r>
                      <a:endParaRPr lang="en-CA" sz="14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dirty="0">
                          <a:effectLst/>
                        </a:rPr>
                        <a:t>32.1%</a:t>
                      </a:r>
                      <a:endParaRPr lang="en-CA" sz="14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400" dirty="0">
                          <a:effectLst/>
                        </a:rPr>
                        <a:t>Stronger yield once records are complete</a:t>
                      </a:r>
                      <a:endParaRPr lang="en-CA" sz="14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58179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275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038B-A531-C2F6-6489-DB622FCD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Family Unit Matching to 18-Near Term Ready Households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58D5813-0588-17E0-58EB-1DD97BA7090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112482900"/>
              </p:ext>
            </p:extLst>
          </p:nvPr>
        </p:nvGraphicFramePr>
        <p:xfrm>
          <a:off x="952500" y="3007805"/>
          <a:ext cx="10210800" cy="2980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1026487744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1475575673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3971224616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3011501292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3811476172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3721366974"/>
                    </a:ext>
                  </a:extLst>
                </a:gridCol>
              </a:tblGrid>
              <a:tr h="51686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Typology</a:t>
                      </a:r>
                      <a:endParaRPr lang="en-CA" sz="16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dirty="0">
                          <a:effectLst/>
                        </a:rPr>
                        <a:t>Phase 1 units</a:t>
                      </a:r>
                      <a:endParaRPr lang="en-CA" sz="16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dirty="0">
                          <a:effectLst/>
                        </a:rPr>
                        <a:t>Share of family-unit mix</a:t>
                      </a:r>
                      <a:endParaRPr lang="en-CA" sz="16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dirty="0">
                          <a:effectLst/>
                        </a:rPr>
                        <a:t>Indicative share of current near-term ready cohort</a:t>
                      </a:r>
                      <a:endParaRPr lang="en-CA" sz="16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Indicative near-term ready households now</a:t>
                      </a:r>
                      <a:endParaRPr lang="en-CA" sz="16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dirty="0">
                          <a:effectLst/>
                        </a:rPr>
                        <a:t>Indicative ready + progression pool*</a:t>
                      </a:r>
                      <a:endParaRPr lang="en-CA" sz="16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extLst>
                  <a:ext uri="{0D108BD9-81ED-4DB2-BD59-A6C34878D82A}">
                    <a16:rowId xmlns:a16="http://schemas.microsoft.com/office/drawing/2014/main" val="3802860704"/>
                  </a:ext>
                </a:extLst>
              </a:tr>
              <a:tr h="25893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1-bed</a:t>
                      </a:r>
                      <a:endParaRPr lang="en-CA" sz="16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78.2</a:t>
                      </a:r>
                      <a:endParaRPr lang="en-CA" sz="16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dirty="0">
                          <a:effectLst/>
                        </a:rPr>
                        <a:t>44.4%</a:t>
                      </a:r>
                      <a:endParaRPr lang="en-CA" sz="16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44.4%</a:t>
                      </a:r>
                      <a:endParaRPr lang="en-CA" sz="16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8.0</a:t>
                      </a:r>
                      <a:endParaRPr lang="en-CA" sz="16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32.9</a:t>
                      </a:r>
                      <a:endParaRPr lang="en-CA" sz="16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extLst>
                  <a:ext uri="{0D108BD9-81ED-4DB2-BD59-A6C34878D82A}">
                    <a16:rowId xmlns:a16="http://schemas.microsoft.com/office/drawing/2014/main" val="2387342314"/>
                  </a:ext>
                </a:extLst>
              </a:tr>
              <a:tr h="25893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2-bed</a:t>
                      </a:r>
                      <a:endParaRPr lang="en-CA" sz="16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78.2</a:t>
                      </a:r>
                      <a:endParaRPr lang="en-CA" sz="16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44.4%</a:t>
                      </a:r>
                      <a:endParaRPr lang="en-CA" sz="16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44.4%</a:t>
                      </a:r>
                      <a:endParaRPr lang="en-CA" sz="16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8.0</a:t>
                      </a:r>
                      <a:endParaRPr lang="en-CA" sz="16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32.9</a:t>
                      </a:r>
                      <a:endParaRPr lang="en-CA" sz="16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extLst>
                  <a:ext uri="{0D108BD9-81ED-4DB2-BD59-A6C34878D82A}">
                    <a16:rowId xmlns:a16="http://schemas.microsoft.com/office/drawing/2014/main" val="3536675521"/>
                  </a:ext>
                </a:extLst>
              </a:tr>
              <a:tr h="25893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3-bed</a:t>
                      </a:r>
                      <a:endParaRPr lang="en-CA" sz="16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19.6</a:t>
                      </a:r>
                      <a:endParaRPr lang="en-CA" sz="16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11.1%</a:t>
                      </a:r>
                      <a:endParaRPr lang="en-CA" sz="16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dirty="0">
                          <a:effectLst/>
                        </a:rPr>
                        <a:t>11.1%</a:t>
                      </a:r>
                      <a:endParaRPr lang="en-CA" sz="16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2.0</a:t>
                      </a:r>
                      <a:endParaRPr lang="en-CA" sz="16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8.2</a:t>
                      </a:r>
                      <a:endParaRPr lang="en-CA" sz="16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extLst>
                  <a:ext uri="{0D108BD9-81ED-4DB2-BD59-A6C34878D82A}">
                    <a16:rowId xmlns:a16="http://schemas.microsoft.com/office/drawing/2014/main" val="4255540715"/>
                  </a:ext>
                </a:extLst>
              </a:tr>
              <a:tr h="85472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Total </a:t>
                      </a:r>
                      <a:endParaRPr lang="en-CA" sz="160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(family units only)</a:t>
                      </a:r>
                      <a:endParaRPr lang="en-CA" sz="16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176.0</a:t>
                      </a:r>
                      <a:endParaRPr lang="en-CA" sz="16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100.0%</a:t>
                      </a:r>
                      <a:endParaRPr lang="en-CA" sz="16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dirty="0">
                          <a:effectLst/>
                        </a:rPr>
                        <a:t>100.0%</a:t>
                      </a:r>
                      <a:endParaRPr lang="en-CA" sz="16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18.0</a:t>
                      </a:r>
                      <a:endParaRPr lang="en-CA" sz="160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600" dirty="0">
                          <a:effectLst/>
                        </a:rPr>
                        <a:t>74.0</a:t>
                      </a:r>
                      <a:endParaRPr lang="en-CA" sz="1600" dirty="0"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4432" marR="4432" marT="4432" marB="4432" anchor="ctr"/>
                </a:tc>
                <a:extLst>
                  <a:ext uri="{0D108BD9-81ED-4DB2-BD59-A6C34878D82A}">
                    <a16:rowId xmlns:a16="http://schemas.microsoft.com/office/drawing/2014/main" val="344525230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BFD1E10-42B1-3A03-FC6A-48290D725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84568"/>
            <a:ext cx="11535224" cy="16619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On that interim basis, and excluding bedsits for the purpose of family-unit matching, the Phase 1 family-unit mix is; 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44.4% one-bedroom, 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44.4% two-bedroom, 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11.1% three-bedroom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. 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Applying that mix to the current </a:t>
            </a: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18 near-term ready households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 gives an indicative picture of what the present field base could support if Mlolongo were the first linked pipeline.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1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Open Sans" panose="020B0606030504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Indicative family-unit matching bridge using current near-term ready cohort</a:t>
            </a:r>
            <a:b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</a:br>
            <a:r>
              <a:rPr kumimoji="0" lang="en-GB" altLang="en-US" sz="1100" b="0" i="1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(Bedsits excluded from this table; figures are illustrative planning equivalents, not final allocations.)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2495A9-6038-763B-0403-C6DFF3B18EBE}"/>
              </a:ext>
            </a:extLst>
          </p:cNvPr>
          <p:cNvSpPr txBox="1"/>
          <p:nvPr/>
        </p:nvSpPr>
        <p:spPr>
          <a:xfrm>
            <a:off x="3197224" y="5988557"/>
            <a:ext cx="773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* </a:t>
            </a:r>
            <a:r>
              <a:rPr kumimoji="0" lang="en-GB" altLang="en-US" sz="900" b="0" i="1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Ready + progression pool = current near-term high-priority cohort (18) plus middle affordability tier (56). This is not current allocatable demand; it is the pool that may become matchable if progression support works.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25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1">
            <a:extLst>
              <a:ext uri="{FF2B5EF4-FFF2-40B4-BE49-F238E27FC236}">
                <a16:creationId xmlns:a16="http://schemas.microsoft.com/office/drawing/2014/main" id="{A14591CA-3DF3-F64D-897F-90FE612D1327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0045700" y="3443288"/>
            <a:ext cx="622300" cy="493712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171DBB87-446B-036D-0FEC-4124ED24E190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6911975" y="2984500"/>
            <a:ext cx="2628900" cy="804863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25604" name="Text Placeholder 3">
            <a:extLst>
              <a:ext uri="{FF2B5EF4-FFF2-40B4-BE49-F238E27FC236}">
                <a16:creationId xmlns:a16="http://schemas.microsoft.com/office/drawing/2014/main" id="{7C51F11C-A851-AAA6-45D6-A44A5D9FE251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6911975" y="3937000"/>
            <a:ext cx="2628900" cy="804863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25605" name="Picture Placeholder 4">
            <a:extLst>
              <a:ext uri="{FF2B5EF4-FFF2-40B4-BE49-F238E27FC236}">
                <a16:creationId xmlns:a16="http://schemas.microsoft.com/office/drawing/2014/main" id="{CB6E42F9-DDEB-DD2C-B07D-098D2E5D2B81}"/>
              </a:ext>
            </a:extLst>
          </p:cNvPr>
          <p:cNvSpPr>
            <a:spLocks noGrp="1" noChangeArrowheads="1" noTextEdit="1"/>
          </p:cNvSpPr>
          <p:nvPr>
            <p:ph type="pic" sz="quarter" idx="13"/>
          </p:nvPr>
        </p:nvSpPr>
        <p:spPr>
          <a:xfrm>
            <a:off x="1069975" y="568325"/>
            <a:ext cx="4664075" cy="574833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731520" y="365760"/>
            <a:ext cx="10972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267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Housing Challenge</a:t>
            </a:r>
            <a:endParaRPr lang="en-US" sz="4267" dirty="0"/>
          </a:p>
        </p:txBody>
      </p:sp>
      <p:sp>
        <p:nvSpPr>
          <p:cNvPr id="4" name="Shape 2"/>
          <p:cNvSpPr/>
          <p:nvPr/>
        </p:nvSpPr>
        <p:spPr>
          <a:xfrm>
            <a:off x="731520" y="1463040"/>
            <a:ext cx="3413760" cy="24384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5" name="Shape 3"/>
          <p:cNvSpPr/>
          <p:nvPr/>
        </p:nvSpPr>
        <p:spPr>
          <a:xfrm>
            <a:off x="731520" y="1463040"/>
            <a:ext cx="85344" cy="2438400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1036320" y="1645920"/>
            <a:ext cx="2926080" cy="975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333" b="1" dirty="0">
                <a:solidFill>
                  <a:srgbClr val="E888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2M+</a:t>
            </a:r>
            <a:endParaRPr lang="en-US" sz="5333" dirty="0"/>
          </a:p>
        </p:txBody>
      </p:sp>
      <p:sp>
        <p:nvSpPr>
          <p:cNvPr id="7" name="Text 5"/>
          <p:cNvSpPr/>
          <p:nvPr/>
        </p:nvSpPr>
        <p:spPr>
          <a:xfrm>
            <a:off x="1036320" y="2621280"/>
            <a:ext cx="2926080" cy="975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67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 housing</a:t>
            </a:r>
            <a:endParaRPr lang="en-US" sz="1867" dirty="0"/>
          </a:p>
          <a:p>
            <a:r>
              <a:rPr lang="en-US" sz="1867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deficit in Kenya</a:t>
            </a:r>
            <a:endParaRPr lang="en-US" sz="1867" dirty="0"/>
          </a:p>
        </p:txBody>
      </p:sp>
      <p:sp>
        <p:nvSpPr>
          <p:cNvPr id="8" name="Shape 6"/>
          <p:cNvSpPr/>
          <p:nvPr/>
        </p:nvSpPr>
        <p:spPr>
          <a:xfrm>
            <a:off x="4511040" y="1463040"/>
            <a:ext cx="3413760" cy="24384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" name="Shape 7"/>
          <p:cNvSpPr/>
          <p:nvPr/>
        </p:nvSpPr>
        <p:spPr>
          <a:xfrm>
            <a:off x="4511040" y="1463040"/>
            <a:ext cx="85344" cy="243840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4815840" y="1645920"/>
            <a:ext cx="2926080" cy="975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333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80%</a:t>
            </a:r>
            <a:endParaRPr lang="en-US" sz="5333" dirty="0"/>
          </a:p>
        </p:txBody>
      </p:sp>
      <p:sp>
        <p:nvSpPr>
          <p:cNvPr id="11" name="Text 9"/>
          <p:cNvSpPr/>
          <p:nvPr/>
        </p:nvSpPr>
        <p:spPr>
          <a:xfrm>
            <a:off x="4815840" y="2621280"/>
            <a:ext cx="2926080" cy="975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67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Cannot afford</a:t>
            </a:r>
            <a:endParaRPr lang="en-US" sz="1867" dirty="0"/>
          </a:p>
          <a:p>
            <a:r>
              <a:rPr lang="en-US" sz="1867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current supply</a:t>
            </a:r>
            <a:endParaRPr lang="en-US" sz="1867" dirty="0"/>
          </a:p>
        </p:txBody>
      </p:sp>
      <p:sp>
        <p:nvSpPr>
          <p:cNvPr id="12" name="Shape 10"/>
          <p:cNvSpPr/>
          <p:nvPr/>
        </p:nvSpPr>
        <p:spPr>
          <a:xfrm>
            <a:off x="8290560" y="1463040"/>
            <a:ext cx="3413760" cy="24384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3" name="Shape 11"/>
          <p:cNvSpPr/>
          <p:nvPr/>
        </p:nvSpPr>
        <p:spPr>
          <a:xfrm>
            <a:off x="8290560" y="1463040"/>
            <a:ext cx="85344" cy="2438400"/>
          </a:xfrm>
          <a:prstGeom prst="rect">
            <a:avLst/>
          </a:prstGeom>
          <a:solidFill>
            <a:srgbClr val="1A8C8C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8595360" y="1645920"/>
            <a:ext cx="2926080" cy="975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333" b="1" dirty="0">
                <a:solidFill>
                  <a:srgbClr val="1A8C8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&lt;2%</a:t>
            </a:r>
            <a:endParaRPr lang="en-US" sz="5333" dirty="0"/>
          </a:p>
        </p:txBody>
      </p:sp>
      <p:sp>
        <p:nvSpPr>
          <p:cNvPr id="15" name="Text 13"/>
          <p:cNvSpPr/>
          <p:nvPr/>
        </p:nvSpPr>
        <p:spPr>
          <a:xfrm>
            <a:off x="8595360" y="2621280"/>
            <a:ext cx="2926080" cy="975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67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Mortgage</a:t>
            </a:r>
            <a:endParaRPr lang="en-US" sz="1867" dirty="0"/>
          </a:p>
          <a:p>
            <a:r>
              <a:rPr lang="en-US" sz="1867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penetration</a:t>
            </a:r>
            <a:endParaRPr lang="en-US" sz="1867" dirty="0"/>
          </a:p>
        </p:txBody>
      </p:sp>
      <p:sp>
        <p:nvSpPr>
          <p:cNvPr id="16" name="Text 14"/>
          <p:cNvSpPr/>
          <p:nvPr/>
        </p:nvSpPr>
        <p:spPr>
          <a:xfrm>
            <a:off x="731520" y="4267200"/>
            <a:ext cx="107289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bottleneck is not demand. It is the absence of credible, verified off-take that would give developers and financiers confidence to build.</a:t>
            </a:r>
            <a:endParaRPr lang="en-US" sz="2133" dirty="0"/>
          </a:p>
        </p:txBody>
      </p:sp>
      <p:sp>
        <p:nvSpPr>
          <p:cNvPr id="17" name="Shape 15"/>
          <p:cNvSpPr/>
          <p:nvPr/>
        </p:nvSpPr>
        <p:spPr>
          <a:xfrm>
            <a:off x="731520" y="5486400"/>
            <a:ext cx="10728960" cy="97536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8" name="Text 16"/>
          <p:cNvSpPr/>
          <p:nvPr/>
        </p:nvSpPr>
        <p:spPr>
          <a:xfrm>
            <a:off x="975360" y="5547360"/>
            <a:ext cx="1024128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Developers cannot raise debt or equity without a credible off-take arrangement</a:t>
            </a:r>
            <a:endParaRPr lang="en-US" sz="2133" dirty="0"/>
          </a:p>
        </p:txBody>
      </p:sp>
      <p:pic>
        <p:nvPicPr>
          <p:cNvPr id="19" name="Image 0" descr="/sessions/affectionate-fervent-ride/pptx_assets/fsd_logo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960" y="182880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731520" y="365760"/>
            <a:ext cx="9753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267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Current Approaches Fail</a:t>
            </a:r>
            <a:endParaRPr lang="en-US" sz="4267" dirty="0"/>
          </a:p>
        </p:txBody>
      </p:sp>
      <p:sp>
        <p:nvSpPr>
          <p:cNvPr id="4" name="Shape 2"/>
          <p:cNvSpPr/>
          <p:nvPr/>
        </p:nvSpPr>
        <p:spPr>
          <a:xfrm>
            <a:off x="731520" y="1463040"/>
            <a:ext cx="548640" cy="548640"/>
          </a:xfrm>
          <a:prstGeom prst="ellipse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3"/>
          <p:cNvSpPr/>
          <p:nvPr/>
        </p:nvSpPr>
        <p:spPr>
          <a:xfrm>
            <a:off x="731520" y="146304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133" dirty="0"/>
          </a:p>
        </p:txBody>
      </p:sp>
      <p:sp>
        <p:nvSpPr>
          <p:cNvPr id="6" name="Text 4"/>
          <p:cNvSpPr/>
          <p:nvPr/>
        </p:nvSpPr>
        <p:spPr>
          <a:xfrm>
            <a:off x="1524000" y="1463040"/>
            <a:ext cx="3657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b="1" dirty="0">
                <a:solidFill>
                  <a:srgbClr val="E88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verified demand</a:t>
            </a:r>
            <a:endParaRPr lang="en-US" sz="2133" dirty="0"/>
          </a:p>
        </p:txBody>
      </p:sp>
      <p:sp>
        <p:nvSpPr>
          <p:cNvPr id="7" name="Text 5"/>
          <p:cNvSpPr/>
          <p:nvPr/>
        </p:nvSpPr>
        <p:spPr>
          <a:xfrm>
            <a:off x="5242560" y="1463040"/>
            <a:ext cx="6339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Interest lists are not binding commitments; developers cannot underwrite against them</a:t>
            </a:r>
            <a:endParaRPr lang="en-US" sz="1733" dirty="0"/>
          </a:p>
        </p:txBody>
      </p:sp>
      <p:sp>
        <p:nvSpPr>
          <p:cNvPr id="8" name="Shape 6"/>
          <p:cNvSpPr/>
          <p:nvPr/>
        </p:nvSpPr>
        <p:spPr>
          <a:xfrm>
            <a:off x="731520" y="2255520"/>
            <a:ext cx="10728960" cy="0"/>
          </a:xfrm>
          <a:prstGeom prst="line">
            <a:avLst/>
          </a:prstGeom>
          <a:noFill/>
          <a:ln w="6350">
            <a:solidFill>
              <a:srgbClr val="3A4A7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Shape 7"/>
          <p:cNvSpPr/>
          <p:nvPr/>
        </p:nvSpPr>
        <p:spPr>
          <a:xfrm>
            <a:off x="731520" y="2682240"/>
            <a:ext cx="548640" cy="548640"/>
          </a:xfrm>
          <a:prstGeom prst="ellipse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731520" y="268224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133" dirty="0"/>
          </a:p>
        </p:txBody>
      </p:sp>
      <p:sp>
        <p:nvSpPr>
          <p:cNvPr id="11" name="Text 9"/>
          <p:cNvSpPr/>
          <p:nvPr/>
        </p:nvSpPr>
        <p:spPr>
          <a:xfrm>
            <a:off x="1524000" y="2682240"/>
            <a:ext cx="3657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b="1" dirty="0">
                <a:solidFill>
                  <a:srgbClr val="E88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Affordability mismatch</a:t>
            </a:r>
            <a:endParaRPr lang="en-US" sz="2133" dirty="0"/>
          </a:p>
        </p:txBody>
      </p:sp>
      <p:sp>
        <p:nvSpPr>
          <p:cNvPr id="12" name="Text 10"/>
          <p:cNvSpPr/>
          <p:nvPr/>
        </p:nvSpPr>
        <p:spPr>
          <a:xfrm>
            <a:off x="5242560" y="2682240"/>
            <a:ext cx="6339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Units priced above what target households can pay, leading to low uptake</a:t>
            </a:r>
            <a:endParaRPr lang="en-US" sz="1733" dirty="0"/>
          </a:p>
        </p:txBody>
      </p:sp>
      <p:sp>
        <p:nvSpPr>
          <p:cNvPr id="13" name="Shape 11"/>
          <p:cNvSpPr/>
          <p:nvPr/>
        </p:nvSpPr>
        <p:spPr>
          <a:xfrm>
            <a:off x="731520" y="3474720"/>
            <a:ext cx="10728960" cy="0"/>
          </a:xfrm>
          <a:prstGeom prst="line">
            <a:avLst/>
          </a:prstGeom>
          <a:noFill/>
          <a:ln w="6350">
            <a:solidFill>
              <a:srgbClr val="3A4A7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Shape 12"/>
          <p:cNvSpPr/>
          <p:nvPr/>
        </p:nvSpPr>
        <p:spPr>
          <a:xfrm>
            <a:off x="731520" y="3901440"/>
            <a:ext cx="548640" cy="548640"/>
          </a:xfrm>
          <a:prstGeom prst="ellipse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5" name="Text 13"/>
          <p:cNvSpPr/>
          <p:nvPr/>
        </p:nvSpPr>
        <p:spPr>
          <a:xfrm>
            <a:off x="731520" y="390144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133" dirty="0"/>
          </a:p>
        </p:txBody>
      </p:sp>
      <p:sp>
        <p:nvSpPr>
          <p:cNvPr id="16" name="Text 14"/>
          <p:cNvSpPr/>
          <p:nvPr/>
        </p:nvSpPr>
        <p:spPr>
          <a:xfrm>
            <a:off x="1524000" y="3901440"/>
            <a:ext cx="3657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b="1" dirty="0">
                <a:solidFill>
                  <a:srgbClr val="E88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deposit readiness</a:t>
            </a:r>
            <a:endParaRPr lang="en-US" sz="2133" dirty="0"/>
          </a:p>
        </p:txBody>
      </p:sp>
      <p:sp>
        <p:nvSpPr>
          <p:cNvPr id="17" name="Text 15"/>
          <p:cNvSpPr/>
          <p:nvPr/>
        </p:nvSpPr>
        <p:spPr>
          <a:xfrm>
            <a:off x="5242560" y="3901440"/>
            <a:ext cx="6339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Households lack savings discipline; deposits come late or not at all</a:t>
            </a:r>
            <a:endParaRPr lang="en-US" sz="1733" dirty="0"/>
          </a:p>
        </p:txBody>
      </p:sp>
      <p:sp>
        <p:nvSpPr>
          <p:cNvPr id="18" name="Shape 16"/>
          <p:cNvSpPr/>
          <p:nvPr/>
        </p:nvSpPr>
        <p:spPr>
          <a:xfrm>
            <a:off x="731520" y="4693920"/>
            <a:ext cx="10728960" cy="0"/>
          </a:xfrm>
          <a:prstGeom prst="line">
            <a:avLst/>
          </a:prstGeom>
          <a:noFill/>
          <a:ln w="6350">
            <a:solidFill>
              <a:srgbClr val="3A4A7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Shape 17"/>
          <p:cNvSpPr/>
          <p:nvPr/>
        </p:nvSpPr>
        <p:spPr>
          <a:xfrm>
            <a:off x="731520" y="5120640"/>
            <a:ext cx="548640" cy="548640"/>
          </a:xfrm>
          <a:prstGeom prst="ellipse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0" name="Text 18"/>
          <p:cNvSpPr/>
          <p:nvPr/>
        </p:nvSpPr>
        <p:spPr>
          <a:xfrm>
            <a:off x="731520" y="512064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2133" dirty="0"/>
          </a:p>
        </p:txBody>
      </p:sp>
      <p:sp>
        <p:nvSpPr>
          <p:cNvPr id="21" name="Text 19"/>
          <p:cNvSpPr/>
          <p:nvPr/>
        </p:nvSpPr>
        <p:spPr>
          <a:xfrm>
            <a:off x="1524000" y="5120640"/>
            <a:ext cx="3657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b="1" dirty="0">
                <a:solidFill>
                  <a:srgbClr val="E88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Off-taker risk is unpriced</a:t>
            </a:r>
            <a:endParaRPr lang="en-US" sz="2133" dirty="0"/>
          </a:p>
        </p:txBody>
      </p:sp>
      <p:sp>
        <p:nvSpPr>
          <p:cNvPr id="22" name="Text 20"/>
          <p:cNvSpPr/>
          <p:nvPr/>
        </p:nvSpPr>
        <p:spPr>
          <a:xfrm>
            <a:off x="5242560" y="5120640"/>
            <a:ext cx="63398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Vacancy and default risk falls entirely on the developer, blocking finance</a:t>
            </a:r>
            <a:endParaRPr lang="en-US" sz="1733" dirty="0"/>
          </a:p>
        </p:txBody>
      </p:sp>
      <p:sp>
        <p:nvSpPr>
          <p:cNvPr id="23" name="Shape 21"/>
          <p:cNvSpPr/>
          <p:nvPr/>
        </p:nvSpPr>
        <p:spPr>
          <a:xfrm>
            <a:off x="731520" y="6096000"/>
            <a:ext cx="10728960" cy="548640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4" name="Text 22"/>
          <p:cNvSpPr/>
          <p:nvPr/>
        </p:nvSpPr>
        <p:spPr>
          <a:xfrm>
            <a:off x="975360" y="6096000"/>
            <a:ext cx="102412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Result: a coordination failure where each party waits for the other to move first</a:t>
            </a:r>
            <a:endParaRPr lang="en-US" sz="1867" dirty="0"/>
          </a:p>
        </p:txBody>
      </p:sp>
      <p:pic>
        <p:nvPicPr>
          <p:cNvPr id="26" name="Image 0" descr="/sessions/affectionate-fervent-ride/pptx_assets/fsd_logo_color.png">
            <a:extLst>
              <a:ext uri="{FF2B5EF4-FFF2-40B4-BE49-F238E27FC236}">
                <a16:creationId xmlns:a16="http://schemas.microsoft.com/office/drawing/2014/main" id="{287A8CD0-1738-278F-1568-F9C83DBC6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960" y="182880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731520" y="365760"/>
            <a:ext cx="9753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267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Solution: THWG</a:t>
            </a:r>
            <a:endParaRPr lang="en-US" sz="4267" dirty="0"/>
          </a:p>
        </p:txBody>
      </p:sp>
      <p:sp>
        <p:nvSpPr>
          <p:cNvPr id="4" name="Text 2"/>
          <p:cNvSpPr/>
          <p:nvPr/>
        </p:nvSpPr>
        <p:spPr>
          <a:xfrm>
            <a:off x="731520" y="1036320"/>
            <a:ext cx="97536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i="1" dirty="0">
                <a:solidFill>
                  <a:srgbClr val="E88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Tenant Housing Waiting-list Guarantee</a:t>
            </a:r>
            <a:endParaRPr lang="en-US" sz="2133" dirty="0"/>
          </a:p>
        </p:txBody>
      </p:sp>
      <p:sp>
        <p:nvSpPr>
          <p:cNvPr id="5" name="Shape 3"/>
          <p:cNvSpPr/>
          <p:nvPr/>
        </p:nvSpPr>
        <p:spPr>
          <a:xfrm>
            <a:off x="487680" y="1828800"/>
            <a:ext cx="3535680" cy="26822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" name="Shape 4"/>
          <p:cNvSpPr/>
          <p:nvPr/>
        </p:nvSpPr>
        <p:spPr>
          <a:xfrm>
            <a:off x="487680" y="1828800"/>
            <a:ext cx="3535680" cy="60960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670560" y="1889760"/>
            <a:ext cx="316992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Structured</a:t>
            </a:r>
            <a:endParaRPr lang="en-US" sz="2000" dirty="0"/>
          </a:p>
          <a:p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Waiting List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731520" y="2804160"/>
            <a:ext cx="3048000" cy="12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Verified, deposit-ready</a:t>
            </a:r>
            <a:endParaRPr lang="en-US" sz="1733" dirty="0"/>
          </a:p>
          <a:p>
            <a:r>
              <a:rPr lang="en-US" sz="1733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households in 8 tiers</a:t>
            </a:r>
            <a:endParaRPr lang="en-US" sz="1733" dirty="0"/>
          </a:p>
        </p:txBody>
      </p:sp>
      <p:sp>
        <p:nvSpPr>
          <p:cNvPr id="9" name="Text 7"/>
          <p:cNvSpPr/>
          <p:nvPr/>
        </p:nvSpPr>
        <p:spPr>
          <a:xfrm>
            <a:off x="4023360" y="2926080"/>
            <a:ext cx="48768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733" b="1" dirty="0">
                <a:solidFill>
                  <a:srgbClr val="E88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3733" dirty="0"/>
          </a:p>
        </p:txBody>
      </p:sp>
      <p:sp>
        <p:nvSpPr>
          <p:cNvPr id="10" name="Shape 8"/>
          <p:cNvSpPr/>
          <p:nvPr/>
        </p:nvSpPr>
        <p:spPr>
          <a:xfrm>
            <a:off x="4511040" y="1828800"/>
            <a:ext cx="3535680" cy="26822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1" name="Shape 9"/>
          <p:cNvSpPr/>
          <p:nvPr/>
        </p:nvSpPr>
        <p:spPr>
          <a:xfrm>
            <a:off x="4511040" y="1828800"/>
            <a:ext cx="3535680" cy="609600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4693920" y="1889760"/>
            <a:ext cx="316992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Bounded</a:t>
            </a:r>
            <a:endParaRPr lang="en-US" sz="2000" dirty="0"/>
          </a:p>
          <a:p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Guarantee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4754880" y="2804160"/>
            <a:ext cx="3048000" cy="12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Covers limited non-payment</a:t>
            </a:r>
            <a:endParaRPr lang="en-US" sz="1733" dirty="0"/>
          </a:p>
          <a:p>
            <a:r>
              <a:rPr lang="en-US" sz="1733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after deposit exhausted</a:t>
            </a:r>
            <a:endParaRPr lang="en-US" sz="1733" dirty="0"/>
          </a:p>
        </p:txBody>
      </p:sp>
      <p:sp>
        <p:nvSpPr>
          <p:cNvPr id="14" name="Text 12"/>
          <p:cNvSpPr/>
          <p:nvPr/>
        </p:nvSpPr>
        <p:spPr>
          <a:xfrm>
            <a:off x="8046720" y="2926080"/>
            <a:ext cx="48768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733" b="1" dirty="0">
                <a:solidFill>
                  <a:srgbClr val="E88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3733" dirty="0"/>
          </a:p>
        </p:txBody>
      </p:sp>
      <p:sp>
        <p:nvSpPr>
          <p:cNvPr id="15" name="Shape 13"/>
          <p:cNvSpPr/>
          <p:nvPr/>
        </p:nvSpPr>
        <p:spPr>
          <a:xfrm>
            <a:off x="8534400" y="1828800"/>
            <a:ext cx="3535680" cy="26822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6" name="Shape 14"/>
          <p:cNvSpPr/>
          <p:nvPr/>
        </p:nvSpPr>
        <p:spPr>
          <a:xfrm>
            <a:off x="8534400" y="1828800"/>
            <a:ext cx="3535680" cy="609600"/>
          </a:xfrm>
          <a:prstGeom prst="rect">
            <a:avLst/>
          </a:prstGeom>
          <a:solidFill>
            <a:srgbClr val="1A8C8C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8717280" y="1889760"/>
            <a:ext cx="316992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Stronger</a:t>
            </a:r>
            <a:endParaRPr lang="en-US" sz="2000" dirty="0"/>
          </a:p>
          <a:p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Off-take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8778240" y="2804160"/>
            <a:ext cx="3048000" cy="12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Developers &amp; financiers gain</a:t>
            </a:r>
            <a:endParaRPr lang="en-US" sz="1733" dirty="0"/>
          </a:p>
          <a:p>
            <a:r>
              <a:rPr lang="en-US" sz="1733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confidence to build</a:t>
            </a:r>
            <a:endParaRPr lang="en-US" sz="1733" dirty="0"/>
          </a:p>
        </p:txBody>
      </p:sp>
      <p:sp>
        <p:nvSpPr>
          <p:cNvPr id="19" name="Shape 17"/>
          <p:cNvSpPr/>
          <p:nvPr/>
        </p:nvSpPr>
        <p:spPr>
          <a:xfrm>
            <a:off x="731520" y="5608320"/>
            <a:ext cx="10728960" cy="91440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0" name="Text 18"/>
          <p:cNvSpPr/>
          <p:nvPr/>
        </p:nvSpPr>
        <p:spPr>
          <a:xfrm>
            <a:off x="975360" y="5669280"/>
            <a:ext cx="10241280" cy="792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Outcome: developers can raise debt and equity to build affordable housing</a:t>
            </a:r>
            <a:endParaRPr lang="en-US" sz="2133" dirty="0"/>
          </a:p>
        </p:txBody>
      </p:sp>
      <p:pic>
        <p:nvPicPr>
          <p:cNvPr id="21" name="Image 0" descr="/sessions/affectionate-fervent-ride/pptx_assets/fsd_logo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960" y="182880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731520" y="365760"/>
            <a:ext cx="9753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733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Demand Funnel: 8-Tier Pipeline</a:t>
            </a:r>
            <a:endParaRPr lang="en-US" sz="3733" dirty="0"/>
          </a:p>
        </p:txBody>
      </p:sp>
      <p:sp>
        <p:nvSpPr>
          <p:cNvPr id="4" name="Shape 2"/>
          <p:cNvSpPr/>
          <p:nvPr/>
        </p:nvSpPr>
        <p:spPr>
          <a:xfrm>
            <a:off x="731520" y="1341120"/>
            <a:ext cx="426720" cy="42672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3"/>
          <p:cNvSpPr/>
          <p:nvPr/>
        </p:nvSpPr>
        <p:spPr>
          <a:xfrm>
            <a:off x="731520" y="1341120"/>
            <a:ext cx="42672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467" dirty="0"/>
          </a:p>
        </p:txBody>
      </p:sp>
      <p:sp>
        <p:nvSpPr>
          <p:cNvPr id="6" name="Text 4"/>
          <p:cNvSpPr/>
          <p:nvPr/>
        </p:nvSpPr>
        <p:spPr>
          <a:xfrm>
            <a:off x="1341120" y="1341120"/>
            <a:ext cx="21945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Interested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535680" y="1341120"/>
            <a:ext cx="268224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Expressed interest</a:t>
            </a:r>
            <a:endParaRPr lang="en-US" sz="1467" dirty="0"/>
          </a:p>
        </p:txBody>
      </p:sp>
      <p:sp>
        <p:nvSpPr>
          <p:cNvPr id="8" name="Shape 6"/>
          <p:cNvSpPr/>
          <p:nvPr/>
        </p:nvSpPr>
        <p:spPr>
          <a:xfrm>
            <a:off x="731520" y="1975104"/>
            <a:ext cx="426720" cy="42672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731520" y="1975104"/>
            <a:ext cx="42672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467" dirty="0"/>
          </a:p>
        </p:txBody>
      </p:sp>
      <p:sp>
        <p:nvSpPr>
          <p:cNvPr id="10" name="Text 8"/>
          <p:cNvSpPr/>
          <p:nvPr/>
        </p:nvSpPr>
        <p:spPr>
          <a:xfrm>
            <a:off x="1341120" y="1975104"/>
            <a:ext cx="21945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Registered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3535680" y="1975104"/>
            <a:ext cx="268224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KYC completed</a:t>
            </a:r>
            <a:endParaRPr lang="en-US" sz="1467" dirty="0"/>
          </a:p>
        </p:txBody>
      </p:sp>
      <p:sp>
        <p:nvSpPr>
          <p:cNvPr id="12" name="Shape 10"/>
          <p:cNvSpPr/>
          <p:nvPr/>
        </p:nvSpPr>
        <p:spPr>
          <a:xfrm>
            <a:off x="731520" y="2609088"/>
            <a:ext cx="426720" cy="42672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731520" y="2609088"/>
            <a:ext cx="42672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467" dirty="0"/>
          </a:p>
        </p:txBody>
      </p:sp>
      <p:sp>
        <p:nvSpPr>
          <p:cNvPr id="14" name="Text 12"/>
          <p:cNvSpPr/>
          <p:nvPr/>
        </p:nvSpPr>
        <p:spPr>
          <a:xfrm>
            <a:off x="1341120" y="2609088"/>
            <a:ext cx="21945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Screened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535680" y="2609088"/>
            <a:ext cx="268224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Affordability confirmed</a:t>
            </a:r>
            <a:endParaRPr lang="en-US" sz="1467" dirty="0"/>
          </a:p>
        </p:txBody>
      </p:sp>
      <p:sp>
        <p:nvSpPr>
          <p:cNvPr id="16" name="Shape 14"/>
          <p:cNvSpPr/>
          <p:nvPr/>
        </p:nvSpPr>
        <p:spPr>
          <a:xfrm>
            <a:off x="731520" y="3243072"/>
            <a:ext cx="426720" cy="426720"/>
          </a:xfrm>
          <a:prstGeom prst="ellipse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731520" y="3243072"/>
            <a:ext cx="42672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467" dirty="0"/>
          </a:p>
        </p:txBody>
      </p:sp>
      <p:sp>
        <p:nvSpPr>
          <p:cNvPr id="18" name="Text 16"/>
          <p:cNvSpPr/>
          <p:nvPr/>
        </p:nvSpPr>
        <p:spPr>
          <a:xfrm>
            <a:off x="1341120" y="3243072"/>
            <a:ext cx="21945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Deposit started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535680" y="3243072"/>
            <a:ext cx="268224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Saving towards deposit</a:t>
            </a:r>
            <a:endParaRPr lang="en-US" sz="1467" dirty="0"/>
          </a:p>
        </p:txBody>
      </p:sp>
      <p:sp>
        <p:nvSpPr>
          <p:cNvPr id="20" name="Shape 18"/>
          <p:cNvSpPr/>
          <p:nvPr/>
        </p:nvSpPr>
        <p:spPr>
          <a:xfrm>
            <a:off x="731520" y="3877056"/>
            <a:ext cx="426720" cy="426720"/>
          </a:xfrm>
          <a:prstGeom prst="ellipse">
            <a:avLst/>
          </a:prstGeom>
          <a:solidFill>
            <a:srgbClr val="1A8C8C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1" name="Text 19"/>
          <p:cNvSpPr/>
          <p:nvPr/>
        </p:nvSpPr>
        <p:spPr>
          <a:xfrm>
            <a:off x="731520" y="3877056"/>
            <a:ext cx="42672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467" dirty="0"/>
          </a:p>
        </p:txBody>
      </p:sp>
      <p:sp>
        <p:nvSpPr>
          <p:cNvPr id="22" name="Text 20"/>
          <p:cNvSpPr/>
          <p:nvPr/>
        </p:nvSpPr>
        <p:spPr>
          <a:xfrm>
            <a:off x="1341120" y="3877056"/>
            <a:ext cx="21945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Deposit ready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3535680" y="3877056"/>
            <a:ext cx="268224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deposit in escrow</a:t>
            </a:r>
            <a:endParaRPr lang="en-US" sz="1467" dirty="0"/>
          </a:p>
        </p:txBody>
      </p:sp>
      <p:sp>
        <p:nvSpPr>
          <p:cNvPr id="24" name="Shape 22"/>
          <p:cNvSpPr/>
          <p:nvPr/>
        </p:nvSpPr>
        <p:spPr>
          <a:xfrm>
            <a:off x="731520" y="4511040"/>
            <a:ext cx="426720" cy="426720"/>
          </a:xfrm>
          <a:prstGeom prst="ellipse">
            <a:avLst/>
          </a:prstGeom>
          <a:solidFill>
            <a:srgbClr val="1A8C8C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5" name="Text 23"/>
          <p:cNvSpPr/>
          <p:nvPr/>
        </p:nvSpPr>
        <p:spPr>
          <a:xfrm>
            <a:off x="731520" y="4511040"/>
            <a:ext cx="42672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467" dirty="0"/>
          </a:p>
        </p:txBody>
      </p:sp>
      <p:sp>
        <p:nvSpPr>
          <p:cNvPr id="26" name="Text 24"/>
          <p:cNvSpPr/>
          <p:nvPr/>
        </p:nvSpPr>
        <p:spPr>
          <a:xfrm>
            <a:off x="1341120" y="4511040"/>
            <a:ext cx="21945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Matched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3535680" y="4511040"/>
            <a:ext cx="268224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Allocated to a unit</a:t>
            </a:r>
            <a:endParaRPr lang="en-US" sz="1467" dirty="0"/>
          </a:p>
        </p:txBody>
      </p:sp>
      <p:sp>
        <p:nvSpPr>
          <p:cNvPr id="28" name="Shape 26"/>
          <p:cNvSpPr/>
          <p:nvPr/>
        </p:nvSpPr>
        <p:spPr>
          <a:xfrm>
            <a:off x="731520" y="5145024"/>
            <a:ext cx="426720" cy="426720"/>
          </a:xfrm>
          <a:prstGeom prst="ellipse">
            <a:avLst/>
          </a:prstGeom>
          <a:solidFill>
            <a:srgbClr val="1A8C8C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9" name="Text 27"/>
          <p:cNvSpPr/>
          <p:nvPr/>
        </p:nvSpPr>
        <p:spPr>
          <a:xfrm>
            <a:off x="731520" y="5145024"/>
            <a:ext cx="42672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467" dirty="0"/>
          </a:p>
        </p:txBody>
      </p:sp>
      <p:sp>
        <p:nvSpPr>
          <p:cNvPr id="30" name="Text 28"/>
          <p:cNvSpPr/>
          <p:nvPr/>
        </p:nvSpPr>
        <p:spPr>
          <a:xfrm>
            <a:off x="1341120" y="5145024"/>
            <a:ext cx="21945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Committed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3535680" y="5145024"/>
            <a:ext cx="268224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Lease signed</a:t>
            </a:r>
            <a:endParaRPr lang="en-US" sz="1467" dirty="0"/>
          </a:p>
        </p:txBody>
      </p:sp>
      <p:sp>
        <p:nvSpPr>
          <p:cNvPr id="32" name="Shape 30"/>
          <p:cNvSpPr/>
          <p:nvPr/>
        </p:nvSpPr>
        <p:spPr>
          <a:xfrm>
            <a:off x="731520" y="5779008"/>
            <a:ext cx="426720" cy="426720"/>
          </a:xfrm>
          <a:prstGeom prst="ellipse">
            <a:avLst/>
          </a:prstGeom>
          <a:solidFill>
            <a:srgbClr val="1A8C8C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3" name="Text 31"/>
          <p:cNvSpPr/>
          <p:nvPr/>
        </p:nvSpPr>
        <p:spPr>
          <a:xfrm>
            <a:off x="731520" y="5779008"/>
            <a:ext cx="42672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467" dirty="0"/>
          </a:p>
        </p:txBody>
      </p:sp>
      <p:sp>
        <p:nvSpPr>
          <p:cNvPr id="34" name="Text 32"/>
          <p:cNvSpPr/>
          <p:nvPr/>
        </p:nvSpPr>
        <p:spPr>
          <a:xfrm>
            <a:off x="1341120" y="5779008"/>
            <a:ext cx="21945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Occupied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3535680" y="5779008"/>
            <a:ext cx="268224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Moved in, paying rent</a:t>
            </a:r>
            <a:endParaRPr lang="en-US" sz="1467" dirty="0"/>
          </a:p>
        </p:txBody>
      </p:sp>
      <p:sp>
        <p:nvSpPr>
          <p:cNvPr id="36" name="Shape 34"/>
          <p:cNvSpPr/>
          <p:nvPr/>
        </p:nvSpPr>
        <p:spPr>
          <a:xfrm>
            <a:off x="6705600" y="1341120"/>
            <a:ext cx="4998720" cy="243840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7" name="Shape 35"/>
          <p:cNvSpPr/>
          <p:nvPr/>
        </p:nvSpPr>
        <p:spPr>
          <a:xfrm>
            <a:off x="6705600" y="1341120"/>
            <a:ext cx="85344" cy="2438400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8" name="Text 36"/>
          <p:cNvSpPr/>
          <p:nvPr/>
        </p:nvSpPr>
        <p:spPr>
          <a:xfrm>
            <a:off x="7071360" y="1463040"/>
            <a:ext cx="426720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b="1" dirty="0">
                <a:solidFill>
                  <a:srgbClr val="E88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Insight</a:t>
            </a:r>
            <a:endParaRPr lang="en-US" sz="2133" dirty="0"/>
          </a:p>
        </p:txBody>
      </p:sp>
      <p:sp>
        <p:nvSpPr>
          <p:cNvPr id="39" name="Text 37"/>
          <p:cNvSpPr/>
          <p:nvPr/>
        </p:nvSpPr>
        <p:spPr>
          <a:xfrm>
            <a:off x="7071360" y="1950720"/>
            <a:ext cx="42672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By Tier 5, a household has a verified deposit in escrow. This is the trigger point for guarantee eligibility and unit matching.</a:t>
            </a:r>
            <a:endParaRPr lang="en-US" sz="1733" dirty="0"/>
          </a:p>
        </p:txBody>
      </p:sp>
      <p:sp>
        <p:nvSpPr>
          <p:cNvPr id="40" name="Shape 38"/>
          <p:cNvSpPr/>
          <p:nvPr/>
        </p:nvSpPr>
        <p:spPr>
          <a:xfrm>
            <a:off x="6705600" y="4145280"/>
            <a:ext cx="4998720" cy="219456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1" name="Text 39"/>
          <p:cNvSpPr/>
          <p:nvPr/>
        </p:nvSpPr>
        <p:spPr>
          <a:xfrm>
            <a:off x="6949440" y="4267200"/>
            <a:ext cx="426720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E888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Conversion Logic</a:t>
            </a:r>
            <a:endParaRPr lang="en-US" sz="2000" dirty="0"/>
          </a:p>
        </p:txBody>
      </p:sp>
      <p:sp>
        <p:nvSpPr>
          <p:cNvPr id="42" name="Text 40"/>
          <p:cNvSpPr/>
          <p:nvPr/>
        </p:nvSpPr>
        <p:spPr>
          <a:xfrm>
            <a:off x="6949440" y="4815840"/>
            <a:ext cx="4511040" cy="12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933" b="1" dirty="0">
                <a:solidFill>
                  <a:srgbClr val="6EC8E4"/>
                </a:solidFill>
              </a:rPr>
              <a:t>50,000 </a:t>
            </a:r>
            <a:r>
              <a:rPr lang="en-US" sz="1867" dirty="0">
                <a:solidFill>
                  <a:srgbClr val="FFFFFF"/>
                </a:solidFill>
              </a:rPr>
              <a:t>onboarded</a:t>
            </a:r>
            <a:endParaRPr lang="en-US" sz="2933" dirty="0"/>
          </a:p>
          <a:p>
            <a:r>
              <a:rPr lang="en-US" sz="2133" dirty="0">
                <a:solidFill>
                  <a:srgbClr val="E8882D"/>
                </a:solidFill>
              </a:rPr>
              <a:t>→  </a:t>
            </a:r>
            <a:r>
              <a:rPr lang="en-US" sz="2933" b="1" dirty="0">
                <a:solidFill>
                  <a:srgbClr val="6EC8E4"/>
                </a:solidFill>
              </a:rPr>
              <a:t>2,000 </a:t>
            </a:r>
            <a:r>
              <a:rPr lang="en-US" sz="1867" dirty="0">
                <a:solidFill>
                  <a:srgbClr val="FFFFFF"/>
                </a:solidFill>
              </a:rPr>
              <a:t>guarantees issued</a:t>
            </a:r>
            <a:endParaRPr lang="en-US" sz="2933" dirty="0"/>
          </a:p>
        </p:txBody>
      </p:sp>
      <p:pic>
        <p:nvPicPr>
          <p:cNvPr id="43" name="Image 0" descr="/sessions/affectionate-fervent-ride/pptx_assets/fsd_logo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960" y="182880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731520" y="365760"/>
            <a:ext cx="9753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267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How the Guarantee Works</a:t>
            </a:r>
            <a:endParaRPr lang="en-US" sz="4267" dirty="0"/>
          </a:p>
        </p:txBody>
      </p:sp>
      <p:sp>
        <p:nvSpPr>
          <p:cNvPr id="4" name="Shape 2"/>
          <p:cNvSpPr/>
          <p:nvPr/>
        </p:nvSpPr>
        <p:spPr>
          <a:xfrm>
            <a:off x="487680" y="1463040"/>
            <a:ext cx="3535680" cy="3901440"/>
          </a:xfrm>
          <a:prstGeom prst="rect">
            <a:avLst/>
          </a:prstGeom>
          <a:solidFill>
            <a:srgbClr val="2A357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Shape 3"/>
          <p:cNvSpPr/>
          <p:nvPr/>
        </p:nvSpPr>
        <p:spPr>
          <a:xfrm>
            <a:off x="487680" y="1463040"/>
            <a:ext cx="3535680" cy="73152"/>
          </a:xfrm>
          <a:prstGeom prst="rect">
            <a:avLst/>
          </a:prstGeom>
          <a:solidFill>
            <a:srgbClr val="6EC8E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Shape 4"/>
          <p:cNvSpPr/>
          <p:nvPr/>
        </p:nvSpPr>
        <p:spPr>
          <a:xfrm>
            <a:off x="1828800" y="1767840"/>
            <a:ext cx="731520" cy="731520"/>
          </a:xfrm>
          <a:prstGeom prst="ellipse">
            <a:avLst/>
          </a:prstGeom>
          <a:solidFill>
            <a:srgbClr val="6EC8E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1828800" y="1767840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933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933" dirty="0"/>
          </a:p>
        </p:txBody>
      </p:sp>
      <p:sp>
        <p:nvSpPr>
          <p:cNvPr id="8" name="Text 6"/>
          <p:cNvSpPr/>
          <p:nvPr/>
        </p:nvSpPr>
        <p:spPr>
          <a:xfrm>
            <a:off x="731520" y="2682240"/>
            <a:ext cx="3048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Deposit-First Loss</a:t>
            </a:r>
            <a:endParaRPr lang="en-US" sz="2133" dirty="0"/>
          </a:p>
        </p:txBody>
      </p:sp>
      <p:sp>
        <p:nvSpPr>
          <p:cNvPr id="9" name="Text 7"/>
          <p:cNvSpPr/>
          <p:nvPr/>
        </p:nvSpPr>
        <p:spPr>
          <a:xfrm>
            <a:off x="731520" y="3352800"/>
            <a:ext cx="3048000" cy="1706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Household deposit (1–3 months) is exhausted before guarantee pays. This aligns incentives and limits exposure.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389120" y="1463040"/>
            <a:ext cx="3535680" cy="3901440"/>
          </a:xfrm>
          <a:prstGeom prst="rect">
            <a:avLst/>
          </a:prstGeom>
          <a:solidFill>
            <a:srgbClr val="2A357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Shape 9"/>
          <p:cNvSpPr/>
          <p:nvPr/>
        </p:nvSpPr>
        <p:spPr>
          <a:xfrm>
            <a:off x="4389120" y="1463040"/>
            <a:ext cx="3535680" cy="73152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2" name="Shape 10"/>
          <p:cNvSpPr/>
          <p:nvPr/>
        </p:nvSpPr>
        <p:spPr>
          <a:xfrm>
            <a:off x="5730240" y="1767840"/>
            <a:ext cx="731520" cy="731520"/>
          </a:xfrm>
          <a:prstGeom prst="ellipse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5730240" y="1767840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933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933" dirty="0"/>
          </a:p>
        </p:txBody>
      </p:sp>
      <p:sp>
        <p:nvSpPr>
          <p:cNvPr id="14" name="Text 12"/>
          <p:cNvSpPr/>
          <p:nvPr/>
        </p:nvSpPr>
        <p:spPr>
          <a:xfrm>
            <a:off x="4632960" y="2682240"/>
            <a:ext cx="3048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Bounded Cover</a:t>
            </a:r>
            <a:endParaRPr lang="en-US" sz="2133" dirty="0"/>
          </a:p>
        </p:txBody>
      </p:sp>
      <p:sp>
        <p:nvSpPr>
          <p:cNvPr id="15" name="Text 13"/>
          <p:cNvSpPr/>
          <p:nvPr/>
        </p:nvSpPr>
        <p:spPr>
          <a:xfrm>
            <a:off x="4632960" y="3352800"/>
            <a:ext cx="3048000" cy="1706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Guarantee covers only the gap between deposit exhaustion and tenant replacement — typically 2–4 months.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8290560" y="1463040"/>
            <a:ext cx="3535680" cy="3901440"/>
          </a:xfrm>
          <a:prstGeom prst="rect">
            <a:avLst/>
          </a:prstGeom>
          <a:solidFill>
            <a:srgbClr val="2A357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7" name="Shape 15"/>
          <p:cNvSpPr/>
          <p:nvPr/>
        </p:nvSpPr>
        <p:spPr>
          <a:xfrm>
            <a:off x="8290560" y="1463040"/>
            <a:ext cx="3535680" cy="73152"/>
          </a:xfrm>
          <a:prstGeom prst="rect">
            <a:avLst/>
          </a:prstGeom>
          <a:solidFill>
            <a:srgbClr val="1A8C8C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8" name="Shape 16"/>
          <p:cNvSpPr/>
          <p:nvPr/>
        </p:nvSpPr>
        <p:spPr>
          <a:xfrm>
            <a:off x="9631680" y="1767840"/>
            <a:ext cx="731520" cy="731520"/>
          </a:xfrm>
          <a:prstGeom prst="ellipse">
            <a:avLst/>
          </a:prstGeom>
          <a:solidFill>
            <a:srgbClr val="1A8C8C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9" name="Text 17"/>
          <p:cNvSpPr/>
          <p:nvPr/>
        </p:nvSpPr>
        <p:spPr>
          <a:xfrm>
            <a:off x="9631680" y="1767840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933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933" dirty="0"/>
          </a:p>
        </p:txBody>
      </p:sp>
      <p:sp>
        <p:nvSpPr>
          <p:cNvPr id="20" name="Text 18"/>
          <p:cNvSpPr/>
          <p:nvPr/>
        </p:nvSpPr>
        <p:spPr>
          <a:xfrm>
            <a:off x="8534400" y="2682240"/>
            <a:ext cx="3048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Fast Replacement</a:t>
            </a:r>
            <a:endParaRPr lang="en-US" sz="2133" dirty="0"/>
          </a:p>
        </p:txBody>
      </p:sp>
      <p:sp>
        <p:nvSpPr>
          <p:cNvPr id="21" name="Text 19"/>
          <p:cNvSpPr/>
          <p:nvPr/>
        </p:nvSpPr>
        <p:spPr>
          <a:xfrm>
            <a:off x="8534400" y="3352800"/>
            <a:ext cx="3048000" cy="1706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Waiting list enables rapid re-letting. Each empty month that is avoided is a month the guarantee does not pay.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731520" y="5730240"/>
            <a:ext cx="10728960" cy="792480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3" name="Text 21"/>
          <p:cNvSpPr/>
          <p:nvPr/>
        </p:nvSpPr>
        <p:spPr>
          <a:xfrm>
            <a:off x="975360" y="5730240"/>
            <a:ext cx="10241280" cy="792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guarantee is not a subsidy — it is a time-limited bridge that the waiting list makes short</a:t>
            </a:r>
            <a:endParaRPr lang="en-US" sz="2000" dirty="0"/>
          </a:p>
        </p:txBody>
      </p:sp>
      <p:pic>
        <p:nvPicPr>
          <p:cNvPr id="25" name="Image 0" descr="/sessions/affectionate-fervent-ride/pptx_assets/fsd_logo_color.png">
            <a:extLst>
              <a:ext uri="{FF2B5EF4-FFF2-40B4-BE49-F238E27FC236}">
                <a16:creationId xmlns:a16="http://schemas.microsoft.com/office/drawing/2014/main" id="{7337ADCE-466E-5EC3-8D50-54520FE94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960" y="182880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731520" y="365760"/>
            <a:ext cx="9753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733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Expected Claim Costs</a:t>
            </a:r>
            <a:endParaRPr lang="en-US" sz="3733" dirty="0"/>
          </a:p>
        </p:txBody>
      </p:sp>
      <p:sp>
        <p:nvSpPr>
          <p:cNvPr id="4" name="Text 2"/>
          <p:cNvSpPr/>
          <p:nvPr/>
        </p:nvSpPr>
        <p:spPr>
          <a:xfrm>
            <a:off x="731520" y="1036320"/>
            <a:ext cx="97536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 active guarantee, per year  |  Monthly payment = KES 10,000  |  After deposit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487680" y="1706880"/>
            <a:ext cx="3535680" cy="43891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" name="Shape 4"/>
          <p:cNvSpPr/>
          <p:nvPr/>
        </p:nvSpPr>
        <p:spPr>
          <a:xfrm>
            <a:off x="487680" y="1706880"/>
            <a:ext cx="3535680" cy="609600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670560" y="1731264"/>
            <a:ext cx="316992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731520" y="256032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Claim frequency</a:t>
            </a:r>
            <a:endParaRPr lang="en-US" sz="1467" dirty="0"/>
          </a:p>
        </p:txBody>
      </p:sp>
      <p:sp>
        <p:nvSpPr>
          <p:cNvPr id="9" name="Text 7"/>
          <p:cNvSpPr/>
          <p:nvPr/>
        </p:nvSpPr>
        <p:spPr>
          <a:xfrm>
            <a:off x="2926080" y="2560320"/>
            <a:ext cx="853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733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4%</a:t>
            </a:r>
            <a:endParaRPr lang="en-US" sz="1733" dirty="0"/>
          </a:p>
        </p:txBody>
      </p:sp>
      <p:sp>
        <p:nvSpPr>
          <p:cNvPr id="10" name="Text 8"/>
          <p:cNvSpPr/>
          <p:nvPr/>
        </p:nvSpPr>
        <p:spPr>
          <a:xfrm>
            <a:off x="731520" y="298704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Payable months</a:t>
            </a:r>
            <a:endParaRPr lang="en-US" sz="1467" dirty="0"/>
          </a:p>
        </p:txBody>
      </p:sp>
      <p:sp>
        <p:nvSpPr>
          <p:cNvPr id="11" name="Text 9"/>
          <p:cNvSpPr/>
          <p:nvPr/>
        </p:nvSpPr>
        <p:spPr>
          <a:xfrm>
            <a:off x="2926080" y="2987040"/>
            <a:ext cx="853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733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733" dirty="0"/>
          </a:p>
        </p:txBody>
      </p:sp>
      <p:sp>
        <p:nvSpPr>
          <p:cNvPr id="12" name="Shape 10"/>
          <p:cNvSpPr/>
          <p:nvPr/>
        </p:nvSpPr>
        <p:spPr>
          <a:xfrm>
            <a:off x="731520" y="3535680"/>
            <a:ext cx="3048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731520" y="3718560"/>
            <a:ext cx="304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Annual expected cost</a:t>
            </a:r>
            <a:endParaRPr lang="en-US" sz="1467" dirty="0"/>
          </a:p>
        </p:txBody>
      </p:sp>
      <p:sp>
        <p:nvSpPr>
          <p:cNvPr id="14" name="Text 12"/>
          <p:cNvSpPr/>
          <p:nvPr/>
        </p:nvSpPr>
        <p:spPr>
          <a:xfrm>
            <a:off x="731520" y="4084320"/>
            <a:ext cx="304800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b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KES 800</a:t>
            </a:r>
            <a:endParaRPr lang="en-US" sz="2133" dirty="0"/>
          </a:p>
        </p:txBody>
      </p:sp>
      <p:sp>
        <p:nvSpPr>
          <p:cNvPr id="15" name="Shape 13"/>
          <p:cNvSpPr/>
          <p:nvPr/>
        </p:nvSpPr>
        <p:spPr>
          <a:xfrm>
            <a:off x="670560" y="4754880"/>
            <a:ext cx="3169920" cy="1097280"/>
          </a:xfrm>
          <a:prstGeom prst="rect">
            <a:avLst/>
          </a:prstGeom>
          <a:solidFill>
            <a:srgbClr val="1E2761">
              <a:alpha val="1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731520" y="4815840"/>
            <a:ext cx="3048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KES 67</a:t>
            </a:r>
            <a:endParaRPr lang="en-US" sz="3200" dirty="0"/>
          </a:p>
        </p:txBody>
      </p:sp>
      <p:sp>
        <p:nvSpPr>
          <p:cNvPr id="17" name="Text 15"/>
          <p:cNvSpPr/>
          <p:nvPr/>
        </p:nvSpPr>
        <p:spPr>
          <a:xfrm>
            <a:off x="731520" y="5425440"/>
            <a:ext cx="304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/month</a:t>
            </a:r>
            <a:endParaRPr lang="en-US" sz="1467" dirty="0"/>
          </a:p>
        </p:txBody>
      </p:sp>
      <p:sp>
        <p:nvSpPr>
          <p:cNvPr id="18" name="Shape 16"/>
          <p:cNvSpPr/>
          <p:nvPr/>
        </p:nvSpPr>
        <p:spPr>
          <a:xfrm>
            <a:off x="4389120" y="1706880"/>
            <a:ext cx="3535680" cy="43891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9" name="Shape 17"/>
          <p:cNvSpPr/>
          <p:nvPr/>
        </p:nvSpPr>
        <p:spPr>
          <a:xfrm>
            <a:off x="4389120" y="1706880"/>
            <a:ext cx="3535680" cy="609600"/>
          </a:xfrm>
          <a:prstGeom prst="rect">
            <a:avLst/>
          </a:prstGeom>
          <a:solidFill>
            <a:srgbClr val="5B9E2E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0" name="Text 18"/>
          <p:cNvSpPr/>
          <p:nvPr/>
        </p:nvSpPr>
        <p:spPr>
          <a:xfrm>
            <a:off x="4572000" y="1731264"/>
            <a:ext cx="316992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Downturn</a:t>
            </a:r>
            <a:endParaRPr lang="en-US" sz="2400" dirty="0"/>
          </a:p>
        </p:txBody>
      </p:sp>
      <p:sp>
        <p:nvSpPr>
          <p:cNvPr id="21" name="Text 19"/>
          <p:cNvSpPr/>
          <p:nvPr/>
        </p:nvSpPr>
        <p:spPr>
          <a:xfrm>
            <a:off x="4632960" y="256032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Claim frequency</a:t>
            </a:r>
            <a:endParaRPr lang="en-US" sz="1467" dirty="0"/>
          </a:p>
        </p:txBody>
      </p:sp>
      <p:sp>
        <p:nvSpPr>
          <p:cNvPr id="22" name="Text 20"/>
          <p:cNvSpPr/>
          <p:nvPr/>
        </p:nvSpPr>
        <p:spPr>
          <a:xfrm>
            <a:off x="6827520" y="2560320"/>
            <a:ext cx="853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733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7%</a:t>
            </a:r>
            <a:endParaRPr lang="en-US" sz="1733" dirty="0"/>
          </a:p>
        </p:txBody>
      </p:sp>
      <p:sp>
        <p:nvSpPr>
          <p:cNvPr id="23" name="Text 21"/>
          <p:cNvSpPr/>
          <p:nvPr/>
        </p:nvSpPr>
        <p:spPr>
          <a:xfrm>
            <a:off x="4632960" y="298704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Payable months</a:t>
            </a:r>
            <a:endParaRPr lang="en-US" sz="1467" dirty="0"/>
          </a:p>
        </p:txBody>
      </p:sp>
      <p:sp>
        <p:nvSpPr>
          <p:cNvPr id="24" name="Text 22"/>
          <p:cNvSpPr/>
          <p:nvPr/>
        </p:nvSpPr>
        <p:spPr>
          <a:xfrm>
            <a:off x="6827520" y="2987040"/>
            <a:ext cx="853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733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733" dirty="0"/>
          </a:p>
        </p:txBody>
      </p:sp>
      <p:sp>
        <p:nvSpPr>
          <p:cNvPr id="25" name="Shape 23"/>
          <p:cNvSpPr/>
          <p:nvPr/>
        </p:nvSpPr>
        <p:spPr>
          <a:xfrm>
            <a:off x="4632960" y="3535680"/>
            <a:ext cx="3048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24"/>
          <p:cNvSpPr/>
          <p:nvPr/>
        </p:nvSpPr>
        <p:spPr>
          <a:xfrm>
            <a:off x="4632960" y="3718560"/>
            <a:ext cx="304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Annual expected cost</a:t>
            </a:r>
            <a:endParaRPr lang="en-US" sz="1467" dirty="0"/>
          </a:p>
        </p:txBody>
      </p:sp>
      <p:sp>
        <p:nvSpPr>
          <p:cNvPr id="27" name="Text 25"/>
          <p:cNvSpPr/>
          <p:nvPr/>
        </p:nvSpPr>
        <p:spPr>
          <a:xfrm>
            <a:off x="4632960" y="4084320"/>
            <a:ext cx="304800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b="1" dirty="0">
                <a:solidFill>
                  <a:srgbClr val="5B9E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KES 2,100</a:t>
            </a:r>
            <a:endParaRPr lang="en-US" sz="2133" dirty="0"/>
          </a:p>
        </p:txBody>
      </p:sp>
      <p:sp>
        <p:nvSpPr>
          <p:cNvPr id="28" name="Shape 26"/>
          <p:cNvSpPr/>
          <p:nvPr/>
        </p:nvSpPr>
        <p:spPr>
          <a:xfrm>
            <a:off x="4572000" y="4754880"/>
            <a:ext cx="3169920" cy="1097280"/>
          </a:xfrm>
          <a:prstGeom prst="rect">
            <a:avLst/>
          </a:prstGeom>
          <a:solidFill>
            <a:srgbClr val="5B9E2E">
              <a:alpha val="1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9" name="Text 27"/>
          <p:cNvSpPr/>
          <p:nvPr/>
        </p:nvSpPr>
        <p:spPr>
          <a:xfrm>
            <a:off x="4632960" y="4815840"/>
            <a:ext cx="3048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5B9E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KES 175</a:t>
            </a:r>
            <a:endParaRPr lang="en-US" sz="3200" dirty="0"/>
          </a:p>
        </p:txBody>
      </p:sp>
      <p:sp>
        <p:nvSpPr>
          <p:cNvPr id="30" name="Text 28"/>
          <p:cNvSpPr/>
          <p:nvPr/>
        </p:nvSpPr>
        <p:spPr>
          <a:xfrm>
            <a:off x="4632960" y="5425440"/>
            <a:ext cx="304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/month</a:t>
            </a:r>
            <a:endParaRPr lang="en-US" sz="1467" dirty="0"/>
          </a:p>
        </p:txBody>
      </p:sp>
      <p:sp>
        <p:nvSpPr>
          <p:cNvPr id="31" name="Shape 29"/>
          <p:cNvSpPr/>
          <p:nvPr/>
        </p:nvSpPr>
        <p:spPr>
          <a:xfrm>
            <a:off x="8290560" y="1706880"/>
            <a:ext cx="3535680" cy="43891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2" name="Shape 30"/>
          <p:cNvSpPr/>
          <p:nvPr/>
        </p:nvSpPr>
        <p:spPr>
          <a:xfrm>
            <a:off x="8290560" y="1706880"/>
            <a:ext cx="3535680" cy="609600"/>
          </a:xfrm>
          <a:prstGeom prst="rect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3" name="Text 31"/>
          <p:cNvSpPr/>
          <p:nvPr/>
        </p:nvSpPr>
        <p:spPr>
          <a:xfrm>
            <a:off x="8473440" y="1731264"/>
            <a:ext cx="316992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Shock</a:t>
            </a:r>
            <a:endParaRPr lang="en-US" sz="2400" dirty="0"/>
          </a:p>
        </p:txBody>
      </p:sp>
      <p:sp>
        <p:nvSpPr>
          <p:cNvPr id="34" name="Text 32"/>
          <p:cNvSpPr/>
          <p:nvPr/>
        </p:nvSpPr>
        <p:spPr>
          <a:xfrm>
            <a:off x="8534400" y="256032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Claim frequency</a:t>
            </a:r>
            <a:endParaRPr lang="en-US" sz="1467" dirty="0"/>
          </a:p>
        </p:txBody>
      </p:sp>
      <p:sp>
        <p:nvSpPr>
          <p:cNvPr id="35" name="Text 33"/>
          <p:cNvSpPr/>
          <p:nvPr/>
        </p:nvSpPr>
        <p:spPr>
          <a:xfrm>
            <a:off x="10728960" y="2560320"/>
            <a:ext cx="853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733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12%</a:t>
            </a:r>
            <a:endParaRPr lang="en-US" sz="1733" dirty="0"/>
          </a:p>
        </p:txBody>
      </p:sp>
      <p:sp>
        <p:nvSpPr>
          <p:cNvPr id="36" name="Text 34"/>
          <p:cNvSpPr/>
          <p:nvPr/>
        </p:nvSpPr>
        <p:spPr>
          <a:xfrm>
            <a:off x="8534400" y="298704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Payable months</a:t>
            </a:r>
            <a:endParaRPr lang="en-US" sz="1467" dirty="0"/>
          </a:p>
        </p:txBody>
      </p:sp>
      <p:sp>
        <p:nvSpPr>
          <p:cNvPr id="37" name="Text 35"/>
          <p:cNvSpPr/>
          <p:nvPr/>
        </p:nvSpPr>
        <p:spPr>
          <a:xfrm>
            <a:off x="10728960" y="2987040"/>
            <a:ext cx="853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1733" b="1" dirty="0">
                <a:solidFill>
                  <a:srgbClr val="1A2E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733" dirty="0"/>
          </a:p>
        </p:txBody>
      </p:sp>
      <p:sp>
        <p:nvSpPr>
          <p:cNvPr id="38" name="Shape 36"/>
          <p:cNvSpPr/>
          <p:nvPr/>
        </p:nvSpPr>
        <p:spPr>
          <a:xfrm>
            <a:off x="8534400" y="3535680"/>
            <a:ext cx="3048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9" name="Text 37"/>
          <p:cNvSpPr/>
          <p:nvPr/>
        </p:nvSpPr>
        <p:spPr>
          <a:xfrm>
            <a:off x="8534400" y="3718560"/>
            <a:ext cx="304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Annual expected cost</a:t>
            </a:r>
            <a:endParaRPr lang="en-US" sz="1467" dirty="0"/>
          </a:p>
        </p:txBody>
      </p:sp>
      <p:sp>
        <p:nvSpPr>
          <p:cNvPr id="40" name="Text 38"/>
          <p:cNvSpPr/>
          <p:nvPr/>
        </p:nvSpPr>
        <p:spPr>
          <a:xfrm>
            <a:off x="8534400" y="4084320"/>
            <a:ext cx="3048000" cy="487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KES 4,800</a:t>
            </a:r>
            <a:endParaRPr lang="en-US" sz="2133" dirty="0"/>
          </a:p>
        </p:txBody>
      </p:sp>
      <p:sp>
        <p:nvSpPr>
          <p:cNvPr id="41" name="Shape 39"/>
          <p:cNvSpPr/>
          <p:nvPr/>
        </p:nvSpPr>
        <p:spPr>
          <a:xfrm>
            <a:off x="8473440" y="4754880"/>
            <a:ext cx="3169920" cy="1097280"/>
          </a:xfrm>
          <a:prstGeom prst="rect">
            <a:avLst/>
          </a:prstGeom>
          <a:solidFill>
            <a:srgbClr val="C0392B">
              <a:alpha val="1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2" name="Text 40"/>
          <p:cNvSpPr/>
          <p:nvPr/>
        </p:nvSpPr>
        <p:spPr>
          <a:xfrm>
            <a:off x="8534400" y="4815840"/>
            <a:ext cx="3048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C039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KES 400</a:t>
            </a:r>
            <a:endParaRPr lang="en-US" sz="3200" dirty="0"/>
          </a:p>
        </p:txBody>
      </p:sp>
      <p:sp>
        <p:nvSpPr>
          <p:cNvPr id="43" name="Text 41"/>
          <p:cNvSpPr/>
          <p:nvPr/>
        </p:nvSpPr>
        <p:spPr>
          <a:xfrm>
            <a:off x="8534400" y="5425440"/>
            <a:ext cx="304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8899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/month</a:t>
            </a:r>
            <a:endParaRPr lang="en-US" sz="1467" dirty="0"/>
          </a:p>
        </p:txBody>
      </p:sp>
      <p:sp>
        <p:nvSpPr>
          <p:cNvPr id="44" name="Text 42"/>
          <p:cNvSpPr/>
          <p:nvPr/>
        </p:nvSpPr>
        <p:spPr>
          <a:xfrm>
            <a:off x="731520" y="6217920"/>
            <a:ext cx="107289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i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Note: expected costs, not maximum payout. Caps and replacement discipline limit actual exposure.</a:t>
            </a:r>
            <a:endParaRPr lang="en-US" sz="1467" dirty="0"/>
          </a:p>
        </p:txBody>
      </p:sp>
      <p:pic>
        <p:nvPicPr>
          <p:cNvPr id="45" name="Image 0" descr="/sessions/affectionate-fervent-ride/pptx_assets/fsd_logo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960" y="182880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73152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731520" y="365760"/>
            <a:ext cx="9753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267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Year 1 Pilot Plan</a:t>
            </a:r>
            <a:endParaRPr lang="en-US" sz="4267" dirty="0"/>
          </a:p>
        </p:txBody>
      </p:sp>
      <p:sp>
        <p:nvSpPr>
          <p:cNvPr id="4" name="Shape 2"/>
          <p:cNvSpPr/>
          <p:nvPr/>
        </p:nvSpPr>
        <p:spPr>
          <a:xfrm>
            <a:off x="731520" y="1463040"/>
            <a:ext cx="4876800" cy="1828800"/>
          </a:xfrm>
          <a:prstGeom prst="rect">
            <a:avLst/>
          </a:prstGeom>
          <a:solidFill>
            <a:srgbClr val="2A357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Shape 3"/>
          <p:cNvSpPr/>
          <p:nvPr/>
        </p:nvSpPr>
        <p:spPr>
          <a:xfrm>
            <a:off x="731520" y="1463040"/>
            <a:ext cx="85344" cy="1828800"/>
          </a:xfrm>
          <a:prstGeom prst="rect">
            <a:avLst/>
          </a:prstGeom>
          <a:solidFill>
            <a:srgbClr val="6EC8E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1097280" y="1584960"/>
            <a:ext cx="426720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267" b="1" dirty="0">
                <a:solidFill>
                  <a:srgbClr val="6EC8E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50,000</a:t>
            </a:r>
            <a:endParaRPr lang="en-US" sz="4267" dirty="0"/>
          </a:p>
        </p:txBody>
      </p:sp>
      <p:sp>
        <p:nvSpPr>
          <p:cNvPr id="7" name="Text 5"/>
          <p:cNvSpPr/>
          <p:nvPr/>
        </p:nvSpPr>
        <p:spPr>
          <a:xfrm>
            <a:off x="1097280" y="2438400"/>
            <a:ext cx="4267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Households onboarded</a:t>
            </a:r>
            <a:endParaRPr lang="en-US" sz="1733" dirty="0"/>
          </a:p>
          <a:p>
            <a:r>
              <a:rPr lang="en-US" sz="1733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the waiting list</a:t>
            </a:r>
            <a:endParaRPr lang="en-US" sz="1733" dirty="0"/>
          </a:p>
        </p:txBody>
      </p:sp>
      <p:sp>
        <p:nvSpPr>
          <p:cNvPr id="8" name="Shape 6"/>
          <p:cNvSpPr/>
          <p:nvPr/>
        </p:nvSpPr>
        <p:spPr>
          <a:xfrm>
            <a:off x="6217920" y="1463040"/>
            <a:ext cx="4876800" cy="1828800"/>
          </a:xfrm>
          <a:prstGeom prst="rect">
            <a:avLst/>
          </a:prstGeom>
          <a:solidFill>
            <a:srgbClr val="2A357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9" name="Shape 7"/>
          <p:cNvSpPr/>
          <p:nvPr/>
        </p:nvSpPr>
        <p:spPr>
          <a:xfrm>
            <a:off x="6217920" y="1463040"/>
            <a:ext cx="85344" cy="1828800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6583680" y="1584960"/>
            <a:ext cx="426720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267" b="1" dirty="0">
                <a:solidFill>
                  <a:srgbClr val="E888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2,000</a:t>
            </a:r>
            <a:endParaRPr lang="en-US" sz="4267" dirty="0"/>
          </a:p>
        </p:txBody>
      </p:sp>
      <p:sp>
        <p:nvSpPr>
          <p:cNvPr id="11" name="Text 9"/>
          <p:cNvSpPr/>
          <p:nvPr/>
        </p:nvSpPr>
        <p:spPr>
          <a:xfrm>
            <a:off x="6583680" y="2438400"/>
            <a:ext cx="4267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Active guarantees</a:t>
            </a:r>
            <a:endParaRPr lang="en-US" sz="1733" dirty="0"/>
          </a:p>
          <a:p>
            <a:r>
              <a:rPr lang="en-US" sz="1733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issued in Year 1</a:t>
            </a:r>
            <a:endParaRPr lang="en-US" sz="1733" dirty="0"/>
          </a:p>
        </p:txBody>
      </p:sp>
      <p:sp>
        <p:nvSpPr>
          <p:cNvPr id="12" name="Shape 10"/>
          <p:cNvSpPr/>
          <p:nvPr/>
        </p:nvSpPr>
        <p:spPr>
          <a:xfrm>
            <a:off x="731520" y="3657600"/>
            <a:ext cx="4876800" cy="1828800"/>
          </a:xfrm>
          <a:prstGeom prst="rect">
            <a:avLst/>
          </a:prstGeom>
          <a:solidFill>
            <a:srgbClr val="2A357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Shape 11"/>
          <p:cNvSpPr/>
          <p:nvPr/>
        </p:nvSpPr>
        <p:spPr>
          <a:xfrm>
            <a:off x="731520" y="3657600"/>
            <a:ext cx="85344" cy="1828800"/>
          </a:xfrm>
          <a:prstGeom prst="rect">
            <a:avLst/>
          </a:prstGeom>
          <a:solidFill>
            <a:srgbClr val="6EC8E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1097280" y="3779520"/>
            <a:ext cx="426720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267" b="1" dirty="0">
                <a:solidFill>
                  <a:srgbClr val="6EC8E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KES 123.8M</a:t>
            </a:r>
            <a:endParaRPr lang="en-US" sz="4267" dirty="0"/>
          </a:p>
        </p:txBody>
      </p:sp>
      <p:sp>
        <p:nvSpPr>
          <p:cNvPr id="15" name="Text 13"/>
          <p:cNvSpPr/>
          <p:nvPr/>
        </p:nvSpPr>
        <p:spPr>
          <a:xfrm>
            <a:off x="1097280" y="4632960"/>
            <a:ext cx="4267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 Year-1 programme</a:t>
            </a:r>
            <a:endParaRPr lang="en-US" sz="1733" dirty="0"/>
          </a:p>
          <a:p>
            <a:r>
              <a:rPr lang="en-US" sz="1733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 (base scenario)</a:t>
            </a:r>
            <a:endParaRPr lang="en-US" sz="1733" dirty="0"/>
          </a:p>
        </p:txBody>
      </p:sp>
      <p:sp>
        <p:nvSpPr>
          <p:cNvPr id="16" name="Shape 14"/>
          <p:cNvSpPr/>
          <p:nvPr/>
        </p:nvSpPr>
        <p:spPr>
          <a:xfrm>
            <a:off x="6217920" y="3657600"/>
            <a:ext cx="4876800" cy="1828800"/>
          </a:xfrm>
          <a:prstGeom prst="rect">
            <a:avLst/>
          </a:prstGeom>
          <a:solidFill>
            <a:srgbClr val="2A357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7" name="Shape 15"/>
          <p:cNvSpPr/>
          <p:nvPr/>
        </p:nvSpPr>
        <p:spPr>
          <a:xfrm>
            <a:off x="6217920" y="3657600"/>
            <a:ext cx="85344" cy="1828800"/>
          </a:xfrm>
          <a:prstGeom prst="rect">
            <a:avLst/>
          </a:prstGeom>
          <a:solidFill>
            <a:srgbClr val="E8882D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8" name="Text 16"/>
          <p:cNvSpPr/>
          <p:nvPr/>
        </p:nvSpPr>
        <p:spPr>
          <a:xfrm>
            <a:off x="6583680" y="3779520"/>
            <a:ext cx="426720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267" b="1" dirty="0">
                <a:solidFill>
                  <a:srgbClr val="E888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 Pilots</a:t>
            </a:r>
            <a:endParaRPr lang="en-US" sz="4267" dirty="0"/>
          </a:p>
        </p:txBody>
      </p:sp>
      <p:sp>
        <p:nvSpPr>
          <p:cNvPr id="19" name="Text 17"/>
          <p:cNvSpPr/>
          <p:nvPr/>
        </p:nvSpPr>
        <p:spPr>
          <a:xfrm>
            <a:off x="6583680" y="4632960"/>
            <a:ext cx="4267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Nairobi, Mombasa, Kisumu</a:t>
            </a:r>
            <a:endParaRPr lang="en-US" sz="1733" dirty="0"/>
          </a:p>
          <a:p>
            <a:r>
              <a:rPr lang="en-US" sz="1733" dirty="0">
                <a:solidFill>
                  <a:srgbClr val="F2F4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metropolitan areas</a:t>
            </a:r>
            <a:endParaRPr lang="en-US" sz="1733" dirty="0"/>
          </a:p>
        </p:txBody>
      </p:sp>
      <p:sp>
        <p:nvSpPr>
          <p:cNvPr id="20" name="Shape 18"/>
          <p:cNvSpPr/>
          <p:nvPr/>
        </p:nvSpPr>
        <p:spPr>
          <a:xfrm>
            <a:off x="731520" y="5913120"/>
            <a:ext cx="10728960" cy="731520"/>
          </a:xfrm>
          <a:prstGeom prst="rect">
            <a:avLst/>
          </a:prstGeom>
          <a:solidFill>
            <a:srgbClr val="E8882D">
              <a:alpha val="15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1" name="Text 19"/>
          <p:cNvSpPr/>
          <p:nvPr/>
        </p:nvSpPr>
        <p:spPr>
          <a:xfrm>
            <a:off x="975360" y="5913120"/>
            <a:ext cx="10241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8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 breakdown:  Opex KES 95.4M  +  Expected claims KES 28.4M  =  Total KES 123.8M</a:t>
            </a:r>
            <a:endParaRPr lang="en-US" sz="1867" dirty="0"/>
          </a:p>
        </p:txBody>
      </p:sp>
      <p:pic>
        <p:nvPicPr>
          <p:cNvPr id="22" name="Image 0" descr="/sessions/affectionate-fervent-ride/pptx_assets/fsd_logo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182880"/>
            <a:ext cx="853440" cy="8534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SD SLide Master Theme">
  <a:themeElements>
    <a:clrScheme name="FSD Primary Colors">
      <a:dk1>
        <a:srgbClr val="000000"/>
      </a:dk1>
      <a:lt1>
        <a:srgbClr val="FFFFFF"/>
      </a:lt1>
      <a:dk2>
        <a:srgbClr val="244289"/>
      </a:dk2>
      <a:lt2>
        <a:srgbClr val="6BC4EA"/>
      </a:lt2>
      <a:accent1>
        <a:srgbClr val="4472C4"/>
      </a:accent1>
      <a:accent2>
        <a:srgbClr val="6BC4EA"/>
      </a:accent2>
      <a:accent3>
        <a:srgbClr val="F18903"/>
      </a:accent3>
      <a:accent4>
        <a:srgbClr val="122454"/>
      </a:accent4>
      <a:accent5>
        <a:srgbClr val="5B9BD5"/>
      </a:accent5>
      <a:accent6>
        <a:srgbClr val="6BC4EA"/>
      </a:accent6>
      <a:hlink>
        <a:srgbClr val="0563C1"/>
      </a:hlink>
      <a:folHlink>
        <a:srgbClr val="DDE4ED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C62E3DB-0774-4CE1-BEEF-7F4D173A89A3}" vid="{E7D860EB-6D2F-4B6B-9433-99CF8B7C1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833D4345E7B248BF92D723CC539564" ma:contentTypeVersion="19" ma:contentTypeDescription="Create a new document." ma:contentTypeScope="" ma:versionID="22baa13f28a7911920a74b3b4b56585a">
  <xsd:schema xmlns:xsd="http://www.w3.org/2001/XMLSchema" xmlns:xs="http://www.w3.org/2001/XMLSchema" xmlns:p="http://schemas.microsoft.com/office/2006/metadata/properties" xmlns:ns2="685fd050-ea86-4a27-aa36-f0dcb78fcbc2" xmlns:ns3="045ea235-e5af-4348-bfad-f6bb117afb1d" targetNamespace="http://schemas.microsoft.com/office/2006/metadata/properties" ma:root="true" ma:fieldsID="dd7eb37fc2feb536ba72714b8e949e7f" ns2:_="" ns3:_="">
    <xsd:import namespace="685fd050-ea86-4a27-aa36-f0dcb78fcbc2"/>
    <xsd:import namespace="045ea235-e5af-4348-bfad-f6bb117afb1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fd050-ea86-4a27-aa36-f0dcb78fcb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c114e3f-8ebe-4e58-bf53-34fae0f52efb}" ma:internalName="TaxCatchAll" ma:showField="CatchAllData" ma:web="685fd050-ea86-4a27-aa36-f0dcb78fcb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5ea235-e5af-4348-bfad-f6bb117afb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595fba6-4d69-4431-b755-7dd2742207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87AF7B-14C9-004F-BD54-D5E1F3BA058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B1AA426-1CFD-4455-B950-9B505B7DD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5fd050-ea86-4a27-aa36-f0dcb78fcbc2"/>
    <ds:schemaRef ds:uri="045ea235-e5af-4348-bfad-f6bb117afb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EF118E-4C9D-6D49-931A-90EABDA2B5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o. FSD Kenya - Powerpoint template</Template>
  <TotalTime>252</TotalTime>
  <Words>4671</Words>
  <Application>Microsoft Macintosh PowerPoint</Application>
  <PresentationFormat>Widescreen</PresentationFormat>
  <Paragraphs>777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Georgia</vt:lpstr>
      <vt:lpstr>Times New Roman</vt:lpstr>
      <vt:lpstr>FSD SLide Master Theme</vt:lpstr>
      <vt:lpstr>De-Risking Demand: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Pilot:  Household Evaluation and Affordability Scoring Methodology to Stregnthen Tenant Waitlist   Powered by Pngme Pilot Period: Nov 2025 – Feb 2026 </vt:lpstr>
      <vt:lpstr>PowerPoint Presentation</vt:lpstr>
      <vt:lpstr>PowerPoint Presentation</vt:lpstr>
      <vt:lpstr>Pilot Execution</vt:lpstr>
      <vt:lpstr>Waitlist Demographics</vt:lpstr>
      <vt:lpstr>PowerPoint Presentation</vt:lpstr>
      <vt:lpstr>PowerPoint Presentation</vt:lpstr>
      <vt:lpstr>Waitlist Snapshot</vt:lpstr>
      <vt:lpstr>The Housing Ready 18</vt:lpstr>
      <vt:lpstr>The Housing Ready 18</vt:lpstr>
      <vt:lpstr>Current Baseline for Unit Matching</vt:lpstr>
      <vt:lpstr>Family Unit Matching to 18-Near Term Ready Households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Seeta Shah</dc:creator>
  <cp:lastModifiedBy>Rob Hiff</cp:lastModifiedBy>
  <cp:revision>8</cp:revision>
  <dcterms:created xsi:type="dcterms:W3CDTF">2025-12-09T13:30:39Z</dcterms:created>
  <dcterms:modified xsi:type="dcterms:W3CDTF">2026-03-16T09:26:41Z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6ced21e-27ff-431c-8fa9-8c102ffb3e37_Enabled">
    <vt:lpwstr>true</vt:lpwstr>
  </property>
  <property fmtid="{D5CDD505-2E9C-101B-9397-08002B2CF9AE}" pid="3" name="MSIP_Label_e6ced21e-27ff-431c-8fa9-8c102ffb3e37_SetDate">
    <vt:lpwstr>2023-08-21T06:07:28Z</vt:lpwstr>
  </property>
  <property fmtid="{D5CDD505-2E9C-101B-9397-08002B2CF9AE}" pid="4" name="MSIP_Label_e6ced21e-27ff-431c-8fa9-8c102ffb3e37_Method">
    <vt:lpwstr>Standard</vt:lpwstr>
  </property>
  <property fmtid="{D5CDD505-2E9C-101B-9397-08002B2CF9AE}" pid="5" name="MSIP_Label_e6ced21e-27ff-431c-8fa9-8c102ffb3e37_Name">
    <vt:lpwstr>defa4170-0d19-0005-0004-bc88714345d2</vt:lpwstr>
  </property>
  <property fmtid="{D5CDD505-2E9C-101B-9397-08002B2CF9AE}" pid="6" name="MSIP_Label_e6ced21e-27ff-431c-8fa9-8c102ffb3e37_SiteId">
    <vt:lpwstr>7d05adbd-7ce1-4932-ab68-1517555f53c2</vt:lpwstr>
  </property>
  <property fmtid="{D5CDD505-2E9C-101B-9397-08002B2CF9AE}" pid="7" name="MSIP_Label_e6ced21e-27ff-431c-8fa9-8c102ffb3e37_ActionId">
    <vt:lpwstr>5430da8a-5e52-4e23-b752-d61bfb98aa19</vt:lpwstr>
  </property>
  <property fmtid="{D5CDD505-2E9C-101B-9397-08002B2CF9AE}" pid="8" name="MSIP_Label_e6ced21e-27ff-431c-8fa9-8c102ffb3e37_ContentBits">
    <vt:lpwstr>0</vt:lpwstr>
  </property>
  <property fmtid="{D5CDD505-2E9C-101B-9397-08002B2CF9AE}" pid="9" name="ContentTypeId">
    <vt:lpwstr>0x01010091A46352D9B52D49A58FE8481C7F5757</vt:lpwstr>
  </property>
</Properties>
</file>