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6" r:id="rId5"/>
    <p:sldId id="299" r:id="rId6"/>
    <p:sldId id="258" r:id="rId7"/>
    <p:sldId id="263" r:id="rId8"/>
    <p:sldId id="294" r:id="rId9"/>
    <p:sldId id="300" r:id="rId10"/>
    <p:sldId id="295" r:id="rId11"/>
    <p:sldId id="296" r:id="rId12"/>
    <p:sldId id="270" r:id="rId13"/>
    <p:sldId id="298" r:id="rId14"/>
    <p:sldId id="301" r:id="rId15"/>
    <p:sldId id="28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FE4449-105A-3E9D-AD8E-125E93F381BB}" name="Amrik Heyer" initials="AH" userId="S::amrik@fsdkenya.org::d86e3af2-1e72-41a0-b986-d1852a07fc4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57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3" autoAdjust="0"/>
    <p:restoredTop sz="93487" autoAdjust="0"/>
  </p:normalViewPr>
  <p:slideViewPr>
    <p:cSldViewPr snapToGrid="0">
      <p:cViewPr varScale="1">
        <p:scale>
          <a:sx n="59" d="100"/>
          <a:sy n="59" d="100"/>
        </p:scale>
        <p:origin x="97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50568C-AC28-4773-A1BA-4374ECE078BD}"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421F856-38F6-4596-BA79-277747161D26}">
      <dgm:prSet custT="1"/>
      <dgm:spPr/>
      <dgm:t>
        <a:bodyPr/>
        <a:lstStyle/>
        <a:p>
          <a:pPr>
            <a:defRPr cap="all"/>
          </a:pPr>
          <a:r>
            <a:rPr lang="en-GB" sz="1400" cap="none" baseline="0" dirty="0"/>
            <a:t>Leveraging associations to build capacity in poultry rearing, production of feeds, and financial management training</a:t>
          </a:r>
          <a:endParaRPr lang="en-US" sz="1400" cap="none" baseline="0" dirty="0"/>
        </a:p>
      </dgm:t>
    </dgm:pt>
    <dgm:pt modelId="{88D22A08-5E95-4D04-BAD4-E4B33309D797}" type="parTrans" cxnId="{35990876-9E71-4EF0-BD0B-0516B2BAC7DF}">
      <dgm:prSet/>
      <dgm:spPr/>
      <dgm:t>
        <a:bodyPr/>
        <a:lstStyle/>
        <a:p>
          <a:endParaRPr lang="en-US"/>
        </a:p>
      </dgm:t>
    </dgm:pt>
    <dgm:pt modelId="{A0C34B76-FBE0-49C2-BF85-FD3B206B765A}" type="sibTrans" cxnId="{35990876-9E71-4EF0-BD0B-0516B2BAC7DF}">
      <dgm:prSet/>
      <dgm:spPr/>
      <dgm:t>
        <a:bodyPr/>
        <a:lstStyle/>
        <a:p>
          <a:endParaRPr lang="en-US"/>
        </a:p>
      </dgm:t>
    </dgm:pt>
    <dgm:pt modelId="{85DE6769-09C4-47FC-858D-C7F852639EF1}">
      <dgm:prSet custT="1"/>
      <dgm:spPr/>
      <dgm:t>
        <a:bodyPr/>
        <a:lstStyle/>
        <a:p>
          <a:pPr>
            <a:defRPr cap="all"/>
          </a:pPr>
          <a:r>
            <a:rPr lang="en-GB" sz="1400" cap="none" baseline="0" dirty="0"/>
            <a:t>Targeting a value-chain for which there was interest, previous experience and that is relatively inexpensive compared to others </a:t>
          </a:r>
          <a:endParaRPr lang="en-US" sz="1400" cap="none" baseline="0" dirty="0"/>
        </a:p>
      </dgm:t>
    </dgm:pt>
    <dgm:pt modelId="{13E4DDB2-4921-4537-8153-AE2841306D77}" type="parTrans" cxnId="{23F41556-D23A-4FB1-83DE-80DE36193436}">
      <dgm:prSet/>
      <dgm:spPr/>
      <dgm:t>
        <a:bodyPr/>
        <a:lstStyle/>
        <a:p>
          <a:endParaRPr lang="en-US"/>
        </a:p>
      </dgm:t>
    </dgm:pt>
    <dgm:pt modelId="{0BB04353-876D-4DF9-9B56-CE73B5E8A598}" type="sibTrans" cxnId="{23F41556-D23A-4FB1-83DE-80DE36193436}">
      <dgm:prSet/>
      <dgm:spPr/>
      <dgm:t>
        <a:bodyPr/>
        <a:lstStyle/>
        <a:p>
          <a:endParaRPr lang="en-US"/>
        </a:p>
      </dgm:t>
    </dgm:pt>
    <dgm:pt modelId="{D591DBF9-46FA-40BC-8898-E6D2971798F9}">
      <dgm:prSet custT="1"/>
      <dgm:spPr/>
      <dgm:t>
        <a:bodyPr/>
        <a:lstStyle/>
        <a:p>
          <a:pPr>
            <a:defRPr cap="all"/>
          </a:pPr>
          <a:r>
            <a:rPr lang="en-GB" sz="1400" cap="none" baseline="0" dirty="0"/>
            <a:t>Targeting a value-chain that was generally associated with women allowed them to build capacity and access finance</a:t>
          </a:r>
          <a:endParaRPr lang="en-US" sz="1400" cap="none" baseline="0" dirty="0"/>
        </a:p>
      </dgm:t>
    </dgm:pt>
    <dgm:pt modelId="{C1BD4992-1935-4674-BA01-F897295584D0}" type="parTrans" cxnId="{5C72F813-301B-441E-9C99-C3C4B4FC038C}">
      <dgm:prSet/>
      <dgm:spPr/>
      <dgm:t>
        <a:bodyPr/>
        <a:lstStyle/>
        <a:p>
          <a:endParaRPr lang="en-US"/>
        </a:p>
      </dgm:t>
    </dgm:pt>
    <dgm:pt modelId="{FE56E996-2C07-41EE-84DD-B670A3994218}" type="sibTrans" cxnId="{5C72F813-301B-441E-9C99-C3C4B4FC038C}">
      <dgm:prSet/>
      <dgm:spPr/>
      <dgm:t>
        <a:bodyPr/>
        <a:lstStyle/>
        <a:p>
          <a:endParaRPr lang="en-US"/>
        </a:p>
      </dgm:t>
    </dgm:pt>
    <dgm:pt modelId="{E1BF69CE-B6B4-427E-8FF2-3E9DF62C1FD6}">
      <dgm:prSet custT="1"/>
      <dgm:spPr/>
      <dgm:t>
        <a:bodyPr/>
        <a:lstStyle/>
        <a:p>
          <a:pPr>
            <a:defRPr cap="all"/>
          </a:pPr>
          <a:r>
            <a:rPr lang="en-GB" sz="1400" cap="none" baseline="0" dirty="0"/>
            <a:t>Setting up a fee-for-service approach for </a:t>
          </a:r>
          <a:r>
            <a:rPr lang="en-GB" sz="1400" cap="none" baseline="0" dirty="0" err="1"/>
            <a:t>paravets</a:t>
          </a:r>
          <a:r>
            <a:rPr lang="en-GB" sz="1400" cap="none" baseline="0" dirty="0"/>
            <a:t> to ensure the sustainability of the service</a:t>
          </a:r>
          <a:endParaRPr lang="en-US" sz="1400" cap="none" baseline="0" dirty="0"/>
        </a:p>
      </dgm:t>
    </dgm:pt>
    <dgm:pt modelId="{18576E1D-5416-442F-BC42-F7B641FFFB82}" type="parTrans" cxnId="{B89CEDDA-8D55-4C07-B464-975B2D498F1C}">
      <dgm:prSet/>
      <dgm:spPr/>
      <dgm:t>
        <a:bodyPr/>
        <a:lstStyle/>
        <a:p>
          <a:endParaRPr lang="en-US"/>
        </a:p>
      </dgm:t>
    </dgm:pt>
    <dgm:pt modelId="{D5171B68-D274-4CF5-BDCA-71FFF55D09D1}" type="sibTrans" cxnId="{B89CEDDA-8D55-4C07-B464-975B2D498F1C}">
      <dgm:prSet/>
      <dgm:spPr/>
      <dgm:t>
        <a:bodyPr/>
        <a:lstStyle/>
        <a:p>
          <a:endParaRPr lang="en-US"/>
        </a:p>
      </dgm:t>
    </dgm:pt>
    <dgm:pt modelId="{8461733C-5E71-4B5F-97C1-1CBA39175063}">
      <dgm:prSet custT="1"/>
      <dgm:spPr/>
      <dgm:t>
        <a:bodyPr/>
        <a:lstStyle/>
        <a:p>
          <a:pPr>
            <a:defRPr cap="all"/>
          </a:pPr>
          <a:r>
            <a:rPr lang="en-GB" sz="1400" cap="none" baseline="0" dirty="0"/>
            <a:t>Facilitating links with input/output markets and training on digital marketing strategy was effective in reaching new output markets</a:t>
          </a:r>
          <a:endParaRPr lang="en-US" sz="1400" cap="none" baseline="0" dirty="0"/>
        </a:p>
      </dgm:t>
    </dgm:pt>
    <dgm:pt modelId="{B303B86D-C51F-473B-922B-FD854094D67A}" type="parTrans" cxnId="{CC1B2840-91FF-4172-97B3-710F5669E011}">
      <dgm:prSet/>
      <dgm:spPr/>
      <dgm:t>
        <a:bodyPr/>
        <a:lstStyle/>
        <a:p>
          <a:endParaRPr lang="en-US"/>
        </a:p>
      </dgm:t>
    </dgm:pt>
    <dgm:pt modelId="{E217E8B0-F22D-4269-9B98-8B054E9D3A78}" type="sibTrans" cxnId="{CC1B2840-91FF-4172-97B3-710F5669E011}">
      <dgm:prSet/>
      <dgm:spPr/>
      <dgm:t>
        <a:bodyPr/>
        <a:lstStyle/>
        <a:p>
          <a:endParaRPr lang="en-US"/>
        </a:p>
      </dgm:t>
    </dgm:pt>
    <dgm:pt modelId="{AE5C8B7C-EE14-4BBD-9F50-299C68A90B9D}">
      <dgm:prSet custT="1"/>
      <dgm:spPr/>
      <dgm:t>
        <a:bodyPr/>
        <a:lstStyle/>
        <a:p>
          <a:pPr>
            <a:defRPr cap="all"/>
          </a:pPr>
          <a:r>
            <a:rPr lang="en-GB" sz="1400" cap="none" baseline="0" dirty="0"/>
            <a:t>Providing a CG to incentivise Equity to serve a new market and facilitating linkages through a trusted NGO (pre-screening of groups) </a:t>
          </a:r>
          <a:endParaRPr lang="en-US" sz="1400" cap="none" baseline="0" dirty="0"/>
        </a:p>
      </dgm:t>
    </dgm:pt>
    <dgm:pt modelId="{2CA07D6B-9DF6-428D-8D38-7861D8939253}" type="parTrans" cxnId="{CEB31B34-44D8-45EA-B990-9346D559FC0C}">
      <dgm:prSet/>
      <dgm:spPr/>
      <dgm:t>
        <a:bodyPr/>
        <a:lstStyle/>
        <a:p>
          <a:endParaRPr lang="en-US"/>
        </a:p>
      </dgm:t>
    </dgm:pt>
    <dgm:pt modelId="{9DA28C57-55A2-4F79-958F-4A1181C2CAA5}" type="sibTrans" cxnId="{CEB31B34-44D8-45EA-B990-9346D559FC0C}">
      <dgm:prSet/>
      <dgm:spPr/>
      <dgm:t>
        <a:bodyPr/>
        <a:lstStyle/>
        <a:p>
          <a:endParaRPr lang="en-US"/>
        </a:p>
      </dgm:t>
    </dgm:pt>
    <dgm:pt modelId="{DB0A3F05-7D4A-4E2B-8350-412848A60F32}" type="pres">
      <dgm:prSet presAssocID="{7350568C-AC28-4773-A1BA-4374ECE078BD}" presName="root" presStyleCnt="0">
        <dgm:presLayoutVars>
          <dgm:dir/>
          <dgm:resizeHandles val="exact"/>
        </dgm:presLayoutVars>
      </dgm:prSet>
      <dgm:spPr/>
    </dgm:pt>
    <dgm:pt modelId="{A6ABED03-FD5C-4B64-AE77-E3DFD06C9BA3}" type="pres">
      <dgm:prSet presAssocID="{9421F856-38F6-4596-BA79-277747161D26}" presName="compNode" presStyleCnt="0"/>
      <dgm:spPr/>
    </dgm:pt>
    <dgm:pt modelId="{3CD8734C-826F-4378-865D-51148019AAC3}" type="pres">
      <dgm:prSet presAssocID="{9421F856-38F6-4596-BA79-277747161D26}" presName="iconBgRect" presStyleLbl="bgShp" presStyleIdx="0" presStyleCnt="6"/>
      <dgm:spPr>
        <a:prstGeom prst="round2DiagRect">
          <a:avLst>
            <a:gd name="adj1" fmla="val 29727"/>
            <a:gd name="adj2" fmla="val 0"/>
          </a:avLst>
        </a:prstGeom>
      </dgm:spPr>
    </dgm:pt>
    <dgm:pt modelId="{A1ED6CCC-9357-4197-8EB8-9CADE8E4505D}" type="pres">
      <dgm:prSet presAssocID="{9421F856-38F6-4596-BA79-277747161D2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llo"/>
        </a:ext>
      </dgm:extLst>
    </dgm:pt>
    <dgm:pt modelId="{B37EC99A-B932-4C48-A569-2DF60E4EEEB4}" type="pres">
      <dgm:prSet presAssocID="{9421F856-38F6-4596-BA79-277747161D26}" presName="spaceRect" presStyleCnt="0"/>
      <dgm:spPr/>
    </dgm:pt>
    <dgm:pt modelId="{A3A28BA4-B542-47AB-9987-9D0A2D548416}" type="pres">
      <dgm:prSet presAssocID="{9421F856-38F6-4596-BA79-277747161D26}" presName="textRect" presStyleLbl="revTx" presStyleIdx="0" presStyleCnt="6" custScaleX="111734">
        <dgm:presLayoutVars>
          <dgm:chMax val="1"/>
          <dgm:chPref val="1"/>
        </dgm:presLayoutVars>
      </dgm:prSet>
      <dgm:spPr/>
    </dgm:pt>
    <dgm:pt modelId="{E5C7496B-AAD0-4704-B4E0-3B2BF8EDFE95}" type="pres">
      <dgm:prSet presAssocID="{A0C34B76-FBE0-49C2-BF85-FD3B206B765A}" presName="sibTrans" presStyleCnt="0"/>
      <dgm:spPr/>
    </dgm:pt>
    <dgm:pt modelId="{8641CB61-F12A-49EA-A6C4-2C861A9F9DF2}" type="pres">
      <dgm:prSet presAssocID="{85DE6769-09C4-47FC-858D-C7F852639EF1}" presName="compNode" presStyleCnt="0"/>
      <dgm:spPr/>
    </dgm:pt>
    <dgm:pt modelId="{5195239B-DA8D-4676-89C3-093A640954BE}" type="pres">
      <dgm:prSet presAssocID="{85DE6769-09C4-47FC-858D-C7F852639EF1}" presName="iconBgRect" presStyleLbl="bgShp" presStyleIdx="1" presStyleCnt="6"/>
      <dgm:spPr>
        <a:prstGeom prst="round2DiagRect">
          <a:avLst>
            <a:gd name="adj1" fmla="val 29727"/>
            <a:gd name="adj2" fmla="val 0"/>
          </a:avLst>
        </a:prstGeom>
      </dgm:spPr>
    </dgm:pt>
    <dgm:pt modelId="{4B81FCC9-6BC6-4EC1-8573-09103EEF60DD}" type="pres">
      <dgm:prSet presAssocID="{85DE6769-09C4-47FC-858D-C7F852639EF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ngrandisci"/>
        </a:ext>
      </dgm:extLst>
    </dgm:pt>
    <dgm:pt modelId="{4A6E5EB6-BB4D-4A52-96B3-EDFC7BB879C3}" type="pres">
      <dgm:prSet presAssocID="{85DE6769-09C4-47FC-858D-C7F852639EF1}" presName="spaceRect" presStyleCnt="0"/>
      <dgm:spPr/>
    </dgm:pt>
    <dgm:pt modelId="{4BCC8877-F9EE-4E30-810B-8382C43CCA73}" type="pres">
      <dgm:prSet presAssocID="{85DE6769-09C4-47FC-858D-C7F852639EF1}" presName="textRect" presStyleLbl="revTx" presStyleIdx="1" presStyleCnt="6">
        <dgm:presLayoutVars>
          <dgm:chMax val="1"/>
          <dgm:chPref val="1"/>
        </dgm:presLayoutVars>
      </dgm:prSet>
      <dgm:spPr/>
    </dgm:pt>
    <dgm:pt modelId="{4FB9A5D7-6647-42C5-BE9C-7E7E21FDCDD0}" type="pres">
      <dgm:prSet presAssocID="{0BB04353-876D-4DF9-9B56-CE73B5E8A598}" presName="sibTrans" presStyleCnt="0"/>
      <dgm:spPr/>
    </dgm:pt>
    <dgm:pt modelId="{77AF993D-9427-4489-A2CA-736D8C8BD299}" type="pres">
      <dgm:prSet presAssocID="{D591DBF9-46FA-40BC-8898-E6D2971798F9}" presName="compNode" presStyleCnt="0"/>
      <dgm:spPr/>
    </dgm:pt>
    <dgm:pt modelId="{8783FDCA-F554-4867-90D2-F13BD57E13CE}" type="pres">
      <dgm:prSet presAssocID="{D591DBF9-46FA-40BC-8898-E6D2971798F9}" presName="iconBgRect" presStyleLbl="bgShp" presStyleIdx="2" presStyleCnt="6"/>
      <dgm:spPr>
        <a:prstGeom prst="round2DiagRect">
          <a:avLst>
            <a:gd name="adj1" fmla="val 29727"/>
            <a:gd name="adj2" fmla="val 0"/>
          </a:avLst>
        </a:prstGeom>
      </dgm:spPr>
    </dgm:pt>
    <dgm:pt modelId="{D89B7297-AD73-4888-B111-509DE20124F5}" type="pres">
      <dgm:prSet presAssocID="{D591DBF9-46FA-40BC-8898-E6D2971798F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4F91EFDC-E0D3-4194-AB10-1FECDC196CE3}" type="pres">
      <dgm:prSet presAssocID="{D591DBF9-46FA-40BC-8898-E6D2971798F9}" presName="spaceRect" presStyleCnt="0"/>
      <dgm:spPr/>
    </dgm:pt>
    <dgm:pt modelId="{C7B5E58C-3630-4414-8DC9-E04BD8B2E96B}" type="pres">
      <dgm:prSet presAssocID="{D591DBF9-46FA-40BC-8898-E6D2971798F9}" presName="textRect" presStyleLbl="revTx" presStyleIdx="2" presStyleCnt="6" custScaleX="109978">
        <dgm:presLayoutVars>
          <dgm:chMax val="1"/>
          <dgm:chPref val="1"/>
        </dgm:presLayoutVars>
      </dgm:prSet>
      <dgm:spPr/>
    </dgm:pt>
    <dgm:pt modelId="{D7F59329-8068-4C7F-8675-5B1F877FEBC3}" type="pres">
      <dgm:prSet presAssocID="{FE56E996-2C07-41EE-84DD-B670A3994218}" presName="sibTrans" presStyleCnt="0"/>
      <dgm:spPr/>
    </dgm:pt>
    <dgm:pt modelId="{AE5734FB-140B-4722-BE71-A8BEF6C3D2F5}" type="pres">
      <dgm:prSet presAssocID="{E1BF69CE-B6B4-427E-8FF2-3E9DF62C1FD6}" presName="compNode" presStyleCnt="0"/>
      <dgm:spPr/>
    </dgm:pt>
    <dgm:pt modelId="{A2B0696A-C2A4-455A-BB99-A39BFA2175D3}" type="pres">
      <dgm:prSet presAssocID="{E1BF69CE-B6B4-427E-8FF2-3E9DF62C1FD6}" presName="iconBgRect" presStyleLbl="bgShp" presStyleIdx="3" presStyleCnt="6"/>
      <dgm:spPr>
        <a:prstGeom prst="round2DiagRect">
          <a:avLst>
            <a:gd name="adj1" fmla="val 29727"/>
            <a:gd name="adj2" fmla="val 0"/>
          </a:avLst>
        </a:prstGeom>
      </dgm:spPr>
    </dgm:pt>
    <dgm:pt modelId="{012F8B73-3AAA-4A08-BE95-700F420A8CF7}" type="pres">
      <dgm:prSet presAssocID="{E1BF69CE-B6B4-427E-8FF2-3E9DF62C1FD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retta di mano"/>
        </a:ext>
      </dgm:extLst>
    </dgm:pt>
    <dgm:pt modelId="{4828DA84-B7B9-4DFB-97DD-CDD66B8BA6E8}" type="pres">
      <dgm:prSet presAssocID="{E1BF69CE-B6B4-427E-8FF2-3E9DF62C1FD6}" presName="spaceRect" presStyleCnt="0"/>
      <dgm:spPr/>
    </dgm:pt>
    <dgm:pt modelId="{AC3A2FA7-0CC6-4B93-A30E-DACE141E846E}" type="pres">
      <dgm:prSet presAssocID="{E1BF69CE-B6B4-427E-8FF2-3E9DF62C1FD6}" presName="textRect" presStyleLbl="revTx" presStyleIdx="3" presStyleCnt="6">
        <dgm:presLayoutVars>
          <dgm:chMax val="1"/>
          <dgm:chPref val="1"/>
        </dgm:presLayoutVars>
      </dgm:prSet>
      <dgm:spPr/>
    </dgm:pt>
    <dgm:pt modelId="{3DBA953C-4A37-4CD7-AF56-8DF3C327C012}" type="pres">
      <dgm:prSet presAssocID="{D5171B68-D274-4CF5-BDCA-71FFF55D09D1}" presName="sibTrans" presStyleCnt="0"/>
      <dgm:spPr/>
    </dgm:pt>
    <dgm:pt modelId="{ECEAC413-57A5-407F-A7A9-0FE32FCBD281}" type="pres">
      <dgm:prSet presAssocID="{8461733C-5E71-4B5F-97C1-1CBA39175063}" presName="compNode" presStyleCnt="0"/>
      <dgm:spPr/>
    </dgm:pt>
    <dgm:pt modelId="{640AD412-319A-4E76-ADDF-86490422F9F3}" type="pres">
      <dgm:prSet presAssocID="{8461733C-5E71-4B5F-97C1-1CBA39175063}" presName="iconBgRect" presStyleLbl="bgShp" presStyleIdx="4" presStyleCnt="6"/>
      <dgm:spPr>
        <a:prstGeom prst="round2DiagRect">
          <a:avLst>
            <a:gd name="adj1" fmla="val 29727"/>
            <a:gd name="adj2" fmla="val 0"/>
          </a:avLst>
        </a:prstGeom>
      </dgm:spPr>
    </dgm:pt>
    <dgm:pt modelId="{0C914080-D0D3-4178-9D97-DD02C1059394}" type="pres">
      <dgm:prSet presAssocID="{8461733C-5E71-4B5F-97C1-1CBA3917506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gafono"/>
        </a:ext>
      </dgm:extLst>
    </dgm:pt>
    <dgm:pt modelId="{819AAD0C-6CEE-461D-B592-34EDCDA54026}" type="pres">
      <dgm:prSet presAssocID="{8461733C-5E71-4B5F-97C1-1CBA39175063}" presName="spaceRect" presStyleCnt="0"/>
      <dgm:spPr/>
    </dgm:pt>
    <dgm:pt modelId="{9C6D3EFF-23B9-4D43-B0D3-8CFE5946360F}" type="pres">
      <dgm:prSet presAssocID="{8461733C-5E71-4B5F-97C1-1CBA39175063}" presName="textRect" presStyleLbl="revTx" presStyleIdx="4" presStyleCnt="6">
        <dgm:presLayoutVars>
          <dgm:chMax val="1"/>
          <dgm:chPref val="1"/>
        </dgm:presLayoutVars>
      </dgm:prSet>
      <dgm:spPr/>
    </dgm:pt>
    <dgm:pt modelId="{D14E4538-BF21-4B14-B998-985D88409311}" type="pres">
      <dgm:prSet presAssocID="{E217E8B0-F22D-4269-9B98-8B054E9D3A78}" presName="sibTrans" presStyleCnt="0"/>
      <dgm:spPr/>
    </dgm:pt>
    <dgm:pt modelId="{EAD5374D-E977-4832-B76D-37602EC13B7B}" type="pres">
      <dgm:prSet presAssocID="{AE5C8B7C-EE14-4BBD-9F50-299C68A90B9D}" presName="compNode" presStyleCnt="0"/>
      <dgm:spPr/>
    </dgm:pt>
    <dgm:pt modelId="{D93C15AB-13FC-40C1-8EAC-C808BF436B8A}" type="pres">
      <dgm:prSet presAssocID="{AE5C8B7C-EE14-4BBD-9F50-299C68A90B9D}" presName="iconBgRect" presStyleLbl="bgShp" presStyleIdx="5" presStyleCnt="6"/>
      <dgm:spPr>
        <a:prstGeom prst="round2DiagRect">
          <a:avLst>
            <a:gd name="adj1" fmla="val 29727"/>
            <a:gd name="adj2" fmla="val 0"/>
          </a:avLst>
        </a:prstGeom>
      </dgm:spPr>
    </dgm:pt>
    <dgm:pt modelId="{C7A0DC1A-911C-40DC-88D5-CB0EF98CD431}" type="pres">
      <dgm:prSet presAssocID="{AE5C8B7C-EE14-4BBD-9F50-299C68A90B9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ollaro"/>
        </a:ext>
      </dgm:extLst>
    </dgm:pt>
    <dgm:pt modelId="{3891A3BC-F6E5-425D-9D18-8AAF812D616A}" type="pres">
      <dgm:prSet presAssocID="{AE5C8B7C-EE14-4BBD-9F50-299C68A90B9D}" presName="spaceRect" presStyleCnt="0"/>
      <dgm:spPr/>
    </dgm:pt>
    <dgm:pt modelId="{8D082BC1-0108-4961-A4B7-13CDF8AE9EE3}" type="pres">
      <dgm:prSet presAssocID="{AE5C8B7C-EE14-4BBD-9F50-299C68A90B9D}" presName="textRect" presStyleLbl="revTx" presStyleIdx="5" presStyleCnt="6" custScaleX="108117">
        <dgm:presLayoutVars>
          <dgm:chMax val="1"/>
          <dgm:chPref val="1"/>
        </dgm:presLayoutVars>
      </dgm:prSet>
      <dgm:spPr/>
    </dgm:pt>
  </dgm:ptLst>
  <dgm:cxnLst>
    <dgm:cxn modelId="{5C72F813-301B-441E-9C99-C3C4B4FC038C}" srcId="{7350568C-AC28-4773-A1BA-4374ECE078BD}" destId="{D591DBF9-46FA-40BC-8898-E6D2971798F9}" srcOrd="2" destOrd="0" parTransId="{C1BD4992-1935-4674-BA01-F897295584D0}" sibTransId="{FE56E996-2C07-41EE-84DD-B670A3994218}"/>
    <dgm:cxn modelId="{74815A23-14C7-458B-9FA8-05254A9D6D8D}" type="presOf" srcId="{AE5C8B7C-EE14-4BBD-9F50-299C68A90B9D}" destId="{8D082BC1-0108-4961-A4B7-13CDF8AE9EE3}" srcOrd="0" destOrd="0" presId="urn:microsoft.com/office/officeart/2018/5/layout/IconLeafLabelList"/>
    <dgm:cxn modelId="{4A28F128-0676-45F7-A1B7-856724EA7A16}" type="presOf" srcId="{7350568C-AC28-4773-A1BA-4374ECE078BD}" destId="{DB0A3F05-7D4A-4E2B-8350-412848A60F32}" srcOrd="0" destOrd="0" presId="urn:microsoft.com/office/officeart/2018/5/layout/IconLeafLabelList"/>
    <dgm:cxn modelId="{0DACF12D-C099-42BD-A8D0-B09EF22DA894}" type="presOf" srcId="{8461733C-5E71-4B5F-97C1-1CBA39175063}" destId="{9C6D3EFF-23B9-4D43-B0D3-8CFE5946360F}" srcOrd="0" destOrd="0" presId="urn:microsoft.com/office/officeart/2018/5/layout/IconLeafLabelList"/>
    <dgm:cxn modelId="{CEB31B34-44D8-45EA-B990-9346D559FC0C}" srcId="{7350568C-AC28-4773-A1BA-4374ECE078BD}" destId="{AE5C8B7C-EE14-4BBD-9F50-299C68A90B9D}" srcOrd="5" destOrd="0" parTransId="{2CA07D6B-9DF6-428D-8D38-7861D8939253}" sibTransId="{9DA28C57-55A2-4F79-958F-4A1181C2CAA5}"/>
    <dgm:cxn modelId="{CC1B2840-91FF-4172-97B3-710F5669E011}" srcId="{7350568C-AC28-4773-A1BA-4374ECE078BD}" destId="{8461733C-5E71-4B5F-97C1-1CBA39175063}" srcOrd="4" destOrd="0" parTransId="{B303B86D-C51F-473B-922B-FD854094D67A}" sibTransId="{E217E8B0-F22D-4269-9B98-8B054E9D3A78}"/>
    <dgm:cxn modelId="{6C972648-453B-497F-8B66-0B74B53CFF1D}" type="presOf" srcId="{85DE6769-09C4-47FC-858D-C7F852639EF1}" destId="{4BCC8877-F9EE-4E30-810B-8382C43CCA73}" srcOrd="0" destOrd="0" presId="urn:microsoft.com/office/officeart/2018/5/layout/IconLeafLabelList"/>
    <dgm:cxn modelId="{35990876-9E71-4EF0-BD0B-0516B2BAC7DF}" srcId="{7350568C-AC28-4773-A1BA-4374ECE078BD}" destId="{9421F856-38F6-4596-BA79-277747161D26}" srcOrd="0" destOrd="0" parTransId="{88D22A08-5E95-4D04-BAD4-E4B33309D797}" sibTransId="{A0C34B76-FBE0-49C2-BF85-FD3B206B765A}"/>
    <dgm:cxn modelId="{23F41556-D23A-4FB1-83DE-80DE36193436}" srcId="{7350568C-AC28-4773-A1BA-4374ECE078BD}" destId="{85DE6769-09C4-47FC-858D-C7F852639EF1}" srcOrd="1" destOrd="0" parTransId="{13E4DDB2-4921-4537-8153-AE2841306D77}" sibTransId="{0BB04353-876D-4DF9-9B56-CE73B5E8A598}"/>
    <dgm:cxn modelId="{87B5DB84-1FAC-4975-80B9-813124E6704D}" type="presOf" srcId="{D591DBF9-46FA-40BC-8898-E6D2971798F9}" destId="{C7B5E58C-3630-4414-8DC9-E04BD8B2E96B}" srcOrd="0" destOrd="0" presId="urn:microsoft.com/office/officeart/2018/5/layout/IconLeafLabelList"/>
    <dgm:cxn modelId="{C85864D3-BD99-413B-9F62-3EE4A964908C}" type="presOf" srcId="{9421F856-38F6-4596-BA79-277747161D26}" destId="{A3A28BA4-B542-47AB-9987-9D0A2D548416}" srcOrd="0" destOrd="0" presId="urn:microsoft.com/office/officeart/2018/5/layout/IconLeafLabelList"/>
    <dgm:cxn modelId="{B89CEDDA-8D55-4C07-B464-975B2D498F1C}" srcId="{7350568C-AC28-4773-A1BA-4374ECE078BD}" destId="{E1BF69CE-B6B4-427E-8FF2-3E9DF62C1FD6}" srcOrd="3" destOrd="0" parTransId="{18576E1D-5416-442F-BC42-F7B641FFFB82}" sibTransId="{D5171B68-D274-4CF5-BDCA-71FFF55D09D1}"/>
    <dgm:cxn modelId="{08A595E3-F210-4048-94A0-936A618A0D2D}" type="presOf" srcId="{E1BF69CE-B6B4-427E-8FF2-3E9DF62C1FD6}" destId="{AC3A2FA7-0CC6-4B93-A30E-DACE141E846E}" srcOrd="0" destOrd="0" presId="urn:microsoft.com/office/officeart/2018/5/layout/IconLeafLabelList"/>
    <dgm:cxn modelId="{DD1C2082-0C93-4750-9DFC-2EEE057BF290}" type="presParOf" srcId="{DB0A3F05-7D4A-4E2B-8350-412848A60F32}" destId="{A6ABED03-FD5C-4B64-AE77-E3DFD06C9BA3}" srcOrd="0" destOrd="0" presId="urn:microsoft.com/office/officeart/2018/5/layout/IconLeafLabelList"/>
    <dgm:cxn modelId="{A5E50341-4BE1-426A-BE24-BD18A87AD9DF}" type="presParOf" srcId="{A6ABED03-FD5C-4B64-AE77-E3DFD06C9BA3}" destId="{3CD8734C-826F-4378-865D-51148019AAC3}" srcOrd="0" destOrd="0" presId="urn:microsoft.com/office/officeart/2018/5/layout/IconLeafLabelList"/>
    <dgm:cxn modelId="{D7C1387F-7B5E-4B00-9B3E-E48DD2283615}" type="presParOf" srcId="{A6ABED03-FD5C-4B64-AE77-E3DFD06C9BA3}" destId="{A1ED6CCC-9357-4197-8EB8-9CADE8E4505D}" srcOrd="1" destOrd="0" presId="urn:microsoft.com/office/officeart/2018/5/layout/IconLeafLabelList"/>
    <dgm:cxn modelId="{FD3F3BF0-BA71-49CC-9B0E-E8DA25A2967A}" type="presParOf" srcId="{A6ABED03-FD5C-4B64-AE77-E3DFD06C9BA3}" destId="{B37EC99A-B932-4C48-A569-2DF60E4EEEB4}" srcOrd="2" destOrd="0" presId="urn:microsoft.com/office/officeart/2018/5/layout/IconLeafLabelList"/>
    <dgm:cxn modelId="{A326B67A-1ED1-44F7-866D-31E2ECD0C4C4}" type="presParOf" srcId="{A6ABED03-FD5C-4B64-AE77-E3DFD06C9BA3}" destId="{A3A28BA4-B542-47AB-9987-9D0A2D548416}" srcOrd="3" destOrd="0" presId="urn:microsoft.com/office/officeart/2018/5/layout/IconLeafLabelList"/>
    <dgm:cxn modelId="{46AD696B-3C06-4E57-AA54-0DCD5CA6E26C}" type="presParOf" srcId="{DB0A3F05-7D4A-4E2B-8350-412848A60F32}" destId="{E5C7496B-AAD0-4704-B4E0-3B2BF8EDFE95}" srcOrd="1" destOrd="0" presId="urn:microsoft.com/office/officeart/2018/5/layout/IconLeafLabelList"/>
    <dgm:cxn modelId="{C693DC6D-8435-4F26-89E1-25F32EBBFD2C}" type="presParOf" srcId="{DB0A3F05-7D4A-4E2B-8350-412848A60F32}" destId="{8641CB61-F12A-49EA-A6C4-2C861A9F9DF2}" srcOrd="2" destOrd="0" presId="urn:microsoft.com/office/officeart/2018/5/layout/IconLeafLabelList"/>
    <dgm:cxn modelId="{544A4FAB-80D4-43D3-A9DE-86D412BB656A}" type="presParOf" srcId="{8641CB61-F12A-49EA-A6C4-2C861A9F9DF2}" destId="{5195239B-DA8D-4676-89C3-093A640954BE}" srcOrd="0" destOrd="0" presId="urn:microsoft.com/office/officeart/2018/5/layout/IconLeafLabelList"/>
    <dgm:cxn modelId="{BC92CDEE-2459-4068-A566-DD9CF9AEFB00}" type="presParOf" srcId="{8641CB61-F12A-49EA-A6C4-2C861A9F9DF2}" destId="{4B81FCC9-6BC6-4EC1-8573-09103EEF60DD}" srcOrd="1" destOrd="0" presId="urn:microsoft.com/office/officeart/2018/5/layout/IconLeafLabelList"/>
    <dgm:cxn modelId="{EA1DB0DD-32DE-405D-9FD3-0FF0462F2687}" type="presParOf" srcId="{8641CB61-F12A-49EA-A6C4-2C861A9F9DF2}" destId="{4A6E5EB6-BB4D-4A52-96B3-EDFC7BB879C3}" srcOrd="2" destOrd="0" presId="urn:microsoft.com/office/officeart/2018/5/layout/IconLeafLabelList"/>
    <dgm:cxn modelId="{79DB14C6-D99D-47A6-80B2-E5AB778CC6D8}" type="presParOf" srcId="{8641CB61-F12A-49EA-A6C4-2C861A9F9DF2}" destId="{4BCC8877-F9EE-4E30-810B-8382C43CCA73}" srcOrd="3" destOrd="0" presId="urn:microsoft.com/office/officeart/2018/5/layout/IconLeafLabelList"/>
    <dgm:cxn modelId="{9F5FC3D6-BEA8-4DF6-BEB9-E3A20E21FB59}" type="presParOf" srcId="{DB0A3F05-7D4A-4E2B-8350-412848A60F32}" destId="{4FB9A5D7-6647-42C5-BE9C-7E7E21FDCDD0}" srcOrd="3" destOrd="0" presId="urn:microsoft.com/office/officeart/2018/5/layout/IconLeafLabelList"/>
    <dgm:cxn modelId="{A46464B5-290B-4801-A7EB-2305D199741E}" type="presParOf" srcId="{DB0A3F05-7D4A-4E2B-8350-412848A60F32}" destId="{77AF993D-9427-4489-A2CA-736D8C8BD299}" srcOrd="4" destOrd="0" presId="urn:microsoft.com/office/officeart/2018/5/layout/IconLeafLabelList"/>
    <dgm:cxn modelId="{623C227D-E729-4814-A47E-C166E442FE9D}" type="presParOf" srcId="{77AF993D-9427-4489-A2CA-736D8C8BD299}" destId="{8783FDCA-F554-4867-90D2-F13BD57E13CE}" srcOrd="0" destOrd="0" presId="urn:microsoft.com/office/officeart/2018/5/layout/IconLeafLabelList"/>
    <dgm:cxn modelId="{B5A84AB5-4771-4B79-9CC1-2044066C1CFD}" type="presParOf" srcId="{77AF993D-9427-4489-A2CA-736D8C8BD299}" destId="{D89B7297-AD73-4888-B111-509DE20124F5}" srcOrd="1" destOrd="0" presId="urn:microsoft.com/office/officeart/2018/5/layout/IconLeafLabelList"/>
    <dgm:cxn modelId="{DEE85F03-A6E8-4717-AA91-C65F1716C483}" type="presParOf" srcId="{77AF993D-9427-4489-A2CA-736D8C8BD299}" destId="{4F91EFDC-E0D3-4194-AB10-1FECDC196CE3}" srcOrd="2" destOrd="0" presId="urn:microsoft.com/office/officeart/2018/5/layout/IconLeafLabelList"/>
    <dgm:cxn modelId="{0B660CBF-2A36-407C-9565-C208D252FF6A}" type="presParOf" srcId="{77AF993D-9427-4489-A2CA-736D8C8BD299}" destId="{C7B5E58C-3630-4414-8DC9-E04BD8B2E96B}" srcOrd="3" destOrd="0" presId="urn:microsoft.com/office/officeart/2018/5/layout/IconLeafLabelList"/>
    <dgm:cxn modelId="{7F308DCF-386E-41E3-8908-70F5BC08634D}" type="presParOf" srcId="{DB0A3F05-7D4A-4E2B-8350-412848A60F32}" destId="{D7F59329-8068-4C7F-8675-5B1F877FEBC3}" srcOrd="5" destOrd="0" presId="urn:microsoft.com/office/officeart/2018/5/layout/IconLeafLabelList"/>
    <dgm:cxn modelId="{CF2B8D85-24E3-4BC4-94BF-D27EE0C87097}" type="presParOf" srcId="{DB0A3F05-7D4A-4E2B-8350-412848A60F32}" destId="{AE5734FB-140B-4722-BE71-A8BEF6C3D2F5}" srcOrd="6" destOrd="0" presId="urn:microsoft.com/office/officeart/2018/5/layout/IconLeafLabelList"/>
    <dgm:cxn modelId="{27E3AF48-98B7-4A37-88E8-3F6F0424AE0F}" type="presParOf" srcId="{AE5734FB-140B-4722-BE71-A8BEF6C3D2F5}" destId="{A2B0696A-C2A4-455A-BB99-A39BFA2175D3}" srcOrd="0" destOrd="0" presId="urn:microsoft.com/office/officeart/2018/5/layout/IconLeafLabelList"/>
    <dgm:cxn modelId="{0E5863B7-84B8-4B13-9C52-6A6DC571C62E}" type="presParOf" srcId="{AE5734FB-140B-4722-BE71-A8BEF6C3D2F5}" destId="{012F8B73-3AAA-4A08-BE95-700F420A8CF7}" srcOrd="1" destOrd="0" presId="urn:microsoft.com/office/officeart/2018/5/layout/IconLeafLabelList"/>
    <dgm:cxn modelId="{56476EE8-7854-4703-A7AC-3DD7AEC23FE3}" type="presParOf" srcId="{AE5734FB-140B-4722-BE71-A8BEF6C3D2F5}" destId="{4828DA84-B7B9-4DFB-97DD-CDD66B8BA6E8}" srcOrd="2" destOrd="0" presId="urn:microsoft.com/office/officeart/2018/5/layout/IconLeafLabelList"/>
    <dgm:cxn modelId="{252B7E94-20FA-419C-BD71-2DE091B92B77}" type="presParOf" srcId="{AE5734FB-140B-4722-BE71-A8BEF6C3D2F5}" destId="{AC3A2FA7-0CC6-4B93-A30E-DACE141E846E}" srcOrd="3" destOrd="0" presId="urn:microsoft.com/office/officeart/2018/5/layout/IconLeafLabelList"/>
    <dgm:cxn modelId="{C8194B81-7E27-41B9-A30C-235F7CBD0430}" type="presParOf" srcId="{DB0A3F05-7D4A-4E2B-8350-412848A60F32}" destId="{3DBA953C-4A37-4CD7-AF56-8DF3C327C012}" srcOrd="7" destOrd="0" presId="urn:microsoft.com/office/officeart/2018/5/layout/IconLeafLabelList"/>
    <dgm:cxn modelId="{88FE245D-EDB9-4F41-A163-D84891B7C0BD}" type="presParOf" srcId="{DB0A3F05-7D4A-4E2B-8350-412848A60F32}" destId="{ECEAC413-57A5-407F-A7A9-0FE32FCBD281}" srcOrd="8" destOrd="0" presId="urn:microsoft.com/office/officeart/2018/5/layout/IconLeafLabelList"/>
    <dgm:cxn modelId="{10C4DAA9-534E-4F1A-8CB6-4A1C07394B05}" type="presParOf" srcId="{ECEAC413-57A5-407F-A7A9-0FE32FCBD281}" destId="{640AD412-319A-4E76-ADDF-86490422F9F3}" srcOrd="0" destOrd="0" presId="urn:microsoft.com/office/officeart/2018/5/layout/IconLeafLabelList"/>
    <dgm:cxn modelId="{62C74BD3-D479-4485-81C0-2181592904FA}" type="presParOf" srcId="{ECEAC413-57A5-407F-A7A9-0FE32FCBD281}" destId="{0C914080-D0D3-4178-9D97-DD02C1059394}" srcOrd="1" destOrd="0" presId="urn:microsoft.com/office/officeart/2018/5/layout/IconLeafLabelList"/>
    <dgm:cxn modelId="{66E09AA6-A9F6-493B-98A6-6847A940B871}" type="presParOf" srcId="{ECEAC413-57A5-407F-A7A9-0FE32FCBD281}" destId="{819AAD0C-6CEE-461D-B592-34EDCDA54026}" srcOrd="2" destOrd="0" presId="urn:microsoft.com/office/officeart/2018/5/layout/IconLeafLabelList"/>
    <dgm:cxn modelId="{3B63976D-B8F2-4011-9BC6-879C474EE5BA}" type="presParOf" srcId="{ECEAC413-57A5-407F-A7A9-0FE32FCBD281}" destId="{9C6D3EFF-23B9-4D43-B0D3-8CFE5946360F}" srcOrd="3" destOrd="0" presId="urn:microsoft.com/office/officeart/2018/5/layout/IconLeafLabelList"/>
    <dgm:cxn modelId="{B6FA2DCA-7477-4B1A-BF93-9AE91C4C67AB}" type="presParOf" srcId="{DB0A3F05-7D4A-4E2B-8350-412848A60F32}" destId="{D14E4538-BF21-4B14-B998-985D88409311}" srcOrd="9" destOrd="0" presId="urn:microsoft.com/office/officeart/2018/5/layout/IconLeafLabelList"/>
    <dgm:cxn modelId="{15577262-7565-45E8-B15F-CDC8D835CF45}" type="presParOf" srcId="{DB0A3F05-7D4A-4E2B-8350-412848A60F32}" destId="{EAD5374D-E977-4832-B76D-37602EC13B7B}" srcOrd="10" destOrd="0" presId="urn:microsoft.com/office/officeart/2018/5/layout/IconLeafLabelList"/>
    <dgm:cxn modelId="{562B997E-3E95-4EBA-B534-C7CC09081578}" type="presParOf" srcId="{EAD5374D-E977-4832-B76D-37602EC13B7B}" destId="{D93C15AB-13FC-40C1-8EAC-C808BF436B8A}" srcOrd="0" destOrd="0" presId="urn:microsoft.com/office/officeart/2018/5/layout/IconLeafLabelList"/>
    <dgm:cxn modelId="{096BE45D-6FD6-4979-BC65-4352F615E819}" type="presParOf" srcId="{EAD5374D-E977-4832-B76D-37602EC13B7B}" destId="{C7A0DC1A-911C-40DC-88D5-CB0EF98CD431}" srcOrd="1" destOrd="0" presId="urn:microsoft.com/office/officeart/2018/5/layout/IconLeafLabelList"/>
    <dgm:cxn modelId="{724CD855-9A30-4F28-A25A-BB1F2D0E4ADC}" type="presParOf" srcId="{EAD5374D-E977-4832-B76D-37602EC13B7B}" destId="{3891A3BC-F6E5-425D-9D18-8AAF812D616A}" srcOrd="2" destOrd="0" presId="urn:microsoft.com/office/officeart/2018/5/layout/IconLeafLabelList"/>
    <dgm:cxn modelId="{32F429D3-A041-4150-A220-E094ED051D7D}" type="presParOf" srcId="{EAD5374D-E977-4832-B76D-37602EC13B7B}" destId="{8D082BC1-0108-4961-A4B7-13CDF8AE9EE3}"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8734C-826F-4378-865D-51148019AAC3}">
      <dsp:nvSpPr>
        <dsp:cNvPr id="0" name=""/>
        <dsp:cNvSpPr/>
      </dsp:nvSpPr>
      <dsp:spPr>
        <a:xfrm>
          <a:off x="1072459" y="188552"/>
          <a:ext cx="1077626" cy="1077626"/>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ED6CCC-9357-4197-8EB8-9CADE8E4505D}">
      <dsp:nvSpPr>
        <dsp:cNvPr id="0" name=""/>
        <dsp:cNvSpPr/>
      </dsp:nvSpPr>
      <dsp:spPr>
        <a:xfrm>
          <a:off x="1302118" y="418211"/>
          <a:ext cx="618310" cy="618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A28BA4-B542-47AB-9987-9D0A2D548416}">
      <dsp:nvSpPr>
        <dsp:cNvPr id="0" name=""/>
        <dsp:cNvSpPr/>
      </dsp:nvSpPr>
      <dsp:spPr>
        <a:xfrm>
          <a:off x="624326" y="1601834"/>
          <a:ext cx="1973894" cy="1002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cap="none" baseline="0" dirty="0"/>
            <a:t>Leveraging associations to build capacity in poultry rearing, production of feeds, and financial management training</a:t>
          </a:r>
          <a:endParaRPr lang="en-US" sz="1400" kern="1200" cap="none" baseline="0" dirty="0"/>
        </a:p>
      </dsp:txBody>
      <dsp:txXfrm>
        <a:off x="624326" y="1601834"/>
        <a:ext cx="1973894" cy="1002296"/>
      </dsp:txXfrm>
    </dsp:sp>
    <dsp:sp modelId="{5195239B-DA8D-4676-89C3-093A640954BE}">
      <dsp:nvSpPr>
        <dsp:cNvPr id="0" name=""/>
        <dsp:cNvSpPr/>
      </dsp:nvSpPr>
      <dsp:spPr>
        <a:xfrm>
          <a:off x="3251863" y="188552"/>
          <a:ext cx="1077626" cy="1077626"/>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81FCC9-6BC6-4EC1-8573-09103EEF60DD}">
      <dsp:nvSpPr>
        <dsp:cNvPr id="0" name=""/>
        <dsp:cNvSpPr/>
      </dsp:nvSpPr>
      <dsp:spPr>
        <a:xfrm>
          <a:off x="3481521" y="418211"/>
          <a:ext cx="618310" cy="6183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CC8877-F9EE-4E30-810B-8382C43CCA73}">
      <dsp:nvSpPr>
        <dsp:cNvPr id="0" name=""/>
        <dsp:cNvSpPr/>
      </dsp:nvSpPr>
      <dsp:spPr>
        <a:xfrm>
          <a:off x="2907375" y="1601834"/>
          <a:ext cx="1766601" cy="1002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cap="none" baseline="0" dirty="0"/>
            <a:t>Targeting a value-chain for which there was interest, previous experience and that is relatively inexpensive compared to others </a:t>
          </a:r>
          <a:endParaRPr lang="en-US" sz="1400" kern="1200" cap="none" baseline="0" dirty="0"/>
        </a:p>
      </dsp:txBody>
      <dsp:txXfrm>
        <a:off x="2907375" y="1601834"/>
        <a:ext cx="1766601" cy="1002296"/>
      </dsp:txXfrm>
    </dsp:sp>
    <dsp:sp modelId="{8783FDCA-F554-4867-90D2-F13BD57E13CE}">
      <dsp:nvSpPr>
        <dsp:cNvPr id="0" name=""/>
        <dsp:cNvSpPr/>
      </dsp:nvSpPr>
      <dsp:spPr>
        <a:xfrm>
          <a:off x="5415755" y="188552"/>
          <a:ext cx="1077626" cy="1077626"/>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9B7297-AD73-4888-B111-509DE20124F5}">
      <dsp:nvSpPr>
        <dsp:cNvPr id="0" name=""/>
        <dsp:cNvSpPr/>
      </dsp:nvSpPr>
      <dsp:spPr>
        <a:xfrm>
          <a:off x="5645414" y="418211"/>
          <a:ext cx="618310" cy="6183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B5E58C-3630-4414-8DC9-E04BD8B2E96B}">
      <dsp:nvSpPr>
        <dsp:cNvPr id="0" name=""/>
        <dsp:cNvSpPr/>
      </dsp:nvSpPr>
      <dsp:spPr>
        <a:xfrm>
          <a:off x="4983132" y="1601834"/>
          <a:ext cx="1942873" cy="1002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cap="none" baseline="0" dirty="0"/>
            <a:t>Targeting a value-chain that was generally associated with women allowed them to build capacity and access finance</a:t>
          </a:r>
          <a:endParaRPr lang="en-US" sz="1400" kern="1200" cap="none" baseline="0" dirty="0"/>
        </a:p>
      </dsp:txBody>
      <dsp:txXfrm>
        <a:off x="4983132" y="1601834"/>
        <a:ext cx="1942873" cy="1002296"/>
      </dsp:txXfrm>
    </dsp:sp>
    <dsp:sp modelId="{A2B0696A-C2A4-455A-BB99-A39BFA2175D3}">
      <dsp:nvSpPr>
        <dsp:cNvPr id="0" name=""/>
        <dsp:cNvSpPr/>
      </dsp:nvSpPr>
      <dsp:spPr>
        <a:xfrm>
          <a:off x="1088898" y="3045781"/>
          <a:ext cx="1077626" cy="1077626"/>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2F8B73-3AAA-4A08-BE95-700F420A8CF7}">
      <dsp:nvSpPr>
        <dsp:cNvPr id="0" name=""/>
        <dsp:cNvSpPr/>
      </dsp:nvSpPr>
      <dsp:spPr>
        <a:xfrm>
          <a:off x="1318556" y="3275439"/>
          <a:ext cx="618310" cy="6183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3A2FA7-0CC6-4B93-A30E-DACE141E846E}">
      <dsp:nvSpPr>
        <dsp:cNvPr id="0" name=""/>
        <dsp:cNvSpPr/>
      </dsp:nvSpPr>
      <dsp:spPr>
        <a:xfrm>
          <a:off x="744410" y="4459062"/>
          <a:ext cx="1766601" cy="1002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cap="none" baseline="0" dirty="0"/>
            <a:t>Setting up a fee-for-service approach for </a:t>
          </a:r>
          <a:r>
            <a:rPr lang="en-GB" sz="1400" kern="1200" cap="none" baseline="0" dirty="0" err="1"/>
            <a:t>paravets</a:t>
          </a:r>
          <a:r>
            <a:rPr lang="en-GB" sz="1400" kern="1200" cap="none" baseline="0" dirty="0"/>
            <a:t> to ensure the sustainability of the service</a:t>
          </a:r>
          <a:endParaRPr lang="en-US" sz="1400" kern="1200" cap="none" baseline="0" dirty="0"/>
        </a:p>
      </dsp:txBody>
      <dsp:txXfrm>
        <a:off x="744410" y="4459062"/>
        <a:ext cx="1766601" cy="1002296"/>
      </dsp:txXfrm>
    </dsp:sp>
    <dsp:sp modelId="{640AD412-319A-4E76-ADDF-86490422F9F3}">
      <dsp:nvSpPr>
        <dsp:cNvPr id="0" name=""/>
        <dsp:cNvSpPr/>
      </dsp:nvSpPr>
      <dsp:spPr>
        <a:xfrm>
          <a:off x="3164654" y="3045781"/>
          <a:ext cx="1077626" cy="1077626"/>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914080-D0D3-4178-9D97-DD02C1059394}">
      <dsp:nvSpPr>
        <dsp:cNvPr id="0" name=""/>
        <dsp:cNvSpPr/>
      </dsp:nvSpPr>
      <dsp:spPr>
        <a:xfrm>
          <a:off x="3394313" y="3275439"/>
          <a:ext cx="618310" cy="61831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6D3EFF-23B9-4D43-B0D3-8CFE5946360F}">
      <dsp:nvSpPr>
        <dsp:cNvPr id="0" name=""/>
        <dsp:cNvSpPr/>
      </dsp:nvSpPr>
      <dsp:spPr>
        <a:xfrm>
          <a:off x="2820167" y="4459062"/>
          <a:ext cx="1766601" cy="1002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cap="none" baseline="0" dirty="0"/>
            <a:t>Facilitating links with input/output markets and training on digital marketing strategy was effective in reaching new output markets</a:t>
          </a:r>
          <a:endParaRPr lang="en-US" sz="1400" kern="1200" cap="none" baseline="0" dirty="0"/>
        </a:p>
      </dsp:txBody>
      <dsp:txXfrm>
        <a:off x="2820167" y="4459062"/>
        <a:ext cx="1766601" cy="1002296"/>
      </dsp:txXfrm>
    </dsp:sp>
    <dsp:sp modelId="{D93C15AB-13FC-40C1-8EAC-C808BF436B8A}">
      <dsp:nvSpPr>
        <dsp:cNvPr id="0" name=""/>
        <dsp:cNvSpPr/>
      </dsp:nvSpPr>
      <dsp:spPr>
        <a:xfrm>
          <a:off x="5312109" y="3045781"/>
          <a:ext cx="1077626" cy="1077626"/>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A0DC1A-911C-40DC-88D5-CB0EF98CD431}">
      <dsp:nvSpPr>
        <dsp:cNvPr id="0" name=""/>
        <dsp:cNvSpPr/>
      </dsp:nvSpPr>
      <dsp:spPr>
        <a:xfrm>
          <a:off x="5541767" y="3275439"/>
          <a:ext cx="618310" cy="61831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082BC1-0108-4961-A4B7-13CDF8AE9EE3}">
      <dsp:nvSpPr>
        <dsp:cNvPr id="0" name=""/>
        <dsp:cNvSpPr/>
      </dsp:nvSpPr>
      <dsp:spPr>
        <a:xfrm>
          <a:off x="4895924" y="4459062"/>
          <a:ext cx="1909996" cy="1002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cap="none" baseline="0" dirty="0"/>
            <a:t>Providing a CG to incentivise Equity to serve a new market and facilitating linkages through a trusted NGO (pre-screening of groups) </a:t>
          </a:r>
          <a:endParaRPr lang="en-US" sz="1400" kern="1200" cap="none" baseline="0" dirty="0"/>
        </a:p>
      </dsp:txBody>
      <dsp:txXfrm>
        <a:off x="4895924" y="4459062"/>
        <a:ext cx="1909996" cy="1002296"/>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8D8E85-CA59-4A49-843C-ED2A0B576CA5}" type="datetimeFigureOut">
              <a:rPr lang="en-GB" smtClean="0"/>
              <a:t>08/04/2025</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E90B9-3E72-48ED-B2A4-5D198C33F472}" type="slidenum">
              <a:rPr lang="en-GB" smtClean="0"/>
              <a:t>‹N›</a:t>
            </a:fld>
            <a:endParaRPr lang="en-GB"/>
          </a:p>
        </p:txBody>
      </p:sp>
    </p:spTree>
    <p:extLst>
      <p:ext uri="{BB962C8B-B14F-4D97-AF65-F5344CB8AC3E}">
        <p14:creationId xmlns:p14="http://schemas.microsoft.com/office/powerpoint/2010/main" val="3663666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05EE90B9-3E72-48ED-B2A4-5D198C33F472}" type="slidenum">
              <a:rPr lang="en-GB" smtClean="0"/>
              <a:t>4</a:t>
            </a:fld>
            <a:endParaRPr lang="en-GB"/>
          </a:p>
        </p:txBody>
      </p:sp>
    </p:spTree>
    <p:extLst>
      <p:ext uri="{BB962C8B-B14F-4D97-AF65-F5344CB8AC3E}">
        <p14:creationId xmlns:p14="http://schemas.microsoft.com/office/powerpoint/2010/main" val="1732004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34B96-549D-5630-AC66-7A24D095208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AB4F240-1A8D-A0BD-4446-CF8D9439F05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6130D35-EBAC-4603-8669-9715A3812552}"/>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A6792949-1A33-01B8-1F90-D186BD55BB9A}"/>
              </a:ext>
            </a:extLst>
          </p:cNvPr>
          <p:cNvSpPr>
            <a:spLocks noGrp="1"/>
          </p:cNvSpPr>
          <p:nvPr>
            <p:ph type="sldNum" sz="quarter" idx="5"/>
          </p:nvPr>
        </p:nvSpPr>
        <p:spPr/>
        <p:txBody>
          <a:bodyPr/>
          <a:lstStyle/>
          <a:p>
            <a:fld id="{05EE90B9-3E72-48ED-B2A4-5D198C33F472}" type="slidenum">
              <a:rPr lang="en-GB" smtClean="0"/>
              <a:t>6</a:t>
            </a:fld>
            <a:endParaRPr lang="en-GB"/>
          </a:p>
        </p:txBody>
      </p:sp>
    </p:spTree>
    <p:extLst>
      <p:ext uri="{BB962C8B-B14F-4D97-AF65-F5344CB8AC3E}">
        <p14:creationId xmlns:p14="http://schemas.microsoft.com/office/powerpoint/2010/main" val="1981184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CF957A8-6B17-4FA7-BD20-2C9E95DBC93A}" type="datetimeFigureOut">
              <a:rPr lang="it-IT" smtClean="0"/>
              <a:t>08/04/2025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C226271-94FB-4C5E-A238-9923FEF9D099}"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030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34197"/>
          </a:xfrm>
        </p:spPr>
        <p:txBody>
          <a:bodyPr/>
          <a:lstStyle/>
          <a:p>
            <a:r>
              <a:rPr lang="it-IT" dirty="0"/>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CF957A8-6B17-4FA7-BD20-2C9E95DBC93A}" type="datetimeFigureOut">
              <a:rPr lang="it-IT" smtClean="0"/>
              <a:t>08/04/2025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C226271-94FB-4C5E-A238-9923FEF9D099}" type="slidenum">
              <a:rPr lang="it-IT" smtClean="0"/>
              <a:t>‹N›</a:t>
            </a:fld>
            <a:endParaRPr lang="it-IT"/>
          </a:p>
        </p:txBody>
      </p:sp>
    </p:spTree>
    <p:extLst>
      <p:ext uri="{BB962C8B-B14F-4D97-AF65-F5344CB8AC3E}">
        <p14:creationId xmlns:p14="http://schemas.microsoft.com/office/powerpoint/2010/main" val="988272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CF957A8-6B17-4FA7-BD20-2C9E95DBC93A}" type="datetimeFigureOut">
              <a:rPr lang="it-IT" smtClean="0"/>
              <a:t>08/04/2025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C226271-94FB-4C5E-A238-9923FEF9D099}" type="slidenum">
              <a:rPr lang="it-IT" smtClean="0"/>
              <a:t>‹N›</a:t>
            </a:fld>
            <a:endParaRPr lang="it-IT"/>
          </a:p>
        </p:txBody>
      </p:sp>
    </p:spTree>
    <p:extLst>
      <p:ext uri="{BB962C8B-B14F-4D97-AF65-F5344CB8AC3E}">
        <p14:creationId xmlns:p14="http://schemas.microsoft.com/office/powerpoint/2010/main" val="1660448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14064"/>
          </a:xfrm>
        </p:spPr>
        <p:txBody>
          <a:bodyPr/>
          <a:lstStyle>
            <a:lvl1pPr marL="0">
              <a:defRPr/>
            </a:lvl1pPr>
          </a:lstStyle>
          <a:p>
            <a:r>
              <a:rPr lang="it-IT" dirty="0"/>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CF957A8-6B17-4FA7-BD20-2C9E95DBC93A}" type="datetimeFigureOut">
              <a:rPr lang="it-IT" smtClean="0"/>
              <a:t>08/04/2025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C226271-94FB-4C5E-A238-9923FEF9D099}" type="slidenum">
              <a:rPr lang="it-IT" smtClean="0"/>
              <a:t>‹N›</a:t>
            </a:fld>
            <a:endParaRPr lang="it-IT"/>
          </a:p>
        </p:txBody>
      </p:sp>
    </p:spTree>
    <p:extLst>
      <p:ext uri="{BB962C8B-B14F-4D97-AF65-F5344CB8AC3E}">
        <p14:creationId xmlns:p14="http://schemas.microsoft.com/office/powerpoint/2010/main" val="1245578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CF957A8-6B17-4FA7-BD20-2C9E95DBC93A}" type="datetimeFigureOut">
              <a:rPr lang="it-IT" smtClean="0"/>
              <a:t>08/04/2025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C226271-94FB-4C5E-A238-9923FEF9D099}"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586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814064"/>
          </a:xfrm>
        </p:spPr>
        <p:txBody>
          <a:bodyPr/>
          <a:lstStyle/>
          <a:p>
            <a:r>
              <a:rPr lang="it-IT" dirty="0"/>
              <a:t>Fare clic per modificare lo stile del titolo dello schema</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CF957A8-6B17-4FA7-BD20-2C9E95DBC93A}" type="datetimeFigureOut">
              <a:rPr lang="it-IT" smtClean="0"/>
              <a:t>08/04/2025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C226271-94FB-4C5E-A238-9923FEF9D099}" type="slidenum">
              <a:rPr lang="it-IT" smtClean="0"/>
              <a:t>‹N›</a:t>
            </a:fld>
            <a:endParaRPr lang="it-IT"/>
          </a:p>
        </p:txBody>
      </p:sp>
    </p:spTree>
    <p:extLst>
      <p:ext uri="{BB962C8B-B14F-4D97-AF65-F5344CB8AC3E}">
        <p14:creationId xmlns:p14="http://schemas.microsoft.com/office/powerpoint/2010/main" val="103652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CF957A8-6B17-4FA7-BD20-2C9E95DBC93A}" type="datetimeFigureOut">
              <a:rPr lang="it-IT" smtClean="0"/>
              <a:t>08/04/2025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C226271-94FB-4C5E-A238-9923FEF9D099}" type="slidenum">
              <a:rPr lang="it-IT" smtClean="0"/>
              <a:t>‹N›</a:t>
            </a:fld>
            <a:endParaRPr lang="it-IT"/>
          </a:p>
        </p:txBody>
      </p:sp>
    </p:spTree>
    <p:extLst>
      <p:ext uri="{BB962C8B-B14F-4D97-AF65-F5344CB8AC3E}">
        <p14:creationId xmlns:p14="http://schemas.microsoft.com/office/powerpoint/2010/main" val="4119911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08797"/>
          </a:xfrm>
        </p:spPr>
        <p:txBody>
          <a:bodyPr/>
          <a:lstStyle/>
          <a:p>
            <a:r>
              <a:rPr lang="it-IT" dirty="0"/>
              <a:t>Fare clic per modificare lo stile del titolo dello schema</a:t>
            </a:r>
            <a:endParaRPr lang="en-US" dirty="0"/>
          </a:p>
        </p:txBody>
      </p:sp>
      <p:sp>
        <p:nvSpPr>
          <p:cNvPr id="3" name="Date Placeholder 2"/>
          <p:cNvSpPr>
            <a:spLocks noGrp="1"/>
          </p:cNvSpPr>
          <p:nvPr>
            <p:ph type="dt" sz="half" idx="10"/>
          </p:nvPr>
        </p:nvSpPr>
        <p:spPr/>
        <p:txBody>
          <a:bodyPr/>
          <a:lstStyle/>
          <a:p>
            <a:fld id="{6CF957A8-6B17-4FA7-BD20-2C9E95DBC93A}" type="datetimeFigureOut">
              <a:rPr lang="it-IT" smtClean="0"/>
              <a:t>08/04/2025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C226271-94FB-4C5E-A238-9923FEF9D099}" type="slidenum">
              <a:rPr lang="it-IT" smtClean="0"/>
              <a:t>‹N›</a:t>
            </a:fld>
            <a:endParaRPr lang="it-IT"/>
          </a:p>
        </p:txBody>
      </p:sp>
    </p:spTree>
    <p:extLst>
      <p:ext uri="{BB962C8B-B14F-4D97-AF65-F5344CB8AC3E}">
        <p14:creationId xmlns:p14="http://schemas.microsoft.com/office/powerpoint/2010/main" val="71446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CF957A8-6B17-4FA7-BD20-2C9E95DBC93A}" type="datetimeFigureOut">
              <a:rPr lang="it-IT" smtClean="0"/>
              <a:t>08/04/2025</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5C226271-94FB-4C5E-A238-9923FEF9D099}" type="slidenum">
              <a:rPr lang="it-IT" smtClean="0"/>
              <a:t>‹N›</a:t>
            </a:fld>
            <a:endParaRPr lang="it-IT"/>
          </a:p>
        </p:txBody>
      </p:sp>
    </p:spTree>
    <p:extLst>
      <p:ext uri="{BB962C8B-B14F-4D97-AF65-F5344CB8AC3E}">
        <p14:creationId xmlns:p14="http://schemas.microsoft.com/office/powerpoint/2010/main" val="40987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CF957A8-6B17-4FA7-BD20-2C9E95DBC93A}" type="datetimeFigureOut">
              <a:rPr lang="it-IT" smtClean="0"/>
              <a:t>08/04/2025</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C226271-94FB-4C5E-A238-9923FEF9D099}" type="slidenum">
              <a:rPr lang="it-IT" smtClean="0"/>
              <a:t>‹N›</a:t>
            </a:fld>
            <a:endParaRPr lang="it-IT"/>
          </a:p>
        </p:txBody>
      </p:sp>
    </p:spTree>
    <p:extLst>
      <p:ext uri="{BB962C8B-B14F-4D97-AF65-F5344CB8AC3E}">
        <p14:creationId xmlns:p14="http://schemas.microsoft.com/office/powerpoint/2010/main" val="1455183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CF957A8-6B17-4FA7-BD20-2C9E95DBC93A}" type="datetimeFigureOut">
              <a:rPr lang="it-IT" smtClean="0"/>
              <a:t>08/04/2025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C226271-94FB-4C5E-A238-9923FEF9D099}" type="slidenum">
              <a:rPr lang="it-IT" smtClean="0"/>
              <a:t>‹N›</a:t>
            </a:fld>
            <a:endParaRPr lang="it-IT"/>
          </a:p>
        </p:txBody>
      </p:sp>
    </p:spTree>
    <p:extLst>
      <p:ext uri="{BB962C8B-B14F-4D97-AF65-F5344CB8AC3E}">
        <p14:creationId xmlns:p14="http://schemas.microsoft.com/office/powerpoint/2010/main" val="1928671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875508"/>
          </a:xfrm>
          <a:prstGeom prst="rect">
            <a:avLst/>
          </a:prstGeom>
        </p:spPr>
        <p:txBody>
          <a:bodyPr vert="horz" lIns="91440" tIns="45720" rIns="91440" bIns="45720" rtlCol="0" anchor="b">
            <a:norm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CF957A8-6B17-4FA7-BD20-2C9E95DBC93A}" type="datetimeFigureOut">
              <a:rPr lang="it-IT" smtClean="0"/>
              <a:t>08/04/2025</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C226271-94FB-4C5E-A238-9923FEF9D099}" type="slidenum">
              <a:rPr lang="it-IT" smtClean="0"/>
              <a:t>‹N›</a:t>
            </a:fld>
            <a:endParaRPr lang="it-IT"/>
          </a:p>
        </p:txBody>
      </p:sp>
      <p:cxnSp>
        <p:nvCxnSpPr>
          <p:cNvPr id="10" name="Straight Connector 9"/>
          <p:cNvCxnSpPr/>
          <p:nvPr/>
        </p:nvCxnSpPr>
        <p:spPr>
          <a:xfrm>
            <a:off x="1188720" y="1162112"/>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2421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DAD3BBF-FB98-AA67-4CD1-7A6236DD7F8E}"/>
              </a:ext>
            </a:extLst>
          </p:cNvPr>
          <p:cNvSpPr>
            <a:spLocks noGrp="1"/>
          </p:cNvSpPr>
          <p:nvPr>
            <p:ph type="ctrTitle"/>
          </p:nvPr>
        </p:nvSpPr>
        <p:spPr>
          <a:xfrm>
            <a:off x="6730000" y="639097"/>
            <a:ext cx="4813072" cy="3686015"/>
          </a:xfrm>
        </p:spPr>
        <p:txBody>
          <a:bodyPr>
            <a:normAutofit/>
          </a:bodyPr>
          <a:lstStyle/>
          <a:p>
            <a:r>
              <a:rPr lang="en-GB" sz="4400" b="1">
                <a:effectLst/>
                <a:latin typeface="Calibri" panose="020F0502020204030204" pitchFamily="34" charset="0"/>
                <a:ea typeface="Times New Roman" panose="02020603050405020304" pitchFamily="18" charset="0"/>
                <a:cs typeface="Times New Roman" panose="02020603050405020304" pitchFamily="18" charset="0"/>
              </a:rPr>
              <a:t>Hand in Hand East Africa and FSD Kenya poultry pilot project in Tala</a:t>
            </a:r>
            <a:br>
              <a:rPr lang="it-IT" sz="4400">
                <a:effectLst/>
                <a:latin typeface="Calibri" panose="020F0502020204030204" pitchFamily="34" charset="0"/>
                <a:ea typeface="Times New Roman" panose="02020603050405020304" pitchFamily="18" charset="0"/>
                <a:cs typeface="Times New Roman" panose="02020603050405020304" pitchFamily="18" charset="0"/>
              </a:rPr>
            </a:br>
            <a:endParaRPr lang="it-IT" sz="4400"/>
          </a:p>
        </p:txBody>
      </p:sp>
      <p:sp>
        <p:nvSpPr>
          <p:cNvPr id="3" name="Sottotitolo 2">
            <a:extLst>
              <a:ext uri="{FF2B5EF4-FFF2-40B4-BE49-F238E27FC236}">
                <a16:creationId xmlns:a16="http://schemas.microsoft.com/office/drawing/2014/main" id="{812FED73-581C-7A16-40ED-5522AD2286BD}"/>
              </a:ext>
            </a:extLst>
          </p:cNvPr>
          <p:cNvSpPr>
            <a:spLocks noGrp="1"/>
          </p:cNvSpPr>
          <p:nvPr>
            <p:ph type="subTitle" idx="1"/>
          </p:nvPr>
        </p:nvSpPr>
        <p:spPr>
          <a:xfrm>
            <a:off x="6729999" y="4455621"/>
            <a:ext cx="4829101" cy="1238616"/>
          </a:xfrm>
        </p:spPr>
        <p:txBody>
          <a:bodyPr>
            <a:normAutofit/>
          </a:bodyPr>
          <a:lstStyle/>
          <a:p>
            <a:r>
              <a:rPr lang="en-GB">
                <a:solidFill>
                  <a:schemeClr val="tx1">
                    <a:lumMod val="85000"/>
                    <a:lumOff val="15000"/>
                  </a:schemeClr>
                </a:solidFill>
              </a:rPr>
              <a:t>April 2025</a:t>
            </a:r>
            <a:endParaRPr lang="en-GB" dirty="0">
              <a:solidFill>
                <a:schemeClr val="tx1">
                  <a:lumMod val="85000"/>
                  <a:lumOff val="15000"/>
                </a:schemeClr>
              </a:solidFill>
            </a:endParaRPr>
          </a:p>
        </p:txBody>
      </p:sp>
      <p:pic>
        <p:nvPicPr>
          <p:cNvPr id="5" name="Immagine 4" descr="Immagine che contiene terreno, aria aperta, uccello, pollame&#10;&#10;Descrizione generata automaticamente">
            <a:extLst>
              <a:ext uri="{FF2B5EF4-FFF2-40B4-BE49-F238E27FC236}">
                <a16:creationId xmlns:a16="http://schemas.microsoft.com/office/drawing/2014/main" id="{46158ED8-A415-83FB-F323-F3853260BE8E}"/>
              </a:ext>
            </a:extLst>
          </p:cNvPr>
          <p:cNvPicPr>
            <a:picLocks noChangeAspect="1"/>
          </p:cNvPicPr>
          <p:nvPr/>
        </p:nvPicPr>
        <p:blipFill>
          <a:blip r:embed="rId2">
            <a:extLst>
              <a:ext uri="{28A0092B-C50C-407E-A947-70E740481C1C}">
                <a14:useLocalDpi xmlns:a14="http://schemas.microsoft.com/office/drawing/2010/main" val="0"/>
              </a:ext>
            </a:extLst>
          </a:blip>
          <a:srcRect l="10651" r="8296" b="-1"/>
          <a:stretch/>
        </p:blipFill>
        <p:spPr>
          <a:xfrm>
            <a:off x="633999" y="640081"/>
            <a:ext cx="5462001" cy="5054156"/>
          </a:xfrm>
          <a:prstGeom prst="rect">
            <a:avLst/>
          </a:prstGeom>
        </p:spPr>
      </p:pic>
      <p:cxnSp>
        <p:nvCxnSpPr>
          <p:cNvPr id="12" name="Straight Connector 11">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85B92BC-678C-4E14-97E6-3227DEF86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D2644120-A6B9-4D5C-8A60-E2F4CC220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342686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79A76A-CA18-D791-35CC-6A4C8F2AB22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olo 1">
            <a:extLst>
              <a:ext uri="{FF2B5EF4-FFF2-40B4-BE49-F238E27FC236}">
                <a16:creationId xmlns:a16="http://schemas.microsoft.com/office/drawing/2014/main" id="{7FD89092-99F1-7EC6-974D-CD466C726E4F}"/>
              </a:ext>
            </a:extLst>
          </p:cNvPr>
          <p:cNvSpPr>
            <a:spLocks noGrp="1"/>
          </p:cNvSpPr>
          <p:nvPr>
            <p:ph type="title"/>
          </p:nvPr>
        </p:nvSpPr>
        <p:spPr>
          <a:xfrm>
            <a:off x="296091" y="605896"/>
            <a:ext cx="3690708" cy="5646208"/>
          </a:xfrm>
        </p:spPr>
        <p:txBody>
          <a:bodyPr anchor="ctr">
            <a:normAutofit/>
          </a:bodyPr>
          <a:lstStyle/>
          <a:p>
            <a:r>
              <a:rPr lang="it-IT" sz="3600" dirty="0" err="1">
                <a:solidFill>
                  <a:srgbClr val="FFFFFF"/>
                </a:solidFill>
                <a:latin typeface="Georgia" panose="02040502050405020303" pitchFamily="18" charset="0"/>
              </a:rPr>
              <a:t>Approach</a:t>
            </a:r>
            <a:r>
              <a:rPr lang="it-IT" sz="3600" dirty="0">
                <a:solidFill>
                  <a:srgbClr val="FFFFFF"/>
                </a:solidFill>
                <a:latin typeface="Georgia" panose="02040502050405020303" pitchFamily="18" charset="0"/>
              </a:rPr>
              <a:t>: </a:t>
            </a:r>
            <a:br>
              <a:rPr lang="it-IT" sz="3600" dirty="0">
                <a:solidFill>
                  <a:srgbClr val="FFFFFF"/>
                </a:solidFill>
                <a:latin typeface="Georgia" panose="02040502050405020303" pitchFamily="18" charset="0"/>
              </a:rPr>
            </a:br>
            <a:r>
              <a:rPr lang="it-IT" sz="3600" dirty="0" err="1">
                <a:solidFill>
                  <a:srgbClr val="FFFFFF"/>
                </a:solidFill>
                <a:latin typeface="Georgia" panose="02040502050405020303" pitchFamily="18" charset="0"/>
              </a:rPr>
              <a:t>What</a:t>
            </a:r>
            <a:r>
              <a:rPr lang="it-IT" sz="3600" dirty="0">
                <a:solidFill>
                  <a:srgbClr val="FFFFFF"/>
                </a:solidFill>
                <a:latin typeface="Georgia" panose="02040502050405020303" pitchFamily="18" charset="0"/>
              </a:rPr>
              <a:t> </a:t>
            </a:r>
            <a:r>
              <a:rPr lang="it-IT" sz="3600" dirty="0" err="1">
                <a:solidFill>
                  <a:srgbClr val="FFFFFF"/>
                </a:solidFill>
                <a:latin typeface="Georgia" panose="02040502050405020303" pitchFamily="18" charset="0"/>
              </a:rPr>
              <a:t>didn’t</a:t>
            </a:r>
            <a:r>
              <a:rPr lang="it-IT" sz="3600" dirty="0">
                <a:solidFill>
                  <a:srgbClr val="FFFFFF"/>
                </a:solidFill>
                <a:latin typeface="Georgia" panose="02040502050405020303" pitchFamily="18" charset="0"/>
              </a:rPr>
              <a:t> work</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 name="Segnaposto contenuto 3">
            <a:extLst>
              <a:ext uri="{FF2B5EF4-FFF2-40B4-BE49-F238E27FC236}">
                <a16:creationId xmlns:a16="http://schemas.microsoft.com/office/drawing/2014/main" id="{030956C9-332F-6FFB-9631-1EB45DC74A18}"/>
              </a:ext>
            </a:extLst>
          </p:cNvPr>
          <p:cNvSpPr>
            <a:spLocks noGrp="1"/>
          </p:cNvSpPr>
          <p:nvPr>
            <p:ph idx="1"/>
          </p:nvPr>
        </p:nvSpPr>
        <p:spPr>
          <a:xfrm>
            <a:off x="4566936" y="605896"/>
            <a:ext cx="7328973" cy="5646208"/>
          </a:xfrm>
        </p:spPr>
        <p:txBody>
          <a:bodyPr anchor="ctr">
            <a:normAutofit/>
          </a:bodyPr>
          <a:lstStyle/>
          <a:p>
            <a:pPr>
              <a:buFont typeface="Arial" panose="020B0604020202020204" pitchFamily="34" charset="0"/>
              <a:buChar char="•"/>
            </a:pPr>
            <a:r>
              <a:rPr lang="en-GB" sz="1700" dirty="0"/>
              <a:t> Missed opportunity to build incentives for local experts to provide training after the end of the project (e.g., LF model was not fee-for-service, risk of developing aid dependency);</a:t>
            </a:r>
          </a:p>
          <a:p>
            <a:pPr>
              <a:buFont typeface="Arial" panose="020B0604020202020204" pitchFamily="34" charset="0"/>
              <a:buChar char="•"/>
            </a:pPr>
            <a:r>
              <a:rPr lang="en-GB" sz="1700" dirty="0"/>
              <a:t> Reliance on a single value-chain can increase exposure to risks to market vulnerability (e.g., increased price of poultry feed);</a:t>
            </a:r>
          </a:p>
          <a:p>
            <a:pPr>
              <a:buFont typeface="Arial" panose="020B0604020202020204" pitchFamily="34" charset="0"/>
              <a:buChar char="•"/>
            </a:pPr>
            <a:r>
              <a:rPr lang="en-GB" sz="1700" dirty="0"/>
              <a:t> Missed opportunity to promote value addition along the value-chain, risk of saturation of local markets – this could have been because of the limited project’s time and challenges of these processes;</a:t>
            </a:r>
          </a:p>
          <a:p>
            <a:pPr>
              <a:buFont typeface="Arial" panose="020B0604020202020204" pitchFamily="34" charset="0"/>
              <a:buChar char="•"/>
            </a:pPr>
            <a:r>
              <a:rPr lang="en-GB" sz="1700" dirty="0"/>
              <a:t> Mixed incentives for project partners that delayed the linkage process: HiH loan vs Equity loan. Weak incentives for private sector to provide access to finance after end of CG;</a:t>
            </a:r>
          </a:p>
          <a:p>
            <a:pPr>
              <a:buFont typeface="Arial" panose="020B0604020202020204" pitchFamily="34" charset="0"/>
              <a:buChar char="•"/>
            </a:pPr>
            <a:r>
              <a:rPr lang="en-GB" sz="1700" dirty="0"/>
              <a:t> Missed opportunity to build an iterative learning process between market actors and communities, to promote demand-led innovation, especially in relation to finance – e.g., Equity product not appropriate to the needs of community members with mandatory saving that cannot be withdrawn, with the risk to increase farmers’ vulnerability to shocks, and loss of groups </a:t>
            </a:r>
            <a:r>
              <a:rPr lang="en-GB" sz="1700"/>
              <a:t>for Equity.</a:t>
            </a:r>
            <a:endParaRPr lang="en-GB" sz="1700" dirty="0"/>
          </a:p>
        </p:txBody>
      </p:sp>
    </p:spTree>
    <p:extLst>
      <p:ext uri="{BB962C8B-B14F-4D97-AF65-F5344CB8AC3E}">
        <p14:creationId xmlns:p14="http://schemas.microsoft.com/office/powerpoint/2010/main" val="2140726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676E9E-43AB-1679-33E7-0099D35C37B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olo 1">
            <a:extLst>
              <a:ext uri="{FF2B5EF4-FFF2-40B4-BE49-F238E27FC236}">
                <a16:creationId xmlns:a16="http://schemas.microsoft.com/office/drawing/2014/main" id="{EBE32D1B-4755-33F3-D7D8-2121BC07FCEC}"/>
              </a:ext>
            </a:extLst>
          </p:cNvPr>
          <p:cNvSpPr>
            <a:spLocks noGrp="1"/>
          </p:cNvSpPr>
          <p:nvPr>
            <p:ph type="title"/>
          </p:nvPr>
        </p:nvSpPr>
        <p:spPr>
          <a:xfrm>
            <a:off x="141679" y="619609"/>
            <a:ext cx="3962400" cy="5646208"/>
          </a:xfrm>
        </p:spPr>
        <p:txBody>
          <a:bodyPr anchor="ctr">
            <a:normAutofit/>
          </a:bodyPr>
          <a:lstStyle/>
          <a:p>
            <a:r>
              <a:rPr lang="it-IT" sz="3600" dirty="0" err="1">
                <a:solidFill>
                  <a:srgbClr val="FFFFFF"/>
                </a:solidFill>
                <a:latin typeface="Georgia" panose="02040502050405020303" pitchFamily="18" charset="0"/>
              </a:rPr>
              <a:t>Approach</a:t>
            </a:r>
            <a:r>
              <a:rPr lang="it-IT" sz="3600" dirty="0">
                <a:solidFill>
                  <a:srgbClr val="FFFFFF"/>
                </a:solidFill>
                <a:latin typeface="Georgia" panose="02040502050405020303" pitchFamily="18" charset="0"/>
              </a:rPr>
              <a:t>: </a:t>
            </a:r>
            <a:r>
              <a:rPr lang="it-IT" sz="3600" dirty="0" err="1">
                <a:solidFill>
                  <a:srgbClr val="FFFFFF"/>
                </a:solidFill>
                <a:latin typeface="Georgia" panose="02040502050405020303" pitchFamily="18" charset="0"/>
              </a:rPr>
              <a:t>Recommendations</a:t>
            </a:r>
            <a:endParaRPr lang="it-IT" sz="3600" dirty="0">
              <a:solidFill>
                <a:srgbClr val="FFFFFF"/>
              </a:solidFill>
              <a:latin typeface="Georgia" panose="02040502050405020303" pitchFamily="18" charset="0"/>
            </a:endParaRP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 name="Segnaposto contenuto 3">
            <a:extLst>
              <a:ext uri="{FF2B5EF4-FFF2-40B4-BE49-F238E27FC236}">
                <a16:creationId xmlns:a16="http://schemas.microsoft.com/office/drawing/2014/main" id="{A549AC58-7B93-1719-B375-F1837DECB9C9}"/>
              </a:ext>
            </a:extLst>
          </p:cNvPr>
          <p:cNvSpPr>
            <a:spLocks noGrp="1"/>
          </p:cNvSpPr>
          <p:nvPr>
            <p:ph idx="1"/>
          </p:nvPr>
        </p:nvSpPr>
        <p:spPr>
          <a:xfrm>
            <a:off x="4345578" y="605895"/>
            <a:ext cx="7354052" cy="5762247"/>
          </a:xfrm>
        </p:spPr>
        <p:txBody>
          <a:bodyPr anchor="ctr">
            <a:noAutofit/>
          </a:bodyPr>
          <a:lstStyle/>
          <a:p>
            <a:pPr>
              <a:buFont typeface="Arial" panose="020B0604020202020204" pitchFamily="34" charset="0"/>
              <a:buChar char="•"/>
            </a:pPr>
            <a:r>
              <a:rPr lang="en-GB" sz="1700" dirty="0"/>
              <a:t> To improve on the sustainability of the training approach, LF model could be built as a fee-for-service approach, explore opportunities to incorporate a mentorship approach to improve more sustainable leadership and technical skills in the communities;</a:t>
            </a:r>
          </a:p>
          <a:p>
            <a:pPr>
              <a:buFont typeface="Arial" panose="020B0604020202020204" pitchFamily="34" charset="0"/>
              <a:buChar char="•"/>
            </a:pPr>
            <a:r>
              <a:rPr lang="en-GB" sz="1700" dirty="0"/>
              <a:t> Explore opportunities to target multiple value-chains at the same time or a staggered approach (similar to HiH broader approach), promote diversification and adaptability of income-generating activities, and improve resilience to external shocks;</a:t>
            </a:r>
          </a:p>
          <a:p>
            <a:pPr>
              <a:buFont typeface="Arial" panose="020B0604020202020204" pitchFamily="34" charset="0"/>
              <a:buChar char="•"/>
            </a:pPr>
            <a:r>
              <a:rPr lang="en-GB" sz="1700" dirty="0"/>
              <a:t> Explore longer project’s timeframes, mentorship models, and strengthen links with extension services and market actors, as well as access to new markets (e.g., digital marketing skills) to strengthen market linkages in the long-term and development of other value-chain nodes;</a:t>
            </a:r>
          </a:p>
          <a:p>
            <a:pPr>
              <a:buFont typeface="Arial" panose="020B0604020202020204" pitchFamily="34" charset="0"/>
              <a:buChar char="•"/>
            </a:pPr>
            <a:r>
              <a:rPr lang="en-GB" sz="1700" dirty="0"/>
              <a:t> Explore a step approach to access to finance with better identification of the financial needs of different segments in the community. This might involve cash transfers, supporting existing chamas and local SACCOs, matching grants and other financing instruments. The piloted market approach only worked for better-off groups;</a:t>
            </a:r>
          </a:p>
          <a:p>
            <a:pPr>
              <a:buFont typeface="Arial" panose="020B0604020202020204" pitchFamily="34" charset="0"/>
              <a:buChar char="•"/>
            </a:pPr>
            <a:r>
              <a:rPr lang="en-GB" sz="1700" dirty="0"/>
              <a:t> Explore how FSDK can support an iterative learning process between market actors and communities. </a:t>
            </a:r>
          </a:p>
          <a:p>
            <a:pPr>
              <a:buFont typeface="Arial" panose="020B0604020202020204" pitchFamily="34" charset="0"/>
              <a:buChar char="•"/>
            </a:pPr>
            <a:r>
              <a:rPr lang="en-GB" sz="1700" dirty="0"/>
              <a:t> Explore the role of partners in monitoring activities and results more closely throughout project’s implementation. </a:t>
            </a:r>
          </a:p>
        </p:txBody>
      </p:sp>
    </p:spTree>
    <p:extLst>
      <p:ext uri="{BB962C8B-B14F-4D97-AF65-F5344CB8AC3E}">
        <p14:creationId xmlns:p14="http://schemas.microsoft.com/office/powerpoint/2010/main" val="1886027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593A0-1644-D8E1-41A1-9DFF9D5D7E2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C1614A8-BCA5-E3EF-6DFA-52EE67844E4C}"/>
              </a:ext>
            </a:extLst>
          </p:cNvPr>
          <p:cNvSpPr>
            <a:spLocks noGrp="1"/>
          </p:cNvSpPr>
          <p:nvPr>
            <p:ph type="title"/>
          </p:nvPr>
        </p:nvSpPr>
        <p:spPr/>
        <p:txBody>
          <a:bodyPr>
            <a:normAutofit/>
          </a:bodyPr>
          <a:lstStyle/>
          <a:p>
            <a:r>
              <a:rPr lang="en-GB" sz="4400" dirty="0">
                <a:latin typeface="Georgia" panose="02040502050405020303" pitchFamily="18" charset="0"/>
              </a:rPr>
              <a:t>Interrogating the broader </a:t>
            </a:r>
            <a:r>
              <a:rPr lang="en-GB" sz="4400" dirty="0" err="1">
                <a:latin typeface="Georgia" panose="02040502050405020303" pitchFamily="18" charset="0"/>
              </a:rPr>
              <a:t>ToC</a:t>
            </a:r>
            <a:endParaRPr lang="en-GB" sz="4400" dirty="0">
              <a:latin typeface="Georgia" panose="02040502050405020303" pitchFamily="18" charset="0"/>
            </a:endParaRPr>
          </a:p>
        </p:txBody>
      </p:sp>
      <p:sp>
        <p:nvSpPr>
          <p:cNvPr id="4" name="Segnaposto contenuto 3">
            <a:extLst>
              <a:ext uri="{FF2B5EF4-FFF2-40B4-BE49-F238E27FC236}">
                <a16:creationId xmlns:a16="http://schemas.microsoft.com/office/drawing/2014/main" id="{90317716-6327-3338-EF33-CF9619F37806}"/>
              </a:ext>
            </a:extLst>
          </p:cNvPr>
          <p:cNvSpPr>
            <a:spLocks noGrp="1"/>
          </p:cNvSpPr>
          <p:nvPr>
            <p:ph idx="1"/>
          </p:nvPr>
        </p:nvSpPr>
        <p:spPr>
          <a:xfrm>
            <a:off x="923108" y="1558834"/>
            <a:ext cx="10232571" cy="4397345"/>
          </a:xfrm>
        </p:spPr>
        <p:txBody>
          <a:bodyPr>
            <a:normAutofit/>
          </a:bodyPr>
          <a:lstStyle/>
          <a:p>
            <a:pPr marL="0" indent="0">
              <a:buNone/>
            </a:pPr>
            <a:r>
              <a:rPr lang="en-GB" sz="1700" dirty="0"/>
              <a:t>Was the problem statement well defined?</a:t>
            </a:r>
          </a:p>
          <a:p>
            <a:pPr lvl="1">
              <a:buFont typeface="Arial" panose="020B0604020202020204" pitchFamily="34" charset="0"/>
              <a:buChar char="•"/>
            </a:pPr>
            <a:r>
              <a:rPr lang="en-GB" sz="1700" dirty="0"/>
              <a:t>Missed opportunity to be more specific with the definition of the targeted market. The evaluation shows that the approach works for middle income farmers within the targeted communities. However, it is difficult to say whether the approach worked with the intended target being identified as “low-income farmers”. </a:t>
            </a:r>
          </a:p>
          <a:p>
            <a:pPr marL="0" indent="0">
              <a:buNone/>
            </a:pPr>
            <a:r>
              <a:rPr lang="en-GB" sz="1700" dirty="0"/>
              <a:t>Were the barriers well defined?</a:t>
            </a:r>
          </a:p>
          <a:p>
            <a:pPr lvl="1">
              <a:buFont typeface="Arial" panose="020B0604020202020204" pitchFamily="34" charset="0"/>
              <a:buChar char="•"/>
            </a:pPr>
            <a:r>
              <a:rPr lang="en-GB" sz="1700" dirty="0"/>
              <a:t>The barriers were correctly identified. However, as in the problem statement, there is an opportunity to be more specific with the barriers that different segments might have as this will help in designing a targeted approach that takes into account these differences. e.g., the link to Equity may not work for everyone. </a:t>
            </a:r>
          </a:p>
          <a:p>
            <a:pPr marL="0" indent="0">
              <a:buNone/>
            </a:pPr>
            <a:r>
              <a:rPr lang="en-GB" sz="1700" dirty="0"/>
              <a:t>What other potential solutions and approaches can be explored, based on the learning from the Tala project and the pilot in </a:t>
            </a:r>
            <a:r>
              <a:rPr lang="en-GB" sz="1700" dirty="0" err="1"/>
              <a:t>Marsabit</a:t>
            </a:r>
            <a:r>
              <a:rPr lang="en-GB" sz="1700" dirty="0"/>
              <a:t>?</a:t>
            </a:r>
          </a:p>
          <a:p>
            <a:pPr marL="201168" lvl="1" indent="0">
              <a:buNone/>
            </a:pPr>
            <a:r>
              <a:rPr lang="en-GB" sz="1700" dirty="0"/>
              <a:t> </a:t>
            </a:r>
          </a:p>
          <a:p>
            <a:pPr marL="0" indent="0">
              <a:buNone/>
            </a:pPr>
            <a:endParaRPr lang="en-GB" sz="1700" dirty="0"/>
          </a:p>
        </p:txBody>
      </p:sp>
    </p:spTree>
    <p:extLst>
      <p:ext uri="{BB962C8B-B14F-4D97-AF65-F5344CB8AC3E}">
        <p14:creationId xmlns:p14="http://schemas.microsoft.com/office/powerpoint/2010/main" val="1305127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547F14-884D-79B8-F17D-9F6D17E4D35D}"/>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2711E2A-F4ED-889E-F8E0-3F9CDEF4948F}"/>
              </a:ext>
            </a:extLst>
          </p:cNvPr>
          <p:cNvSpPr>
            <a:spLocks noGrp="1"/>
          </p:cNvSpPr>
          <p:nvPr>
            <p:ph type="title"/>
          </p:nvPr>
        </p:nvSpPr>
        <p:spPr>
          <a:xfrm>
            <a:off x="7830094" y="578341"/>
            <a:ext cx="3690257" cy="1450757"/>
          </a:xfrm>
        </p:spPr>
        <p:txBody>
          <a:bodyPr>
            <a:normAutofit/>
          </a:bodyPr>
          <a:lstStyle/>
          <a:p>
            <a:r>
              <a:rPr lang="it-IT" dirty="0" err="1">
                <a:latin typeface="Georgia" panose="02040502050405020303" pitchFamily="18" charset="0"/>
              </a:rPr>
              <a:t>Contents</a:t>
            </a:r>
            <a:endParaRPr lang="it-IT" dirty="0">
              <a:latin typeface="Georgia" panose="02040502050405020303" pitchFamily="18" charset="0"/>
            </a:endParaRPr>
          </a:p>
        </p:txBody>
      </p:sp>
      <p:pic>
        <p:nvPicPr>
          <p:cNvPr id="9" name="Immagine 8" descr="Immagine che contiene aria aperta, vestiti, cielo, nuvola&#10;&#10;Descrizione generata automaticamente">
            <a:extLst>
              <a:ext uri="{FF2B5EF4-FFF2-40B4-BE49-F238E27FC236}">
                <a16:creationId xmlns:a16="http://schemas.microsoft.com/office/drawing/2014/main" id="{47A92E7A-BCA3-6C28-7188-E45AEF9C5DAA}"/>
              </a:ext>
            </a:extLst>
          </p:cNvPr>
          <p:cNvPicPr>
            <a:picLocks noChangeAspect="1"/>
          </p:cNvPicPr>
          <p:nvPr/>
        </p:nvPicPr>
        <p:blipFill>
          <a:blip r:embed="rId2">
            <a:extLst>
              <a:ext uri="{28A0092B-C50C-407E-A947-70E740481C1C}">
                <a14:useLocalDpi xmlns:a14="http://schemas.microsoft.com/office/drawing/2010/main" val="0"/>
              </a:ext>
            </a:extLst>
          </a:blip>
          <a:srcRect l="1583" r="904" b="2"/>
          <a:stretch/>
        </p:blipFill>
        <p:spPr>
          <a:xfrm>
            <a:off x="633999" y="640081"/>
            <a:ext cx="6909801" cy="5314406"/>
          </a:xfrm>
          <a:prstGeom prst="rect">
            <a:avLst/>
          </a:prstGeom>
        </p:spPr>
      </p:pic>
      <p:cxnSp>
        <p:nvCxnSpPr>
          <p:cNvPr id="16" name="Straight Connector 15">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71D767EE-2F36-25B4-EFE7-10396292308C}"/>
              </a:ext>
            </a:extLst>
          </p:cNvPr>
          <p:cNvSpPr>
            <a:spLocks noGrp="1"/>
          </p:cNvSpPr>
          <p:nvPr>
            <p:ph idx="1"/>
          </p:nvPr>
        </p:nvSpPr>
        <p:spPr>
          <a:xfrm>
            <a:off x="7859485" y="2198913"/>
            <a:ext cx="3690257" cy="3755565"/>
          </a:xfrm>
        </p:spPr>
        <p:txBody>
          <a:bodyPr>
            <a:normAutofit/>
          </a:bodyPr>
          <a:lstStyle/>
          <a:p>
            <a:pPr>
              <a:buFont typeface="Arial" panose="020B0604020202020204" pitchFamily="34" charset="0"/>
              <a:buChar char="•"/>
            </a:pPr>
            <a:r>
              <a:rPr lang="en-GB" sz="1500" dirty="0"/>
              <a:t> Project components and objectives</a:t>
            </a:r>
          </a:p>
          <a:p>
            <a:pPr>
              <a:buFont typeface="Arial" panose="020B0604020202020204" pitchFamily="34" charset="0"/>
              <a:buChar char="•"/>
            </a:pPr>
            <a:r>
              <a:rPr lang="en-GB" sz="1500" dirty="0"/>
              <a:t> Project impact: </a:t>
            </a:r>
          </a:p>
          <a:p>
            <a:pPr lvl="1">
              <a:buFont typeface="Arial" panose="020B0604020202020204" pitchFamily="34" charset="0"/>
              <a:buChar char="•"/>
            </a:pPr>
            <a:r>
              <a:rPr lang="en-GB" sz="1500" dirty="0"/>
              <a:t>Improved poultry rearing and productivity;</a:t>
            </a:r>
          </a:p>
          <a:p>
            <a:pPr lvl="1">
              <a:buFont typeface="Arial" panose="020B0604020202020204" pitchFamily="34" charset="0"/>
              <a:buChar char="•"/>
            </a:pPr>
            <a:r>
              <a:rPr lang="en-GB" sz="1500" dirty="0"/>
              <a:t>Increased poultry profit;</a:t>
            </a:r>
          </a:p>
          <a:p>
            <a:pPr lvl="1">
              <a:buFont typeface="Arial" panose="020B0604020202020204" pitchFamily="34" charset="0"/>
              <a:buChar char="•"/>
            </a:pPr>
            <a:r>
              <a:rPr lang="en-GB" sz="1500" dirty="0"/>
              <a:t>Improved access to markets;</a:t>
            </a:r>
          </a:p>
          <a:p>
            <a:pPr lvl="1">
              <a:buFont typeface="Arial" panose="020B0604020202020204" pitchFamily="34" charset="0"/>
              <a:buChar char="•"/>
            </a:pPr>
            <a:r>
              <a:rPr lang="en-GB" sz="1500" dirty="0"/>
              <a:t>Improved access to finance </a:t>
            </a:r>
          </a:p>
          <a:p>
            <a:pPr lvl="1">
              <a:buFont typeface="Arial" panose="020B0604020202020204" pitchFamily="34" charset="0"/>
              <a:buChar char="•"/>
            </a:pPr>
            <a:r>
              <a:rPr lang="en-GB" sz="1500" dirty="0"/>
              <a:t>Increased resilience and inclusivity.</a:t>
            </a:r>
          </a:p>
          <a:p>
            <a:pPr>
              <a:buFont typeface="Arial" panose="020B0604020202020204" pitchFamily="34" charset="0"/>
              <a:buChar char="•"/>
            </a:pPr>
            <a:r>
              <a:rPr lang="en-GB" sz="1500" dirty="0"/>
              <a:t> Project approach: </a:t>
            </a:r>
          </a:p>
          <a:p>
            <a:pPr lvl="1">
              <a:buFont typeface="Arial" panose="020B0604020202020204" pitchFamily="34" charset="0"/>
              <a:buChar char="•"/>
            </a:pPr>
            <a:r>
              <a:rPr lang="en-GB" sz="1500" dirty="0"/>
              <a:t>What worked;</a:t>
            </a:r>
          </a:p>
          <a:p>
            <a:pPr lvl="1">
              <a:buFont typeface="Arial" panose="020B0604020202020204" pitchFamily="34" charset="0"/>
              <a:buChar char="•"/>
            </a:pPr>
            <a:r>
              <a:rPr lang="en-GB" sz="1500" dirty="0"/>
              <a:t>What did not work;</a:t>
            </a:r>
          </a:p>
          <a:p>
            <a:pPr lvl="1">
              <a:buFont typeface="Arial" panose="020B0604020202020204" pitchFamily="34" charset="0"/>
              <a:buChar char="•"/>
            </a:pPr>
            <a:r>
              <a:rPr lang="en-GB" sz="1500" dirty="0"/>
              <a:t>Recommendations. </a:t>
            </a:r>
          </a:p>
          <a:p>
            <a:pPr>
              <a:buFont typeface="Arial" panose="020B0604020202020204" pitchFamily="34" charset="0"/>
              <a:buChar char="•"/>
            </a:pPr>
            <a:r>
              <a:rPr lang="en-GB" sz="1500" dirty="0"/>
              <a:t> Interrogating the broader </a:t>
            </a:r>
            <a:r>
              <a:rPr lang="en-GB" sz="1500" dirty="0" err="1"/>
              <a:t>ToC</a:t>
            </a:r>
            <a:endParaRPr lang="it-IT" sz="1500" dirty="0"/>
          </a:p>
        </p:txBody>
      </p:sp>
      <p:sp>
        <p:nvSpPr>
          <p:cNvPr id="18" name="Rectangle 17">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0" name="Rectangle 19">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660011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020B3C-A2A6-0EF1-A09F-B324FA65C65A}"/>
              </a:ext>
            </a:extLst>
          </p:cNvPr>
          <p:cNvSpPr>
            <a:spLocks noGrp="1"/>
          </p:cNvSpPr>
          <p:nvPr>
            <p:ph type="title"/>
          </p:nvPr>
        </p:nvSpPr>
        <p:spPr>
          <a:xfrm>
            <a:off x="1097280" y="286603"/>
            <a:ext cx="10058400" cy="810677"/>
          </a:xfrm>
        </p:spPr>
        <p:txBody>
          <a:bodyPr>
            <a:normAutofit/>
          </a:bodyPr>
          <a:lstStyle/>
          <a:p>
            <a:r>
              <a:rPr lang="it-IT" sz="4400" dirty="0">
                <a:latin typeface="Georgia" panose="02040502050405020303" pitchFamily="18" charset="0"/>
              </a:rPr>
              <a:t>Project </a:t>
            </a:r>
            <a:r>
              <a:rPr lang="it-IT" sz="4400" dirty="0" err="1">
                <a:latin typeface="Georgia" panose="02040502050405020303" pitchFamily="18" charset="0"/>
              </a:rPr>
              <a:t>components</a:t>
            </a:r>
            <a:r>
              <a:rPr lang="it-IT" sz="4400" dirty="0">
                <a:latin typeface="Georgia" panose="02040502050405020303" pitchFamily="18" charset="0"/>
              </a:rPr>
              <a:t> and </a:t>
            </a:r>
            <a:r>
              <a:rPr lang="it-IT" sz="4400" dirty="0" err="1">
                <a:latin typeface="Georgia" panose="02040502050405020303" pitchFamily="18" charset="0"/>
              </a:rPr>
              <a:t>objectives</a:t>
            </a:r>
            <a:endParaRPr lang="it-IT" sz="4400" dirty="0">
              <a:latin typeface="Georgia" panose="02040502050405020303" pitchFamily="18" charset="0"/>
            </a:endParaRPr>
          </a:p>
        </p:txBody>
      </p:sp>
      <p:sp>
        <p:nvSpPr>
          <p:cNvPr id="3" name="Segnaposto contenuto 2">
            <a:extLst>
              <a:ext uri="{FF2B5EF4-FFF2-40B4-BE49-F238E27FC236}">
                <a16:creationId xmlns:a16="http://schemas.microsoft.com/office/drawing/2014/main" id="{1E6CDD8B-2B11-C95C-B9C5-B6032CB7BA24}"/>
              </a:ext>
            </a:extLst>
          </p:cNvPr>
          <p:cNvSpPr>
            <a:spLocks noGrp="1"/>
          </p:cNvSpPr>
          <p:nvPr>
            <p:ph idx="1"/>
          </p:nvPr>
        </p:nvSpPr>
        <p:spPr>
          <a:xfrm>
            <a:off x="426720" y="1341120"/>
            <a:ext cx="11234057" cy="4850674"/>
          </a:xfrm>
        </p:spPr>
        <p:txBody>
          <a:bodyPr>
            <a:noAutofit/>
          </a:bodyPr>
          <a:lstStyle/>
          <a:p>
            <a:pPr marL="0" indent="0">
              <a:lnSpc>
                <a:spcPct val="120000"/>
              </a:lnSpc>
              <a:spcAft>
                <a:spcPts val="600"/>
              </a:spcAft>
              <a:buNone/>
            </a:pPr>
            <a:r>
              <a:rPr lang="en-GB" sz="1700" b="1" dirty="0">
                <a:solidFill>
                  <a:srgbClr val="BE572C"/>
                </a:solidFill>
              </a:rPr>
              <a:t>Problem statement: Low-income farmers are not able to maximise value from farming to strengthen livelihoods and incomes</a:t>
            </a:r>
            <a:r>
              <a:rPr lang="en-GB" sz="1700" b="1" dirty="0">
                <a:solidFill>
                  <a:schemeClr val="tx1"/>
                </a:solidFill>
              </a:rPr>
              <a:t>. </a:t>
            </a:r>
          </a:p>
          <a:p>
            <a:pPr marL="0" indent="0">
              <a:lnSpc>
                <a:spcPct val="120000"/>
              </a:lnSpc>
              <a:spcAft>
                <a:spcPts val="600"/>
              </a:spcAft>
              <a:buNone/>
            </a:pPr>
            <a:r>
              <a:rPr lang="en-GB" sz="1700" dirty="0">
                <a:solidFill>
                  <a:schemeClr val="tx1"/>
                </a:solidFill>
              </a:rPr>
              <a:t>Approach piloted targeted different barriers such as lack of knowledge and skills. F</a:t>
            </a:r>
            <a:r>
              <a:rPr lang="en-GB" sz="1700" dirty="0"/>
              <a:t>our components:</a:t>
            </a:r>
          </a:p>
          <a:p>
            <a:pPr lvl="1">
              <a:lnSpc>
                <a:spcPct val="120000"/>
              </a:lnSpc>
              <a:spcAft>
                <a:spcPts val="600"/>
              </a:spcAft>
              <a:buFont typeface="Arial" panose="020B0604020202020204" pitchFamily="34" charset="0"/>
              <a:buChar char="•"/>
            </a:pPr>
            <a:r>
              <a:rPr lang="en-GB" sz="1700" b="1" dirty="0"/>
              <a:t>Production - </a:t>
            </a:r>
            <a:r>
              <a:rPr lang="en-GB" sz="1700" dirty="0"/>
              <a:t>including training on various aspect of poultry rearing (LF model);</a:t>
            </a:r>
          </a:p>
          <a:p>
            <a:pPr lvl="1">
              <a:lnSpc>
                <a:spcPct val="120000"/>
              </a:lnSpc>
              <a:spcAft>
                <a:spcPts val="600"/>
              </a:spcAft>
              <a:buFont typeface="Arial" panose="020B0604020202020204" pitchFamily="34" charset="0"/>
              <a:buChar char="•"/>
            </a:pPr>
            <a:r>
              <a:rPr lang="en-GB" sz="1700" b="1" dirty="0"/>
              <a:t>Vaccination and disease management </a:t>
            </a:r>
            <a:r>
              <a:rPr lang="en-GB" sz="1700" dirty="0"/>
              <a:t>– including training paravets in detecting poultry diseases and applying vaccinations;</a:t>
            </a:r>
          </a:p>
          <a:p>
            <a:pPr lvl="1">
              <a:lnSpc>
                <a:spcPct val="120000"/>
              </a:lnSpc>
              <a:spcAft>
                <a:spcPts val="600"/>
              </a:spcAft>
              <a:buFont typeface="Arial" panose="020B0604020202020204" pitchFamily="34" charset="0"/>
              <a:buChar char="•"/>
            </a:pPr>
            <a:r>
              <a:rPr lang="en-GB" sz="1700" b="1" dirty="0"/>
              <a:t>Market access </a:t>
            </a:r>
            <a:r>
              <a:rPr lang="en-GB" sz="1700" dirty="0"/>
              <a:t>- including the establishment of marketing committees, training of groups in digital marketing and facilitating linkages with new markets, such as hotels;</a:t>
            </a:r>
          </a:p>
          <a:p>
            <a:pPr lvl="1">
              <a:lnSpc>
                <a:spcPct val="120000"/>
              </a:lnSpc>
              <a:spcAft>
                <a:spcPts val="600"/>
              </a:spcAft>
              <a:buFont typeface="Arial" panose="020B0604020202020204" pitchFamily="34" charset="0"/>
              <a:buChar char="•"/>
            </a:pPr>
            <a:r>
              <a:rPr lang="en-GB" sz="1700" b="1"/>
              <a:t>Access to finance </a:t>
            </a:r>
            <a:r>
              <a:rPr lang="en-GB" sz="1700" dirty="0"/>
              <a:t>- aimed to address the main bottleneck experienced by farmers by providing groups with financial skill training and linking them with Equity. Access to credit was facilitated by providing a credit guarantee to cover 50% of the loan default loss.</a:t>
            </a:r>
          </a:p>
          <a:p>
            <a:pPr marL="0" indent="0">
              <a:lnSpc>
                <a:spcPct val="120000"/>
              </a:lnSpc>
              <a:spcAft>
                <a:spcPts val="600"/>
              </a:spcAft>
              <a:buNone/>
            </a:pPr>
            <a:r>
              <a:rPr lang="en-GB" sz="1700" dirty="0"/>
              <a:t>The pilot aimed to develop a sustainable and scalable livelihood model using a market system approach, using the poultry value-chain as an entry point. The pilot also aimed to demonstrate how finance can add value in building poor households’ livelihoods.</a:t>
            </a:r>
            <a:endParaRPr lang="it-IT" sz="1700" dirty="0"/>
          </a:p>
        </p:txBody>
      </p:sp>
    </p:spTree>
    <p:extLst>
      <p:ext uri="{BB962C8B-B14F-4D97-AF65-F5344CB8AC3E}">
        <p14:creationId xmlns:p14="http://schemas.microsoft.com/office/powerpoint/2010/main" val="1104498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C511C4-E290-3D5B-A2B1-A9C8E214D021}"/>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7CEAFF4-94B9-49D0-7343-BCE7930108DA}"/>
              </a:ext>
            </a:extLst>
          </p:cNvPr>
          <p:cNvSpPr>
            <a:spLocks noGrp="1"/>
          </p:cNvSpPr>
          <p:nvPr>
            <p:ph type="title"/>
          </p:nvPr>
        </p:nvSpPr>
        <p:spPr>
          <a:xfrm>
            <a:off x="348343" y="306865"/>
            <a:ext cx="3245932" cy="2860293"/>
          </a:xfrm>
        </p:spPr>
        <p:txBody>
          <a:bodyPr anchor="t">
            <a:noAutofit/>
          </a:bodyPr>
          <a:lstStyle/>
          <a:p>
            <a:r>
              <a:rPr lang="en-GB" sz="3600" dirty="0">
                <a:solidFill>
                  <a:srgbClr val="BE572C"/>
                </a:solidFill>
                <a:latin typeface="Georgia" panose="02040502050405020303" pitchFamily="18" charset="0"/>
                <a:cs typeface="Aldhabi" panose="020F0502020204030204" pitchFamily="34" charset="0"/>
              </a:rPr>
              <a:t>Impact: </a:t>
            </a:r>
            <a:r>
              <a:rPr lang="en-GB" sz="3600" dirty="0">
                <a:latin typeface="Georgia" panose="02040502050405020303" pitchFamily="18" charset="0"/>
                <a:cs typeface="Aldhabi" panose="020F0502020204030204" pitchFamily="34" charset="0"/>
              </a:rPr>
              <a:t>Improved poultry rearing practices and productivity</a:t>
            </a:r>
          </a:p>
        </p:txBody>
      </p:sp>
      <p:sp>
        <p:nvSpPr>
          <p:cNvPr id="4" name="Segnaposto contenuto 3">
            <a:extLst>
              <a:ext uri="{FF2B5EF4-FFF2-40B4-BE49-F238E27FC236}">
                <a16:creationId xmlns:a16="http://schemas.microsoft.com/office/drawing/2014/main" id="{BC0AE152-BBC0-A4C1-9422-1EA0D5A0B2E1}"/>
              </a:ext>
            </a:extLst>
          </p:cNvPr>
          <p:cNvSpPr>
            <a:spLocks noGrp="1"/>
          </p:cNvSpPr>
          <p:nvPr>
            <p:ph idx="1"/>
          </p:nvPr>
        </p:nvSpPr>
        <p:spPr>
          <a:xfrm>
            <a:off x="3713260" y="265387"/>
            <a:ext cx="7847369" cy="2973509"/>
          </a:xfrm>
        </p:spPr>
        <p:txBody>
          <a:bodyPr>
            <a:noAutofit/>
          </a:bodyPr>
          <a:lstStyle/>
          <a:p>
            <a:pPr marL="0" indent="0">
              <a:buNone/>
            </a:pPr>
            <a:r>
              <a:rPr lang="it-IT" sz="1400" b="1" dirty="0" err="1"/>
              <a:t>Context</a:t>
            </a:r>
            <a:r>
              <a:rPr lang="it-IT" sz="1400" dirty="0"/>
              <a:t>: </a:t>
            </a:r>
            <a:r>
              <a:rPr lang="en-GB" sz="1400" dirty="0"/>
              <a:t>Respondents grow a variety of crops, such as maize, beans, pigeon beans and mangoes, and keep livestock, cows, goats, sheep and poultry. For about 64% of respondents, farming is main source of income.</a:t>
            </a:r>
          </a:p>
          <a:p>
            <a:pPr marL="0" indent="0">
              <a:buNone/>
            </a:pPr>
            <a:r>
              <a:rPr lang="en-GB" sz="1400" dirty="0"/>
              <a:t> </a:t>
            </a:r>
            <a:r>
              <a:rPr lang="en-GB" sz="1400" b="1" dirty="0"/>
              <a:t>Impact:</a:t>
            </a:r>
            <a:r>
              <a:rPr lang="en-GB" sz="1400" dirty="0"/>
              <a:t> </a:t>
            </a:r>
          </a:p>
          <a:p>
            <a:pPr lvl="1">
              <a:buFont typeface="Arial" panose="020B0604020202020204" pitchFamily="34" charset="0"/>
              <a:buChar char="•"/>
            </a:pPr>
            <a:r>
              <a:rPr lang="en-GB" sz="1400" dirty="0"/>
              <a:t>44% of respondents reported that they had either started a new or expanded an existing poultry business during the project period. </a:t>
            </a:r>
          </a:p>
          <a:p>
            <a:pPr lvl="1">
              <a:buFont typeface="Arial" panose="020B0604020202020204" pitchFamily="34" charset="0"/>
              <a:buChar char="•"/>
            </a:pPr>
            <a:r>
              <a:rPr lang="en-GB" sz="1400" dirty="0"/>
              <a:t>Improved poultry health and longevity, and improved productivity. </a:t>
            </a:r>
          </a:p>
          <a:p>
            <a:pPr lvl="1">
              <a:buFont typeface="Arial" panose="020B0604020202020204" pitchFamily="34" charset="0"/>
              <a:buChar char="•"/>
            </a:pPr>
            <a:r>
              <a:rPr lang="en-GB" sz="1400" dirty="0"/>
              <a:t>86% of respondents kept poultry by the time of the study. Of those keeping poultry (31 respondents), 58% kept poultry for commercial purposes, and 42% kept poultry for non-commercial purposes. Considering the total sample of 36 respondents, half of respondents kept poultry for commercial purposes, and about 31% for non-commercial purposes. </a:t>
            </a:r>
          </a:p>
          <a:p>
            <a:pPr marL="0" indent="0">
              <a:buNone/>
            </a:pPr>
            <a:r>
              <a:rPr lang="en-GB" sz="1400" b="1" dirty="0"/>
              <a:t>Mechanisms</a:t>
            </a:r>
            <a:r>
              <a:rPr lang="en-GB" sz="1400" dirty="0"/>
              <a:t>: </a:t>
            </a:r>
            <a:r>
              <a:rPr lang="en-GB" sz="1400" dirty="0" err="1"/>
              <a:t>HiH</a:t>
            </a:r>
            <a:r>
              <a:rPr lang="en-GB" sz="1400" dirty="0"/>
              <a:t> training (LF model), </a:t>
            </a:r>
            <a:r>
              <a:rPr lang="en-GB" sz="1400" dirty="0" err="1"/>
              <a:t>paravet</a:t>
            </a:r>
            <a:r>
              <a:rPr lang="en-GB" sz="1400" dirty="0"/>
              <a:t> training (service-fee model).</a:t>
            </a:r>
          </a:p>
          <a:p>
            <a:pPr marL="0" indent="0">
              <a:buNone/>
            </a:pPr>
            <a:r>
              <a:rPr lang="en-GB" sz="1400" dirty="0">
                <a:highlight>
                  <a:srgbClr val="C0C0C0"/>
                </a:highlight>
              </a:rPr>
              <a:t>Issue with </a:t>
            </a:r>
            <a:r>
              <a:rPr lang="en-GB" sz="1400" b="1" dirty="0">
                <a:highlight>
                  <a:srgbClr val="C0C0C0"/>
                </a:highlight>
              </a:rPr>
              <a:t>sustainability </a:t>
            </a:r>
            <a:r>
              <a:rPr lang="en-GB" sz="1400" dirty="0">
                <a:highlight>
                  <a:srgbClr val="C0C0C0"/>
                </a:highlight>
              </a:rPr>
              <a:t>of the approach: stronger incentives need to be built for local farmers to continue to train other groups, e.g., a fee-for-service approach.</a:t>
            </a:r>
          </a:p>
        </p:txBody>
      </p:sp>
      <p:pic>
        <p:nvPicPr>
          <p:cNvPr id="8" name="Immagine 7" descr="Immagine che contiene testo, Carattere, schermata, linea&#10;&#10;Descrizione generata automaticamente">
            <a:extLst>
              <a:ext uri="{FF2B5EF4-FFF2-40B4-BE49-F238E27FC236}">
                <a16:creationId xmlns:a16="http://schemas.microsoft.com/office/drawing/2014/main" id="{79CA10B5-DDE2-77A5-F8B1-0FE939EE5E5F}"/>
              </a:ext>
            </a:extLst>
          </p:cNvPr>
          <p:cNvPicPr>
            <a:picLocks noChangeAspect="1"/>
          </p:cNvPicPr>
          <p:nvPr/>
        </p:nvPicPr>
        <p:blipFill>
          <a:blip r:embed="rId3"/>
          <a:stretch>
            <a:fillRect/>
          </a:stretch>
        </p:blipFill>
        <p:spPr>
          <a:xfrm>
            <a:off x="4328601" y="3596110"/>
            <a:ext cx="6866835" cy="2729567"/>
          </a:xfrm>
          <a:prstGeom prst="rect">
            <a:avLst/>
          </a:prstGeom>
        </p:spPr>
      </p:pic>
      <p:sp>
        <p:nvSpPr>
          <p:cNvPr id="15" name="Rectangle 14">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7" name="Rectangle 16">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CasellaDiTesto 8">
            <a:extLst>
              <a:ext uri="{FF2B5EF4-FFF2-40B4-BE49-F238E27FC236}">
                <a16:creationId xmlns:a16="http://schemas.microsoft.com/office/drawing/2014/main" id="{BCFE17E1-1F0D-2A8F-641F-D10EF71572B7}"/>
              </a:ext>
            </a:extLst>
          </p:cNvPr>
          <p:cNvSpPr txBox="1"/>
          <p:nvPr/>
        </p:nvSpPr>
        <p:spPr>
          <a:xfrm>
            <a:off x="348343" y="3851485"/>
            <a:ext cx="3762481" cy="1677382"/>
          </a:xfrm>
          <a:prstGeom prst="rect">
            <a:avLst/>
          </a:prstGeom>
          <a:solidFill>
            <a:schemeClr val="accent1">
              <a:lumMod val="20000"/>
              <a:lumOff val="80000"/>
            </a:schemeClr>
          </a:solidFill>
        </p:spPr>
        <p:txBody>
          <a:bodyPr wrap="square" rtlCol="0">
            <a:spAutoFit/>
          </a:bodyPr>
          <a:lstStyle/>
          <a:p>
            <a:pPr>
              <a:spcAft>
                <a:spcPts val="600"/>
              </a:spcAft>
            </a:pPr>
            <a:r>
              <a:rPr lang="en-GB" sz="1400" i="1" dirty="0">
                <a:solidFill>
                  <a:schemeClr val="bg2">
                    <a:lumMod val="10000"/>
                  </a:schemeClr>
                </a:solidFill>
                <a:effectLst/>
                <a:ea typeface="Times New Roman" panose="02020603050405020304" pitchFamily="18" charset="0"/>
                <a:cs typeface="Times New Roman" panose="02020603050405020304" pitchFamily="18" charset="0"/>
              </a:rPr>
              <a:t>“I now follow the immunisation schedule religiously, unlike before where l mixed herbal medicine like aloe vera with water and give them. All the new practices l introduced increased the quality and quantity of the chicken as l would tell from their weight.”</a:t>
            </a:r>
          </a:p>
          <a:p>
            <a:pPr>
              <a:spcAft>
                <a:spcPts val="600"/>
              </a:spcAft>
            </a:pPr>
            <a:r>
              <a:rPr lang="en-GB" sz="1400" i="1" dirty="0">
                <a:solidFill>
                  <a:schemeClr val="bg2">
                    <a:lumMod val="10000"/>
                  </a:schemeClr>
                </a:solidFill>
                <a:effectLst/>
                <a:ea typeface="Times New Roman" panose="02020603050405020304" pitchFamily="18" charset="0"/>
                <a:cs typeface="Times New Roman" panose="02020603050405020304" pitchFamily="18" charset="0"/>
              </a:rPr>
              <a:t>MUF30- Woman from </a:t>
            </a:r>
            <a:r>
              <a:rPr lang="en-GB" sz="1400" i="1" dirty="0" err="1">
                <a:solidFill>
                  <a:schemeClr val="bg2">
                    <a:lumMod val="10000"/>
                  </a:schemeClr>
                </a:solidFill>
                <a:effectLst/>
                <a:ea typeface="Times New Roman" panose="02020603050405020304" pitchFamily="18" charset="0"/>
                <a:cs typeface="Times New Roman" panose="02020603050405020304" pitchFamily="18" charset="0"/>
              </a:rPr>
              <a:t>Kitwii</a:t>
            </a:r>
            <a:r>
              <a:rPr lang="en-GB" sz="1400" i="1" dirty="0">
                <a:solidFill>
                  <a:schemeClr val="bg2">
                    <a:lumMod val="10000"/>
                  </a:schemeClr>
                </a:solidFill>
                <a:effectLst/>
                <a:ea typeface="Times New Roman" panose="02020603050405020304" pitchFamily="18" charset="0"/>
                <a:cs typeface="Times New Roman" panose="02020603050405020304" pitchFamily="18" charset="0"/>
              </a:rPr>
              <a:t>, aged 36-45</a:t>
            </a:r>
            <a:endParaRPr lang="en-GB" sz="1400" i="1" dirty="0"/>
          </a:p>
        </p:txBody>
      </p:sp>
    </p:spTree>
    <p:extLst>
      <p:ext uri="{BB962C8B-B14F-4D97-AF65-F5344CB8AC3E}">
        <p14:creationId xmlns:p14="http://schemas.microsoft.com/office/powerpoint/2010/main" val="3472907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702B28-8F0E-D32B-F817-16CB483D265D}"/>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C7DEAD3-6924-9BFB-9B3C-069F5C09F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18B9A0A-DCEE-0333-3444-3AA9FBA8E1DD}"/>
              </a:ext>
            </a:extLst>
          </p:cNvPr>
          <p:cNvSpPr>
            <a:spLocks noGrp="1"/>
          </p:cNvSpPr>
          <p:nvPr>
            <p:ph type="title"/>
          </p:nvPr>
        </p:nvSpPr>
        <p:spPr>
          <a:xfrm>
            <a:off x="432446" y="463732"/>
            <a:ext cx="3245932" cy="5226837"/>
          </a:xfrm>
        </p:spPr>
        <p:txBody>
          <a:bodyPr anchor="t">
            <a:normAutofit/>
          </a:bodyPr>
          <a:lstStyle/>
          <a:p>
            <a:r>
              <a:rPr lang="it-IT" sz="3600" dirty="0">
                <a:solidFill>
                  <a:srgbClr val="BE572C"/>
                </a:solidFill>
                <a:latin typeface="Georgia" panose="02040502050405020303" pitchFamily="18" charset="0"/>
              </a:rPr>
              <a:t>Impact:</a:t>
            </a:r>
            <a:r>
              <a:rPr lang="it-IT" sz="3600" dirty="0">
                <a:latin typeface="Georgia" panose="02040502050405020303" pitchFamily="18" charset="0"/>
              </a:rPr>
              <a:t> </a:t>
            </a:r>
            <a:r>
              <a:rPr lang="it-IT" sz="3600" dirty="0" err="1">
                <a:latin typeface="Georgia" panose="02040502050405020303" pitchFamily="18" charset="0"/>
              </a:rPr>
              <a:t>Increased</a:t>
            </a:r>
            <a:r>
              <a:rPr lang="it-IT" sz="3600" dirty="0">
                <a:latin typeface="Georgia" panose="02040502050405020303" pitchFamily="18" charset="0"/>
              </a:rPr>
              <a:t> </a:t>
            </a:r>
            <a:r>
              <a:rPr lang="it-IT" sz="3600" dirty="0" err="1">
                <a:latin typeface="Georgia" panose="02040502050405020303" pitchFamily="18" charset="0"/>
              </a:rPr>
              <a:t>poultry</a:t>
            </a:r>
            <a:r>
              <a:rPr lang="it-IT" sz="3600" dirty="0">
                <a:latin typeface="Georgia" panose="02040502050405020303" pitchFamily="18" charset="0"/>
              </a:rPr>
              <a:t> profit</a:t>
            </a:r>
          </a:p>
        </p:txBody>
      </p:sp>
      <p:sp>
        <p:nvSpPr>
          <p:cNvPr id="4" name="Segnaposto contenuto 3">
            <a:extLst>
              <a:ext uri="{FF2B5EF4-FFF2-40B4-BE49-F238E27FC236}">
                <a16:creationId xmlns:a16="http://schemas.microsoft.com/office/drawing/2014/main" id="{28AE350C-79B9-76E7-856F-2BCA5CD8ED32}"/>
              </a:ext>
            </a:extLst>
          </p:cNvPr>
          <p:cNvSpPr>
            <a:spLocks noGrp="1"/>
          </p:cNvSpPr>
          <p:nvPr>
            <p:ph idx="1"/>
          </p:nvPr>
        </p:nvSpPr>
        <p:spPr>
          <a:xfrm>
            <a:off x="4110824" y="345270"/>
            <a:ext cx="7449805" cy="2935106"/>
          </a:xfrm>
        </p:spPr>
        <p:txBody>
          <a:bodyPr>
            <a:normAutofit lnSpcReduction="10000"/>
          </a:bodyPr>
          <a:lstStyle/>
          <a:p>
            <a:pPr marL="0" indent="0">
              <a:buNone/>
            </a:pPr>
            <a:r>
              <a:rPr lang="en-GB" sz="1400" b="1" dirty="0"/>
              <a:t>Impact</a:t>
            </a:r>
            <a:r>
              <a:rPr lang="en-GB" sz="1400" dirty="0"/>
              <a:t>: 67% (24/36) of respondents mentioned an increase in profit from rearing poultry during the two years of the pilot project. However, the rise in the cost of poultry feed negatively impacted farmers who either stopped or reduced keeping poultry, leading to a decrease in profits for less than half of respondents.</a:t>
            </a:r>
          </a:p>
          <a:p>
            <a:pPr marL="0" indent="0">
              <a:buNone/>
            </a:pPr>
            <a:r>
              <a:rPr lang="en-GB" sz="1400" b="1" dirty="0"/>
              <a:t>Mechanisms:</a:t>
            </a:r>
            <a:r>
              <a:rPr lang="en-GB" sz="1400" dirty="0"/>
              <a:t> </a:t>
            </a:r>
          </a:p>
          <a:p>
            <a:pPr lvl="1">
              <a:buFont typeface="Arial" panose="020B0604020202020204" pitchFamily="34" charset="0"/>
              <a:buChar char="•"/>
            </a:pPr>
            <a:r>
              <a:rPr lang="en-GB" sz="1400" dirty="0"/>
              <a:t>making poultry feed by hand, </a:t>
            </a:r>
          </a:p>
          <a:p>
            <a:pPr lvl="1">
              <a:buFont typeface="Arial" panose="020B0604020202020204" pitchFamily="34" charset="0"/>
              <a:buChar char="•"/>
            </a:pPr>
            <a:r>
              <a:rPr lang="en-GB" sz="1400" dirty="0"/>
              <a:t>improved health and longevity of poultry, </a:t>
            </a:r>
          </a:p>
          <a:p>
            <a:pPr lvl="1">
              <a:buFont typeface="Arial" panose="020B0604020202020204" pitchFamily="34" charset="0"/>
              <a:buChar char="•"/>
            </a:pPr>
            <a:r>
              <a:rPr lang="en-GB" sz="1400" dirty="0"/>
              <a:t>starting new or expanding existing poultry businesses, </a:t>
            </a:r>
          </a:p>
          <a:p>
            <a:pPr lvl="1">
              <a:buFont typeface="Arial" panose="020B0604020202020204" pitchFamily="34" charset="0"/>
              <a:buChar char="•"/>
            </a:pPr>
            <a:r>
              <a:rPr lang="en-GB" sz="1400" dirty="0"/>
              <a:t>better access to poultry inputs, and </a:t>
            </a:r>
          </a:p>
          <a:p>
            <a:pPr lvl="1">
              <a:spcAft>
                <a:spcPts val="0"/>
              </a:spcAft>
              <a:buFont typeface="Arial" panose="020B0604020202020204" pitchFamily="34" charset="0"/>
              <a:buChar char="•"/>
            </a:pPr>
            <a:r>
              <a:rPr lang="en-GB" sz="1400" dirty="0"/>
              <a:t>improved market access. </a:t>
            </a:r>
          </a:p>
          <a:p>
            <a:pPr marL="0" lvl="1" indent="0">
              <a:spcAft>
                <a:spcPts val="0"/>
              </a:spcAft>
              <a:buNone/>
            </a:pPr>
            <a:endParaRPr lang="en-GB" sz="1400" dirty="0">
              <a:highlight>
                <a:srgbClr val="C0C0C0"/>
              </a:highlight>
            </a:endParaRPr>
          </a:p>
          <a:p>
            <a:pPr marL="0" lvl="1" indent="0">
              <a:spcAft>
                <a:spcPts val="0"/>
              </a:spcAft>
              <a:buNone/>
            </a:pPr>
            <a:r>
              <a:rPr lang="en-GB" sz="1400" dirty="0">
                <a:highlight>
                  <a:srgbClr val="C0C0C0"/>
                </a:highlight>
              </a:rPr>
              <a:t>Issue with </a:t>
            </a:r>
            <a:r>
              <a:rPr lang="en-GB" sz="1400" b="1" dirty="0">
                <a:highlight>
                  <a:srgbClr val="C0C0C0"/>
                </a:highlight>
              </a:rPr>
              <a:t>sustainability </a:t>
            </a:r>
            <a:r>
              <a:rPr lang="en-GB" sz="1400" dirty="0">
                <a:highlight>
                  <a:srgbClr val="C0C0C0"/>
                </a:highlight>
              </a:rPr>
              <a:t>of the approach: promote diversification and adaptation of income-generating activities, by targeting multiple value-chains and multiple nodes along value-chains.</a:t>
            </a:r>
            <a:endParaRPr lang="en-GB" sz="1400" dirty="0"/>
          </a:p>
        </p:txBody>
      </p:sp>
      <p:sp>
        <p:nvSpPr>
          <p:cNvPr id="15" name="Rectangle 14">
            <a:extLst>
              <a:ext uri="{FF2B5EF4-FFF2-40B4-BE49-F238E27FC236}">
                <a16:creationId xmlns:a16="http://schemas.microsoft.com/office/drawing/2014/main" id="{43A122DB-DC6D-EE97-02DA-BC5A4C5AA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7" name="Rectangle 16">
            <a:extLst>
              <a:ext uri="{FF2B5EF4-FFF2-40B4-BE49-F238E27FC236}">
                <a16:creationId xmlns:a16="http://schemas.microsoft.com/office/drawing/2014/main" id="{80EF89AB-E74F-63D1-276C-C0A432582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3" name="Graphic 173">
            <a:extLst>
              <a:ext uri="{FF2B5EF4-FFF2-40B4-BE49-F238E27FC236}">
                <a16:creationId xmlns:a16="http://schemas.microsoft.com/office/drawing/2014/main" id="{5CC9D1A9-622D-A87E-CB6B-28BF7EE92399}"/>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5123"/>
          <a:stretch/>
        </p:blipFill>
        <p:spPr bwMode="auto">
          <a:xfrm>
            <a:off x="4110824" y="3356839"/>
            <a:ext cx="8034230" cy="2935106"/>
          </a:xfrm>
          <a:prstGeom prst="rect">
            <a:avLst/>
          </a:prstGeom>
          <a:ln>
            <a:noFill/>
          </a:ln>
          <a:extLst>
            <a:ext uri="{53640926-AAD7-44D8-BBD7-CCE9431645EC}">
              <a14:shadowObscured xmlns:a14="http://schemas.microsoft.com/office/drawing/2010/main"/>
            </a:ext>
          </a:extLst>
        </p:spPr>
      </p:pic>
      <p:sp>
        <p:nvSpPr>
          <p:cNvPr id="11" name="CasellaDiTesto 10">
            <a:extLst>
              <a:ext uri="{FF2B5EF4-FFF2-40B4-BE49-F238E27FC236}">
                <a16:creationId xmlns:a16="http://schemas.microsoft.com/office/drawing/2014/main" id="{C2908F59-6FE0-9B00-3074-ACA2984B3F77}"/>
              </a:ext>
            </a:extLst>
          </p:cNvPr>
          <p:cNvSpPr txBox="1"/>
          <p:nvPr/>
        </p:nvSpPr>
        <p:spPr>
          <a:xfrm>
            <a:off x="223746" y="3167158"/>
            <a:ext cx="3770717" cy="2031325"/>
          </a:xfrm>
          <a:prstGeom prst="rect">
            <a:avLst/>
          </a:prstGeom>
          <a:solidFill>
            <a:schemeClr val="accent1">
              <a:lumMod val="20000"/>
              <a:lumOff val="80000"/>
            </a:schemeClr>
          </a:solidFill>
        </p:spPr>
        <p:txBody>
          <a:bodyPr wrap="square" rtlCol="0">
            <a:spAutoFit/>
          </a:bodyPr>
          <a:lstStyle/>
          <a:p>
            <a:r>
              <a:rPr lang="en-GB" sz="1400" i="1" dirty="0">
                <a:solidFill>
                  <a:schemeClr val="bg2">
                    <a:lumMod val="10000"/>
                  </a:schemeClr>
                </a:solidFill>
                <a:cs typeface="Times New Roman" panose="02020603050405020304" pitchFamily="18" charset="0"/>
              </a:rPr>
              <a:t>“Over the last 2 years I have made some changes in the way I feed my chicken, as I formulate my own feeds together with other group members from </a:t>
            </a:r>
            <a:r>
              <a:rPr lang="en-GB" sz="1400" i="1" dirty="0" err="1">
                <a:solidFill>
                  <a:schemeClr val="bg2">
                    <a:lumMod val="10000"/>
                  </a:schemeClr>
                </a:solidFill>
                <a:cs typeface="Times New Roman" panose="02020603050405020304" pitchFamily="18" charset="0"/>
              </a:rPr>
              <a:t>Kathome</a:t>
            </a:r>
            <a:r>
              <a:rPr lang="en-GB" sz="1400" i="1" dirty="0">
                <a:solidFill>
                  <a:schemeClr val="bg2">
                    <a:lumMod val="10000"/>
                  </a:schemeClr>
                </a:solidFill>
                <a:cs typeface="Times New Roman" panose="02020603050405020304" pitchFamily="18" charset="0"/>
              </a:rPr>
              <a:t> Dairy Farmers group. This is as a result of the training we received from Hand in Hand. This is very cost effective compared to buying ready-made feeds from </a:t>
            </a:r>
            <a:r>
              <a:rPr lang="en-GB" sz="1400" i="1" dirty="0" err="1">
                <a:solidFill>
                  <a:schemeClr val="bg2">
                    <a:lumMod val="10000"/>
                  </a:schemeClr>
                </a:solidFill>
                <a:cs typeface="Times New Roman" panose="02020603050405020304" pitchFamily="18" charset="0"/>
              </a:rPr>
              <a:t>agro</a:t>
            </a:r>
            <a:r>
              <a:rPr lang="en-GB" sz="1400" i="1" dirty="0">
                <a:solidFill>
                  <a:schemeClr val="bg2">
                    <a:lumMod val="10000"/>
                  </a:schemeClr>
                </a:solidFill>
                <a:cs typeface="Times New Roman" panose="02020603050405020304" pitchFamily="18" charset="0"/>
              </a:rPr>
              <a:t>-dealers which is much more expensive.” </a:t>
            </a:r>
          </a:p>
          <a:p>
            <a:r>
              <a:rPr lang="en-GB" sz="1400" i="1" dirty="0">
                <a:solidFill>
                  <a:schemeClr val="bg2">
                    <a:lumMod val="10000"/>
                  </a:schemeClr>
                </a:solidFill>
                <a:cs typeface="Times New Roman" panose="02020603050405020304" pitchFamily="18" charset="0"/>
              </a:rPr>
              <a:t>KAF23- Woman from Kwa </a:t>
            </a:r>
            <a:r>
              <a:rPr lang="en-GB" sz="1400" i="1" dirty="0" err="1">
                <a:solidFill>
                  <a:schemeClr val="bg2">
                    <a:lumMod val="10000"/>
                  </a:schemeClr>
                </a:solidFill>
                <a:cs typeface="Times New Roman" panose="02020603050405020304" pitchFamily="18" charset="0"/>
              </a:rPr>
              <a:t>Kathule</a:t>
            </a:r>
            <a:r>
              <a:rPr lang="en-GB" sz="1400" i="1" dirty="0">
                <a:solidFill>
                  <a:schemeClr val="bg2">
                    <a:lumMod val="10000"/>
                  </a:schemeClr>
                </a:solidFill>
                <a:cs typeface="Times New Roman" panose="02020603050405020304" pitchFamily="18" charset="0"/>
              </a:rPr>
              <a:t>, aged 36-45</a:t>
            </a:r>
            <a:endParaRPr lang="en-GB" sz="1200" i="1" dirty="0">
              <a:solidFill>
                <a:schemeClr val="bg2">
                  <a:lumMod val="10000"/>
                </a:schemeClr>
              </a:solidFill>
              <a:latin typeface="Open Sans Light" panose="020B0306030504020204" pitchFamily="34" charset="0"/>
              <a:cs typeface="Times New Roman" panose="02020603050405020304" pitchFamily="18" charset="0"/>
            </a:endParaRPr>
          </a:p>
        </p:txBody>
      </p:sp>
    </p:spTree>
    <p:extLst>
      <p:ext uri="{BB962C8B-B14F-4D97-AF65-F5344CB8AC3E}">
        <p14:creationId xmlns:p14="http://schemas.microsoft.com/office/powerpoint/2010/main" val="3957731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4CA794-FE70-7303-AE98-2FBD70F7FE04}"/>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C8716B-6A4E-013D-7B8A-AFFA23610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729D8B5-02D7-6814-9D0E-801EB84A5F48}"/>
              </a:ext>
            </a:extLst>
          </p:cNvPr>
          <p:cNvSpPr>
            <a:spLocks noGrp="1"/>
          </p:cNvSpPr>
          <p:nvPr>
            <p:ph type="title"/>
          </p:nvPr>
        </p:nvSpPr>
        <p:spPr>
          <a:xfrm>
            <a:off x="432446" y="504090"/>
            <a:ext cx="3245932" cy="2860293"/>
          </a:xfrm>
        </p:spPr>
        <p:txBody>
          <a:bodyPr anchor="t">
            <a:normAutofit/>
          </a:bodyPr>
          <a:lstStyle/>
          <a:p>
            <a:r>
              <a:rPr lang="it-IT" sz="3600" dirty="0">
                <a:solidFill>
                  <a:srgbClr val="BE572C"/>
                </a:solidFill>
                <a:latin typeface="Georgia" panose="02040502050405020303" pitchFamily="18" charset="0"/>
              </a:rPr>
              <a:t>Impact:</a:t>
            </a:r>
            <a:r>
              <a:rPr lang="it-IT" sz="3600" dirty="0">
                <a:latin typeface="Georgia" panose="02040502050405020303" pitchFamily="18" charset="0"/>
              </a:rPr>
              <a:t> </a:t>
            </a:r>
            <a:r>
              <a:rPr lang="it-IT" sz="3600" dirty="0" err="1">
                <a:latin typeface="Georgia" panose="02040502050405020303" pitchFamily="18" charset="0"/>
              </a:rPr>
              <a:t>Improved</a:t>
            </a:r>
            <a:r>
              <a:rPr lang="it-IT" sz="3600" dirty="0">
                <a:latin typeface="Georgia" panose="02040502050405020303" pitchFamily="18" charset="0"/>
              </a:rPr>
              <a:t> access to markets</a:t>
            </a:r>
          </a:p>
        </p:txBody>
      </p:sp>
      <p:sp>
        <p:nvSpPr>
          <p:cNvPr id="4" name="Segnaposto contenuto 3">
            <a:extLst>
              <a:ext uri="{FF2B5EF4-FFF2-40B4-BE49-F238E27FC236}">
                <a16:creationId xmlns:a16="http://schemas.microsoft.com/office/drawing/2014/main" id="{075785E1-5D84-2D99-2530-CA095041CF54}"/>
              </a:ext>
            </a:extLst>
          </p:cNvPr>
          <p:cNvSpPr>
            <a:spLocks noGrp="1"/>
          </p:cNvSpPr>
          <p:nvPr>
            <p:ph idx="1"/>
          </p:nvPr>
        </p:nvSpPr>
        <p:spPr>
          <a:xfrm>
            <a:off x="3678378" y="396036"/>
            <a:ext cx="8081175" cy="4443099"/>
          </a:xfrm>
        </p:spPr>
        <p:txBody>
          <a:bodyPr>
            <a:noAutofit/>
          </a:bodyPr>
          <a:lstStyle/>
          <a:p>
            <a:pPr marL="0" indent="0">
              <a:buNone/>
            </a:pPr>
            <a:r>
              <a:rPr lang="en-GB" sz="1400" b="1" dirty="0"/>
              <a:t>Impact - input market</a:t>
            </a:r>
            <a:r>
              <a:rPr lang="en-GB" sz="1400" dirty="0"/>
              <a:t>: Crowding in of inputs providers attracted to the area by the growing demand for inputs (expanded market opportunity), improved access to local and accessible inputs for poultry rearing, more accessible access (bulk buying, without transport fees). Most farmers mentioned better access to inputs.</a:t>
            </a:r>
          </a:p>
          <a:p>
            <a:pPr marL="0" indent="0">
              <a:buNone/>
            </a:pPr>
            <a:r>
              <a:rPr lang="en-GB" sz="1400" b="1" dirty="0"/>
              <a:t>Mechanisms</a:t>
            </a:r>
            <a:r>
              <a:rPr lang="en-GB" sz="1400" dirty="0"/>
              <a:t>: </a:t>
            </a:r>
          </a:p>
          <a:p>
            <a:pPr lvl="1">
              <a:buFont typeface="Arial" panose="020B0604020202020204" pitchFamily="34" charset="0"/>
              <a:buChar char="•"/>
            </a:pPr>
            <a:r>
              <a:rPr lang="en-GB" sz="1400" dirty="0">
                <a:effectLst/>
                <a:ea typeface="Times New Roman" panose="02020603050405020304" pitchFamily="18" charset="0"/>
              </a:rPr>
              <a:t>An increase in the number of farmers keeping chickens led to a growing demand for products and services related to poultry, and as a result to an increased offer of inputs,</a:t>
            </a:r>
          </a:p>
          <a:p>
            <a:pPr lvl="1">
              <a:buFont typeface="Arial" panose="020B0604020202020204" pitchFamily="34" charset="0"/>
              <a:buChar char="•"/>
            </a:pPr>
            <a:r>
              <a:rPr lang="en-GB" sz="1400" dirty="0"/>
              <a:t>No transport costs when buying locally or in bulk,</a:t>
            </a:r>
          </a:p>
          <a:p>
            <a:pPr lvl="1">
              <a:buFont typeface="Arial" panose="020B0604020202020204" pitchFamily="34" charset="0"/>
              <a:buChar char="•"/>
            </a:pPr>
            <a:r>
              <a:rPr lang="en-GB" sz="1400" dirty="0"/>
              <a:t>Buying local inputs from CBOs.</a:t>
            </a:r>
          </a:p>
          <a:p>
            <a:pPr marL="0" indent="0">
              <a:buNone/>
            </a:pPr>
            <a:r>
              <a:rPr lang="en-GB" sz="1400" b="1" dirty="0"/>
              <a:t>Impact - output market</a:t>
            </a:r>
            <a:r>
              <a:rPr lang="en-GB" sz="1400" dirty="0"/>
              <a:t>: Access to new markets for poultry, especially for more organised groups. Individual farmers keep selling locally, also to brokers. But weak and informal market linkages with hotels and schools. Only a few groups – those with more experience and previous NGO support – mentioned positive changes in reaching new markets.</a:t>
            </a:r>
          </a:p>
          <a:p>
            <a:pPr marL="0" indent="0">
              <a:buNone/>
            </a:pPr>
            <a:r>
              <a:rPr lang="en-GB" sz="1400" b="1" dirty="0"/>
              <a:t>Mechanisms</a:t>
            </a:r>
            <a:r>
              <a:rPr lang="en-GB" sz="1400" dirty="0"/>
              <a:t>: </a:t>
            </a:r>
          </a:p>
          <a:p>
            <a:pPr lvl="1">
              <a:buFont typeface="Arial" panose="020B0604020202020204" pitchFamily="34" charset="0"/>
              <a:buChar char="•"/>
            </a:pPr>
            <a:r>
              <a:rPr lang="en-GB" sz="1400" dirty="0">
                <a:effectLst/>
                <a:ea typeface="Times New Roman" panose="02020603050405020304" pitchFamily="18" charset="0"/>
              </a:rPr>
              <a:t>HiH training in digital marketing (e.g., </a:t>
            </a:r>
            <a:r>
              <a:rPr lang="en-GB" sz="1400" dirty="0">
                <a:ea typeface="Times New Roman" panose="02020603050405020304" pitchFamily="18" charset="0"/>
              </a:rPr>
              <a:t>F</a:t>
            </a:r>
            <a:r>
              <a:rPr lang="en-GB" sz="1400" dirty="0">
                <a:effectLst/>
                <a:ea typeface="Times New Roman" panose="02020603050405020304" pitchFamily="18" charset="0"/>
              </a:rPr>
              <a:t>acebook and </a:t>
            </a:r>
            <a:r>
              <a:rPr lang="en-GB" sz="1400" dirty="0">
                <a:ea typeface="Times New Roman" panose="02020603050405020304" pitchFamily="18" charset="0"/>
              </a:rPr>
              <a:t>W</a:t>
            </a:r>
            <a:r>
              <a:rPr lang="en-GB" sz="1400" dirty="0">
                <a:effectLst/>
                <a:ea typeface="Times New Roman" panose="02020603050405020304" pitchFamily="18" charset="0"/>
              </a:rPr>
              <a:t>hatsApp),</a:t>
            </a:r>
          </a:p>
          <a:p>
            <a:pPr lvl="1">
              <a:buFont typeface="Arial" panose="020B0604020202020204" pitchFamily="34" charset="0"/>
              <a:buChar char="•"/>
            </a:pPr>
            <a:r>
              <a:rPr lang="en-GB" sz="1400" dirty="0"/>
              <a:t>Linkages facilitated by HiH with hotels, but also schools, churches and local functions.</a:t>
            </a:r>
          </a:p>
          <a:p>
            <a:pPr marL="0" lvl="1" indent="0">
              <a:buNone/>
            </a:pPr>
            <a:r>
              <a:rPr lang="en-GB" sz="1400" dirty="0">
                <a:highlight>
                  <a:srgbClr val="C0C0C0"/>
                </a:highlight>
              </a:rPr>
              <a:t>Issue with </a:t>
            </a:r>
            <a:r>
              <a:rPr lang="en-GB" sz="1400" b="1" dirty="0">
                <a:highlight>
                  <a:srgbClr val="C0C0C0"/>
                </a:highlight>
              </a:rPr>
              <a:t>weak linkages </a:t>
            </a:r>
            <a:r>
              <a:rPr lang="en-GB" sz="1400" dirty="0">
                <a:highlight>
                  <a:srgbClr val="C0C0C0"/>
                </a:highlight>
              </a:rPr>
              <a:t>to output market actors: Promote group approaches to access markets, strengthening the capacity of groups to negotiate and bulk-buy/bulk-sell, and support formalisation of contracts, for output markets.</a:t>
            </a:r>
            <a:endParaRPr lang="en-GB" sz="1400" dirty="0"/>
          </a:p>
          <a:p>
            <a:pPr marL="0" indent="0">
              <a:buNone/>
            </a:pPr>
            <a:endParaRPr lang="en-GB" sz="1400" dirty="0"/>
          </a:p>
        </p:txBody>
      </p:sp>
      <p:sp>
        <p:nvSpPr>
          <p:cNvPr id="15" name="Rectangle 14">
            <a:extLst>
              <a:ext uri="{FF2B5EF4-FFF2-40B4-BE49-F238E27FC236}">
                <a16:creationId xmlns:a16="http://schemas.microsoft.com/office/drawing/2014/main" id="{0560BBC2-55A5-DA4B-77B2-050180391A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7" name="Rectangle 16">
            <a:extLst>
              <a:ext uri="{FF2B5EF4-FFF2-40B4-BE49-F238E27FC236}">
                <a16:creationId xmlns:a16="http://schemas.microsoft.com/office/drawing/2014/main" id="{F45AD196-B513-3FAC-293A-66B16B79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CasellaDiTesto 8">
            <a:extLst>
              <a:ext uri="{FF2B5EF4-FFF2-40B4-BE49-F238E27FC236}">
                <a16:creationId xmlns:a16="http://schemas.microsoft.com/office/drawing/2014/main" id="{9A44FE99-DFAB-ED58-A910-EABDB6495C6C}"/>
              </a:ext>
            </a:extLst>
          </p:cNvPr>
          <p:cNvSpPr txBox="1"/>
          <p:nvPr/>
        </p:nvSpPr>
        <p:spPr>
          <a:xfrm>
            <a:off x="176324" y="4036095"/>
            <a:ext cx="3502054" cy="2246769"/>
          </a:xfrm>
          <a:prstGeom prst="rect">
            <a:avLst/>
          </a:prstGeom>
          <a:solidFill>
            <a:schemeClr val="accent1">
              <a:lumMod val="20000"/>
              <a:lumOff val="80000"/>
            </a:schemeClr>
          </a:solidFill>
        </p:spPr>
        <p:txBody>
          <a:bodyPr wrap="square" rtlCol="0">
            <a:spAutoFit/>
          </a:bodyPr>
          <a:lstStyle/>
          <a:p>
            <a:r>
              <a:rPr lang="en-GB" sz="1400" i="1" dirty="0">
                <a:solidFill>
                  <a:schemeClr val="bg2">
                    <a:lumMod val="10000"/>
                  </a:schemeClr>
                </a:solidFill>
                <a:cs typeface="Times New Roman" panose="02020603050405020304" pitchFamily="18" charset="0"/>
              </a:rPr>
              <a:t>“Hand in Hand have educated me on digital marketing skills, I currently have WhatsApp for business and a Facebook page which have enabled me to get customers from far away and I am now selling more to the hotels in town compared to before where I relied on brokers and middlemen to do marketing for me which was less effective, and they were exploitative.” </a:t>
            </a:r>
          </a:p>
          <a:p>
            <a:r>
              <a:rPr lang="en-GB" sz="1400" i="1" dirty="0">
                <a:solidFill>
                  <a:schemeClr val="bg2">
                    <a:lumMod val="10000"/>
                  </a:schemeClr>
                </a:solidFill>
                <a:cs typeface="Times New Roman" panose="02020603050405020304" pitchFamily="18" charset="0"/>
              </a:rPr>
              <a:t>MWF2 - Woman from </a:t>
            </a:r>
            <a:r>
              <a:rPr lang="en-GB" sz="1400" i="1" dirty="0" err="1">
                <a:solidFill>
                  <a:schemeClr val="bg2">
                    <a:lumMod val="10000"/>
                  </a:schemeClr>
                </a:solidFill>
                <a:cs typeface="Times New Roman" panose="02020603050405020304" pitchFamily="18" charset="0"/>
              </a:rPr>
              <a:t>Kivandini</a:t>
            </a:r>
            <a:r>
              <a:rPr lang="en-GB" sz="1400" i="1" dirty="0">
                <a:solidFill>
                  <a:schemeClr val="bg2">
                    <a:lumMod val="10000"/>
                  </a:schemeClr>
                </a:solidFill>
                <a:cs typeface="Times New Roman" panose="02020603050405020304" pitchFamily="18" charset="0"/>
              </a:rPr>
              <a:t>, aged 36-45</a:t>
            </a:r>
          </a:p>
        </p:txBody>
      </p:sp>
      <p:sp>
        <p:nvSpPr>
          <p:cNvPr id="3" name="CasellaDiTesto 2">
            <a:extLst>
              <a:ext uri="{FF2B5EF4-FFF2-40B4-BE49-F238E27FC236}">
                <a16:creationId xmlns:a16="http://schemas.microsoft.com/office/drawing/2014/main" id="{B351C137-CCF7-5EBA-A4AF-8FE0C74BFCDE}"/>
              </a:ext>
            </a:extLst>
          </p:cNvPr>
          <p:cNvSpPr txBox="1"/>
          <p:nvPr/>
        </p:nvSpPr>
        <p:spPr>
          <a:xfrm>
            <a:off x="6268609" y="4839135"/>
            <a:ext cx="3643496" cy="1461939"/>
          </a:xfrm>
          <a:prstGeom prst="rect">
            <a:avLst/>
          </a:prstGeom>
          <a:solidFill>
            <a:schemeClr val="accent1">
              <a:lumMod val="20000"/>
              <a:lumOff val="80000"/>
            </a:schemeClr>
          </a:solidFill>
        </p:spPr>
        <p:txBody>
          <a:bodyPr wrap="square" rtlCol="0">
            <a:spAutoFit/>
          </a:bodyPr>
          <a:lstStyle/>
          <a:p>
            <a:pPr>
              <a:spcAft>
                <a:spcPts val="600"/>
              </a:spcAft>
            </a:pPr>
            <a:r>
              <a:rPr lang="en-GB" sz="1400" i="1" dirty="0">
                <a:solidFill>
                  <a:schemeClr val="bg2">
                    <a:lumMod val="10000"/>
                  </a:schemeClr>
                </a:solidFill>
                <a:cs typeface="Times New Roman" panose="02020603050405020304" pitchFamily="18" charset="0"/>
              </a:rPr>
              <a:t>“I had to use my friends to tell their friends and that’s how l attracted customers. I am proud that l started Wema agrovet as at the moment l am making enough income to meet all the needs of my children.”</a:t>
            </a:r>
          </a:p>
          <a:p>
            <a:pPr>
              <a:spcAft>
                <a:spcPts val="600"/>
              </a:spcAft>
            </a:pPr>
            <a:r>
              <a:rPr lang="en-GB" sz="1400" i="1" dirty="0">
                <a:solidFill>
                  <a:schemeClr val="bg2">
                    <a:lumMod val="10000"/>
                  </a:schemeClr>
                </a:solidFill>
                <a:cs typeface="Times New Roman" panose="02020603050405020304" pitchFamily="18" charset="0"/>
              </a:rPr>
              <a:t>DM35- Male from </a:t>
            </a:r>
            <a:r>
              <a:rPr lang="en-GB" sz="1400" i="1" dirty="0" err="1">
                <a:solidFill>
                  <a:schemeClr val="bg2">
                    <a:lumMod val="10000"/>
                  </a:schemeClr>
                </a:solidFill>
                <a:cs typeface="Times New Roman" panose="02020603050405020304" pitchFamily="18" charset="0"/>
              </a:rPr>
              <a:t>Kyeveluki</a:t>
            </a:r>
            <a:r>
              <a:rPr lang="en-GB" sz="1400" i="1" dirty="0">
                <a:solidFill>
                  <a:schemeClr val="bg2">
                    <a:lumMod val="10000"/>
                  </a:schemeClr>
                </a:solidFill>
                <a:cs typeface="Times New Roman" panose="02020603050405020304" pitchFamily="18" charset="0"/>
              </a:rPr>
              <a:t>, aged 26-35</a:t>
            </a:r>
          </a:p>
        </p:txBody>
      </p:sp>
    </p:spTree>
    <p:extLst>
      <p:ext uri="{BB962C8B-B14F-4D97-AF65-F5344CB8AC3E}">
        <p14:creationId xmlns:p14="http://schemas.microsoft.com/office/powerpoint/2010/main" val="2175736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4DD325-7618-22DC-CFC8-C6BE9BD34816}"/>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6A03844-1F00-A598-11D1-2A1144E19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35D5756-E2D5-5E65-EB16-C750F1E7A30B}"/>
              </a:ext>
            </a:extLst>
          </p:cNvPr>
          <p:cNvSpPr>
            <a:spLocks noGrp="1"/>
          </p:cNvSpPr>
          <p:nvPr>
            <p:ph type="title"/>
          </p:nvPr>
        </p:nvSpPr>
        <p:spPr>
          <a:xfrm>
            <a:off x="450751" y="457200"/>
            <a:ext cx="3245932" cy="5226837"/>
          </a:xfrm>
        </p:spPr>
        <p:txBody>
          <a:bodyPr anchor="t">
            <a:normAutofit/>
          </a:bodyPr>
          <a:lstStyle/>
          <a:p>
            <a:r>
              <a:rPr lang="it-IT" sz="3600" dirty="0">
                <a:solidFill>
                  <a:srgbClr val="BE572C"/>
                </a:solidFill>
                <a:latin typeface="Georgia" panose="02040502050405020303" pitchFamily="18" charset="0"/>
              </a:rPr>
              <a:t>Impact:</a:t>
            </a:r>
            <a:r>
              <a:rPr lang="it-IT" sz="3600" dirty="0">
                <a:latin typeface="Georgia" panose="02040502050405020303" pitchFamily="18" charset="0"/>
              </a:rPr>
              <a:t> </a:t>
            </a:r>
            <a:r>
              <a:rPr lang="it-IT" sz="3600" dirty="0" err="1">
                <a:latin typeface="Georgia" panose="02040502050405020303" pitchFamily="18" charset="0"/>
              </a:rPr>
              <a:t>Improved</a:t>
            </a:r>
            <a:r>
              <a:rPr lang="it-IT" sz="3600" dirty="0">
                <a:latin typeface="Georgia" panose="02040502050405020303" pitchFamily="18" charset="0"/>
              </a:rPr>
              <a:t> access to </a:t>
            </a:r>
            <a:r>
              <a:rPr lang="it-IT" sz="3600" dirty="0" err="1">
                <a:latin typeface="Georgia" panose="02040502050405020303" pitchFamily="18" charset="0"/>
              </a:rPr>
              <a:t>finance</a:t>
            </a:r>
            <a:endParaRPr lang="it-IT" sz="3600" dirty="0">
              <a:latin typeface="Georgia" panose="02040502050405020303" pitchFamily="18" charset="0"/>
            </a:endParaRPr>
          </a:p>
        </p:txBody>
      </p:sp>
      <p:sp>
        <p:nvSpPr>
          <p:cNvPr id="4" name="Segnaposto contenuto 3">
            <a:extLst>
              <a:ext uri="{FF2B5EF4-FFF2-40B4-BE49-F238E27FC236}">
                <a16:creationId xmlns:a16="http://schemas.microsoft.com/office/drawing/2014/main" id="{822B8866-0651-3DD1-8DD7-105FE564DD5B}"/>
              </a:ext>
            </a:extLst>
          </p:cNvPr>
          <p:cNvSpPr>
            <a:spLocks noGrp="1"/>
          </p:cNvSpPr>
          <p:nvPr>
            <p:ph idx="1"/>
          </p:nvPr>
        </p:nvSpPr>
        <p:spPr>
          <a:xfrm>
            <a:off x="3901440" y="479369"/>
            <a:ext cx="7695799" cy="2713192"/>
          </a:xfrm>
        </p:spPr>
        <p:txBody>
          <a:bodyPr>
            <a:normAutofit lnSpcReduction="10000"/>
          </a:bodyPr>
          <a:lstStyle/>
          <a:p>
            <a:pPr marL="0" indent="0">
              <a:buNone/>
            </a:pPr>
            <a:r>
              <a:rPr lang="en-GB" sz="1400" b="1" dirty="0"/>
              <a:t>Context</a:t>
            </a:r>
            <a:r>
              <a:rPr lang="en-GB" sz="1400" dirty="0"/>
              <a:t>: Existing access to finance and saving through CBOs and chamas, and (less commonly) through microfinance institutions, SACCOs and money lenders. Groups had accessed the </a:t>
            </a:r>
            <a:r>
              <a:rPr lang="en-GB" sz="1400" dirty="0" err="1"/>
              <a:t>HiH</a:t>
            </a:r>
            <a:r>
              <a:rPr lang="en-GB" sz="1400" dirty="0"/>
              <a:t> loan (Enterprise Incubation Fund) for a maximum value of </a:t>
            </a:r>
            <a:r>
              <a:rPr lang="en-GB" sz="1400" dirty="0" err="1"/>
              <a:t>Ksh</a:t>
            </a:r>
            <a:r>
              <a:rPr lang="en-GB" sz="1400" dirty="0"/>
              <a:t>. 20,000 each. </a:t>
            </a:r>
          </a:p>
          <a:p>
            <a:pPr marL="0" indent="0">
              <a:buNone/>
            </a:pPr>
            <a:r>
              <a:rPr lang="en-GB" sz="1400" b="1" dirty="0"/>
              <a:t>Impact:</a:t>
            </a:r>
            <a:r>
              <a:rPr lang="en-GB" sz="1400" dirty="0"/>
              <a:t> Improved access to bank loans (265 active clients as of September 2024) and bank saving (200KSh per week)  which led to increased investments in businesses and assets, as well as education. </a:t>
            </a:r>
          </a:p>
          <a:p>
            <a:pPr marL="0" indent="0">
              <a:buNone/>
            </a:pPr>
            <a:r>
              <a:rPr lang="en-GB" sz="1400" b="1" dirty="0"/>
              <a:t>Mechanisms:</a:t>
            </a:r>
            <a:r>
              <a:rPr lang="en-GB" sz="1400" dirty="0"/>
              <a:t> HiH and Equity financial training, the successful repayment of the </a:t>
            </a:r>
            <a:r>
              <a:rPr lang="en-GB" sz="1400" dirty="0" err="1"/>
              <a:t>HiH</a:t>
            </a:r>
            <a:r>
              <a:rPr lang="en-GB" sz="1400" dirty="0"/>
              <a:t> loan and participation in groups were used as screening mechanisms by the bank. </a:t>
            </a:r>
          </a:p>
          <a:p>
            <a:pPr marL="0" indent="0">
              <a:buNone/>
            </a:pPr>
            <a:r>
              <a:rPr lang="en-GB" sz="1400" dirty="0">
                <a:highlight>
                  <a:srgbClr val="C0C0C0"/>
                </a:highlight>
              </a:rPr>
              <a:t>Issues with </a:t>
            </a:r>
            <a:r>
              <a:rPr lang="en-GB" sz="1400" b="1" dirty="0">
                <a:highlight>
                  <a:srgbClr val="C0C0C0"/>
                </a:highlight>
              </a:rPr>
              <a:t>sustainable scalability </a:t>
            </a:r>
            <a:r>
              <a:rPr lang="en-GB" sz="1400" dirty="0">
                <a:highlight>
                  <a:srgbClr val="C0C0C0"/>
                </a:highlight>
              </a:rPr>
              <a:t>of the approach:</a:t>
            </a:r>
          </a:p>
          <a:p>
            <a:pPr lvl="1">
              <a:buFont typeface="Arial" panose="020B0604020202020204" pitchFamily="34" charset="0"/>
              <a:buChar char="•"/>
            </a:pPr>
            <a:r>
              <a:rPr lang="en-GB" sz="1400" dirty="0">
                <a:highlight>
                  <a:srgbClr val="C0C0C0"/>
                </a:highlight>
              </a:rPr>
              <a:t>Mandatory savings that cannot be withdrawn – develop more flexible products;</a:t>
            </a:r>
          </a:p>
          <a:p>
            <a:pPr lvl="1">
              <a:buFont typeface="Arial" panose="020B0604020202020204" pitchFamily="34" charset="0"/>
              <a:buChar char="•"/>
            </a:pPr>
            <a:r>
              <a:rPr lang="en-GB" sz="1400" dirty="0">
                <a:highlight>
                  <a:srgbClr val="C0C0C0"/>
                </a:highlight>
              </a:rPr>
              <a:t>No potential for scale without the Credit Guarantee. </a:t>
            </a:r>
          </a:p>
          <a:p>
            <a:pPr lvl="1">
              <a:buFont typeface="Arial" panose="020B0604020202020204" pitchFamily="34" charset="0"/>
              <a:buChar char="•"/>
            </a:pPr>
            <a:endParaRPr lang="en-GB" sz="1400" dirty="0"/>
          </a:p>
        </p:txBody>
      </p:sp>
      <p:sp>
        <p:nvSpPr>
          <p:cNvPr id="15" name="Rectangle 14">
            <a:extLst>
              <a:ext uri="{FF2B5EF4-FFF2-40B4-BE49-F238E27FC236}">
                <a16:creationId xmlns:a16="http://schemas.microsoft.com/office/drawing/2014/main" id="{67A37735-19E7-7DF9-2AE3-4F941B094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7" name="Rectangle 16">
            <a:extLst>
              <a:ext uri="{FF2B5EF4-FFF2-40B4-BE49-F238E27FC236}">
                <a16:creationId xmlns:a16="http://schemas.microsoft.com/office/drawing/2014/main" id="{3BB56B13-EEAA-647F-061E-4220E4507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CasellaDiTesto 10">
            <a:extLst>
              <a:ext uri="{FF2B5EF4-FFF2-40B4-BE49-F238E27FC236}">
                <a16:creationId xmlns:a16="http://schemas.microsoft.com/office/drawing/2014/main" id="{0ABAE383-B895-3E23-EB87-874BD6CD8E6F}"/>
              </a:ext>
            </a:extLst>
          </p:cNvPr>
          <p:cNvSpPr txBox="1"/>
          <p:nvPr/>
        </p:nvSpPr>
        <p:spPr>
          <a:xfrm>
            <a:off x="378244" y="3719813"/>
            <a:ext cx="3390946" cy="2323713"/>
          </a:xfrm>
          <a:prstGeom prst="rect">
            <a:avLst/>
          </a:prstGeom>
          <a:solidFill>
            <a:schemeClr val="accent1">
              <a:lumMod val="20000"/>
              <a:lumOff val="80000"/>
            </a:schemeClr>
          </a:solidFill>
        </p:spPr>
        <p:txBody>
          <a:bodyPr wrap="square" rtlCol="0">
            <a:spAutoFit/>
          </a:bodyPr>
          <a:lstStyle/>
          <a:p>
            <a:pPr>
              <a:spcAft>
                <a:spcPts val="600"/>
              </a:spcAft>
            </a:pPr>
            <a:r>
              <a:rPr lang="en-GB" sz="1400" i="1" dirty="0">
                <a:solidFill>
                  <a:schemeClr val="bg2">
                    <a:lumMod val="10000"/>
                  </a:schemeClr>
                </a:solidFill>
                <a:cs typeface="Times New Roman" panose="02020603050405020304" pitchFamily="18" charset="0"/>
              </a:rPr>
              <a:t>“In 2022, l was introduced to Equity Bank by Hand in Hand. They taught us on financial literacy, how to get loans and pay them and how to save. We opened a joint bank account as </a:t>
            </a:r>
            <a:r>
              <a:rPr lang="en-GB" sz="1400" i="1" dirty="0" err="1">
                <a:solidFill>
                  <a:schemeClr val="bg2">
                    <a:lumMod val="10000"/>
                  </a:schemeClr>
                </a:solidFill>
                <a:cs typeface="Times New Roman" panose="02020603050405020304" pitchFamily="18" charset="0"/>
              </a:rPr>
              <a:t>Mwangaza</a:t>
            </a:r>
            <a:r>
              <a:rPr lang="en-GB" sz="1400" i="1" dirty="0">
                <a:solidFill>
                  <a:schemeClr val="bg2">
                    <a:lumMod val="10000"/>
                  </a:schemeClr>
                </a:solidFill>
                <a:cs typeface="Times New Roman" panose="02020603050405020304" pitchFamily="18" charset="0"/>
              </a:rPr>
              <a:t> CBO but allowed us to take loans as individuals. I took a personal loan of KSh10,000 from Equity, bought 10 chickens, feeds and medicine for vaccination.” </a:t>
            </a:r>
          </a:p>
          <a:p>
            <a:pPr>
              <a:spcAft>
                <a:spcPts val="600"/>
              </a:spcAft>
            </a:pPr>
            <a:r>
              <a:rPr lang="en-GB" sz="1400" i="1" dirty="0">
                <a:solidFill>
                  <a:schemeClr val="bg2">
                    <a:lumMod val="10000"/>
                  </a:schemeClr>
                </a:solidFill>
                <a:cs typeface="Times New Roman" panose="02020603050405020304" pitchFamily="18" charset="0"/>
              </a:rPr>
              <a:t>MWF26 - Woman from </a:t>
            </a:r>
            <a:r>
              <a:rPr lang="en-GB" sz="1400" i="1" dirty="0" err="1">
                <a:solidFill>
                  <a:schemeClr val="bg2">
                    <a:lumMod val="10000"/>
                  </a:schemeClr>
                </a:solidFill>
                <a:cs typeface="Times New Roman" panose="02020603050405020304" pitchFamily="18" charset="0"/>
              </a:rPr>
              <a:t>Kivandini</a:t>
            </a:r>
            <a:r>
              <a:rPr lang="en-GB" sz="1400" i="1" dirty="0">
                <a:solidFill>
                  <a:schemeClr val="bg2">
                    <a:lumMod val="10000"/>
                  </a:schemeClr>
                </a:solidFill>
                <a:cs typeface="Times New Roman" panose="02020603050405020304" pitchFamily="18" charset="0"/>
              </a:rPr>
              <a:t>, over 55</a:t>
            </a:r>
            <a:endParaRPr lang="en-GB" sz="1200" i="1" dirty="0">
              <a:solidFill>
                <a:schemeClr val="bg2">
                  <a:lumMod val="10000"/>
                </a:schemeClr>
              </a:solidFill>
              <a:latin typeface="Open Sans Light" panose="020B0306030504020204" pitchFamily="34" charset="0"/>
              <a:cs typeface="Times New Roman" panose="02020603050405020304" pitchFamily="18" charset="0"/>
            </a:endParaRPr>
          </a:p>
        </p:txBody>
      </p:sp>
      <p:pic>
        <p:nvPicPr>
          <p:cNvPr id="5" name="Graphic 2129783167">
            <a:extLst>
              <a:ext uri="{FF2B5EF4-FFF2-40B4-BE49-F238E27FC236}">
                <a16:creationId xmlns:a16="http://schemas.microsoft.com/office/drawing/2014/main" id="{A9432DEF-B324-0D58-9767-19A69AD1E5F7}"/>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6072"/>
          <a:stretch/>
        </p:blipFill>
        <p:spPr bwMode="auto">
          <a:xfrm>
            <a:off x="3976819" y="3566301"/>
            <a:ext cx="7836937" cy="26307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6970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B506B6-A620-E836-9559-28789B46DB51}"/>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015743A-88D4-7C81-7EFA-9C113BEF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1975A0B-932E-8871-E352-3BCFA95C42EA}"/>
              </a:ext>
            </a:extLst>
          </p:cNvPr>
          <p:cNvSpPr>
            <a:spLocks noGrp="1"/>
          </p:cNvSpPr>
          <p:nvPr>
            <p:ph type="title"/>
          </p:nvPr>
        </p:nvSpPr>
        <p:spPr>
          <a:xfrm>
            <a:off x="432446" y="437606"/>
            <a:ext cx="3245932" cy="2155372"/>
          </a:xfrm>
        </p:spPr>
        <p:txBody>
          <a:bodyPr anchor="t">
            <a:noAutofit/>
          </a:bodyPr>
          <a:lstStyle/>
          <a:p>
            <a:r>
              <a:rPr lang="it-IT" sz="3600" dirty="0">
                <a:solidFill>
                  <a:srgbClr val="BE572C"/>
                </a:solidFill>
                <a:latin typeface="Georgia" panose="02040502050405020303" pitchFamily="18" charset="0"/>
              </a:rPr>
              <a:t>Impact: </a:t>
            </a:r>
            <a:r>
              <a:rPr lang="it-IT" sz="3600" dirty="0" err="1">
                <a:latin typeface="Georgia" panose="02040502050405020303" pitchFamily="18" charset="0"/>
              </a:rPr>
              <a:t>Increased</a:t>
            </a:r>
            <a:r>
              <a:rPr lang="it-IT" sz="3600" dirty="0">
                <a:latin typeface="Georgia" panose="02040502050405020303" pitchFamily="18" charset="0"/>
              </a:rPr>
              <a:t> </a:t>
            </a:r>
            <a:r>
              <a:rPr lang="it-IT" sz="3600" dirty="0" err="1">
                <a:latin typeface="Georgia" panose="02040502050405020303" pitchFamily="18" charset="0"/>
              </a:rPr>
              <a:t>resilience</a:t>
            </a:r>
            <a:r>
              <a:rPr lang="it-IT" sz="3600" dirty="0">
                <a:latin typeface="Georgia" panose="02040502050405020303" pitchFamily="18" charset="0"/>
              </a:rPr>
              <a:t> and </a:t>
            </a:r>
            <a:r>
              <a:rPr lang="it-IT" sz="3600" dirty="0" err="1">
                <a:latin typeface="Georgia" panose="02040502050405020303" pitchFamily="18" charset="0"/>
              </a:rPr>
              <a:t>inclusivity</a:t>
            </a:r>
            <a:endParaRPr lang="it-IT" sz="3600" dirty="0">
              <a:latin typeface="Georgia" panose="02040502050405020303" pitchFamily="18" charset="0"/>
            </a:endParaRPr>
          </a:p>
        </p:txBody>
      </p:sp>
      <p:sp>
        <p:nvSpPr>
          <p:cNvPr id="4" name="Segnaposto contenuto 3">
            <a:extLst>
              <a:ext uri="{FF2B5EF4-FFF2-40B4-BE49-F238E27FC236}">
                <a16:creationId xmlns:a16="http://schemas.microsoft.com/office/drawing/2014/main" id="{993579CE-063A-D764-117B-3D72383FD2DE}"/>
              </a:ext>
            </a:extLst>
          </p:cNvPr>
          <p:cNvSpPr>
            <a:spLocks noGrp="1"/>
          </p:cNvSpPr>
          <p:nvPr>
            <p:ph idx="1"/>
          </p:nvPr>
        </p:nvSpPr>
        <p:spPr>
          <a:xfrm>
            <a:off x="3840480" y="642257"/>
            <a:ext cx="7720149" cy="2155371"/>
          </a:xfrm>
        </p:spPr>
        <p:txBody>
          <a:bodyPr>
            <a:normAutofit/>
          </a:bodyPr>
          <a:lstStyle/>
          <a:p>
            <a:pPr marL="201168" lvl="1" indent="0">
              <a:buNone/>
            </a:pPr>
            <a:r>
              <a:rPr lang="en-GB" sz="1400" b="1" dirty="0"/>
              <a:t>Impact - resilience:</a:t>
            </a:r>
            <a:r>
              <a:rPr lang="en-GB" sz="1400" dirty="0"/>
              <a:t> Respondents reported feeling more resilient – e.g., having a fall-back option through savings or selling poultry to cope with a financial emergency rather than using other sources of money. </a:t>
            </a:r>
          </a:p>
          <a:p>
            <a:pPr marL="201168" lvl="1" indent="0">
              <a:buNone/>
            </a:pPr>
            <a:r>
              <a:rPr lang="en-GB" sz="1400" b="1" dirty="0"/>
              <a:t>Mechanisms:</a:t>
            </a:r>
            <a:r>
              <a:rPr lang="en-GB" sz="1400" dirty="0"/>
              <a:t> </a:t>
            </a:r>
          </a:p>
          <a:p>
            <a:pPr lvl="2">
              <a:buFont typeface="Arial" panose="020B0604020202020204" pitchFamily="34" charset="0"/>
              <a:buChar char="•"/>
            </a:pPr>
            <a:r>
              <a:rPr lang="en-GB" dirty="0"/>
              <a:t>Increased ability to save;</a:t>
            </a:r>
          </a:p>
          <a:p>
            <a:pPr lvl="2">
              <a:buFont typeface="Arial" panose="020B0604020202020204" pitchFamily="34" charset="0"/>
              <a:buChar char="•"/>
            </a:pPr>
            <a:r>
              <a:rPr lang="en-GB" dirty="0"/>
              <a:t>increased income;</a:t>
            </a:r>
          </a:p>
          <a:p>
            <a:pPr lvl="2">
              <a:buFont typeface="Arial" panose="020B0604020202020204" pitchFamily="34" charset="0"/>
              <a:buChar char="•"/>
            </a:pPr>
            <a:r>
              <a:rPr lang="en-GB" dirty="0"/>
              <a:t>expanded or new poultry businesses, and</a:t>
            </a:r>
          </a:p>
          <a:p>
            <a:pPr lvl="2">
              <a:buFont typeface="Arial" panose="020B0604020202020204" pitchFamily="34" charset="0"/>
              <a:buChar char="•"/>
            </a:pPr>
            <a:r>
              <a:rPr lang="en-GB" dirty="0"/>
              <a:t>improved financial management skills.</a:t>
            </a:r>
          </a:p>
          <a:p>
            <a:pPr>
              <a:buFont typeface="Arial" panose="020B0604020202020204" pitchFamily="34" charset="0"/>
              <a:buChar char="•"/>
            </a:pPr>
            <a:endParaRPr lang="en-GB" sz="1400" dirty="0"/>
          </a:p>
        </p:txBody>
      </p:sp>
      <p:sp>
        <p:nvSpPr>
          <p:cNvPr id="15" name="Rectangle 14">
            <a:extLst>
              <a:ext uri="{FF2B5EF4-FFF2-40B4-BE49-F238E27FC236}">
                <a16:creationId xmlns:a16="http://schemas.microsoft.com/office/drawing/2014/main" id="{63E50F7B-4B11-A0A9-163A-65027212C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7" name="Rectangle 16">
            <a:extLst>
              <a:ext uri="{FF2B5EF4-FFF2-40B4-BE49-F238E27FC236}">
                <a16:creationId xmlns:a16="http://schemas.microsoft.com/office/drawing/2014/main" id="{8F525B92-C799-D1A3-DF89-9136CCF92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CasellaDiTesto 10">
            <a:extLst>
              <a:ext uri="{FF2B5EF4-FFF2-40B4-BE49-F238E27FC236}">
                <a16:creationId xmlns:a16="http://schemas.microsoft.com/office/drawing/2014/main" id="{98B3C3CD-D212-D755-D741-723FD0111CDB}"/>
              </a:ext>
            </a:extLst>
          </p:cNvPr>
          <p:cNvSpPr txBox="1"/>
          <p:nvPr/>
        </p:nvSpPr>
        <p:spPr>
          <a:xfrm>
            <a:off x="301486" y="4211725"/>
            <a:ext cx="3770717" cy="1677382"/>
          </a:xfrm>
          <a:prstGeom prst="rect">
            <a:avLst/>
          </a:prstGeom>
          <a:solidFill>
            <a:schemeClr val="accent1">
              <a:lumMod val="20000"/>
              <a:lumOff val="80000"/>
            </a:schemeClr>
          </a:solidFill>
        </p:spPr>
        <p:txBody>
          <a:bodyPr wrap="square" rtlCol="0">
            <a:spAutoFit/>
          </a:bodyPr>
          <a:lstStyle/>
          <a:p>
            <a:pPr>
              <a:spcAft>
                <a:spcPts val="600"/>
              </a:spcAft>
            </a:pPr>
            <a:r>
              <a:rPr lang="en-GB" sz="1400" i="1" dirty="0">
                <a:solidFill>
                  <a:schemeClr val="bg2">
                    <a:lumMod val="10000"/>
                  </a:schemeClr>
                </a:solidFill>
                <a:cs typeface="Times New Roman" panose="02020603050405020304" pitchFamily="18" charset="0"/>
              </a:rPr>
              <a:t>“I feel l am confident and well prepared in case of an emergency compared to two years ago because l started a chicken farming which l use as financial security, l sell them whenever l need money instead of taking money from my business” </a:t>
            </a:r>
          </a:p>
          <a:p>
            <a:pPr>
              <a:spcAft>
                <a:spcPts val="600"/>
              </a:spcAft>
            </a:pPr>
            <a:r>
              <a:rPr lang="en-GB" sz="1400" i="1" dirty="0">
                <a:solidFill>
                  <a:schemeClr val="bg2">
                    <a:lumMod val="10000"/>
                  </a:schemeClr>
                </a:solidFill>
                <a:cs typeface="Times New Roman" panose="02020603050405020304" pitchFamily="18" charset="0"/>
              </a:rPr>
              <a:t>MWF27- Woman from </a:t>
            </a:r>
            <a:r>
              <a:rPr lang="en-GB" sz="1400" i="1" dirty="0" err="1">
                <a:solidFill>
                  <a:schemeClr val="bg2">
                    <a:lumMod val="10000"/>
                  </a:schemeClr>
                </a:solidFill>
                <a:cs typeface="Times New Roman" panose="02020603050405020304" pitchFamily="18" charset="0"/>
              </a:rPr>
              <a:t>Kivandini</a:t>
            </a:r>
            <a:r>
              <a:rPr lang="en-GB" sz="1400" i="1" dirty="0">
                <a:solidFill>
                  <a:schemeClr val="bg2">
                    <a:lumMod val="10000"/>
                  </a:schemeClr>
                </a:solidFill>
                <a:cs typeface="Times New Roman" panose="02020603050405020304" pitchFamily="18" charset="0"/>
              </a:rPr>
              <a:t>, aged 26-35</a:t>
            </a:r>
          </a:p>
        </p:txBody>
      </p:sp>
      <p:pic>
        <p:nvPicPr>
          <p:cNvPr id="3" name="Graphic 2129783112">
            <a:extLst>
              <a:ext uri="{FF2B5EF4-FFF2-40B4-BE49-F238E27FC236}">
                <a16:creationId xmlns:a16="http://schemas.microsoft.com/office/drawing/2014/main" id="{7B82129D-7BA1-C3C2-1288-0F8CB3E52CFB}"/>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25276" b="4498"/>
          <a:stretch/>
        </p:blipFill>
        <p:spPr bwMode="auto">
          <a:xfrm>
            <a:off x="7912683" y="2719465"/>
            <a:ext cx="3770717" cy="2941948"/>
          </a:xfrm>
          <a:prstGeom prst="rect">
            <a:avLst/>
          </a:prstGeom>
          <a:ln>
            <a:noFill/>
          </a:ln>
          <a:extLst>
            <a:ext uri="{53640926-AAD7-44D8-BBD7-CCE9431645EC}">
              <a14:shadowObscured xmlns:a14="http://schemas.microsoft.com/office/drawing/2010/main"/>
            </a:ext>
          </a:extLst>
        </p:spPr>
      </p:pic>
      <p:sp>
        <p:nvSpPr>
          <p:cNvPr id="5" name="Segnaposto contenuto 3">
            <a:extLst>
              <a:ext uri="{FF2B5EF4-FFF2-40B4-BE49-F238E27FC236}">
                <a16:creationId xmlns:a16="http://schemas.microsoft.com/office/drawing/2014/main" id="{F0CB1FEC-7269-514F-511B-E6FED3D53A26}"/>
              </a:ext>
            </a:extLst>
          </p:cNvPr>
          <p:cNvSpPr txBox="1">
            <a:spLocks/>
          </p:cNvSpPr>
          <p:nvPr/>
        </p:nvSpPr>
        <p:spPr>
          <a:xfrm>
            <a:off x="3840480" y="2786134"/>
            <a:ext cx="3683726" cy="215537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None/>
            </a:pPr>
            <a:r>
              <a:rPr lang="en-GB" sz="1400" b="1" dirty="0"/>
              <a:t>Impact - inclusivity:</a:t>
            </a:r>
            <a:r>
              <a:rPr lang="en-GB" sz="1400" dirty="0"/>
              <a:t> increased female contribution to household expenses, increased business activities (poultry) and access to loans. </a:t>
            </a:r>
          </a:p>
          <a:p>
            <a:pPr lvl="1">
              <a:buFont typeface="Arial" panose="020B0604020202020204" pitchFamily="34" charset="0"/>
              <a:buChar char="•"/>
            </a:pPr>
            <a:r>
              <a:rPr lang="en-GB" sz="1400" dirty="0"/>
              <a:t>No change in decision-making roles with most households making joint decisions. </a:t>
            </a:r>
          </a:p>
          <a:p>
            <a:pPr marL="0" indent="0">
              <a:buNone/>
            </a:pPr>
            <a:endParaRPr lang="en-GB" sz="1400" dirty="0"/>
          </a:p>
        </p:txBody>
      </p:sp>
    </p:spTree>
    <p:extLst>
      <p:ext uri="{BB962C8B-B14F-4D97-AF65-F5344CB8AC3E}">
        <p14:creationId xmlns:p14="http://schemas.microsoft.com/office/powerpoint/2010/main" val="1836166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3466B3-D6C9-A110-693C-FBA21DFA691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olo 1">
            <a:extLst>
              <a:ext uri="{FF2B5EF4-FFF2-40B4-BE49-F238E27FC236}">
                <a16:creationId xmlns:a16="http://schemas.microsoft.com/office/drawing/2014/main" id="{D29CC05E-59E8-779B-A1D1-E1C76B9AB4FA}"/>
              </a:ext>
            </a:extLst>
          </p:cNvPr>
          <p:cNvSpPr>
            <a:spLocks noGrp="1"/>
          </p:cNvSpPr>
          <p:nvPr>
            <p:ph type="title"/>
          </p:nvPr>
        </p:nvSpPr>
        <p:spPr>
          <a:xfrm>
            <a:off x="278675" y="516835"/>
            <a:ext cx="3298540" cy="5772840"/>
          </a:xfrm>
        </p:spPr>
        <p:txBody>
          <a:bodyPr anchor="ctr">
            <a:normAutofit/>
          </a:bodyPr>
          <a:lstStyle/>
          <a:p>
            <a:r>
              <a:rPr lang="it-IT" sz="3600" dirty="0" err="1">
                <a:solidFill>
                  <a:srgbClr val="FFFFFF"/>
                </a:solidFill>
                <a:latin typeface="Georgia" panose="02040502050405020303" pitchFamily="18" charset="0"/>
              </a:rPr>
              <a:t>Approach</a:t>
            </a:r>
            <a:r>
              <a:rPr lang="it-IT" sz="3600" dirty="0">
                <a:solidFill>
                  <a:srgbClr val="FFFFFF"/>
                </a:solidFill>
                <a:latin typeface="Georgia" panose="02040502050405020303" pitchFamily="18" charset="0"/>
              </a:rPr>
              <a:t>: </a:t>
            </a:r>
            <a:r>
              <a:rPr lang="it-IT" sz="3600" dirty="0" err="1">
                <a:solidFill>
                  <a:srgbClr val="FFFFFF"/>
                </a:solidFill>
                <a:latin typeface="Georgia" panose="02040502050405020303" pitchFamily="18" charset="0"/>
              </a:rPr>
              <a:t>What</a:t>
            </a:r>
            <a:r>
              <a:rPr lang="it-IT" sz="3600" dirty="0">
                <a:solidFill>
                  <a:srgbClr val="FFFFFF"/>
                </a:solidFill>
                <a:latin typeface="Georgia" panose="02040502050405020303" pitchFamily="18" charset="0"/>
              </a:rPr>
              <a:t> </a:t>
            </a:r>
            <a:r>
              <a:rPr lang="it-IT" sz="3600" dirty="0" err="1">
                <a:solidFill>
                  <a:srgbClr val="FFFFFF"/>
                </a:solidFill>
                <a:latin typeface="Georgia" panose="02040502050405020303" pitchFamily="18" charset="0"/>
              </a:rPr>
              <a:t>worked</a:t>
            </a:r>
            <a:endParaRPr lang="it-IT" sz="3600" dirty="0">
              <a:solidFill>
                <a:srgbClr val="FFFFFF"/>
              </a:solidFill>
              <a:latin typeface="Georgia" panose="02040502050405020303" pitchFamily="18" charset="0"/>
            </a:endParaRPr>
          </a:p>
        </p:txBody>
      </p:sp>
      <p:sp>
        <p:nvSpPr>
          <p:cNvPr id="14" name="Rectangle 13">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aphicFrame>
        <p:nvGraphicFramePr>
          <p:cNvPr id="6" name="Segnaposto contenuto 3">
            <a:extLst>
              <a:ext uri="{FF2B5EF4-FFF2-40B4-BE49-F238E27FC236}">
                <a16:creationId xmlns:a16="http://schemas.microsoft.com/office/drawing/2014/main" id="{1F6EBCE0-9419-5152-5BBD-8B637DBE43F4}"/>
              </a:ext>
            </a:extLst>
          </p:cNvPr>
          <p:cNvGraphicFramePr>
            <a:graphicFrameLocks noGrp="1"/>
          </p:cNvGraphicFramePr>
          <p:nvPr>
            <p:ph idx="1"/>
            <p:extLst>
              <p:ext uri="{D42A27DB-BD31-4B8C-83A1-F6EECF244321}">
                <p14:modId xmlns:p14="http://schemas.microsoft.com/office/powerpoint/2010/main" val="2958579540"/>
              </p:ext>
            </p:extLst>
          </p:nvPr>
        </p:nvGraphicFramePr>
        <p:xfrm>
          <a:off x="4258491" y="639763"/>
          <a:ext cx="7550332"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6886137"/>
      </p:ext>
    </p:extLst>
  </p:cSld>
  <p:clrMapOvr>
    <a:masterClrMapping/>
  </p:clrMapOvr>
</p:sld>
</file>

<file path=ppt/theme/theme1.xml><?xml version="1.0" encoding="utf-8"?>
<a:theme xmlns:a="http://schemas.openxmlformats.org/drawingml/2006/main" name="Retrospettivo">
  <a:themeElements>
    <a:clrScheme name="Retrospettiv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FF4A47DEA204409CEF0FA10D4DBD56" ma:contentTypeVersion="18" ma:contentTypeDescription="Create a new document." ma:contentTypeScope="" ma:versionID="2cdd9a580e962a323929c3b3010c6d74">
  <xsd:schema xmlns:xsd="http://www.w3.org/2001/XMLSchema" xmlns:xs="http://www.w3.org/2001/XMLSchema" xmlns:p="http://schemas.microsoft.com/office/2006/metadata/properties" xmlns:ns2="16130031-ea00-4c5e-b140-6d0d0c8f30b6" xmlns:ns3="685fd050-ea86-4a27-aa36-f0dcb78fcbc2" targetNamespace="http://schemas.microsoft.com/office/2006/metadata/properties" ma:root="true" ma:fieldsID="bf3c86871addc62d5fec373937238c46" ns2:_="" ns3:_="">
    <xsd:import namespace="16130031-ea00-4c5e-b140-6d0d0c8f30b6"/>
    <xsd:import namespace="685fd050-ea86-4a27-aa36-f0dcb78fcb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130031-ea00-4c5e-b140-6d0d0c8f30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595fba6-4d69-4431-b755-7dd274220767"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5fd050-ea86-4a27-aa36-f0dcb78fcb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c114e3f-8ebe-4e58-bf53-34fae0f52efb}" ma:internalName="TaxCatchAll" ma:showField="CatchAllData" ma:web="685fd050-ea86-4a27-aa36-f0dcb78fcb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85fd050-ea86-4a27-aa36-f0dcb78fcbc2" xsi:nil="true"/>
    <lcf76f155ced4ddcb4097134ff3c332f xmlns="16130031-ea00-4c5e-b140-6d0d0c8f30b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B14990-132E-467A-82A0-215915C3C6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130031-ea00-4c5e-b140-6d0d0c8f30b6"/>
    <ds:schemaRef ds:uri="685fd050-ea86-4a27-aa36-f0dcb78fcb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DA9B57-742C-4F79-B240-826E1727BEB9}">
  <ds:schemaRefs>
    <ds:schemaRef ds:uri="http://schemas.microsoft.com/office/2006/metadata/properties"/>
    <ds:schemaRef ds:uri="http://schemas.microsoft.com/office/infopath/2007/PartnerControls"/>
    <ds:schemaRef ds:uri="685fd050-ea86-4a27-aa36-f0dcb78fcbc2"/>
    <ds:schemaRef ds:uri="16130031-ea00-4c5e-b140-6d0d0c8f30b6"/>
  </ds:schemaRefs>
</ds:datastoreItem>
</file>

<file path=customXml/itemProps3.xml><?xml version="1.0" encoding="utf-8"?>
<ds:datastoreItem xmlns:ds="http://schemas.openxmlformats.org/officeDocument/2006/customXml" ds:itemID="{C2A21778-53BF-4087-B10E-4F5A4B4311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5579</TotalTime>
  <Words>2145</Words>
  <Application>Microsoft Office PowerPoint</Application>
  <PresentationFormat>Widescreen</PresentationFormat>
  <Paragraphs>109</Paragraphs>
  <Slides>12</Slides>
  <Notes>2</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12</vt:i4>
      </vt:variant>
    </vt:vector>
  </HeadingPairs>
  <TitlesOfParts>
    <vt:vector size="20" baseType="lpstr">
      <vt:lpstr>Aptos</vt:lpstr>
      <vt:lpstr>Arial</vt:lpstr>
      <vt:lpstr>Calibri</vt:lpstr>
      <vt:lpstr>Calibri Light</vt:lpstr>
      <vt:lpstr>Georgia</vt:lpstr>
      <vt:lpstr>Open Sans Light</vt:lpstr>
      <vt:lpstr>Times New Roman</vt:lpstr>
      <vt:lpstr>Retrospettivo</vt:lpstr>
      <vt:lpstr>Hand in Hand East Africa and FSD Kenya poultry pilot project in Tala </vt:lpstr>
      <vt:lpstr>Contents</vt:lpstr>
      <vt:lpstr>Project components and objectives</vt:lpstr>
      <vt:lpstr>Impact: Improved poultry rearing practices and productivity</vt:lpstr>
      <vt:lpstr>Impact: Increased poultry profit</vt:lpstr>
      <vt:lpstr>Impact: Improved access to markets</vt:lpstr>
      <vt:lpstr>Impact: Improved access to finance</vt:lpstr>
      <vt:lpstr>Impact: Increased resilience and inclusivity</vt:lpstr>
      <vt:lpstr>Approach: What worked</vt:lpstr>
      <vt:lpstr>Approach:  What didn’t work</vt:lpstr>
      <vt:lpstr>Approach: Recommendations</vt:lpstr>
      <vt:lpstr>Interrogating the broader ToC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in Hand East Africa and FSD Kenya poultry pilot project in Tala</dc:title>
  <dc:creator>Storchi, Silvia (ESP)</dc:creator>
  <cp:lastModifiedBy>Storchi, Silvia (ESP)</cp:lastModifiedBy>
  <cp:revision>28</cp:revision>
  <dcterms:created xsi:type="dcterms:W3CDTF">2025-01-25T09:16:56Z</dcterms:created>
  <dcterms:modified xsi:type="dcterms:W3CDTF">2025-04-08T14:45:38Z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6ced21e-27ff-431c-8fa9-8c102ffb3e37_Enabled">
    <vt:lpwstr>true</vt:lpwstr>
  </property>
  <property fmtid="{D5CDD505-2E9C-101B-9397-08002B2CF9AE}" pid="3" name="MSIP_Label_e6ced21e-27ff-431c-8fa9-8c102ffb3e37_SetDate">
    <vt:lpwstr>2025-01-31T10:57:32Z</vt:lpwstr>
  </property>
  <property fmtid="{D5CDD505-2E9C-101B-9397-08002B2CF9AE}" pid="4" name="MSIP_Label_e6ced21e-27ff-431c-8fa9-8c102ffb3e37_Method">
    <vt:lpwstr>Standard</vt:lpwstr>
  </property>
  <property fmtid="{D5CDD505-2E9C-101B-9397-08002B2CF9AE}" pid="5" name="MSIP_Label_e6ced21e-27ff-431c-8fa9-8c102ffb3e37_Name">
    <vt:lpwstr>defa4170-0d19-0005-0004-bc88714345d2</vt:lpwstr>
  </property>
  <property fmtid="{D5CDD505-2E9C-101B-9397-08002B2CF9AE}" pid="6" name="MSIP_Label_e6ced21e-27ff-431c-8fa9-8c102ffb3e37_SiteId">
    <vt:lpwstr>7d05adbd-7ce1-4932-ab68-1517555f53c2</vt:lpwstr>
  </property>
  <property fmtid="{D5CDD505-2E9C-101B-9397-08002B2CF9AE}" pid="7" name="MSIP_Label_e6ced21e-27ff-431c-8fa9-8c102ffb3e37_ActionId">
    <vt:lpwstr>08d02ada-3af0-412e-be26-f5f8d6068cbd</vt:lpwstr>
  </property>
  <property fmtid="{D5CDD505-2E9C-101B-9397-08002B2CF9AE}" pid="8" name="MSIP_Label_e6ced21e-27ff-431c-8fa9-8c102ffb3e37_ContentBits">
    <vt:lpwstr>0</vt:lpwstr>
  </property>
  <property fmtid="{D5CDD505-2E9C-101B-9397-08002B2CF9AE}" pid="9" name="ContentTypeId">
    <vt:lpwstr>0x0101008BFF4A47DEA204409CEF0FA10D4DBD56</vt:lpwstr>
  </property>
</Properties>
</file>