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gs/tag6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36"/>
  </p:notesMasterIdLst>
  <p:sldIdLst>
    <p:sldId id="256" r:id="rId5"/>
    <p:sldId id="257" r:id="rId6"/>
    <p:sldId id="258" r:id="rId7"/>
    <p:sldId id="295"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61" r:id="rId30"/>
    <p:sldId id="284" r:id="rId31"/>
    <p:sldId id="285" r:id="rId32"/>
    <p:sldId id="286" r:id="rId33"/>
    <p:sldId id="287" r:id="rId34"/>
    <p:sldId id="293" r:id="rId35"/>
  </p:sldIdLst>
  <p:sldSz cx="12192000" cy="6858000"/>
  <p:notesSz cx="6858000" cy="9144000"/>
  <p:embeddedFontLst>
    <p:embeddedFont>
      <p:font typeface="Century Gothic" panose="020B0502020202020204" pitchFamily="34" charset="0"/>
      <p:regular r:id="rId37"/>
      <p:bold r:id="rId38"/>
      <p:italic r:id="rId39"/>
      <p:boldItalic r:id="rId40"/>
    </p:embeddedFont>
    <p:embeddedFont>
      <p:font typeface="Poppins Light" panose="00000400000000000000" pitchFamily="2" charset="0"/>
      <p:regular r:id="rId41"/>
      <p:bold r:id="rId42"/>
      <p:italic r:id="rId43"/>
      <p:boldItalic r:id="rId44"/>
    </p:embeddedFont>
  </p:embeddedFontLst>
  <p:custDataLst>
    <p:tags r:id="rId4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27CA3C-B38F-4F35-9D3D-E02DF402AD8B}" v="6" dt="2024-08-23T12:26:08.875"/>
    <p1510:client id="{72414BA2-7247-F2E7-9776-0AD534E57219}" v="5" dt="2024-08-23T11:44:59.902"/>
  </p1510:revLst>
</p1510:revInfo>
</file>

<file path=ppt/tableStyles.xml><?xml version="1.0" encoding="utf-8"?>
<a:tblStyleLst xmlns:a="http://schemas.openxmlformats.org/drawingml/2006/main" def="{70C0E040-291F-4926-BA7E-16CAEBB7A1C3}">
  <a:tblStyle styleId="{70C0E040-291F-4926-BA7E-16CAEBB7A1C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1A99042-E6B4-40E2-A7FE-41D07BAC186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7" d="100"/>
          <a:sy n="57" d="100"/>
        </p:scale>
        <p:origin x="9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515226848974518"/>
          <c:y val="0.16113416320885202"/>
          <c:w val="0.60907395898073335"/>
          <c:h val="0.67773167358229602"/>
        </c:manualLayout>
      </c:layout>
      <c:doughnutChart>
        <c:varyColors val="0"/>
        <c:ser>
          <c:idx val="0"/>
          <c:order val="0"/>
          <c:dPt>
            <c:idx val="0"/>
            <c:bubble3D val="0"/>
            <c:spPr>
              <a:solidFill>
                <a:srgbClr val="C30C3E"/>
              </a:solidFill>
              <a:ln>
                <a:noFill/>
              </a:ln>
            </c:spPr>
            <c:extLst>
              <c:ext xmlns:c16="http://schemas.microsoft.com/office/drawing/2014/chart" uri="{C3380CC4-5D6E-409C-BE32-E72D297353CC}">
                <c16:uniqueId val="{00000000-A4E0-426D-AB1A-17644529B835}"/>
              </c:ext>
            </c:extLst>
          </c:dPt>
          <c:dPt>
            <c:idx val="1"/>
            <c:bubble3D val="0"/>
            <c:spPr>
              <a:solidFill>
                <a:schemeClr val="accent3"/>
              </a:solidFill>
              <a:ln>
                <a:noFill/>
              </a:ln>
            </c:spPr>
            <c:extLst>
              <c:ext xmlns:c16="http://schemas.microsoft.com/office/drawing/2014/chart" uri="{C3380CC4-5D6E-409C-BE32-E72D297353CC}">
                <c16:uniqueId val="{00000001-A4E0-426D-AB1A-17644529B835}"/>
              </c:ext>
            </c:extLst>
          </c:dPt>
          <c:dPt>
            <c:idx val="2"/>
            <c:bubble3D val="0"/>
            <c:spPr>
              <a:solidFill>
                <a:schemeClr val="tx2"/>
              </a:solidFill>
              <a:ln>
                <a:noFill/>
              </a:ln>
            </c:spPr>
            <c:extLst>
              <c:ext xmlns:c16="http://schemas.microsoft.com/office/drawing/2014/chart" uri="{C3380CC4-5D6E-409C-BE32-E72D297353CC}">
                <c16:uniqueId val="{00000002-A4E0-426D-AB1A-17644529B835}"/>
              </c:ext>
            </c:extLst>
          </c:dPt>
          <c:dPt>
            <c:idx val="3"/>
            <c:bubble3D val="0"/>
            <c:spPr>
              <a:solidFill>
                <a:schemeClr val="accent5"/>
              </a:solidFill>
              <a:ln>
                <a:noFill/>
              </a:ln>
            </c:spPr>
            <c:extLst>
              <c:ext xmlns:c16="http://schemas.microsoft.com/office/drawing/2014/chart" uri="{C3380CC4-5D6E-409C-BE32-E72D297353CC}">
                <c16:uniqueId val="{00000003-A4E0-426D-AB1A-17644529B835}"/>
              </c:ext>
            </c:extLst>
          </c:dPt>
          <c:dPt>
            <c:idx val="4"/>
            <c:bubble3D val="0"/>
            <c:spPr>
              <a:solidFill>
                <a:schemeClr val="accent1"/>
              </a:solidFill>
              <a:ln>
                <a:noFill/>
              </a:ln>
            </c:spPr>
            <c:extLst>
              <c:ext xmlns:c16="http://schemas.microsoft.com/office/drawing/2014/chart" uri="{C3380CC4-5D6E-409C-BE32-E72D297353CC}">
                <c16:uniqueId val="{00000004-A4E0-426D-AB1A-17644529B835}"/>
              </c:ext>
            </c:extLst>
          </c:dPt>
          <c:dPt>
            <c:idx val="5"/>
            <c:bubble3D val="0"/>
            <c:spPr>
              <a:solidFill>
                <a:schemeClr val="bg2"/>
              </a:solidFill>
              <a:ln>
                <a:noFill/>
              </a:ln>
            </c:spPr>
            <c:extLst>
              <c:ext xmlns:c16="http://schemas.microsoft.com/office/drawing/2014/chart" uri="{C3380CC4-5D6E-409C-BE32-E72D297353CC}">
                <c16:uniqueId val="{00000005-A4E0-426D-AB1A-17644529B835}"/>
              </c:ext>
            </c:extLst>
          </c:dPt>
          <c:dLbls>
            <c:dLbl>
              <c:idx val="0"/>
              <c:layout>
                <c:manualLayout>
                  <c:x val="-1.243008079552517E-3"/>
                  <c:y val="-6.9156293222683268E-4"/>
                </c:manualLayout>
              </c:layout>
              <c:numFmt formatCode="#,##0&quot;%&quot;;&quot;-&quot;#,##0&quot;%&quot;" sourceLinked="0"/>
              <c:spPr>
                <a:noFill/>
                <a:ln>
                  <a:noFill/>
                </a:ln>
              </c:spPr>
              <c:txPr>
                <a:bodyPr wrap="none"/>
                <a:lstStyle/>
                <a:p>
                  <a:pPr>
                    <a:defRPr sz="13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4E0-426D-AB1A-17644529B835}"/>
                </c:ext>
              </c:extLst>
            </c:dLbl>
            <c:dLbl>
              <c:idx val="2"/>
              <c:layout>
                <c:manualLayout>
                  <c:x val="-6.215040397762585E-4"/>
                  <c:y val="-1.3831258644536654E-3"/>
                </c:manualLayout>
              </c:layout>
              <c:numFmt formatCode="#,##0&quot;%&quot;;&quot;-&quot;#,##0&quot;%&quot;" sourceLinked="0"/>
              <c:spPr>
                <a:noFill/>
                <a:ln>
                  <a:noFill/>
                </a:ln>
              </c:spPr>
              <c:txPr>
                <a:bodyPr wrap="none"/>
                <a:lstStyle/>
                <a:p>
                  <a:pPr>
                    <a:defRPr sz="1300" kern="120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4E0-426D-AB1A-17644529B83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15.807560137457044</c:v>
                </c:pt>
                <c:pt idx="1">
                  <c:v>31.615120274914087</c:v>
                </c:pt>
                <c:pt idx="2">
                  <c:v>17.525773195876287</c:v>
                </c:pt>
                <c:pt idx="3">
                  <c:v>16.494845360824741</c:v>
                </c:pt>
                <c:pt idx="4">
                  <c:v>12.371134020618557</c:v>
                </c:pt>
                <c:pt idx="5">
                  <c:v>6.1855670103092786</c:v>
                </c:pt>
              </c:numCache>
            </c:numRef>
          </c:val>
          <c:extLst>
            <c:ext xmlns:c16="http://schemas.microsoft.com/office/drawing/2014/chart" uri="{C3380CC4-5D6E-409C-BE32-E72D297353CC}">
              <c16:uniqueId val="{00000006-A4E0-426D-AB1A-17644529B835}"/>
            </c:ext>
          </c:extLst>
        </c:ser>
        <c:dLbls>
          <c:showLegendKey val="0"/>
          <c:showVal val="0"/>
          <c:showCatName val="0"/>
          <c:showSerName val="0"/>
          <c:showPercent val="0"/>
          <c:showBubbleSize val="0"/>
          <c:showLeaderLines val="1"/>
        </c:dLbls>
        <c:firstSliceAng val="0"/>
        <c:holeSize val="56"/>
      </c:doughnut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831785345717233E-2"/>
          <c:y val="0.16088888888888889"/>
          <c:w val="0.94633642930856554"/>
          <c:h val="0.67822222222222217"/>
        </c:manualLayout>
      </c:layout>
      <c:barChart>
        <c:barDir val="bar"/>
        <c:grouping val="stacked"/>
        <c:varyColors val="0"/>
        <c:ser>
          <c:idx val="0"/>
          <c:order val="0"/>
          <c:spPr>
            <a:solidFill>
              <a:srgbClr val="C30C3E"/>
            </a:solidFill>
            <a:ln>
              <a:noFill/>
            </a:ln>
          </c:spPr>
          <c:invertIfNegative val="0"/>
          <c:dLbls>
            <c:dLbl>
              <c:idx val="0"/>
              <c:layout>
                <c:manualLayout>
                  <c:x val="0"/>
                  <c:y val="3.5555555555555557E-3"/>
                </c:manualLayout>
              </c:layout>
              <c:numFmt formatCode="#,##0&quot;%&quot;;&quot;-&quot;#,##0&quot;%&quot;" sourceLinked="0"/>
              <c:spPr>
                <a:noFill/>
                <a:ln>
                  <a:noFill/>
                </a:ln>
              </c:spPr>
              <c:txPr>
                <a:bodyPr wrap="none"/>
                <a:lstStyle/>
                <a:p>
                  <a:pPr>
                    <a:defRPr sz="1300" kern="1200">
                      <a:solidFill>
                        <a:schemeClr val="bg1"/>
                      </a:solidFill>
                      <a:latin typeface="+mn-lt"/>
                      <a:ea typeface="+mn-ea"/>
                      <a:cs typeface="+mn-cs"/>
                      <a:sym typeface="Century Gothic"/>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189-4458-A053-F040B4C73DB1}"/>
                </c:ext>
              </c:extLst>
            </c:dLbl>
            <c:dLbl>
              <c:idx val="1"/>
              <c:layout>
                <c:manualLayout>
                  <c:x val="0"/>
                  <c:y val="3.5555555555555557E-3"/>
                </c:manualLayout>
              </c:layout>
              <c:numFmt formatCode="#,##0&quot;%&quot;;&quot;-&quot;#,##0&quot;%&quot;" sourceLinked="0"/>
              <c:spPr>
                <a:noFill/>
                <a:ln>
                  <a:noFill/>
                </a:ln>
              </c:spPr>
              <c:txPr>
                <a:bodyPr wrap="none"/>
                <a:lstStyle/>
                <a:p>
                  <a:pPr>
                    <a:defRPr sz="13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189-4458-A053-F040B4C73DB1}"/>
                </c:ext>
              </c:extLst>
            </c:dLbl>
            <c:dLbl>
              <c:idx val="2"/>
              <c:layout>
                <c:manualLayout>
                  <c:x val="-5.1599587203302369E-4"/>
                  <c:y val="3.5555555555555557E-3"/>
                </c:manualLayout>
              </c:layout>
              <c:numFmt formatCode="#,##0&quot;%&quot;;&quot;-&quot;#,##0&quot;%&quot;" sourceLinked="0"/>
              <c:spPr>
                <a:noFill/>
                <a:ln>
                  <a:noFill/>
                </a:ln>
              </c:spPr>
              <c:txPr>
                <a:bodyPr wrap="none"/>
                <a:lstStyle/>
                <a:p>
                  <a:pPr>
                    <a:defRPr sz="1300" kern="1200">
                      <a:solidFill>
                        <a:schemeClr val="bg1"/>
                      </a:solidFill>
                      <a:latin typeface="+mn-lt"/>
                      <a:ea typeface="+mn-ea"/>
                      <a:cs typeface="+mn-cs"/>
                      <a:sym typeface="Century Gothic"/>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189-4458-A053-F040B4C73DB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19.93127147766323</c:v>
                </c:pt>
                <c:pt idx="1">
                  <c:v>21.311475409836067</c:v>
                </c:pt>
                <c:pt idx="2">
                  <c:v>18.934911242603551</c:v>
                </c:pt>
              </c:numCache>
            </c:numRef>
          </c:val>
          <c:extLst>
            <c:ext xmlns:c16="http://schemas.microsoft.com/office/drawing/2014/chart" uri="{C3380CC4-5D6E-409C-BE32-E72D297353CC}">
              <c16:uniqueId val="{00000003-7189-4458-A053-F040B4C73DB1}"/>
            </c:ext>
          </c:extLst>
        </c:ser>
        <c:ser>
          <c:idx val="1"/>
          <c:order val="1"/>
          <c:spPr>
            <a:solidFill>
              <a:schemeClr val="accent3"/>
            </a:solidFill>
            <a:ln>
              <a:noFill/>
            </a:ln>
          </c:spPr>
          <c:invertIfNegative val="0"/>
          <c:dLbls>
            <c:dLbl>
              <c:idx val="0"/>
              <c:layout>
                <c:manualLayout>
                  <c:x val="0"/>
                  <c:y val="3.5555555555555557E-3"/>
                </c:manualLayout>
              </c:layout>
              <c:numFmt formatCode="#,##0&quot;%&quot;;&quot;-&quot;#,##0&quot;%&quot;" sourceLinked="0"/>
              <c:spPr>
                <a:noFill/>
                <a:ln>
                  <a:noFill/>
                </a:ln>
              </c:spPr>
              <c:txPr>
                <a:bodyPr wrap="none"/>
                <a:lstStyle/>
                <a:p>
                  <a:pPr>
                    <a:defRPr sz="1300" kern="1200">
                      <a:solidFill>
                        <a:schemeClr val="tx1"/>
                      </a:solidFill>
                      <a:latin typeface="+mn-lt"/>
                      <a:ea typeface="+mn-ea"/>
                      <a:cs typeface="+mn-cs"/>
                      <a:sym typeface="Century Gothic"/>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189-4458-A053-F040B4C73DB1}"/>
                </c:ext>
              </c:extLst>
            </c:dLbl>
            <c:dLbl>
              <c:idx val="1"/>
              <c:layout>
                <c:manualLayout>
                  <c:x val="0"/>
                  <c:y val="3.5555555555555557E-3"/>
                </c:manualLayout>
              </c:layout>
              <c:numFmt formatCode="#,##0&quot;%&quot;;&quot;-&quot;#,##0&quot;%&quot;" sourceLinked="0"/>
              <c:spPr>
                <a:noFill/>
                <a:ln>
                  <a:noFill/>
                </a:ln>
              </c:spPr>
              <c:txPr>
                <a:bodyPr wrap="none"/>
                <a:lstStyle/>
                <a:p>
                  <a:pPr>
                    <a:defRPr sz="1300" kern="1200">
                      <a:solidFill>
                        <a:schemeClr val="tx1"/>
                      </a:solidFill>
                      <a:latin typeface="+mn-lt"/>
                      <a:ea typeface="+mn-ea"/>
                      <a:cs typeface="+mn-cs"/>
                      <a:sym typeface="Century Gothic"/>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189-4458-A053-F040B4C73DB1}"/>
                </c:ext>
              </c:extLst>
            </c:dLbl>
            <c:dLbl>
              <c:idx val="2"/>
              <c:layout>
                <c:manualLayout>
                  <c:x val="0"/>
                  <c:y val="3.5555555555555557E-3"/>
                </c:manualLayout>
              </c:layout>
              <c:numFmt formatCode="#,##0&quot;%&quot;;&quot;-&quot;#,##0&quot;%&quot;" sourceLinked="0"/>
              <c:spPr>
                <a:noFill/>
                <a:ln>
                  <a:noFill/>
                </a:ln>
              </c:spPr>
              <c:txPr>
                <a:bodyPr wrap="none"/>
                <a:lstStyle/>
                <a:p>
                  <a:pPr>
                    <a:defRPr sz="1300" kern="1200">
                      <a:solidFill>
                        <a:schemeClr val="tx1"/>
                      </a:solidFill>
                      <a:latin typeface="+mn-lt"/>
                      <a:ea typeface="+mn-ea"/>
                      <a:cs typeface="+mn-cs"/>
                      <a:sym typeface="Century Gothic"/>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189-4458-A053-F040B4C73DB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38.144329896907216</c:v>
                </c:pt>
                <c:pt idx="1">
                  <c:v>39.344262295081968</c:v>
                </c:pt>
                <c:pt idx="2">
                  <c:v>37.278106508875744</c:v>
                </c:pt>
              </c:numCache>
            </c:numRef>
          </c:val>
          <c:extLst>
            <c:ext xmlns:c16="http://schemas.microsoft.com/office/drawing/2014/chart" uri="{C3380CC4-5D6E-409C-BE32-E72D297353CC}">
              <c16:uniqueId val="{00000007-7189-4458-A053-F040B4C73DB1}"/>
            </c:ext>
          </c:extLst>
        </c:ser>
        <c:ser>
          <c:idx val="2"/>
          <c:order val="2"/>
          <c:spPr>
            <a:solidFill>
              <a:schemeClr val="accent2"/>
            </a:solidFill>
            <a:ln>
              <a:noFill/>
            </a:ln>
          </c:spPr>
          <c:invertIfNegative val="0"/>
          <c:dLbls>
            <c:dLbl>
              <c:idx val="0"/>
              <c:layout>
                <c:manualLayout>
                  <c:x val="0"/>
                  <c:y val="3.5555555555555557E-3"/>
                </c:manualLayout>
              </c:layout>
              <c:numFmt formatCode="#,##0&quot;%&quot;;&quot;-&quot;#,##0&quot;%&quot;" sourceLinked="0"/>
              <c:spPr>
                <a:noFill/>
                <a:ln>
                  <a:noFill/>
                </a:ln>
              </c:spPr>
              <c:txPr>
                <a:bodyPr wrap="none"/>
                <a:lstStyle/>
                <a:p>
                  <a:pPr>
                    <a:defRPr sz="1300" kern="1200">
                      <a:solidFill>
                        <a:schemeClr val="tx1"/>
                      </a:solidFill>
                      <a:latin typeface="+mn-lt"/>
                      <a:ea typeface="+mn-ea"/>
                      <a:cs typeface="+mn-cs"/>
                      <a:sym typeface="Century Gothic"/>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189-4458-A053-F040B4C73DB1}"/>
                </c:ext>
              </c:extLst>
            </c:dLbl>
            <c:dLbl>
              <c:idx val="1"/>
              <c:layout>
                <c:manualLayout>
                  <c:x val="0"/>
                  <c:y val="3.5555555555555557E-3"/>
                </c:manualLayout>
              </c:layout>
              <c:numFmt formatCode="#,##0&quot;%&quot;;&quot;-&quot;#,##0&quot;%&quot;" sourceLinked="0"/>
              <c:spPr>
                <a:noFill/>
                <a:ln>
                  <a:noFill/>
                </a:ln>
              </c:spPr>
              <c:txPr>
                <a:bodyPr wrap="none"/>
                <a:lstStyle/>
                <a:p>
                  <a:pPr>
                    <a:defRPr sz="1300" kern="1200">
                      <a:solidFill>
                        <a:schemeClr val="tx1"/>
                      </a:solidFill>
                      <a:latin typeface="+mn-lt"/>
                      <a:ea typeface="+mn-ea"/>
                      <a:cs typeface="+mn-cs"/>
                      <a:sym typeface="Century Gothic"/>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189-4458-A053-F040B4C73DB1}"/>
                </c:ext>
              </c:extLst>
            </c:dLbl>
            <c:dLbl>
              <c:idx val="2"/>
              <c:layout>
                <c:manualLayout>
                  <c:x val="0"/>
                  <c:y val="3.5555555555555557E-3"/>
                </c:manualLayout>
              </c:layout>
              <c:numFmt formatCode="#,##0&quot;%&quot;;&quot;-&quot;#,##0&quot;%&quot;" sourceLinked="0"/>
              <c:spPr>
                <a:noFill/>
                <a:ln>
                  <a:noFill/>
                </a:ln>
              </c:spPr>
              <c:txPr>
                <a:bodyPr wrap="none"/>
                <a:lstStyle/>
                <a:p>
                  <a:pPr>
                    <a:defRPr sz="1300" kern="1200">
                      <a:solidFill>
                        <a:schemeClr val="tx1"/>
                      </a:solidFill>
                      <a:latin typeface="+mn-lt"/>
                      <a:ea typeface="+mn-ea"/>
                      <a:cs typeface="+mn-cs"/>
                      <a:sym typeface="Century Gothic"/>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189-4458-A053-F040B4C73DB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31.27147766323024</c:v>
                </c:pt>
                <c:pt idx="1">
                  <c:v>30.327868852459016</c:v>
                </c:pt>
                <c:pt idx="2">
                  <c:v>31.952662721893489</c:v>
                </c:pt>
              </c:numCache>
            </c:numRef>
          </c:val>
          <c:extLst>
            <c:ext xmlns:c16="http://schemas.microsoft.com/office/drawing/2014/chart" uri="{C3380CC4-5D6E-409C-BE32-E72D297353CC}">
              <c16:uniqueId val="{0000000B-7189-4458-A053-F040B4C73DB1}"/>
            </c:ext>
          </c:extLst>
        </c:ser>
        <c:ser>
          <c:idx val="3"/>
          <c:order val="3"/>
          <c:spPr>
            <a:solidFill>
              <a:srgbClr val="1E4388"/>
            </a:solidFill>
            <a:ln>
              <a:noFill/>
            </a:ln>
          </c:spPr>
          <c:invertIfNegative val="0"/>
          <c:dLbls>
            <c:dLbl>
              <c:idx val="1"/>
              <c:layout>
                <c:manualLayout>
                  <c:x val="-5.1599587203302369E-4"/>
                  <c:y val="3.5555555555555557E-3"/>
                </c:manualLayout>
              </c:layout>
              <c:numFmt formatCode="#,##0&quot;%&quot;;&quot;-&quot;#,##0&quot;%&quot;" sourceLinked="0"/>
              <c:spPr>
                <a:noFill/>
                <a:ln>
                  <a:noFill/>
                </a:ln>
              </c:spPr>
              <c:txPr>
                <a:bodyPr wrap="none"/>
                <a:lstStyle/>
                <a:p>
                  <a:pPr>
                    <a:defRPr sz="13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189-4458-A053-F040B4C73DB1}"/>
                </c:ext>
              </c:extLst>
            </c:dLbl>
            <c:dLbl>
              <c:idx val="2"/>
              <c:layout>
                <c:manualLayout>
                  <c:x val="-5.1599587203302369E-4"/>
                  <c:y val="3.5555555555555557E-3"/>
                </c:manualLayout>
              </c:layout>
              <c:numFmt formatCode="#,##0&quot;%&quot;;&quot;-&quot;#,##0&quot;%&quot;" sourceLinked="0"/>
              <c:spPr>
                <a:noFill/>
                <a:ln>
                  <a:noFill/>
                </a:ln>
              </c:spPr>
              <c:txPr>
                <a:bodyPr wrap="none"/>
                <a:lstStyle/>
                <a:p>
                  <a:pPr>
                    <a:defRPr sz="13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189-4458-A053-F040B4C73DB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Sheet1!$A$4:$C$4</c:f>
              <c:numCache>
                <c:formatCode>General</c:formatCode>
                <c:ptCount val="3"/>
                <c:pt idx="0">
                  <c:v>10.652920962199309</c:v>
                </c:pt>
                <c:pt idx="1">
                  <c:v>9.0163934426229488</c:v>
                </c:pt>
                <c:pt idx="2">
                  <c:v>11.834319526627224</c:v>
                </c:pt>
              </c:numCache>
            </c:numRef>
          </c:val>
          <c:extLst>
            <c:ext xmlns:c16="http://schemas.microsoft.com/office/drawing/2014/chart" uri="{C3380CC4-5D6E-409C-BE32-E72D297353CC}">
              <c16:uniqueId val="{0000000E-7189-4458-A053-F040B4C73DB1}"/>
            </c:ext>
          </c:extLst>
        </c:ser>
        <c:dLbls>
          <c:showLegendKey val="0"/>
          <c:showVal val="0"/>
          <c:showCatName val="0"/>
          <c:showSerName val="0"/>
          <c:showPercent val="0"/>
          <c:showBubbleSize val="0"/>
        </c:dLbls>
        <c:gapWidth val="80"/>
        <c:overlap val="100"/>
        <c:axId val="854164736"/>
        <c:axId val="1"/>
      </c:barChart>
      <c:catAx>
        <c:axId val="854164736"/>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t"/>
        <c:numFmt formatCode="General" sourceLinked="1"/>
        <c:majorTickMark val="out"/>
        <c:minorTickMark val="none"/>
        <c:tickLblPos val="nextTo"/>
        <c:crossAx val="854164736"/>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279749478079335E-2"/>
          <c:y val="8.4278768233387355E-2"/>
          <c:w val="0.89144050104384132"/>
          <c:h val="0.83144246353322526"/>
        </c:manualLayout>
      </c:layout>
      <c:barChart>
        <c:barDir val="bar"/>
        <c:grouping val="stacked"/>
        <c:varyColors val="0"/>
        <c:ser>
          <c:idx val="0"/>
          <c:order val="0"/>
          <c:spPr>
            <a:solidFill>
              <a:schemeClr val="accent1"/>
            </a:solidFill>
            <a:ln>
              <a:noFill/>
            </a:ln>
          </c:spPr>
          <c:invertIfNegative val="0"/>
          <c:val>
            <c:numRef>
              <c:f>Sheet1!$A$1:$C$1</c:f>
              <c:numCache>
                <c:formatCode>General</c:formatCode>
                <c:ptCount val="3"/>
                <c:pt idx="0">
                  <c:v>94</c:v>
                </c:pt>
                <c:pt idx="1">
                  <c:v>9</c:v>
                </c:pt>
                <c:pt idx="2">
                  <c:v>6</c:v>
                </c:pt>
              </c:numCache>
            </c:numRef>
          </c:val>
          <c:extLst>
            <c:ext xmlns:c16="http://schemas.microsoft.com/office/drawing/2014/chart" uri="{C3380CC4-5D6E-409C-BE32-E72D297353CC}">
              <c16:uniqueId val="{00000000-C22B-4764-9688-6062ED1257EA}"/>
            </c:ext>
          </c:extLst>
        </c:ser>
        <c:dLbls>
          <c:showLegendKey val="0"/>
          <c:showVal val="0"/>
          <c:showCatName val="0"/>
          <c:showSerName val="0"/>
          <c:showPercent val="0"/>
          <c:showBubbleSize val="0"/>
        </c:dLbls>
        <c:gapWidth val="80"/>
        <c:overlap val="100"/>
        <c:axId val="854162336"/>
        <c:axId val="1"/>
      </c:barChart>
      <c:catAx>
        <c:axId val="854162336"/>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4"/>
          <c:min val="0"/>
        </c:scaling>
        <c:delete val="1"/>
        <c:axPos val="t"/>
        <c:numFmt formatCode="General" sourceLinked="1"/>
        <c:majorTickMark val="out"/>
        <c:minorTickMark val="none"/>
        <c:tickLblPos val="nextTo"/>
        <c:crossAx val="854162336"/>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47191011235955E-2"/>
          <c:y val="0.12530120481927712"/>
          <c:w val="0.9550561797752809"/>
          <c:h val="0.74939759036144582"/>
        </c:manualLayout>
      </c:layout>
      <c:barChart>
        <c:barDir val="bar"/>
        <c:grouping val="stacked"/>
        <c:varyColors val="0"/>
        <c:ser>
          <c:idx val="0"/>
          <c:order val="0"/>
          <c:spPr>
            <a:solidFill>
              <a:schemeClr val="accent4"/>
            </a:solidFill>
            <a:ln>
              <a:noFill/>
            </a:ln>
          </c:spPr>
          <c:invertIfNegative val="0"/>
          <c:val>
            <c:numRef>
              <c:f>Sheet1!$A$1</c:f>
              <c:numCache>
                <c:formatCode>General</c:formatCode>
                <c:ptCount val="1"/>
                <c:pt idx="0">
                  <c:v>6</c:v>
                </c:pt>
              </c:numCache>
            </c:numRef>
          </c:val>
          <c:extLst>
            <c:ext xmlns:c16="http://schemas.microsoft.com/office/drawing/2014/chart" uri="{C3380CC4-5D6E-409C-BE32-E72D297353CC}">
              <c16:uniqueId val="{00000000-AE09-43DD-9786-8264B0F4C0D2}"/>
            </c:ext>
          </c:extLst>
        </c:ser>
        <c:ser>
          <c:idx val="1"/>
          <c:order val="1"/>
          <c:spPr>
            <a:solidFill>
              <a:schemeClr val="accent1"/>
            </a:solidFill>
            <a:ln>
              <a:noFill/>
            </a:ln>
          </c:spPr>
          <c:invertIfNegative val="0"/>
          <c:val>
            <c:numRef>
              <c:f>Sheet1!$A$2</c:f>
              <c:numCache>
                <c:formatCode>General</c:formatCode>
                <c:ptCount val="1"/>
                <c:pt idx="0">
                  <c:v>34</c:v>
                </c:pt>
              </c:numCache>
            </c:numRef>
          </c:val>
          <c:extLst>
            <c:ext xmlns:c16="http://schemas.microsoft.com/office/drawing/2014/chart" uri="{C3380CC4-5D6E-409C-BE32-E72D297353CC}">
              <c16:uniqueId val="{00000001-AE09-43DD-9786-8264B0F4C0D2}"/>
            </c:ext>
          </c:extLst>
        </c:ser>
        <c:ser>
          <c:idx val="2"/>
          <c:order val="2"/>
          <c:spPr>
            <a:solidFill>
              <a:schemeClr val="accent2"/>
            </a:solidFill>
            <a:ln>
              <a:noFill/>
            </a:ln>
          </c:spPr>
          <c:invertIfNegative val="0"/>
          <c:val>
            <c:numRef>
              <c:f>Sheet1!$A$3</c:f>
              <c:numCache>
                <c:formatCode>General</c:formatCode>
                <c:ptCount val="1"/>
                <c:pt idx="0">
                  <c:v>19</c:v>
                </c:pt>
              </c:numCache>
            </c:numRef>
          </c:val>
          <c:extLst>
            <c:ext xmlns:c16="http://schemas.microsoft.com/office/drawing/2014/chart" uri="{C3380CC4-5D6E-409C-BE32-E72D297353CC}">
              <c16:uniqueId val="{00000002-AE09-43DD-9786-8264B0F4C0D2}"/>
            </c:ext>
          </c:extLst>
        </c:ser>
        <c:ser>
          <c:idx val="3"/>
          <c:order val="3"/>
          <c:spPr>
            <a:solidFill>
              <a:schemeClr val="accent3"/>
            </a:solidFill>
            <a:ln>
              <a:noFill/>
            </a:ln>
          </c:spPr>
          <c:invertIfNegative val="0"/>
          <c:val>
            <c:numRef>
              <c:f>Sheet1!$A$4</c:f>
              <c:numCache>
                <c:formatCode>General</c:formatCode>
                <c:ptCount val="1"/>
                <c:pt idx="0">
                  <c:v>27</c:v>
                </c:pt>
              </c:numCache>
            </c:numRef>
          </c:val>
          <c:extLst>
            <c:ext xmlns:c16="http://schemas.microsoft.com/office/drawing/2014/chart" uri="{C3380CC4-5D6E-409C-BE32-E72D297353CC}">
              <c16:uniqueId val="{00000003-AE09-43DD-9786-8264B0F4C0D2}"/>
            </c:ext>
          </c:extLst>
        </c:ser>
        <c:ser>
          <c:idx val="4"/>
          <c:order val="4"/>
          <c:spPr>
            <a:solidFill>
              <a:srgbClr val="C30C3E"/>
            </a:solidFill>
            <a:ln>
              <a:noFill/>
            </a:ln>
          </c:spPr>
          <c:invertIfNegative val="0"/>
          <c:val>
            <c:numRef>
              <c:f>Sheet1!$A$5</c:f>
              <c:numCache>
                <c:formatCode>General</c:formatCode>
                <c:ptCount val="1"/>
                <c:pt idx="0">
                  <c:v>14</c:v>
                </c:pt>
              </c:numCache>
            </c:numRef>
          </c:val>
          <c:extLst>
            <c:ext xmlns:c16="http://schemas.microsoft.com/office/drawing/2014/chart" uri="{C3380CC4-5D6E-409C-BE32-E72D297353CC}">
              <c16:uniqueId val="{00000004-AE09-43DD-9786-8264B0F4C0D2}"/>
            </c:ext>
          </c:extLst>
        </c:ser>
        <c:dLbls>
          <c:showLegendKey val="0"/>
          <c:showVal val="0"/>
          <c:showCatName val="0"/>
          <c:showSerName val="0"/>
          <c:showPercent val="0"/>
          <c:showBubbleSize val="0"/>
        </c:dLbls>
        <c:gapWidth val="80"/>
        <c:overlap val="100"/>
        <c:axId val="627779312"/>
        <c:axId val="1"/>
      </c:barChart>
      <c:catAx>
        <c:axId val="627779312"/>
        <c:scaling>
          <c:orientation val="maxMin"/>
        </c:scaling>
        <c:delete val="1"/>
        <c:axPos val="l"/>
        <c:majorTickMark val="out"/>
        <c:minorTickMark val="none"/>
        <c:tickLblPos val="nextTo"/>
        <c:crossAx val="1"/>
        <c:crosses val="min"/>
        <c:auto val="0"/>
        <c:lblAlgn val="ctr"/>
        <c:lblOffset val="100"/>
        <c:noMultiLvlLbl val="0"/>
      </c:catAx>
      <c:valAx>
        <c:axId val="1"/>
        <c:scaling>
          <c:orientation val="minMax"/>
          <c:max val="100"/>
          <c:min val="0"/>
        </c:scaling>
        <c:delete val="1"/>
        <c:axPos val="t"/>
        <c:numFmt formatCode="General" sourceLinked="1"/>
        <c:majorTickMark val="out"/>
        <c:minorTickMark val="none"/>
        <c:tickLblPos val="nextTo"/>
        <c:crossAx val="627779312"/>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279749478079335E-2"/>
          <c:y val="8.4278768233387355E-2"/>
          <c:w val="0.89144050104384132"/>
          <c:h val="0.83144246353322526"/>
        </c:manualLayout>
      </c:layout>
      <c:barChart>
        <c:barDir val="bar"/>
        <c:grouping val="stacked"/>
        <c:varyColors val="0"/>
        <c:ser>
          <c:idx val="0"/>
          <c:order val="0"/>
          <c:spPr>
            <a:solidFill>
              <a:schemeClr val="accent1"/>
            </a:solidFill>
            <a:ln>
              <a:noFill/>
            </a:ln>
          </c:spPr>
          <c:invertIfNegative val="0"/>
          <c:val>
            <c:numRef>
              <c:f>Sheet1!$A$1:$C$1</c:f>
              <c:numCache>
                <c:formatCode>General</c:formatCode>
                <c:ptCount val="3"/>
                <c:pt idx="0">
                  <c:v>40</c:v>
                </c:pt>
                <c:pt idx="1">
                  <c:v>31</c:v>
                </c:pt>
                <c:pt idx="2">
                  <c:v>26</c:v>
                </c:pt>
              </c:numCache>
            </c:numRef>
          </c:val>
          <c:extLst>
            <c:ext xmlns:c16="http://schemas.microsoft.com/office/drawing/2014/chart" uri="{C3380CC4-5D6E-409C-BE32-E72D297353CC}">
              <c16:uniqueId val="{00000000-D760-4E8A-9331-C2DDA38BC491}"/>
            </c:ext>
          </c:extLst>
        </c:ser>
        <c:dLbls>
          <c:showLegendKey val="0"/>
          <c:showVal val="0"/>
          <c:showCatName val="0"/>
          <c:showSerName val="0"/>
          <c:showPercent val="0"/>
          <c:showBubbleSize val="0"/>
        </c:dLbls>
        <c:gapWidth val="80"/>
        <c:overlap val="100"/>
        <c:axId val="627790352"/>
        <c:axId val="1"/>
      </c:barChart>
      <c:catAx>
        <c:axId val="627790352"/>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0"/>
          <c:min val="0"/>
        </c:scaling>
        <c:delete val="1"/>
        <c:axPos val="t"/>
        <c:numFmt formatCode="General" sourceLinked="1"/>
        <c:majorTickMark val="out"/>
        <c:minorTickMark val="none"/>
        <c:tickLblPos val="nextTo"/>
        <c:crossAx val="627790352"/>
        <c:crosses val="min"/>
        <c:crossBetween val="between"/>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80b2333182_0_1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Storage of produce is lowest in the coffee and wheat value chains.</a:t>
            </a:r>
            <a:br>
              <a:rPr lang="en-US"/>
            </a:br>
            <a:br>
              <a:rPr lang="en-US"/>
            </a:br>
            <a:r>
              <a:rPr lang="en-US"/>
              <a:t>The use of warehouses for storage of produce among SHFs that store a part of their produce is highest in the coffee and rice value chains</a:t>
            </a:r>
            <a:endParaRPr/>
          </a:p>
        </p:txBody>
      </p:sp>
      <p:sp>
        <p:nvSpPr>
          <p:cNvPr id="278" name="Google Shape;278;g280b2333182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80b2333182_0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280b2333182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80b2333182_0_2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main reasons for interest in the WRS are ensuring the safety and security of produce; access to financing options and achieving a better price for produce, by riding the high supply season. The main reasons for a lack of interest are the flexibility that comes with independent storage being valued greatly and having alternative storage</a:t>
            </a:r>
            <a:endParaRPr/>
          </a:p>
        </p:txBody>
      </p:sp>
      <p:sp>
        <p:nvSpPr>
          <p:cNvPr id="306" name="Google Shape;306;g280b2333182_0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80b2333182_0_2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280b2333182_0_2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80b2333182_0_2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For WRS to be competitive as a route for the disposal of produce by SHFs it must be able to offer SHFs the same variety of buyers they already have available to them, as well as offer higher prices as compared to selling immediately.</a:t>
            </a:r>
            <a:endParaRPr/>
          </a:p>
        </p:txBody>
      </p:sp>
      <p:sp>
        <p:nvSpPr>
          <p:cNvPr id="339" name="Google Shape;339;g280b2333182_0_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80b2333182_0_3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g280b2333182_0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80b2333182_0_3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g280b2333182_0_3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80b2333182_0_3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g280b2333182_0_3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80b2333182_0_2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g280b2333182_0_2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80b2333182_0_3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g280b2333182_0_3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80b2333182_0_4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g280b2333182_0_4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80b2333182_0_4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g280b2333182_0_4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80b2333182_0_4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g280b2333182_0_4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80b2333182_0_1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g280b2333182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283b996920c_1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g283b996920c_1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80b2333182_0_4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g280b2333182_0_4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80b2333182_0_4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g280b2333182_0_4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80b2333182_0_4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g280b2333182_0_4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80b2333182_0_5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g280b2333182_0_5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know that this feasibility study and pilot framework are derived from two factors:</a:t>
            </a:r>
            <a:endParaRPr/>
          </a:p>
          <a:p>
            <a:pPr marL="0" lvl="0" indent="0" algn="l" rtl="0">
              <a:spcBef>
                <a:spcPts val="0"/>
              </a:spcBef>
              <a:spcAft>
                <a:spcPts val="0"/>
              </a:spcAft>
              <a:buNone/>
            </a:pPr>
            <a:r>
              <a:rPr lang="en-US"/>
              <a:t>AFC’s strategic plans and business models </a:t>
            </a:r>
            <a:r>
              <a:rPr lang="en-US" err="1"/>
              <a:t>prioritisation</a:t>
            </a:r>
            <a:endParaRPr/>
          </a:p>
          <a:p>
            <a:pPr marL="0" lvl="0" indent="0" algn="l" rtl="0">
              <a:spcBef>
                <a:spcPts val="0"/>
              </a:spcBef>
              <a:spcAft>
                <a:spcPts val="0"/>
              </a:spcAft>
              <a:buNone/>
            </a:pPr>
            <a:r>
              <a:rPr lang="en-US"/>
              <a:t>The Government of Kenya’s desire to uplift the well being of SHFs</a:t>
            </a:r>
            <a:endParaRPr/>
          </a:p>
        </p:txBody>
      </p:sp>
      <p:sp>
        <p:nvSpPr>
          <p:cNvPr id="159" name="Google Shape;15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80b2333182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280b2333182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83b996920c_1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283b996920c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80b2333182_0_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Survey of 291 farmers in Narok, Uasin Gishu, Trans Nzoia, Kirinyaga, Nyeri and Muranga; Value chains - maize, wheat, pulses, coffee, rice, sorghum</a:t>
            </a:r>
            <a:endParaRPr/>
          </a:p>
        </p:txBody>
      </p:sp>
      <p:sp>
        <p:nvSpPr>
          <p:cNvPr id="227" name="Google Shape;227;g280b2333182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80b2333182_0_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280b2333182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83b996920c_1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283b996920c_1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80b2333182_0_1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 majority of SHFs harvest less than 5000 kg of produce per harvest/season, and for most they harvest once a year</a:t>
            </a:r>
            <a:endParaRPr/>
          </a:p>
        </p:txBody>
      </p:sp>
      <p:sp>
        <p:nvSpPr>
          <p:cNvPr id="267" name="Google Shape;267;g280b2333182_0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inkedin.com/"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twitter.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twitter.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inkedin.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accent4"/>
        </a:solidFill>
        <a:effectLst/>
      </p:bgPr>
    </p:bg>
    <p:spTree>
      <p:nvGrpSpPr>
        <p:cNvPr id="1" name="Shape 15"/>
        <p:cNvGrpSpPr/>
        <p:nvPr/>
      </p:nvGrpSpPr>
      <p:grpSpPr>
        <a:xfrm>
          <a:off x="0" y="0"/>
          <a:ext cx="0" cy="0"/>
          <a:chOff x="0" y="0"/>
          <a:chExt cx="0" cy="0"/>
        </a:xfrm>
      </p:grpSpPr>
      <p:sp>
        <p:nvSpPr>
          <p:cNvPr id="16" name="Google Shape;16;p2"/>
          <p:cNvSpPr>
            <a:spLocks noGrp="1"/>
          </p:cNvSpPr>
          <p:nvPr>
            <p:ph type="pic" idx="2"/>
          </p:nvPr>
        </p:nvSpPr>
        <p:spPr>
          <a:xfrm>
            <a:off x="7015788" y="14720"/>
            <a:ext cx="6888370" cy="6810454"/>
          </a:xfrm>
          <a:prstGeom prst="rect">
            <a:avLst/>
          </a:prstGeom>
          <a:solidFill>
            <a:srgbClr val="D8E2F3"/>
          </a:solidFill>
          <a:ln>
            <a:noFill/>
          </a:ln>
        </p:spPr>
      </p:sp>
      <p:pic>
        <p:nvPicPr>
          <p:cNvPr id="17" name="Google Shape;17;p2"/>
          <p:cNvPicPr preferRelativeResize="0"/>
          <p:nvPr/>
        </p:nvPicPr>
        <p:blipFill rotWithShape="1">
          <a:blip r:embed="rId2">
            <a:alphaModFix/>
          </a:blip>
          <a:srcRect/>
          <a:stretch/>
        </p:blipFill>
        <p:spPr>
          <a:xfrm>
            <a:off x="486407" y="50522"/>
            <a:ext cx="2214495" cy="2214495"/>
          </a:xfrm>
          <a:prstGeom prst="rect">
            <a:avLst/>
          </a:prstGeom>
          <a:noFill/>
          <a:ln>
            <a:noFill/>
          </a:ln>
        </p:spPr>
      </p:pic>
      <p:sp>
        <p:nvSpPr>
          <p:cNvPr id="18" name="Google Shape;18;p2"/>
          <p:cNvSpPr txBox="1">
            <a:spLocks noGrp="1"/>
          </p:cNvSpPr>
          <p:nvPr>
            <p:ph type="body" idx="1"/>
          </p:nvPr>
        </p:nvSpPr>
        <p:spPr>
          <a:xfrm>
            <a:off x="870402" y="2265363"/>
            <a:ext cx="5988050" cy="7715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200"/>
              <a:buNone/>
              <a:defRPr sz="32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
          <p:cNvSpPr txBox="1">
            <a:spLocks noGrp="1"/>
          </p:cNvSpPr>
          <p:nvPr>
            <p:ph type="body" idx="3"/>
          </p:nvPr>
        </p:nvSpPr>
        <p:spPr>
          <a:xfrm>
            <a:off x="881063" y="4724400"/>
            <a:ext cx="6107566" cy="495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
          <p:cNvSpPr txBox="1">
            <a:spLocks noGrp="1"/>
          </p:cNvSpPr>
          <p:nvPr>
            <p:ph type="body" idx="4"/>
          </p:nvPr>
        </p:nvSpPr>
        <p:spPr>
          <a:xfrm>
            <a:off x="881512" y="5432425"/>
            <a:ext cx="4496026" cy="5984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 5">
  <p:cSld name="Content slide 5">
    <p:bg>
      <p:bgPr>
        <a:solidFill>
          <a:schemeClr val="dk2"/>
        </a:solidFill>
        <a:effectLst/>
      </p:bgPr>
    </p:bg>
    <p:spTree>
      <p:nvGrpSpPr>
        <p:cNvPr id="1" name="Shape 102"/>
        <p:cNvGrpSpPr/>
        <p:nvPr/>
      </p:nvGrpSpPr>
      <p:grpSpPr>
        <a:xfrm>
          <a:off x="0" y="0"/>
          <a:ext cx="0" cy="0"/>
          <a:chOff x="0" y="0"/>
          <a:chExt cx="0" cy="0"/>
        </a:xfrm>
      </p:grpSpPr>
      <p:sp>
        <p:nvSpPr>
          <p:cNvPr id="103" name="Google Shape;103;p11">
            <a:hlinkClick r:id="rId2"/>
          </p:cNvPr>
          <p:cNvSpPr/>
          <p:nvPr/>
        </p:nvSpPr>
        <p:spPr>
          <a:xfrm>
            <a:off x="11679862" y="2839999"/>
            <a:ext cx="356819" cy="356866"/>
          </a:xfrm>
          <a:prstGeom prst="rect">
            <a:avLst/>
          </a:prstGeom>
          <a:solidFill>
            <a:srgbClr val="00CAC5">
              <a:alpha val="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entury Gothic"/>
              <a:ea typeface="Century Gothic"/>
              <a:cs typeface="Century Gothic"/>
              <a:sym typeface="Century Gothic"/>
            </a:endParaRPr>
          </a:p>
        </p:txBody>
      </p:sp>
      <p:pic>
        <p:nvPicPr>
          <p:cNvPr id="104" name="Google Shape;104;p11"/>
          <p:cNvPicPr preferRelativeResize="0"/>
          <p:nvPr/>
        </p:nvPicPr>
        <p:blipFill rotWithShape="1">
          <a:blip r:embed="rId3">
            <a:alphaModFix/>
          </a:blip>
          <a:srcRect/>
          <a:stretch/>
        </p:blipFill>
        <p:spPr>
          <a:xfrm>
            <a:off x="10768056" y="6048787"/>
            <a:ext cx="946020" cy="946020"/>
          </a:xfrm>
          <a:prstGeom prst="rect">
            <a:avLst/>
          </a:prstGeom>
          <a:noFill/>
          <a:ln>
            <a:noFill/>
          </a:ln>
        </p:spPr>
      </p:pic>
      <p:sp>
        <p:nvSpPr>
          <p:cNvPr id="105" name="Google Shape;105;p11"/>
          <p:cNvSpPr txBox="1">
            <a:spLocks noGrp="1"/>
          </p:cNvSpPr>
          <p:nvPr>
            <p:ph type="body" idx="1"/>
          </p:nvPr>
        </p:nvSpPr>
        <p:spPr>
          <a:xfrm>
            <a:off x="1000615" y="451359"/>
            <a:ext cx="10190768" cy="11969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1"/>
          <p:cNvSpPr txBox="1"/>
          <p:nvPr/>
        </p:nvSpPr>
        <p:spPr>
          <a:xfrm>
            <a:off x="430543" y="6308964"/>
            <a:ext cx="3225563" cy="27699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200" b="0" i="0">
                <a:solidFill>
                  <a:schemeClr val="lt1"/>
                </a:solidFill>
                <a:latin typeface="Century Gothic"/>
                <a:ea typeface="Century Gothic"/>
                <a:cs typeface="Century Gothic"/>
                <a:sym typeface="Century Gothic"/>
              </a:rPr>
              <a:t>Creating value through </a:t>
            </a:r>
            <a:r>
              <a:rPr lang="en-US" sz="1200" b="1" i="0">
                <a:solidFill>
                  <a:schemeClr val="lt1"/>
                </a:solidFill>
                <a:latin typeface="Century Gothic"/>
                <a:ea typeface="Century Gothic"/>
                <a:cs typeface="Century Gothic"/>
                <a:sym typeface="Century Gothic"/>
              </a:rPr>
              <a:t>inclusive finance</a:t>
            </a:r>
            <a:endParaRPr/>
          </a:p>
        </p:txBody>
      </p:sp>
      <p:grpSp>
        <p:nvGrpSpPr>
          <p:cNvPr id="107" name="Google Shape;107;p11"/>
          <p:cNvGrpSpPr/>
          <p:nvPr/>
        </p:nvGrpSpPr>
        <p:grpSpPr>
          <a:xfrm>
            <a:off x="430543" y="451359"/>
            <a:ext cx="51266" cy="575008"/>
            <a:chOff x="447517" y="840709"/>
            <a:chExt cx="102546" cy="1150016"/>
          </a:xfrm>
        </p:grpSpPr>
        <p:sp>
          <p:nvSpPr>
            <p:cNvPr id="108" name="Google Shape;108;p11"/>
            <p:cNvSpPr/>
            <p:nvPr/>
          </p:nvSpPr>
          <p:spPr>
            <a:xfrm>
              <a:off x="447517" y="840709"/>
              <a:ext cx="102546" cy="102546"/>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entury Gothic"/>
                <a:ea typeface="Century Gothic"/>
                <a:cs typeface="Century Gothic"/>
                <a:sym typeface="Century Gothic"/>
              </a:endParaRPr>
            </a:p>
          </p:txBody>
        </p:sp>
        <p:sp>
          <p:nvSpPr>
            <p:cNvPr id="109" name="Google Shape;109;p11"/>
            <p:cNvSpPr/>
            <p:nvPr/>
          </p:nvSpPr>
          <p:spPr>
            <a:xfrm>
              <a:off x="447517" y="1192253"/>
              <a:ext cx="102546" cy="102546"/>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entury Gothic"/>
                <a:ea typeface="Century Gothic"/>
                <a:cs typeface="Century Gothic"/>
                <a:sym typeface="Century Gothic"/>
              </a:endParaRPr>
            </a:p>
          </p:txBody>
        </p:sp>
        <p:sp>
          <p:nvSpPr>
            <p:cNvPr id="110" name="Google Shape;110;p11"/>
            <p:cNvSpPr/>
            <p:nvPr/>
          </p:nvSpPr>
          <p:spPr>
            <a:xfrm>
              <a:off x="447517" y="1540216"/>
              <a:ext cx="102546" cy="102546"/>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entury Gothic"/>
                <a:ea typeface="Century Gothic"/>
                <a:cs typeface="Century Gothic"/>
                <a:sym typeface="Century Gothic"/>
              </a:endParaRPr>
            </a:p>
          </p:txBody>
        </p:sp>
        <p:sp>
          <p:nvSpPr>
            <p:cNvPr id="111" name="Google Shape;111;p11"/>
            <p:cNvSpPr/>
            <p:nvPr/>
          </p:nvSpPr>
          <p:spPr>
            <a:xfrm>
              <a:off x="447517" y="1888179"/>
              <a:ext cx="102546" cy="102546"/>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entury Gothic"/>
                <a:ea typeface="Century Gothic"/>
                <a:cs typeface="Century Gothic"/>
                <a:sym typeface="Century Gothic"/>
              </a:endParaRPr>
            </a:p>
          </p:txBody>
        </p:sp>
      </p:grpSp>
      <p:sp>
        <p:nvSpPr>
          <p:cNvPr id="112" name="Google Shape;112;p11"/>
          <p:cNvSpPr txBox="1">
            <a:spLocks noGrp="1"/>
          </p:cNvSpPr>
          <p:nvPr>
            <p:ph type="body" idx="2"/>
          </p:nvPr>
        </p:nvSpPr>
        <p:spPr>
          <a:xfrm>
            <a:off x="1000614" y="2367643"/>
            <a:ext cx="4730425" cy="37925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a:solidFill>
                  <a:schemeClr val="lt1"/>
                </a:solidFill>
              </a:defRPr>
            </a:lvl1pPr>
            <a:lvl2pPr marL="914400" lvl="1" indent="-381000" algn="l">
              <a:lnSpc>
                <a:spcPct val="90000"/>
              </a:lnSpc>
              <a:spcBef>
                <a:spcPts val="500"/>
              </a:spcBef>
              <a:spcAft>
                <a:spcPts val="0"/>
              </a:spcAft>
              <a:buClr>
                <a:srgbClr val="244289"/>
              </a:buClr>
              <a:buSzPts val="2400"/>
              <a:buChar char="•"/>
              <a:defRPr>
                <a:solidFill>
                  <a:srgbClr val="244289"/>
                </a:solidFill>
              </a:defRPr>
            </a:lvl2pPr>
            <a:lvl3pPr marL="1371600" lvl="2" indent="-355600" algn="l">
              <a:lnSpc>
                <a:spcPct val="90000"/>
              </a:lnSpc>
              <a:spcBef>
                <a:spcPts val="500"/>
              </a:spcBef>
              <a:spcAft>
                <a:spcPts val="0"/>
              </a:spcAft>
              <a:buClr>
                <a:srgbClr val="244289"/>
              </a:buClr>
              <a:buSzPts val="2000"/>
              <a:buChar char="•"/>
              <a:defRPr>
                <a:solidFill>
                  <a:srgbClr val="244289"/>
                </a:solidFill>
              </a:defRPr>
            </a:lvl3pPr>
            <a:lvl4pPr marL="1828800" lvl="3" indent="-342900" algn="l">
              <a:lnSpc>
                <a:spcPct val="90000"/>
              </a:lnSpc>
              <a:spcBef>
                <a:spcPts val="500"/>
              </a:spcBef>
              <a:spcAft>
                <a:spcPts val="0"/>
              </a:spcAft>
              <a:buClr>
                <a:srgbClr val="244289"/>
              </a:buClr>
              <a:buSzPts val="1800"/>
              <a:buChar char="•"/>
              <a:defRPr>
                <a:solidFill>
                  <a:srgbClr val="244289"/>
                </a:solidFill>
              </a:defRPr>
            </a:lvl4pPr>
            <a:lvl5pPr marL="2286000" lvl="4" indent="-342900" algn="l">
              <a:lnSpc>
                <a:spcPct val="90000"/>
              </a:lnSpc>
              <a:spcBef>
                <a:spcPts val="500"/>
              </a:spcBef>
              <a:spcAft>
                <a:spcPts val="0"/>
              </a:spcAft>
              <a:buClr>
                <a:srgbClr val="244289"/>
              </a:buClr>
              <a:buSzPts val="1800"/>
              <a:buChar char="•"/>
              <a:defRPr>
                <a:solidFill>
                  <a:srgbClr val="2442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1"/>
          <p:cNvSpPr txBox="1">
            <a:spLocks noGrp="1"/>
          </p:cNvSpPr>
          <p:nvPr>
            <p:ph type="body" idx="3"/>
          </p:nvPr>
        </p:nvSpPr>
        <p:spPr>
          <a:xfrm>
            <a:off x="6460962" y="2367642"/>
            <a:ext cx="4730421" cy="37925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a:solidFill>
                  <a:schemeClr val="lt1"/>
                </a:solidFill>
              </a:defRPr>
            </a:lvl1pPr>
            <a:lvl2pPr marL="914400" lvl="1" indent="-381000" algn="l">
              <a:lnSpc>
                <a:spcPct val="90000"/>
              </a:lnSpc>
              <a:spcBef>
                <a:spcPts val="500"/>
              </a:spcBef>
              <a:spcAft>
                <a:spcPts val="0"/>
              </a:spcAft>
              <a:buClr>
                <a:srgbClr val="244289"/>
              </a:buClr>
              <a:buSzPts val="2400"/>
              <a:buChar char="•"/>
              <a:defRPr>
                <a:solidFill>
                  <a:srgbClr val="244289"/>
                </a:solidFill>
              </a:defRPr>
            </a:lvl2pPr>
            <a:lvl3pPr marL="1371600" lvl="2" indent="-355600" algn="l">
              <a:lnSpc>
                <a:spcPct val="90000"/>
              </a:lnSpc>
              <a:spcBef>
                <a:spcPts val="500"/>
              </a:spcBef>
              <a:spcAft>
                <a:spcPts val="0"/>
              </a:spcAft>
              <a:buClr>
                <a:srgbClr val="244289"/>
              </a:buClr>
              <a:buSzPts val="2000"/>
              <a:buChar char="•"/>
              <a:defRPr>
                <a:solidFill>
                  <a:srgbClr val="244289"/>
                </a:solidFill>
              </a:defRPr>
            </a:lvl3pPr>
            <a:lvl4pPr marL="1828800" lvl="3" indent="-342900" algn="l">
              <a:lnSpc>
                <a:spcPct val="90000"/>
              </a:lnSpc>
              <a:spcBef>
                <a:spcPts val="500"/>
              </a:spcBef>
              <a:spcAft>
                <a:spcPts val="0"/>
              </a:spcAft>
              <a:buClr>
                <a:srgbClr val="244289"/>
              </a:buClr>
              <a:buSzPts val="1800"/>
              <a:buChar char="•"/>
              <a:defRPr>
                <a:solidFill>
                  <a:srgbClr val="244289"/>
                </a:solidFill>
              </a:defRPr>
            </a:lvl4pPr>
            <a:lvl5pPr marL="2286000" lvl="4" indent="-342900" algn="l">
              <a:lnSpc>
                <a:spcPct val="90000"/>
              </a:lnSpc>
              <a:spcBef>
                <a:spcPts val="500"/>
              </a:spcBef>
              <a:spcAft>
                <a:spcPts val="0"/>
              </a:spcAft>
              <a:buClr>
                <a:srgbClr val="244289"/>
              </a:buClr>
              <a:buSzPts val="1800"/>
              <a:buChar char="•"/>
              <a:defRPr>
                <a:solidFill>
                  <a:srgbClr val="2442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slide 3">
  <p:cSld name="Section slide 3">
    <p:bg>
      <p:bgPr>
        <a:solidFill>
          <a:srgbClr val="244289"/>
        </a:solidFill>
        <a:effectLst/>
      </p:bgPr>
    </p:bg>
    <p:spTree>
      <p:nvGrpSpPr>
        <p:cNvPr id="1" name="Shape 114"/>
        <p:cNvGrpSpPr/>
        <p:nvPr/>
      </p:nvGrpSpPr>
      <p:grpSpPr>
        <a:xfrm>
          <a:off x="0" y="0"/>
          <a:ext cx="0" cy="0"/>
          <a:chOff x="0" y="0"/>
          <a:chExt cx="0" cy="0"/>
        </a:xfrm>
      </p:grpSpPr>
      <p:sp>
        <p:nvSpPr>
          <p:cNvPr id="115" name="Google Shape;115;p12">
            <a:hlinkClick r:id="rId2"/>
          </p:cNvPr>
          <p:cNvSpPr/>
          <p:nvPr/>
        </p:nvSpPr>
        <p:spPr>
          <a:xfrm>
            <a:off x="11679862" y="3250568"/>
            <a:ext cx="356819" cy="356866"/>
          </a:xfrm>
          <a:prstGeom prst="rect">
            <a:avLst/>
          </a:prstGeom>
          <a:solidFill>
            <a:srgbClr val="00CAC5">
              <a:alpha val="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entury Gothic"/>
              <a:ea typeface="Century Gothic"/>
              <a:cs typeface="Century Gothic"/>
              <a:sym typeface="Century Gothic"/>
            </a:endParaRPr>
          </a:p>
        </p:txBody>
      </p:sp>
      <p:sp>
        <p:nvSpPr>
          <p:cNvPr id="116" name="Google Shape;116;p12">
            <a:hlinkClick r:id="rId3"/>
          </p:cNvPr>
          <p:cNvSpPr/>
          <p:nvPr/>
        </p:nvSpPr>
        <p:spPr>
          <a:xfrm>
            <a:off x="11679862" y="3661136"/>
            <a:ext cx="356819" cy="356866"/>
          </a:xfrm>
          <a:prstGeom prst="rect">
            <a:avLst/>
          </a:prstGeom>
          <a:solidFill>
            <a:srgbClr val="00CAC5">
              <a:alpha val="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entury Gothic"/>
              <a:ea typeface="Century Gothic"/>
              <a:cs typeface="Century Gothic"/>
              <a:sym typeface="Century Gothic"/>
            </a:endParaRPr>
          </a:p>
        </p:txBody>
      </p:sp>
      <p:cxnSp>
        <p:nvCxnSpPr>
          <p:cNvPr id="117" name="Google Shape;117;p12"/>
          <p:cNvCxnSpPr/>
          <p:nvPr/>
        </p:nvCxnSpPr>
        <p:spPr>
          <a:xfrm>
            <a:off x="9766467" y="-10133"/>
            <a:ext cx="0" cy="6878400"/>
          </a:xfrm>
          <a:prstGeom prst="straightConnector1">
            <a:avLst/>
          </a:prstGeom>
          <a:noFill/>
          <a:ln w="28575" cap="flat" cmpd="sng">
            <a:solidFill>
              <a:srgbClr val="FFFFFF"/>
            </a:solidFill>
            <a:prstDash val="solid"/>
            <a:round/>
            <a:headEnd type="none" w="sm" len="sm"/>
            <a:tailEnd type="none" w="sm" len="sm"/>
          </a:ln>
        </p:spPr>
      </p:cxnSp>
      <p:sp>
        <p:nvSpPr>
          <p:cNvPr id="118" name="Google Shape;118;p12"/>
          <p:cNvSpPr txBox="1">
            <a:spLocks noGrp="1"/>
          </p:cNvSpPr>
          <p:nvPr>
            <p:ph type="body" idx="1"/>
          </p:nvPr>
        </p:nvSpPr>
        <p:spPr>
          <a:xfrm>
            <a:off x="10045854" y="3442874"/>
            <a:ext cx="622683" cy="4933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12"/>
          <p:cNvSpPr txBox="1">
            <a:spLocks noGrp="1"/>
          </p:cNvSpPr>
          <p:nvPr>
            <p:ph type="body" idx="2"/>
          </p:nvPr>
        </p:nvSpPr>
        <p:spPr>
          <a:xfrm>
            <a:off x="6911292" y="2984300"/>
            <a:ext cx="26289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12"/>
          <p:cNvSpPr txBox="1">
            <a:spLocks noGrp="1"/>
          </p:cNvSpPr>
          <p:nvPr>
            <p:ph type="body" idx="3"/>
          </p:nvPr>
        </p:nvSpPr>
        <p:spPr>
          <a:xfrm>
            <a:off x="6911292" y="3936245"/>
            <a:ext cx="26289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1" name="Google Shape;121;p12"/>
          <p:cNvPicPr preferRelativeResize="0"/>
          <p:nvPr/>
        </p:nvPicPr>
        <p:blipFill rotWithShape="1">
          <a:blip r:embed="rId4">
            <a:alphaModFix/>
          </a:blip>
          <a:srcRect/>
          <a:stretch/>
        </p:blipFill>
        <p:spPr>
          <a:xfrm>
            <a:off x="9822186" y="-339896"/>
            <a:ext cx="2214495" cy="2214495"/>
          </a:xfrm>
          <a:prstGeom prst="rect">
            <a:avLst/>
          </a:prstGeom>
          <a:noFill/>
          <a:ln>
            <a:noFill/>
          </a:ln>
        </p:spPr>
      </p:pic>
      <p:pic>
        <p:nvPicPr>
          <p:cNvPr id="122" name="Google Shape;122;p12"/>
          <p:cNvPicPr preferRelativeResize="0"/>
          <p:nvPr/>
        </p:nvPicPr>
        <p:blipFill rotWithShape="1">
          <a:blip r:embed="rId5">
            <a:alphaModFix/>
          </a:blip>
          <a:srcRect/>
          <a:stretch/>
        </p:blipFill>
        <p:spPr>
          <a:xfrm>
            <a:off x="309954" y="362341"/>
            <a:ext cx="5786044" cy="616106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slide 2">
  <p:cSld name="Section title slide 2">
    <p:bg>
      <p:bgPr>
        <a:solidFill>
          <a:schemeClr val="lt1"/>
        </a:solidFill>
        <a:effectLst/>
      </p:bgPr>
    </p:bg>
    <p:spTree>
      <p:nvGrpSpPr>
        <p:cNvPr id="1" name="Shape 123"/>
        <p:cNvGrpSpPr/>
        <p:nvPr/>
      </p:nvGrpSpPr>
      <p:grpSpPr>
        <a:xfrm>
          <a:off x="0" y="0"/>
          <a:ext cx="0" cy="0"/>
          <a:chOff x="0" y="0"/>
          <a:chExt cx="0" cy="0"/>
        </a:xfrm>
      </p:grpSpPr>
      <p:sp>
        <p:nvSpPr>
          <p:cNvPr id="124" name="Google Shape;124;p13"/>
          <p:cNvSpPr txBox="1"/>
          <p:nvPr/>
        </p:nvSpPr>
        <p:spPr>
          <a:xfrm>
            <a:off x="438477" y="4619854"/>
            <a:ext cx="123730" cy="291381"/>
          </a:xfrm>
          <a:prstGeom prst="rect">
            <a:avLst/>
          </a:prstGeom>
          <a:no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fld id="{00000000-1234-1234-1234-123412341234}" type="slidenum">
              <a:rPr lang="en-US" sz="1000" b="1">
                <a:solidFill>
                  <a:schemeClr val="lt1"/>
                </a:solidFill>
                <a:latin typeface="Century Gothic"/>
                <a:ea typeface="Century Gothic"/>
                <a:cs typeface="Century Gothic"/>
                <a:sym typeface="Century Gothic"/>
              </a:rPr>
              <a:t>‹#›</a:t>
            </a:fld>
            <a:endParaRPr sz="600" b="1">
              <a:solidFill>
                <a:schemeClr val="lt1"/>
              </a:solidFill>
              <a:latin typeface="Century Gothic"/>
              <a:ea typeface="Century Gothic"/>
              <a:cs typeface="Century Gothic"/>
              <a:sym typeface="Century Gothic"/>
            </a:endParaRPr>
          </a:p>
        </p:txBody>
      </p:sp>
      <p:sp>
        <p:nvSpPr>
          <p:cNvPr id="125" name="Google Shape;125;p13">
            <a:hlinkClick r:id="rId2"/>
          </p:cNvPr>
          <p:cNvSpPr/>
          <p:nvPr/>
        </p:nvSpPr>
        <p:spPr>
          <a:xfrm>
            <a:off x="11679862" y="3250568"/>
            <a:ext cx="356819" cy="356866"/>
          </a:xfrm>
          <a:prstGeom prst="rect">
            <a:avLst/>
          </a:prstGeom>
          <a:solidFill>
            <a:srgbClr val="00CAC5">
              <a:alpha val="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entury Gothic"/>
              <a:ea typeface="Century Gothic"/>
              <a:cs typeface="Century Gothic"/>
              <a:sym typeface="Century Gothic"/>
            </a:endParaRPr>
          </a:p>
        </p:txBody>
      </p:sp>
      <p:sp>
        <p:nvSpPr>
          <p:cNvPr id="126" name="Google Shape;126;p13">
            <a:hlinkClick r:id="rId3"/>
          </p:cNvPr>
          <p:cNvSpPr/>
          <p:nvPr/>
        </p:nvSpPr>
        <p:spPr>
          <a:xfrm>
            <a:off x="11679862" y="3661136"/>
            <a:ext cx="356819" cy="356866"/>
          </a:xfrm>
          <a:prstGeom prst="rect">
            <a:avLst/>
          </a:prstGeom>
          <a:solidFill>
            <a:srgbClr val="00CAC5">
              <a:alpha val="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entury Gothic"/>
              <a:ea typeface="Century Gothic"/>
              <a:cs typeface="Century Gothic"/>
              <a:sym typeface="Century Gothic"/>
            </a:endParaRPr>
          </a:p>
        </p:txBody>
      </p:sp>
      <p:cxnSp>
        <p:nvCxnSpPr>
          <p:cNvPr id="127" name="Google Shape;127;p13"/>
          <p:cNvCxnSpPr/>
          <p:nvPr/>
        </p:nvCxnSpPr>
        <p:spPr>
          <a:xfrm>
            <a:off x="9766467" y="-10133"/>
            <a:ext cx="0" cy="6878400"/>
          </a:xfrm>
          <a:prstGeom prst="straightConnector1">
            <a:avLst/>
          </a:prstGeom>
          <a:noFill/>
          <a:ln w="28575" cap="flat" cmpd="sng">
            <a:solidFill>
              <a:schemeClr val="accent3"/>
            </a:solidFill>
            <a:prstDash val="solid"/>
            <a:round/>
            <a:headEnd type="none" w="sm" len="sm"/>
            <a:tailEnd type="none" w="sm" len="sm"/>
          </a:ln>
        </p:spPr>
      </p:cxnSp>
      <p:sp>
        <p:nvSpPr>
          <p:cNvPr id="128" name="Google Shape;128;p13"/>
          <p:cNvSpPr txBox="1">
            <a:spLocks noGrp="1"/>
          </p:cNvSpPr>
          <p:nvPr>
            <p:ph type="body" idx="1"/>
          </p:nvPr>
        </p:nvSpPr>
        <p:spPr>
          <a:xfrm>
            <a:off x="10045854" y="3442874"/>
            <a:ext cx="622683" cy="4933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44289"/>
              </a:buClr>
              <a:buSzPts val="2800"/>
              <a:buNone/>
              <a:defRPr b="1">
                <a:solidFill>
                  <a:srgbClr val="24428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13"/>
          <p:cNvSpPr txBox="1">
            <a:spLocks noGrp="1"/>
          </p:cNvSpPr>
          <p:nvPr>
            <p:ph type="body" idx="2"/>
          </p:nvPr>
        </p:nvSpPr>
        <p:spPr>
          <a:xfrm>
            <a:off x="6911292" y="2984300"/>
            <a:ext cx="26289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44289"/>
              </a:buClr>
              <a:buSzPts val="2800"/>
              <a:buNone/>
              <a:defRPr b="1">
                <a:solidFill>
                  <a:srgbClr val="24428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13"/>
          <p:cNvSpPr txBox="1">
            <a:spLocks noGrp="1"/>
          </p:cNvSpPr>
          <p:nvPr>
            <p:ph type="body" idx="3"/>
          </p:nvPr>
        </p:nvSpPr>
        <p:spPr>
          <a:xfrm>
            <a:off x="6911292" y="3936245"/>
            <a:ext cx="26289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44289"/>
              </a:buClr>
              <a:buSzPts val="1600"/>
              <a:buNone/>
              <a:defRPr sz="1600">
                <a:solidFill>
                  <a:srgbClr val="24428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1" name="Google Shape;131;p13"/>
          <p:cNvPicPr preferRelativeResize="0"/>
          <p:nvPr/>
        </p:nvPicPr>
        <p:blipFill rotWithShape="1">
          <a:blip r:embed="rId4">
            <a:alphaModFix/>
          </a:blip>
          <a:srcRect l="24331"/>
          <a:stretch/>
        </p:blipFill>
        <p:spPr>
          <a:xfrm>
            <a:off x="500342" y="528224"/>
            <a:ext cx="5881311" cy="5829300"/>
          </a:xfrm>
          <a:prstGeom prst="rect">
            <a:avLst/>
          </a:prstGeom>
          <a:noFill/>
          <a:ln>
            <a:noFill/>
          </a:ln>
        </p:spPr>
      </p:pic>
      <p:pic>
        <p:nvPicPr>
          <p:cNvPr id="132" name="Google Shape;132;p13"/>
          <p:cNvPicPr preferRelativeResize="0"/>
          <p:nvPr/>
        </p:nvPicPr>
        <p:blipFill rotWithShape="1">
          <a:blip r:embed="rId5">
            <a:alphaModFix/>
          </a:blip>
          <a:srcRect/>
          <a:stretch/>
        </p:blipFill>
        <p:spPr>
          <a:xfrm>
            <a:off x="9701151" y="-302478"/>
            <a:ext cx="2372569" cy="237256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slide">
  <p:cSld name="Section title slide">
    <p:spTree>
      <p:nvGrpSpPr>
        <p:cNvPr id="1" name="Shape 133"/>
        <p:cNvGrpSpPr/>
        <p:nvPr/>
      </p:nvGrpSpPr>
      <p:grpSpPr>
        <a:xfrm>
          <a:off x="0" y="0"/>
          <a:ext cx="0" cy="0"/>
          <a:chOff x="0" y="0"/>
          <a:chExt cx="0" cy="0"/>
        </a:xfrm>
      </p:grpSpPr>
      <p:sp>
        <p:nvSpPr>
          <p:cNvPr id="134" name="Google Shape;134;p14"/>
          <p:cNvSpPr txBox="1"/>
          <p:nvPr/>
        </p:nvSpPr>
        <p:spPr>
          <a:xfrm>
            <a:off x="499267" y="2478267"/>
            <a:ext cx="1926400" cy="2159200"/>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244289"/>
              </a:buClr>
              <a:buSzPts val="4400"/>
              <a:buFont typeface="Century Gothic"/>
              <a:buNone/>
            </a:pPr>
            <a:r>
              <a:rPr lang="en-US" sz="4400">
                <a:solidFill>
                  <a:srgbClr val="244289"/>
                </a:solidFill>
                <a:latin typeface="Century Gothic"/>
                <a:ea typeface="Century Gothic"/>
                <a:cs typeface="Century Gothic"/>
                <a:sym typeface="Century Gothic"/>
              </a:rPr>
              <a:t>01</a:t>
            </a:r>
            <a:endParaRPr/>
          </a:p>
        </p:txBody>
      </p:sp>
      <p:cxnSp>
        <p:nvCxnSpPr>
          <p:cNvPr id="135" name="Google Shape;135;p14"/>
          <p:cNvCxnSpPr/>
          <p:nvPr/>
        </p:nvCxnSpPr>
        <p:spPr>
          <a:xfrm>
            <a:off x="0" y="4106400"/>
            <a:ext cx="5360400" cy="0"/>
          </a:xfrm>
          <a:prstGeom prst="straightConnector1">
            <a:avLst/>
          </a:prstGeom>
          <a:noFill/>
          <a:ln w="28575" cap="flat" cmpd="sng">
            <a:solidFill>
              <a:srgbClr val="244289"/>
            </a:solidFill>
            <a:prstDash val="solid"/>
            <a:round/>
            <a:headEnd type="none" w="sm" len="sm"/>
            <a:tailEnd type="none" w="sm" len="sm"/>
          </a:ln>
        </p:spPr>
      </p:cxnSp>
      <p:sp>
        <p:nvSpPr>
          <p:cNvPr id="136" name="Google Shape;136;p14"/>
          <p:cNvSpPr txBox="1">
            <a:spLocks noGrp="1"/>
          </p:cNvSpPr>
          <p:nvPr>
            <p:ph type="body" idx="1"/>
          </p:nvPr>
        </p:nvSpPr>
        <p:spPr>
          <a:xfrm>
            <a:off x="2231127" y="4268827"/>
            <a:ext cx="3323814" cy="18180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18903"/>
              </a:buClr>
              <a:buSzPts val="2000"/>
              <a:buNone/>
              <a:defRPr sz="2000">
                <a:solidFill>
                  <a:srgbClr val="F18903"/>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14"/>
          <p:cNvSpPr txBox="1">
            <a:spLocks noGrp="1"/>
          </p:cNvSpPr>
          <p:nvPr>
            <p:ph type="body" idx="2"/>
          </p:nvPr>
        </p:nvSpPr>
        <p:spPr>
          <a:xfrm>
            <a:off x="2271536" y="3155124"/>
            <a:ext cx="3283405" cy="81120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44289"/>
              </a:buClr>
              <a:buSzPts val="4000"/>
              <a:buNone/>
              <a:defRPr sz="4000" b="1">
                <a:solidFill>
                  <a:srgbClr val="244289"/>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8" name="Google Shape;138;p14"/>
          <p:cNvPicPr preferRelativeResize="0"/>
          <p:nvPr/>
        </p:nvPicPr>
        <p:blipFill rotWithShape="1">
          <a:blip r:embed="rId2">
            <a:alphaModFix/>
          </a:blip>
          <a:srcRect l="33751" r="14506"/>
          <a:stretch/>
        </p:blipFill>
        <p:spPr>
          <a:xfrm>
            <a:off x="5878992" y="0"/>
            <a:ext cx="6313008" cy="6858000"/>
          </a:xfrm>
          <a:prstGeom prst="rect">
            <a:avLst/>
          </a:prstGeom>
          <a:noFill/>
          <a:ln>
            <a:noFill/>
          </a:ln>
        </p:spPr>
      </p:pic>
      <p:pic>
        <p:nvPicPr>
          <p:cNvPr id="139" name="Google Shape;139;p14"/>
          <p:cNvPicPr preferRelativeResize="0"/>
          <p:nvPr/>
        </p:nvPicPr>
        <p:blipFill rotWithShape="1">
          <a:blip r:embed="rId3">
            <a:alphaModFix/>
          </a:blip>
          <a:srcRect/>
          <a:stretch/>
        </p:blipFill>
        <p:spPr>
          <a:xfrm>
            <a:off x="9972" y="-246641"/>
            <a:ext cx="2372569" cy="237256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 userDrawn="1">
  <p:cSld name="Table of contents ">
    <p:spTree>
      <p:nvGrpSpPr>
        <p:cNvPr id="1" name="Shape 21"/>
        <p:cNvGrpSpPr/>
        <p:nvPr/>
      </p:nvGrpSpPr>
      <p:grpSpPr>
        <a:xfrm>
          <a:off x="0" y="0"/>
          <a:ext cx="0" cy="0"/>
          <a:chOff x="0" y="0"/>
          <a:chExt cx="0" cy="0"/>
        </a:xfrm>
      </p:grpSpPr>
      <p:sp>
        <p:nvSpPr>
          <p:cNvPr id="22" name="Google Shape;22;p3"/>
          <p:cNvSpPr/>
          <p:nvPr/>
        </p:nvSpPr>
        <p:spPr>
          <a:xfrm rot="-2700000">
            <a:off x="-568356" y="2740957"/>
            <a:ext cx="6251955" cy="6251955"/>
          </a:xfrm>
          <a:prstGeom prst="roundRect">
            <a:avLst>
              <a:gd name="adj" fmla="val 23370"/>
            </a:avLst>
          </a:prstGeom>
          <a:solidFill>
            <a:srgbClr val="6BC4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3" name="Google Shape;23;p3"/>
          <p:cNvSpPr>
            <a:spLocks noGrp="1"/>
          </p:cNvSpPr>
          <p:nvPr>
            <p:ph type="pic" idx="2"/>
          </p:nvPr>
        </p:nvSpPr>
        <p:spPr>
          <a:xfrm>
            <a:off x="-12" y="1770470"/>
            <a:ext cx="6888300" cy="6810600"/>
          </a:xfrm>
          <a:prstGeom prst="rect">
            <a:avLst/>
          </a:prstGeom>
          <a:solidFill>
            <a:srgbClr val="D8E2F3"/>
          </a:solidFill>
          <a:ln>
            <a:noFill/>
          </a:ln>
        </p:spPr>
      </p:sp>
      <p:sp>
        <p:nvSpPr>
          <p:cNvPr id="24" name="Google Shape;24;p3"/>
          <p:cNvSpPr txBox="1"/>
          <p:nvPr/>
        </p:nvSpPr>
        <p:spPr>
          <a:xfrm>
            <a:off x="7226215" y="1263127"/>
            <a:ext cx="200100" cy="4746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3000" b="1" i="0" u="none" strike="noStrike" cap="none">
                <a:solidFill>
                  <a:srgbClr val="6BC4EA"/>
                </a:solidFill>
                <a:latin typeface="Century Gothic"/>
                <a:ea typeface="Century Gothic"/>
                <a:cs typeface="Century Gothic"/>
                <a:sym typeface="Century Gothic"/>
              </a:rPr>
              <a:t>1</a:t>
            </a:r>
            <a:endParaRPr sz="3000" b="0" i="0" u="none" strike="noStrike" cap="none">
              <a:solidFill>
                <a:srgbClr val="6BC4EA"/>
              </a:solidFill>
              <a:latin typeface="Century Gothic"/>
              <a:ea typeface="Century Gothic"/>
              <a:cs typeface="Century Gothic"/>
              <a:sym typeface="Century Gothic"/>
            </a:endParaRPr>
          </a:p>
        </p:txBody>
      </p:sp>
      <p:sp>
        <p:nvSpPr>
          <p:cNvPr id="25" name="Google Shape;25;p3"/>
          <p:cNvSpPr/>
          <p:nvPr/>
        </p:nvSpPr>
        <p:spPr>
          <a:xfrm>
            <a:off x="7358427" y="1794335"/>
            <a:ext cx="0" cy="680085"/>
          </a:xfrm>
          <a:custGeom>
            <a:avLst/>
            <a:gdLst/>
            <a:ahLst/>
            <a:cxnLst/>
            <a:rect l="l" t="t" r="r" b="b"/>
            <a:pathLst>
              <a:path w="120000" h="680085" extrusionOk="0">
                <a:moveTo>
                  <a:pt x="0" y="0"/>
                </a:moveTo>
                <a:lnTo>
                  <a:pt x="0" y="679907"/>
                </a:lnTo>
              </a:path>
            </a:pathLst>
          </a:custGeom>
          <a:noFill/>
          <a:ln w="12700" cap="flat" cmpd="sng">
            <a:solidFill>
              <a:srgbClr val="6BC4E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6" name="Google Shape;26;p3"/>
          <p:cNvSpPr txBox="1"/>
          <p:nvPr/>
        </p:nvSpPr>
        <p:spPr>
          <a:xfrm>
            <a:off x="7242280" y="2608955"/>
            <a:ext cx="200100" cy="4746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3000" b="1">
                <a:solidFill>
                  <a:srgbClr val="6BC4EA"/>
                </a:solidFill>
                <a:latin typeface="Century Gothic"/>
                <a:ea typeface="Century Gothic"/>
                <a:cs typeface="Century Gothic"/>
                <a:sym typeface="Century Gothic"/>
              </a:rPr>
              <a:t>2</a:t>
            </a:r>
            <a:endParaRPr sz="3000" b="1">
              <a:solidFill>
                <a:srgbClr val="6BC4EA"/>
              </a:solidFill>
              <a:latin typeface="Century Gothic"/>
              <a:ea typeface="Century Gothic"/>
              <a:cs typeface="Century Gothic"/>
              <a:sym typeface="Century Gothic"/>
            </a:endParaRPr>
          </a:p>
        </p:txBody>
      </p:sp>
      <p:sp>
        <p:nvSpPr>
          <p:cNvPr id="27" name="Google Shape;27;p3"/>
          <p:cNvSpPr/>
          <p:nvPr/>
        </p:nvSpPr>
        <p:spPr>
          <a:xfrm>
            <a:off x="7358427" y="3083544"/>
            <a:ext cx="0" cy="680085"/>
          </a:xfrm>
          <a:custGeom>
            <a:avLst/>
            <a:gdLst/>
            <a:ahLst/>
            <a:cxnLst/>
            <a:rect l="l" t="t" r="r" b="b"/>
            <a:pathLst>
              <a:path w="120000" h="680085" extrusionOk="0">
                <a:moveTo>
                  <a:pt x="0" y="0"/>
                </a:moveTo>
                <a:lnTo>
                  <a:pt x="0" y="679907"/>
                </a:lnTo>
              </a:path>
            </a:pathLst>
          </a:custGeom>
          <a:noFill/>
          <a:ln w="12700" cap="flat" cmpd="sng">
            <a:solidFill>
              <a:srgbClr val="6BC4E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8" name="Google Shape;28;p3"/>
          <p:cNvSpPr txBox="1"/>
          <p:nvPr/>
        </p:nvSpPr>
        <p:spPr>
          <a:xfrm>
            <a:off x="7242264" y="3964820"/>
            <a:ext cx="200100" cy="4746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3000" b="1">
                <a:solidFill>
                  <a:srgbClr val="6BC4EA"/>
                </a:solidFill>
                <a:latin typeface="Century Gothic"/>
                <a:ea typeface="Century Gothic"/>
                <a:cs typeface="Century Gothic"/>
                <a:sym typeface="Century Gothic"/>
              </a:rPr>
              <a:t>3</a:t>
            </a:r>
            <a:endParaRPr sz="3000" b="1">
              <a:solidFill>
                <a:srgbClr val="6BC4EA"/>
              </a:solidFill>
              <a:latin typeface="Century Gothic"/>
              <a:ea typeface="Century Gothic"/>
              <a:cs typeface="Century Gothic"/>
              <a:sym typeface="Century Gothic"/>
            </a:endParaRPr>
          </a:p>
        </p:txBody>
      </p:sp>
      <p:sp>
        <p:nvSpPr>
          <p:cNvPr id="29" name="Google Shape;29;p3"/>
          <p:cNvSpPr/>
          <p:nvPr/>
        </p:nvSpPr>
        <p:spPr>
          <a:xfrm>
            <a:off x="7358427" y="4534991"/>
            <a:ext cx="0" cy="680085"/>
          </a:xfrm>
          <a:custGeom>
            <a:avLst/>
            <a:gdLst/>
            <a:ahLst/>
            <a:cxnLst/>
            <a:rect l="l" t="t" r="r" b="b"/>
            <a:pathLst>
              <a:path w="120000" h="680085" extrusionOk="0">
                <a:moveTo>
                  <a:pt x="0" y="0"/>
                </a:moveTo>
                <a:lnTo>
                  <a:pt x="0" y="679907"/>
                </a:lnTo>
              </a:path>
            </a:pathLst>
          </a:custGeom>
          <a:noFill/>
          <a:ln w="12700" cap="flat" cmpd="sng">
            <a:solidFill>
              <a:srgbClr val="6BC4E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0" name="Google Shape;30;p3"/>
          <p:cNvSpPr txBox="1"/>
          <p:nvPr/>
        </p:nvSpPr>
        <p:spPr>
          <a:xfrm>
            <a:off x="7258364" y="5310638"/>
            <a:ext cx="200100" cy="4746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3000" b="1">
                <a:solidFill>
                  <a:srgbClr val="6BC4EA"/>
                </a:solidFill>
                <a:latin typeface="Century Gothic"/>
                <a:ea typeface="Century Gothic"/>
                <a:cs typeface="Century Gothic"/>
                <a:sym typeface="Century Gothic"/>
              </a:rPr>
              <a:t>4</a:t>
            </a:r>
            <a:endParaRPr sz="3000" b="1">
              <a:solidFill>
                <a:srgbClr val="6BC4EA"/>
              </a:solidFill>
              <a:latin typeface="Century Gothic"/>
              <a:ea typeface="Century Gothic"/>
              <a:cs typeface="Century Gothic"/>
              <a:sym typeface="Century Gothic"/>
            </a:endParaRPr>
          </a:p>
        </p:txBody>
      </p:sp>
      <p:sp>
        <p:nvSpPr>
          <p:cNvPr id="31" name="Google Shape;31;p3"/>
          <p:cNvSpPr txBox="1"/>
          <p:nvPr/>
        </p:nvSpPr>
        <p:spPr>
          <a:xfrm>
            <a:off x="1134843" y="659643"/>
            <a:ext cx="4760867" cy="475130"/>
          </a:xfrm>
          <a:prstGeom prst="rect">
            <a:avLst/>
          </a:prstGeom>
          <a:noFill/>
          <a:ln>
            <a:noFill/>
          </a:ln>
        </p:spPr>
        <p:txBody>
          <a:bodyPr spcFirstLastPara="1" wrap="square" lIns="0" tIns="13325" rIns="0" bIns="0" anchor="t" anchorCtr="0">
            <a:spAutoFit/>
          </a:bodyPr>
          <a:lstStyle/>
          <a:p>
            <a:pPr marL="29844" marR="0" lvl="0" indent="0" algn="l" rtl="0">
              <a:lnSpc>
                <a:spcPct val="100000"/>
              </a:lnSpc>
              <a:spcBef>
                <a:spcPts val="0"/>
              </a:spcBef>
              <a:spcAft>
                <a:spcPts val="0"/>
              </a:spcAft>
              <a:buNone/>
            </a:pPr>
            <a:r>
              <a:rPr lang="en-US" sz="3000">
                <a:solidFill>
                  <a:srgbClr val="BCBEC0"/>
                </a:solidFill>
                <a:latin typeface="Century Gothic"/>
                <a:ea typeface="Century Gothic"/>
                <a:cs typeface="Century Gothic"/>
                <a:sym typeface="Century Gothic"/>
              </a:rPr>
              <a:t>Table of </a:t>
            </a:r>
            <a:r>
              <a:rPr lang="en-US" sz="3000" b="1">
                <a:solidFill>
                  <a:srgbClr val="1F4388"/>
                </a:solidFill>
                <a:latin typeface="Century Gothic"/>
                <a:ea typeface="Century Gothic"/>
                <a:cs typeface="Century Gothic"/>
                <a:sym typeface="Century Gothic"/>
              </a:rPr>
              <a:t>contents</a:t>
            </a:r>
            <a:endParaRPr sz="3000">
              <a:solidFill>
                <a:schemeClr val="dk1"/>
              </a:solidFill>
              <a:latin typeface="Century Gothic"/>
              <a:ea typeface="Century Gothic"/>
              <a:cs typeface="Century Gothic"/>
              <a:sym typeface="Century Gothic"/>
            </a:endParaRPr>
          </a:p>
        </p:txBody>
      </p:sp>
      <p:sp>
        <p:nvSpPr>
          <p:cNvPr id="32" name="Google Shape;32;p3"/>
          <p:cNvSpPr txBox="1">
            <a:spLocks noGrp="1"/>
          </p:cNvSpPr>
          <p:nvPr>
            <p:ph type="body" idx="1"/>
          </p:nvPr>
        </p:nvSpPr>
        <p:spPr>
          <a:xfrm>
            <a:off x="8470921" y="1079621"/>
            <a:ext cx="3108049" cy="4751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
          <p:cNvSpPr txBox="1">
            <a:spLocks noGrp="1"/>
          </p:cNvSpPr>
          <p:nvPr>
            <p:ph type="body" idx="3"/>
          </p:nvPr>
        </p:nvSpPr>
        <p:spPr>
          <a:xfrm>
            <a:off x="8470921" y="2412452"/>
            <a:ext cx="3108049" cy="4751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
          <p:cNvSpPr txBox="1">
            <a:spLocks noGrp="1"/>
          </p:cNvSpPr>
          <p:nvPr>
            <p:ph type="body" idx="4"/>
          </p:nvPr>
        </p:nvSpPr>
        <p:spPr>
          <a:xfrm>
            <a:off x="8470920" y="3931051"/>
            <a:ext cx="3108049" cy="4751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
          <p:cNvSpPr txBox="1">
            <a:spLocks noGrp="1"/>
          </p:cNvSpPr>
          <p:nvPr>
            <p:ph type="body" idx="5"/>
          </p:nvPr>
        </p:nvSpPr>
        <p:spPr>
          <a:xfrm>
            <a:off x="8470920" y="5449650"/>
            <a:ext cx="3108049" cy="4751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1">
  <p:cSld name="Content slide 1">
    <p:spTree>
      <p:nvGrpSpPr>
        <p:cNvPr id="1" name="Shape 39"/>
        <p:cNvGrpSpPr/>
        <p:nvPr/>
      </p:nvGrpSpPr>
      <p:grpSpPr>
        <a:xfrm>
          <a:off x="0" y="0"/>
          <a:ext cx="0" cy="0"/>
          <a:chOff x="0" y="0"/>
          <a:chExt cx="0" cy="0"/>
        </a:xfrm>
      </p:grpSpPr>
      <p:sp>
        <p:nvSpPr>
          <p:cNvPr id="40" name="Google Shape;40;p4"/>
          <p:cNvSpPr txBox="1">
            <a:spLocks noGrp="1"/>
          </p:cNvSpPr>
          <p:nvPr>
            <p:ph type="body" idx="1"/>
          </p:nvPr>
        </p:nvSpPr>
        <p:spPr>
          <a:xfrm>
            <a:off x="862243" y="2321169"/>
            <a:ext cx="10190769" cy="3899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solidFill>
                  <a:schemeClr val="dk1"/>
                </a:solidFill>
              </a:defRPr>
            </a:lvl1pPr>
            <a:lvl2pPr marL="914400" lvl="1" indent="-330200" algn="l">
              <a:lnSpc>
                <a:spcPct val="90000"/>
              </a:lnSpc>
              <a:spcBef>
                <a:spcPts val="500"/>
              </a:spcBef>
              <a:spcAft>
                <a:spcPts val="0"/>
              </a:spcAft>
              <a:buClr>
                <a:srgbClr val="244289"/>
              </a:buClr>
              <a:buSzPts val="1600"/>
              <a:buChar char="•"/>
              <a:defRPr sz="1600">
                <a:solidFill>
                  <a:srgbClr val="244289"/>
                </a:solidFill>
              </a:defRPr>
            </a:lvl2pPr>
            <a:lvl3pPr marL="1371600" lvl="2" indent="-330200" algn="l">
              <a:lnSpc>
                <a:spcPct val="90000"/>
              </a:lnSpc>
              <a:spcBef>
                <a:spcPts val="500"/>
              </a:spcBef>
              <a:spcAft>
                <a:spcPts val="0"/>
              </a:spcAft>
              <a:buClr>
                <a:srgbClr val="244289"/>
              </a:buClr>
              <a:buSzPts val="1600"/>
              <a:buChar char="•"/>
              <a:defRPr sz="1600">
                <a:solidFill>
                  <a:srgbClr val="244289"/>
                </a:solidFill>
              </a:defRPr>
            </a:lvl3pPr>
            <a:lvl4pPr marL="1828800" lvl="3" indent="-330200" algn="l">
              <a:lnSpc>
                <a:spcPct val="90000"/>
              </a:lnSpc>
              <a:spcBef>
                <a:spcPts val="500"/>
              </a:spcBef>
              <a:spcAft>
                <a:spcPts val="0"/>
              </a:spcAft>
              <a:buClr>
                <a:srgbClr val="244289"/>
              </a:buClr>
              <a:buSzPts val="1600"/>
              <a:buChar char="•"/>
              <a:defRPr sz="1600">
                <a:solidFill>
                  <a:srgbClr val="244289"/>
                </a:solidFill>
              </a:defRPr>
            </a:lvl4pPr>
            <a:lvl5pPr marL="2286000" lvl="4" indent="-330200" algn="l">
              <a:lnSpc>
                <a:spcPct val="90000"/>
              </a:lnSpc>
              <a:spcBef>
                <a:spcPts val="500"/>
              </a:spcBef>
              <a:spcAft>
                <a:spcPts val="0"/>
              </a:spcAft>
              <a:buClr>
                <a:srgbClr val="244289"/>
              </a:buClr>
              <a:buSzPts val="1600"/>
              <a:buChar char="•"/>
              <a:defRPr sz="1600">
                <a:solidFill>
                  <a:srgbClr val="2442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
          <p:cNvSpPr txBox="1">
            <a:spLocks noGrp="1"/>
          </p:cNvSpPr>
          <p:nvPr>
            <p:ph type="body" idx="2"/>
          </p:nvPr>
        </p:nvSpPr>
        <p:spPr>
          <a:xfrm>
            <a:off x="862243" y="448437"/>
            <a:ext cx="10190768" cy="11969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4000"/>
              <a:buNone/>
              <a:defRPr sz="4000" b="1">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 name="Google Shape;42;p4"/>
          <p:cNvPicPr preferRelativeResize="0"/>
          <p:nvPr/>
        </p:nvPicPr>
        <p:blipFill rotWithShape="1">
          <a:blip r:embed="rId2">
            <a:alphaModFix/>
          </a:blip>
          <a:srcRect/>
          <a:stretch/>
        </p:blipFill>
        <p:spPr>
          <a:xfrm>
            <a:off x="10708325" y="5989056"/>
            <a:ext cx="1065483" cy="1065483"/>
          </a:xfrm>
          <a:prstGeom prst="rect">
            <a:avLst/>
          </a:prstGeom>
          <a:noFill/>
          <a:ln>
            <a:noFill/>
          </a:ln>
        </p:spPr>
      </p:pic>
      <p:sp>
        <p:nvSpPr>
          <p:cNvPr id="43" name="Google Shape;43;p4"/>
          <p:cNvSpPr txBox="1"/>
          <p:nvPr/>
        </p:nvSpPr>
        <p:spPr>
          <a:xfrm>
            <a:off x="418192" y="6383297"/>
            <a:ext cx="3225563" cy="27699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200" b="0" i="0">
                <a:solidFill>
                  <a:srgbClr val="244289"/>
                </a:solidFill>
                <a:latin typeface="Century Gothic"/>
                <a:ea typeface="Century Gothic"/>
                <a:cs typeface="Century Gothic"/>
                <a:sym typeface="Century Gothic"/>
              </a:rPr>
              <a:t>Creating value through </a:t>
            </a:r>
            <a:r>
              <a:rPr lang="en-US" sz="1200" b="1" i="0">
                <a:solidFill>
                  <a:srgbClr val="244289"/>
                </a:solidFill>
                <a:latin typeface="Century Gothic"/>
                <a:ea typeface="Century Gothic"/>
                <a:cs typeface="Century Gothic"/>
                <a:sym typeface="Century Gothic"/>
              </a:rPr>
              <a:t>inclusive finance</a:t>
            </a:r>
            <a:endParaRPr/>
          </a:p>
        </p:txBody>
      </p:sp>
      <p:grpSp>
        <p:nvGrpSpPr>
          <p:cNvPr id="44" name="Google Shape;44;p4"/>
          <p:cNvGrpSpPr/>
          <p:nvPr/>
        </p:nvGrpSpPr>
        <p:grpSpPr>
          <a:xfrm>
            <a:off x="422203" y="499073"/>
            <a:ext cx="51266" cy="575008"/>
            <a:chOff x="447517" y="840709"/>
            <a:chExt cx="102546" cy="1150016"/>
          </a:xfrm>
        </p:grpSpPr>
        <p:sp>
          <p:nvSpPr>
            <p:cNvPr id="45" name="Google Shape;45;p4"/>
            <p:cNvSpPr/>
            <p:nvPr/>
          </p:nvSpPr>
          <p:spPr>
            <a:xfrm>
              <a:off x="447517" y="840709"/>
              <a:ext cx="102546" cy="10254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accent3"/>
                </a:solidFill>
                <a:latin typeface="Century Gothic"/>
                <a:ea typeface="Century Gothic"/>
                <a:cs typeface="Century Gothic"/>
                <a:sym typeface="Century Gothic"/>
              </a:endParaRPr>
            </a:p>
          </p:txBody>
        </p:sp>
        <p:sp>
          <p:nvSpPr>
            <p:cNvPr id="46" name="Google Shape;46;p4"/>
            <p:cNvSpPr/>
            <p:nvPr/>
          </p:nvSpPr>
          <p:spPr>
            <a:xfrm>
              <a:off x="447517" y="1192253"/>
              <a:ext cx="102546" cy="10254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accent3"/>
                </a:solidFill>
                <a:latin typeface="Century Gothic"/>
                <a:ea typeface="Century Gothic"/>
                <a:cs typeface="Century Gothic"/>
                <a:sym typeface="Century Gothic"/>
              </a:endParaRPr>
            </a:p>
          </p:txBody>
        </p:sp>
        <p:sp>
          <p:nvSpPr>
            <p:cNvPr id="47" name="Google Shape;47;p4"/>
            <p:cNvSpPr/>
            <p:nvPr/>
          </p:nvSpPr>
          <p:spPr>
            <a:xfrm>
              <a:off x="447517" y="1540216"/>
              <a:ext cx="102546" cy="10254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accent3"/>
                </a:solidFill>
                <a:latin typeface="Century Gothic"/>
                <a:ea typeface="Century Gothic"/>
                <a:cs typeface="Century Gothic"/>
                <a:sym typeface="Century Gothic"/>
              </a:endParaRPr>
            </a:p>
          </p:txBody>
        </p:sp>
        <p:sp>
          <p:nvSpPr>
            <p:cNvPr id="48" name="Google Shape;48;p4"/>
            <p:cNvSpPr/>
            <p:nvPr/>
          </p:nvSpPr>
          <p:spPr>
            <a:xfrm>
              <a:off x="447517" y="1888179"/>
              <a:ext cx="102546" cy="10254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accent3"/>
                </a:solidFill>
                <a:latin typeface="Century Gothic"/>
                <a:ea typeface="Century Gothic"/>
                <a:cs typeface="Century Gothic"/>
                <a:sym typeface="Century Gothic"/>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4">
  <p:cSld name="Content slide 4">
    <p:spTree>
      <p:nvGrpSpPr>
        <p:cNvPr id="1" name="Shape 49"/>
        <p:cNvGrpSpPr/>
        <p:nvPr/>
      </p:nvGrpSpPr>
      <p:grpSpPr>
        <a:xfrm>
          <a:off x="0" y="0"/>
          <a:ext cx="0" cy="0"/>
          <a:chOff x="0" y="0"/>
          <a:chExt cx="0" cy="0"/>
        </a:xfrm>
      </p:grpSpPr>
      <p:sp>
        <p:nvSpPr>
          <p:cNvPr id="50" name="Google Shape;5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44289"/>
              </a:buClr>
              <a:buSzPts val="4000"/>
              <a:buFont typeface="Century Gothic"/>
              <a:buNone/>
              <a:defRPr sz="4000" b="1">
                <a:solidFill>
                  <a:srgbClr val="24428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
          <p:cNvSpPr txBox="1">
            <a:spLocks noGrp="1"/>
          </p:cNvSpPr>
          <p:nvPr>
            <p:ph type="body" idx="1"/>
          </p:nvPr>
        </p:nvSpPr>
        <p:spPr>
          <a:xfrm>
            <a:off x="838200" y="2367643"/>
            <a:ext cx="4892840" cy="37925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solidFill>
                  <a:schemeClr val="dk1"/>
                </a:solidFill>
              </a:defRPr>
            </a:lvl1pPr>
            <a:lvl2pPr marL="914400" lvl="1" indent="-381000" algn="l">
              <a:lnSpc>
                <a:spcPct val="90000"/>
              </a:lnSpc>
              <a:spcBef>
                <a:spcPts val="500"/>
              </a:spcBef>
              <a:spcAft>
                <a:spcPts val="0"/>
              </a:spcAft>
              <a:buClr>
                <a:srgbClr val="244289"/>
              </a:buClr>
              <a:buSzPts val="2400"/>
              <a:buChar char="•"/>
              <a:defRPr>
                <a:solidFill>
                  <a:srgbClr val="244289"/>
                </a:solidFill>
              </a:defRPr>
            </a:lvl2pPr>
            <a:lvl3pPr marL="1371600" lvl="2" indent="-355600" algn="l">
              <a:lnSpc>
                <a:spcPct val="90000"/>
              </a:lnSpc>
              <a:spcBef>
                <a:spcPts val="500"/>
              </a:spcBef>
              <a:spcAft>
                <a:spcPts val="0"/>
              </a:spcAft>
              <a:buClr>
                <a:srgbClr val="244289"/>
              </a:buClr>
              <a:buSzPts val="2000"/>
              <a:buChar char="•"/>
              <a:defRPr>
                <a:solidFill>
                  <a:srgbClr val="244289"/>
                </a:solidFill>
              </a:defRPr>
            </a:lvl3pPr>
            <a:lvl4pPr marL="1828800" lvl="3" indent="-342900" algn="l">
              <a:lnSpc>
                <a:spcPct val="90000"/>
              </a:lnSpc>
              <a:spcBef>
                <a:spcPts val="500"/>
              </a:spcBef>
              <a:spcAft>
                <a:spcPts val="0"/>
              </a:spcAft>
              <a:buClr>
                <a:srgbClr val="244289"/>
              </a:buClr>
              <a:buSzPts val="1800"/>
              <a:buChar char="•"/>
              <a:defRPr>
                <a:solidFill>
                  <a:srgbClr val="244289"/>
                </a:solidFill>
              </a:defRPr>
            </a:lvl4pPr>
            <a:lvl5pPr marL="2286000" lvl="4" indent="-342900" algn="l">
              <a:lnSpc>
                <a:spcPct val="90000"/>
              </a:lnSpc>
              <a:spcBef>
                <a:spcPts val="500"/>
              </a:spcBef>
              <a:spcAft>
                <a:spcPts val="0"/>
              </a:spcAft>
              <a:buClr>
                <a:srgbClr val="244289"/>
              </a:buClr>
              <a:buSzPts val="1800"/>
              <a:buChar char="•"/>
              <a:defRPr>
                <a:solidFill>
                  <a:srgbClr val="2442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 name="Google Shape;52;p5"/>
          <p:cNvPicPr preferRelativeResize="0"/>
          <p:nvPr/>
        </p:nvPicPr>
        <p:blipFill rotWithShape="1">
          <a:blip r:embed="rId2">
            <a:alphaModFix/>
          </a:blip>
          <a:srcRect/>
          <a:stretch/>
        </p:blipFill>
        <p:spPr>
          <a:xfrm>
            <a:off x="10708325" y="5989056"/>
            <a:ext cx="1065483" cy="1065483"/>
          </a:xfrm>
          <a:prstGeom prst="rect">
            <a:avLst/>
          </a:prstGeom>
          <a:noFill/>
          <a:ln>
            <a:noFill/>
          </a:ln>
        </p:spPr>
      </p:pic>
      <p:sp>
        <p:nvSpPr>
          <p:cNvPr id="53" name="Google Shape;53;p5"/>
          <p:cNvSpPr txBox="1"/>
          <p:nvPr/>
        </p:nvSpPr>
        <p:spPr>
          <a:xfrm>
            <a:off x="473469" y="6383297"/>
            <a:ext cx="3225563" cy="27699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200" b="0" i="0">
                <a:solidFill>
                  <a:srgbClr val="244289"/>
                </a:solidFill>
                <a:latin typeface="Century Gothic"/>
                <a:ea typeface="Century Gothic"/>
                <a:cs typeface="Century Gothic"/>
                <a:sym typeface="Century Gothic"/>
              </a:rPr>
              <a:t>Creating value through </a:t>
            </a:r>
            <a:r>
              <a:rPr lang="en-US" sz="1200" b="1" i="0">
                <a:solidFill>
                  <a:srgbClr val="244289"/>
                </a:solidFill>
                <a:latin typeface="Century Gothic"/>
                <a:ea typeface="Century Gothic"/>
                <a:cs typeface="Century Gothic"/>
                <a:sym typeface="Century Gothic"/>
              </a:rPr>
              <a:t>inclusive finance</a:t>
            </a:r>
            <a:endParaRPr/>
          </a:p>
        </p:txBody>
      </p:sp>
      <p:grpSp>
        <p:nvGrpSpPr>
          <p:cNvPr id="54" name="Google Shape;54;p5"/>
          <p:cNvGrpSpPr/>
          <p:nvPr/>
        </p:nvGrpSpPr>
        <p:grpSpPr>
          <a:xfrm>
            <a:off x="422203" y="499073"/>
            <a:ext cx="51266" cy="575008"/>
            <a:chOff x="447517" y="840709"/>
            <a:chExt cx="102546" cy="1150016"/>
          </a:xfrm>
        </p:grpSpPr>
        <p:sp>
          <p:nvSpPr>
            <p:cNvPr id="55" name="Google Shape;55;p5"/>
            <p:cNvSpPr/>
            <p:nvPr/>
          </p:nvSpPr>
          <p:spPr>
            <a:xfrm>
              <a:off x="447517" y="840709"/>
              <a:ext cx="102546" cy="10254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accent3"/>
                </a:solidFill>
                <a:latin typeface="Century Gothic"/>
                <a:ea typeface="Century Gothic"/>
                <a:cs typeface="Century Gothic"/>
                <a:sym typeface="Century Gothic"/>
              </a:endParaRPr>
            </a:p>
          </p:txBody>
        </p:sp>
        <p:sp>
          <p:nvSpPr>
            <p:cNvPr id="56" name="Google Shape;56;p5"/>
            <p:cNvSpPr/>
            <p:nvPr/>
          </p:nvSpPr>
          <p:spPr>
            <a:xfrm>
              <a:off x="447517" y="1192253"/>
              <a:ext cx="102546" cy="10254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accent3"/>
                </a:solidFill>
                <a:latin typeface="Century Gothic"/>
                <a:ea typeface="Century Gothic"/>
                <a:cs typeface="Century Gothic"/>
                <a:sym typeface="Century Gothic"/>
              </a:endParaRPr>
            </a:p>
          </p:txBody>
        </p:sp>
        <p:sp>
          <p:nvSpPr>
            <p:cNvPr id="57" name="Google Shape;57;p5"/>
            <p:cNvSpPr/>
            <p:nvPr/>
          </p:nvSpPr>
          <p:spPr>
            <a:xfrm>
              <a:off x="447517" y="1540216"/>
              <a:ext cx="102546" cy="10254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accent3"/>
                </a:solidFill>
                <a:latin typeface="Century Gothic"/>
                <a:ea typeface="Century Gothic"/>
                <a:cs typeface="Century Gothic"/>
                <a:sym typeface="Century Gothic"/>
              </a:endParaRPr>
            </a:p>
          </p:txBody>
        </p:sp>
        <p:sp>
          <p:nvSpPr>
            <p:cNvPr id="58" name="Google Shape;58;p5"/>
            <p:cNvSpPr/>
            <p:nvPr/>
          </p:nvSpPr>
          <p:spPr>
            <a:xfrm>
              <a:off x="447517" y="1888179"/>
              <a:ext cx="102546" cy="10254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accent3"/>
                </a:solidFill>
                <a:latin typeface="Century Gothic"/>
                <a:ea typeface="Century Gothic"/>
                <a:cs typeface="Century Gothic"/>
                <a:sym typeface="Century Gothic"/>
              </a:endParaRPr>
            </a:p>
          </p:txBody>
        </p:sp>
      </p:grpSp>
      <p:sp>
        <p:nvSpPr>
          <p:cNvPr id="59" name="Google Shape;59;p5"/>
          <p:cNvSpPr txBox="1">
            <a:spLocks noGrp="1"/>
          </p:cNvSpPr>
          <p:nvPr>
            <p:ph type="body" idx="2"/>
          </p:nvPr>
        </p:nvSpPr>
        <p:spPr>
          <a:xfrm>
            <a:off x="6460962" y="2367642"/>
            <a:ext cx="4892840" cy="37925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solidFill>
                  <a:schemeClr val="dk1"/>
                </a:solidFill>
              </a:defRPr>
            </a:lvl1pPr>
            <a:lvl2pPr marL="914400" lvl="1" indent="-381000" algn="l">
              <a:lnSpc>
                <a:spcPct val="90000"/>
              </a:lnSpc>
              <a:spcBef>
                <a:spcPts val="500"/>
              </a:spcBef>
              <a:spcAft>
                <a:spcPts val="0"/>
              </a:spcAft>
              <a:buClr>
                <a:srgbClr val="244289"/>
              </a:buClr>
              <a:buSzPts val="2400"/>
              <a:buChar char="•"/>
              <a:defRPr>
                <a:solidFill>
                  <a:srgbClr val="244289"/>
                </a:solidFill>
              </a:defRPr>
            </a:lvl2pPr>
            <a:lvl3pPr marL="1371600" lvl="2" indent="-355600" algn="l">
              <a:lnSpc>
                <a:spcPct val="90000"/>
              </a:lnSpc>
              <a:spcBef>
                <a:spcPts val="500"/>
              </a:spcBef>
              <a:spcAft>
                <a:spcPts val="0"/>
              </a:spcAft>
              <a:buClr>
                <a:srgbClr val="244289"/>
              </a:buClr>
              <a:buSzPts val="2000"/>
              <a:buChar char="•"/>
              <a:defRPr>
                <a:solidFill>
                  <a:srgbClr val="244289"/>
                </a:solidFill>
              </a:defRPr>
            </a:lvl3pPr>
            <a:lvl4pPr marL="1828800" lvl="3" indent="-342900" algn="l">
              <a:lnSpc>
                <a:spcPct val="90000"/>
              </a:lnSpc>
              <a:spcBef>
                <a:spcPts val="500"/>
              </a:spcBef>
              <a:spcAft>
                <a:spcPts val="0"/>
              </a:spcAft>
              <a:buClr>
                <a:srgbClr val="244289"/>
              </a:buClr>
              <a:buSzPts val="1800"/>
              <a:buChar char="•"/>
              <a:defRPr>
                <a:solidFill>
                  <a:srgbClr val="244289"/>
                </a:solidFill>
              </a:defRPr>
            </a:lvl4pPr>
            <a:lvl5pPr marL="2286000" lvl="4" indent="-342900" algn="l">
              <a:lnSpc>
                <a:spcPct val="90000"/>
              </a:lnSpc>
              <a:spcBef>
                <a:spcPts val="500"/>
              </a:spcBef>
              <a:spcAft>
                <a:spcPts val="0"/>
              </a:spcAft>
              <a:buClr>
                <a:srgbClr val="244289"/>
              </a:buClr>
              <a:buSzPts val="1800"/>
              <a:buChar char="•"/>
              <a:defRPr>
                <a:solidFill>
                  <a:srgbClr val="2442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3">
  <p:cSld name="Content slide 3">
    <p:spTree>
      <p:nvGrpSpPr>
        <p:cNvPr id="1" name="Shape 60"/>
        <p:cNvGrpSpPr/>
        <p:nvPr/>
      </p:nvGrpSpPr>
      <p:grpSpPr>
        <a:xfrm>
          <a:off x="0" y="0"/>
          <a:ext cx="0" cy="0"/>
          <a:chOff x="0" y="0"/>
          <a:chExt cx="0" cy="0"/>
        </a:xfrm>
      </p:grpSpPr>
      <p:sp>
        <p:nvSpPr>
          <p:cNvPr id="61" name="Google Shape;61;p6"/>
          <p:cNvSpPr>
            <a:spLocks noGrp="1"/>
          </p:cNvSpPr>
          <p:nvPr>
            <p:ph type="pic" idx="2"/>
          </p:nvPr>
        </p:nvSpPr>
        <p:spPr>
          <a:xfrm>
            <a:off x="7223125" y="672860"/>
            <a:ext cx="4664075" cy="5552427"/>
          </a:xfrm>
          <a:prstGeom prst="rect">
            <a:avLst/>
          </a:prstGeom>
          <a:noFill/>
          <a:ln>
            <a:noFill/>
          </a:ln>
        </p:spPr>
      </p:sp>
      <p:sp>
        <p:nvSpPr>
          <p:cNvPr id="62" name="Google Shape;62;p6"/>
          <p:cNvSpPr txBox="1">
            <a:spLocks noGrp="1"/>
          </p:cNvSpPr>
          <p:nvPr>
            <p:ph type="title"/>
          </p:nvPr>
        </p:nvSpPr>
        <p:spPr>
          <a:xfrm>
            <a:off x="644976" y="411300"/>
            <a:ext cx="584696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44289"/>
              </a:buClr>
              <a:buSzPts val="4000"/>
              <a:buFont typeface="Century Gothic"/>
              <a:buNone/>
              <a:defRPr sz="4000" b="1">
                <a:solidFill>
                  <a:srgbClr val="244289"/>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3" name="Google Shape;63;p6"/>
          <p:cNvPicPr preferRelativeResize="0"/>
          <p:nvPr/>
        </p:nvPicPr>
        <p:blipFill rotWithShape="1">
          <a:blip r:embed="rId2">
            <a:alphaModFix/>
          </a:blip>
          <a:srcRect/>
          <a:stretch/>
        </p:blipFill>
        <p:spPr>
          <a:xfrm>
            <a:off x="10821717" y="5989054"/>
            <a:ext cx="1065483" cy="1065483"/>
          </a:xfrm>
          <a:prstGeom prst="rect">
            <a:avLst/>
          </a:prstGeom>
          <a:noFill/>
          <a:ln>
            <a:noFill/>
          </a:ln>
        </p:spPr>
      </p:pic>
      <p:sp>
        <p:nvSpPr>
          <p:cNvPr id="64" name="Google Shape;64;p6"/>
          <p:cNvSpPr txBox="1"/>
          <p:nvPr/>
        </p:nvSpPr>
        <p:spPr>
          <a:xfrm>
            <a:off x="418192" y="6383297"/>
            <a:ext cx="3225563" cy="27699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200" b="0" i="0">
                <a:solidFill>
                  <a:srgbClr val="244289"/>
                </a:solidFill>
                <a:latin typeface="Century Gothic"/>
                <a:ea typeface="Century Gothic"/>
                <a:cs typeface="Century Gothic"/>
                <a:sym typeface="Century Gothic"/>
              </a:rPr>
              <a:t>Creating value through </a:t>
            </a:r>
            <a:r>
              <a:rPr lang="en-US" sz="1200" b="1" i="0">
                <a:solidFill>
                  <a:srgbClr val="244289"/>
                </a:solidFill>
                <a:latin typeface="Century Gothic"/>
                <a:ea typeface="Century Gothic"/>
                <a:cs typeface="Century Gothic"/>
                <a:sym typeface="Century Gothic"/>
              </a:rPr>
              <a:t>inclusive finance</a:t>
            </a:r>
            <a:endParaRPr/>
          </a:p>
        </p:txBody>
      </p:sp>
      <p:grpSp>
        <p:nvGrpSpPr>
          <p:cNvPr id="65" name="Google Shape;65;p6"/>
          <p:cNvGrpSpPr/>
          <p:nvPr/>
        </p:nvGrpSpPr>
        <p:grpSpPr>
          <a:xfrm>
            <a:off x="422203" y="499073"/>
            <a:ext cx="51266" cy="575008"/>
            <a:chOff x="447517" y="840709"/>
            <a:chExt cx="102546" cy="1150016"/>
          </a:xfrm>
        </p:grpSpPr>
        <p:sp>
          <p:nvSpPr>
            <p:cNvPr id="66" name="Google Shape;66;p6"/>
            <p:cNvSpPr/>
            <p:nvPr/>
          </p:nvSpPr>
          <p:spPr>
            <a:xfrm>
              <a:off x="447517" y="840709"/>
              <a:ext cx="102546" cy="10254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accent3"/>
                </a:solidFill>
                <a:latin typeface="Century Gothic"/>
                <a:ea typeface="Century Gothic"/>
                <a:cs typeface="Century Gothic"/>
                <a:sym typeface="Century Gothic"/>
              </a:endParaRPr>
            </a:p>
          </p:txBody>
        </p:sp>
        <p:sp>
          <p:nvSpPr>
            <p:cNvPr id="67" name="Google Shape;67;p6"/>
            <p:cNvSpPr/>
            <p:nvPr/>
          </p:nvSpPr>
          <p:spPr>
            <a:xfrm>
              <a:off x="447517" y="1192253"/>
              <a:ext cx="102546" cy="10254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accent3"/>
                </a:solidFill>
                <a:latin typeface="Century Gothic"/>
                <a:ea typeface="Century Gothic"/>
                <a:cs typeface="Century Gothic"/>
                <a:sym typeface="Century Gothic"/>
              </a:endParaRPr>
            </a:p>
          </p:txBody>
        </p:sp>
        <p:sp>
          <p:nvSpPr>
            <p:cNvPr id="68" name="Google Shape;68;p6"/>
            <p:cNvSpPr/>
            <p:nvPr/>
          </p:nvSpPr>
          <p:spPr>
            <a:xfrm>
              <a:off x="447517" y="1540216"/>
              <a:ext cx="102546" cy="10254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accent3"/>
                </a:solidFill>
                <a:latin typeface="Century Gothic"/>
                <a:ea typeface="Century Gothic"/>
                <a:cs typeface="Century Gothic"/>
                <a:sym typeface="Century Gothic"/>
              </a:endParaRPr>
            </a:p>
          </p:txBody>
        </p:sp>
        <p:sp>
          <p:nvSpPr>
            <p:cNvPr id="69" name="Google Shape;69;p6"/>
            <p:cNvSpPr/>
            <p:nvPr/>
          </p:nvSpPr>
          <p:spPr>
            <a:xfrm>
              <a:off x="447517" y="1888179"/>
              <a:ext cx="102546" cy="10254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accent3"/>
                </a:solidFill>
                <a:latin typeface="Century Gothic"/>
                <a:ea typeface="Century Gothic"/>
                <a:cs typeface="Century Gothic"/>
                <a:sym typeface="Century Gothic"/>
              </a:endParaRPr>
            </a:p>
          </p:txBody>
        </p:sp>
      </p:grpSp>
      <p:sp>
        <p:nvSpPr>
          <p:cNvPr id="70" name="Google Shape;70;p6"/>
          <p:cNvSpPr txBox="1">
            <a:spLocks noGrp="1"/>
          </p:cNvSpPr>
          <p:nvPr>
            <p:ph type="body" idx="1"/>
          </p:nvPr>
        </p:nvSpPr>
        <p:spPr>
          <a:xfrm>
            <a:off x="644977" y="2367643"/>
            <a:ext cx="5846960" cy="37925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solidFill>
                  <a:schemeClr val="dk1"/>
                </a:solidFill>
              </a:defRPr>
            </a:lvl1pPr>
            <a:lvl2pPr marL="914400" lvl="1" indent="-381000" algn="l">
              <a:lnSpc>
                <a:spcPct val="90000"/>
              </a:lnSpc>
              <a:spcBef>
                <a:spcPts val="500"/>
              </a:spcBef>
              <a:spcAft>
                <a:spcPts val="0"/>
              </a:spcAft>
              <a:buClr>
                <a:srgbClr val="244289"/>
              </a:buClr>
              <a:buSzPts val="2400"/>
              <a:buChar char="•"/>
              <a:defRPr>
                <a:solidFill>
                  <a:srgbClr val="244289"/>
                </a:solidFill>
              </a:defRPr>
            </a:lvl2pPr>
            <a:lvl3pPr marL="1371600" lvl="2" indent="-355600" algn="l">
              <a:lnSpc>
                <a:spcPct val="90000"/>
              </a:lnSpc>
              <a:spcBef>
                <a:spcPts val="500"/>
              </a:spcBef>
              <a:spcAft>
                <a:spcPts val="0"/>
              </a:spcAft>
              <a:buClr>
                <a:srgbClr val="244289"/>
              </a:buClr>
              <a:buSzPts val="2000"/>
              <a:buChar char="•"/>
              <a:defRPr>
                <a:solidFill>
                  <a:srgbClr val="244289"/>
                </a:solidFill>
              </a:defRPr>
            </a:lvl3pPr>
            <a:lvl4pPr marL="1828800" lvl="3" indent="-342900" algn="l">
              <a:lnSpc>
                <a:spcPct val="90000"/>
              </a:lnSpc>
              <a:spcBef>
                <a:spcPts val="500"/>
              </a:spcBef>
              <a:spcAft>
                <a:spcPts val="0"/>
              </a:spcAft>
              <a:buClr>
                <a:srgbClr val="244289"/>
              </a:buClr>
              <a:buSzPts val="1800"/>
              <a:buChar char="•"/>
              <a:defRPr>
                <a:solidFill>
                  <a:srgbClr val="244289"/>
                </a:solidFill>
              </a:defRPr>
            </a:lvl4pPr>
            <a:lvl5pPr marL="2286000" lvl="4" indent="-342900" algn="l">
              <a:lnSpc>
                <a:spcPct val="90000"/>
              </a:lnSpc>
              <a:spcBef>
                <a:spcPts val="500"/>
              </a:spcBef>
              <a:spcAft>
                <a:spcPts val="0"/>
              </a:spcAft>
              <a:buClr>
                <a:srgbClr val="244289"/>
              </a:buClr>
              <a:buSzPts val="1800"/>
              <a:buChar char="•"/>
              <a:defRPr>
                <a:solidFill>
                  <a:srgbClr val="2442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End)">
  <p:cSld name="Title slide (End)">
    <p:bg>
      <p:bgPr>
        <a:solidFill>
          <a:srgbClr val="122454"/>
        </a:solidFill>
        <a:effectLst/>
      </p:bgPr>
    </p:bg>
    <p:spTree>
      <p:nvGrpSpPr>
        <p:cNvPr id="1" name="Shape 71"/>
        <p:cNvGrpSpPr/>
        <p:nvPr/>
      </p:nvGrpSpPr>
      <p:grpSpPr>
        <a:xfrm>
          <a:off x="0" y="0"/>
          <a:ext cx="0" cy="0"/>
          <a:chOff x="0" y="0"/>
          <a:chExt cx="0" cy="0"/>
        </a:xfrm>
      </p:grpSpPr>
      <p:sp>
        <p:nvSpPr>
          <p:cNvPr id="72" name="Google Shape;72;p7"/>
          <p:cNvSpPr txBox="1">
            <a:spLocks noGrp="1"/>
          </p:cNvSpPr>
          <p:nvPr>
            <p:ph type="body" idx="1"/>
          </p:nvPr>
        </p:nvSpPr>
        <p:spPr>
          <a:xfrm>
            <a:off x="1144438" y="6049362"/>
            <a:ext cx="9903124" cy="24622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400"/>
              <a:buNone/>
              <a:defRPr sz="1400" b="0">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3" name="Google Shape;73;p7"/>
          <p:cNvGrpSpPr/>
          <p:nvPr/>
        </p:nvGrpSpPr>
        <p:grpSpPr>
          <a:xfrm>
            <a:off x="4742905" y="3429000"/>
            <a:ext cx="2706190" cy="1587950"/>
            <a:chOff x="4881450" y="3000602"/>
            <a:chExt cx="2706190" cy="1587950"/>
          </a:xfrm>
        </p:grpSpPr>
        <p:pic>
          <p:nvPicPr>
            <p:cNvPr id="74" name="Google Shape;74;p7"/>
            <p:cNvPicPr preferRelativeResize="0"/>
            <p:nvPr/>
          </p:nvPicPr>
          <p:blipFill rotWithShape="1">
            <a:blip r:embed="rId2">
              <a:alphaModFix/>
            </a:blip>
            <a:srcRect/>
            <a:stretch/>
          </p:blipFill>
          <p:spPr>
            <a:xfrm>
              <a:off x="5302025" y="3000602"/>
              <a:ext cx="1587950" cy="1587950"/>
            </a:xfrm>
            <a:prstGeom prst="rect">
              <a:avLst/>
            </a:prstGeom>
            <a:noFill/>
            <a:ln>
              <a:noFill/>
            </a:ln>
          </p:spPr>
        </p:pic>
        <p:sp>
          <p:nvSpPr>
            <p:cNvPr id="75" name="Google Shape;75;p7"/>
            <p:cNvSpPr txBox="1"/>
            <p:nvPr/>
          </p:nvSpPr>
          <p:spPr>
            <a:xfrm>
              <a:off x="4881450" y="4249228"/>
              <a:ext cx="2706190" cy="24622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000" b="0" i="0">
                  <a:solidFill>
                    <a:schemeClr val="lt1"/>
                  </a:solidFill>
                  <a:latin typeface="Century Gothic"/>
                  <a:ea typeface="Century Gothic"/>
                  <a:cs typeface="Century Gothic"/>
                  <a:sym typeface="Century Gothic"/>
                </a:rPr>
                <a:t>Creating value through </a:t>
              </a:r>
              <a:r>
                <a:rPr lang="en-US" sz="1000" b="1" i="0">
                  <a:solidFill>
                    <a:schemeClr val="lt1"/>
                  </a:solidFill>
                  <a:latin typeface="Century Gothic"/>
                  <a:ea typeface="Century Gothic"/>
                  <a:cs typeface="Century Gothic"/>
                  <a:sym typeface="Century Gothic"/>
                </a:rPr>
                <a:t>inclusive finance</a:t>
              </a:r>
              <a:endParaRPr/>
            </a:p>
          </p:txBody>
        </p:sp>
      </p:grpSp>
      <p:sp>
        <p:nvSpPr>
          <p:cNvPr id="76" name="Google Shape;76;p7"/>
          <p:cNvSpPr txBox="1">
            <a:spLocks noGrp="1"/>
          </p:cNvSpPr>
          <p:nvPr>
            <p:ph type="body" idx="2"/>
          </p:nvPr>
        </p:nvSpPr>
        <p:spPr>
          <a:xfrm>
            <a:off x="1144438" y="1831584"/>
            <a:ext cx="9903124" cy="83017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000"/>
              <a:buNone/>
              <a:defRPr sz="2000" b="0">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2">
  <p:cSld name="Title slide 2">
    <p:bg>
      <p:bgPr>
        <a:solidFill>
          <a:schemeClr val="accent4"/>
        </a:solidFill>
        <a:effectLst/>
      </p:bgPr>
    </p:bg>
    <p:spTree>
      <p:nvGrpSpPr>
        <p:cNvPr id="1" name="Shape 77"/>
        <p:cNvGrpSpPr/>
        <p:nvPr/>
      </p:nvGrpSpPr>
      <p:grpSpPr>
        <a:xfrm>
          <a:off x="0" y="0"/>
          <a:ext cx="0" cy="0"/>
          <a:chOff x="0" y="0"/>
          <a:chExt cx="0" cy="0"/>
        </a:xfrm>
      </p:grpSpPr>
      <p:sp>
        <p:nvSpPr>
          <p:cNvPr id="78" name="Google Shape;78;p8"/>
          <p:cNvSpPr>
            <a:spLocks noGrp="1"/>
          </p:cNvSpPr>
          <p:nvPr>
            <p:ph type="pic" idx="2"/>
          </p:nvPr>
        </p:nvSpPr>
        <p:spPr>
          <a:xfrm>
            <a:off x="7000277" y="58096"/>
            <a:ext cx="6888370" cy="6810454"/>
          </a:xfrm>
          <a:prstGeom prst="rect">
            <a:avLst/>
          </a:prstGeom>
          <a:solidFill>
            <a:srgbClr val="D8E2F3"/>
          </a:solidFill>
          <a:ln>
            <a:noFill/>
          </a:ln>
        </p:spPr>
      </p:sp>
      <p:sp>
        <p:nvSpPr>
          <p:cNvPr id="79" name="Google Shape;79;p8"/>
          <p:cNvSpPr/>
          <p:nvPr/>
        </p:nvSpPr>
        <p:spPr>
          <a:xfrm>
            <a:off x="7500488" y="-826955"/>
            <a:ext cx="3810000" cy="9128788"/>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pic>
        <p:nvPicPr>
          <p:cNvPr id="80" name="Google Shape;80;p8"/>
          <p:cNvPicPr preferRelativeResize="0"/>
          <p:nvPr/>
        </p:nvPicPr>
        <p:blipFill rotWithShape="1">
          <a:blip r:embed="rId3">
            <a:alphaModFix/>
          </a:blip>
          <a:srcRect/>
          <a:stretch/>
        </p:blipFill>
        <p:spPr>
          <a:xfrm>
            <a:off x="486407" y="50522"/>
            <a:ext cx="2214495" cy="2214495"/>
          </a:xfrm>
          <a:prstGeom prst="rect">
            <a:avLst/>
          </a:prstGeom>
          <a:noFill/>
          <a:ln>
            <a:noFill/>
          </a:ln>
        </p:spPr>
      </p:pic>
      <p:sp>
        <p:nvSpPr>
          <p:cNvPr id="81" name="Google Shape;81;p8"/>
          <p:cNvSpPr txBox="1">
            <a:spLocks noGrp="1"/>
          </p:cNvSpPr>
          <p:nvPr>
            <p:ph type="body" idx="1"/>
          </p:nvPr>
        </p:nvSpPr>
        <p:spPr>
          <a:xfrm>
            <a:off x="870402" y="2265363"/>
            <a:ext cx="5988050" cy="7715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200"/>
              <a:buNone/>
              <a:defRPr sz="32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8"/>
          <p:cNvSpPr txBox="1">
            <a:spLocks noGrp="1"/>
          </p:cNvSpPr>
          <p:nvPr>
            <p:ph type="body" idx="3"/>
          </p:nvPr>
        </p:nvSpPr>
        <p:spPr>
          <a:xfrm>
            <a:off x="881063" y="4724400"/>
            <a:ext cx="6107566" cy="495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8"/>
          <p:cNvSpPr txBox="1">
            <a:spLocks noGrp="1"/>
          </p:cNvSpPr>
          <p:nvPr>
            <p:ph type="body" idx="4"/>
          </p:nvPr>
        </p:nvSpPr>
        <p:spPr>
          <a:xfrm>
            <a:off x="881512" y="5432425"/>
            <a:ext cx="4496026" cy="5984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84"/>
        <p:cNvGrpSpPr/>
        <p:nvPr/>
      </p:nvGrpSpPr>
      <p:grpSpPr>
        <a:xfrm>
          <a:off x="0" y="0"/>
          <a:ext cx="0" cy="0"/>
          <a:chOff x="0" y="0"/>
          <a:chExt cx="0" cy="0"/>
        </a:xfrm>
      </p:grpSpPr>
      <p:sp>
        <p:nvSpPr>
          <p:cNvPr id="85" name="Google Shape;85;p9"/>
          <p:cNvSpPr/>
          <p:nvPr/>
        </p:nvSpPr>
        <p:spPr>
          <a:xfrm rot="-2700000">
            <a:off x="8186426" y="254630"/>
            <a:ext cx="6251804" cy="6251804"/>
          </a:xfrm>
          <a:prstGeom prst="roundRect">
            <a:avLst>
              <a:gd name="adj" fmla="val 23370"/>
            </a:avLst>
          </a:prstGeom>
          <a:solidFill>
            <a:srgbClr val="DE80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86" name="Google Shape;86;p9"/>
          <p:cNvPicPr preferRelativeResize="0"/>
          <p:nvPr/>
        </p:nvPicPr>
        <p:blipFill rotWithShape="1">
          <a:blip r:embed="rId2">
            <a:alphaModFix/>
          </a:blip>
          <a:srcRect/>
          <a:stretch/>
        </p:blipFill>
        <p:spPr>
          <a:xfrm>
            <a:off x="529760" y="233385"/>
            <a:ext cx="2765240" cy="2765240"/>
          </a:xfrm>
          <a:prstGeom prst="rect">
            <a:avLst/>
          </a:prstGeom>
          <a:noFill/>
          <a:ln>
            <a:noFill/>
          </a:ln>
        </p:spPr>
      </p:pic>
      <p:sp>
        <p:nvSpPr>
          <p:cNvPr id="87" name="Google Shape;87;p9"/>
          <p:cNvSpPr txBox="1">
            <a:spLocks noGrp="1"/>
          </p:cNvSpPr>
          <p:nvPr>
            <p:ph type="body" idx="1"/>
          </p:nvPr>
        </p:nvSpPr>
        <p:spPr>
          <a:xfrm>
            <a:off x="711981" y="2504063"/>
            <a:ext cx="5497512" cy="7429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4"/>
              </a:buClr>
              <a:buSzPts val="4800"/>
              <a:buNone/>
              <a:defRPr sz="4800" b="1">
                <a:solidFill>
                  <a:schemeClr val="accent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9"/>
          <p:cNvSpPr txBox="1">
            <a:spLocks noGrp="1"/>
          </p:cNvSpPr>
          <p:nvPr>
            <p:ph type="body" idx="2"/>
          </p:nvPr>
        </p:nvSpPr>
        <p:spPr>
          <a:xfrm>
            <a:off x="711200" y="4659313"/>
            <a:ext cx="6963229" cy="4954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9"/>
          <p:cNvSpPr txBox="1">
            <a:spLocks noGrp="1"/>
          </p:cNvSpPr>
          <p:nvPr>
            <p:ph type="body" idx="3"/>
          </p:nvPr>
        </p:nvSpPr>
        <p:spPr>
          <a:xfrm>
            <a:off x="711200" y="5475288"/>
            <a:ext cx="3251200" cy="7186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2000"/>
              <a:buNone/>
              <a:defRPr sz="2000">
                <a:solidFill>
                  <a:schemeClr val="accent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9"/>
          <p:cNvSpPr>
            <a:spLocks noGrp="1"/>
          </p:cNvSpPr>
          <p:nvPr>
            <p:ph type="pic" idx="4"/>
          </p:nvPr>
        </p:nvSpPr>
        <p:spPr>
          <a:xfrm>
            <a:off x="7776245" y="-24696"/>
            <a:ext cx="6888370" cy="6810454"/>
          </a:xfrm>
          <a:prstGeom prst="rect">
            <a:avLst/>
          </a:prstGeom>
          <a:solidFill>
            <a:srgbClr val="D8E2F3"/>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slide 2">
  <p:cSld name="Content slide 2">
    <p:bg>
      <p:bgPr>
        <a:solidFill>
          <a:schemeClr val="dk2"/>
        </a:solidFill>
        <a:effectLst/>
      </p:bgPr>
    </p:bg>
    <p:spTree>
      <p:nvGrpSpPr>
        <p:cNvPr id="1" name="Shape 91"/>
        <p:cNvGrpSpPr/>
        <p:nvPr/>
      </p:nvGrpSpPr>
      <p:grpSpPr>
        <a:xfrm>
          <a:off x="0" y="0"/>
          <a:ext cx="0" cy="0"/>
          <a:chOff x="0" y="0"/>
          <a:chExt cx="0" cy="0"/>
        </a:xfrm>
      </p:grpSpPr>
      <p:sp>
        <p:nvSpPr>
          <p:cNvPr id="92" name="Google Shape;92;p10">
            <a:hlinkClick r:id="rId2"/>
          </p:cNvPr>
          <p:cNvSpPr/>
          <p:nvPr/>
        </p:nvSpPr>
        <p:spPr>
          <a:xfrm>
            <a:off x="11679862" y="2839999"/>
            <a:ext cx="356819" cy="356866"/>
          </a:xfrm>
          <a:prstGeom prst="rect">
            <a:avLst/>
          </a:prstGeom>
          <a:solidFill>
            <a:srgbClr val="00CAC5">
              <a:alpha val="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entury Gothic"/>
              <a:ea typeface="Century Gothic"/>
              <a:cs typeface="Century Gothic"/>
              <a:sym typeface="Century Gothic"/>
            </a:endParaRPr>
          </a:p>
        </p:txBody>
      </p:sp>
      <p:pic>
        <p:nvPicPr>
          <p:cNvPr id="93" name="Google Shape;93;p10"/>
          <p:cNvPicPr preferRelativeResize="0"/>
          <p:nvPr/>
        </p:nvPicPr>
        <p:blipFill rotWithShape="1">
          <a:blip r:embed="rId3">
            <a:alphaModFix/>
          </a:blip>
          <a:srcRect/>
          <a:stretch/>
        </p:blipFill>
        <p:spPr>
          <a:xfrm>
            <a:off x="10768056" y="6048787"/>
            <a:ext cx="946020" cy="946020"/>
          </a:xfrm>
          <a:prstGeom prst="rect">
            <a:avLst/>
          </a:prstGeom>
          <a:noFill/>
          <a:ln>
            <a:noFill/>
          </a:ln>
        </p:spPr>
      </p:pic>
      <p:sp>
        <p:nvSpPr>
          <p:cNvPr id="94" name="Google Shape;94;p10"/>
          <p:cNvSpPr txBox="1">
            <a:spLocks noGrp="1"/>
          </p:cNvSpPr>
          <p:nvPr>
            <p:ph type="body" idx="1"/>
          </p:nvPr>
        </p:nvSpPr>
        <p:spPr>
          <a:xfrm>
            <a:off x="1000615" y="2149630"/>
            <a:ext cx="10190769" cy="3899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a:solidFill>
                  <a:schemeClr val="lt1"/>
                </a:solidFill>
              </a:defRPr>
            </a:lvl1pPr>
            <a:lvl2pPr marL="914400" lvl="1" indent="-330200" algn="l">
              <a:lnSpc>
                <a:spcPct val="90000"/>
              </a:lnSpc>
              <a:spcBef>
                <a:spcPts val="500"/>
              </a:spcBef>
              <a:spcAft>
                <a:spcPts val="0"/>
              </a:spcAft>
              <a:buClr>
                <a:srgbClr val="244289"/>
              </a:buClr>
              <a:buSzPts val="1600"/>
              <a:buChar char="•"/>
              <a:defRPr sz="1600">
                <a:solidFill>
                  <a:srgbClr val="244289"/>
                </a:solidFill>
              </a:defRPr>
            </a:lvl2pPr>
            <a:lvl3pPr marL="1371600" lvl="2" indent="-330200" algn="l">
              <a:lnSpc>
                <a:spcPct val="90000"/>
              </a:lnSpc>
              <a:spcBef>
                <a:spcPts val="500"/>
              </a:spcBef>
              <a:spcAft>
                <a:spcPts val="0"/>
              </a:spcAft>
              <a:buClr>
                <a:srgbClr val="244289"/>
              </a:buClr>
              <a:buSzPts val="1600"/>
              <a:buChar char="•"/>
              <a:defRPr sz="1600">
                <a:solidFill>
                  <a:srgbClr val="244289"/>
                </a:solidFill>
              </a:defRPr>
            </a:lvl3pPr>
            <a:lvl4pPr marL="1828800" lvl="3" indent="-330200" algn="l">
              <a:lnSpc>
                <a:spcPct val="90000"/>
              </a:lnSpc>
              <a:spcBef>
                <a:spcPts val="500"/>
              </a:spcBef>
              <a:spcAft>
                <a:spcPts val="0"/>
              </a:spcAft>
              <a:buClr>
                <a:srgbClr val="244289"/>
              </a:buClr>
              <a:buSzPts val="1600"/>
              <a:buChar char="•"/>
              <a:defRPr sz="1600">
                <a:solidFill>
                  <a:srgbClr val="244289"/>
                </a:solidFill>
              </a:defRPr>
            </a:lvl4pPr>
            <a:lvl5pPr marL="2286000" lvl="4" indent="-330200" algn="l">
              <a:lnSpc>
                <a:spcPct val="90000"/>
              </a:lnSpc>
              <a:spcBef>
                <a:spcPts val="500"/>
              </a:spcBef>
              <a:spcAft>
                <a:spcPts val="0"/>
              </a:spcAft>
              <a:buClr>
                <a:srgbClr val="244289"/>
              </a:buClr>
              <a:buSzPts val="1600"/>
              <a:buChar char="•"/>
              <a:defRPr sz="1600">
                <a:solidFill>
                  <a:srgbClr val="2442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0"/>
          <p:cNvSpPr txBox="1">
            <a:spLocks noGrp="1"/>
          </p:cNvSpPr>
          <p:nvPr>
            <p:ph type="body" idx="2"/>
          </p:nvPr>
        </p:nvSpPr>
        <p:spPr>
          <a:xfrm>
            <a:off x="1000615" y="451359"/>
            <a:ext cx="10190768" cy="11969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0"/>
          <p:cNvSpPr txBox="1"/>
          <p:nvPr/>
        </p:nvSpPr>
        <p:spPr>
          <a:xfrm>
            <a:off x="430543" y="6308964"/>
            <a:ext cx="3225563" cy="27699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200" b="0" i="0">
                <a:solidFill>
                  <a:schemeClr val="lt1"/>
                </a:solidFill>
                <a:latin typeface="Century Gothic"/>
                <a:ea typeface="Century Gothic"/>
                <a:cs typeface="Century Gothic"/>
                <a:sym typeface="Century Gothic"/>
              </a:rPr>
              <a:t>Creating value through </a:t>
            </a:r>
            <a:r>
              <a:rPr lang="en-US" sz="1200" b="1" i="0">
                <a:solidFill>
                  <a:schemeClr val="lt1"/>
                </a:solidFill>
                <a:latin typeface="Century Gothic"/>
                <a:ea typeface="Century Gothic"/>
                <a:cs typeface="Century Gothic"/>
                <a:sym typeface="Century Gothic"/>
              </a:rPr>
              <a:t>inclusive finance</a:t>
            </a:r>
            <a:endParaRPr/>
          </a:p>
        </p:txBody>
      </p:sp>
      <p:grpSp>
        <p:nvGrpSpPr>
          <p:cNvPr id="97" name="Google Shape;97;p10"/>
          <p:cNvGrpSpPr/>
          <p:nvPr/>
        </p:nvGrpSpPr>
        <p:grpSpPr>
          <a:xfrm>
            <a:off x="430543" y="451359"/>
            <a:ext cx="51266" cy="575008"/>
            <a:chOff x="447517" y="840709"/>
            <a:chExt cx="102546" cy="1150016"/>
          </a:xfrm>
        </p:grpSpPr>
        <p:sp>
          <p:nvSpPr>
            <p:cNvPr id="98" name="Google Shape;98;p10"/>
            <p:cNvSpPr/>
            <p:nvPr/>
          </p:nvSpPr>
          <p:spPr>
            <a:xfrm>
              <a:off x="447517" y="840709"/>
              <a:ext cx="102546" cy="102546"/>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accent3"/>
                </a:solidFill>
                <a:latin typeface="Century Gothic"/>
                <a:ea typeface="Century Gothic"/>
                <a:cs typeface="Century Gothic"/>
                <a:sym typeface="Century Gothic"/>
              </a:endParaRPr>
            </a:p>
          </p:txBody>
        </p:sp>
        <p:sp>
          <p:nvSpPr>
            <p:cNvPr id="99" name="Google Shape;99;p10"/>
            <p:cNvSpPr/>
            <p:nvPr/>
          </p:nvSpPr>
          <p:spPr>
            <a:xfrm>
              <a:off x="447517" y="1192253"/>
              <a:ext cx="102546" cy="102546"/>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accent3"/>
                </a:solidFill>
                <a:latin typeface="Century Gothic"/>
                <a:ea typeface="Century Gothic"/>
                <a:cs typeface="Century Gothic"/>
                <a:sym typeface="Century Gothic"/>
              </a:endParaRPr>
            </a:p>
          </p:txBody>
        </p:sp>
        <p:sp>
          <p:nvSpPr>
            <p:cNvPr id="100" name="Google Shape;100;p10"/>
            <p:cNvSpPr/>
            <p:nvPr/>
          </p:nvSpPr>
          <p:spPr>
            <a:xfrm>
              <a:off x="447517" y="1540216"/>
              <a:ext cx="102546" cy="102546"/>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accent3"/>
                </a:solidFill>
                <a:latin typeface="Century Gothic"/>
                <a:ea typeface="Century Gothic"/>
                <a:cs typeface="Century Gothic"/>
                <a:sym typeface="Century Gothic"/>
              </a:endParaRPr>
            </a:p>
          </p:txBody>
        </p:sp>
        <p:sp>
          <p:nvSpPr>
            <p:cNvPr id="101" name="Google Shape;101;p10"/>
            <p:cNvSpPr/>
            <p:nvPr/>
          </p:nvSpPr>
          <p:spPr>
            <a:xfrm>
              <a:off x="447517" y="1888179"/>
              <a:ext cx="102546" cy="102546"/>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accent3"/>
                </a:solidFill>
                <a:latin typeface="Century Gothic"/>
                <a:ea typeface="Century Gothic"/>
                <a:cs typeface="Century Gothic"/>
                <a:sym typeface="Century Gothic"/>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CD957F8-1018-D3CF-F854-1C365C85659C}"/>
              </a:ext>
            </a:extLst>
          </p:cNvPr>
          <p:cNvGraphicFramePr>
            <a:graphicFrameLocks noChangeAspect="1"/>
          </p:cNvGraphicFramePr>
          <p:nvPr userDrawn="1">
            <p:custDataLst>
              <p:tags r:id="rId15"/>
            </p:custDataLst>
            <p:extLst>
              <p:ext uri="{D42A27DB-BD31-4B8C-83A1-F6EECF244321}">
                <p14:modId xmlns:p14="http://schemas.microsoft.com/office/powerpoint/2010/main" val="492505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05" imgH="405" progId="TCLayout.ActiveDocument.1">
                  <p:embed/>
                </p:oleObj>
              </mc:Choice>
              <mc:Fallback>
                <p:oleObj name="think-cell Slide" r:id="rId16" imgW="405" imgH="405" progId="TCLayout.ActiveDocument.1">
                  <p:embed/>
                  <p:pic>
                    <p:nvPicPr>
                      <p:cNvPr id="2" name="think-cell data - do not delete" hidden="1">
                        <a:extLst>
                          <a:ext uri="{FF2B5EF4-FFF2-40B4-BE49-F238E27FC236}">
                            <a16:creationId xmlns:a16="http://schemas.microsoft.com/office/drawing/2014/main" id="{FCD957F8-1018-D3CF-F854-1C365C85659C}"/>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0.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3.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6.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0.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10.png"/><Relationship Id="rId4" Type="http://schemas.openxmlformats.org/officeDocument/2006/relationships/image" Target="../media/image31.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10.png"/><Relationship Id="rId5" Type="http://schemas.openxmlformats.org/officeDocument/2006/relationships/image" Target="../media/image36.png"/><Relationship Id="rId10" Type="http://schemas.openxmlformats.org/officeDocument/2006/relationships/image" Target="../media/image9.png"/><Relationship Id="rId4" Type="http://schemas.openxmlformats.org/officeDocument/2006/relationships/image" Target="../media/image35.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9.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10.png"/><Relationship Id="rId4" Type="http://schemas.openxmlformats.org/officeDocument/2006/relationships/image" Target="../media/image40.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7.xml"/><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65.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3.pn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hyperlink" Target="http://www.fsdkenya.org/" TargetMode="External"/></Relationships>
</file>

<file path=ppt/slides/_rels/slide4.xml.rels><?xml version="1.0" encoding="UTF-8" standalone="yes"?>
<Relationships xmlns="http://schemas.openxmlformats.org/package/2006/relationships"><Relationship Id="rId26" Type="http://schemas.openxmlformats.org/officeDocument/2006/relationships/tags" Target="../tags/tag28.xml"/><Relationship Id="rId21" Type="http://schemas.openxmlformats.org/officeDocument/2006/relationships/tags" Target="../tags/tag23.xml"/><Relationship Id="rId42" Type="http://schemas.openxmlformats.org/officeDocument/2006/relationships/tags" Target="../tags/tag44.xml"/><Relationship Id="rId47" Type="http://schemas.openxmlformats.org/officeDocument/2006/relationships/tags" Target="../tags/tag49.xml"/><Relationship Id="rId63" Type="http://schemas.openxmlformats.org/officeDocument/2006/relationships/oleObject" Target="../embeddings/oleObject2.bin"/><Relationship Id="rId68" Type="http://schemas.openxmlformats.org/officeDocument/2006/relationships/chart" Target="../charts/chart2.xml"/><Relationship Id="rId2" Type="http://schemas.openxmlformats.org/officeDocument/2006/relationships/tags" Target="../tags/tag4.xml"/><Relationship Id="rId16" Type="http://schemas.openxmlformats.org/officeDocument/2006/relationships/tags" Target="../tags/tag18.xml"/><Relationship Id="rId29" Type="http://schemas.openxmlformats.org/officeDocument/2006/relationships/tags" Target="../tags/tag31.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tags" Target="../tags/tag42.xml"/><Relationship Id="rId45" Type="http://schemas.openxmlformats.org/officeDocument/2006/relationships/tags" Target="../tags/tag47.xml"/><Relationship Id="rId53" Type="http://schemas.openxmlformats.org/officeDocument/2006/relationships/tags" Target="../tags/tag55.xml"/><Relationship Id="rId58" Type="http://schemas.openxmlformats.org/officeDocument/2006/relationships/tags" Target="../tags/tag60.xml"/><Relationship Id="rId66" Type="http://schemas.microsoft.com/office/2007/relationships/hdphoto" Target="../media/hdphoto1.wdp"/><Relationship Id="rId74" Type="http://schemas.openxmlformats.org/officeDocument/2006/relationships/image" Target="../media/image9.png"/><Relationship Id="rId5" Type="http://schemas.openxmlformats.org/officeDocument/2006/relationships/tags" Target="../tags/tag7.xml"/><Relationship Id="rId61" Type="http://schemas.openxmlformats.org/officeDocument/2006/relationships/tags" Target="../tags/tag63.xml"/><Relationship Id="rId19" Type="http://schemas.openxmlformats.org/officeDocument/2006/relationships/tags" Target="../tags/tag2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tags" Target="../tags/tag45.xml"/><Relationship Id="rId48" Type="http://schemas.openxmlformats.org/officeDocument/2006/relationships/tags" Target="../tags/tag50.xml"/><Relationship Id="rId56" Type="http://schemas.openxmlformats.org/officeDocument/2006/relationships/tags" Target="../tags/tag58.xml"/><Relationship Id="rId64" Type="http://schemas.openxmlformats.org/officeDocument/2006/relationships/image" Target="../media/image13.emf"/><Relationship Id="rId69" Type="http://schemas.openxmlformats.org/officeDocument/2006/relationships/chart" Target="../charts/chart3.xml"/><Relationship Id="rId8" Type="http://schemas.openxmlformats.org/officeDocument/2006/relationships/tags" Target="../tags/tag10.xml"/><Relationship Id="rId51" Type="http://schemas.openxmlformats.org/officeDocument/2006/relationships/tags" Target="../tags/tag53.xml"/><Relationship Id="rId72" Type="http://schemas.openxmlformats.org/officeDocument/2006/relationships/image" Target="../media/image12.png"/><Relationship Id="rId3" Type="http://schemas.openxmlformats.org/officeDocument/2006/relationships/tags" Target="../tags/tag5.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46" Type="http://schemas.openxmlformats.org/officeDocument/2006/relationships/tags" Target="../tags/tag48.xml"/><Relationship Id="rId59" Type="http://schemas.openxmlformats.org/officeDocument/2006/relationships/tags" Target="../tags/tag61.xml"/><Relationship Id="rId67" Type="http://schemas.openxmlformats.org/officeDocument/2006/relationships/chart" Target="../charts/chart1.xml"/><Relationship Id="rId20" Type="http://schemas.openxmlformats.org/officeDocument/2006/relationships/tags" Target="../tags/tag22.xml"/><Relationship Id="rId41" Type="http://schemas.openxmlformats.org/officeDocument/2006/relationships/tags" Target="../tags/tag43.xml"/><Relationship Id="rId54" Type="http://schemas.openxmlformats.org/officeDocument/2006/relationships/tags" Target="../tags/tag56.xml"/><Relationship Id="rId62" Type="http://schemas.openxmlformats.org/officeDocument/2006/relationships/slideLayout" Target="../slideLayouts/slideLayout3.xml"/><Relationship Id="rId70" Type="http://schemas.openxmlformats.org/officeDocument/2006/relationships/chart" Target="../charts/chart4.xml"/><Relationship Id="rId75" Type="http://schemas.openxmlformats.org/officeDocument/2006/relationships/image" Target="../media/image10.png"/><Relationship Id="rId1" Type="http://schemas.openxmlformats.org/officeDocument/2006/relationships/tags" Target="../tags/tag3.xml"/><Relationship Id="rId6" Type="http://schemas.openxmlformats.org/officeDocument/2006/relationships/tags" Target="../tags/tag8.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49" Type="http://schemas.openxmlformats.org/officeDocument/2006/relationships/tags" Target="../tags/tag51.xml"/><Relationship Id="rId57" Type="http://schemas.openxmlformats.org/officeDocument/2006/relationships/tags" Target="../tags/tag59.xml"/><Relationship Id="rId10" Type="http://schemas.openxmlformats.org/officeDocument/2006/relationships/tags" Target="../tags/tag12.xml"/><Relationship Id="rId31" Type="http://schemas.openxmlformats.org/officeDocument/2006/relationships/tags" Target="../tags/tag33.xml"/><Relationship Id="rId44" Type="http://schemas.openxmlformats.org/officeDocument/2006/relationships/tags" Target="../tags/tag46.xml"/><Relationship Id="rId52" Type="http://schemas.openxmlformats.org/officeDocument/2006/relationships/tags" Target="../tags/tag54.xml"/><Relationship Id="rId60" Type="http://schemas.openxmlformats.org/officeDocument/2006/relationships/tags" Target="../tags/tag62.xml"/><Relationship Id="rId65" Type="http://schemas.openxmlformats.org/officeDocument/2006/relationships/image" Target="../media/image14.png"/><Relationship Id="rId73" Type="http://schemas.openxmlformats.org/officeDocument/2006/relationships/image" Target="../media/image8.png"/><Relationship Id="rId4" Type="http://schemas.openxmlformats.org/officeDocument/2006/relationships/tags" Target="../tags/tag6.xml"/><Relationship Id="rId9" Type="http://schemas.openxmlformats.org/officeDocument/2006/relationships/tags" Target="../tags/tag11.xml"/><Relationship Id="rId13" Type="http://schemas.openxmlformats.org/officeDocument/2006/relationships/tags" Target="../tags/tag15.xml"/><Relationship Id="rId18" Type="http://schemas.openxmlformats.org/officeDocument/2006/relationships/tags" Target="../tags/tag20.xml"/><Relationship Id="rId39" Type="http://schemas.openxmlformats.org/officeDocument/2006/relationships/tags" Target="../tags/tag41.xml"/><Relationship Id="rId34" Type="http://schemas.openxmlformats.org/officeDocument/2006/relationships/tags" Target="../tags/tag36.xml"/><Relationship Id="rId50" Type="http://schemas.openxmlformats.org/officeDocument/2006/relationships/tags" Target="../tags/tag52.xml"/><Relationship Id="rId55" Type="http://schemas.openxmlformats.org/officeDocument/2006/relationships/tags" Target="../tags/tag57.xml"/><Relationship Id="rId7" Type="http://schemas.openxmlformats.org/officeDocument/2006/relationships/tags" Target="../tags/tag9.xml"/><Relationship Id="rId71" Type="http://schemas.openxmlformats.org/officeDocument/2006/relationships/chart" Target="../charts/chart5.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64.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tandfonline.com/doi/full/10.1080/26895293.2022.2085815#:~:text=Currently%2C%20maize%20is%20cultivated%20on,201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5"/>
          <p:cNvSpPr txBox="1">
            <a:spLocks noGrp="1"/>
          </p:cNvSpPr>
          <p:nvPr>
            <p:ph type="body" idx="1"/>
          </p:nvPr>
        </p:nvSpPr>
        <p:spPr>
          <a:xfrm>
            <a:off x="870400" y="1927952"/>
            <a:ext cx="7590554" cy="149632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1000"/>
              </a:spcAft>
              <a:buClr>
                <a:schemeClr val="lt1"/>
              </a:buClr>
              <a:buSzPts val="3200"/>
              <a:buNone/>
            </a:pPr>
            <a:r>
              <a:rPr lang="en-US" sz="3600" b="1" dirty="0"/>
              <a:t>Warehouse Receipt Financing Feasibility Study</a:t>
            </a:r>
          </a:p>
        </p:txBody>
      </p:sp>
      <p:sp>
        <p:nvSpPr>
          <p:cNvPr id="145" name="Google Shape;145;p15"/>
          <p:cNvSpPr txBox="1">
            <a:spLocks noGrp="1"/>
          </p:cNvSpPr>
          <p:nvPr>
            <p:ph type="body" idx="3"/>
          </p:nvPr>
        </p:nvSpPr>
        <p:spPr>
          <a:xfrm>
            <a:off x="870400" y="4541163"/>
            <a:ext cx="6107566" cy="495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US" sz="2400" b="1" dirty="0"/>
              <a:t>Monday, 26 August 2024</a:t>
            </a:r>
            <a:endParaRPr sz="2400" b="1" dirty="0"/>
          </a:p>
        </p:txBody>
      </p:sp>
      <p:sp>
        <p:nvSpPr>
          <p:cNvPr id="2" name="TextBox 1">
            <a:extLst>
              <a:ext uri="{FF2B5EF4-FFF2-40B4-BE49-F238E27FC236}">
                <a16:creationId xmlns:a16="http://schemas.microsoft.com/office/drawing/2014/main" id="{E78DE32B-2B06-2189-4838-F21229187376}"/>
              </a:ext>
            </a:extLst>
          </p:cNvPr>
          <p:cNvSpPr txBox="1"/>
          <p:nvPr/>
        </p:nvSpPr>
        <p:spPr>
          <a:xfrm>
            <a:off x="870400" y="3113007"/>
            <a:ext cx="6521987" cy="430887"/>
          </a:xfrm>
          <a:prstGeom prst="rect">
            <a:avLst/>
          </a:prstGeom>
          <a:noFill/>
        </p:spPr>
        <p:txBody>
          <a:bodyPr wrap="square" rtlCol="0">
            <a:spAutoFit/>
          </a:bodyPr>
          <a:lstStyle/>
          <a:p>
            <a:r>
              <a:rPr lang="en-GB" sz="2200" dirty="0">
                <a:solidFill>
                  <a:schemeClr val="bg1"/>
                </a:solidFill>
                <a:latin typeface="Century Gothic" panose="020B0502020202020204" pitchFamily="34" charset="0"/>
              </a:rPr>
              <a:t>Key findings and insights</a:t>
            </a:r>
            <a:endParaRPr lang="en-US" sz="2200" dirty="0">
              <a:solidFill>
                <a:schemeClr val="bg1"/>
              </a:solidFill>
              <a:latin typeface="Century Gothic" panose="020B0502020202020204" pitchFamily="34" charset="0"/>
            </a:endParaRPr>
          </a:p>
        </p:txBody>
      </p:sp>
      <p:sp>
        <p:nvSpPr>
          <p:cNvPr id="8" name="Rectangle: Single Corner Rounded 7">
            <a:extLst>
              <a:ext uri="{FF2B5EF4-FFF2-40B4-BE49-F238E27FC236}">
                <a16:creationId xmlns:a16="http://schemas.microsoft.com/office/drawing/2014/main" id="{C08EC997-A40E-FC29-2F8B-7C4F694C64FE}"/>
              </a:ext>
            </a:extLst>
          </p:cNvPr>
          <p:cNvSpPr/>
          <p:nvPr/>
        </p:nvSpPr>
        <p:spPr>
          <a:xfrm>
            <a:off x="-1" y="5521123"/>
            <a:ext cx="8171727" cy="1347895"/>
          </a:xfrm>
          <a:prstGeom prst="round1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E8636BEA-1398-920C-43A1-E85072C3F6ED}"/>
              </a:ext>
            </a:extLst>
          </p:cNvPr>
          <p:cNvGrpSpPr/>
          <p:nvPr/>
        </p:nvGrpSpPr>
        <p:grpSpPr>
          <a:xfrm>
            <a:off x="0" y="5606020"/>
            <a:ext cx="8138273" cy="1045564"/>
            <a:chOff x="0" y="5606020"/>
            <a:chExt cx="8138273" cy="1045564"/>
          </a:xfrm>
        </p:grpSpPr>
        <p:pic>
          <p:nvPicPr>
            <p:cNvPr id="10" name="Picture 9" descr="A logo with corn and a car&#10;&#10;Description automatically generated">
              <a:extLst>
                <a:ext uri="{FF2B5EF4-FFF2-40B4-BE49-F238E27FC236}">
                  <a16:creationId xmlns:a16="http://schemas.microsoft.com/office/drawing/2014/main" id="{5FFCB249-3271-B9AD-7229-7464750C72CD}"/>
                </a:ext>
              </a:extLst>
            </p:cNvPr>
            <p:cNvPicPr>
              <a:picLocks noChangeAspect="1"/>
            </p:cNvPicPr>
            <p:nvPr/>
          </p:nvPicPr>
          <p:blipFill>
            <a:blip r:embed="rId3"/>
            <a:stretch>
              <a:fillRect/>
            </a:stretch>
          </p:blipFill>
          <p:spPr>
            <a:xfrm>
              <a:off x="2638074" y="5667154"/>
              <a:ext cx="2361887" cy="952185"/>
            </a:xfrm>
            <a:prstGeom prst="rect">
              <a:avLst/>
            </a:prstGeom>
          </p:spPr>
        </p:pic>
        <p:pic>
          <p:nvPicPr>
            <p:cNvPr id="12" name="Picture 11" descr="A logo with green and yellow lines&#10;&#10;Description automatically generated">
              <a:extLst>
                <a:ext uri="{FF2B5EF4-FFF2-40B4-BE49-F238E27FC236}">
                  <a16:creationId xmlns:a16="http://schemas.microsoft.com/office/drawing/2014/main" id="{5CF70028-A3DA-E3F4-249D-D9C844A54FEB}"/>
                </a:ext>
              </a:extLst>
            </p:cNvPr>
            <p:cNvPicPr>
              <a:picLocks noChangeAspect="1"/>
            </p:cNvPicPr>
            <p:nvPr/>
          </p:nvPicPr>
          <p:blipFill rotWithShape="1">
            <a:blip r:embed="rId4"/>
            <a:srcRect b="16632"/>
            <a:stretch/>
          </p:blipFill>
          <p:spPr>
            <a:xfrm>
              <a:off x="0" y="5606020"/>
              <a:ext cx="2361887" cy="1045564"/>
            </a:xfrm>
            <a:prstGeom prst="rect">
              <a:avLst/>
            </a:prstGeom>
          </p:spPr>
        </p:pic>
        <p:pic>
          <p:nvPicPr>
            <p:cNvPr id="16" name="Picture 15" descr="A close-up of a logo&#10;&#10;Description automatically generated">
              <a:extLst>
                <a:ext uri="{FF2B5EF4-FFF2-40B4-BE49-F238E27FC236}">
                  <a16:creationId xmlns:a16="http://schemas.microsoft.com/office/drawing/2014/main" id="{687D4A89-DFC2-1103-3B2E-030DA686FCD7}"/>
                </a:ext>
              </a:extLst>
            </p:cNvPr>
            <p:cNvPicPr>
              <a:picLocks noChangeAspect="1"/>
            </p:cNvPicPr>
            <p:nvPr/>
          </p:nvPicPr>
          <p:blipFill rotWithShape="1">
            <a:blip r:embed="rId5"/>
            <a:srcRect b="12281"/>
            <a:stretch/>
          </p:blipFill>
          <p:spPr>
            <a:xfrm>
              <a:off x="5336897" y="5885164"/>
              <a:ext cx="2801376" cy="734175"/>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7"/>
          <p:cNvSpPr txBox="1">
            <a:spLocks noGrp="1"/>
          </p:cNvSpPr>
          <p:nvPr>
            <p:ph type="body" idx="2"/>
          </p:nvPr>
        </p:nvSpPr>
        <p:spPr>
          <a:xfrm>
            <a:off x="862250" y="342285"/>
            <a:ext cx="10644900" cy="1197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500"/>
              <a:buNone/>
            </a:pPr>
            <a:r>
              <a:rPr lang="en-US" sz="2000"/>
              <a:t>The vast majority of SHFs’ output per harvest of the main crop they grow is less than 5000 Kg. Additionally, the majority of SHFs harvest only once a year.</a:t>
            </a:r>
            <a:endParaRPr sz="2000"/>
          </a:p>
          <a:p>
            <a:pPr marL="0" lvl="0" indent="0" algn="l" rtl="0">
              <a:lnSpc>
                <a:spcPct val="90000"/>
              </a:lnSpc>
              <a:spcBef>
                <a:spcPts val="0"/>
              </a:spcBef>
              <a:spcAft>
                <a:spcPts val="0"/>
              </a:spcAft>
              <a:buClr>
                <a:schemeClr val="dk2"/>
              </a:buClr>
              <a:buSzPts val="2500"/>
              <a:buNone/>
            </a:pPr>
            <a:endParaRPr sz="2000"/>
          </a:p>
        </p:txBody>
      </p:sp>
      <p:sp>
        <p:nvSpPr>
          <p:cNvPr id="270" name="Google Shape;270;p27"/>
          <p:cNvSpPr txBox="1"/>
          <p:nvPr/>
        </p:nvSpPr>
        <p:spPr>
          <a:xfrm>
            <a:off x="906825" y="1310180"/>
            <a:ext cx="34464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Average weight of harvested crop</a:t>
            </a:r>
            <a:endParaRPr sz="1200" b="1">
              <a:latin typeface="Century Gothic"/>
              <a:ea typeface="Century Gothic"/>
              <a:cs typeface="Century Gothic"/>
              <a:sym typeface="Century Gothic"/>
            </a:endParaRPr>
          </a:p>
        </p:txBody>
      </p:sp>
      <p:pic>
        <p:nvPicPr>
          <p:cNvPr id="271" name="Google Shape;271;p27"/>
          <p:cNvPicPr preferRelativeResize="0"/>
          <p:nvPr/>
        </p:nvPicPr>
        <p:blipFill>
          <a:blip r:embed="rId3">
            <a:alphaModFix/>
          </a:blip>
          <a:stretch>
            <a:fillRect/>
          </a:stretch>
        </p:blipFill>
        <p:spPr>
          <a:xfrm>
            <a:off x="906825" y="1735850"/>
            <a:ext cx="4380399" cy="4350226"/>
          </a:xfrm>
          <a:prstGeom prst="rect">
            <a:avLst/>
          </a:prstGeom>
          <a:noFill/>
          <a:ln>
            <a:noFill/>
          </a:ln>
        </p:spPr>
      </p:pic>
      <p:sp>
        <p:nvSpPr>
          <p:cNvPr id="272" name="Google Shape;272;p27"/>
          <p:cNvSpPr txBox="1"/>
          <p:nvPr/>
        </p:nvSpPr>
        <p:spPr>
          <a:xfrm>
            <a:off x="6430225" y="1310180"/>
            <a:ext cx="34464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Frequency of harvest</a:t>
            </a:r>
            <a:endParaRPr sz="1200" b="1">
              <a:latin typeface="Century Gothic"/>
              <a:ea typeface="Century Gothic"/>
              <a:cs typeface="Century Gothic"/>
              <a:sym typeface="Century Gothic"/>
            </a:endParaRPr>
          </a:p>
        </p:txBody>
      </p:sp>
      <p:pic>
        <p:nvPicPr>
          <p:cNvPr id="273" name="Google Shape;273;p27"/>
          <p:cNvPicPr preferRelativeResize="0"/>
          <p:nvPr/>
        </p:nvPicPr>
        <p:blipFill>
          <a:blip r:embed="rId4">
            <a:alphaModFix/>
          </a:blip>
          <a:stretch>
            <a:fillRect/>
          </a:stretch>
        </p:blipFill>
        <p:spPr>
          <a:xfrm>
            <a:off x="6430225" y="1735850"/>
            <a:ext cx="4280718" cy="4350226"/>
          </a:xfrm>
          <a:prstGeom prst="rect">
            <a:avLst/>
          </a:prstGeom>
          <a:noFill/>
          <a:ln>
            <a:noFill/>
          </a:ln>
        </p:spPr>
      </p:pic>
      <p:cxnSp>
        <p:nvCxnSpPr>
          <p:cNvPr id="274" name="Google Shape;274;p27"/>
          <p:cNvCxnSpPr/>
          <p:nvPr/>
        </p:nvCxnSpPr>
        <p:spPr>
          <a:xfrm>
            <a:off x="5776275" y="1412195"/>
            <a:ext cx="0" cy="4845600"/>
          </a:xfrm>
          <a:prstGeom prst="straightConnector1">
            <a:avLst/>
          </a:prstGeom>
          <a:noFill/>
          <a:ln w="19050" cap="flat" cmpd="sng">
            <a:solidFill>
              <a:schemeClr val="dk2"/>
            </a:solidFill>
            <a:prstDash val="solid"/>
            <a:round/>
            <a:headEnd type="none" w="med" len="med"/>
            <a:tailEnd type="none" w="med" len="med"/>
          </a:ln>
        </p:spPr>
      </p:cxnSp>
      <p:sp>
        <p:nvSpPr>
          <p:cNvPr id="275" name="Google Shape;275;p27"/>
          <p:cNvSpPr/>
          <p:nvPr/>
        </p:nvSpPr>
        <p:spPr>
          <a:xfrm>
            <a:off x="104095" y="65915"/>
            <a:ext cx="1260600" cy="219900"/>
          </a:xfrm>
          <a:prstGeom prst="homePlate">
            <a:avLst>
              <a:gd name="adj"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FFFFFF"/>
                </a:solidFill>
                <a:latin typeface="Century Gothic"/>
                <a:ea typeface="Century Gothic"/>
                <a:cs typeface="Century Gothic"/>
                <a:sym typeface="Century Gothic"/>
              </a:rPr>
              <a:t>Demand-side</a:t>
            </a:r>
            <a:endParaRPr sz="1200">
              <a:solidFill>
                <a:srgbClr val="FFFFFF"/>
              </a:solidFill>
              <a:latin typeface="Century Gothic"/>
              <a:ea typeface="Century Gothic"/>
              <a:cs typeface="Century Gothic"/>
              <a:sym typeface="Century Gothic"/>
            </a:endParaRPr>
          </a:p>
        </p:txBody>
      </p:sp>
      <p:grpSp>
        <p:nvGrpSpPr>
          <p:cNvPr id="2" name="Group 1">
            <a:extLst>
              <a:ext uri="{FF2B5EF4-FFF2-40B4-BE49-F238E27FC236}">
                <a16:creationId xmlns:a16="http://schemas.microsoft.com/office/drawing/2014/main" id="{6C5E7257-0879-29CF-9538-0BCDD09890D6}"/>
              </a:ext>
            </a:extLst>
          </p:cNvPr>
          <p:cNvGrpSpPr/>
          <p:nvPr/>
        </p:nvGrpSpPr>
        <p:grpSpPr>
          <a:xfrm>
            <a:off x="6791093" y="6169086"/>
            <a:ext cx="3998218" cy="520113"/>
            <a:chOff x="6611185" y="6077415"/>
            <a:chExt cx="4445760" cy="578332"/>
          </a:xfrm>
        </p:grpSpPr>
        <p:pic>
          <p:nvPicPr>
            <p:cNvPr id="3" name="Picture 2" descr="A logo with corn and a car&#10;&#10;Description automatically generated">
              <a:extLst>
                <a:ext uri="{FF2B5EF4-FFF2-40B4-BE49-F238E27FC236}">
                  <a16:creationId xmlns:a16="http://schemas.microsoft.com/office/drawing/2014/main" id="{A597E100-0828-DF11-8AC8-A0EA187A406E}"/>
                </a:ext>
              </a:extLst>
            </p:cNvPr>
            <p:cNvPicPr>
              <a:picLocks noChangeAspect="1"/>
            </p:cNvPicPr>
            <p:nvPr/>
          </p:nvPicPr>
          <p:blipFill>
            <a:blip r:embed="rId5"/>
            <a:stretch>
              <a:fillRect/>
            </a:stretch>
          </p:blipFill>
          <p:spPr>
            <a:xfrm>
              <a:off x="8070380" y="6111230"/>
              <a:ext cx="1306428" cy="526681"/>
            </a:xfrm>
            <a:prstGeom prst="rect">
              <a:avLst/>
            </a:prstGeom>
          </p:spPr>
        </p:pic>
        <p:pic>
          <p:nvPicPr>
            <p:cNvPr id="4" name="Picture 3" descr="A logo with green and yellow lines&#10;&#10;Description automatically generated">
              <a:extLst>
                <a:ext uri="{FF2B5EF4-FFF2-40B4-BE49-F238E27FC236}">
                  <a16:creationId xmlns:a16="http://schemas.microsoft.com/office/drawing/2014/main" id="{C3CA9893-859D-378F-5DDF-1753760CCDC0}"/>
                </a:ext>
              </a:extLst>
            </p:cNvPr>
            <p:cNvPicPr>
              <a:picLocks noChangeAspect="1"/>
            </p:cNvPicPr>
            <p:nvPr/>
          </p:nvPicPr>
          <p:blipFill rotWithShape="1">
            <a:blip r:embed="rId6"/>
            <a:srcRect b="16632"/>
            <a:stretch/>
          </p:blipFill>
          <p:spPr>
            <a:xfrm>
              <a:off x="6611185" y="6077415"/>
              <a:ext cx="1306428" cy="578332"/>
            </a:xfrm>
            <a:prstGeom prst="rect">
              <a:avLst/>
            </a:prstGeom>
          </p:spPr>
        </p:pic>
        <p:pic>
          <p:nvPicPr>
            <p:cNvPr id="5" name="Picture 4" descr="A close-up of a logo&#10;&#10;Description automatically generated">
              <a:extLst>
                <a:ext uri="{FF2B5EF4-FFF2-40B4-BE49-F238E27FC236}">
                  <a16:creationId xmlns:a16="http://schemas.microsoft.com/office/drawing/2014/main" id="{D1165542-0428-9690-8441-37DFA7451216}"/>
                </a:ext>
              </a:extLst>
            </p:cNvPr>
            <p:cNvPicPr>
              <a:picLocks noChangeAspect="1"/>
            </p:cNvPicPr>
            <p:nvPr/>
          </p:nvPicPr>
          <p:blipFill rotWithShape="1">
            <a:blip r:embed="rId7"/>
            <a:srcRect b="12281"/>
            <a:stretch/>
          </p:blipFill>
          <p:spPr>
            <a:xfrm>
              <a:off x="9507423" y="6231818"/>
              <a:ext cx="1549522" cy="406094"/>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8"/>
          <p:cNvSpPr txBox="1">
            <a:spLocks noGrp="1"/>
          </p:cNvSpPr>
          <p:nvPr>
            <p:ph type="body" idx="2"/>
          </p:nvPr>
        </p:nvSpPr>
        <p:spPr>
          <a:xfrm>
            <a:off x="862250" y="342275"/>
            <a:ext cx="10784700" cy="1197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500"/>
              <a:buNone/>
            </a:pPr>
            <a:r>
              <a:rPr lang="en-US" sz="2000"/>
              <a:t>The majority of SHFs sell all their produce at harvest. The main reason for storing produce is for family consumption and the majority of SHFs store produce on their farm. </a:t>
            </a:r>
            <a:endParaRPr sz="2000"/>
          </a:p>
        </p:txBody>
      </p:sp>
      <p:sp>
        <p:nvSpPr>
          <p:cNvPr id="281" name="Google Shape;281;p28"/>
          <p:cNvSpPr txBox="1"/>
          <p:nvPr/>
        </p:nvSpPr>
        <p:spPr>
          <a:xfrm>
            <a:off x="381000" y="1538780"/>
            <a:ext cx="34464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Proportion of harvest that is stored</a:t>
            </a:r>
            <a:endParaRPr sz="1200" b="1">
              <a:latin typeface="Century Gothic"/>
              <a:ea typeface="Century Gothic"/>
              <a:cs typeface="Century Gothic"/>
              <a:sym typeface="Century Gothic"/>
            </a:endParaRPr>
          </a:p>
        </p:txBody>
      </p:sp>
      <p:sp>
        <p:nvSpPr>
          <p:cNvPr id="282" name="Google Shape;282;p28"/>
          <p:cNvSpPr txBox="1"/>
          <p:nvPr/>
        </p:nvSpPr>
        <p:spPr>
          <a:xfrm>
            <a:off x="5679010" y="1538780"/>
            <a:ext cx="34464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Reasons for storing produce</a:t>
            </a:r>
            <a:endParaRPr sz="1200" b="1">
              <a:latin typeface="Century Gothic"/>
              <a:ea typeface="Century Gothic"/>
              <a:cs typeface="Century Gothic"/>
              <a:sym typeface="Century Gothic"/>
            </a:endParaRPr>
          </a:p>
        </p:txBody>
      </p:sp>
      <p:pic>
        <p:nvPicPr>
          <p:cNvPr id="283" name="Google Shape;283;p28"/>
          <p:cNvPicPr preferRelativeResize="0"/>
          <p:nvPr/>
        </p:nvPicPr>
        <p:blipFill>
          <a:blip r:embed="rId3">
            <a:alphaModFix/>
          </a:blip>
          <a:stretch>
            <a:fillRect/>
          </a:stretch>
        </p:blipFill>
        <p:spPr>
          <a:xfrm>
            <a:off x="5679010" y="1917850"/>
            <a:ext cx="5967816" cy="1640575"/>
          </a:xfrm>
          <a:prstGeom prst="rect">
            <a:avLst/>
          </a:prstGeom>
          <a:noFill/>
          <a:ln>
            <a:noFill/>
          </a:ln>
        </p:spPr>
      </p:pic>
      <p:sp>
        <p:nvSpPr>
          <p:cNvPr id="284" name="Google Shape;284;p28"/>
          <p:cNvSpPr txBox="1"/>
          <p:nvPr/>
        </p:nvSpPr>
        <p:spPr>
          <a:xfrm>
            <a:off x="5679010" y="4129580"/>
            <a:ext cx="34464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Storage facility used</a:t>
            </a:r>
            <a:endParaRPr sz="1200" b="1">
              <a:latin typeface="Century Gothic"/>
              <a:ea typeface="Century Gothic"/>
              <a:cs typeface="Century Gothic"/>
              <a:sym typeface="Century Gothic"/>
            </a:endParaRPr>
          </a:p>
        </p:txBody>
      </p:sp>
      <p:pic>
        <p:nvPicPr>
          <p:cNvPr id="285" name="Google Shape;285;p28"/>
          <p:cNvPicPr preferRelativeResize="0"/>
          <p:nvPr/>
        </p:nvPicPr>
        <p:blipFill>
          <a:blip r:embed="rId4">
            <a:alphaModFix/>
          </a:blip>
          <a:stretch>
            <a:fillRect/>
          </a:stretch>
        </p:blipFill>
        <p:spPr>
          <a:xfrm>
            <a:off x="5679010" y="4529475"/>
            <a:ext cx="6388823" cy="1575401"/>
          </a:xfrm>
          <a:prstGeom prst="rect">
            <a:avLst/>
          </a:prstGeom>
          <a:noFill/>
          <a:ln>
            <a:noFill/>
          </a:ln>
        </p:spPr>
      </p:pic>
      <p:pic>
        <p:nvPicPr>
          <p:cNvPr id="286" name="Google Shape;286;p28"/>
          <p:cNvPicPr preferRelativeResize="0"/>
          <p:nvPr/>
        </p:nvPicPr>
        <p:blipFill>
          <a:blip r:embed="rId5">
            <a:alphaModFix/>
          </a:blip>
          <a:stretch>
            <a:fillRect/>
          </a:stretch>
        </p:blipFill>
        <p:spPr>
          <a:xfrm>
            <a:off x="381000" y="1983676"/>
            <a:ext cx="5073749" cy="4236850"/>
          </a:xfrm>
          <a:prstGeom prst="rect">
            <a:avLst/>
          </a:prstGeom>
          <a:noFill/>
          <a:ln>
            <a:noFill/>
          </a:ln>
        </p:spPr>
      </p:pic>
      <p:cxnSp>
        <p:nvCxnSpPr>
          <p:cNvPr id="287" name="Google Shape;287;p28"/>
          <p:cNvCxnSpPr/>
          <p:nvPr/>
        </p:nvCxnSpPr>
        <p:spPr>
          <a:xfrm>
            <a:off x="5547675" y="1488395"/>
            <a:ext cx="0" cy="4845600"/>
          </a:xfrm>
          <a:prstGeom prst="straightConnector1">
            <a:avLst/>
          </a:prstGeom>
          <a:noFill/>
          <a:ln w="19050" cap="flat" cmpd="sng">
            <a:solidFill>
              <a:schemeClr val="dk2"/>
            </a:solidFill>
            <a:prstDash val="solid"/>
            <a:round/>
            <a:headEnd type="none" w="med" len="med"/>
            <a:tailEnd type="none" w="med" len="med"/>
          </a:ln>
        </p:spPr>
      </p:cxnSp>
      <p:cxnSp>
        <p:nvCxnSpPr>
          <p:cNvPr id="288" name="Google Shape;288;p28"/>
          <p:cNvCxnSpPr/>
          <p:nvPr/>
        </p:nvCxnSpPr>
        <p:spPr>
          <a:xfrm>
            <a:off x="5542514" y="3905497"/>
            <a:ext cx="6376200" cy="0"/>
          </a:xfrm>
          <a:prstGeom prst="straightConnector1">
            <a:avLst/>
          </a:prstGeom>
          <a:noFill/>
          <a:ln w="19050" cap="flat" cmpd="sng">
            <a:solidFill>
              <a:schemeClr val="dk2"/>
            </a:solidFill>
            <a:prstDash val="solid"/>
            <a:round/>
            <a:headEnd type="none" w="med" len="med"/>
            <a:tailEnd type="none" w="med" len="med"/>
          </a:ln>
        </p:spPr>
      </p:cxnSp>
      <p:sp>
        <p:nvSpPr>
          <p:cNvPr id="289" name="Google Shape;289;p28"/>
          <p:cNvSpPr/>
          <p:nvPr/>
        </p:nvSpPr>
        <p:spPr>
          <a:xfrm>
            <a:off x="104095" y="65915"/>
            <a:ext cx="1260600" cy="219900"/>
          </a:xfrm>
          <a:prstGeom prst="homePlate">
            <a:avLst>
              <a:gd name="adj"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FFFFFF"/>
                </a:solidFill>
                <a:latin typeface="Century Gothic"/>
                <a:ea typeface="Century Gothic"/>
                <a:cs typeface="Century Gothic"/>
                <a:sym typeface="Century Gothic"/>
              </a:rPr>
              <a:t>Demand-side</a:t>
            </a:r>
            <a:endParaRPr sz="1200">
              <a:solidFill>
                <a:srgbClr val="FFFFFF"/>
              </a:solidFill>
              <a:latin typeface="Century Gothic"/>
              <a:ea typeface="Century Gothic"/>
              <a:cs typeface="Century Gothic"/>
              <a:sym typeface="Century Gothic"/>
            </a:endParaRPr>
          </a:p>
        </p:txBody>
      </p:sp>
      <p:grpSp>
        <p:nvGrpSpPr>
          <p:cNvPr id="2" name="Group 1">
            <a:extLst>
              <a:ext uri="{FF2B5EF4-FFF2-40B4-BE49-F238E27FC236}">
                <a16:creationId xmlns:a16="http://schemas.microsoft.com/office/drawing/2014/main" id="{ED915CC0-8C2E-0F86-95C8-85AF04E69AB5}"/>
              </a:ext>
            </a:extLst>
          </p:cNvPr>
          <p:cNvGrpSpPr/>
          <p:nvPr/>
        </p:nvGrpSpPr>
        <p:grpSpPr>
          <a:xfrm>
            <a:off x="6791093" y="6169086"/>
            <a:ext cx="3998218" cy="520113"/>
            <a:chOff x="6611185" y="6077415"/>
            <a:chExt cx="4445760" cy="578332"/>
          </a:xfrm>
        </p:grpSpPr>
        <p:pic>
          <p:nvPicPr>
            <p:cNvPr id="3" name="Picture 2" descr="A logo with corn and a car&#10;&#10;Description automatically generated">
              <a:extLst>
                <a:ext uri="{FF2B5EF4-FFF2-40B4-BE49-F238E27FC236}">
                  <a16:creationId xmlns:a16="http://schemas.microsoft.com/office/drawing/2014/main" id="{FF2AA4B5-8D0A-C6ED-083C-5BEE3232990E}"/>
                </a:ext>
              </a:extLst>
            </p:cNvPr>
            <p:cNvPicPr>
              <a:picLocks noChangeAspect="1"/>
            </p:cNvPicPr>
            <p:nvPr/>
          </p:nvPicPr>
          <p:blipFill>
            <a:blip r:embed="rId6"/>
            <a:stretch>
              <a:fillRect/>
            </a:stretch>
          </p:blipFill>
          <p:spPr>
            <a:xfrm>
              <a:off x="8070380" y="6111230"/>
              <a:ext cx="1306428" cy="526681"/>
            </a:xfrm>
            <a:prstGeom prst="rect">
              <a:avLst/>
            </a:prstGeom>
          </p:spPr>
        </p:pic>
        <p:pic>
          <p:nvPicPr>
            <p:cNvPr id="4" name="Picture 3" descr="A logo with green and yellow lines&#10;&#10;Description automatically generated">
              <a:extLst>
                <a:ext uri="{FF2B5EF4-FFF2-40B4-BE49-F238E27FC236}">
                  <a16:creationId xmlns:a16="http://schemas.microsoft.com/office/drawing/2014/main" id="{97A8497F-82D3-A7AA-6BB2-37330B567C50}"/>
                </a:ext>
              </a:extLst>
            </p:cNvPr>
            <p:cNvPicPr>
              <a:picLocks noChangeAspect="1"/>
            </p:cNvPicPr>
            <p:nvPr/>
          </p:nvPicPr>
          <p:blipFill rotWithShape="1">
            <a:blip r:embed="rId7"/>
            <a:srcRect b="16632"/>
            <a:stretch/>
          </p:blipFill>
          <p:spPr>
            <a:xfrm>
              <a:off x="6611185" y="6077415"/>
              <a:ext cx="1306428" cy="578332"/>
            </a:xfrm>
            <a:prstGeom prst="rect">
              <a:avLst/>
            </a:prstGeom>
          </p:spPr>
        </p:pic>
        <p:pic>
          <p:nvPicPr>
            <p:cNvPr id="5" name="Picture 4" descr="A close-up of a logo&#10;&#10;Description automatically generated">
              <a:extLst>
                <a:ext uri="{FF2B5EF4-FFF2-40B4-BE49-F238E27FC236}">
                  <a16:creationId xmlns:a16="http://schemas.microsoft.com/office/drawing/2014/main" id="{5993497E-C649-CF55-FB9F-299DFB3C65DA}"/>
                </a:ext>
              </a:extLst>
            </p:cNvPr>
            <p:cNvPicPr>
              <a:picLocks noChangeAspect="1"/>
            </p:cNvPicPr>
            <p:nvPr/>
          </p:nvPicPr>
          <p:blipFill rotWithShape="1">
            <a:blip r:embed="rId8"/>
            <a:srcRect b="12281"/>
            <a:stretch/>
          </p:blipFill>
          <p:spPr>
            <a:xfrm>
              <a:off x="9507423" y="6231818"/>
              <a:ext cx="1549522" cy="406094"/>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9"/>
          <p:cNvSpPr txBox="1">
            <a:spLocks noGrp="1"/>
          </p:cNvSpPr>
          <p:nvPr>
            <p:ph type="body" idx="2"/>
          </p:nvPr>
        </p:nvSpPr>
        <p:spPr>
          <a:xfrm>
            <a:off x="862250" y="342275"/>
            <a:ext cx="10448400" cy="1197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500"/>
              <a:buNone/>
            </a:pPr>
            <a:r>
              <a:rPr lang="en-US" sz="2000"/>
              <a:t>The majority of SHFs prefer using a warehouse for a variety of reasons. Reasons for not preferring a warehouse include the cost, unfamiliarity and transport distance.  </a:t>
            </a:r>
            <a:endParaRPr sz="2000"/>
          </a:p>
        </p:txBody>
      </p:sp>
      <p:sp>
        <p:nvSpPr>
          <p:cNvPr id="295" name="Google Shape;295;p29"/>
          <p:cNvSpPr txBox="1"/>
          <p:nvPr/>
        </p:nvSpPr>
        <p:spPr>
          <a:xfrm>
            <a:off x="734395" y="1021866"/>
            <a:ext cx="57537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dirty="0">
                <a:latin typeface="Century Gothic"/>
                <a:ea typeface="Century Gothic"/>
                <a:cs typeface="Century Gothic"/>
                <a:sym typeface="Century Gothic"/>
              </a:rPr>
              <a:t>Preference for storing produce at a warehouse vs. other alternatives</a:t>
            </a:r>
            <a:endParaRPr sz="1200" b="1" dirty="0">
              <a:latin typeface="Century Gothic"/>
              <a:ea typeface="Century Gothic"/>
              <a:cs typeface="Century Gothic"/>
              <a:sym typeface="Century Gothic"/>
            </a:endParaRPr>
          </a:p>
        </p:txBody>
      </p:sp>
      <p:sp>
        <p:nvSpPr>
          <p:cNvPr id="296" name="Google Shape;296;p29"/>
          <p:cNvSpPr txBox="1"/>
          <p:nvPr/>
        </p:nvSpPr>
        <p:spPr>
          <a:xfrm>
            <a:off x="686889" y="3041887"/>
            <a:ext cx="28857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dirty="0">
                <a:latin typeface="Century Gothic"/>
                <a:ea typeface="Century Gothic"/>
                <a:cs typeface="Century Gothic"/>
                <a:sym typeface="Century Gothic"/>
              </a:rPr>
              <a:t>Reasons for preferring a warehouse</a:t>
            </a:r>
            <a:endParaRPr sz="1200" b="1" dirty="0">
              <a:latin typeface="Century Gothic"/>
              <a:ea typeface="Century Gothic"/>
              <a:cs typeface="Century Gothic"/>
              <a:sym typeface="Century Gothic"/>
            </a:endParaRPr>
          </a:p>
        </p:txBody>
      </p:sp>
      <p:sp>
        <p:nvSpPr>
          <p:cNvPr id="297" name="Google Shape;297;p29"/>
          <p:cNvSpPr txBox="1"/>
          <p:nvPr/>
        </p:nvSpPr>
        <p:spPr>
          <a:xfrm>
            <a:off x="6288707" y="3068997"/>
            <a:ext cx="33546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dirty="0">
                <a:latin typeface="Century Gothic"/>
                <a:ea typeface="Century Gothic"/>
                <a:cs typeface="Century Gothic"/>
                <a:sym typeface="Century Gothic"/>
              </a:rPr>
              <a:t>Reasons for not preferring a warehouse</a:t>
            </a:r>
            <a:endParaRPr sz="1200" b="1" dirty="0">
              <a:latin typeface="Century Gothic"/>
              <a:ea typeface="Century Gothic"/>
              <a:cs typeface="Century Gothic"/>
              <a:sym typeface="Century Gothic"/>
            </a:endParaRPr>
          </a:p>
        </p:txBody>
      </p:sp>
      <p:cxnSp>
        <p:nvCxnSpPr>
          <p:cNvPr id="298" name="Google Shape;298;p29"/>
          <p:cNvCxnSpPr/>
          <p:nvPr/>
        </p:nvCxnSpPr>
        <p:spPr>
          <a:xfrm>
            <a:off x="586038" y="3024553"/>
            <a:ext cx="11178600" cy="0"/>
          </a:xfrm>
          <a:prstGeom prst="straightConnector1">
            <a:avLst/>
          </a:prstGeom>
          <a:noFill/>
          <a:ln w="19050" cap="flat" cmpd="sng">
            <a:solidFill>
              <a:schemeClr val="dk2"/>
            </a:solidFill>
            <a:prstDash val="solid"/>
            <a:round/>
            <a:headEnd type="none" w="med" len="med"/>
            <a:tailEnd type="none" w="med" len="med"/>
          </a:ln>
        </p:spPr>
      </p:cxnSp>
      <p:cxnSp>
        <p:nvCxnSpPr>
          <p:cNvPr id="299" name="Google Shape;299;p29"/>
          <p:cNvCxnSpPr/>
          <p:nvPr/>
        </p:nvCxnSpPr>
        <p:spPr>
          <a:xfrm>
            <a:off x="6019012" y="3020397"/>
            <a:ext cx="0" cy="3179100"/>
          </a:xfrm>
          <a:prstGeom prst="straightConnector1">
            <a:avLst/>
          </a:prstGeom>
          <a:noFill/>
          <a:ln w="19050" cap="flat" cmpd="sng">
            <a:solidFill>
              <a:schemeClr val="dk2"/>
            </a:solidFill>
            <a:prstDash val="solid"/>
            <a:round/>
            <a:headEnd type="none" w="med" len="med"/>
            <a:tailEnd type="none" w="med" len="med"/>
          </a:ln>
        </p:spPr>
      </p:cxnSp>
      <p:pic>
        <p:nvPicPr>
          <p:cNvPr id="300" name="Google Shape;300;p29"/>
          <p:cNvPicPr preferRelativeResize="0"/>
          <p:nvPr/>
        </p:nvPicPr>
        <p:blipFill>
          <a:blip r:embed="rId3">
            <a:alphaModFix/>
          </a:blip>
          <a:stretch>
            <a:fillRect/>
          </a:stretch>
        </p:blipFill>
        <p:spPr>
          <a:xfrm>
            <a:off x="668519" y="3396975"/>
            <a:ext cx="5207551" cy="2750024"/>
          </a:xfrm>
          <a:prstGeom prst="rect">
            <a:avLst/>
          </a:prstGeom>
          <a:noFill/>
          <a:ln>
            <a:noFill/>
          </a:ln>
        </p:spPr>
      </p:pic>
      <p:pic>
        <p:nvPicPr>
          <p:cNvPr id="301" name="Google Shape;301;p29"/>
          <p:cNvPicPr preferRelativeResize="0"/>
          <p:nvPr/>
        </p:nvPicPr>
        <p:blipFill>
          <a:blip r:embed="rId4">
            <a:alphaModFix/>
          </a:blip>
          <a:stretch>
            <a:fillRect/>
          </a:stretch>
        </p:blipFill>
        <p:spPr>
          <a:xfrm>
            <a:off x="6288707" y="3424085"/>
            <a:ext cx="5333245" cy="2750026"/>
          </a:xfrm>
          <a:prstGeom prst="rect">
            <a:avLst/>
          </a:prstGeom>
          <a:noFill/>
          <a:ln>
            <a:noFill/>
          </a:ln>
        </p:spPr>
      </p:pic>
      <p:pic>
        <p:nvPicPr>
          <p:cNvPr id="302" name="Google Shape;302;p29"/>
          <p:cNvPicPr preferRelativeResize="0"/>
          <p:nvPr/>
        </p:nvPicPr>
        <p:blipFill>
          <a:blip r:embed="rId5">
            <a:alphaModFix/>
          </a:blip>
          <a:stretch>
            <a:fillRect/>
          </a:stretch>
        </p:blipFill>
        <p:spPr>
          <a:xfrm>
            <a:off x="667430" y="1465570"/>
            <a:ext cx="10703165" cy="1395400"/>
          </a:xfrm>
          <a:prstGeom prst="rect">
            <a:avLst/>
          </a:prstGeom>
          <a:noFill/>
          <a:ln>
            <a:noFill/>
          </a:ln>
        </p:spPr>
      </p:pic>
      <p:sp>
        <p:nvSpPr>
          <p:cNvPr id="303" name="Google Shape;303;p29"/>
          <p:cNvSpPr/>
          <p:nvPr/>
        </p:nvSpPr>
        <p:spPr>
          <a:xfrm>
            <a:off x="104095" y="65915"/>
            <a:ext cx="1260600" cy="219900"/>
          </a:xfrm>
          <a:prstGeom prst="homePlate">
            <a:avLst>
              <a:gd name="adj"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FFFFFF"/>
                </a:solidFill>
                <a:latin typeface="Century Gothic"/>
                <a:ea typeface="Century Gothic"/>
                <a:cs typeface="Century Gothic"/>
                <a:sym typeface="Century Gothic"/>
              </a:rPr>
              <a:t>Demand-side</a:t>
            </a:r>
            <a:endParaRPr sz="1200">
              <a:solidFill>
                <a:srgbClr val="FFFFFF"/>
              </a:solidFill>
              <a:latin typeface="Century Gothic"/>
              <a:ea typeface="Century Gothic"/>
              <a:cs typeface="Century Gothic"/>
              <a:sym typeface="Century Gothic"/>
            </a:endParaRPr>
          </a:p>
        </p:txBody>
      </p:sp>
      <p:grpSp>
        <p:nvGrpSpPr>
          <p:cNvPr id="2" name="Group 1">
            <a:extLst>
              <a:ext uri="{FF2B5EF4-FFF2-40B4-BE49-F238E27FC236}">
                <a16:creationId xmlns:a16="http://schemas.microsoft.com/office/drawing/2014/main" id="{7C875F5F-AE83-BE13-1BDC-CD314742907F}"/>
              </a:ext>
            </a:extLst>
          </p:cNvPr>
          <p:cNvGrpSpPr/>
          <p:nvPr/>
        </p:nvGrpSpPr>
        <p:grpSpPr>
          <a:xfrm>
            <a:off x="6791093" y="6169086"/>
            <a:ext cx="3998218" cy="520113"/>
            <a:chOff x="6611185" y="6077415"/>
            <a:chExt cx="4445760" cy="578332"/>
          </a:xfrm>
        </p:grpSpPr>
        <p:pic>
          <p:nvPicPr>
            <p:cNvPr id="3" name="Picture 2" descr="A logo with corn and a car&#10;&#10;Description automatically generated">
              <a:extLst>
                <a:ext uri="{FF2B5EF4-FFF2-40B4-BE49-F238E27FC236}">
                  <a16:creationId xmlns:a16="http://schemas.microsoft.com/office/drawing/2014/main" id="{9AA245E8-CB58-AD48-CA2D-71FD1E0525BF}"/>
                </a:ext>
              </a:extLst>
            </p:cNvPr>
            <p:cNvPicPr>
              <a:picLocks noChangeAspect="1"/>
            </p:cNvPicPr>
            <p:nvPr/>
          </p:nvPicPr>
          <p:blipFill>
            <a:blip r:embed="rId6"/>
            <a:stretch>
              <a:fillRect/>
            </a:stretch>
          </p:blipFill>
          <p:spPr>
            <a:xfrm>
              <a:off x="8070380" y="6111230"/>
              <a:ext cx="1306428" cy="526681"/>
            </a:xfrm>
            <a:prstGeom prst="rect">
              <a:avLst/>
            </a:prstGeom>
          </p:spPr>
        </p:pic>
        <p:pic>
          <p:nvPicPr>
            <p:cNvPr id="4" name="Picture 3" descr="A logo with green and yellow lines&#10;&#10;Description automatically generated">
              <a:extLst>
                <a:ext uri="{FF2B5EF4-FFF2-40B4-BE49-F238E27FC236}">
                  <a16:creationId xmlns:a16="http://schemas.microsoft.com/office/drawing/2014/main" id="{D900A952-274B-4005-F69A-C6FE6C3F8580}"/>
                </a:ext>
              </a:extLst>
            </p:cNvPr>
            <p:cNvPicPr>
              <a:picLocks noChangeAspect="1"/>
            </p:cNvPicPr>
            <p:nvPr/>
          </p:nvPicPr>
          <p:blipFill rotWithShape="1">
            <a:blip r:embed="rId7"/>
            <a:srcRect b="16632"/>
            <a:stretch/>
          </p:blipFill>
          <p:spPr>
            <a:xfrm>
              <a:off x="6611185" y="6077415"/>
              <a:ext cx="1306428" cy="578332"/>
            </a:xfrm>
            <a:prstGeom prst="rect">
              <a:avLst/>
            </a:prstGeom>
          </p:spPr>
        </p:pic>
        <p:pic>
          <p:nvPicPr>
            <p:cNvPr id="5" name="Picture 4" descr="A close-up of a logo&#10;&#10;Description automatically generated">
              <a:extLst>
                <a:ext uri="{FF2B5EF4-FFF2-40B4-BE49-F238E27FC236}">
                  <a16:creationId xmlns:a16="http://schemas.microsoft.com/office/drawing/2014/main" id="{1F83C370-C30E-83F2-4117-924BD3FC5701}"/>
                </a:ext>
              </a:extLst>
            </p:cNvPr>
            <p:cNvPicPr>
              <a:picLocks noChangeAspect="1"/>
            </p:cNvPicPr>
            <p:nvPr/>
          </p:nvPicPr>
          <p:blipFill rotWithShape="1">
            <a:blip r:embed="rId8"/>
            <a:srcRect b="12281"/>
            <a:stretch/>
          </p:blipFill>
          <p:spPr>
            <a:xfrm>
              <a:off x="9507423" y="6231818"/>
              <a:ext cx="1549522" cy="406094"/>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0"/>
          <p:cNvSpPr txBox="1">
            <a:spLocks noGrp="1"/>
          </p:cNvSpPr>
          <p:nvPr>
            <p:ph type="body" idx="2"/>
          </p:nvPr>
        </p:nvSpPr>
        <p:spPr>
          <a:xfrm>
            <a:off x="862250" y="342285"/>
            <a:ext cx="10644900" cy="1197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500"/>
              <a:buNone/>
            </a:pPr>
            <a:r>
              <a:rPr lang="en-US" sz="2000"/>
              <a:t>The WRS is not well known among SHFs, however, with the enumerators explaining what the WRS is, two-thirds of SHFs stated that they would be interested in participating. Various reasons for interest or disinterest in the system were cited.  </a:t>
            </a:r>
            <a:endParaRPr sz="2000"/>
          </a:p>
        </p:txBody>
      </p:sp>
      <p:sp>
        <p:nvSpPr>
          <p:cNvPr id="309" name="Google Shape;309;p30"/>
          <p:cNvSpPr txBox="1"/>
          <p:nvPr/>
        </p:nvSpPr>
        <p:spPr>
          <a:xfrm>
            <a:off x="685800" y="1388431"/>
            <a:ext cx="28857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Awareness of the WRS</a:t>
            </a:r>
            <a:endParaRPr sz="1200" b="1">
              <a:latin typeface="Century Gothic"/>
              <a:ea typeface="Century Gothic"/>
              <a:cs typeface="Century Gothic"/>
              <a:sym typeface="Century Gothic"/>
            </a:endParaRPr>
          </a:p>
        </p:txBody>
      </p:sp>
      <p:sp>
        <p:nvSpPr>
          <p:cNvPr id="310" name="Google Shape;310;p30"/>
          <p:cNvSpPr txBox="1"/>
          <p:nvPr/>
        </p:nvSpPr>
        <p:spPr>
          <a:xfrm>
            <a:off x="685800" y="3967666"/>
            <a:ext cx="28857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Interest in participating in the WRS</a:t>
            </a:r>
            <a:endParaRPr sz="1200" b="1">
              <a:latin typeface="Century Gothic"/>
              <a:ea typeface="Century Gothic"/>
              <a:cs typeface="Century Gothic"/>
              <a:sym typeface="Century Gothic"/>
            </a:endParaRPr>
          </a:p>
        </p:txBody>
      </p:sp>
      <p:sp>
        <p:nvSpPr>
          <p:cNvPr id="311" name="Google Shape;311;p30"/>
          <p:cNvSpPr/>
          <p:nvPr/>
        </p:nvSpPr>
        <p:spPr>
          <a:xfrm>
            <a:off x="104095" y="65915"/>
            <a:ext cx="1260600" cy="219900"/>
          </a:xfrm>
          <a:prstGeom prst="homePlate">
            <a:avLst>
              <a:gd name="adj"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FFFFFF"/>
                </a:solidFill>
                <a:latin typeface="Century Gothic"/>
                <a:ea typeface="Century Gothic"/>
                <a:cs typeface="Century Gothic"/>
                <a:sym typeface="Century Gothic"/>
              </a:rPr>
              <a:t>Demand-side</a:t>
            </a:r>
            <a:endParaRPr sz="1200">
              <a:solidFill>
                <a:srgbClr val="FFFFFF"/>
              </a:solidFill>
              <a:latin typeface="Century Gothic"/>
              <a:ea typeface="Century Gothic"/>
              <a:cs typeface="Century Gothic"/>
              <a:sym typeface="Century Gothic"/>
            </a:endParaRPr>
          </a:p>
        </p:txBody>
      </p:sp>
      <p:pic>
        <p:nvPicPr>
          <p:cNvPr id="312" name="Google Shape;312;p30"/>
          <p:cNvPicPr preferRelativeResize="0"/>
          <p:nvPr/>
        </p:nvPicPr>
        <p:blipFill>
          <a:blip r:embed="rId3">
            <a:alphaModFix/>
          </a:blip>
          <a:stretch>
            <a:fillRect/>
          </a:stretch>
        </p:blipFill>
        <p:spPr>
          <a:xfrm>
            <a:off x="685800" y="1750663"/>
            <a:ext cx="5310749" cy="1929425"/>
          </a:xfrm>
          <a:prstGeom prst="rect">
            <a:avLst/>
          </a:prstGeom>
          <a:noFill/>
          <a:ln>
            <a:noFill/>
          </a:ln>
        </p:spPr>
      </p:pic>
      <p:pic>
        <p:nvPicPr>
          <p:cNvPr id="313" name="Google Shape;313;p30"/>
          <p:cNvPicPr preferRelativeResize="0"/>
          <p:nvPr/>
        </p:nvPicPr>
        <p:blipFill>
          <a:blip r:embed="rId4">
            <a:alphaModFix/>
          </a:blip>
          <a:stretch>
            <a:fillRect/>
          </a:stretch>
        </p:blipFill>
        <p:spPr>
          <a:xfrm>
            <a:off x="685800" y="4395346"/>
            <a:ext cx="5265493" cy="1929425"/>
          </a:xfrm>
          <a:prstGeom prst="rect">
            <a:avLst/>
          </a:prstGeom>
          <a:noFill/>
          <a:ln>
            <a:noFill/>
          </a:ln>
        </p:spPr>
      </p:pic>
      <p:sp>
        <p:nvSpPr>
          <p:cNvPr id="314" name="Google Shape;314;p30"/>
          <p:cNvSpPr txBox="1"/>
          <p:nvPr/>
        </p:nvSpPr>
        <p:spPr>
          <a:xfrm>
            <a:off x="6406000" y="1388431"/>
            <a:ext cx="28857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Reason for interest in the WRS</a:t>
            </a:r>
            <a:endParaRPr sz="1200" b="1">
              <a:latin typeface="Century Gothic"/>
              <a:ea typeface="Century Gothic"/>
              <a:cs typeface="Century Gothic"/>
              <a:sym typeface="Century Gothic"/>
            </a:endParaRPr>
          </a:p>
        </p:txBody>
      </p:sp>
      <p:sp>
        <p:nvSpPr>
          <p:cNvPr id="315" name="Google Shape;315;p30"/>
          <p:cNvSpPr txBox="1"/>
          <p:nvPr/>
        </p:nvSpPr>
        <p:spPr>
          <a:xfrm>
            <a:off x="6406000" y="3967666"/>
            <a:ext cx="28857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Reason for disinterest in the WRS</a:t>
            </a:r>
            <a:endParaRPr sz="1200" b="1">
              <a:latin typeface="Century Gothic"/>
              <a:ea typeface="Century Gothic"/>
              <a:cs typeface="Century Gothic"/>
              <a:sym typeface="Century Gothic"/>
            </a:endParaRPr>
          </a:p>
        </p:txBody>
      </p:sp>
      <p:pic>
        <p:nvPicPr>
          <p:cNvPr id="316" name="Google Shape;316;p30"/>
          <p:cNvPicPr preferRelativeResize="0"/>
          <p:nvPr/>
        </p:nvPicPr>
        <p:blipFill>
          <a:blip r:embed="rId5">
            <a:alphaModFix/>
          </a:blip>
          <a:stretch>
            <a:fillRect/>
          </a:stretch>
        </p:blipFill>
        <p:spPr>
          <a:xfrm>
            <a:off x="6253600" y="1802650"/>
            <a:ext cx="5786001" cy="1863700"/>
          </a:xfrm>
          <a:prstGeom prst="rect">
            <a:avLst/>
          </a:prstGeom>
          <a:noFill/>
          <a:ln>
            <a:noFill/>
          </a:ln>
        </p:spPr>
      </p:pic>
      <p:pic>
        <p:nvPicPr>
          <p:cNvPr id="317" name="Google Shape;317;p30"/>
          <p:cNvPicPr preferRelativeResize="0"/>
          <p:nvPr/>
        </p:nvPicPr>
        <p:blipFill>
          <a:blip r:embed="rId6">
            <a:alphaModFix/>
          </a:blip>
          <a:stretch>
            <a:fillRect/>
          </a:stretch>
        </p:blipFill>
        <p:spPr>
          <a:xfrm>
            <a:off x="6482200" y="4412574"/>
            <a:ext cx="5498546" cy="1795325"/>
          </a:xfrm>
          <a:prstGeom prst="rect">
            <a:avLst/>
          </a:prstGeom>
          <a:noFill/>
          <a:ln>
            <a:noFill/>
          </a:ln>
        </p:spPr>
      </p:pic>
      <p:cxnSp>
        <p:nvCxnSpPr>
          <p:cNvPr id="318" name="Google Shape;318;p30"/>
          <p:cNvCxnSpPr/>
          <p:nvPr/>
        </p:nvCxnSpPr>
        <p:spPr>
          <a:xfrm>
            <a:off x="587750" y="3866056"/>
            <a:ext cx="11178600" cy="0"/>
          </a:xfrm>
          <a:prstGeom prst="straightConnector1">
            <a:avLst/>
          </a:prstGeom>
          <a:noFill/>
          <a:ln w="19050" cap="flat" cmpd="sng">
            <a:solidFill>
              <a:schemeClr val="dk2"/>
            </a:solidFill>
            <a:prstDash val="solid"/>
            <a:round/>
            <a:headEnd type="none" w="med" len="med"/>
            <a:tailEnd type="none" w="med" len="med"/>
          </a:ln>
        </p:spPr>
      </p:cxnSp>
      <p:cxnSp>
        <p:nvCxnSpPr>
          <p:cNvPr id="319" name="Google Shape;319;p30"/>
          <p:cNvCxnSpPr/>
          <p:nvPr/>
        </p:nvCxnSpPr>
        <p:spPr>
          <a:xfrm>
            <a:off x="6191975" y="1338700"/>
            <a:ext cx="0" cy="5011800"/>
          </a:xfrm>
          <a:prstGeom prst="straightConnector1">
            <a:avLst/>
          </a:prstGeom>
          <a:noFill/>
          <a:ln w="19050" cap="flat" cmpd="sng">
            <a:solidFill>
              <a:schemeClr val="dk2"/>
            </a:solidFill>
            <a:prstDash val="solid"/>
            <a:round/>
            <a:headEnd type="none" w="med" len="med"/>
            <a:tailEnd type="none" w="med" len="med"/>
          </a:ln>
        </p:spPr>
      </p:cxnSp>
      <p:grpSp>
        <p:nvGrpSpPr>
          <p:cNvPr id="2" name="Group 1">
            <a:extLst>
              <a:ext uri="{FF2B5EF4-FFF2-40B4-BE49-F238E27FC236}">
                <a16:creationId xmlns:a16="http://schemas.microsoft.com/office/drawing/2014/main" id="{F6A344A0-5C64-4C67-D030-242E3BA5CEB9}"/>
              </a:ext>
            </a:extLst>
          </p:cNvPr>
          <p:cNvGrpSpPr/>
          <p:nvPr/>
        </p:nvGrpSpPr>
        <p:grpSpPr>
          <a:xfrm>
            <a:off x="6791093" y="6169086"/>
            <a:ext cx="3998218" cy="520113"/>
            <a:chOff x="6611185" y="6077415"/>
            <a:chExt cx="4445760" cy="578332"/>
          </a:xfrm>
        </p:grpSpPr>
        <p:pic>
          <p:nvPicPr>
            <p:cNvPr id="3" name="Picture 2" descr="A logo with corn and a car&#10;&#10;Description automatically generated">
              <a:extLst>
                <a:ext uri="{FF2B5EF4-FFF2-40B4-BE49-F238E27FC236}">
                  <a16:creationId xmlns:a16="http://schemas.microsoft.com/office/drawing/2014/main" id="{30B7F69F-D879-8E04-D493-3E439C7541FB}"/>
                </a:ext>
              </a:extLst>
            </p:cNvPr>
            <p:cNvPicPr>
              <a:picLocks noChangeAspect="1"/>
            </p:cNvPicPr>
            <p:nvPr/>
          </p:nvPicPr>
          <p:blipFill>
            <a:blip r:embed="rId7"/>
            <a:stretch>
              <a:fillRect/>
            </a:stretch>
          </p:blipFill>
          <p:spPr>
            <a:xfrm>
              <a:off x="8070380" y="6111230"/>
              <a:ext cx="1306428" cy="526681"/>
            </a:xfrm>
            <a:prstGeom prst="rect">
              <a:avLst/>
            </a:prstGeom>
          </p:spPr>
        </p:pic>
        <p:pic>
          <p:nvPicPr>
            <p:cNvPr id="4" name="Picture 3" descr="A logo with green and yellow lines&#10;&#10;Description automatically generated">
              <a:extLst>
                <a:ext uri="{FF2B5EF4-FFF2-40B4-BE49-F238E27FC236}">
                  <a16:creationId xmlns:a16="http://schemas.microsoft.com/office/drawing/2014/main" id="{9AB8DD3B-3822-F201-3F5E-573ABA83AB81}"/>
                </a:ext>
              </a:extLst>
            </p:cNvPr>
            <p:cNvPicPr>
              <a:picLocks noChangeAspect="1"/>
            </p:cNvPicPr>
            <p:nvPr/>
          </p:nvPicPr>
          <p:blipFill rotWithShape="1">
            <a:blip r:embed="rId8"/>
            <a:srcRect b="16632"/>
            <a:stretch/>
          </p:blipFill>
          <p:spPr>
            <a:xfrm>
              <a:off x="6611185" y="6077415"/>
              <a:ext cx="1306428" cy="578332"/>
            </a:xfrm>
            <a:prstGeom prst="rect">
              <a:avLst/>
            </a:prstGeom>
          </p:spPr>
        </p:pic>
        <p:pic>
          <p:nvPicPr>
            <p:cNvPr id="5" name="Picture 4" descr="A close-up of a logo&#10;&#10;Description automatically generated">
              <a:extLst>
                <a:ext uri="{FF2B5EF4-FFF2-40B4-BE49-F238E27FC236}">
                  <a16:creationId xmlns:a16="http://schemas.microsoft.com/office/drawing/2014/main" id="{98238935-183B-56CF-1020-351433006D96}"/>
                </a:ext>
              </a:extLst>
            </p:cNvPr>
            <p:cNvPicPr>
              <a:picLocks noChangeAspect="1"/>
            </p:cNvPicPr>
            <p:nvPr/>
          </p:nvPicPr>
          <p:blipFill rotWithShape="1">
            <a:blip r:embed="rId9"/>
            <a:srcRect b="12281"/>
            <a:stretch/>
          </p:blipFill>
          <p:spPr>
            <a:xfrm>
              <a:off x="9507423" y="6231818"/>
              <a:ext cx="1549522" cy="406094"/>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1"/>
          <p:cNvSpPr txBox="1">
            <a:spLocks noGrp="1"/>
          </p:cNvSpPr>
          <p:nvPr>
            <p:ph type="body" idx="2"/>
          </p:nvPr>
        </p:nvSpPr>
        <p:spPr>
          <a:xfrm>
            <a:off x="862250" y="342285"/>
            <a:ext cx="10644900" cy="1197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500"/>
              <a:buNone/>
            </a:pPr>
            <a:r>
              <a:rPr lang="en-US" sz="2000"/>
              <a:t>At a farmer group/co-operative level, there is greater awareness of the WRS and its potential benefits as well as its challenges.</a:t>
            </a:r>
            <a:endParaRPr sz="2000"/>
          </a:p>
        </p:txBody>
      </p:sp>
      <p:sp>
        <p:nvSpPr>
          <p:cNvPr id="325" name="Google Shape;325;p31"/>
          <p:cNvSpPr txBox="1"/>
          <p:nvPr/>
        </p:nvSpPr>
        <p:spPr>
          <a:xfrm>
            <a:off x="1219200" y="1300675"/>
            <a:ext cx="4470900" cy="4723800"/>
          </a:xfrm>
          <a:prstGeom prst="rect">
            <a:avLst/>
          </a:prstGeom>
          <a:noFill/>
          <a:ln>
            <a:noFill/>
          </a:ln>
        </p:spPr>
        <p:txBody>
          <a:bodyPr spcFirstLastPara="1" wrap="square" lIns="0"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Century Gothic"/>
                <a:ea typeface="Century Gothic"/>
                <a:cs typeface="Century Gothic"/>
                <a:sym typeface="Century Gothic"/>
              </a:rPr>
              <a:t>The farmer groups and co-operatives recognized that the </a:t>
            </a:r>
            <a:r>
              <a:rPr lang="en-US" b="1">
                <a:latin typeface="Century Gothic"/>
                <a:ea typeface="Century Gothic"/>
                <a:cs typeface="Century Gothic"/>
                <a:sym typeface="Century Gothic"/>
              </a:rPr>
              <a:t>WRS provided a means of</a:t>
            </a:r>
            <a:r>
              <a:rPr lang="en-US">
                <a:latin typeface="Century Gothic"/>
                <a:ea typeface="Century Gothic"/>
                <a:cs typeface="Century Gothic"/>
                <a:sym typeface="Century Gothic"/>
              </a:rPr>
              <a:t>:</a:t>
            </a:r>
            <a:endParaRPr>
              <a:latin typeface="Century Gothic"/>
              <a:ea typeface="Century Gothic"/>
              <a:cs typeface="Century Gothic"/>
              <a:sym typeface="Century Gothic"/>
            </a:endParaRPr>
          </a:p>
          <a:p>
            <a:pPr marL="457200" lvl="0" indent="-317500" algn="l" rtl="0">
              <a:lnSpc>
                <a:spcPct val="115000"/>
              </a:lnSpc>
              <a:spcBef>
                <a:spcPts val="1200"/>
              </a:spcBef>
              <a:spcAft>
                <a:spcPts val="0"/>
              </a:spcAft>
              <a:buSzPts val="1400"/>
              <a:buFont typeface="Century Gothic"/>
              <a:buChar char="●"/>
            </a:pPr>
            <a:r>
              <a:rPr lang="en-US">
                <a:latin typeface="Century Gothic"/>
                <a:ea typeface="Century Gothic"/>
                <a:cs typeface="Century Gothic"/>
                <a:sym typeface="Century Gothic"/>
              </a:rPr>
              <a:t>Stabilizing market prices of produce.</a:t>
            </a:r>
            <a:endParaRPr>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r>
              <a:rPr lang="en-US">
                <a:latin typeface="Century Gothic"/>
                <a:ea typeface="Century Gothic"/>
                <a:cs typeface="Century Gothic"/>
                <a:sym typeface="Century Gothic"/>
              </a:rPr>
              <a:t>Reducing hasty selling among SHFs.</a:t>
            </a:r>
            <a:endParaRPr>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r>
              <a:rPr lang="en-US">
                <a:latin typeface="Century Gothic"/>
                <a:ea typeface="Century Gothic"/>
                <a:cs typeface="Century Gothic"/>
                <a:sym typeface="Century Gothic"/>
              </a:rPr>
              <a:t>Reduce SHFs’ dependence in middlemen.</a:t>
            </a:r>
            <a:endParaRPr>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r>
              <a:rPr lang="en-US">
                <a:latin typeface="Century Gothic"/>
                <a:ea typeface="Century Gothic"/>
                <a:cs typeface="Century Gothic"/>
                <a:sym typeface="Century Gothic"/>
              </a:rPr>
              <a:t>Enable access short-term credit for SHFs.</a:t>
            </a:r>
            <a:endParaRPr>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r>
              <a:rPr lang="en-US">
                <a:latin typeface="Century Gothic"/>
                <a:ea typeface="Century Gothic"/>
                <a:cs typeface="Century Gothic"/>
                <a:sym typeface="Century Gothic"/>
              </a:rPr>
              <a:t>Increasing the potential buyers/markets accessible to SHFs.</a:t>
            </a:r>
            <a:endParaRPr>
              <a:latin typeface="Century Gothic"/>
              <a:ea typeface="Century Gothic"/>
              <a:cs typeface="Century Gothic"/>
              <a:sym typeface="Century Gothic"/>
            </a:endParaRPr>
          </a:p>
          <a:p>
            <a:pPr marL="0" lvl="0" indent="0" algn="l" rtl="0">
              <a:lnSpc>
                <a:spcPct val="115000"/>
              </a:lnSpc>
              <a:spcBef>
                <a:spcPts val="1200"/>
              </a:spcBef>
              <a:spcAft>
                <a:spcPts val="0"/>
              </a:spcAft>
              <a:buClr>
                <a:schemeClr val="dk1"/>
              </a:buClr>
              <a:buSzPts val="1100"/>
              <a:buFont typeface="Arial"/>
              <a:buNone/>
            </a:pPr>
            <a:r>
              <a:rPr lang="en-US">
                <a:latin typeface="Century Gothic"/>
                <a:ea typeface="Century Gothic"/>
                <a:cs typeface="Century Gothic"/>
                <a:sym typeface="Century Gothic"/>
              </a:rPr>
              <a:t>The farmer groups and co-operatives recognized that a number factors made it </a:t>
            </a:r>
            <a:r>
              <a:rPr lang="en-US" b="1">
                <a:latin typeface="Century Gothic"/>
                <a:ea typeface="Century Gothic"/>
                <a:cs typeface="Century Gothic"/>
                <a:sym typeface="Century Gothic"/>
              </a:rPr>
              <a:t>challenging for SHFs to participate in the WRS</a:t>
            </a:r>
            <a:r>
              <a:rPr lang="en-US">
                <a:latin typeface="Century Gothic"/>
                <a:ea typeface="Century Gothic"/>
                <a:cs typeface="Century Gothic"/>
                <a:sym typeface="Century Gothic"/>
              </a:rPr>
              <a:t>:</a:t>
            </a:r>
            <a:endParaRPr>
              <a:latin typeface="Century Gothic"/>
              <a:ea typeface="Century Gothic"/>
              <a:cs typeface="Century Gothic"/>
              <a:sym typeface="Century Gothic"/>
            </a:endParaRPr>
          </a:p>
          <a:p>
            <a:pPr marL="457200" lvl="0" indent="-317500" algn="l" rtl="0">
              <a:lnSpc>
                <a:spcPct val="115000"/>
              </a:lnSpc>
              <a:spcBef>
                <a:spcPts val="1200"/>
              </a:spcBef>
              <a:spcAft>
                <a:spcPts val="0"/>
              </a:spcAft>
              <a:buSzPts val="1400"/>
              <a:buFont typeface="Century Gothic"/>
              <a:buChar char="●"/>
            </a:pPr>
            <a:r>
              <a:rPr lang="en-US">
                <a:latin typeface="Century Gothic"/>
                <a:ea typeface="Century Gothic"/>
                <a:cs typeface="Century Gothic"/>
                <a:sym typeface="Century Gothic"/>
              </a:rPr>
              <a:t>High transportation costs to warehouses.</a:t>
            </a:r>
            <a:endParaRPr>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r>
              <a:rPr lang="en-US">
                <a:latin typeface="Century Gothic"/>
                <a:ea typeface="Century Gothic"/>
                <a:cs typeface="Century Gothic"/>
                <a:sym typeface="Century Gothic"/>
              </a:rPr>
              <a:t>Stringent and time-consuming procedures when depositing produce in warehouses.</a:t>
            </a:r>
            <a:endParaRPr>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r>
              <a:rPr lang="en-US">
                <a:latin typeface="Century Gothic"/>
                <a:ea typeface="Century Gothic"/>
                <a:cs typeface="Century Gothic"/>
                <a:sym typeface="Century Gothic"/>
              </a:rPr>
              <a:t>Delayed payments to farmers upon the sale of the produce by SHFs to the warehouses.</a:t>
            </a:r>
            <a:endParaRPr b="1">
              <a:latin typeface="Century Gothic"/>
              <a:ea typeface="Century Gothic"/>
              <a:cs typeface="Century Gothic"/>
              <a:sym typeface="Century Gothic"/>
            </a:endParaRPr>
          </a:p>
        </p:txBody>
      </p:sp>
      <p:sp>
        <p:nvSpPr>
          <p:cNvPr id="326" name="Google Shape;326;p31"/>
          <p:cNvSpPr/>
          <p:nvPr/>
        </p:nvSpPr>
        <p:spPr>
          <a:xfrm>
            <a:off x="104095" y="65915"/>
            <a:ext cx="1260600" cy="219900"/>
          </a:xfrm>
          <a:prstGeom prst="homePlate">
            <a:avLst>
              <a:gd name="adj"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FFFFFF"/>
                </a:solidFill>
                <a:latin typeface="Century Gothic"/>
                <a:ea typeface="Century Gothic"/>
                <a:cs typeface="Century Gothic"/>
                <a:sym typeface="Century Gothic"/>
              </a:rPr>
              <a:t>Demand-side</a:t>
            </a:r>
            <a:endParaRPr sz="1200">
              <a:solidFill>
                <a:srgbClr val="FFFFFF"/>
              </a:solidFill>
              <a:latin typeface="Century Gothic"/>
              <a:ea typeface="Century Gothic"/>
              <a:cs typeface="Century Gothic"/>
              <a:sym typeface="Century Gothic"/>
            </a:endParaRPr>
          </a:p>
        </p:txBody>
      </p:sp>
      <p:grpSp>
        <p:nvGrpSpPr>
          <p:cNvPr id="327" name="Google Shape;327;p31"/>
          <p:cNvGrpSpPr/>
          <p:nvPr/>
        </p:nvGrpSpPr>
        <p:grpSpPr>
          <a:xfrm>
            <a:off x="472501" y="1443316"/>
            <a:ext cx="601389" cy="341005"/>
            <a:chOff x="9324975" y="3209925"/>
            <a:chExt cx="450850" cy="255588"/>
          </a:xfrm>
        </p:grpSpPr>
        <p:sp>
          <p:nvSpPr>
            <p:cNvPr id="328" name="Google Shape;328;p31"/>
            <p:cNvSpPr/>
            <p:nvPr/>
          </p:nvSpPr>
          <p:spPr>
            <a:xfrm>
              <a:off x="9324975" y="3282950"/>
              <a:ext cx="134938" cy="152400"/>
            </a:xfrm>
            <a:custGeom>
              <a:avLst/>
              <a:gdLst/>
              <a:ahLst/>
              <a:cxnLst/>
              <a:rect l="l" t="t" r="r" b="b"/>
              <a:pathLst>
                <a:path w="85" h="96" extrusionOk="0">
                  <a:moveTo>
                    <a:pt x="23" y="96"/>
                  </a:moveTo>
                  <a:lnTo>
                    <a:pt x="62" y="96"/>
                  </a:lnTo>
                  <a:lnTo>
                    <a:pt x="62" y="39"/>
                  </a:lnTo>
                  <a:lnTo>
                    <a:pt x="85" y="39"/>
                  </a:lnTo>
                  <a:lnTo>
                    <a:pt x="41" y="0"/>
                  </a:lnTo>
                  <a:lnTo>
                    <a:pt x="0" y="39"/>
                  </a:lnTo>
                  <a:lnTo>
                    <a:pt x="23" y="39"/>
                  </a:lnTo>
                  <a:lnTo>
                    <a:pt x="23" y="96"/>
                  </a:lnTo>
                  <a:close/>
                  <a:moveTo>
                    <a:pt x="23" y="30"/>
                  </a:moveTo>
                  <a:lnTo>
                    <a:pt x="41" y="12"/>
                  </a:lnTo>
                  <a:lnTo>
                    <a:pt x="62" y="30"/>
                  </a:lnTo>
                  <a:lnTo>
                    <a:pt x="53" y="30"/>
                  </a:lnTo>
                  <a:lnTo>
                    <a:pt x="53" y="87"/>
                  </a:lnTo>
                  <a:lnTo>
                    <a:pt x="32" y="87"/>
                  </a:lnTo>
                  <a:lnTo>
                    <a:pt x="32" y="30"/>
                  </a:lnTo>
                  <a:lnTo>
                    <a:pt x="23" y="30"/>
                  </a:lnTo>
                  <a:close/>
                </a:path>
              </a:pathLst>
            </a:custGeom>
            <a:solidFill>
              <a:schemeClr val="lt2"/>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329" name="Google Shape;329;p31"/>
            <p:cNvSpPr/>
            <p:nvPr/>
          </p:nvSpPr>
          <p:spPr>
            <a:xfrm>
              <a:off x="9642475" y="3282950"/>
              <a:ext cx="133350" cy="152400"/>
            </a:xfrm>
            <a:custGeom>
              <a:avLst/>
              <a:gdLst/>
              <a:ahLst/>
              <a:cxnLst/>
              <a:rect l="l" t="t" r="r" b="b"/>
              <a:pathLst>
                <a:path w="84" h="96" extrusionOk="0">
                  <a:moveTo>
                    <a:pt x="0" y="39"/>
                  </a:moveTo>
                  <a:lnTo>
                    <a:pt x="23" y="39"/>
                  </a:lnTo>
                  <a:lnTo>
                    <a:pt x="23" y="96"/>
                  </a:lnTo>
                  <a:lnTo>
                    <a:pt x="61" y="96"/>
                  </a:lnTo>
                  <a:lnTo>
                    <a:pt x="61" y="39"/>
                  </a:lnTo>
                  <a:lnTo>
                    <a:pt x="84" y="39"/>
                  </a:lnTo>
                  <a:lnTo>
                    <a:pt x="41" y="0"/>
                  </a:lnTo>
                  <a:lnTo>
                    <a:pt x="0" y="39"/>
                  </a:lnTo>
                  <a:close/>
                  <a:moveTo>
                    <a:pt x="52" y="30"/>
                  </a:moveTo>
                  <a:lnTo>
                    <a:pt x="52" y="87"/>
                  </a:lnTo>
                  <a:lnTo>
                    <a:pt x="32" y="87"/>
                  </a:lnTo>
                  <a:lnTo>
                    <a:pt x="32" y="30"/>
                  </a:lnTo>
                  <a:lnTo>
                    <a:pt x="23" y="30"/>
                  </a:lnTo>
                  <a:lnTo>
                    <a:pt x="41" y="12"/>
                  </a:lnTo>
                  <a:lnTo>
                    <a:pt x="61" y="30"/>
                  </a:lnTo>
                  <a:lnTo>
                    <a:pt x="52" y="30"/>
                  </a:lnTo>
                  <a:close/>
                </a:path>
              </a:pathLst>
            </a:custGeom>
            <a:solidFill>
              <a:schemeClr val="lt2"/>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330" name="Google Shape;330;p31"/>
            <p:cNvSpPr/>
            <p:nvPr/>
          </p:nvSpPr>
          <p:spPr>
            <a:xfrm>
              <a:off x="9445625" y="3209925"/>
              <a:ext cx="211138" cy="255588"/>
            </a:xfrm>
            <a:custGeom>
              <a:avLst/>
              <a:gdLst/>
              <a:ahLst/>
              <a:cxnLst/>
              <a:rect l="l" t="t" r="r" b="b"/>
              <a:pathLst>
                <a:path w="133" h="161" extrusionOk="0">
                  <a:moveTo>
                    <a:pt x="66" y="0"/>
                  </a:moveTo>
                  <a:lnTo>
                    <a:pt x="0" y="62"/>
                  </a:lnTo>
                  <a:lnTo>
                    <a:pt x="36" y="62"/>
                  </a:lnTo>
                  <a:lnTo>
                    <a:pt x="36" y="161"/>
                  </a:lnTo>
                  <a:lnTo>
                    <a:pt x="96" y="161"/>
                  </a:lnTo>
                  <a:lnTo>
                    <a:pt x="96" y="62"/>
                  </a:lnTo>
                  <a:lnTo>
                    <a:pt x="133" y="62"/>
                  </a:lnTo>
                  <a:lnTo>
                    <a:pt x="66" y="0"/>
                  </a:lnTo>
                  <a:close/>
                  <a:moveTo>
                    <a:pt x="87" y="53"/>
                  </a:moveTo>
                  <a:lnTo>
                    <a:pt x="87" y="152"/>
                  </a:lnTo>
                  <a:lnTo>
                    <a:pt x="46" y="152"/>
                  </a:lnTo>
                  <a:lnTo>
                    <a:pt x="46" y="53"/>
                  </a:lnTo>
                  <a:lnTo>
                    <a:pt x="25" y="53"/>
                  </a:lnTo>
                  <a:lnTo>
                    <a:pt x="66" y="14"/>
                  </a:lnTo>
                  <a:lnTo>
                    <a:pt x="110" y="53"/>
                  </a:lnTo>
                  <a:lnTo>
                    <a:pt x="87" y="53"/>
                  </a:lnTo>
                  <a:close/>
                </a:path>
              </a:pathLst>
            </a:custGeom>
            <a:solidFill>
              <a:schemeClr val="lt2"/>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grpSp>
      <p:grpSp>
        <p:nvGrpSpPr>
          <p:cNvPr id="331" name="Google Shape;331;p31"/>
          <p:cNvGrpSpPr/>
          <p:nvPr/>
        </p:nvGrpSpPr>
        <p:grpSpPr>
          <a:xfrm>
            <a:off x="472524" y="3755525"/>
            <a:ext cx="601344" cy="341005"/>
            <a:chOff x="2513013" y="2562225"/>
            <a:chExt cx="450850" cy="255588"/>
          </a:xfrm>
        </p:grpSpPr>
        <p:sp>
          <p:nvSpPr>
            <p:cNvPr id="332" name="Google Shape;332;p31"/>
            <p:cNvSpPr/>
            <p:nvPr/>
          </p:nvSpPr>
          <p:spPr>
            <a:xfrm>
              <a:off x="2828925" y="2590800"/>
              <a:ext cx="134938" cy="153988"/>
            </a:xfrm>
            <a:custGeom>
              <a:avLst/>
              <a:gdLst/>
              <a:ahLst/>
              <a:cxnLst/>
              <a:rect l="l" t="t" r="r" b="b"/>
              <a:pathLst>
                <a:path w="85" h="97" extrusionOk="0">
                  <a:moveTo>
                    <a:pt x="62" y="0"/>
                  </a:moveTo>
                  <a:lnTo>
                    <a:pt x="23" y="0"/>
                  </a:lnTo>
                  <a:lnTo>
                    <a:pt x="23" y="58"/>
                  </a:lnTo>
                  <a:lnTo>
                    <a:pt x="0" y="58"/>
                  </a:lnTo>
                  <a:lnTo>
                    <a:pt x="42" y="97"/>
                  </a:lnTo>
                  <a:lnTo>
                    <a:pt x="85" y="58"/>
                  </a:lnTo>
                  <a:lnTo>
                    <a:pt x="62" y="58"/>
                  </a:lnTo>
                  <a:lnTo>
                    <a:pt x="62" y="0"/>
                  </a:lnTo>
                  <a:close/>
                  <a:moveTo>
                    <a:pt x="62" y="67"/>
                  </a:moveTo>
                  <a:lnTo>
                    <a:pt x="42" y="85"/>
                  </a:lnTo>
                  <a:lnTo>
                    <a:pt x="23" y="67"/>
                  </a:lnTo>
                  <a:lnTo>
                    <a:pt x="32" y="67"/>
                  </a:lnTo>
                  <a:lnTo>
                    <a:pt x="32" y="10"/>
                  </a:lnTo>
                  <a:lnTo>
                    <a:pt x="53" y="10"/>
                  </a:lnTo>
                  <a:lnTo>
                    <a:pt x="53" y="67"/>
                  </a:lnTo>
                  <a:lnTo>
                    <a:pt x="62" y="67"/>
                  </a:lnTo>
                  <a:close/>
                </a:path>
              </a:pathLst>
            </a:custGeom>
            <a:solidFill>
              <a:schemeClr val="lt2"/>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333" name="Google Shape;333;p31"/>
            <p:cNvSpPr/>
            <p:nvPr/>
          </p:nvSpPr>
          <p:spPr>
            <a:xfrm>
              <a:off x="2513013" y="2590800"/>
              <a:ext cx="134938" cy="153988"/>
            </a:xfrm>
            <a:custGeom>
              <a:avLst/>
              <a:gdLst/>
              <a:ahLst/>
              <a:cxnLst/>
              <a:rect l="l" t="t" r="r" b="b"/>
              <a:pathLst>
                <a:path w="85" h="97" extrusionOk="0">
                  <a:moveTo>
                    <a:pt x="85" y="58"/>
                  </a:moveTo>
                  <a:lnTo>
                    <a:pt x="62" y="58"/>
                  </a:lnTo>
                  <a:lnTo>
                    <a:pt x="62" y="0"/>
                  </a:lnTo>
                  <a:lnTo>
                    <a:pt x="23" y="0"/>
                  </a:lnTo>
                  <a:lnTo>
                    <a:pt x="23" y="58"/>
                  </a:lnTo>
                  <a:lnTo>
                    <a:pt x="0" y="58"/>
                  </a:lnTo>
                  <a:lnTo>
                    <a:pt x="41" y="97"/>
                  </a:lnTo>
                  <a:lnTo>
                    <a:pt x="85" y="58"/>
                  </a:lnTo>
                  <a:close/>
                  <a:moveTo>
                    <a:pt x="32" y="67"/>
                  </a:moveTo>
                  <a:lnTo>
                    <a:pt x="32" y="10"/>
                  </a:lnTo>
                  <a:lnTo>
                    <a:pt x="53" y="10"/>
                  </a:lnTo>
                  <a:lnTo>
                    <a:pt x="53" y="67"/>
                  </a:lnTo>
                  <a:lnTo>
                    <a:pt x="62" y="67"/>
                  </a:lnTo>
                  <a:lnTo>
                    <a:pt x="41" y="85"/>
                  </a:lnTo>
                  <a:lnTo>
                    <a:pt x="23" y="67"/>
                  </a:lnTo>
                  <a:lnTo>
                    <a:pt x="32" y="67"/>
                  </a:lnTo>
                  <a:close/>
                </a:path>
              </a:pathLst>
            </a:custGeom>
            <a:solidFill>
              <a:schemeClr val="lt2"/>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334" name="Google Shape;334;p31"/>
            <p:cNvSpPr/>
            <p:nvPr/>
          </p:nvSpPr>
          <p:spPr>
            <a:xfrm>
              <a:off x="2633663" y="2562225"/>
              <a:ext cx="206375" cy="255588"/>
            </a:xfrm>
            <a:custGeom>
              <a:avLst/>
              <a:gdLst/>
              <a:ahLst/>
              <a:cxnLst/>
              <a:rect l="l" t="t" r="r" b="b"/>
              <a:pathLst>
                <a:path w="130" h="161" extrusionOk="0">
                  <a:moveTo>
                    <a:pt x="96" y="0"/>
                  </a:moveTo>
                  <a:lnTo>
                    <a:pt x="36" y="0"/>
                  </a:lnTo>
                  <a:lnTo>
                    <a:pt x="36" y="99"/>
                  </a:lnTo>
                  <a:lnTo>
                    <a:pt x="0" y="99"/>
                  </a:lnTo>
                  <a:lnTo>
                    <a:pt x="66" y="161"/>
                  </a:lnTo>
                  <a:lnTo>
                    <a:pt x="130" y="99"/>
                  </a:lnTo>
                  <a:lnTo>
                    <a:pt x="96" y="99"/>
                  </a:lnTo>
                  <a:lnTo>
                    <a:pt x="96" y="0"/>
                  </a:lnTo>
                  <a:close/>
                  <a:moveTo>
                    <a:pt x="107" y="108"/>
                  </a:moveTo>
                  <a:lnTo>
                    <a:pt x="66" y="147"/>
                  </a:lnTo>
                  <a:lnTo>
                    <a:pt x="22" y="108"/>
                  </a:lnTo>
                  <a:lnTo>
                    <a:pt x="45" y="108"/>
                  </a:lnTo>
                  <a:lnTo>
                    <a:pt x="45" y="9"/>
                  </a:lnTo>
                  <a:lnTo>
                    <a:pt x="87" y="9"/>
                  </a:lnTo>
                  <a:lnTo>
                    <a:pt x="87" y="108"/>
                  </a:lnTo>
                  <a:lnTo>
                    <a:pt x="107" y="108"/>
                  </a:lnTo>
                  <a:close/>
                </a:path>
              </a:pathLst>
            </a:custGeom>
            <a:solidFill>
              <a:schemeClr val="lt2"/>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grpSp>
      <p:sp>
        <p:nvSpPr>
          <p:cNvPr id="335" name="Google Shape;335;p31"/>
          <p:cNvSpPr txBox="1"/>
          <p:nvPr/>
        </p:nvSpPr>
        <p:spPr>
          <a:xfrm>
            <a:off x="6248400" y="1300675"/>
            <a:ext cx="5189400" cy="4723800"/>
          </a:xfrm>
          <a:prstGeom prst="rect">
            <a:avLst/>
          </a:prstGeom>
          <a:noFill/>
          <a:ln>
            <a:noFill/>
          </a:ln>
        </p:spPr>
        <p:txBody>
          <a:bodyPr spcFirstLastPara="1" wrap="square" lIns="0" tIns="91425" rIns="91425" bIns="91425" anchor="t" anchorCtr="0">
            <a:noAutofit/>
          </a:bodyPr>
          <a:lstStyle/>
          <a:p>
            <a:pPr marL="0" lvl="0" indent="0" algn="l" rtl="0">
              <a:lnSpc>
                <a:spcPct val="115000"/>
              </a:lnSpc>
              <a:spcBef>
                <a:spcPts val="1200"/>
              </a:spcBef>
              <a:spcAft>
                <a:spcPts val="0"/>
              </a:spcAft>
              <a:buNone/>
            </a:pPr>
            <a:r>
              <a:rPr lang="en-US" b="1">
                <a:latin typeface="Century Gothic"/>
                <a:ea typeface="Century Gothic"/>
                <a:cs typeface="Century Gothic"/>
                <a:sym typeface="Century Gothic"/>
              </a:rPr>
              <a:t>Based on the findings from this feasibility research, the following should be considered</a:t>
            </a:r>
            <a:r>
              <a:rPr lang="en-US">
                <a:latin typeface="Century Gothic"/>
                <a:ea typeface="Century Gothic"/>
                <a:cs typeface="Century Gothic"/>
                <a:sym typeface="Century Gothic"/>
              </a:rPr>
              <a:t> in the engagement of SHFs in the WRS and WR financing ecosystem: </a:t>
            </a:r>
            <a:endParaRPr>
              <a:latin typeface="Century Gothic"/>
              <a:ea typeface="Century Gothic"/>
              <a:cs typeface="Century Gothic"/>
              <a:sym typeface="Century Gothic"/>
            </a:endParaRPr>
          </a:p>
          <a:p>
            <a:pPr marL="457200" lvl="0" indent="-317500" algn="l" rtl="0">
              <a:lnSpc>
                <a:spcPct val="115000"/>
              </a:lnSpc>
              <a:spcBef>
                <a:spcPts val="1200"/>
              </a:spcBef>
              <a:spcAft>
                <a:spcPts val="0"/>
              </a:spcAft>
              <a:buSzPts val="1400"/>
              <a:buFont typeface="Century Gothic"/>
              <a:buAutoNum type="arabicPeriod"/>
            </a:pPr>
            <a:r>
              <a:rPr lang="en-US">
                <a:latin typeface="Century Gothic"/>
                <a:ea typeface="Century Gothic"/>
                <a:cs typeface="Century Gothic"/>
                <a:sym typeface="Century Gothic"/>
              </a:rPr>
              <a:t>It will be important to include an </a:t>
            </a:r>
            <a:r>
              <a:rPr lang="en-US" b="1">
                <a:latin typeface="Century Gothic"/>
                <a:ea typeface="Century Gothic"/>
                <a:cs typeface="Century Gothic"/>
                <a:sym typeface="Century Gothic"/>
              </a:rPr>
              <a:t>aggregation model</a:t>
            </a:r>
            <a:r>
              <a:rPr lang="en-US">
                <a:latin typeface="Century Gothic"/>
                <a:ea typeface="Century Gothic"/>
                <a:cs typeface="Century Gothic"/>
                <a:sym typeface="Century Gothic"/>
              </a:rPr>
              <a:t> into the WRS framework to promote SHF participation.</a:t>
            </a:r>
            <a:endParaRPr>
              <a:latin typeface="Century Gothic"/>
              <a:ea typeface="Century Gothic"/>
              <a:cs typeface="Century Gothic"/>
              <a:sym typeface="Century Gothic"/>
            </a:endParaRPr>
          </a:p>
          <a:p>
            <a:pPr marL="457200" marR="0" lvl="0" indent="-317500" algn="l" rtl="0">
              <a:lnSpc>
                <a:spcPct val="115000"/>
              </a:lnSpc>
              <a:spcBef>
                <a:spcPts val="0"/>
              </a:spcBef>
              <a:spcAft>
                <a:spcPts val="0"/>
              </a:spcAft>
              <a:buSzPts val="1400"/>
              <a:buFont typeface="Century Gothic"/>
              <a:buAutoNum type="arabicPeriod"/>
            </a:pPr>
            <a:r>
              <a:rPr lang="en-US">
                <a:latin typeface="Century Gothic"/>
                <a:ea typeface="Century Gothic"/>
                <a:cs typeface="Century Gothic"/>
                <a:sym typeface="Century Gothic"/>
              </a:rPr>
              <a:t>SHFs still need to be </a:t>
            </a:r>
            <a:r>
              <a:rPr lang="en-US" b="1">
                <a:latin typeface="Century Gothic"/>
                <a:ea typeface="Century Gothic"/>
                <a:cs typeface="Century Gothic"/>
                <a:sym typeface="Century Gothic"/>
              </a:rPr>
              <a:t>sensitized</a:t>
            </a:r>
            <a:r>
              <a:rPr lang="en-US">
                <a:latin typeface="Century Gothic"/>
                <a:ea typeface="Century Gothic"/>
                <a:cs typeface="Century Gothic"/>
                <a:sym typeface="Century Gothic"/>
              </a:rPr>
              <a:t> on how the WRS operates and the benefits from participating in it. </a:t>
            </a:r>
            <a:endParaRPr>
              <a:latin typeface="Century Gothic"/>
              <a:ea typeface="Century Gothic"/>
              <a:cs typeface="Century Gothic"/>
              <a:sym typeface="Century Gothic"/>
            </a:endParaRPr>
          </a:p>
          <a:p>
            <a:pPr marL="457200" marR="0" lvl="0" indent="-317500" algn="l" rtl="0">
              <a:lnSpc>
                <a:spcPct val="115000"/>
              </a:lnSpc>
              <a:spcBef>
                <a:spcPts val="0"/>
              </a:spcBef>
              <a:spcAft>
                <a:spcPts val="0"/>
              </a:spcAft>
              <a:buSzPts val="1400"/>
              <a:buFont typeface="Century Gothic"/>
              <a:buAutoNum type="arabicPeriod"/>
            </a:pPr>
            <a:r>
              <a:rPr lang="en-US">
                <a:latin typeface="Century Gothic"/>
                <a:ea typeface="Century Gothic"/>
                <a:cs typeface="Century Gothic"/>
                <a:sym typeface="Century Gothic"/>
              </a:rPr>
              <a:t>The WRS also needs to demonstrate the </a:t>
            </a:r>
            <a:r>
              <a:rPr lang="en-US" b="1">
                <a:latin typeface="Century Gothic"/>
                <a:ea typeface="Century Gothic"/>
                <a:cs typeface="Century Gothic"/>
                <a:sym typeface="Century Gothic"/>
              </a:rPr>
              <a:t>alternative markets/buyers</a:t>
            </a:r>
            <a:r>
              <a:rPr lang="en-US">
                <a:latin typeface="Century Gothic"/>
                <a:ea typeface="Century Gothic"/>
                <a:cs typeface="Century Gothic"/>
                <a:sym typeface="Century Gothic"/>
              </a:rPr>
              <a:t> that SHFs would access by participating in it.</a:t>
            </a:r>
            <a:endParaRPr>
              <a:latin typeface="Century Gothic"/>
              <a:ea typeface="Century Gothic"/>
              <a:cs typeface="Century Gothic"/>
              <a:sym typeface="Century Gothic"/>
            </a:endParaRPr>
          </a:p>
          <a:p>
            <a:pPr marL="457200" marR="0" lvl="0" indent="-317500" algn="l" rtl="0">
              <a:lnSpc>
                <a:spcPct val="115000"/>
              </a:lnSpc>
              <a:spcBef>
                <a:spcPts val="0"/>
              </a:spcBef>
              <a:spcAft>
                <a:spcPts val="0"/>
              </a:spcAft>
              <a:buSzPts val="1400"/>
              <a:buFont typeface="Century Gothic"/>
              <a:buAutoNum type="arabicPeriod"/>
            </a:pPr>
            <a:r>
              <a:rPr lang="en-US" b="1">
                <a:latin typeface="Century Gothic"/>
                <a:ea typeface="Century Gothic"/>
                <a:cs typeface="Century Gothic"/>
                <a:sym typeface="Century Gothic"/>
              </a:rPr>
              <a:t>Transparency and flexibility</a:t>
            </a:r>
            <a:r>
              <a:rPr lang="en-US">
                <a:latin typeface="Century Gothic"/>
                <a:ea typeface="Century Gothic"/>
                <a:cs typeface="Century Gothic"/>
                <a:sym typeface="Century Gothic"/>
              </a:rPr>
              <a:t> are key. This can be achieved through the incorporation of digital channels</a:t>
            </a:r>
            <a:endParaRPr>
              <a:latin typeface="Century Gothic"/>
              <a:ea typeface="Century Gothic"/>
              <a:cs typeface="Century Gothic"/>
              <a:sym typeface="Century Gothic"/>
            </a:endParaRPr>
          </a:p>
          <a:p>
            <a:pPr marL="457200" marR="0" lvl="0" indent="-317500" algn="l" rtl="0">
              <a:lnSpc>
                <a:spcPct val="115000"/>
              </a:lnSpc>
              <a:spcBef>
                <a:spcPts val="0"/>
              </a:spcBef>
              <a:spcAft>
                <a:spcPts val="0"/>
              </a:spcAft>
              <a:buSzPts val="1400"/>
              <a:buFont typeface="Century Gothic"/>
              <a:buAutoNum type="arabicPeriod"/>
            </a:pPr>
            <a:r>
              <a:rPr lang="en-US">
                <a:latin typeface="Century Gothic"/>
                <a:ea typeface="Century Gothic"/>
                <a:cs typeface="Century Gothic"/>
                <a:sym typeface="Century Gothic"/>
              </a:rPr>
              <a:t>The </a:t>
            </a:r>
            <a:r>
              <a:rPr lang="en-US" b="1">
                <a:latin typeface="Century Gothic"/>
                <a:ea typeface="Century Gothic"/>
                <a:cs typeface="Century Gothic"/>
                <a:sym typeface="Century Gothic"/>
              </a:rPr>
              <a:t>coffee and rice value chains have a low demand</a:t>
            </a:r>
            <a:r>
              <a:rPr lang="en-US">
                <a:latin typeface="Century Gothic"/>
                <a:ea typeface="Century Gothic"/>
                <a:cs typeface="Century Gothic"/>
                <a:sym typeface="Century Gothic"/>
              </a:rPr>
              <a:t> for WRS on account of their relatively formal structures and should not be considered for piloting the WR financing product. </a:t>
            </a:r>
            <a:endParaRPr>
              <a:latin typeface="Century Gothic"/>
              <a:ea typeface="Century Gothic"/>
              <a:cs typeface="Century Gothic"/>
              <a:sym typeface="Century Gothic"/>
            </a:endParaRPr>
          </a:p>
          <a:p>
            <a:pPr marL="457200" marR="0" lvl="0" indent="-317500" algn="l" rtl="0">
              <a:lnSpc>
                <a:spcPct val="115000"/>
              </a:lnSpc>
              <a:spcBef>
                <a:spcPts val="0"/>
              </a:spcBef>
              <a:spcAft>
                <a:spcPts val="0"/>
              </a:spcAft>
              <a:buSzPts val="1400"/>
              <a:buFont typeface="Century Gothic"/>
              <a:buAutoNum type="arabicPeriod"/>
            </a:pPr>
            <a:r>
              <a:rPr lang="en-US">
                <a:latin typeface="Century Gothic"/>
                <a:ea typeface="Century Gothic"/>
                <a:cs typeface="Century Gothic"/>
                <a:sym typeface="Century Gothic"/>
              </a:rPr>
              <a:t>There should be an </a:t>
            </a:r>
            <a:r>
              <a:rPr lang="en-US" b="1">
                <a:latin typeface="Century Gothic"/>
                <a:ea typeface="Century Gothic"/>
                <a:cs typeface="Century Gothic"/>
                <a:sym typeface="Century Gothic"/>
              </a:rPr>
              <a:t>effective WR financing ecosystem</a:t>
            </a:r>
            <a:r>
              <a:rPr lang="en-US">
                <a:latin typeface="Century Gothic"/>
                <a:ea typeface="Century Gothic"/>
                <a:cs typeface="Century Gothic"/>
                <a:sym typeface="Century Gothic"/>
              </a:rPr>
              <a:t> that is able to address SHFs’ liquidity needs.</a:t>
            </a:r>
            <a:endParaRPr sz="1050">
              <a:solidFill>
                <a:srgbClr val="595959"/>
              </a:solidFill>
              <a:latin typeface="Century Gothic"/>
              <a:ea typeface="Century Gothic"/>
              <a:cs typeface="Century Gothic"/>
              <a:sym typeface="Century Gothic"/>
            </a:endParaRPr>
          </a:p>
        </p:txBody>
      </p:sp>
      <p:cxnSp>
        <p:nvCxnSpPr>
          <p:cNvPr id="336" name="Google Shape;336;p31"/>
          <p:cNvCxnSpPr/>
          <p:nvPr/>
        </p:nvCxnSpPr>
        <p:spPr>
          <a:xfrm>
            <a:off x="5822540" y="1186300"/>
            <a:ext cx="0" cy="5011800"/>
          </a:xfrm>
          <a:prstGeom prst="straightConnector1">
            <a:avLst/>
          </a:prstGeom>
          <a:noFill/>
          <a:ln w="19050" cap="flat" cmpd="sng">
            <a:solidFill>
              <a:schemeClr val="dk2"/>
            </a:solidFill>
            <a:prstDash val="solid"/>
            <a:round/>
            <a:headEnd type="none" w="med" len="med"/>
            <a:tailEnd type="none" w="med" len="med"/>
          </a:ln>
        </p:spPr>
      </p:cxnSp>
      <p:grpSp>
        <p:nvGrpSpPr>
          <p:cNvPr id="2" name="Group 1">
            <a:extLst>
              <a:ext uri="{FF2B5EF4-FFF2-40B4-BE49-F238E27FC236}">
                <a16:creationId xmlns:a16="http://schemas.microsoft.com/office/drawing/2014/main" id="{5D106B24-C764-E649-E2A4-8104462399FC}"/>
              </a:ext>
            </a:extLst>
          </p:cNvPr>
          <p:cNvGrpSpPr/>
          <p:nvPr/>
        </p:nvGrpSpPr>
        <p:grpSpPr>
          <a:xfrm>
            <a:off x="7382107" y="6333033"/>
            <a:ext cx="4787591" cy="435082"/>
            <a:chOff x="7192537" y="6315805"/>
            <a:chExt cx="4977161" cy="452310"/>
          </a:xfrm>
        </p:grpSpPr>
        <p:sp>
          <p:nvSpPr>
            <p:cNvPr id="3" name="Rectangle 2">
              <a:extLst>
                <a:ext uri="{FF2B5EF4-FFF2-40B4-BE49-F238E27FC236}">
                  <a16:creationId xmlns:a16="http://schemas.microsoft.com/office/drawing/2014/main" id="{E21D1C2B-BC16-F1CB-8B29-E31DABFC8910}"/>
                </a:ext>
              </a:extLst>
            </p:cNvPr>
            <p:cNvSpPr/>
            <p:nvPr/>
          </p:nvSpPr>
          <p:spPr>
            <a:xfrm>
              <a:off x="7192537" y="6315805"/>
              <a:ext cx="4977161" cy="4523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310095A-D6E4-1BEB-DEBF-8020CCF9C2BB}"/>
                </a:ext>
              </a:extLst>
            </p:cNvPr>
            <p:cNvGrpSpPr/>
            <p:nvPr/>
          </p:nvGrpSpPr>
          <p:grpSpPr>
            <a:xfrm>
              <a:off x="7973122" y="6333045"/>
              <a:ext cx="4103310" cy="434212"/>
              <a:chOff x="6611185" y="6077415"/>
              <a:chExt cx="5465247" cy="578332"/>
            </a:xfrm>
          </p:grpSpPr>
          <p:pic>
            <p:nvPicPr>
              <p:cNvPr id="5" name="Picture 4" descr="A logo with blue and orange colors&#10;&#10;Description automatically generated">
                <a:extLst>
                  <a:ext uri="{FF2B5EF4-FFF2-40B4-BE49-F238E27FC236}">
                    <a16:creationId xmlns:a16="http://schemas.microsoft.com/office/drawing/2014/main" id="{3042377A-8CBD-9AD7-8E05-2FCFE080010E}"/>
                  </a:ext>
                </a:extLst>
              </p:cNvPr>
              <p:cNvPicPr>
                <a:picLocks noChangeAspect="1"/>
              </p:cNvPicPr>
              <p:nvPr/>
            </p:nvPicPr>
            <p:blipFill rotWithShape="1">
              <a:blip r:embed="rId3"/>
              <a:srcRect t="38191" b="38212"/>
              <a:stretch/>
            </p:blipFill>
            <p:spPr>
              <a:xfrm>
                <a:off x="10997004" y="6261566"/>
                <a:ext cx="1079428" cy="360299"/>
              </a:xfrm>
              <a:prstGeom prst="rect">
                <a:avLst/>
              </a:prstGeom>
            </p:spPr>
          </p:pic>
          <p:pic>
            <p:nvPicPr>
              <p:cNvPr id="6" name="Picture 5" descr="A logo with corn and a car&#10;&#10;Description automatically generated">
                <a:extLst>
                  <a:ext uri="{FF2B5EF4-FFF2-40B4-BE49-F238E27FC236}">
                    <a16:creationId xmlns:a16="http://schemas.microsoft.com/office/drawing/2014/main" id="{EBC1F739-6FC5-8A01-63FC-47E2E9441959}"/>
                  </a:ext>
                </a:extLst>
              </p:cNvPr>
              <p:cNvPicPr>
                <a:picLocks noChangeAspect="1"/>
              </p:cNvPicPr>
              <p:nvPr/>
            </p:nvPicPr>
            <p:blipFill>
              <a:blip r:embed="rId4"/>
              <a:stretch>
                <a:fillRect/>
              </a:stretch>
            </p:blipFill>
            <p:spPr>
              <a:xfrm>
                <a:off x="8070380" y="6111230"/>
                <a:ext cx="1306428" cy="526681"/>
              </a:xfrm>
              <a:prstGeom prst="rect">
                <a:avLst/>
              </a:prstGeom>
            </p:spPr>
          </p:pic>
          <p:pic>
            <p:nvPicPr>
              <p:cNvPr id="7" name="Picture 6" descr="A logo with green and yellow lines&#10;&#10;Description automatically generated">
                <a:extLst>
                  <a:ext uri="{FF2B5EF4-FFF2-40B4-BE49-F238E27FC236}">
                    <a16:creationId xmlns:a16="http://schemas.microsoft.com/office/drawing/2014/main" id="{51EE98EE-1177-3F90-DCD0-A4A0DC947491}"/>
                  </a:ext>
                </a:extLst>
              </p:cNvPr>
              <p:cNvPicPr>
                <a:picLocks noChangeAspect="1"/>
              </p:cNvPicPr>
              <p:nvPr/>
            </p:nvPicPr>
            <p:blipFill rotWithShape="1">
              <a:blip r:embed="rId5"/>
              <a:srcRect b="16632"/>
              <a:stretch/>
            </p:blipFill>
            <p:spPr>
              <a:xfrm>
                <a:off x="6611185" y="6077415"/>
                <a:ext cx="1306428" cy="578332"/>
              </a:xfrm>
              <a:prstGeom prst="rect">
                <a:avLst/>
              </a:prstGeom>
            </p:spPr>
          </p:pic>
          <p:pic>
            <p:nvPicPr>
              <p:cNvPr id="8" name="Picture 7" descr="A close-up of a logo&#10;&#10;Description automatically generated">
                <a:extLst>
                  <a:ext uri="{FF2B5EF4-FFF2-40B4-BE49-F238E27FC236}">
                    <a16:creationId xmlns:a16="http://schemas.microsoft.com/office/drawing/2014/main" id="{039C2F52-1594-AAF6-D4AB-16A8315B09E5}"/>
                  </a:ext>
                </a:extLst>
              </p:cNvPr>
              <p:cNvPicPr>
                <a:picLocks noChangeAspect="1"/>
              </p:cNvPicPr>
              <p:nvPr/>
            </p:nvPicPr>
            <p:blipFill rotWithShape="1">
              <a:blip r:embed="rId6"/>
              <a:srcRect b="12281"/>
              <a:stretch/>
            </p:blipFill>
            <p:spPr>
              <a:xfrm>
                <a:off x="9507423" y="6231818"/>
                <a:ext cx="1549522" cy="406094"/>
              </a:xfrm>
              <a:prstGeom prst="rect">
                <a:avLst/>
              </a:prstGeom>
            </p:spPr>
          </p:pic>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2"/>
          <p:cNvSpPr txBox="1">
            <a:spLocks noGrp="1"/>
          </p:cNvSpPr>
          <p:nvPr>
            <p:ph type="body" idx="2"/>
          </p:nvPr>
        </p:nvSpPr>
        <p:spPr>
          <a:xfrm>
            <a:off x="862250" y="342285"/>
            <a:ext cx="10644900" cy="1197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500"/>
              <a:buNone/>
            </a:pPr>
            <a:r>
              <a:rPr lang="en-US" sz="2000"/>
              <a:t>Most SHFs are members of farmers’ groups/co-operatives and sell their produce to a middleman. SHFs are rarely satisfied with selling price and are rarely very profitable. </a:t>
            </a:r>
            <a:endParaRPr sz="2000"/>
          </a:p>
        </p:txBody>
      </p:sp>
      <p:sp>
        <p:nvSpPr>
          <p:cNvPr id="342" name="Google Shape;342;p32"/>
          <p:cNvSpPr txBox="1"/>
          <p:nvPr/>
        </p:nvSpPr>
        <p:spPr>
          <a:xfrm>
            <a:off x="685800" y="1083631"/>
            <a:ext cx="28857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SHFs’ customers</a:t>
            </a:r>
            <a:endParaRPr sz="1200" b="1">
              <a:latin typeface="Century Gothic"/>
              <a:ea typeface="Century Gothic"/>
              <a:cs typeface="Century Gothic"/>
              <a:sym typeface="Century Gothic"/>
            </a:endParaRPr>
          </a:p>
        </p:txBody>
      </p:sp>
      <p:sp>
        <p:nvSpPr>
          <p:cNvPr id="343" name="Google Shape;343;p32"/>
          <p:cNvSpPr/>
          <p:nvPr/>
        </p:nvSpPr>
        <p:spPr>
          <a:xfrm>
            <a:off x="104095" y="65915"/>
            <a:ext cx="1260600" cy="219900"/>
          </a:xfrm>
          <a:prstGeom prst="homePlate">
            <a:avLst>
              <a:gd name="adj"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FFFFFF"/>
                </a:solidFill>
                <a:latin typeface="Century Gothic"/>
                <a:ea typeface="Century Gothic"/>
                <a:cs typeface="Century Gothic"/>
                <a:sym typeface="Century Gothic"/>
              </a:rPr>
              <a:t>Demand-side</a:t>
            </a:r>
            <a:endParaRPr sz="1200">
              <a:solidFill>
                <a:srgbClr val="FFFFFF"/>
              </a:solidFill>
              <a:latin typeface="Century Gothic"/>
              <a:ea typeface="Century Gothic"/>
              <a:cs typeface="Century Gothic"/>
              <a:sym typeface="Century Gothic"/>
            </a:endParaRPr>
          </a:p>
        </p:txBody>
      </p:sp>
      <p:pic>
        <p:nvPicPr>
          <p:cNvPr id="344" name="Google Shape;344;p32"/>
          <p:cNvPicPr preferRelativeResize="0"/>
          <p:nvPr/>
        </p:nvPicPr>
        <p:blipFill>
          <a:blip r:embed="rId3">
            <a:alphaModFix/>
          </a:blip>
          <a:stretch>
            <a:fillRect/>
          </a:stretch>
        </p:blipFill>
        <p:spPr>
          <a:xfrm>
            <a:off x="634025" y="1410845"/>
            <a:ext cx="5683776" cy="2045725"/>
          </a:xfrm>
          <a:prstGeom prst="rect">
            <a:avLst/>
          </a:prstGeom>
          <a:noFill/>
          <a:ln>
            <a:noFill/>
          </a:ln>
        </p:spPr>
      </p:pic>
      <p:sp>
        <p:nvSpPr>
          <p:cNvPr id="345" name="Google Shape;345;p32"/>
          <p:cNvSpPr txBox="1"/>
          <p:nvPr/>
        </p:nvSpPr>
        <p:spPr>
          <a:xfrm>
            <a:off x="6833850" y="1083631"/>
            <a:ext cx="43560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Proportion of farmers that are members of farmers’ groups or co-operatives</a:t>
            </a:r>
            <a:endParaRPr sz="1200" b="1">
              <a:latin typeface="Century Gothic"/>
              <a:ea typeface="Century Gothic"/>
              <a:cs typeface="Century Gothic"/>
              <a:sym typeface="Century Gothic"/>
            </a:endParaRPr>
          </a:p>
        </p:txBody>
      </p:sp>
      <p:pic>
        <p:nvPicPr>
          <p:cNvPr id="346" name="Google Shape;346;p32"/>
          <p:cNvPicPr preferRelativeResize="0"/>
          <p:nvPr/>
        </p:nvPicPr>
        <p:blipFill>
          <a:blip r:embed="rId4">
            <a:alphaModFix/>
          </a:blip>
          <a:stretch>
            <a:fillRect/>
          </a:stretch>
        </p:blipFill>
        <p:spPr>
          <a:xfrm>
            <a:off x="6757650" y="1740625"/>
            <a:ext cx="4679100" cy="1704485"/>
          </a:xfrm>
          <a:prstGeom prst="rect">
            <a:avLst/>
          </a:prstGeom>
          <a:noFill/>
          <a:ln>
            <a:noFill/>
          </a:ln>
        </p:spPr>
      </p:pic>
      <p:cxnSp>
        <p:nvCxnSpPr>
          <p:cNvPr id="347" name="Google Shape;347;p32"/>
          <p:cNvCxnSpPr/>
          <p:nvPr/>
        </p:nvCxnSpPr>
        <p:spPr>
          <a:xfrm>
            <a:off x="6572975" y="1274065"/>
            <a:ext cx="0" cy="5099400"/>
          </a:xfrm>
          <a:prstGeom prst="straightConnector1">
            <a:avLst/>
          </a:prstGeom>
          <a:noFill/>
          <a:ln w="19050" cap="flat" cmpd="sng">
            <a:solidFill>
              <a:schemeClr val="dk2"/>
            </a:solidFill>
            <a:prstDash val="solid"/>
            <a:round/>
            <a:headEnd type="none" w="med" len="med"/>
            <a:tailEnd type="none" w="med" len="med"/>
          </a:ln>
        </p:spPr>
      </p:cxnSp>
      <p:sp>
        <p:nvSpPr>
          <p:cNvPr id="348" name="Google Shape;348;p32"/>
          <p:cNvSpPr txBox="1"/>
          <p:nvPr/>
        </p:nvSpPr>
        <p:spPr>
          <a:xfrm>
            <a:off x="6757650" y="3634735"/>
            <a:ext cx="41961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SHF satisfaction with selling price for their produce</a:t>
            </a:r>
            <a:endParaRPr sz="1200" b="1">
              <a:latin typeface="Century Gothic"/>
              <a:ea typeface="Century Gothic"/>
              <a:cs typeface="Century Gothic"/>
              <a:sym typeface="Century Gothic"/>
            </a:endParaRPr>
          </a:p>
        </p:txBody>
      </p:sp>
      <p:sp>
        <p:nvSpPr>
          <p:cNvPr id="349" name="Google Shape;349;p32"/>
          <p:cNvSpPr txBox="1"/>
          <p:nvPr/>
        </p:nvSpPr>
        <p:spPr>
          <a:xfrm>
            <a:off x="766725" y="3634735"/>
            <a:ext cx="28857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SHF profitability</a:t>
            </a:r>
            <a:endParaRPr sz="1200" b="1">
              <a:latin typeface="Century Gothic"/>
              <a:ea typeface="Century Gothic"/>
              <a:cs typeface="Century Gothic"/>
              <a:sym typeface="Century Gothic"/>
            </a:endParaRPr>
          </a:p>
        </p:txBody>
      </p:sp>
      <p:cxnSp>
        <p:nvCxnSpPr>
          <p:cNvPr id="350" name="Google Shape;350;p32"/>
          <p:cNvCxnSpPr/>
          <p:nvPr/>
        </p:nvCxnSpPr>
        <p:spPr>
          <a:xfrm>
            <a:off x="511550" y="3572821"/>
            <a:ext cx="11178600" cy="0"/>
          </a:xfrm>
          <a:prstGeom prst="straightConnector1">
            <a:avLst/>
          </a:prstGeom>
          <a:noFill/>
          <a:ln w="19050" cap="flat" cmpd="sng">
            <a:solidFill>
              <a:schemeClr val="dk2"/>
            </a:solidFill>
            <a:prstDash val="solid"/>
            <a:round/>
            <a:headEnd type="none" w="med" len="med"/>
            <a:tailEnd type="none" w="med" len="med"/>
          </a:ln>
        </p:spPr>
      </p:cxnSp>
      <p:pic>
        <p:nvPicPr>
          <p:cNvPr id="351" name="Google Shape;351;p32"/>
          <p:cNvPicPr preferRelativeResize="0"/>
          <p:nvPr/>
        </p:nvPicPr>
        <p:blipFill>
          <a:blip r:embed="rId5">
            <a:alphaModFix/>
          </a:blip>
          <a:stretch>
            <a:fillRect/>
          </a:stretch>
        </p:blipFill>
        <p:spPr>
          <a:xfrm>
            <a:off x="609600" y="3973500"/>
            <a:ext cx="5340948" cy="2470900"/>
          </a:xfrm>
          <a:prstGeom prst="rect">
            <a:avLst/>
          </a:prstGeom>
          <a:noFill/>
          <a:ln>
            <a:noFill/>
          </a:ln>
        </p:spPr>
      </p:pic>
      <p:pic>
        <p:nvPicPr>
          <p:cNvPr id="352" name="Google Shape;352;p32"/>
          <p:cNvPicPr preferRelativeResize="0"/>
          <p:nvPr/>
        </p:nvPicPr>
        <p:blipFill>
          <a:blip r:embed="rId6">
            <a:alphaModFix/>
          </a:blip>
          <a:stretch>
            <a:fillRect/>
          </a:stretch>
        </p:blipFill>
        <p:spPr>
          <a:xfrm>
            <a:off x="6758025" y="3947075"/>
            <a:ext cx="4897575" cy="2470900"/>
          </a:xfrm>
          <a:prstGeom prst="rect">
            <a:avLst/>
          </a:prstGeom>
          <a:noFill/>
          <a:ln>
            <a:noFill/>
          </a:ln>
        </p:spPr>
      </p:pic>
      <p:grpSp>
        <p:nvGrpSpPr>
          <p:cNvPr id="6" name="Group 5">
            <a:extLst>
              <a:ext uri="{FF2B5EF4-FFF2-40B4-BE49-F238E27FC236}">
                <a16:creationId xmlns:a16="http://schemas.microsoft.com/office/drawing/2014/main" id="{2D2E585C-3905-B4C5-CD9B-A24D456F97CA}"/>
              </a:ext>
            </a:extLst>
          </p:cNvPr>
          <p:cNvGrpSpPr/>
          <p:nvPr/>
        </p:nvGrpSpPr>
        <p:grpSpPr>
          <a:xfrm>
            <a:off x="7482468" y="6342153"/>
            <a:ext cx="4687230" cy="425962"/>
            <a:chOff x="7192537" y="6315805"/>
            <a:chExt cx="4977161" cy="452310"/>
          </a:xfrm>
        </p:grpSpPr>
        <p:sp>
          <p:nvSpPr>
            <p:cNvPr id="7" name="Rectangle 6">
              <a:extLst>
                <a:ext uri="{FF2B5EF4-FFF2-40B4-BE49-F238E27FC236}">
                  <a16:creationId xmlns:a16="http://schemas.microsoft.com/office/drawing/2014/main" id="{5DEBF14B-5AF9-9446-1D69-54F2DE5AEDC9}"/>
                </a:ext>
              </a:extLst>
            </p:cNvPr>
            <p:cNvSpPr/>
            <p:nvPr/>
          </p:nvSpPr>
          <p:spPr>
            <a:xfrm>
              <a:off x="7192537" y="6315805"/>
              <a:ext cx="4977161" cy="4523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30E0042F-B103-6D28-C1F6-945A42C71173}"/>
                </a:ext>
              </a:extLst>
            </p:cNvPr>
            <p:cNvGrpSpPr/>
            <p:nvPr/>
          </p:nvGrpSpPr>
          <p:grpSpPr>
            <a:xfrm>
              <a:off x="7973122" y="6333045"/>
              <a:ext cx="4103310" cy="434212"/>
              <a:chOff x="6611185" y="6077415"/>
              <a:chExt cx="5465247" cy="578332"/>
            </a:xfrm>
          </p:grpSpPr>
          <p:pic>
            <p:nvPicPr>
              <p:cNvPr id="9" name="Picture 8" descr="A logo with blue and orange colors&#10;&#10;Description automatically generated">
                <a:extLst>
                  <a:ext uri="{FF2B5EF4-FFF2-40B4-BE49-F238E27FC236}">
                    <a16:creationId xmlns:a16="http://schemas.microsoft.com/office/drawing/2014/main" id="{C10D6498-BFA9-96BC-5420-8DFE01E20DA5}"/>
                  </a:ext>
                </a:extLst>
              </p:cNvPr>
              <p:cNvPicPr>
                <a:picLocks noChangeAspect="1"/>
              </p:cNvPicPr>
              <p:nvPr/>
            </p:nvPicPr>
            <p:blipFill rotWithShape="1">
              <a:blip r:embed="rId7"/>
              <a:srcRect t="38191" b="38212"/>
              <a:stretch/>
            </p:blipFill>
            <p:spPr>
              <a:xfrm>
                <a:off x="10997004" y="6261566"/>
                <a:ext cx="1079428" cy="360299"/>
              </a:xfrm>
              <a:prstGeom prst="rect">
                <a:avLst/>
              </a:prstGeom>
            </p:spPr>
          </p:pic>
          <p:pic>
            <p:nvPicPr>
              <p:cNvPr id="10" name="Picture 9" descr="A logo with corn and a car&#10;&#10;Description automatically generated">
                <a:extLst>
                  <a:ext uri="{FF2B5EF4-FFF2-40B4-BE49-F238E27FC236}">
                    <a16:creationId xmlns:a16="http://schemas.microsoft.com/office/drawing/2014/main" id="{C4B718F3-EDBA-832C-1F91-E8D404914F3B}"/>
                  </a:ext>
                </a:extLst>
              </p:cNvPr>
              <p:cNvPicPr>
                <a:picLocks noChangeAspect="1"/>
              </p:cNvPicPr>
              <p:nvPr/>
            </p:nvPicPr>
            <p:blipFill>
              <a:blip r:embed="rId8"/>
              <a:stretch>
                <a:fillRect/>
              </a:stretch>
            </p:blipFill>
            <p:spPr>
              <a:xfrm>
                <a:off x="8070380" y="6111230"/>
                <a:ext cx="1306428" cy="526681"/>
              </a:xfrm>
              <a:prstGeom prst="rect">
                <a:avLst/>
              </a:prstGeom>
            </p:spPr>
          </p:pic>
          <p:pic>
            <p:nvPicPr>
              <p:cNvPr id="11" name="Picture 10" descr="A logo with green and yellow lines&#10;&#10;Description automatically generated">
                <a:extLst>
                  <a:ext uri="{FF2B5EF4-FFF2-40B4-BE49-F238E27FC236}">
                    <a16:creationId xmlns:a16="http://schemas.microsoft.com/office/drawing/2014/main" id="{7D39E1B4-56B9-3963-1A39-9295D680F61B}"/>
                  </a:ext>
                </a:extLst>
              </p:cNvPr>
              <p:cNvPicPr>
                <a:picLocks noChangeAspect="1"/>
              </p:cNvPicPr>
              <p:nvPr/>
            </p:nvPicPr>
            <p:blipFill rotWithShape="1">
              <a:blip r:embed="rId9"/>
              <a:srcRect b="16632"/>
              <a:stretch/>
            </p:blipFill>
            <p:spPr>
              <a:xfrm>
                <a:off x="6611185" y="6077415"/>
                <a:ext cx="1306428" cy="578332"/>
              </a:xfrm>
              <a:prstGeom prst="rect">
                <a:avLst/>
              </a:prstGeom>
            </p:spPr>
          </p:pic>
          <p:pic>
            <p:nvPicPr>
              <p:cNvPr id="12" name="Picture 11" descr="A close-up of a logo&#10;&#10;Description automatically generated">
                <a:extLst>
                  <a:ext uri="{FF2B5EF4-FFF2-40B4-BE49-F238E27FC236}">
                    <a16:creationId xmlns:a16="http://schemas.microsoft.com/office/drawing/2014/main" id="{7862DE15-B3D2-E394-EEC8-E52F4A715345}"/>
                  </a:ext>
                </a:extLst>
              </p:cNvPr>
              <p:cNvPicPr>
                <a:picLocks noChangeAspect="1"/>
              </p:cNvPicPr>
              <p:nvPr/>
            </p:nvPicPr>
            <p:blipFill rotWithShape="1">
              <a:blip r:embed="rId10"/>
              <a:srcRect b="12281"/>
              <a:stretch/>
            </p:blipFill>
            <p:spPr>
              <a:xfrm>
                <a:off x="9507423" y="6231818"/>
                <a:ext cx="1549522" cy="406094"/>
              </a:xfrm>
              <a:prstGeom prst="rect">
                <a:avLst/>
              </a:prstGeom>
            </p:spPr>
          </p:pic>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3"/>
          <p:cNvSpPr txBox="1">
            <a:spLocks noGrp="1"/>
          </p:cNvSpPr>
          <p:nvPr>
            <p:ph type="body" idx="2"/>
          </p:nvPr>
        </p:nvSpPr>
        <p:spPr>
          <a:xfrm>
            <a:off x="862250" y="342285"/>
            <a:ext cx="10644900" cy="1197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500"/>
              <a:buNone/>
            </a:pPr>
            <a:r>
              <a:rPr lang="en-US" sz="2000"/>
              <a:t>SHFs are formally financially included and mainly use a commercial bank or SACCO to obtain a farming loan. </a:t>
            </a:r>
            <a:endParaRPr sz="2000"/>
          </a:p>
        </p:txBody>
      </p:sp>
      <p:sp>
        <p:nvSpPr>
          <p:cNvPr id="358" name="Google Shape;358;p33"/>
          <p:cNvSpPr txBox="1"/>
          <p:nvPr/>
        </p:nvSpPr>
        <p:spPr>
          <a:xfrm>
            <a:off x="457200" y="1453066"/>
            <a:ext cx="28857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Formal account ownership</a:t>
            </a:r>
            <a:endParaRPr sz="1200" b="1">
              <a:latin typeface="Century Gothic"/>
              <a:ea typeface="Century Gothic"/>
              <a:cs typeface="Century Gothic"/>
              <a:sym typeface="Century Gothic"/>
            </a:endParaRPr>
          </a:p>
        </p:txBody>
      </p:sp>
      <p:sp>
        <p:nvSpPr>
          <p:cNvPr id="359" name="Google Shape;359;p33"/>
          <p:cNvSpPr/>
          <p:nvPr/>
        </p:nvSpPr>
        <p:spPr>
          <a:xfrm>
            <a:off x="104095" y="65915"/>
            <a:ext cx="1260600" cy="219900"/>
          </a:xfrm>
          <a:prstGeom prst="homePlate">
            <a:avLst>
              <a:gd name="adj"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FFFFFF"/>
                </a:solidFill>
                <a:latin typeface="Century Gothic"/>
                <a:ea typeface="Century Gothic"/>
                <a:cs typeface="Century Gothic"/>
                <a:sym typeface="Century Gothic"/>
              </a:rPr>
              <a:t>Demand-side</a:t>
            </a:r>
            <a:endParaRPr sz="1200">
              <a:solidFill>
                <a:srgbClr val="FFFFFF"/>
              </a:solidFill>
              <a:latin typeface="Century Gothic"/>
              <a:ea typeface="Century Gothic"/>
              <a:cs typeface="Century Gothic"/>
              <a:sym typeface="Century Gothic"/>
            </a:endParaRPr>
          </a:p>
        </p:txBody>
      </p:sp>
      <p:sp>
        <p:nvSpPr>
          <p:cNvPr id="360" name="Google Shape;360;p33"/>
          <p:cNvSpPr txBox="1"/>
          <p:nvPr/>
        </p:nvSpPr>
        <p:spPr>
          <a:xfrm>
            <a:off x="4854575" y="1453066"/>
            <a:ext cx="28857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Access of financial services</a:t>
            </a:r>
            <a:endParaRPr sz="1200" b="1">
              <a:latin typeface="Century Gothic"/>
              <a:ea typeface="Century Gothic"/>
              <a:cs typeface="Century Gothic"/>
              <a:sym typeface="Century Gothic"/>
            </a:endParaRPr>
          </a:p>
        </p:txBody>
      </p:sp>
      <p:sp>
        <p:nvSpPr>
          <p:cNvPr id="361" name="Google Shape;361;p33"/>
          <p:cNvSpPr txBox="1"/>
          <p:nvPr/>
        </p:nvSpPr>
        <p:spPr>
          <a:xfrm>
            <a:off x="9155175" y="1453066"/>
            <a:ext cx="28857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Digital device in use</a:t>
            </a:r>
            <a:endParaRPr sz="1200" b="1">
              <a:latin typeface="Century Gothic"/>
              <a:ea typeface="Century Gothic"/>
              <a:cs typeface="Century Gothic"/>
              <a:sym typeface="Century Gothic"/>
            </a:endParaRPr>
          </a:p>
        </p:txBody>
      </p:sp>
      <p:pic>
        <p:nvPicPr>
          <p:cNvPr id="362" name="Google Shape;362;p33"/>
          <p:cNvPicPr preferRelativeResize="0"/>
          <p:nvPr/>
        </p:nvPicPr>
        <p:blipFill>
          <a:blip r:embed="rId3">
            <a:alphaModFix/>
          </a:blip>
          <a:stretch>
            <a:fillRect/>
          </a:stretch>
        </p:blipFill>
        <p:spPr>
          <a:xfrm>
            <a:off x="4801505" y="1898600"/>
            <a:ext cx="4029998" cy="2037265"/>
          </a:xfrm>
          <a:prstGeom prst="rect">
            <a:avLst/>
          </a:prstGeom>
          <a:noFill/>
          <a:ln>
            <a:noFill/>
          </a:ln>
        </p:spPr>
      </p:pic>
      <p:cxnSp>
        <p:nvCxnSpPr>
          <p:cNvPr id="363" name="Google Shape;363;p33"/>
          <p:cNvCxnSpPr/>
          <p:nvPr/>
        </p:nvCxnSpPr>
        <p:spPr>
          <a:xfrm>
            <a:off x="4725799" y="1274065"/>
            <a:ext cx="0" cy="2775000"/>
          </a:xfrm>
          <a:prstGeom prst="straightConnector1">
            <a:avLst/>
          </a:prstGeom>
          <a:noFill/>
          <a:ln w="19050" cap="flat" cmpd="sng">
            <a:solidFill>
              <a:schemeClr val="dk2"/>
            </a:solidFill>
            <a:prstDash val="solid"/>
            <a:round/>
            <a:headEnd type="none" w="med" len="med"/>
            <a:tailEnd type="none" w="med" len="med"/>
          </a:ln>
        </p:spPr>
      </p:cxnSp>
      <p:cxnSp>
        <p:nvCxnSpPr>
          <p:cNvPr id="364" name="Google Shape;364;p33"/>
          <p:cNvCxnSpPr/>
          <p:nvPr/>
        </p:nvCxnSpPr>
        <p:spPr>
          <a:xfrm>
            <a:off x="9004564" y="1274065"/>
            <a:ext cx="0" cy="2751900"/>
          </a:xfrm>
          <a:prstGeom prst="straightConnector1">
            <a:avLst/>
          </a:prstGeom>
          <a:noFill/>
          <a:ln w="19050" cap="flat" cmpd="sng">
            <a:solidFill>
              <a:schemeClr val="dk2"/>
            </a:solidFill>
            <a:prstDash val="solid"/>
            <a:round/>
            <a:headEnd type="none" w="med" len="med"/>
            <a:tailEnd type="none" w="med" len="med"/>
          </a:ln>
        </p:spPr>
      </p:cxnSp>
      <p:cxnSp>
        <p:nvCxnSpPr>
          <p:cNvPr id="365" name="Google Shape;365;p33"/>
          <p:cNvCxnSpPr/>
          <p:nvPr/>
        </p:nvCxnSpPr>
        <p:spPr>
          <a:xfrm>
            <a:off x="511550" y="4036831"/>
            <a:ext cx="11178600" cy="0"/>
          </a:xfrm>
          <a:prstGeom prst="straightConnector1">
            <a:avLst/>
          </a:prstGeom>
          <a:noFill/>
          <a:ln w="19050" cap="flat" cmpd="sng">
            <a:solidFill>
              <a:schemeClr val="dk2"/>
            </a:solidFill>
            <a:prstDash val="solid"/>
            <a:round/>
            <a:headEnd type="none" w="med" len="med"/>
            <a:tailEnd type="none" w="med" len="med"/>
          </a:ln>
        </p:spPr>
      </p:cxnSp>
      <p:pic>
        <p:nvPicPr>
          <p:cNvPr id="366" name="Google Shape;366;p33"/>
          <p:cNvPicPr preferRelativeResize="0"/>
          <p:nvPr/>
        </p:nvPicPr>
        <p:blipFill>
          <a:blip r:embed="rId4">
            <a:alphaModFix/>
          </a:blip>
          <a:stretch>
            <a:fillRect/>
          </a:stretch>
        </p:blipFill>
        <p:spPr>
          <a:xfrm>
            <a:off x="358370" y="1822400"/>
            <a:ext cx="4295452" cy="2090525"/>
          </a:xfrm>
          <a:prstGeom prst="rect">
            <a:avLst/>
          </a:prstGeom>
          <a:noFill/>
          <a:ln>
            <a:noFill/>
          </a:ln>
        </p:spPr>
      </p:pic>
      <p:sp>
        <p:nvSpPr>
          <p:cNvPr id="367" name="Google Shape;367;p33"/>
          <p:cNvSpPr txBox="1"/>
          <p:nvPr/>
        </p:nvSpPr>
        <p:spPr>
          <a:xfrm>
            <a:off x="1600200" y="4120066"/>
            <a:ext cx="28857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Frequency of internet use</a:t>
            </a:r>
            <a:endParaRPr sz="1200" b="1">
              <a:latin typeface="Century Gothic"/>
              <a:ea typeface="Century Gothic"/>
              <a:cs typeface="Century Gothic"/>
              <a:sym typeface="Century Gothic"/>
            </a:endParaRPr>
          </a:p>
        </p:txBody>
      </p:sp>
      <p:pic>
        <p:nvPicPr>
          <p:cNvPr id="368" name="Google Shape;368;p33"/>
          <p:cNvPicPr preferRelativeResize="0"/>
          <p:nvPr/>
        </p:nvPicPr>
        <p:blipFill>
          <a:blip r:embed="rId5">
            <a:alphaModFix/>
          </a:blip>
          <a:stretch>
            <a:fillRect/>
          </a:stretch>
        </p:blipFill>
        <p:spPr>
          <a:xfrm>
            <a:off x="1654550" y="4553410"/>
            <a:ext cx="3491799" cy="1637931"/>
          </a:xfrm>
          <a:prstGeom prst="rect">
            <a:avLst/>
          </a:prstGeom>
          <a:noFill/>
          <a:ln>
            <a:noFill/>
          </a:ln>
        </p:spPr>
      </p:pic>
      <p:sp>
        <p:nvSpPr>
          <p:cNvPr id="369" name="Google Shape;369;p33"/>
          <p:cNvSpPr txBox="1"/>
          <p:nvPr/>
        </p:nvSpPr>
        <p:spPr>
          <a:xfrm>
            <a:off x="6932217" y="4063902"/>
            <a:ext cx="38784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dirty="0">
                <a:latin typeface="Century Gothic"/>
                <a:ea typeface="Century Gothic"/>
                <a:cs typeface="Century Gothic"/>
                <a:sym typeface="Century Gothic"/>
              </a:rPr>
              <a:t>Usage of financial service provider for farming loan</a:t>
            </a:r>
            <a:endParaRPr sz="1200" b="1" dirty="0">
              <a:latin typeface="Century Gothic"/>
              <a:ea typeface="Century Gothic"/>
              <a:cs typeface="Century Gothic"/>
              <a:sym typeface="Century Gothic"/>
            </a:endParaRPr>
          </a:p>
        </p:txBody>
      </p:sp>
      <p:pic>
        <p:nvPicPr>
          <p:cNvPr id="370" name="Google Shape;370;p33"/>
          <p:cNvPicPr preferRelativeResize="0"/>
          <p:nvPr/>
        </p:nvPicPr>
        <p:blipFill>
          <a:blip r:embed="rId6">
            <a:alphaModFix/>
          </a:blip>
          <a:stretch>
            <a:fillRect/>
          </a:stretch>
        </p:blipFill>
        <p:spPr>
          <a:xfrm>
            <a:off x="6669850" y="4312122"/>
            <a:ext cx="4295450" cy="2075421"/>
          </a:xfrm>
          <a:prstGeom prst="rect">
            <a:avLst/>
          </a:prstGeom>
          <a:noFill/>
          <a:ln>
            <a:noFill/>
          </a:ln>
        </p:spPr>
      </p:pic>
      <p:pic>
        <p:nvPicPr>
          <p:cNvPr id="371" name="Google Shape;371;p33"/>
          <p:cNvPicPr preferRelativeResize="0"/>
          <p:nvPr/>
        </p:nvPicPr>
        <p:blipFill>
          <a:blip r:embed="rId7">
            <a:alphaModFix/>
          </a:blip>
          <a:stretch>
            <a:fillRect/>
          </a:stretch>
        </p:blipFill>
        <p:spPr>
          <a:xfrm>
            <a:off x="9155175" y="1885200"/>
            <a:ext cx="2885700" cy="1462283"/>
          </a:xfrm>
          <a:prstGeom prst="rect">
            <a:avLst/>
          </a:prstGeom>
          <a:noFill/>
          <a:ln>
            <a:noFill/>
          </a:ln>
        </p:spPr>
      </p:pic>
      <p:cxnSp>
        <p:nvCxnSpPr>
          <p:cNvPr id="372" name="Google Shape;372;p33"/>
          <p:cNvCxnSpPr/>
          <p:nvPr/>
        </p:nvCxnSpPr>
        <p:spPr>
          <a:xfrm>
            <a:off x="5944999" y="4028830"/>
            <a:ext cx="0" cy="2356200"/>
          </a:xfrm>
          <a:prstGeom prst="straightConnector1">
            <a:avLst/>
          </a:prstGeom>
          <a:noFill/>
          <a:ln w="19050" cap="flat" cmpd="sng">
            <a:solidFill>
              <a:schemeClr val="dk2"/>
            </a:solidFill>
            <a:prstDash val="solid"/>
            <a:round/>
            <a:headEnd type="none" w="med" len="med"/>
            <a:tailEnd type="none" w="med" len="med"/>
          </a:ln>
        </p:spPr>
      </p:cxnSp>
      <p:grpSp>
        <p:nvGrpSpPr>
          <p:cNvPr id="6" name="Group 5">
            <a:extLst>
              <a:ext uri="{FF2B5EF4-FFF2-40B4-BE49-F238E27FC236}">
                <a16:creationId xmlns:a16="http://schemas.microsoft.com/office/drawing/2014/main" id="{099CD933-CDA9-3FA3-E3E8-9E1F6405DE41}"/>
              </a:ext>
            </a:extLst>
          </p:cNvPr>
          <p:cNvGrpSpPr/>
          <p:nvPr/>
        </p:nvGrpSpPr>
        <p:grpSpPr>
          <a:xfrm>
            <a:off x="7740275" y="6343279"/>
            <a:ext cx="4429423" cy="402533"/>
            <a:chOff x="7192537" y="6315805"/>
            <a:chExt cx="4977161" cy="452310"/>
          </a:xfrm>
        </p:grpSpPr>
        <p:sp>
          <p:nvSpPr>
            <p:cNvPr id="7" name="Rectangle 6">
              <a:extLst>
                <a:ext uri="{FF2B5EF4-FFF2-40B4-BE49-F238E27FC236}">
                  <a16:creationId xmlns:a16="http://schemas.microsoft.com/office/drawing/2014/main" id="{8C15B5E6-882B-9A06-E96E-2FE5E8369A32}"/>
                </a:ext>
              </a:extLst>
            </p:cNvPr>
            <p:cNvSpPr/>
            <p:nvPr/>
          </p:nvSpPr>
          <p:spPr>
            <a:xfrm>
              <a:off x="7192537" y="6315805"/>
              <a:ext cx="4977161" cy="4523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A0C183D4-D637-A1BB-4B1E-A1FAF3151F76}"/>
                </a:ext>
              </a:extLst>
            </p:cNvPr>
            <p:cNvGrpSpPr/>
            <p:nvPr/>
          </p:nvGrpSpPr>
          <p:grpSpPr>
            <a:xfrm>
              <a:off x="7973122" y="6333045"/>
              <a:ext cx="4103310" cy="434212"/>
              <a:chOff x="6611185" y="6077415"/>
              <a:chExt cx="5465247" cy="578332"/>
            </a:xfrm>
          </p:grpSpPr>
          <p:pic>
            <p:nvPicPr>
              <p:cNvPr id="9" name="Picture 8" descr="A logo with blue and orange colors&#10;&#10;Description automatically generated">
                <a:extLst>
                  <a:ext uri="{FF2B5EF4-FFF2-40B4-BE49-F238E27FC236}">
                    <a16:creationId xmlns:a16="http://schemas.microsoft.com/office/drawing/2014/main" id="{D9369745-7795-68FA-084A-8872E394D8F7}"/>
                  </a:ext>
                </a:extLst>
              </p:cNvPr>
              <p:cNvPicPr>
                <a:picLocks noChangeAspect="1"/>
              </p:cNvPicPr>
              <p:nvPr/>
            </p:nvPicPr>
            <p:blipFill rotWithShape="1">
              <a:blip r:embed="rId8"/>
              <a:srcRect t="38191" b="38212"/>
              <a:stretch/>
            </p:blipFill>
            <p:spPr>
              <a:xfrm>
                <a:off x="10997004" y="6261566"/>
                <a:ext cx="1079428" cy="360299"/>
              </a:xfrm>
              <a:prstGeom prst="rect">
                <a:avLst/>
              </a:prstGeom>
            </p:spPr>
          </p:pic>
          <p:pic>
            <p:nvPicPr>
              <p:cNvPr id="10" name="Picture 9" descr="A logo with corn and a car&#10;&#10;Description automatically generated">
                <a:extLst>
                  <a:ext uri="{FF2B5EF4-FFF2-40B4-BE49-F238E27FC236}">
                    <a16:creationId xmlns:a16="http://schemas.microsoft.com/office/drawing/2014/main" id="{8E540654-3D8E-C06E-C2D1-D759531670BF}"/>
                  </a:ext>
                </a:extLst>
              </p:cNvPr>
              <p:cNvPicPr>
                <a:picLocks noChangeAspect="1"/>
              </p:cNvPicPr>
              <p:nvPr/>
            </p:nvPicPr>
            <p:blipFill>
              <a:blip r:embed="rId9"/>
              <a:stretch>
                <a:fillRect/>
              </a:stretch>
            </p:blipFill>
            <p:spPr>
              <a:xfrm>
                <a:off x="8070380" y="6111230"/>
                <a:ext cx="1306428" cy="526681"/>
              </a:xfrm>
              <a:prstGeom prst="rect">
                <a:avLst/>
              </a:prstGeom>
            </p:spPr>
          </p:pic>
          <p:pic>
            <p:nvPicPr>
              <p:cNvPr id="11" name="Picture 10" descr="A logo with green and yellow lines&#10;&#10;Description automatically generated">
                <a:extLst>
                  <a:ext uri="{FF2B5EF4-FFF2-40B4-BE49-F238E27FC236}">
                    <a16:creationId xmlns:a16="http://schemas.microsoft.com/office/drawing/2014/main" id="{4398AEE1-6132-3884-4997-2F0D3FF3763A}"/>
                  </a:ext>
                </a:extLst>
              </p:cNvPr>
              <p:cNvPicPr>
                <a:picLocks noChangeAspect="1"/>
              </p:cNvPicPr>
              <p:nvPr/>
            </p:nvPicPr>
            <p:blipFill rotWithShape="1">
              <a:blip r:embed="rId10"/>
              <a:srcRect b="16632"/>
              <a:stretch/>
            </p:blipFill>
            <p:spPr>
              <a:xfrm>
                <a:off x="6611185" y="6077415"/>
                <a:ext cx="1306428" cy="578332"/>
              </a:xfrm>
              <a:prstGeom prst="rect">
                <a:avLst/>
              </a:prstGeom>
            </p:spPr>
          </p:pic>
          <p:pic>
            <p:nvPicPr>
              <p:cNvPr id="12" name="Picture 11" descr="A close-up of a logo&#10;&#10;Description automatically generated">
                <a:extLst>
                  <a:ext uri="{FF2B5EF4-FFF2-40B4-BE49-F238E27FC236}">
                    <a16:creationId xmlns:a16="http://schemas.microsoft.com/office/drawing/2014/main" id="{055B4BB7-2F3C-557E-6784-5B6D9920CDFC}"/>
                  </a:ext>
                </a:extLst>
              </p:cNvPr>
              <p:cNvPicPr>
                <a:picLocks noChangeAspect="1"/>
              </p:cNvPicPr>
              <p:nvPr/>
            </p:nvPicPr>
            <p:blipFill rotWithShape="1">
              <a:blip r:embed="rId11"/>
              <a:srcRect b="12281"/>
              <a:stretch/>
            </p:blipFill>
            <p:spPr>
              <a:xfrm>
                <a:off x="9507423" y="6231818"/>
                <a:ext cx="1549522" cy="406094"/>
              </a:xfrm>
              <a:prstGeom prst="rect">
                <a:avLst/>
              </a:prstGeom>
            </p:spPr>
          </p:pic>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4"/>
          <p:cNvSpPr txBox="1">
            <a:spLocks noGrp="1"/>
          </p:cNvSpPr>
          <p:nvPr>
            <p:ph type="body" idx="2"/>
          </p:nvPr>
        </p:nvSpPr>
        <p:spPr>
          <a:xfrm>
            <a:off x="862250" y="342275"/>
            <a:ext cx="10795200" cy="1197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US" sz="2000"/>
              <a:t>The primary obstacle hindering SHFs from obtaining loans when required is the lack of sufficient collateral and the annual financing requirements lie between KES 50-100k. </a:t>
            </a:r>
            <a:endParaRPr sz="1200">
              <a:solidFill>
                <a:schemeClr val="dk1"/>
              </a:solidFill>
            </a:endParaRPr>
          </a:p>
        </p:txBody>
      </p:sp>
      <p:sp>
        <p:nvSpPr>
          <p:cNvPr id="378" name="Google Shape;378;p34"/>
          <p:cNvSpPr txBox="1"/>
          <p:nvPr/>
        </p:nvSpPr>
        <p:spPr>
          <a:xfrm>
            <a:off x="685800" y="1247596"/>
            <a:ext cx="28857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Frequency of borrowing</a:t>
            </a:r>
            <a:endParaRPr sz="1200" b="1">
              <a:latin typeface="Century Gothic"/>
              <a:ea typeface="Century Gothic"/>
              <a:cs typeface="Century Gothic"/>
              <a:sym typeface="Century Gothic"/>
            </a:endParaRPr>
          </a:p>
        </p:txBody>
      </p:sp>
      <p:sp>
        <p:nvSpPr>
          <p:cNvPr id="379" name="Google Shape;379;p34"/>
          <p:cNvSpPr/>
          <p:nvPr/>
        </p:nvSpPr>
        <p:spPr>
          <a:xfrm>
            <a:off x="104095" y="65915"/>
            <a:ext cx="1260600" cy="219900"/>
          </a:xfrm>
          <a:prstGeom prst="homePlate">
            <a:avLst>
              <a:gd name="adj"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FFFFFF"/>
                </a:solidFill>
                <a:latin typeface="Century Gothic"/>
                <a:ea typeface="Century Gothic"/>
                <a:cs typeface="Century Gothic"/>
                <a:sym typeface="Century Gothic"/>
              </a:rPr>
              <a:t>Demand-side</a:t>
            </a:r>
            <a:endParaRPr sz="1200">
              <a:solidFill>
                <a:srgbClr val="FFFFFF"/>
              </a:solidFill>
              <a:latin typeface="Century Gothic"/>
              <a:ea typeface="Century Gothic"/>
              <a:cs typeface="Century Gothic"/>
              <a:sym typeface="Century Gothic"/>
            </a:endParaRPr>
          </a:p>
        </p:txBody>
      </p:sp>
      <p:pic>
        <p:nvPicPr>
          <p:cNvPr id="380" name="Google Shape;380;p34"/>
          <p:cNvPicPr preferRelativeResize="0"/>
          <p:nvPr/>
        </p:nvPicPr>
        <p:blipFill>
          <a:blip r:embed="rId3">
            <a:alphaModFix/>
          </a:blip>
          <a:stretch>
            <a:fillRect/>
          </a:stretch>
        </p:blipFill>
        <p:spPr>
          <a:xfrm>
            <a:off x="685800" y="1745580"/>
            <a:ext cx="3523826" cy="1542175"/>
          </a:xfrm>
          <a:prstGeom prst="rect">
            <a:avLst/>
          </a:prstGeom>
          <a:noFill/>
          <a:ln>
            <a:noFill/>
          </a:ln>
        </p:spPr>
      </p:pic>
      <p:sp>
        <p:nvSpPr>
          <p:cNvPr id="381" name="Google Shape;381;p34"/>
          <p:cNvSpPr txBox="1"/>
          <p:nvPr/>
        </p:nvSpPr>
        <p:spPr>
          <a:xfrm>
            <a:off x="685800" y="3780571"/>
            <a:ext cx="28857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Most common reason for borrowing</a:t>
            </a:r>
            <a:endParaRPr sz="1200" b="1">
              <a:latin typeface="Century Gothic"/>
              <a:ea typeface="Century Gothic"/>
              <a:cs typeface="Century Gothic"/>
              <a:sym typeface="Century Gothic"/>
            </a:endParaRPr>
          </a:p>
        </p:txBody>
      </p:sp>
      <p:cxnSp>
        <p:nvCxnSpPr>
          <p:cNvPr id="382" name="Google Shape;382;p34"/>
          <p:cNvCxnSpPr/>
          <p:nvPr/>
        </p:nvCxnSpPr>
        <p:spPr>
          <a:xfrm>
            <a:off x="4644845" y="1338700"/>
            <a:ext cx="0" cy="5011800"/>
          </a:xfrm>
          <a:prstGeom prst="straightConnector1">
            <a:avLst/>
          </a:prstGeom>
          <a:noFill/>
          <a:ln w="19050" cap="flat" cmpd="sng">
            <a:solidFill>
              <a:schemeClr val="dk2"/>
            </a:solidFill>
            <a:prstDash val="solid"/>
            <a:round/>
            <a:headEnd type="none" w="med" len="med"/>
            <a:tailEnd type="none" w="med" len="med"/>
          </a:ln>
        </p:spPr>
      </p:cxnSp>
      <p:sp>
        <p:nvSpPr>
          <p:cNvPr id="383" name="Google Shape;383;p34"/>
          <p:cNvSpPr txBox="1"/>
          <p:nvPr/>
        </p:nvSpPr>
        <p:spPr>
          <a:xfrm>
            <a:off x="4871654" y="1247605"/>
            <a:ext cx="5826300" cy="292500"/>
          </a:xfrm>
          <a:prstGeom prst="rect">
            <a:avLst/>
          </a:prstGeom>
          <a:noFill/>
          <a:ln>
            <a:noFill/>
          </a:ln>
        </p:spPr>
        <p:txBody>
          <a:bodyPr spcFirstLastPara="1" wrap="square" lIns="0" tIns="91425" rIns="91425" bIns="91425" anchor="t" anchorCtr="0">
            <a:noAutofit/>
          </a:bodyPr>
          <a:lstStyle/>
          <a:p>
            <a:pPr marL="0" marR="0" lvl="0" indent="0" algn="l" rtl="0">
              <a:lnSpc>
                <a:spcPct val="100000"/>
              </a:lnSpc>
              <a:spcBef>
                <a:spcPts val="0"/>
              </a:spcBef>
              <a:spcAft>
                <a:spcPts val="0"/>
              </a:spcAft>
              <a:buNone/>
            </a:pPr>
            <a:r>
              <a:rPr lang="en-US" sz="1200" b="1">
                <a:solidFill>
                  <a:schemeClr val="dk1"/>
                </a:solidFill>
                <a:latin typeface="Century Gothic"/>
                <a:ea typeface="Century Gothic"/>
                <a:cs typeface="Century Gothic"/>
                <a:sym typeface="Century Gothic"/>
              </a:rPr>
              <a:t>Challenges preventing access to loans when needed</a:t>
            </a:r>
            <a:endParaRPr sz="1200" b="1">
              <a:solidFill>
                <a:schemeClr val="dk1"/>
              </a:solidFill>
              <a:latin typeface="Century Gothic"/>
              <a:ea typeface="Century Gothic"/>
              <a:cs typeface="Century Gothic"/>
              <a:sym typeface="Century Gothic"/>
            </a:endParaRPr>
          </a:p>
        </p:txBody>
      </p:sp>
      <p:pic>
        <p:nvPicPr>
          <p:cNvPr id="384" name="Google Shape;384;p34"/>
          <p:cNvPicPr preferRelativeResize="0"/>
          <p:nvPr/>
        </p:nvPicPr>
        <p:blipFill>
          <a:blip r:embed="rId4">
            <a:alphaModFix/>
          </a:blip>
          <a:stretch>
            <a:fillRect/>
          </a:stretch>
        </p:blipFill>
        <p:spPr>
          <a:xfrm>
            <a:off x="4795454" y="1540105"/>
            <a:ext cx="7221018" cy="2069700"/>
          </a:xfrm>
          <a:prstGeom prst="rect">
            <a:avLst/>
          </a:prstGeom>
          <a:noFill/>
          <a:ln>
            <a:noFill/>
          </a:ln>
        </p:spPr>
      </p:pic>
      <p:pic>
        <p:nvPicPr>
          <p:cNvPr id="385" name="Google Shape;385;p34"/>
          <p:cNvPicPr preferRelativeResize="0"/>
          <p:nvPr/>
        </p:nvPicPr>
        <p:blipFill>
          <a:blip r:embed="rId5">
            <a:alphaModFix/>
          </a:blip>
          <a:stretch>
            <a:fillRect/>
          </a:stretch>
        </p:blipFill>
        <p:spPr>
          <a:xfrm>
            <a:off x="698660" y="4215280"/>
            <a:ext cx="3797577" cy="2007000"/>
          </a:xfrm>
          <a:prstGeom prst="rect">
            <a:avLst/>
          </a:prstGeom>
          <a:noFill/>
          <a:ln>
            <a:noFill/>
          </a:ln>
        </p:spPr>
      </p:pic>
      <p:cxnSp>
        <p:nvCxnSpPr>
          <p:cNvPr id="386" name="Google Shape;386;p34"/>
          <p:cNvCxnSpPr/>
          <p:nvPr/>
        </p:nvCxnSpPr>
        <p:spPr>
          <a:xfrm>
            <a:off x="685800" y="3743596"/>
            <a:ext cx="11178600" cy="0"/>
          </a:xfrm>
          <a:prstGeom prst="straightConnector1">
            <a:avLst/>
          </a:prstGeom>
          <a:noFill/>
          <a:ln w="19050" cap="flat" cmpd="sng">
            <a:solidFill>
              <a:schemeClr val="dk2"/>
            </a:solidFill>
            <a:prstDash val="solid"/>
            <a:round/>
            <a:headEnd type="none" w="med" len="med"/>
            <a:tailEnd type="none" w="med" len="med"/>
          </a:ln>
        </p:spPr>
      </p:cxnSp>
      <p:sp>
        <p:nvSpPr>
          <p:cNvPr id="387" name="Google Shape;387;p34"/>
          <p:cNvSpPr txBox="1"/>
          <p:nvPr/>
        </p:nvSpPr>
        <p:spPr>
          <a:xfrm>
            <a:off x="4871654" y="3780580"/>
            <a:ext cx="50922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Annual financing requirements for farming businesses</a:t>
            </a:r>
            <a:endParaRPr sz="1200" b="1">
              <a:latin typeface="Century Gothic"/>
              <a:ea typeface="Century Gothic"/>
              <a:cs typeface="Century Gothic"/>
              <a:sym typeface="Century Gothic"/>
            </a:endParaRPr>
          </a:p>
        </p:txBody>
      </p:sp>
      <p:pic>
        <p:nvPicPr>
          <p:cNvPr id="388" name="Google Shape;388;p34"/>
          <p:cNvPicPr preferRelativeResize="0"/>
          <p:nvPr/>
        </p:nvPicPr>
        <p:blipFill>
          <a:blip r:embed="rId6">
            <a:alphaModFix/>
          </a:blip>
          <a:stretch>
            <a:fillRect/>
          </a:stretch>
        </p:blipFill>
        <p:spPr>
          <a:xfrm>
            <a:off x="5080065" y="4043971"/>
            <a:ext cx="6651448" cy="2380625"/>
          </a:xfrm>
          <a:prstGeom prst="rect">
            <a:avLst/>
          </a:prstGeom>
          <a:noFill/>
          <a:ln>
            <a:noFill/>
          </a:ln>
        </p:spPr>
      </p:pic>
      <p:grpSp>
        <p:nvGrpSpPr>
          <p:cNvPr id="2" name="Group 1">
            <a:extLst>
              <a:ext uri="{FF2B5EF4-FFF2-40B4-BE49-F238E27FC236}">
                <a16:creationId xmlns:a16="http://schemas.microsoft.com/office/drawing/2014/main" id="{F587E8F0-41CA-506E-B8B6-8B9F74567054}"/>
              </a:ext>
            </a:extLst>
          </p:cNvPr>
          <p:cNvGrpSpPr/>
          <p:nvPr/>
        </p:nvGrpSpPr>
        <p:grpSpPr>
          <a:xfrm>
            <a:off x="7984273" y="6343151"/>
            <a:ext cx="4185425" cy="380359"/>
            <a:chOff x="7192537" y="6315805"/>
            <a:chExt cx="4977161" cy="452310"/>
          </a:xfrm>
        </p:grpSpPr>
        <p:sp>
          <p:nvSpPr>
            <p:cNvPr id="3" name="Rectangle 2">
              <a:extLst>
                <a:ext uri="{FF2B5EF4-FFF2-40B4-BE49-F238E27FC236}">
                  <a16:creationId xmlns:a16="http://schemas.microsoft.com/office/drawing/2014/main" id="{CB447392-A1A6-8A93-21D3-80F7A1C1B724}"/>
                </a:ext>
              </a:extLst>
            </p:cNvPr>
            <p:cNvSpPr/>
            <p:nvPr/>
          </p:nvSpPr>
          <p:spPr>
            <a:xfrm>
              <a:off x="7192537" y="6315805"/>
              <a:ext cx="4977161" cy="4523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959274F-7025-7405-26B4-8531304338C3}"/>
                </a:ext>
              </a:extLst>
            </p:cNvPr>
            <p:cNvGrpSpPr/>
            <p:nvPr/>
          </p:nvGrpSpPr>
          <p:grpSpPr>
            <a:xfrm>
              <a:off x="7973122" y="6333045"/>
              <a:ext cx="4103310" cy="434212"/>
              <a:chOff x="6611185" y="6077415"/>
              <a:chExt cx="5465247" cy="578332"/>
            </a:xfrm>
          </p:grpSpPr>
          <p:pic>
            <p:nvPicPr>
              <p:cNvPr id="5" name="Picture 4" descr="A logo with blue and orange colors&#10;&#10;Description automatically generated">
                <a:extLst>
                  <a:ext uri="{FF2B5EF4-FFF2-40B4-BE49-F238E27FC236}">
                    <a16:creationId xmlns:a16="http://schemas.microsoft.com/office/drawing/2014/main" id="{B798654C-63F3-E143-8799-09447755F70A}"/>
                  </a:ext>
                </a:extLst>
              </p:cNvPr>
              <p:cNvPicPr>
                <a:picLocks noChangeAspect="1"/>
              </p:cNvPicPr>
              <p:nvPr/>
            </p:nvPicPr>
            <p:blipFill rotWithShape="1">
              <a:blip r:embed="rId7"/>
              <a:srcRect t="38191" b="38212"/>
              <a:stretch/>
            </p:blipFill>
            <p:spPr>
              <a:xfrm>
                <a:off x="10997004" y="6261566"/>
                <a:ext cx="1079428" cy="360299"/>
              </a:xfrm>
              <a:prstGeom prst="rect">
                <a:avLst/>
              </a:prstGeom>
            </p:spPr>
          </p:pic>
          <p:pic>
            <p:nvPicPr>
              <p:cNvPr id="6" name="Picture 5" descr="A logo with corn and a car&#10;&#10;Description automatically generated">
                <a:extLst>
                  <a:ext uri="{FF2B5EF4-FFF2-40B4-BE49-F238E27FC236}">
                    <a16:creationId xmlns:a16="http://schemas.microsoft.com/office/drawing/2014/main" id="{E9BA3DD0-4C0B-5BD2-D050-25575950319E}"/>
                  </a:ext>
                </a:extLst>
              </p:cNvPr>
              <p:cNvPicPr>
                <a:picLocks noChangeAspect="1"/>
              </p:cNvPicPr>
              <p:nvPr/>
            </p:nvPicPr>
            <p:blipFill>
              <a:blip r:embed="rId8"/>
              <a:stretch>
                <a:fillRect/>
              </a:stretch>
            </p:blipFill>
            <p:spPr>
              <a:xfrm>
                <a:off x="8070380" y="6111230"/>
                <a:ext cx="1306428" cy="526681"/>
              </a:xfrm>
              <a:prstGeom prst="rect">
                <a:avLst/>
              </a:prstGeom>
            </p:spPr>
          </p:pic>
          <p:pic>
            <p:nvPicPr>
              <p:cNvPr id="7" name="Picture 6" descr="A logo with green and yellow lines&#10;&#10;Description automatically generated">
                <a:extLst>
                  <a:ext uri="{FF2B5EF4-FFF2-40B4-BE49-F238E27FC236}">
                    <a16:creationId xmlns:a16="http://schemas.microsoft.com/office/drawing/2014/main" id="{AA60ABD7-4A4A-4874-A011-7EC4625FFD3C}"/>
                  </a:ext>
                </a:extLst>
              </p:cNvPr>
              <p:cNvPicPr>
                <a:picLocks noChangeAspect="1"/>
              </p:cNvPicPr>
              <p:nvPr/>
            </p:nvPicPr>
            <p:blipFill rotWithShape="1">
              <a:blip r:embed="rId9"/>
              <a:srcRect b="16632"/>
              <a:stretch/>
            </p:blipFill>
            <p:spPr>
              <a:xfrm>
                <a:off x="6611185" y="6077415"/>
                <a:ext cx="1306428" cy="578332"/>
              </a:xfrm>
              <a:prstGeom prst="rect">
                <a:avLst/>
              </a:prstGeom>
            </p:spPr>
          </p:pic>
          <p:pic>
            <p:nvPicPr>
              <p:cNvPr id="8" name="Picture 7" descr="A close-up of a logo&#10;&#10;Description automatically generated">
                <a:extLst>
                  <a:ext uri="{FF2B5EF4-FFF2-40B4-BE49-F238E27FC236}">
                    <a16:creationId xmlns:a16="http://schemas.microsoft.com/office/drawing/2014/main" id="{7B08B4FC-B4CB-09C4-9473-25C823735838}"/>
                  </a:ext>
                </a:extLst>
              </p:cNvPr>
              <p:cNvPicPr>
                <a:picLocks noChangeAspect="1"/>
              </p:cNvPicPr>
              <p:nvPr/>
            </p:nvPicPr>
            <p:blipFill rotWithShape="1">
              <a:blip r:embed="rId10"/>
              <a:srcRect b="12281"/>
              <a:stretch/>
            </p:blipFill>
            <p:spPr>
              <a:xfrm>
                <a:off x="9507423" y="6231818"/>
                <a:ext cx="1549522" cy="406094"/>
              </a:xfrm>
              <a:prstGeom prst="rect">
                <a:avLst/>
              </a:prstGeom>
            </p:spPr>
          </p:pic>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A72954F-92F2-35AF-6C48-AED8E71F5C56}"/>
              </a:ext>
            </a:extLst>
          </p:cNvPr>
          <p:cNvGraphicFramePr>
            <a:graphicFrameLocks noChangeAspect="1"/>
          </p:cNvGraphicFramePr>
          <p:nvPr>
            <p:custDataLst>
              <p:tags r:id="rId1"/>
            </p:custDataLst>
            <p:extLst>
              <p:ext uri="{D42A27DB-BD31-4B8C-83A1-F6EECF244321}">
                <p14:modId xmlns:p14="http://schemas.microsoft.com/office/powerpoint/2010/main" val="2493400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2" name="think-cell data - do not delete" hidden="1">
                        <a:extLst>
                          <a:ext uri="{FF2B5EF4-FFF2-40B4-BE49-F238E27FC236}">
                            <a16:creationId xmlns:a16="http://schemas.microsoft.com/office/drawing/2014/main" id="{5A72954F-92F2-35AF-6C48-AED8E71F5C5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94" name="Google Shape;394;p35"/>
          <p:cNvSpPr txBox="1"/>
          <p:nvPr/>
        </p:nvSpPr>
        <p:spPr>
          <a:xfrm>
            <a:off x="685800" y="1148275"/>
            <a:ext cx="10462800" cy="5121300"/>
          </a:xfrm>
          <a:prstGeom prst="rect">
            <a:avLst/>
          </a:prstGeom>
          <a:noFill/>
          <a:ln>
            <a:noFill/>
          </a:ln>
        </p:spPr>
        <p:txBody>
          <a:bodyPr spcFirstLastPara="1" wrap="square" lIns="0" tIns="91425" rIns="91425" bIns="91425" anchor="t" anchorCtr="0">
            <a:noAutofit/>
          </a:bodyPr>
          <a:lstStyle/>
          <a:p>
            <a:pPr marL="457200" lvl="0" indent="-317500" algn="l" rtl="0">
              <a:lnSpc>
                <a:spcPct val="115000"/>
              </a:lnSpc>
              <a:spcBef>
                <a:spcPts val="1200"/>
              </a:spcBef>
              <a:spcAft>
                <a:spcPts val="0"/>
              </a:spcAft>
              <a:buSzPts val="1400"/>
              <a:buFont typeface="Century Gothic"/>
              <a:buAutoNum type="arabicPeriod"/>
            </a:pPr>
            <a:r>
              <a:rPr lang="en-US" b="1">
                <a:solidFill>
                  <a:srgbClr val="DE8020"/>
                </a:solidFill>
                <a:latin typeface="Century Gothic"/>
                <a:ea typeface="Century Gothic"/>
                <a:cs typeface="Century Gothic"/>
                <a:sym typeface="Century Gothic"/>
              </a:rPr>
              <a:t>Preference for mobile-based services</a:t>
            </a:r>
            <a:r>
              <a:rPr lang="en-US" b="1">
                <a:latin typeface="Century Gothic"/>
                <a:ea typeface="Century Gothic"/>
                <a:cs typeface="Century Gothic"/>
                <a:sym typeface="Century Gothic"/>
              </a:rPr>
              <a:t>:</a:t>
            </a:r>
            <a:r>
              <a:rPr lang="en-US">
                <a:latin typeface="Century Gothic"/>
                <a:ea typeface="Century Gothic"/>
                <a:cs typeface="Century Gothic"/>
                <a:sym typeface="Century Gothic"/>
              </a:rPr>
              <a:t> Investing in user-friendly WR financing mobile banking solutions may serve SHFs more effectively. </a:t>
            </a:r>
            <a:endParaRPr>
              <a:latin typeface="Century Gothic"/>
              <a:ea typeface="Century Gothic"/>
              <a:cs typeface="Century Gothic"/>
              <a:sym typeface="Century Gothic"/>
            </a:endParaRPr>
          </a:p>
          <a:p>
            <a:pPr marL="457200" lvl="0" indent="-317500" algn="l" rtl="0">
              <a:lnSpc>
                <a:spcPct val="115000"/>
              </a:lnSpc>
              <a:spcBef>
                <a:spcPts val="1000"/>
              </a:spcBef>
              <a:spcAft>
                <a:spcPts val="0"/>
              </a:spcAft>
              <a:buSzPts val="1400"/>
              <a:buFont typeface="Century Gothic"/>
              <a:buAutoNum type="arabicPeriod"/>
            </a:pPr>
            <a:r>
              <a:rPr lang="en-US" b="1">
                <a:solidFill>
                  <a:srgbClr val="DE8020"/>
                </a:solidFill>
                <a:latin typeface="Century Gothic"/>
                <a:ea typeface="Century Gothic"/>
                <a:cs typeface="Century Gothic"/>
                <a:sym typeface="Century Gothic"/>
              </a:rPr>
              <a:t>Gender equity in financial inclusion:</a:t>
            </a:r>
            <a:r>
              <a:rPr lang="en-US">
                <a:latin typeface="Century Gothic"/>
                <a:ea typeface="Century Gothic"/>
                <a:cs typeface="Century Gothic"/>
                <a:sym typeface="Century Gothic"/>
              </a:rPr>
              <a:t> There is a need for targeted financial inclusion programs that empower female SHFs to access formal financial services. Financial inclusion efforts should be sensitive to these gender differences and offer flexible financing options that cater to both segments.</a:t>
            </a:r>
            <a:endParaRPr>
              <a:latin typeface="Century Gothic"/>
              <a:ea typeface="Century Gothic"/>
              <a:cs typeface="Century Gothic"/>
              <a:sym typeface="Century Gothic"/>
            </a:endParaRPr>
          </a:p>
          <a:p>
            <a:pPr marL="457200" lvl="0" indent="-317500" algn="l" rtl="0">
              <a:lnSpc>
                <a:spcPct val="115000"/>
              </a:lnSpc>
              <a:spcBef>
                <a:spcPts val="1000"/>
              </a:spcBef>
              <a:spcAft>
                <a:spcPts val="0"/>
              </a:spcAft>
              <a:buSzPts val="1400"/>
              <a:buFont typeface="Century Gothic"/>
              <a:buAutoNum type="arabicPeriod"/>
            </a:pPr>
            <a:r>
              <a:rPr lang="en-US" b="1">
                <a:solidFill>
                  <a:srgbClr val="DE8020"/>
                </a:solidFill>
                <a:latin typeface="Century Gothic"/>
                <a:ea typeface="Century Gothic"/>
                <a:cs typeface="Century Gothic"/>
                <a:sym typeface="Century Gothic"/>
              </a:rPr>
              <a:t>Repayment of input loans:</a:t>
            </a:r>
            <a:r>
              <a:rPr lang="en-US" b="1">
                <a:latin typeface="Century Gothic"/>
                <a:ea typeface="Century Gothic"/>
                <a:cs typeface="Century Gothic"/>
                <a:sym typeface="Century Gothic"/>
              </a:rPr>
              <a:t> </a:t>
            </a:r>
            <a:r>
              <a:rPr lang="en-US">
                <a:latin typeface="Century Gothic"/>
                <a:ea typeface="Century Gothic"/>
                <a:cs typeface="Century Gothic"/>
                <a:sym typeface="Century Gothic"/>
              </a:rPr>
              <a:t>There is pressure on smallholder farmers to quickly repay input loans, usually at prices that are lower than if they were able to wait for a higher price. Addressing this issue through collaborating with existing lenders including cooperative societies, is a major objective of this project.  </a:t>
            </a:r>
            <a:endParaRPr>
              <a:latin typeface="Century Gothic"/>
              <a:ea typeface="Century Gothic"/>
              <a:cs typeface="Century Gothic"/>
              <a:sym typeface="Century Gothic"/>
            </a:endParaRPr>
          </a:p>
          <a:p>
            <a:pPr marL="457200" lvl="0" indent="-317500" algn="l" rtl="0">
              <a:lnSpc>
                <a:spcPct val="115000"/>
              </a:lnSpc>
              <a:spcBef>
                <a:spcPts val="1000"/>
              </a:spcBef>
              <a:spcAft>
                <a:spcPts val="0"/>
              </a:spcAft>
              <a:buSzPts val="1400"/>
              <a:buFont typeface="Century Gothic"/>
              <a:buAutoNum type="arabicPeriod"/>
            </a:pPr>
            <a:r>
              <a:rPr lang="en-US" b="1">
                <a:solidFill>
                  <a:srgbClr val="DE8020"/>
                </a:solidFill>
                <a:latin typeface="Century Gothic"/>
                <a:ea typeface="Century Gothic"/>
                <a:cs typeface="Century Gothic"/>
                <a:sym typeface="Century Gothic"/>
              </a:rPr>
              <a:t>Diverse borrowing needs:</a:t>
            </a:r>
            <a:r>
              <a:rPr lang="en-US">
                <a:latin typeface="Century Gothic"/>
                <a:ea typeface="Century Gothic"/>
                <a:cs typeface="Century Gothic"/>
                <a:sym typeface="Century Gothic"/>
              </a:rPr>
              <a:t> It is important to consider the diversity in borrowing purposes and tailor the WR financing product to accommodate both types of needs. This can enhance the product’s appeal and utility to a wider range of SHFs.</a:t>
            </a:r>
            <a:endParaRPr>
              <a:latin typeface="Century Gothic"/>
              <a:ea typeface="Century Gothic"/>
              <a:cs typeface="Century Gothic"/>
              <a:sym typeface="Century Gothic"/>
            </a:endParaRPr>
          </a:p>
          <a:p>
            <a:pPr marL="457200" lvl="0" indent="-317500" algn="l" rtl="0">
              <a:lnSpc>
                <a:spcPct val="115000"/>
              </a:lnSpc>
              <a:spcBef>
                <a:spcPts val="1000"/>
              </a:spcBef>
              <a:spcAft>
                <a:spcPts val="0"/>
              </a:spcAft>
              <a:buSzPts val="1400"/>
              <a:buFont typeface="Century Gothic"/>
              <a:buAutoNum type="arabicPeriod"/>
            </a:pPr>
            <a:r>
              <a:rPr lang="en-US" b="1">
                <a:solidFill>
                  <a:srgbClr val="DE8020"/>
                </a:solidFill>
                <a:latin typeface="Century Gothic"/>
                <a:ea typeface="Century Gothic"/>
                <a:cs typeface="Century Gothic"/>
                <a:sym typeface="Century Gothic"/>
              </a:rPr>
              <a:t>Loan size and frequency:</a:t>
            </a:r>
            <a:r>
              <a:rPr lang="en-US">
                <a:latin typeface="Century Gothic"/>
                <a:ea typeface="Century Gothic"/>
                <a:cs typeface="Century Gothic"/>
                <a:sym typeface="Century Gothic"/>
              </a:rPr>
              <a:t> The fact that 38% of SHFs require loans in the range of KES 50,000 to KES 100,000 annually and 34% seek smaller loans suggests that the WR financing product should offer options in these ranges. Flexible repayments options should be available to match their cash flow from farming activities.</a:t>
            </a:r>
            <a:endParaRPr>
              <a:latin typeface="Century Gothic"/>
              <a:ea typeface="Century Gothic"/>
              <a:cs typeface="Century Gothic"/>
              <a:sym typeface="Century Gothic"/>
            </a:endParaRPr>
          </a:p>
          <a:p>
            <a:pPr marL="457200" lvl="0" indent="-317500" algn="l" rtl="0">
              <a:lnSpc>
                <a:spcPct val="115000"/>
              </a:lnSpc>
              <a:spcBef>
                <a:spcPts val="1200"/>
              </a:spcBef>
              <a:spcAft>
                <a:spcPts val="1000"/>
              </a:spcAft>
              <a:buSzPts val="1400"/>
              <a:buFont typeface="Century Gothic"/>
              <a:buAutoNum type="arabicPeriod"/>
            </a:pPr>
            <a:r>
              <a:rPr lang="en-US" b="1">
                <a:solidFill>
                  <a:srgbClr val="DE8020"/>
                </a:solidFill>
                <a:latin typeface="Century Gothic"/>
                <a:ea typeface="Century Gothic"/>
                <a:cs typeface="Century Gothic"/>
                <a:sym typeface="Century Gothic"/>
              </a:rPr>
              <a:t>AFC marketing:</a:t>
            </a:r>
            <a:r>
              <a:rPr lang="en-US">
                <a:latin typeface="Century Gothic"/>
                <a:ea typeface="Century Gothic"/>
                <a:cs typeface="Century Gothic"/>
                <a:sym typeface="Century Gothic"/>
              </a:rPr>
              <a:t> The low utilization of loans from the AFC, despite awareness, points to a need for improved marketing and outreach efforts.</a:t>
            </a:r>
            <a:endParaRPr b="1">
              <a:latin typeface="Century Gothic"/>
              <a:ea typeface="Century Gothic"/>
              <a:cs typeface="Century Gothic"/>
              <a:sym typeface="Century Gothic"/>
            </a:endParaRPr>
          </a:p>
        </p:txBody>
      </p:sp>
      <p:sp>
        <p:nvSpPr>
          <p:cNvPr id="393" name="Google Shape;393;p35"/>
          <p:cNvSpPr txBox="1">
            <a:spLocks noGrp="1"/>
          </p:cNvSpPr>
          <p:nvPr>
            <p:ph type="body" idx="2"/>
          </p:nvPr>
        </p:nvSpPr>
        <p:spPr>
          <a:xfrm>
            <a:off x="862250" y="342285"/>
            <a:ext cx="10644900" cy="1197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500"/>
              <a:buNone/>
            </a:pPr>
            <a:r>
              <a:rPr lang="en-US" sz="2000"/>
              <a:t>The SHFs’ financial inclusion status have several implications.</a:t>
            </a:r>
            <a:endParaRPr sz="2000"/>
          </a:p>
        </p:txBody>
      </p:sp>
      <p:sp>
        <p:nvSpPr>
          <p:cNvPr id="395" name="Google Shape;395;p35"/>
          <p:cNvSpPr/>
          <p:nvPr/>
        </p:nvSpPr>
        <p:spPr>
          <a:xfrm>
            <a:off x="104095" y="65915"/>
            <a:ext cx="1260600" cy="219900"/>
          </a:xfrm>
          <a:prstGeom prst="homePlate">
            <a:avLst>
              <a:gd name="adj"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FFFFFF"/>
                </a:solidFill>
                <a:latin typeface="Century Gothic"/>
                <a:ea typeface="Century Gothic"/>
                <a:cs typeface="Century Gothic"/>
                <a:sym typeface="Century Gothic"/>
              </a:rPr>
              <a:t>Demand-side</a:t>
            </a:r>
            <a:endParaRPr sz="1200">
              <a:solidFill>
                <a:srgbClr val="FFFFFF"/>
              </a:solidFill>
              <a:latin typeface="Century Gothic"/>
              <a:ea typeface="Century Gothic"/>
              <a:cs typeface="Century Gothic"/>
              <a:sym typeface="Century Gothic"/>
            </a:endParaRPr>
          </a:p>
        </p:txBody>
      </p:sp>
      <p:sp>
        <p:nvSpPr>
          <p:cNvPr id="396" name="Google Shape;396;p35"/>
          <p:cNvSpPr/>
          <p:nvPr/>
        </p:nvSpPr>
        <p:spPr>
          <a:xfrm>
            <a:off x="714202" y="1352423"/>
            <a:ext cx="312300" cy="312300"/>
          </a:xfrm>
          <a:prstGeom prst="ellipse">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397" name="Google Shape;397;p35"/>
          <p:cNvSpPr/>
          <p:nvPr/>
        </p:nvSpPr>
        <p:spPr>
          <a:xfrm>
            <a:off x="714202" y="1973584"/>
            <a:ext cx="312300" cy="312300"/>
          </a:xfrm>
          <a:prstGeom prst="ellipse">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398" name="Google Shape;398;p35"/>
          <p:cNvSpPr/>
          <p:nvPr/>
        </p:nvSpPr>
        <p:spPr>
          <a:xfrm>
            <a:off x="714202" y="2852845"/>
            <a:ext cx="312300" cy="312300"/>
          </a:xfrm>
          <a:prstGeom prst="ellipse">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399" name="Google Shape;399;p35"/>
          <p:cNvSpPr/>
          <p:nvPr/>
        </p:nvSpPr>
        <p:spPr>
          <a:xfrm>
            <a:off x="714202" y="3714177"/>
            <a:ext cx="312300" cy="312300"/>
          </a:xfrm>
          <a:prstGeom prst="ellipse">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400" name="Google Shape;400;p35"/>
          <p:cNvSpPr/>
          <p:nvPr/>
        </p:nvSpPr>
        <p:spPr>
          <a:xfrm>
            <a:off x="714202" y="4575504"/>
            <a:ext cx="312300" cy="312300"/>
          </a:xfrm>
          <a:prstGeom prst="ellipse">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401" name="Google Shape;401;p35"/>
          <p:cNvSpPr/>
          <p:nvPr/>
        </p:nvSpPr>
        <p:spPr>
          <a:xfrm>
            <a:off x="714202" y="5460408"/>
            <a:ext cx="312300" cy="312300"/>
          </a:xfrm>
          <a:prstGeom prst="ellipse">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grpSp>
        <p:nvGrpSpPr>
          <p:cNvPr id="3" name="Group 2">
            <a:extLst>
              <a:ext uri="{FF2B5EF4-FFF2-40B4-BE49-F238E27FC236}">
                <a16:creationId xmlns:a16="http://schemas.microsoft.com/office/drawing/2014/main" id="{EE31E3A5-CEA0-2C2C-205E-0603D779A413}"/>
              </a:ext>
            </a:extLst>
          </p:cNvPr>
          <p:cNvGrpSpPr/>
          <p:nvPr/>
        </p:nvGrpSpPr>
        <p:grpSpPr>
          <a:xfrm>
            <a:off x="6791093" y="6169086"/>
            <a:ext cx="3998218" cy="520113"/>
            <a:chOff x="6611185" y="6077415"/>
            <a:chExt cx="4445760" cy="578332"/>
          </a:xfrm>
        </p:grpSpPr>
        <p:pic>
          <p:nvPicPr>
            <p:cNvPr id="4" name="Picture 3" descr="A logo with corn and a car&#10;&#10;Description automatically generated">
              <a:extLst>
                <a:ext uri="{FF2B5EF4-FFF2-40B4-BE49-F238E27FC236}">
                  <a16:creationId xmlns:a16="http://schemas.microsoft.com/office/drawing/2014/main" id="{2976C38F-E647-1F71-C06D-6A882FD94FCD}"/>
                </a:ext>
              </a:extLst>
            </p:cNvPr>
            <p:cNvPicPr>
              <a:picLocks noChangeAspect="1"/>
            </p:cNvPicPr>
            <p:nvPr/>
          </p:nvPicPr>
          <p:blipFill>
            <a:blip r:embed="rId6"/>
            <a:stretch>
              <a:fillRect/>
            </a:stretch>
          </p:blipFill>
          <p:spPr>
            <a:xfrm>
              <a:off x="8070380" y="6111230"/>
              <a:ext cx="1306428" cy="526681"/>
            </a:xfrm>
            <a:prstGeom prst="rect">
              <a:avLst/>
            </a:prstGeom>
          </p:spPr>
        </p:pic>
        <p:pic>
          <p:nvPicPr>
            <p:cNvPr id="5" name="Picture 4" descr="A logo with green and yellow lines&#10;&#10;Description automatically generated">
              <a:extLst>
                <a:ext uri="{FF2B5EF4-FFF2-40B4-BE49-F238E27FC236}">
                  <a16:creationId xmlns:a16="http://schemas.microsoft.com/office/drawing/2014/main" id="{306B3E33-4560-9861-3466-0444CAA87E3B}"/>
                </a:ext>
              </a:extLst>
            </p:cNvPr>
            <p:cNvPicPr>
              <a:picLocks noChangeAspect="1"/>
            </p:cNvPicPr>
            <p:nvPr/>
          </p:nvPicPr>
          <p:blipFill rotWithShape="1">
            <a:blip r:embed="rId7"/>
            <a:srcRect b="16632"/>
            <a:stretch/>
          </p:blipFill>
          <p:spPr>
            <a:xfrm>
              <a:off x="6611185" y="6077415"/>
              <a:ext cx="1306428" cy="578332"/>
            </a:xfrm>
            <a:prstGeom prst="rect">
              <a:avLst/>
            </a:prstGeom>
          </p:spPr>
        </p:pic>
        <p:pic>
          <p:nvPicPr>
            <p:cNvPr id="6" name="Picture 5" descr="A close-up of a logo&#10;&#10;Description automatically generated">
              <a:extLst>
                <a:ext uri="{FF2B5EF4-FFF2-40B4-BE49-F238E27FC236}">
                  <a16:creationId xmlns:a16="http://schemas.microsoft.com/office/drawing/2014/main" id="{CF285817-9545-58F2-11A6-6EF6620E1E25}"/>
                </a:ext>
              </a:extLst>
            </p:cNvPr>
            <p:cNvPicPr>
              <a:picLocks noChangeAspect="1"/>
            </p:cNvPicPr>
            <p:nvPr/>
          </p:nvPicPr>
          <p:blipFill rotWithShape="1">
            <a:blip r:embed="rId8"/>
            <a:srcRect b="12281"/>
            <a:stretch/>
          </p:blipFill>
          <p:spPr>
            <a:xfrm>
              <a:off x="9507423" y="6231818"/>
              <a:ext cx="1549522" cy="406094"/>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6"/>
          <p:cNvSpPr txBox="1">
            <a:spLocks noGrp="1"/>
          </p:cNvSpPr>
          <p:nvPr>
            <p:ph type="body" idx="2"/>
          </p:nvPr>
        </p:nvSpPr>
        <p:spPr>
          <a:xfrm>
            <a:off x="862250" y="342285"/>
            <a:ext cx="10644900" cy="1197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500"/>
              <a:buNone/>
            </a:pPr>
            <a:r>
              <a:rPr lang="en-US" sz="2000"/>
              <a:t>As FinTech and mobile payments have expanded in Kenya, SHFs are benefiting from increased choices from where to obtain short-term pre-harvest financing, however, post-harvest financing is limited. </a:t>
            </a:r>
            <a:endParaRPr sz="2000"/>
          </a:p>
        </p:txBody>
      </p:sp>
      <p:sp>
        <p:nvSpPr>
          <p:cNvPr id="407" name="Google Shape;407;p36"/>
          <p:cNvSpPr txBox="1"/>
          <p:nvPr/>
        </p:nvSpPr>
        <p:spPr>
          <a:xfrm>
            <a:off x="1525682" y="1346243"/>
            <a:ext cx="3946200" cy="4469400"/>
          </a:xfrm>
          <a:prstGeom prst="rect">
            <a:avLst/>
          </a:prstGeom>
          <a:noFill/>
          <a:ln>
            <a:noFill/>
          </a:ln>
        </p:spPr>
        <p:txBody>
          <a:bodyPr spcFirstLastPara="1" wrap="square" lIns="0" tIns="91425" rIns="91425" bIns="91425" anchor="t" anchorCtr="0">
            <a:noAutofit/>
          </a:bodyPr>
          <a:lstStyle/>
          <a:p>
            <a:pPr marL="0" lvl="0" indent="0" algn="l" rtl="0">
              <a:lnSpc>
                <a:spcPct val="115000"/>
              </a:lnSpc>
              <a:spcBef>
                <a:spcPts val="0"/>
              </a:spcBef>
              <a:spcAft>
                <a:spcPts val="0"/>
              </a:spcAft>
              <a:buNone/>
            </a:pPr>
            <a:r>
              <a:rPr lang="en-US" b="1" dirty="0">
                <a:latin typeface="Century Gothic"/>
                <a:ea typeface="Century Gothic"/>
                <a:cs typeface="Century Gothic"/>
                <a:sym typeface="Century Gothic"/>
              </a:rPr>
              <a:t>Pre-harvest financing solutions:</a:t>
            </a:r>
            <a:endParaRPr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b="1" dirty="0">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US" b="1" dirty="0" err="1">
                <a:latin typeface="Century Gothic"/>
                <a:ea typeface="Century Gothic"/>
                <a:cs typeface="Century Gothic"/>
                <a:sym typeface="Century Gothic"/>
              </a:rPr>
              <a:t>DigiFarm</a:t>
            </a:r>
            <a:r>
              <a:rPr lang="en-US" dirty="0">
                <a:latin typeface="Century Gothic"/>
                <a:ea typeface="Century Gothic"/>
                <a:cs typeface="Century Gothic"/>
                <a:sym typeface="Century Gothic"/>
              </a:rPr>
              <a:t>: Provides a “one-stop” platform that allows SHFs to obtain financial services and other relevant information.</a:t>
            </a:r>
            <a:endParaRPr dirty="0">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dirty="0">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US" b="1" dirty="0">
                <a:latin typeface="Century Gothic"/>
                <a:ea typeface="Century Gothic"/>
                <a:cs typeface="Century Gothic"/>
                <a:sym typeface="Century Gothic"/>
              </a:rPr>
              <a:t>AFEX</a:t>
            </a:r>
            <a:r>
              <a:rPr lang="en-US" dirty="0">
                <a:latin typeface="Century Gothic"/>
                <a:ea typeface="Century Gothic"/>
                <a:cs typeface="Century Gothic"/>
                <a:sym typeface="Century Gothic"/>
              </a:rPr>
              <a:t>: Provides a number of financial solutions including short-term (9 month) input financing program for SHFs currently at 98% loan repayment.</a:t>
            </a:r>
            <a:endParaRPr dirty="0">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dirty="0">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US" b="1" dirty="0">
                <a:latin typeface="Century Gothic"/>
                <a:ea typeface="Century Gothic"/>
                <a:cs typeface="Century Gothic"/>
                <a:sym typeface="Century Gothic"/>
              </a:rPr>
              <a:t>Co-operative Bank</a:t>
            </a:r>
            <a:r>
              <a:rPr lang="en-US" dirty="0">
                <a:latin typeface="Century Gothic"/>
                <a:ea typeface="Century Gothic"/>
                <a:cs typeface="Century Gothic"/>
                <a:sym typeface="Century Gothic"/>
              </a:rPr>
              <a:t>: Provides short-term pre-harvest financing to members of cooperatives with the cooperative as the borrower and cooperative members (consisting mostly of SHFs) as “joint and several guarantors”.</a:t>
            </a:r>
            <a:endParaRPr dirty="0">
              <a:latin typeface="Century Gothic"/>
              <a:ea typeface="Century Gothic"/>
              <a:cs typeface="Century Gothic"/>
              <a:sym typeface="Century Gothic"/>
            </a:endParaRPr>
          </a:p>
        </p:txBody>
      </p:sp>
      <p:sp>
        <p:nvSpPr>
          <p:cNvPr id="408" name="Google Shape;408;p36"/>
          <p:cNvSpPr/>
          <p:nvPr/>
        </p:nvSpPr>
        <p:spPr>
          <a:xfrm>
            <a:off x="104095" y="65915"/>
            <a:ext cx="1260600" cy="219900"/>
          </a:xfrm>
          <a:prstGeom prst="homePlate">
            <a:avLst>
              <a:gd name="adj"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FFFFFF"/>
                </a:solidFill>
                <a:latin typeface="Century Gothic"/>
                <a:ea typeface="Century Gothic"/>
                <a:cs typeface="Century Gothic"/>
                <a:sym typeface="Century Gothic"/>
              </a:rPr>
              <a:t>Supply-side</a:t>
            </a:r>
            <a:endParaRPr sz="1200">
              <a:solidFill>
                <a:srgbClr val="FFFFFF"/>
              </a:solidFill>
              <a:latin typeface="Century Gothic"/>
              <a:ea typeface="Century Gothic"/>
              <a:cs typeface="Century Gothic"/>
              <a:sym typeface="Century Gothic"/>
            </a:endParaRPr>
          </a:p>
        </p:txBody>
      </p:sp>
      <p:pic>
        <p:nvPicPr>
          <p:cNvPr id="409" name="Google Shape;409;p36"/>
          <p:cNvPicPr preferRelativeResize="0"/>
          <p:nvPr/>
        </p:nvPicPr>
        <p:blipFill rotWithShape="1">
          <a:blip r:embed="rId3">
            <a:alphaModFix/>
          </a:blip>
          <a:srcRect t="16393" b="17183"/>
          <a:stretch/>
        </p:blipFill>
        <p:spPr>
          <a:xfrm>
            <a:off x="521877" y="2122415"/>
            <a:ext cx="905375" cy="601375"/>
          </a:xfrm>
          <a:prstGeom prst="rect">
            <a:avLst/>
          </a:prstGeom>
          <a:noFill/>
          <a:ln>
            <a:noFill/>
          </a:ln>
        </p:spPr>
      </p:pic>
      <p:pic>
        <p:nvPicPr>
          <p:cNvPr id="410" name="Google Shape;410;p36"/>
          <p:cNvPicPr preferRelativeResize="0"/>
          <p:nvPr/>
        </p:nvPicPr>
        <p:blipFill rotWithShape="1">
          <a:blip r:embed="rId4">
            <a:alphaModFix/>
          </a:blip>
          <a:srcRect l="17511" t="26108" r="18250" b="22345"/>
          <a:stretch/>
        </p:blipFill>
        <p:spPr>
          <a:xfrm>
            <a:off x="366670" y="3313600"/>
            <a:ext cx="980375" cy="393350"/>
          </a:xfrm>
          <a:prstGeom prst="rect">
            <a:avLst/>
          </a:prstGeom>
          <a:noFill/>
          <a:ln>
            <a:noFill/>
          </a:ln>
        </p:spPr>
      </p:pic>
      <p:pic>
        <p:nvPicPr>
          <p:cNvPr id="411" name="Google Shape;411;p36"/>
          <p:cNvPicPr preferRelativeResize="0"/>
          <p:nvPr/>
        </p:nvPicPr>
        <p:blipFill rotWithShape="1">
          <a:blip r:embed="rId5">
            <a:alphaModFix/>
          </a:blip>
          <a:srcRect l="21531" t="26488" r="21037" b="26917"/>
          <a:stretch/>
        </p:blipFill>
        <p:spPr>
          <a:xfrm>
            <a:off x="580785" y="4549000"/>
            <a:ext cx="741298" cy="601375"/>
          </a:xfrm>
          <a:prstGeom prst="rect">
            <a:avLst/>
          </a:prstGeom>
          <a:noFill/>
          <a:ln>
            <a:noFill/>
          </a:ln>
        </p:spPr>
      </p:pic>
      <p:sp>
        <p:nvSpPr>
          <p:cNvPr id="412" name="Google Shape;412;p36"/>
          <p:cNvSpPr txBox="1"/>
          <p:nvPr/>
        </p:nvSpPr>
        <p:spPr>
          <a:xfrm>
            <a:off x="6018050" y="1346243"/>
            <a:ext cx="5489100" cy="4845600"/>
          </a:xfrm>
          <a:prstGeom prst="rect">
            <a:avLst/>
          </a:prstGeom>
          <a:noFill/>
          <a:ln>
            <a:noFill/>
          </a:ln>
        </p:spPr>
        <p:txBody>
          <a:bodyPr spcFirstLastPara="1" wrap="square" lIns="0" tIns="91425" rIns="91425" bIns="91425" anchor="t" anchorCtr="0">
            <a:noAutofit/>
          </a:bodyPr>
          <a:lstStyle/>
          <a:p>
            <a:pPr marL="0" lvl="0" indent="0" algn="l" rtl="0">
              <a:lnSpc>
                <a:spcPct val="115000"/>
              </a:lnSpc>
              <a:spcBef>
                <a:spcPts val="0"/>
              </a:spcBef>
              <a:spcAft>
                <a:spcPts val="0"/>
              </a:spcAft>
              <a:buNone/>
            </a:pPr>
            <a:r>
              <a:rPr lang="en-US" b="1" dirty="0">
                <a:latin typeface="Century Gothic"/>
                <a:ea typeface="Century Gothic"/>
                <a:cs typeface="Century Gothic"/>
                <a:sym typeface="Century Gothic"/>
              </a:rPr>
              <a:t>How pre-harvest financing works:</a:t>
            </a:r>
            <a:endParaRPr b="1" dirty="0">
              <a:latin typeface="Century Gothic"/>
              <a:ea typeface="Century Gothic"/>
              <a:cs typeface="Century Gothic"/>
              <a:sym typeface="Century Gothic"/>
            </a:endParaRPr>
          </a:p>
          <a:p>
            <a:pPr marL="457200" marR="0" lvl="0" indent="-317500" algn="l" rtl="0">
              <a:lnSpc>
                <a:spcPct val="115000"/>
              </a:lnSpc>
              <a:spcBef>
                <a:spcPts val="1000"/>
              </a:spcBef>
              <a:spcAft>
                <a:spcPts val="0"/>
              </a:spcAft>
              <a:buSzPts val="1400"/>
              <a:buFont typeface="Century Gothic"/>
              <a:buChar char="●"/>
            </a:pPr>
            <a:r>
              <a:rPr lang="en-US" dirty="0">
                <a:latin typeface="Century Gothic"/>
                <a:ea typeface="Century Gothic"/>
                <a:cs typeface="Century Gothic"/>
                <a:sym typeface="Century Gothic"/>
              </a:rPr>
              <a:t>Lenders that have extended pre-harvest credit are repaid when SHFs sell their harvest, most likely to a trader or aggregator. Lenders have liens against the SHF’s “biological assets.” </a:t>
            </a:r>
            <a:endParaRPr dirty="0">
              <a:latin typeface="Century Gothic"/>
              <a:ea typeface="Century Gothic"/>
              <a:cs typeface="Century Gothic"/>
              <a:sym typeface="Century Gothic"/>
            </a:endParaRPr>
          </a:p>
          <a:p>
            <a:pPr marL="457200" marR="0" lvl="0" indent="-317500" algn="l" rtl="0">
              <a:lnSpc>
                <a:spcPct val="115000"/>
              </a:lnSpc>
              <a:spcBef>
                <a:spcPts val="0"/>
              </a:spcBef>
              <a:spcAft>
                <a:spcPts val="0"/>
              </a:spcAft>
              <a:buSzPts val="1400"/>
              <a:buFont typeface="Century Gothic"/>
              <a:buChar char="●"/>
            </a:pPr>
            <a:r>
              <a:rPr lang="en-US" dirty="0">
                <a:latin typeface="Century Gothic"/>
                <a:ea typeface="Century Gothic"/>
                <a:cs typeface="Century Gothic"/>
                <a:sym typeface="Century Gothic"/>
              </a:rPr>
              <a:t>The </a:t>
            </a:r>
            <a:r>
              <a:rPr lang="en-US" b="1" dirty="0">
                <a:latin typeface="Century Gothic"/>
                <a:ea typeface="Century Gothic"/>
                <a:cs typeface="Century Gothic"/>
                <a:sym typeface="Century Gothic"/>
              </a:rPr>
              <a:t>trader and aggregator</a:t>
            </a:r>
            <a:r>
              <a:rPr lang="en-US" dirty="0">
                <a:latin typeface="Century Gothic"/>
                <a:ea typeface="Century Gothic"/>
                <a:cs typeface="Century Gothic"/>
                <a:sym typeface="Century Gothic"/>
              </a:rPr>
              <a:t>, who now have Title to the harvest, will be </a:t>
            </a:r>
            <a:r>
              <a:rPr lang="en-US" b="1" dirty="0">
                <a:latin typeface="Century Gothic"/>
                <a:ea typeface="Century Gothic"/>
                <a:cs typeface="Century Gothic"/>
                <a:sym typeface="Century Gothic"/>
              </a:rPr>
              <a:t>issued the warehouse receipts</a:t>
            </a:r>
            <a:r>
              <a:rPr lang="en-US" dirty="0">
                <a:latin typeface="Century Gothic"/>
                <a:ea typeface="Century Gothic"/>
                <a:cs typeface="Century Gothic"/>
                <a:sym typeface="Century Gothic"/>
              </a:rPr>
              <a:t>. </a:t>
            </a:r>
            <a:endParaRPr dirty="0">
              <a:latin typeface="Century Gothic"/>
              <a:ea typeface="Century Gothic"/>
              <a:cs typeface="Century Gothic"/>
              <a:sym typeface="Century Gothic"/>
            </a:endParaRPr>
          </a:p>
          <a:p>
            <a:pPr marL="457200" marR="0" lvl="0" indent="-317500" algn="l" rtl="0">
              <a:lnSpc>
                <a:spcPct val="115000"/>
              </a:lnSpc>
              <a:spcBef>
                <a:spcPts val="0"/>
              </a:spcBef>
              <a:spcAft>
                <a:spcPts val="0"/>
              </a:spcAft>
              <a:buSzPts val="1400"/>
              <a:buFont typeface="Century Gothic"/>
              <a:buChar char="●"/>
            </a:pPr>
            <a:r>
              <a:rPr lang="en-US" dirty="0">
                <a:latin typeface="Century Gothic"/>
                <a:ea typeface="Century Gothic"/>
                <a:cs typeface="Century Gothic"/>
                <a:sym typeface="Century Gothic"/>
              </a:rPr>
              <a:t>Thus, </a:t>
            </a:r>
            <a:r>
              <a:rPr lang="en-US" b="1" dirty="0">
                <a:latin typeface="Century Gothic"/>
                <a:ea typeface="Century Gothic"/>
                <a:cs typeface="Century Gothic"/>
                <a:sym typeface="Century Gothic"/>
              </a:rPr>
              <a:t>SHFs have no or very limited flexibility</a:t>
            </a:r>
            <a:r>
              <a:rPr lang="en-US" dirty="0">
                <a:latin typeface="Century Gothic"/>
                <a:ea typeface="Century Gothic"/>
                <a:cs typeface="Century Gothic"/>
                <a:sym typeface="Century Gothic"/>
              </a:rPr>
              <a:t> as to when they sell their harvest.</a:t>
            </a:r>
            <a:endParaRPr dirty="0">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dirty="0">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US" b="1" dirty="0">
                <a:latin typeface="Century Gothic"/>
                <a:ea typeface="Century Gothic"/>
                <a:cs typeface="Century Gothic"/>
                <a:sym typeface="Century Gothic"/>
              </a:rPr>
              <a:t>The benefit of warehouse receipt financing: </a:t>
            </a:r>
            <a:endParaRPr b="1" dirty="0">
              <a:latin typeface="Century Gothic"/>
              <a:ea typeface="Century Gothic"/>
              <a:cs typeface="Century Gothic"/>
              <a:sym typeface="Century Gothic"/>
            </a:endParaRPr>
          </a:p>
          <a:p>
            <a:pPr marL="457200" marR="0" lvl="0" indent="-317500" algn="l" rtl="0">
              <a:lnSpc>
                <a:spcPct val="115000"/>
              </a:lnSpc>
              <a:spcBef>
                <a:spcPts val="1000"/>
              </a:spcBef>
              <a:spcAft>
                <a:spcPts val="0"/>
              </a:spcAft>
              <a:buSzPts val="1400"/>
              <a:buFont typeface="Century Gothic"/>
              <a:buChar char="●"/>
            </a:pPr>
            <a:r>
              <a:rPr lang="en-US" dirty="0">
                <a:latin typeface="Century Gothic"/>
                <a:ea typeface="Century Gothic"/>
                <a:cs typeface="Century Gothic"/>
                <a:sym typeface="Century Gothic"/>
              </a:rPr>
              <a:t>May allow lenders to transfer their security interests in “biological assets,” to harvests stored in a certified warehouse. </a:t>
            </a:r>
            <a:endParaRPr dirty="0">
              <a:latin typeface="Century Gothic"/>
              <a:ea typeface="Century Gothic"/>
              <a:cs typeface="Century Gothic"/>
              <a:sym typeface="Century Gothic"/>
            </a:endParaRPr>
          </a:p>
          <a:p>
            <a:pPr marL="457200" marR="0" lvl="0" indent="-317500" algn="l" rtl="0">
              <a:lnSpc>
                <a:spcPct val="115000"/>
              </a:lnSpc>
              <a:spcBef>
                <a:spcPts val="0"/>
              </a:spcBef>
              <a:spcAft>
                <a:spcPts val="0"/>
              </a:spcAft>
              <a:buSzPts val="1400"/>
              <a:buFont typeface="Century Gothic"/>
              <a:buChar char="●"/>
            </a:pPr>
            <a:r>
              <a:rPr lang="en-US" dirty="0">
                <a:latin typeface="Century Gothic"/>
                <a:ea typeface="Century Gothic"/>
                <a:cs typeface="Century Gothic"/>
                <a:sym typeface="Century Gothic"/>
              </a:rPr>
              <a:t>This could allow a </a:t>
            </a:r>
            <a:r>
              <a:rPr lang="en-US" b="1" dirty="0">
                <a:latin typeface="Century Gothic"/>
                <a:ea typeface="Century Gothic"/>
                <a:cs typeface="Century Gothic"/>
                <a:sym typeface="Century Gothic"/>
              </a:rPr>
              <a:t>lender to earn additional fees</a:t>
            </a:r>
            <a:r>
              <a:rPr lang="en-US" dirty="0">
                <a:latin typeface="Century Gothic"/>
                <a:ea typeface="Century Gothic"/>
                <a:cs typeface="Century Gothic"/>
                <a:sym typeface="Century Gothic"/>
              </a:rPr>
              <a:t>, from both pre and post-harvest credit. </a:t>
            </a:r>
            <a:endParaRPr dirty="0">
              <a:latin typeface="Century Gothic"/>
              <a:ea typeface="Century Gothic"/>
              <a:cs typeface="Century Gothic"/>
              <a:sym typeface="Century Gothic"/>
            </a:endParaRPr>
          </a:p>
          <a:p>
            <a:pPr marL="457200" marR="0" lvl="0" indent="-317500" algn="l" rtl="0">
              <a:lnSpc>
                <a:spcPct val="115000"/>
              </a:lnSpc>
              <a:spcBef>
                <a:spcPts val="0"/>
              </a:spcBef>
              <a:spcAft>
                <a:spcPts val="0"/>
              </a:spcAft>
              <a:buSzPts val="1400"/>
              <a:buFont typeface="Century Gothic"/>
              <a:buChar char="●"/>
            </a:pPr>
            <a:r>
              <a:rPr lang="en-US" dirty="0">
                <a:latin typeface="Century Gothic"/>
                <a:ea typeface="Century Gothic"/>
                <a:cs typeface="Century Gothic"/>
                <a:sym typeface="Century Gothic"/>
              </a:rPr>
              <a:t>This would give</a:t>
            </a:r>
            <a:r>
              <a:rPr lang="en-US" b="1" dirty="0">
                <a:latin typeface="Century Gothic"/>
                <a:ea typeface="Century Gothic"/>
                <a:cs typeface="Century Gothic"/>
                <a:sym typeface="Century Gothic"/>
              </a:rPr>
              <a:t> SHFs more flexibility</a:t>
            </a:r>
            <a:r>
              <a:rPr lang="en-US" dirty="0">
                <a:latin typeface="Century Gothic"/>
                <a:ea typeface="Century Gothic"/>
                <a:cs typeface="Century Gothic"/>
                <a:sym typeface="Century Gothic"/>
              </a:rPr>
              <a:t> in selling their harvest, hopefully at a higher price.</a:t>
            </a:r>
            <a:endParaRPr sz="1050" dirty="0">
              <a:solidFill>
                <a:srgbClr val="595959"/>
              </a:solidFill>
            </a:endParaRPr>
          </a:p>
          <a:p>
            <a:pPr marL="0" marR="0" lvl="0" indent="0" algn="l" rtl="0">
              <a:lnSpc>
                <a:spcPct val="115000"/>
              </a:lnSpc>
              <a:spcBef>
                <a:spcPts val="0"/>
              </a:spcBef>
              <a:spcAft>
                <a:spcPts val="0"/>
              </a:spcAft>
              <a:buNone/>
            </a:pPr>
            <a:endParaRPr b="1" dirty="0">
              <a:latin typeface="Century Gothic"/>
              <a:ea typeface="Century Gothic"/>
              <a:cs typeface="Century Gothic"/>
              <a:sym typeface="Century Gothic"/>
            </a:endParaRPr>
          </a:p>
        </p:txBody>
      </p:sp>
      <p:cxnSp>
        <p:nvCxnSpPr>
          <p:cNvPr id="413" name="Google Shape;413;p36"/>
          <p:cNvCxnSpPr/>
          <p:nvPr/>
        </p:nvCxnSpPr>
        <p:spPr>
          <a:xfrm>
            <a:off x="5650519" y="1309874"/>
            <a:ext cx="0" cy="4845600"/>
          </a:xfrm>
          <a:prstGeom prst="straightConnector1">
            <a:avLst/>
          </a:prstGeom>
          <a:noFill/>
          <a:ln w="19050" cap="flat" cmpd="sng">
            <a:solidFill>
              <a:schemeClr val="dk2"/>
            </a:solidFill>
            <a:prstDash val="solid"/>
            <a:round/>
            <a:headEnd type="none" w="med" len="med"/>
            <a:tailEnd type="none" w="med" len="med"/>
          </a:ln>
        </p:spPr>
      </p:cxnSp>
      <p:grpSp>
        <p:nvGrpSpPr>
          <p:cNvPr id="2" name="Group 1">
            <a:extLst>
              <a:ext uri="{FF2B5EF4-FFF2-40B4-BE49-F238E27FC236}">
                <a16:creationId xmlns:a16="http://schemas.microsoft.com/office/drawing/2014/main" id="{EB71623E-E2CB-5D16-DA36-5BB7D6A28B19}"/>
              </a:ext>
            </a:extLst>
          </p:cNvPr>
          <p:cNvGrpSpPr/>
          <p:nvPr/>
        </p:nvGrpSpPr>
        <p:grpSpPr>
          <a:xfrm>
            <a:off x="6753356" y="6155474"/>
            <a:ext cx="4102864" cy="533726"/>
            <a:chOff x="6611185" y="6077415"/>
            <a:chExt cx="4445760" cy="578332"/>
          </a:xfrm>
        </p:grpSpPr>
        <p:pic>
          <p:nvPicPr>
            <p:cNvPr id="3" name="Picture 2" descr="A logo with corn and a car&#10;&#10;Description automatically generated">
              <a:extLst>
                <a:ext uri="{FF2B5EF4-FFF2-40B4-BE49-F238E27FC236}">
                  <a16:creationId xmlns:a16="http://schemas.microsoft.com/office/drawing/2014/main" id="{9CD08BFF-EE7B-9FF5-2A99-6A75FDB2926F}"/>
                </a:ext>
              </a:extLst>
            </p:cNvPr>
            <p:cNvPicPr>
              <a:picLocks noChangeAspect="1"/>
            </p:cNvPicPr>
            <p:nvPr/>
          </p:nvPicPr>
          <p:blipFill>
            <a:blip r:embed="rId6"/>
            <a:stretch>
              <a:fillRect/>
            </a:stretch>
          </p:blipFill>
          <p:spPr>
            <a:xfrm>
              <a:off x="8070380" y="6111230"/>
              <a:ext cx="1306428" cy="526681"/>
            </a:xfrm>
            <a:prstGeom prst="rect">
              <a:avLst/>
            </a:prstGeom>
          </p:spPr>
        </p:pic>
        <p:pic>
          <p:nvPicPr>
            <p:cNvPr id="4" name="Picture 3" descr="A logo with green and yellow lines&#10;&#10;Description automatically generated">
              <a:extLst>
                <a:ext uri="{FF2B5EF4-FFF2-40B4-BE49-F238E27FC236}">
                  <a16:creationId xmlns:a16="http://schemas.microsoft.com/office/drawing/2014/main" id="{9F3D28E6-8130-90C7-5866-BFCD5FF0B9B6}"/>
                </a:ext>
              </a:extLst>
            </p:cNvPr>
            <p:cNvPicPr>
              <a:picLocks noChangeAspect="1"/>
            </p:cNvPicPr>
            <p:nvPr/>
          </p:nvPicPr>
          <p:blipFill rotWithShape="1">
            <a:blip r:embed="rId7"/>
            <a:srcRect b="16632"/>
            <a:stretch/>
          </p:blipFill>
          <p:spPr>
            <a:xfrm>
              <a:off x="6611185" y="6077415"/>
              <a:ext cx="1306428" cy="578332"/>
            </a:xfrm>
            <a:prstGeom prst="rect">
              <a:avLst/>
            </a:prstGeom>
          </p:spPr>
        </p:pic>
        <p:pic>
          <p:nvPicPr>
            <p:cNvPr id="5" name="Picture 4" descr="A close-up of a logo&#10;&#10;Description automatically generated">
              <a:extLst>
                <a:ext uri="{FF2B5EF4-FFF2-40B4-BE49-F238E27FC236}">
                  <a16:creationId xmlns:a16="http://schemas.microsoft.com/office/drawing/2014/main" id="{1B1AA47F-9308-0E35-233F-2A8F287DB300}"/>
                </a:ext>
              </a:extLst>
            </p:cNvPr>
            <p:cNvPicPr>
              <a:picLocks noChangeAspect="1"/>
            </p:cNvPicPr>
            <p:nvPr/>
          </p:nvPicPr>
          <p:blipFill rotWithShape="1">
            <a:blip r:embed="rId8"/>
            <a:srcRect b="12281"/>
            <a:stretch/>
          </p:blipFill>
          <p:spPr>
            <a:xfrm>
              <a:off x="9507423" y="6231818"/>
              <a:ext cx="1549522" cy="406094"/>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16"/>
          <p:cNvPicPr preferRelativeResize="0">
            <a:picLocks noGrp="1"/>
          </p:cNvPicPr>
          <p:nvPr>
            <p:ph type="pic" idx="2"/>
          </p:nvPr>
        </p:nvPicPr>
        <p:blipFill rotWithShape="1">
          <a:blip r:embed="rId3">
            <a:alphaModFix/>
          </a:blip>
          <a:srcRect l="16293" r="16293"/>
          <a:stretch/>
        </p:blipFill>
        <p:spPr>
          <a:xfrm>
            <a:off x="-12" y="1770470"/>
            <a:ext cx="6568080" cy="6810600"/>
          </a:xfrm>
          <a:prstGeom prst="roundRect">
            <a:avLst>
              <a:gd name="adj" fmla="val 16667"/>
            </a:avLst>
          </a:prstGeom>
          <a:solidFill>
            <a:srgbClr val="D8E2F3"/>
          </a:solidFill>
          <a:ln>
            <a:noFill/>
          </a:ln>
        </p:spPr>
      </p:pic>
      <p:sp>
        <p:nvSpPr>
          <p:cNvPr id="152" name="Google Shape;152;p16"/>
          <p:cNvSpPr txBox="1">
            <a:spLocks noGrp="1"/>
          </p:cNvSpPr>
          <p:nvPr>
            <p:ph type="body" idx="1"/>
          </p:nvPr>
        </p:nvSpPr>
        <p:spPr>
          <a:xfrm>
            <a:off x="8470921" y="1295270"/>
            <a:ext cx="3108000" cy="475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200"/>
              <a:buNone/>
            </a:pPr>
            <a:r>
              <a:rPr lang="en-US" sz="1400" b="1"/>
              <a:t>Introduction</a:t>
            </a:r>
            <a:endParaRPr sz="1400" b="1"/>
          </a:p>
        </p:txBody>
      </p:sp>
      <p:sp>
        <p:nvSpPr>
          <p:cNvPr id="153" name="Google Shape;153;p16"/>
          <p:cNvSpPr txBox="1">
            <a:spLocks noGrp="1"/>
          </p:cNvSpPr>
          <p:nvPr>
            <p:ph type="body" idx="3"/>
          </p:nvPr>
        </p:nvSpPr>
        <p:spPr>
          <a:xfrm>
            <a:off x="8470921" y="2619164"/>
            <a:ext cx="3108000" cy="475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200"/>
              <a:buNone/>
            </a:pPr>
            <a:r>
              <a:rPr lang="en-US" sz="1400"/>
              <a:t>Methodology</a:t>
            </a:r>
            <a:endParaRPr sz="1400"/>
          </a:p>
        </p:txBody>
      </p:sp>
      <p:sp>
        <p:nvSpPr>
          <p:cNvPr id="154" name="Google Shape;154;p16"/>
          <p:cNvSpPr txBox="1">
            <a:spLocks noGrp="1"/>
          </p:cNvSpPr>
          <p:nvPr>
            <p:ph type="body" idx="4"/>
          </p:nvPr>
        </p:nvSpPr>
        <p:spPr>
          <a:xfrm>
            <a:off x="8390237" y="4001236"/>
            <a:ext cx="3108000" cy="475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200"/>
              <a:buNone/>
            </a:pPr>
            <a:r>
              <a:rPr lang="en-US" sz="1400"/>
              <a:t>Feasibility Study Findings </a:t>
            </a:r>
            <a:endParaRPr sz="1400"/>
          </a:p>
        </p:txBody>
      </p:sp>
      <p:sp>
        <p:nvSpPr>
          <p:cNvPr id="155" name="Google Shape;155;p16"/>
          <p:cNvSpPr txBox="1">
            <a:spLocks noGrp="1"/>
          </p:cNvSpPr>
          <p:nvPr>
            <p:ph type="body" idx="5"/>
          </p:nvPr>
        </p:nvSpPr>
        <p:spPr>
          <a:xfrm>
            <a:off x="8390237" y="5334067"/>
            <a:ext cx="3108000" cy="475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200"/>
              <a:buNone/>
            </a:pPr>
            <a:r>
              <a:rPr lang="en-US" sz="1400"/>
              <a:t>Proposed product design/model</a:t>
            </a:r>
            <a:endParaRPr sz="1400"/>
          </a:p>
        </p:txBody>
      </p:sp>
      <p:grpSp>
        <p:nvGrpSpPr>
          <p:cNvPr id="13" name="Group 12">
            <a:extLst>
              <a:ext uri="{FF2B5EF4-FFF2-40B4-BE49-F238E27FC236}">
                <a16:creationId xmlns:a16="http://schemas.microsoft.com/office/drawing/2014/main" id="{686F3160-438D-C3F1-4F33-E080AE881336}"/>
              </a:ext>
            </a:extLst>
          </p:cNvPr>
          <p:cNvGrpSpPr/>
          <p:nvPr/>
        </p:nvGrpSpPr>
        <p:grpSpPr>
          <a:xfrm>
            <a:off x="6869151" y="6104713"/>
            <a:ext cx="5207281" cy="551034"/>
            <a:chOff x="6611185" y="6077415"/>
            <a:chExt cx="5465247" cy="578332"/>
          </a:xfrm>
        </p:grpSpPr>
        <p:pic>
          <p:nvPicPr>
            <p:cNvPr id="7" name="Picture 6" descr="A logo with blue and orange colors&#10;&#10;Description automatically generated">
              <a:extLst>
                <a:ext uri="{FF2B5EF4-FFF2-40B4-BE49-F238E27FC236}">
                  <a16:creationId xmlns:a16="http://schemas.microsoft.com/office/drawing/2014/main" id="{06E24872-CD7F-CB18-38F1-C4517B3C1DBA}"/>
                </a:ext>
              </a:extLst>
            </p:cNvPr>
            <p:cNvPicPr>
              <a:picLocks noChangeAspect="1"/>
            </p:cNvPicPr>
            <p:nvPr/>
          </p:nvPicPr>
          <p:blipFill rotWithShape="1">
            <a:blip r:embed="rId4"/>
            <a:srcRect t="38191" b="38212"/>
            <a:stretch/>
          </p:blipFill>
          <p:spPr>
            <a:xfrm>
              <a:off x="10997004" y="6261566"/>
              <a:ext cx="1079428" cy="360299"/>
            </a:xfrm>
            <a:prstGeom prst="rect">
              <a:avLst/>
            </a:prstGeom>
          </p:spPr>
        </p:pic>
        <p:pic>
          <p:nvPicPr>
            <p:cNvPr id="9" name="Picture 8" descr="A logo with corn and a car&#10;&#10;Description automatically generated">
              <a:extLst>
                <a:ext uri="{FF2B5EF4-FFF2-40B4-BE49-F238E27FC236}">
                  <a16:creationId xmlns:a16="http://schemas.microsoft.com/office/drawing/2014/main" id="{2A80F25A-7178-D7CA-C22E-F24C6CB31456}"/>
                </a:ext>
              </a:extLst>
            </p:cNvPr>
            <p:cNvPicPr>
              <a:picLocks noChangeAspect="1"/>
            </p:cNvPicPr>
            <p:nvPr/>
          </p:nvPicPr>
          <p:blipFill>
            <a:blip r:embed="rId5"/>
            <a:stretch>
              <a:fillRect/>
            </a:stretch>
          </p:blipFill>
          <p:spPr>
            <a:xfrm>
              <a:off x="8070380" y="6111230"/>
              <a:ext cx="1306428" cy="526681"/>
            </a:xfrm>
            <a:prstGeom prst="rect">
              <a:avLst/>
            </a:prstGeom>
          </p:spPr>
        </p:pic>
        <p:pic>
          <p:nvPicPr>
            <p:cNvPr id="10" name="Picture 9" descr="A logo with green and yellow lines&#10;&#10;Description automatically generated">
              <a:extLst>
                <a:ext uri="{FF2B5EF4-FFF2-40B4-BE49-F238E27FC236}">
                  <a16:creationId xmlns:a16="http://schemas.microsoft.com/office/drawing/2014/main" id="{590FFB09-D4FB-26D7-E1F9-565F5D5BD752}"/>
                </a:ext>
              </a:extLst>
            </p:cNvPr>
            <p:cNvPicPr>
              <a:picLocks noChangeAspect="1"/>
            </p:cNvPicPr>
            <p:nvPr/>
          </p:nvPicPr>
          <p:blipFill rotWithShape="1">
            <a:blip r:embed="rId6"/>
            <a:srcRect b="16632"/>
            <a:stretch/>
          </p:blipFill>
          <p:spPr>
            <a:xfrm>
              <a:off x="6611185" y="6077415"/>
              <a:ext cx="1306428" cy="578332"/>
            </a:xfrm>
            <a:prstGeom prst="rect">
              <a:avLst/>
            </a:prstGeom>
          </p:spPr>
        </p:pic>
        <p:pic>
          <p:nvPicPr>
            <p:cNvPr id="11" name="Picture 10" descr="A close-up of a logo&#10;&#10;Description automatically generated">
              <a:extLst>
                <a:ext uri="{FF2B5EF4-FFF2-40B4-BE49-F238E27FC236}">
                  <a16:creationId xmlns:a16="http://schemas.microsoft.com/office/drawing/2014/main" id="{06CC5AEB-BCB6-A7CE-5930-0AEA15CBAC1B}"/>
                </a:ext>
              </a:extLst>
            </p:cNvPr>
            <p:cNvPicPr>
              <a:picLocks noChangeAspect="1"/>
            </p:cNvPicPr>
            <p:nvPr/>
          </p:nvPicPr>
          <p:blipFill rotWithShape="1">
            <a:blip r:embed="rId7"/>
            <a:srcRect b="12281"/>
            <a:stretch/>
          </p:blipFill>
          <p:spPr>
            <a:xfrm>
              <a:off x="9507423" y="6231818"/>
              <a:ext cx="1549522" cy="406094"/>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7"/>
          <p:cNvSpPr txBox="1">
            <a:spLocks noGrp="1"/>
          </p:cNvSpPr>
          <p:nvPr>
            <p:ph type="body" idx="2"/>
          </p:nvPr>
        </p:nvSpPr>
        <p:spPr>
          <a:xfrm>
            <a:off x="862250" y="342285"/>
            <a:ext cx="10644900" cy="1197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500"/>
              <a:buNone/>
            </a:pPr>
            <a:r>
              <a:rPr lang="en-US" sz="2000"/>
              <a:t>The AFC has already earned the trust and confidence of agricultural actors and is strategically poised to introduce the new WR financing product.</a:t>
            </a:r>
            <a:endParaRPr sz="2000"/>
          </a:p>
        </p:txBody>
      </p:sp>
      <p:sp>
        <p:nvSpPr>
          <p:cNvPr id="419" name="Google Shape;419;p37"/>
          <p:cNvSpPr/>
          <p:nvPr/>
        </p:nvSpPr>
        <p:spPr>
          <a:xfrm>
            <a:off x="104095" y="65915"/>
            <a:ext cx="1260600" cy="219900"/>
          </a:xfrm>
          <a:prstGeom prst="homePlate">
            <a:avLst>
              <a:gd name="adj"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FFFFFF"/>
                </a:solidFill>
                <a:latin typeface="Century Gothic"/>
                <a:ea typeface="Century Gothic"/>
                <a:cs typeface="Century Gothic"/>
                <a:sym typeface="Century Gothic"/>
              </a:rPr>
              <a:t>Supply-side</a:t>
            </a:r>
            <a:endParaRPr sz="1200">
              <a:solidFill>
                <a:srgbClr val="FFFFFF"/>
              </a:solidFill>
              <a:latin typeface="Century Gothic"/>
              <a:ea typeface="Century Gothic"/>
              <a:cs typeface="Century Gothic"/>
              <a:sym typeface="Century Gothic"/>
            </a:endParaRPr>
          </a:p>
        </p:txBody>
      </p:sp>
      <p:sp>
        <p:nvSpPr>
          <p:cNvPr id="420" name="Google Shape;420;p37"/>
          <p:cNvSpPr/>
          <p:nvPr/>
        </p:nvSpPr>
        <p:spPr>
          <a:xfrm>
            <a:off x="684850" y="1196189"/>
            <a:ext cx="5516400" cy="4857300"/>
          </a:xfrm>
          <a:prstGeom prst="roundRect">
            <a:avLst>
              <a:gd name="adj" fmla="val 16667"/>
            </a:avLst>
          </a:prstGeom>
          <a:solidFill>
            <a:srgbClr val="D8E2F3"/>
          </a:solid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Century Gothic"/>
                <a:ea typeface="Century Gothic"/>
                <a:cs typeface="Century Gothic"/>
                <a:sym typeface="Century Gothic"/>
              </a:rPr>
              <a:t>Several factors may impede the AFC’s capacity to directly extend loans to SHFs:</a:t>
            </a:r>
            <a:endParaRPr>
              <a:latin typeface="Century Gothic"/>
              <a:ea typeface="Century Gothic"/>
              <a:cs typeface="Century Gothic"/>
              <a:sym typeface="Century Gothic"/>
            </a:endParaRPr>
          </a:p>
          <a:p>
            <a:pPr marL="457200" lvl="0" indent="-317500" algn="l" rtl="0">
              <a:lnSpc>
                <a:spcPct val="115000"/>
              </a:lnSpc>
              <a:spcBef>
                <a:spcPts val="1200"/>
              </a:spcBef>
              <a:spcAft>
                <a:spcPts val="0"/>
              </a:spcAft>
              <a:buSzPts val="1400"/>
              <a:buFont typeface="Century Gothic"/>
              <a:buChar char="●"/>
            </a:pPr>
            <a:r>
              <a:rPr lang="en-US" b="1">
                <a:latin typeface="Century Gothic"/>
                <a:ea typeface="Century Gothic"/>
                <a:cs typeface="Century Gothic"/>
                <a:sym typeface="Century Gothic"/>
              </a:rPr>
              <a:t>Loan ticket size:</a:t>
            </a:r>
            <a:r>
              <a:rPr lang="en-US">
                <a:latin typeface="Century Gothic"/>
                <a:ea typeface="Century Gothic"/>
                <a:cs typeface="Century Gothic"/>
                <a:sym typeface="Century Gothic"/>
              </a:rPr>
              <a:t> Historically, the AFC has primarily disbursed loans with a minimum threshold of KES 200,000. SHFs typically require smaller loan amounts, an area where the AFC lacks substantial experience.</a:t>
            </a:r>
            <a:endParaRPr>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r>
              <a:rPr lang="en-US" b="1">
                <a:latin typeface="Century Gothic"/>
                <a:ea typeface="Century Gothic"/>
                <a:cs typeface="Century Gothic"/>
                <a:sym typeface="Century Gothic"/>
              </a:rPr>
              <a:t>Loan tenure:</a:t>
            </a:r>
            <a:r>
              <a:rPr lang="en-US">
                <a:latin typeface="Century Gothic"/>
                <a:ea typeface="Century Gothic"/>
                <a:cs typeface="Century Gothic"/>
                <a:sym typeface="Century Gothic"/>
              </a:rPr>
              <a:t> AFC’s existing portfolio offers loan tenures ranging from 12 to 36 months. Creating shorter term loan products tailored to SHFs and aligned with their crop harvest cycles represents a new challenge, as the AFC’s prior experience is limited in this domain.</a:t>
            </a:r>
            <a:endParaRPr>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r>
              <a:rPr lang="en-US" b="1">
                <a:latin typeface="Century Gothic"/>
                <a:ea typeface="Century Gothic"/>
                <a:cs typeface="Century Gothic"/>
                <a:sym typeface="Century Gothic"/>
              </a:rPr>
              <a:t>Distribution network:</a:t>
            </a:r>
            <a:r>
              <a:rPr lang="en-US">
                <a:latin typeface="Century Gothic"/>
                <a:ea typeface="Century Gothic"/>
                <a:cs typeface="Century Gothic"/>
                <a:sym typeface="Century Gothic"/>
              </a:rPr>
              <a:t>  The AFC’s branch network is relatively constrained, primarily concentrated in urban areas. For effective and direct lending to SHFs, establishing a more extensive presence in rural regions would be indispensable.</a:t>
            </a:r>
            <a:endParaRPr>
              <a:latin typeface="Century Gothic"/>
              <a:ea typeface="Century Gothic"/>
              <a:cs typeface="Century Gothic"/>
              <a:sym typeface="Century Gothic"/>
            </a:endParaRPr>
          </a:p>
        </p:txBody>
      </p:sp>
      <p:sp>
        <p:nvSpPr>
          <p:cNvPr id="421" name="Google Shape;421;p37"/>
          <p:cNvSpPr/>
          <p:nvPr/>
        </p:nvSpPr>
        <p:spPr>
          <a:xfrm>
            <a:off x="6964600" y="1196189"/>
            <a:ext cx="4163700" cy="4857300"/>
          </a:xfrm>
          <a:prstGeom prst="roundRect">
            <a:avLst>
              <a:gd name="adj" fmla="val 16667"/>
            </a:avLst>
          </a:prstGeom>
          <a:solidFill>
            <a:srgbClr val="D8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latin typeface="Century Gothic"/>
                <a:ea typeface="Century Gothic"/>
                <a:cs typeface="Century Gothic"/>
                <a:sym typeface="Century Gothic"/>
              </a:rPr>
              <a:t>To overcome these obstacles, the AFC should consider a wholesale lending approach to cooperatives which have a deeper understanding of SHF dynamics.</a:t>
            </a:r>
            <a:endParaRPr b="1">
              <a:latin typeface="Century Gothic"/>
              <a:ea typeface="Century Gothic"/>
              <a:cs typeface="Century Gothic"/>
              <a:sym typeface="Century Gothic"/>
            </a:endParaRPr>
          </a:p>
          <a:p>
            <a:pPr marL="0" lvl="0" indent="0" algn="ctr" rtl="0">
              <a:spcBef>
                <a:spcPts val="0"/>
              </a:spcBef>
              <a:spcAft>
                <a:spcPts val="0"/>
              </a:spcAft>
              <a:buNone/>
            </a:pPr>
            <a:endParaRPr b="1">
              <a:latin typeface="Century Gothic"/>
              <a:ea typeface="Century Gothic"/>
              <a:cs typeface="Century Gothic"/>
              <a:sym typeface="Century Gothic"/>
            </a:endParaRPr>
          </a:p>
          <a:p>
            <a:pPr marL="0" lvl="0" indent="0" algn="ctr" rtl="0">
              <a:spcBef>
                <a:spcPts val="0"/>
              </a:spcBef>
              <a:spcAft>
                <a:spcPts val="0"/>
              </a:spcAft>
              <a:buNone/>
            </a:pPr>
            <a:r>
              <a:rPr lang="en-US" b="1">
                <a:latin typeface="Century Gothic"/>
                <a:ea typeface="Century Gothic"/>
                <a:cs typeface="Century Gothic"/>
                <a:sym typeface="Century Gothic"/>
              </a:rPr>
              <a:t>Additionally, the operations of licensed warehouses need to be seamlessly integrated with those of the WRSC. This integration is crucial for maintaining a comprehensive central registry of warehouse receipts.</a:t>
            </a:r>
            <a:endParaRPr b="1">
              <a:latin typeface="Century Gothic"/>
              <a:ea typeface="Century Gothic"/>
              <a:cs typeface="Century Gothic"/>
              <a:sym typeface="Century Gothic"/>
            </a:endParaRPr>
          </a:p>
        </p:txBody>
      </p:sp>
      <p:cxnSp>
        <p:nvCxnSpPr>
          <p:cNvPr id="422" name="Google Shape;422;p37"/>
          <p:cNvCxnSpPr>
            <a:stCxn id="420" idx="3"/>
            <a:endCxn id="421" idx="1"/>
          </p:cNvCxnSpPr>
          <p:nvPr/>
        </p:nvCxnSpPr>
        <p:spPr>
          <a:xfrm>
            <a:off x="6201250" y="3624839"/>
            <a:ext cx="763350" cy="0"/>
          </a:xfrm>
          <a:prstGeom prst="straightConnector1">
            <a:avLst/>
          </a:prstGeom>
          <a:noFill/>
          <a:ln w="28575" cap="flat" cmpd="sng">
            <a:solidFill>
              <a:schemeClr val="dk2"/>
            </a:solidFill>
            <a:prstDash val="solid"/>
            <a:round/>
            <a:headEnd type="none" w="med" len="med"/>
            <a:tailEnd type="triangle" w="med" len="med"/>
          </a:ln>
        </p:spPr>
      </p:cxnSp>
      <p:grpSp>
        <p:nvGrpSpPr>
          <p:cNvPr id="2" name="Group 1">
            <a:extLst>
              <a:ext uri="{FF2B5EF4-FFF2-40B4-BE49-F238E27FC236}">
                <a16:creationId xmlns:a16="http://schemas.microsoft.com/office/drawing/2014/main" id="{A96C51D0-7984-62D2-F936-6C301082FDCC}"/>
              </a:ext>
            </a:extLst>
          </p:cNvPr>
          <p:cNvGrpSpPr/>
          <p:nvPr/>
        </p:nvGrpSpPr>
        <p:grpSpPr>
          <a:xfrm>
            <a:off x="6791093" y="6169086"/>
            <a:ext cx="3998218" cy="520113"/>
            <a:chOff x="6611185" y="6077415"/>
            <a:chExt cx="4445760" cy="578332"/>
          </a:xfrm>
        </p:grpSpPr>
        <p:pic>
          <p:nvPicPr>
            <p:cNvPr id="3" name="Picture 2" descr="A logo with corn and a car&#10;&#10;Description automatically generated">
              <a:extLst>
                <a:ext uri="{FF2B5EF4-FFF2-40B4-BE49-F238E27FC236}">
                  <a16:creationId xmlns:a16="http://schemas.microsoft.com/office/drawing/2014/main" id="{AEF0A5DE-721D-6517-EE6D-4229E767D62B}"/>
                </a:ext>
              </a:extLst>
            </p:cNvPr>
            <p:cNvPicPr>
              <a:picLocks noChangeAspect="1"/>
            </p:cNvPicPr>
            <p:nvPr/>
          </p:nvPicPr>
          <p:blipFill>
            <a:blip r:embed="rId3"/>
            <a:stretch>
              <a:fillRect/>
            </a:stretch>
          </p:blipFill>
          <p:spPr>
            <a:xfrm>
              <a:off x="8070380" y="6111230"/>
              <a:ext cx="1306428" cy="526681"/>
            </a:xfrm>
            <a:prstGeom prst="rect">
              <a:avLst/>
            </a:prstGeom>
          </p:spPr>
        </p:pic>
        <p:pic>
          <p:nvPicPr>
            <p:cNvPr id="4" name="Picture 3" descr="A logo with green and yellow lines&#10;&#10;Description automatically generated">
              <a:extLst>
                <a:ext uri="{FF2B5EF4-FFF2-40B4-BE49-F238E27FC236}">
                  <a16:creationId xmlns:a16="http://schemas.microsoft.com/office/drawing/2014/main" id="{0A4C2830-467E-C12A-7E45-1B3BD4C393C0}"/>
                </a:ext>
              </a:extLst>
            </p:cNvPr>
            <p:cNvPicPr>
              <a:picLocks noChangeAspect="1"/>
            </p:cNvPicPr>
            <p:nvPr/>
          </p:nvPicPr>
          <p:blipFill rotWithShape="1">
            <a:blip r:embed="rId4"/>
            <a:srcRect b="16632"/>
            <a:stretch/>
          </p:blipFill>
          <p:spPr>
            <a:xfrm>
              <a:off x="6611185" y="6077415"/>
              <a:ext cx="1306428" cy="578332"/>
            </a:xfrm>
            <a:prstGeom prst="rect">
              <a:avLst/>
            </a:prstGeom>
          </p:spPr>
        </p:pic>
        <p:pic>
          <p:nvPicPr>
            <p:cNvPr id="5" name="Picture 4" descr="A close-up of a logo&#10;&#10;Description automatically generated">
              <a:extLst>
                <a:ext uri="{FF2B5EF4-FFF2-40B4-BE49-F238E27FC236}">
                  <a16:creationId xmlns:a16="http://schemas.microsoft.com/office/drawing/2014/main" id="{DB84E65D-D7E0-A14B-6D01-FB54EE376404}"/>
                </a:ext>
              </a:extLst>
            </p:cNvPr>
            <p:cNvPicPr>
              <a:picLocks noChangeAspect="1"/>
            </p:cNvPicPr>
            <p:nvPr/>
          </p:nvPicPr>
          <p:blipFill rotWithShape="1">
            <a:blip r:embed="rId5"/>
            <a:srcRect b="12281"/>
            <a:stretch/>
          </p:blipFill>
          <p:spPr>
            <a:xfrm>
              <a:off x="9507423" y="6231818"/>
              <a:ext cx="1549522" cy="406094"/>
            </a:xfrm>
            <a:prstGeom prst="rect">
              <a:avLst/>
            </a:prstGeom>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8"/>
          <p:cNvSpPr/>
          <p:nvPr/>
        </p:nvSpPr>
        <p:spPr>
          <a:xfrm rot="10800000">
            <a:off x="4411700" y="2601700"/>
            <a:ext cx="3049800" cy="2213100"/>
          </a:xfrm>
          <a:prstGeom prst="triangle">
            <a:avLst>
              <a:gd name="adj" fmla="val 50000"/>
            </a:avLst>
          </a:prstGeom>
          <a:solidFill>
            <a:srgbClr val="D8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428" name="Google Shape;428;p38"/>
          <p:cNvSpPr txBox="1">
            <a:spLocks noGrp="1"/>
          </p:cNvSpPr>
          <p:nvPr>
            <p:ph type="body" idx="1"/>
          </p:nvPr>
        </p:nvSpPr>
        <p:spPr>
          <a:xfrm>
            <a:off x="405425" y="1662525"/>
            <a:ext cx="3959700" cy="19950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200"/>
              </a:spcBef>
              <a:spcAft>
                <a:spcPts val="0"/>
              </a:spcAft>
              <a:buNone/>
            </a:pPr>
            <a:r>
              <a:rPr lang="en-US" sz="1400">
                <a:solidFill>
                  <a:srgbClr val="000000"/>
                </a:solidFill>
              </a:rPr>
              <a:t> </a:t>
            </a:r>
            <a:r>
              <a:rPr lang="en-US" sz="1400" b="1">
                <a:solidFill>
                  <a:srgbClr val="000000"/>
                </a:solidFill>
              </a:rPr>
              <a:t>Off-takers:</a:t>
            </a:r>
            <a:r>
              <a:rPr lang="en-US" sz="1400">
                <a:solidFill>
                  <a:srgbClr val="000000"/>
                </a:solidFill>
              </a:rPr>
              <a:t> They provide market access, quality assurance, price stability and payment guarantee. Their involvement facilitates the financing process for depositors and significantly reduces credit risk for financiers.</a:t>
            </a:r>
            <a:endParaRPr sz="1400">
              <a:solidFill>
                <a:srgbClr val="000000"/>
              </a:solidFill>
            </a:endParaRPr>
          </a:p>
          <a:p>
            <a:pPr marL="0" lvl="0" indent="0" algn="l" rtl="0">
              <a:lnSpc>
                <a:spcPct val="100000"/>
              </a:lnSpc>
              <a:spcBef>
                <a:spcPts val="1200"/>
              </a:spcBef>
              <a:spcAft>
                <a:spcPts val="0"/>
              </a:spcAft>
              <a:buClr>
                <a:schemeClr val="dk1"/>
              </a:buClr>
              <a:buSzPts val="1100"/>
              <a:buNone/>
            </a:pPr>
            <a:endParaRPr sz="1400">
              <a:solidFill>
                <a:srgbClr val="000000"/>
              </a:solidFill>
            </a:endParaRPr>
          </a:p>
          <a:p>
            <a:pPr marL="0" lvl="0" indent="0" algn="ctr" rtl="0">
              <a:lnSpc>
                <a:spcPct val="100000"/>
              </a:lnSpc>
              <a:spcBef>
                <a:spcPts val="0"/>
              </a:spcBef>
              <a:spcAft>
                <a:spcPts val="0"/>
              </a:spcAft>
              <a:buClr>
                <a:schemeClr val="dk1"/>
              </a:buClr>
              <a:buSzPts val="2000"/>
              <a:buNone/>
            </a:pPr>
            <a:endParaRPr sz="1400">
              <a:solidFill>
                <a:srgbClr val="000000"/>
              </a:solidFill>
            </a:endParaRPr>
          </a:p>
        </p:txBody>
      </p:sp>
      <p:sp>
        <p:nvSpPr>
          <p:cNvPr id="429" name="Google Shape;429;p38"/>
          <p:cNvSpPr txBox="1">
            <a:spLocks noGrp="1"/>
          </p:cNvSpPr>
          <p:nvPr>
            <p:ph type="body" idx="2"/>
          </p:nvPr>
        </p:nvSpPr>
        <p:spPr>
          <a:xfrm>
            <a:off x="862250" y="342285"/>
            <a:ext cx="10644900" cy="1197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500"/>
              <a:buNone/>
            </a:pPr>
            <a:r>
              <a:rPr lang="en-US" sz="2000"/>
              <a:t>Collaboration between depositors, warehouse operators, financiers and buyers are essential for ensuring not only the efficient storage and management of goods but also the financial stability of all involved stakeholders.</a:t>
            </a:r>
            <a:endParaRPr sz="2000"/>
          </a:p>
        </p:txBody>
      </p:sp>
      <p:sp>
        <p:nvSpPr>
          <p:cNvPr id="430" name="Google Shape;430;p38"/>
          <p:cNvSpPr/>
          <p:nvPr/>
        </p:nvSpPr>
        <p:spPr>
          <a:xfrm>
            <a:off x="104095" y="65915"/>
            <a:ext cx="1260600" cy="219900"/>
          </a:xfrm>
          <a:prstGeom prst="homePlate">
            <a:avLst>
              <a:gd name="adj"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FFFFFF"/>
                </a:solidFill>
                <a:latin typeface="Century Gothic"/>
                <a:ea typeface="Century Gothic"/>
                <a:cs typeface="Century Gothic"/>
                <a:sym typeface="Century Gothic"/>
              </a:rPr>
              <a:t>Supply-side</a:t>
            </a:r>
            <a:endParaRPr sz="1200">
              <a:solidFill>
                <a:srgbClr val="FFFFFF"/>
              </a:solidFill>
              <a:latin typeface="Century Gothic"/>
              <a:ea typeface="Century Gothic"/>
              <a:cs typeface="Century Gothic"/>
              <a:sym typeface="Century Gothic"/>
            </a:endParaRPr>
          </a:p>
        </p:txBody>
      </p:sp>
      <p:sp>
        <p:nvSpPr>
          <p:cNvPr id="431" name="Google Shape;431;p38"/>
          <p:cNvSpPr txBox="1"/>
          <p:nvPr/>
        </p:nvSpPr>
        <p:spPr>
          <a:xfrm>
            <a:off x="7442425" y="1738725"/>
            <a:ext cx="4123800" cy="1464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1200"/>
              </a:spcAft>
              <a:buClr>
                <a:schemeClr val="dk1"/>
              </a:buClr>
              <a:buSzPts val="1100"/>
              <a:buFont typeface="Arial"/>
              <a:buNone/>
            </a:pPr>
            <a:r>
              <a:rPr lang="en-US">
                <a:latin typeface="Century Gothic"/>
                <a:ea typeface="Century Gothic"/>
                <a:cs typeface="Century Gothic"/>
                <a:sym typeface="Century Gothic"/>
              </a:rPr>
              <a:t> </a:t>
            </a:r>
            <a:r>
              <a:rPr lang="en-US" b="1">
                <a:latin typeface="Century Gothic"/>
                <a:ea typeface="Century Gothic"/>
                <a:cs typeface="Century Gothic"/>
                <a:sym typeface="Century Gothic"/>
              </a:rPr>
              <a:t>Input providers:</a:t>
            </a:r>
            <a:r>
              <a:rPr lang="en-US">
                <a:latin typeface="Century Gothic"/>
                <a:ea typeface="Century Gothic"/>
                <a:cs typeface="Century Gothic"/>
                <a:sym typeface="Century Gothic"/>
              </a:rPr>
              <a:t> By collaborating with input providers, farmer cooperatives could have the option to utilize warehouse receipts as collateral to obtain agricultural inputs. </a:t>
            </a:r>
            <a:endParaRPr>
              <a:latin typeface="Century Gothic"/>
              <a:ea typeface="Century Gothic"/>
              <a:cs typeface="Century Gothic"/>
              <a:sym typeface="Century Gothic"/>
            </a:endParaRPr>
          </a:p>
        </p:txBody>
      </p:sp>
      <p:sp>
        <p:nvSpPr>
          <p:cNvPr id="432" name="Google Shape;432;p38"/>
          <p:cNvSpPr txBox="1"/>
          <p:nvPr/>
        </p:nvSpPr>
        <p:spPr>
          <a:xfrm>
            <a:off x="3831200" y="4868975"/>
            <a:ext cx="4288800" cy="1197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1200"/>
              </a:spcAft>
              <a:buNone/>
            </a:pPr>
            <a:r>
              <a:rPr lang="en-US" b="1">
                <a:latin typeface="Century Gothic"/>
                <a:ea typeface="Century Gothic"/>
                <a:cs typeface="Century Gothic"/>
                <a:sym typeface="Century Gothic"/>
              </a:rPr>
              <a:t>Collateral managers:</a:t>
            </a:r>
            <a:r>
              <a:rPr lang="en-US">
                <a:latin typeface="Century Gothic"/>
                <a:ea typeface="Century Gothic"/>
                <a:cs typeface="Century Gothic"/>
                <a:sym typeface="Century Gothic"/>
              </a:rPr>
              <a:t> When cooperatives operate their own warehouses, they can opt to engage collateral managers as impartial third-party agents.</a:t>
            </a:r>
            <a:endParaRPr>
              <a:latin typeface="Century Gothic"/>
              <a:ea typeface="Century Gothic"/>
              <a:cs typeface="Century Gothic"/>
              <a:sym typeface="Century Gothic"/>
            </a:endParaRPr>
          </a:p>
        </p:txBody>
      </p:sp>
      <p:grpSp>
        <p:nvGrpSpPr>
          <p:cNvPr id="433" name="Google Shape;433;p38"/>
          <p:cNvGrpSpPr/>
          <p:nvPr/>
        </p:nvGrpSpPr>
        <p:grpSpPr>
          <a:xfrm>
            <a:off x="5618505" y="2964417"/>
            <a:ext cx="714197" cy="784224"/>
            <a:chOff x="9372600" y="2493963"/>
            <a:chExt cx="357188" cy="392112"/>
          </a:xfrm>
        </p:grpSpPr>
        <p:sp>
          <p:nvSpPr>
            <p:cNvPr id="434" name="Google Shape;434;p38"/>
            <p:cNvSpPr/>
            <p:nvPr/>
          </p:nvSpPr>
          <p:spPr>
            <a:xfrm>
              <a:off x="9467850" y="2606675"/>
              <a:ext cx="166688" cy="163513"/>
            </a:xfrm>
            <a:custGeom>
              <a:avLst/>
              <a:gdLst/>
              <a:ahLst/>
              <a:cxnLst/>
              <a:rect l="l" t="t" r="r" b="b"/>
              <a:pathLst>
                <a:path w="46" h="45" extrusionOk="0">
                  <a:moveTo>
                    <a:pt x="23" y="45"/>
                  </a:moveTo>
                  <a:cubicBezTo>
                    <a:pt x="35" y="45"/>
                    <a:pt x="46" y="35"/>
                    <a:pt x="46" y="23"/>
                  </a:cubicBezTo>
                  <a:cubicBezTo>
                    <a:pt x="46" y="22"/>
                    <a:pt x="45" y="22"/>
                    <a:pt x="45" y="22"/>
                  </a:cubicBezTo>
                  <a:cubicBezTo>
                    <a:pt x="45" y="16"/>
                    <a:pt x="43" y="11"/>
                    <a:pt x="39" y="7"/>
                  </a:cubicBezTo>
                  <a:cubicBezTo>
                    <a:pt x="34" y="2"/>
                    <a:pt x="29" y="0"/>
                    <a:pt x="23" y="0"/>
                  </a:cubicBezTo>
                  <a:cubicBezTo>
                    <a:pt x="23" y="0"/>
                    <a:pt x="23" y="0"/>
                    <a:pt x="23" y="0"/>
                  </a:cubicBezTo>
                  <a:cubicBezTo>
                    <a:pt x="10" y="0"/>
                    <a:pt x="0" y="10"/>
                    <a:pt x="0" y="23"/>
                  </a:cubicBezTo>
                  <a:cubicBezTo>
                    <a:pt x="0" y="35"/>
                    <a:pt x="10" y="45"/>
                    <a:pt x="23" y="45"/>
                  </a:cubicBezTo>
                  <a:close/>
                  <a:moveTo>
                    <a:pt x="11" y="32"/>
                  </a:moveTo>
                  <a:cubicBezTo>
                    <a:pt x="8" y="35"/>
                    <a:pt x="8" y="35"/>
                    <a:pt x="8" y="35"/>
                  </a:cubicBezTo>
                  <a:cubicBezTo>
                    <a:pt x="7" y="34"/>
                    <a:pt x="6" y="32"/>
                    <a:pt x="6" y="31"/>
                  </a:cubicBezTo>
                  <a:cubicBezTo>
                    <a:pt x="9" y="30"/>
                    <a:pt x="9" y="30"/>
                    <a:pt x="9" y="30"/>
                  </a:cubicBezTo>
                  <a:cubicBezTo>
                    <a:pt x="9" y="30"/>
                    <a:pt x="10" y="31"/>
                    <a:pt x="11" y="32"/>
                  </a:cubicBezTo>
                  <a:close/>
                  <a:moveTo>
                    <a:pt x="32" y="11"/>
                  </a:moveTo>
                  <a:cubicBezTo>
                    <a:pt x="31" y="10"/>
                    <a:pt x="31" y="9"/>
                    <a:pt x="30" y="9"/>
                  </a:cubicBezTo>
                  <a:cubicBezTo>
                    <a:pt x="31" y="5"/>
                    <a:pt x="31" y="5"/>
                    <a:pt x="31" y="5"/>
                  </a:cubicBezTo>
                  <a:cubicBezTo>
                    <a:pt x="32" y="6"/>
                    <a:pt x="34" y="7"/>
                    <a:pt x="35" y="8"/>
                  </a:cubicBezTo>
                  <a:lnTo>
                    <a:pt x="32" y="11"/>
                  </a:lnTo>
                  <a:close/>
                  <a:moveTo>
                    <a:pt x="27" y="8"/>
                  </a:moveTo>
                  <a:cubicBezTo>
                    <a:pt x="26" y="7"/>
                    <a:pt x="25" y="7"/>
                    <a:pt x="24" y="7"/>
                  </a:cubicBezTo>
                  <a:cubicBezTo>
                    <a:pt x="24" y="4"/>
                    <a:pt x="24" y="4"/>
                    <a:pt x="24" y="4"/>
                  </a:cubicBezTo>
                  <a:cubicBezTo>
                    <a:pt x="26" y="4"/>
                    <a:pt x="27" y="4"/>
                    <a:pt x="28" y="4"/>
                  </a:cubicBezTo>
                  <a:lnTo>
                    <a:pt x="27" y="8"/>
                  </a:lnTo>
                  <a:close/>
                  <a:moveTo>
                    <a:pt x="21" y="7"/>
                  </a:moveTo>
                  <a:cubicBezTo>
                    <a:pt x="20" y="7"/>
                    <a:pt x="19" y="7"/>
                    <a:pt x="19" y="8"/>
                  </a:cubicBezTo>
                  <a:cubicBezTo>
                    <a:pt x="17" y="4"/>
                    <a:pt x="17" y="4"/>
                    <a:pt x="17" y="4"/>
                  </a:cubicBezTo>
                  <a:cubicBezTo>
                    <a:pt x="18" y="4"/>
                    <a:pt x="20" y="4"/>
                    <a:pt x="21" y="4"/>
                  </a:cubicBezTo>
                  <a:lnTo>
                    <a:pt x="21" y="7"/>
                  </a:lnTo>
                  <a:close/>
                  <a:moveTo>
                    <a:pt x="16" y="9"/>
                  </a:moveTo>
                  <a:cubicBezTo>
                    <a:pt x="15" y="9"/>
                    <a:pt x="14" y="10"/>
                    <a:pt x="13" y="10"/>
                  </a:cubicBezTo>
                  <a:cubicBezTo>
                    <a:pt x="11" y="8"/>
                    <a:pt x="11" y="8"/>
                    <a:pt x="11" y="8"/>
                  </a:cubicBezTo>
                  <a:cubicBezTo>
                    <a:pt x="12" y="7"/>
                    <a:pt x="13" y="6"/>
                    <a:pt x="14" y="5"/>
                  </a:cubicBezTo>
                  <a:lnTo>
                    <a:pt x="16" y="9"/>
                  </a:lnTo>
                  <a:close/>
                  <a:moveTo>
                    <a:pt x="23" y="10"/>
                  </a:moveTo>
                  <a:cubicBezTo>
                    <a:pt x="29" y="10"/>
                    <a:pt x="35" y="16"/>
                    <a:pt x="35" y="22"/>
                  </a:cubicBezTo>
                  <a:cubicBezTo>
                    <a:pt x="35" y="29"/>
                    <a:pt x="29" y="35"/>
                    <a:pt x="23" y="35"/>
                  </a:cubicBezTo>
                  <a:cubicBezTo>
                    <a:pt x="16" y="35"/>
                    <a:pt x="10" y="29"/>
                    <a:pt x="10" y="22"/>
                  </a:cubicBezTo>
                  <a:cubicBezTo>
                    <a:pt x="10" y="16"/>
                    <a:pt x="16" y="10"/>
                    <a:pt x="23" y="10"/>
                  </a:cubicBezTo>
                  <a:close/>
                  <a:moveTo>
                    <a:pt x="13" y="34"/>
                  </a:moveTo>
                  <a:cubicBezTo>
                    <a:pt x="14" y="35"/>
                    <a:pt x="15" y="36"/>
                    <a:pt x="16" y="36"/>
                  </a:cubicBezTo>
                  <a:cubicBezTo>
                    <a:pt x="14" y="40"/>
                    <a:pt x="14" y="40"/>
                    <a:pt x="14" y="40"/>
                  </a:cubicBezTo>
                  <a:cubicBezTo>
                    <a:pt x="13" y="39"/>
                    <a:pt x="11" y="38"/>
                    <a:pt x="10" y="37"/>
                  </a:cubicBezTo>
                  <a:lnTo>
                    <a:pt x="13" y="34"/>
                  </a:lnTo>
                  <a:close/>
                  <a:moveTo>
                    <a:pt x="19" y="37"/>
                  </a:moveTo>
                  <a:cubicBezTo>
                    <a:pt x="19" y="37"/>
                    <a:pt x="20" y="38"/>
                    <a:pt x="21" y="38"/>
                  </a:cubicBezTo>
                  <a:cubicBezTo>
                    <a:pt x="21" y="42"/>
                    <a:pt x="21" y="42"/>
                    <a:pt x="21" y="42"/>
                  </a:cubicBezTo>
                  <a:cubicBezTo>
                    <a:pt x="20" y="42"/>
                    <a:pt x="18" y="41"/>
                    <a:pt x="17" y="41"/>
                  </a:cubicBezTo>
                  <a:lnTo>
                    <a:pt x="19" y="37"/>
                  </a:lnTo>
                  <a:close/>
                  <a:moveTo>
                    <a:pt x="24" y="38"/>
                  </a:moveTo>
                  <a:cubicBezTo>
                    <a:pt x="25" y="38"/>
                    <a:pt x="26" y="37"/>
                    <a:pt x="27" y="37"/>
                  </a:cubicBezTo>
                  <a:cubicBezTo>
                    <a:pt x="29" y="41"/>
                    <a:pt x="29" y="41"/>
                    <a:pt x="29" y="41"/>
                  </a:cubicBezTo>
                  <a:cubicBezTo>
                    <a:pt x="27" y="41"/>
                    <a:pt x="26" y="42"/>
                    <a:pt x="24" y="42"/>
                  </a:cubicBezTo>
                  <a:lnTo>
                    <a:pt x="24" y="38"/>
                  </a:lnTo>
                  <a:close/>
                  <a:moveTo>
                    <a:pt x="30" y="36"/>
                  </a:moveTo>
                  <a:cubicBezTo>
                    <a:pt x="31" y="35"/>
                    <a:pt x="32" y="35"/>
                    <a:pt x="32" y="34"/>
                  </a:cubicBezTo>
                  <a:cubicBezTo>
                    <a:pt x="35" y="37"/>
                    <a:pt x="35" y="37"/>
                    <a:pt x="35" y="37"/>
                  </a:cubicBezTo>
                  <a:cubicBezTo>
                    <a:pt x="34" y="38"/>
                    <a:pt x="33" y="39"/>
                    <a:pt x="32" y="40"/>
                  </a:cubicBezTo>
                  <a:lnTo>
                    <a:pt x="30" y="36"/>
                  </a:lnTo>
                  <a:close/>
                  <a:moveTo>
                    <a:pt x="35" y="32"/>
                  </a:moveTo>
                  <a:cubicBezTo>
                    <a:pt x="35" y="31"/>
                    <a:pt x="36" y="30"/>
                    <a:pt x="36" y="30"/>
                  </a:cubicBezTo>
                  <a:cubicBezTo>
                    <a:pt x="40" y="31"/>
                    <a:pt x="40" y="31"/>
                    <a:pt x="40" y="31"/>
                  </a:cubicBezTo>
                  <a:cubicBezTo>
                    <a:pt x="39" y="33"/>
                    <a:pt x="39" y="34"/>
                    <a:pt x="38" y="35"/>
                  </a:cubicBezTo>
                  <a:lnTo>
                    <a:pt x="35" y="32"/>
                  </a:lnTo>
                  <a:close/>
                  <a:moveTo>
                    <a:pt x="37" y="27"/>
                  </a:moveTo>
                  <a:cubicBezTo>
                    <a:pt x="38" y="26"/>
                    <a:pt x="38" y="25"/>
                    <a:pt x="38" y="24"/>
                  </a:cubicBezTo>
                  <a:cubicBezTo>
                    <a:pt x="42" y="24"/>
                    <a:pt x="42" y="24"/>
                    <a:pt x="42" y="24"/>
                  </a:cubicBezTo>
                  <a:cubicBezTo>
                    <a:pt x="42" y="25"/>
                    <a:pt x="42" y="27"/>
                    <a:pt x="41" y="28"/>
                  </a:cubicBezTo>
                  <a:lnTo>
                    <a:pt x="37" y="27"/>
                  </a:lnTo>
                  <a:close/>
                  <a:moveTo>
                    <a:pt x="38" y="21"/>
                  </a:moveTo>
                  <a:cubicBezTo>
                    <a:pt x="38" y="20"/>
                    <a:pt x="38" y="19"/>
                    <a:pt x="37" y="18"/>
                  </a:cubicBezTo>
                  <a:cubicBezTo>
                    <a:pt x="41" y="17"/>
                    <a:pt x="41" y="17"/>
                    <a:pt x="41" y="17"/>
                  </a:cubicBezTo>
                  <a:cubicBezTo>
                    <a:pt x="42" y="18"/>
                    <a:pt x="42" y="19"/>
                    <a:pt x="42" y="21"/>
                  </a:cubicBezTo>
                  <a:lnTo>
                    <a:pt x="38" y="21"/>
                  </a:lnTo>
                  <a:close/>
                  <a:moveTo>
                    <a:pt x="36" y="15"/>
                  </a:moveTo>
                  <a:cubicBezTo>
                    <a:pt x="36" y="14"/>
                    <a:pt x="35" y="14"/>
                    <a:pt x="34" y="13"/>
                  </a:cubicBezTo>
                  <a:cubicBezTo>
                    <a:pt x="37" y="10"/>
                    <a:pt x="37" y="10"/>
                    <a:pt x="37" y="10"/>
                  </a:cubicBezTo>
                  <a:cubicBezTo>
                    <a:pt x="38" y="11"/>
                    <a:pt x="39" y="12"/>
                    <a:pt x="40" y="14"/>
                  </a:cubicBezTo>
                  <a:lnTo>
                    <a:pt x="36" y="15"/>
                  </a:lnTo>
                  <a:close/>
                  <a:moveTo>
                    <a:pt x="11" y="13"/>
                  </a:moveTo>
                  <a:cubicBezTo>
                    <a:pt x="10" y="13"/>
                    <a:pt x="10" y="14"/>
                    <a:pt x="9" y="15"/>
                  </a:cubicBezTo>
                  <a:cubicBezTo>
                    <a:pt x="6" y="13"/>
                    <a:pt x="6" y="13"/>
                    <a:pt x="6" y="13"/>
                  </a:cubicBezTo>
                  <a:cubicBezTo>
                    <a:pt x="7" y="12"/>
                    <a:pt x="7" y="11"/>
                    <a:pt x="8" y="10"/>
                  </a:cubicBezTo>
                  <a:lnTo>
                    <a:pt x="11" y="13"/>
                  </a:lnTo>
                  <a:close/>
                  <a:moveTo>
                    <a:pt x="8" y="18"/>
                  </a:moveTo>
                  <a:cubicBezTo>
                    <a:pt x="8" y="19"/>
                    <a:pt x="7" y="20"/>
                    <a:pt x="7" y="21"/>
                  </a:cubicBezTo>
                  <a:cubicBezTo>
                    <a:pt x="4" y="21"/>
                    <a:pt x="4" y="21"/>
                    <a:pt x="4" y="21"/>
                  </a:cubicBezTo>
                  <a:cubicBezTo>
                    <a:pt x="4" y="19"/>
                    <a:pt x="4" y="18"/>
                    <a:pt x="5" y="16"/>
                  </a:cubicBezTo>
                  <a:lnTo>
                    <a:pt x="8" y="18"/>
                  </a:lnTo>
                  <a:close/>
                  <a:moveTo>
                    <a:pt x="7" y="24"/>
                  </a:moveTo>
                  <a:cubicBezTo>
                    <a:pt x="7" y="25"/>
                    <a:pt x="8" y="26"/>
                    <a:pt x="8" y="27"/>
                  </a:cubicBezTo>
                  <a:cubicBezTo>
                    <a:pt x="4" y="28"/>
                    <a:pt x="4" y="28"/>
                    <a:pt x="4" y="28"/>
                  </a:cubicBezTo>
                  <a:cubicBezTo>
                    <a:pt x="4" y="27"/>
                    <a:pt x="4" y="25"/>
                    <a:pt x="4" y="24"/>
                  </a:cubicBezTo>
                  <a:lnTo>
                    <a:pt x="7" y="24"/>
                  </a:lnTo>
                  <a:close/>
                </a:path>
              </a:pathLst>
            </a:custGeom>
            <a:solidFill>
              <a:schemeClr val="dk2"/>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435" name="Google Shape;435;p38"/>
            <p:cNvSpPr/>
            <p:nvPr/>
          </p:nvSpPr>
          <p:spPr>
            <a:xfrm>
              <a:off x="9372600" y="2493963"/>
              <a:ext cx="352425" cy="122238"/>
            </a:xfrm>
            <a:custGeom>
              <a:avLst/>
              <a:gdLst/>
              <a:ahLst/>
              <a:cxnLst/>
              <a:rect l="l" t="t" r="r" b="b"/>
              <a:pathLst>
                <a:path w="97" h="34" extrusionOk="0">
                  <a:moveTo>
                    <a:pt x="97" y="4"/>
                  </a:moveTo>
                  <a:cubicBezTo>
                    <a:pt x="97" y="2"/>
                    <a:pt x="95" y="0"/>
                    <a:pt x="93" y="0"/>
                  </a:cubicBezTo>
                  <a:cubicBezTo>
                    <a:pt x="86" y="0"/>
                    <a:pt x="86" y="0"/>
                    <a:pt x="86" y="0"/>
                  </a:cubicBezTo>
                  <a:cubicBezTo>
                    <a:pt x="84" y="0"/>
                    <a:pt x="82" y="1"/>
                    <a:pt x="82" y="3"/>
                  </a:cubicBezTo>
                  <a:cubicBezTo>
                    <a:pt x="31" y="3"/>
                    <a:pt x="31" y="3"/>
                    <a:pt x="31" y="3"/>
                  </a:cubicBezTo>
                  <a:cubicBezTo>
                    <a:pt x="31" y="3"/>
                    <a:pt x="31" y="3"/>
                    <a:pt x="31" y="3"/>
                  </a:cubicBezTo>
                  <a:cubicBezTo>
                    <a:pt x="31" y="3"/>
                    <a:pt x="31" y="3"/>
                    <a:pt x="31" y="3"/>
                  </a:cubicBezTo>
                  <a:cubicBezTo>
                    <a:pt x="30" y="3"/>
                    <a:pt x="29" y="3"/>
                    <a:pt x="28" y="3"/>
                  </a:cubicBezTo>
                  <a:cubicBezTo>
                    <a:pt x="28" y="3"/>
                    <a:pt x="28" y="3"/>
                    <a:pt x="28" y="3"/>
                  </a:cubicBezTo>
                  <a:cubicBezTo>
                    <a:pt x="28" y="3"/>
                    <a:pt x="27" y="3"/>
                    <a:pt x="27" y="4"/>
                  </a:cubicBezTo>
                  <a:cubicBezTo>
                    <a:pt x="4" y="18"/>
                    <a:pt x="4" y="18"/>
                    <a:pt x="4" y="18"/>
                  </a:cubicBezTo>
                  <a:cubicBezTo>
                    <a:pt x="1" y="20"/>
                    <a:pt x="0" y="25"/>
                    <a:pt x="2" y="28"/>
                  </a:cubicBezTo>
                  <a:cubicBezTo>
                    <a:pt x="3" y="29"/>
                    <a:pt x="3" y="29"/>
                    <a:pt x="3" y="29"/>
                  </a:cubicBezTo>
                  <a:cubicBezTo>
                    <a:pt x="4" y="32"/>
                    <a:pt x="7" y="33"/>
                    <a:pt x="10" y="33"/>
                  </a:cubicBezTo>
                  <a:cubicBezTo>
                    <a:pt x="11" y="33"/>
                    <a:pt x="12" y="32"/>
                    <a:pt x="12" y="32"/>
                  </a:cubicBezTo>
                  <a:cubicBezTo>
                    <a:pt x="31" y="21"/>
                    <a:pt x="31" y="21"/>
                    <a:pt x="31" y="21"/>
                  </a:cubicBezTo>
                  <a:cubicBezTo>
                    <a:pt x="31" y="23"/>
                    <a:pt x="32" y="25"/>
                    <a:pt x="34" y="26"/>
                  </a:cubicBezTo>
                  <a:cubicBezTo>
                    <a:pt x="35" y="27"/>
                    <a:pt x="37" y="28"/>
                    <a:pt x="40" y="28"/>
                  </a:cubicBezTo>
                  <a:cubicBezTo>
                    <a:pt x="48" y="28"/>
                    <a:pt x="48" y="28"/>
                    <a:pt x="48" y="28"/>
                  </a:cubicBezTo>
                  <a:cubicBezTo>
                    <a:pt x="50" y="28"/>
                    <a:pt x="52" y="29"/>
                    <a:pt x="54" y="29"/>
                  </a:cubicBezTo>
                  <a:cubicBezTo>
                    <a:pt x="55" y="29"/>
                    <a:pt x="55" y="29"/>
                    <a:pt x="55" y="29"/>
                  </a:cubicBezTo>
                  <a:cubicBezTo>
                    <a:pt x="57" y="30"/>
                    <a:pt x="59" y="31"/>
                    <a:pt x="60" y="31"/>
                  </a:cubicBezTo>
                  <a:cubicBezTo>
                    <a:pt x="69" y="31"/>
                    <a:pt x="69" y="31"/>
                    <a:pt x="69" y="31"/>
                  </a:cubicBezTo>
                  <a:cubicBezTo>
                    <a:pt x="72" y="31"/>
                    <a:pt x="74" y="30"/>
                    <a:pt x="76" y="29"/>
                  </a:cubicBezTo>
                  <a:cubicBezTo>
                    <a:pt x="77" y="29"/>
                    <a:pt x="77" y="29"/>
                    <a:pt x="77" y="29"/>
                  </a:cubicBezTo>
                  <a:cubicBezTo>
                    <a:pt x="78" y="28"/>
                    <a:pt x="80" y="28"/>
                    <a:pt x="81" y="28"/>
                  </a:cubicBezTo>
                  <a:cubicBezTo>
                    <a:pt x="81" y="28"/>
                    <a:pt x="81" y="28"/>
                    <a:pt x="81" y="28"/>
                  </a:cubicBezTo>
                  <a:cubicBezTo>
                    <a:pt x="81" y="30"/>
                    <a:pt x="81" y="30"/>
                    <a:pt x="81" y="30"/>
                  </a:cubicBezTo>
                  <a:cubicBezTo>
                    <a:pt x="81" y="32"/>
                    <a:pt x="83" y="34"/>
                    <a:pt x="86" y="34"/>
                  </a:cubicBezTo>
                  <a:cubicBezTo>
                    <a:pt x="93" y="34"/>
                    <a:pt x="93" y="34"/>
                    <a:pt x="93" y="34"/>
                  </a:cubicBezTo>
                  <a:cubicBezTo>
                    <a:pt x="95" y="34"/>
                    <a:pt x="97" y="32"/>
                    <a:pt x="97" y="30"/>
                  </a:cubicBezTo>
                  <a:lnTo>
                    <a:pt x="97" y="4"/>
                  </a:lnTo>
                  <a:close/>
                  <a:moveTo>
                    <a:pt x="85" y="4"/>
                  </a:moveTo>
                  <a:cubicBezTo>
                    <a:pt x="85" y="3"/>
                    <a:pt x="85" y="3"/>
                    <a:pt x="86" y="3"/>
                  </a:cubicBezTo>
                  <a:cubicBezTo>
                    <a:pt x="93" y="3"/>
                    <a:pt x="93" y="3"/>
                    <a:pt x="93" y="3"/>
                  </a:cubicBezTo>
                  <a:cubicBezTo>
                    <a:pt x="93" y="3"/>
                    <a:pt x="94" y="3"/>
                    <a:pt x="94" y="4"/>
                  </a:cubicBezTo>
                  <a:cubicBezTo>
                    <a:pt x="94" y="30"/>
                    <a:pt x="94" y="30"/>
                    <a:pt x="94" y="30"/>
                  </a:cubicBezTo>
                  <a:cubicBezTo>
                    <a:pt x="94" y="30"/>
                    <a:pt x="93" y="31"/>
                    <a:pt x="93" y="31"/>
                  </a:cubicBezTo>
                  <a:cubicBezTo>
                    <a:pt x="86" y="31"/>
                    <a:pt x="86" y="31"/>
                    <a:pt x="86" y="31"/>
                  </a:cubicBezTo>
                  <a:cubicBezTo>
                    <a:pt x="85" y="31"/>
                    <a:pt x="85" y="30"/>
                    <a:pt x="85" y="30"/>
                  </a:cubicBezTo>
                  <a:lnTo>
                    <a:pt x="85" y="4"/>
                  </a:lnTo>
                  <a:close/>
                  <a:moveTo>
                    <a:pt x="35" y="18"/>
                  </a:moveTo>
                  <a:cubicBezTo>
                    <a:pt x="35" y="17"/>
                    <a:pt x="35" y="17"/>
                    <a:pt x="35" y="17"/>
                  </a:cubicBezTo>
                  <a:cubicBezTo>
                    <a:pt x="35" y="17"/>
                    <a:pt x="36" y="17"/>
                    <a:pt x="36" y="16"/>
                  </a:cubicBezTo>
                  <a:cubicBezTo>
                    <a:pt x="37" y="16"/>
                    <a:pt x="38" y="15"/>
                    <a:pt x="40" y="15"/>
                  </a:cubicBezTo>
                  <a:cubicBezTo>
                    <a:pt x="57" y="15"/>
                    <a:pt x="57" y="15"/>
                    <a:pt x="57" y="15"/>
                  </a:cubicBezTo>
                  <a:cubicBezTo>
                    <a:pt x="57" y="12"/>
                    <a:pt x="57" y="12"/>
                    <a:pt x="57" y="12"/>
                  </a:cubicBezTo>
                  <a:cubicBezTo>
                    <a:pt x="54" y="12"/>
                    <a:pt x="54" y="12"/>
                    <a:pt x="54" y="12"/>
                  </a:cubicBezTo>
                  <a:cubicBezTo>
                    <a:pt x="49" y="12"/>
                    <a:pt x="44" y="12"/>
                    <a:pt x="40" y="12"/>
                  </a:cubicBezTo>
                  <a:cubicBezTo>
                    <a:pt x="36" y="12"/>
                    <a:pt x="34" y="14"/>
                    <a:pt x="32" y="16"/>
                  </a:cubicBezTo>
                  <a:cubicBezTo>
                    <a:pt x="11" y="29"/>
                    <a:pt x="11" y="29"/>
                    <a:pt x="11" y="29"/>
                  </a:cubicBezTo>
                  <a:cubicBezTo>
                    <a:pt x="11" y="29"/>
                    <a:pt x="11" y="29"/>
                    <a:pt x="11" y="29"/>
                  </a:cubicBezTo>
                  <a:cubicBezTo>
                    <a:pt x="10" y="29"/>
                    <a:pt x="10" y="29"/>
                    <a:pt x="9" y="29"/>
                  </a:cubicBezTo>
                  <a:cubicBezTo>
                    <a:pt x="8" y="30"/>
                    <a:pt x="6" y="29"/>
                    <a:pt x="5" y="28"/>
                  </a:cubicBezTo>
                  <a:cubicBezTo>
                    <a:pt x="5" y="27"/>
                    <a:pt x="5" y="27"/>
                    <a:pt x="5" y="27"/>
                  </a:cubicBezTo>
                  <a:cubicBezTo>
                    <a:pt x="4" y="25"/>
                    <a:pt x="4" y="22"/>
                    <a:pt x="6" y="21"/>
                  </a:cubicBezTo>
                  <a:cubicBezTo>
                    <a:pt x="29" y="7"/>
                    <a:pt x="29" y="7"/>
                    <a:pt x="29" y="7"/>
                  </a:cubicBezTo>
                  <a:cubicBezTo>
                    <a:pt x="29" y="7"/>
                    <a:pt x="29" y="7"/>
                    <a:pt x="29" y="6"/>
                  </a:cubicBezTo>
                  <a:cubicBezTo>
                    <a:pt x="30" y="6"/>
                    <a:pt x="30" y="6"/>
                    <a:pt x="30" y="6"/>
                  </a:cubicBezTo>
                  <a:cubicBezTo>
                    <a:pt x="30" y="6"/>
                    <a:pt x="30" y="6"/>
                    <a:pt x="31" y="6"/>
                  </a:cubicBezTo>
                  <a:cubicBezTo>
                    <a:pt x="31" y="6"/>
                    <a:pt x="31" y="6"/>
                    <a:pt x="31" y="6"/>
                  </a:cubicBezTo>
                  <a:cubicBezTo>
                    <a:pt x="31" y="6"/>
                    <a:pt x="31" y="6"/>
                    <a:pt x="31" y="6"/>
                  </a:cubicBezTo>
                  <a:cubicBezTo>
                    <a:pt x="81" y="6"/>
                    <a:pt x="81" y="6"/>
                    <a:pt x="81" y="6"/>
                  </a:cubicBezTo>
                  <a:cubicBezTo>
                    <a:pt x="81" y="24"/>
                    <a:pt x="81" y="24"/>
                    <a:pt x="81" y="24"/>
                  </a:cubicBezTo>
                  <a:cubicBezTo>
                    <a:pt x="81" y="24"/>
                    <a:pt x="81" y="24"/>
                    <a:pt x="81" y="24"/>
                  </a:cubicBezTo>
                  <a:cubicBezTo>
                    <a:pt x="79" y="24"/>
                    <a:pt x="78" y="25"/>
                    <a:pt x="76" y="26"/>
                  </a:cubicBezTo>
                  <a:cubicBezTo>
                    <a:pt x="76" y="26"/>
                    <a:pt x="76" y="26"/>
                    <a:pt x="75" y="26"/>
                  </a:cubicBezTo>
                  <a:cubicBezTo>
                    <a:pt x="73" y="27"/>
                    <a:pt x="71" y="27"/>
                    <a:pt x="69" y="28"/>
                  </a:cubicBezTo>
                  <a:cubicBezTo>
                    <a:pt x="61" y="28"/>
                    <a:pt x="61" y="28"/>
                    <a:pt x="61" y="28"/>
                  </a:cubicBezTo>
                  <a:cubicBezTo>
                    <a:pt x="59" y="27"/>
                    <a:pt x="57" y="27"/>
                    <a:pt x="55" y="26"/>
                  </a:cubicBezTo>
                  <a:cubicBezTo>
                    <a:pt x="55" y="26"/>
                    <a:pt x="55" y="26"/>
                    <a:pt x="55" y="26"/>
                  </a:cubicBezTo>
                  <a:cubicBezTo>
                    <a:pt x="53" y="25"/>
                    <a:pt x="50" y="25"/>
                    <a:pt x="48" y="25"/>
                  </a:cubicBezTo>
                  <a:cubicBezTo>
                    <a:pt x="40" y="25"/>
                    <a:pt x="40" y="25"/>
                    <a:pt x="40" y="25"/>
                  </a:cubicBezTo>
                  <a:cubicBezTo>
                    <a:pt x="38" y="25"/>
                    <a:pt x="37" y="24"/>
                    <a:pt x="36" y="23"/>
                  </a:cubicBezTo>
                  <a:cubicBezTo>
                    <a:pt x="35" y="23"/>
                    <a:pt x="34" y="21"/>
                    <a:pt x="34" y="20"/>
                  </a:cubicBezTo>
                  <a:cubicBezTo>
                    <a:pt x="34" y="19"/>
                    <a:pt x="35" y="18"/>
                    <a:pt x="35" y="18"/>
                  </a:cubicBezTo>
                  <a:close/>
                </a:path>
              </a:pathLst>
            </a:custGeom>
            <a:solidFill>
              <a:schemeClr val="dk2"/>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436" name="Google Shape;436;p38"/>
            <p:cNvSpPr/>
            <p:nvPr/>
          </p:nvSpPr>
          <p:spPr>
            <a:xfrm>
              <a:off x="9375775" y="2759075"/>
              <a:ext cx="354013" cy="127000"/>
            </a:xfrm>
            <a:custGeom>
              <a:avLst/>
              <a:gdLst/>
              <a:ahLst/>
              <a:cxnLst/>
              <a:rect l="l" t="t" r="r" b="b"/>
              <a:pathLst>
                <a:path w="97" h="35" extrusionOk="0">
                  <a:moveTo>
                    <a:pt x="95" y="6"/>
                  </a:moveTo>
                  <a:cubicBezTo>
                    <a:pt x="94" y="5"/>
                    <a:pt x="94" y="5"/>
                    <a:pt x="94" y="5"/>
                  </a:cubicBezTo>
                  <a:cubicBezTo>
                    <a:pt x="93" y="3"/>
                    <a:pt x="90" y="1"/>
                    <a:pt x="87" y="2"/>
                  </a:cubicBezTo>
                  <a:cubicBezTo>
                    <a:pt x="87" y="2"/>
                    <a:pt x="87" y="2"/>
                    <a:pt x="87" y="2"/>
                  </a:cubicBezTo>
                  <a:cubicBezTo>
                    <a:pt x="87" y="2"/>
                    <a:pt x="87" y="2"/>
                    <a:pt x="87" y="2"/>
                  </a:cubicBezTo>
                  <a:cubicBezTo>
                    <a:pt x="86" y="2"/>
                    <a:pt x="85" y="2"/>
                    <a:pt x="84" y="3"/>
                  </a:cubicBezTo>
                  <a:cubicBezTo>
                    <a:pt x="66" y="14"/>
                    <a:pt x="66" y="14"/>
                    <a:pt x="66" y="14"/>
                  </a:cubicBezTo>
                  <a:cubicBezTo>
                    <a:pt x="65" y="11"/>
                    <a:pt x="65" y="10"/>
                    <a:pt x="63" y="8"/>
                  </a:cubicBezTo>
                  <a:cubicBezTo>
                    <a:pt x="62" y="7"/>
                    <a:pt x="59" y="6"/>
                    <a:pt x="57" y="6"/>
                  </a:cubicBezTo>
                  <a:cubicBezTo>
                    <a:pt x="49" y="6"/>
                    <a:pt x="49" y="6"/>
                    <a:pt x="49" y="6"/>
                  </a:cubicBezTo>
                  <a:cubicBezTo>
                    <a:pt x="47" y="6"/>
                    <a:pt x="45" y="6"/>
                    <a:pt x="43" y="5"/>
                  </a:cubicBezTo>
                  <a:cubicBezTo>
                    <a:pt x="42" y="5"/>
                    <a:pt x="42" y="5"/>
                    <a:pt x="42" y="5"/>
                  </a:cubicBezTo>
                  <a:cubicBezTo>
                    <a:pt x="40" y="4"/>
                    <a:pt x="38" y="4"/>
                    <a:pt x="36" y="3"/>
                  </a:cubicBezTo>
                  <a:cubicBezTo>
                    <a:pt x="28" y="3"/>
                    <a:pt x="28" y="3"/>
                    <a:pt x="28" y="3"/>
                  </a:cubicBezTo>
                  <a:cubicBezTo>
                    <a:pt x="25" y="4"/>
                    <a:pt x="23" y="4"/>
                    <a:pt x="20" y="5"/>
                  </a:cubicBezTo>
                  <a:cubicBezTo>
                    <a:pt x="20" y="5"/>
                    <a:pt x="20" y="5"/>
                    <a:pt x="20" y="5"/>
                  </a:cubicBezTo>
                  <a:cubicBezTo>
                    <a:pt x="18" y="6"/>
                    <a:pt x="17" y="7"/>
                    <a:pt x="16" y="7"/>
                  </a:cubicBezTo>
                  <a:cubicBezTo>
                    <a:pt x="16" y="7"/>
                    <a:pt x="16" y="7"/>
                    <a:pt x="16" y="7"/>
                  </a:cubicBezTo>
                  <a:cubicBezTo>
                    <a:pt x="16" y="5"/>
                    <a:pt x="16" y="5"/>
                    <a:pt x="16" y="5"/>
                  </a:cubicBezTo>
                  <a:cubicBezTo>
                    <a:pt x="16" y="2"/>
                    <a:pt x="14" y="0"/>
                    <a:pt x="11" y="0"/>
                  </a:cubicBezTo>
                  <a:cubicBezTo>
                    <a:pt x="4" y="0"/>
                    <a:pt x="4" y="0"/>
                    <a:pt x="4" y="0"/>
                  </a:cubicBezTo>
                  <a:cubicBezTo>
                    <a:pt x="2" y="0"/>
                    <a:pt x="0" y="2"/>
                    <a:pt x="0" y="5"/>
                  </a:cubicBezTo>
                  <a:cubicBezTo>
                    <a:pt x="0" y="30"/>
                    <a:pt x="0" y="30"/>
                    <a:pt x="0" y="30"/>
                  </a:cubicBezTo>
                  <a:cubicBezTo>
                    <a:pt x="0" y="33"/>
                    <a:pt x="2" y="35"/>
                    <a:pt x="4" y="35"/>
                  </a:cubicBezTo>
                  <a:cubicBezTo>
                    <a:pt x="11" y="35"/>
                    <a:pt x="11" y="35"/>
                    <a:pt x="11" y="35"/>
                  </a:cubicBezTo>
                  <a:cubicBezTo>
                    <a:pt x="13" y="35"/>
                    <a:pt x="15" y="33"/>
                    <a:pt x="15" y="32"/>
                  </a:cubicBezTo>
                  <a:cubicBezTo>
                    <a:pt x="66" y="32"/>
                    <a:pt x="66" y="32"/>
                    <a:pt x="66" y="32"/>
                  </a:cubicBezTo>
                  <a:cubicBezTo>
                    <a:pt x="66" y="32"/>
                    <a:pt x="66" y="32"/>
                    <a:pt x="66" y="32"/>
                  </a:cubicBezTo>
                  <a:cubicBezTo>
                    <a:pt x="66" y="32"/>
                    <a:pt x="66" y="32"/>
                    <a:pt x="66" y="32"/>
                  </a:cubicBezTo>
                  <a:cubicBezTo>
                    <a:pt x="66" y="32"/>
                    <a:pt x="66" y="32"/>
                    <a:pt x="66" y="32"/>
                  </a:cubicBezTo>
                  <a:cubicBezTo>
                    <a:pt x="66" y="32"/>
                    <a:pt x="66" y="32"/>
                    <a:pt x="66" y="32"/>
                  </a:cubicBezTo>
                  <a:cubicBezTo>
                    <a:pt x="67" y="32"/>
                    <a:pt x="68" y="32"/>
                    <a:pt x="69" y="31"/>
                  </a:cubicBezTo>
                  <a:cubicBezTo>
                    <a:pt x="69" y="31"/>
                    <a:pt x="69" y="31"/>
                    <a:pt x="69" y="31"/>
                  </a:cubicBezTo>
                  <a:cubicBezTo>
                    <a:pt x="69" y="31"/>
                    <a:pt x="69" y="31"/>
                    <a:pt x="70" y="31"/>
                  </a:cubicBezTo>
                  <a:cubicBezTo>
                    <a:pt x="93" y="16"/>
                    <a:pt x="93" y="16"/>
                    <a:pt x="93" y="16"/>
                  </a:cubicBezTo>
                  <a:cubicBezTo>
                    <a:pt x="96" y="14"/>
                    <a:pt x="97" y="10"/>
                    <a:pt x="95" y="6"/>
                  </a:cubicBezTo>
                  <a:close/>
                  <a:moveTo>
                    <a:pt x="62" y="17"/>
                  </a:moveTo>
                  <a:cubicBezTo>
                    <a:pt x="62" y="17"/>
                    <a:pt x="62" y="17"/>
                    <a:pt x="62" y="17"/>
                  </a:cubicBezTo>
                  <a:cubicBezTo>
                    <a:pt x="61" y="17"/>
                    <a:pt x="61" y="18"/>
                    <a:pt x="61" y="18"/>
                  </a:cubicBezTo>
                  <a:cubicBezTo>
                    <a:pt x="60" y="18"/>
                    <a:pt x="59" y="19"/>
                    <a:pt x="57" y="19"/>
                  </a:cubicBezTo>
                  <a:cubicBezTo>
                    <a:pt x="40" y="19"/>
                    <a:pt x="40" y="19"/>
                    <a:pt x="40" y="19"/>
                  </a:cubicBezTo>
                  <a:cubicBezTo>
                    <a:pt x="40" y="22"/>
                    <a:pt x="40" y="22"/>
                    <a:pt x="40" y="22"/>
                  </a:cubicBezTo>
                  <a:cubicBezTo>
                    <a:pt x="43" y="22"/>
                    <a:pt x="43" y="22"/>
                    <a:pt x="43" y="22"/>
                  </a:cubicBezTo>
                  <a:cubicBezTo>
                    <a:pt x="48" y="22"/>
                    <a:pt x="52" y="22"/>
                    <a:pt x="57" y="22"/>
                  </a:cubicBezTo>
                  <a:cubicBezTo>
                    <a:pt x="61" y="22"/>
                    <a:pt x="63" y="21"/>
                    <a:pt x="65" y="18"/>
                  </a:cubicBezTo>
                  <a:cubicBezTo>
                    <a:pt x="86" y="6"/>
                    <a:pt x="86" y="6"/>
                    <a:pt x="86" y="6"/>
                  </a:cubicBezTo>
                  <a:cubicBezTo>
                    <a:pt x="86" y="6"/>
                    <a:pt x="86" y="6"/>
                    <a:pt x="86" y="6"/>
                  </a:cubicBezTo>
                  <a:cubicBezTo>
                    <a:pt x="87" y="5"/>
                    <a:pt x="87" y="5"/>
                    <a:pt x="88" y="5"/>
                  </a:cubicBezTo>
                  <a:cubicBezTo>
                    <a:pt x="88" y="5"/>
                    <a:pt x="88" y="5"/>
                    <a:pt x="89" y="5"/>
                  </a:cubicBezTo>
                  <a:cubicBezTo>
                    <a:pt x="90" y="5"/>
                    <a:pt x="91" y="6"/>
                    <a:pt x="91" y="7"/>
                  </a:cubicBezTo>
                  <a:cubicBezTo>
                    <a:pt x="92" y="8"/>
                    <a:pt x="92" y="8"/>
                    <a:pt x="92" y="8"/>
                  </a:cubicBezTo>
                  <a:cubicBezTo>
                    <a:pt x="93" y="10"/>
                    <a:pt x="93" y="12"/>
                    <a:pt x="91" y="13"/>
                  </a:cubicBezTo>
                  <a:cubicBezTo>
                    <a:pt x="68" y="28"/>
                    <a:pt x="68" y="28"/>
                    <a:pt x="68" y="28"/>
                  </a:cubicBezTo>
                  <a:cubicBezTo>
                    <a:pt x="68" y="28"/>
                    <a:pt x="68" y="28"/>
                    <a:pt x="67" y="28"/>
                  </a:cubicBezTo>
                  <a:cubicBezTo>
                    <a:pt x="67" y="28"/>
                    <a:pt x="67" y="28"/>
                    <a:pt x="67" y="28"/>
                  </a:cubicBezTo>
                  <a:cubicBezTo>
                    <a:pt x="67" y="28"/>
                    <a:pt x="66" y="28"/>
                    <a:pt x="66" y="28"/>
                  </a:cubicBezTo>
                  <a:cubicBezTo>
                    <a:pt x="16" y="28"/>
                    <a:pt x="16" y="28"/>
                    <a:pt x="16" y="28"/>
                  </a:cubicBezTo>
                  <a:cubicBezTo>
                    <a:pt x="16" y="10"/>
                    <a:pt x="16" y="10"/>
                    <a:pt x="16" y="10"/>
                  </a:cubicBezTo>
                  <a:cubicBezTo>
                    <a:pt x="16" y="10"/>
                    <a:pt x="16" y="10"/>
                    <a:pt x="16" y="10"/>
                  </a:cubicBezTo>
                  <a:cubicBezTo>
                    <a:pt x="18" y="10"/>
                    <a:pt x="19" y="9"/>
                    <a:pt x="21" y="9"/>
                  </a:cubicBezTo>
                  <a:cubicBezTo>
                    <a:pt x="21" y="9"/>
                    <a:pt x="21" y="9"/>
                    <a:pt x="22" y="8"/>
                  </a:cubicBezTo>
                  <a:cubicBezTo>
                    <a:pt x="24" y="8"/>
                    <a:pt x="26" y="7"/>
                    <a:pt x="28" y="7"/>
                  </a:cubicBezTo>
                  <a:cubicBezTo>
                    <a:pt x="36" y="7"/>
                    <a:pt x="36" y="7"/>
                    <a:pt x="36" y="7"/>
                  </a:cubicBezTo>
                  <a:cubicBezTo>
                    <a:pt x="37" y="7"/>
                    <a:pt x="39" y="8"/>
                    <a:pt x="42" y="8"/>
                  </a:cubicBezTo>
                  <a:cubicBezTo>
                    <a:pt x="42" y="8"/>
                    <a:pt x="42" y="8"/>
                    <a:pt x="42" y="8"/>
                  </a:cubicBezTo>
                  <a:cubicBezTo>
                    <a:pt x="44" y="9"/>
                    <a:pt x="47" y="10"/>
                    <a:pt x="49" y="10"/>
                  </a:cubicBezTo>
                  <a:cubicBezTo>
                    <a:pt x="57" y="10"/>
                    <a:pt x="57" y="10"/>
                    <a:pt x="57" y="10"/>
                  </a:cubicBezTo>
                  <a:cubicBezTo>
                    <a:pt x="59" y="10"/>
                    <a:pt x="60" y="10"/>
                    <a:pt x="61" y="11"/>
                  </a:cubicBezTo>
                  <a:cubicBezTo>
                    <a:pt x="62" y="12"/>
                    <a:pt x="62" y="13"/>
                    <a:pt x="62" y="15"/>
                  </a:cubicBezTo>
                  <a:cubicBezTo>
                    <a:pt x="62" y="16"/>
                    <a:pt x="62" y="16"/>
                    <a:pt x="62" y="17"/>
                  </a:cubicBezTo>
                  <a:close/>
                  <a:moveTo>
                    <a:pt x="3" y="5"/>
                  </a:moveTo>
                  <a:cubicBezTo>
                    <a:pt x="3" y="4"/>
                    <a:pt x="4" y="4"/>
                    <a:pt x="4" y="4"/>
                  </a:cubicBezTo>
                  <a:cubicBezTo>
                    <a:pt x="11" y="4"/>
                    <a:pt x="11" y="4"/>
                    <a:pt x="11" y="4"/>
                  </a:cubicBezTo>
                  <a:cubicBezTo>
                    <a:pt x="12" y="4"/>
                    <a:pt x="12" y="4"/>
                    <a:pt x="12" y="5"/>
                  </a:cubicBezTo>
                  <a:cubicBezTo>
                    <a:pt x="12" y="30"/>
                    <a:pt x="12" y="30"/>
                    <a:pt x="12" y="30"/>
                  </a:cubicBezTo>
                  <a:cubicBezTo>
                    <a:pt x="12" y="31"/>
                    <a:pt x="12" y="31"/>
                    <a:pt x="11" y="31"/>
                  </a:cubicBezTo>
                  <a:cubicBezTo>
                    <a:pt x="4" y="31"/>
                    <a:pt x="4" y="31"/>
                    <a:pt x="4" y="31"/>
                  </a:cubicBezTo>
                  <a:cubicBezTo>
                    <a:pt x="4" y="31"/>
                    <a:pt x="3" y="31"/>
                    <a:pt x="3" y="30"/>
                  </a:cubicBezTo>
                  <a:lnTo>
                    <a:pt x="3" y="5"/>
                  </a:lnTo>
                  <a:close/>
                </a:path>
              </a:pathLst>
            </a:custGeom>
            <a:solidFill>
              <a:schemeClr val="dk2"/>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grpSp>
      <p:grpSp>
        <p:nvGrpSpPr>
          <p:cNvPr id="2" name="Group 1">
            <a:extLst>
              <a:ext uri="{FF2B5EF4-FFF2-40B4-BE49-F238E27FC236}">
                <a16:creationId xmlns:a16="http://schemas.microsoft.com/office/drawing/2014/main" id="{59B5BF13-D449-5B70-A8F9-83C0BE74641A}"/>
              </a:ext>
            </a:extLst>
          </p:cNvPr>
          <p:cNvGrpSpPr/>
          <p:nvPr/>
        </p:nvGrpSpPr>
        <p:grpSpPr>
          <a:xfrm>
            <a:off x="6791093" y="6169086"/>
            <a:ext cx="3998218" cy="520113"/>
            <a:chOff x="6611185" y="6077415"/>
            <a:chExt cx="4445760" cy="578332"/>
          </a:xfrm>
        </p:grpSpPr>
        <p:pic>
          <p:nvPicPr>
            <p:cNvPr id="3" name="Picture 2" descr="A logo with corn and a car&#10;&#10;Description automatically generated">
              <a:extLst>
                <a:ext uri="{FF2B5EF4-FFF2-40B4-BE49-F238E27FC236}">
                  <a16:creationId xmlns:a16="http://schemas.microsoft.com/office/drawing/2014/main" id="{4288AB4E-2651-6167-C82E-4426344FC985}"/>
                </a:ext>
              </a:extLst>
            </p:cNvPr>
            <p:cNvPicPr>
              <a:picLocks noChangeAspect="1"/>
            </p:cNvPicPr>
            <p:nvPr/>
          </p:nvPicPr>
          <p:blipFill>
            <a:blip r:embed="rId3"/>
            <a:stretch>
              <a:fillRect/>
            </a:stretch>
          </p:blipFill>
          <p:spPr>
            <a:xfrm>
              <a:off x="8070380" y="6111230"/>
              <a:ext cx="1306428" cy="526681"/>
            </a:xfrm>
            <a:prstGeom prst="rect">
              <a:avLst/>
            </a:prstGeom>
          </p:spPr>
        </p:pic>
        <p:pic>
          <p:nvPicPr>
            <p:cNvPr id="4" name="Picture 3" descr="A logo with green and yellow lines&#10;&#10;Description automatically generated">
              <a:extLst>
                <a:ext uri="{FF2B5EF4-FFF2-40B4-BE49-F238E27FC236}">
                  <a16:creationId xmlns:a16="http://schemas.microsoft.com/office/drawing/2014/main" id="{35DAA24E-693B-12EA-93B3-7ADF028531A9}"/>
                </a:ext>
              </a:extLst>
            </p:cNvPr>
            <p:cNvPicPr>
              <a:picLocks noChangeAspect="1"/>
            </p:cNvPicPr>
            <p:nvPr/>
          </p:nvPicPr>
          <p:blipFill rotWithShape="1">
            <a:blip r:embed="rId4"/>
            <a:srcRect b="16632"/>
            <a:stretch/>
          </p:blipFill>
          <p:spPr>
            <a:xfrm>
              <a:off x="6611185" y="6077415"/>
              <a:ext cx="1306428" cy="578332"/>
            </a:xfrm>
            <a:prstGeom prst="rect">
              <a:avLst/>
            </a:prstGeom>
          </p:spPr>
        </p:pic>
        <p:pic>
          <p:nvPicPr>
            <p:cNvPr id="5" name="Picture 4" descr="A close-up of a logo&#10;&#10;Description automatically generated">
              <a:extLst>
                <a:ext uri="{FF2B5EF4-FFF2-40B4-BE49-F238E27FC236}">
                  <a16:creationId xmlns:a16="http://schemas.microsoft.com/office/drawing/2014/main" id="{BB146C6C-66C1-78F6-7667-5C521092AFA7}"/>
                </a:ext>
              </a:extLst>
            </p:cNvPr>
            <p:cNvPicPr>
              <a:picLocks noChangeAspect="1"/>
            </p:cNvPicPr>
            <p:nvPr/>
          </p:nvPicPr>
          <p:blipFill rotWithShape="1">
            <a:blip r:embed="rId5"/>
            <a:srcRect b="12281"/>
            <a:stretch/>
          </p:blipFill>
          <p:spPr>
            <a:xfrm>
              <a:off x="9507423" y="6231818"/>
              <a:ext cx="1549522" cy="406094"/>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9"/>
          <p:cNvSpPr txBox="1">
            <a:spLocks noGrp="1"/>
          </p:cNvSpPr>
          <p:nvPr>
            <p:ph type="body" idx="2"/>
          </p:nvPr>
        </p:nvSpPr>
        <p:spPr>
          <a:xfrm>
            <a:off x="862250" y="342285"/>
            <a:ext cx="10644900" cy="1197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500"/>
              <a:buNone/>
            </a:pPr>
            <a:r>
              <a:rPr lang="en-US" sz="2000"/>
              <a:t>WR financing in Kenya will exist within certain legal, regulatory and institutional frameworks which will have an impact on its success.</a:t>
            </a:r>
            <a:endParaRPr sz="2000"/>
          </a:p>
        </p:txBody>
      </p:sp>
      <p:sp>
        <p:nvSpPr>
          <p:cNvPr id="442" name="Google Shape;442;p39"/>
          <p:cNvSpPr/>
          <p:nvPr/>
        </p:nvSpPr>
        <p:spPr>
          <a:xfrm>
            <a:off x="104101" y="65925"/>
            <a:ext cx="2463300" cy="219900"/>
          </a:xfrm>
          <a:prstGeom prst="homePlate">
            <a:avLst>
              <a:gd name="adj"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FFFFFF"/>
                </a:solidFill>
                <a:latin typeface="Century Gothic"/>
                <a:ea typeface="Century Gothic"/>
                <a:cs typeface="Century Gothic"/>
                <a:sym typeface="Century Gothic"/>
              </a:rPr>
              <a:t>Enabling environment factors</a:t>
            </a:r>
            <a:endParaRPr sz="1200">
              <a:solidFill>
                <a:srgbClr val="FFFFFF"/>
              </a:solidFill>
              <a:latin typeface="Century Gothic"/>
              <a:ea typeface="Century Gothic"/>
              <a:cs typeface="Century Gothic"/>
              <a:sym typeface="Century Gothic"/>
            </a:endParaRPr>
          </a:p>
        </p:txBody>
      </p:sp>
      <p:graphicFrame>
        <p:nvGraphicFramePr>
          <p:cNvPr id="443" name="Google Shape;443;p39"/>
          <p:cNvGraphicFramePr/>
          <p:nvPr/>
        </p:nvGraphicFramePr>
        <p:xfrm>
          <a:off x="862250" y="1539275"/>
          <a:ext cx="9739950" cy="2283325"/>
        </p:xfrm>
        <a:graphic>
          <a:graphicData uri="http://schemas.openxmlformats.org/drawingml/2006/table">
            <a:tbl>
              <a:tblPr>
                <a:noFill/>
                <a:tableStyleId>{70C0E040-291F-4926-BA7E-16CAEBB7A1C3}</a:tableStyleId>
              </a:tblPr>
              <a:tblGrid>
                <a:gridCol w="3246650">
                  <a:extLst>
                    <a:ext uri="{9D8B030D-6E8A-4147-A177-3AD203B41FA5}">
                      <a16:colId xmlns:a16="http://schemas.microsoft.com/office/drawing/2014/main" val="20000"/>
                    </a:ext>
                  </a:extLst>
                </a:gridCol>
                <a:gridCol w="3246650">
                  <a:extLst>
                    <a:ext uri="{9D8B030D-6E8A-4147-A177-3AD203B41FA5}">
                      <a16:colId xmlns:a16="http://schemas.microsoft.com/office/drawing/2014/main" val="20001"/>
                    </a:ext>
                  </a:extLst>
                </a:gridCol>
                <a:gridCol w="3246650">
                  <a:extLst>
                    <a:ext uri="{9D8B030D-6E8A-4147-A177-3AD203B41FA5}">
                      <a16:colId xmlns:a16="http://schemas.microsoft.com/office/drawing/2014/main" val="20002"/>
                    </a:ext>
                  </a:extLst>
                </a:gridCol>
              </a:tblGrid>
              <a:tr h="455375">
                <a:tc>
                  <a:txBody>
                    <a:bodyPr/>
                    <a:lstStyle/>
                    <a:p>
                      <a:pPr marL="0" lvl="0" indent="0" algn="l" rtl="0">
                        <a:lnSpc>
                          <a:spcPct val="115000"/>
                        </a:lnSpc>
                        <a:spcBef>
                          <a:spcPts val="1200"/>
                        </a:spcBef>
                        <a:spcAft>
                          <a:spcPts val="0"/>
                        </a:spcAft>
                        <a:buNone/>
                      </a:pPr>
                      <a:r>
                        <a:rPr lang="en-US" sz="1000" b="1">
                          <a:solidFill>
                            <a:srgbClr val="FFFFFF"/>
                          </a:solidFill>
                          <a:latin typeface="Century Gothic"/>
                          <a:ea typeface="Century Gothic"/>
                          <a:cs typeface="Century Gothic"/>
                          <a:sym typeface="Century Gothic"/>
                        </a:rPr>
                        <a:t>Legal framework</a:t>
                      </a:r>
                      <a:endParaRPr sz="1000" b="1">
                        <a:solidFill>
                          <a:srgbClr val="FFFFFF"/>
                        </a:solidFill>
                        <a:latin typeface="Century Gothic"/>
                        <a:ea typeface="Century Gothic"/>
                        <a:cs typeface="Century Gothic"/>
                        <a:sym typeface="Century Gothic"/>
                      </a:endParaRPr>
                    </a:p>
                  </a:txBody>
                  <a:tcPr marL="36200" marR="36200" marT="17775" marB="17775">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122454"/>
                    </a:solidFill>
                  </a:tcPr>
                </a:tc>
                <a:tc>
                  <a:txBody>
                    <a:bodyPr/>
                    <a:lstStyle/>
                    <a:p>
                      <a:pPr marL="0" lvl="0" indent="0" algn="l" rtl="0">
                        <a:lnSpc>
                          <a:spcPct val="115000"/>
                        </a:lnSpc>
                        <a:spcBef>
                          <a:spcPts val="1200"/>
                        </a:spcBef>
                        <a:spcAft>
                          <a:spcPts val="0"/>
                        </a:spcAft>
                        <a:buNone/>
                      </a:pPr>
                      <a:r>
                        <a:rPr lang="en-US" sz="1000" b="1">
                          <a:solidFill>
                            <a:srgbClr val="FFFFFF"/>
                          </a:solidFill>
                          <a:latin typeface="Century Gothic"/>
                          <a:ea typeface="Century Gothic"/>
                          <a:cs typeface="Century Gothic"/>
                          <a:sym typeface="Century Gothic"/>
                        </a:rPr>
                        <a:t>Regulatory framework</a:t>
                      </a:r>
                      <a:endParaRPr sz="1000" b="1">
                        <a:solidFill>
                          <a:srgbClr val="FFFFFF"/>
                        </a:solidFill>
                        <a:latin typeface="Century Gothic"/>
                        <a:ea typeface="Century Gothic"/>
                        <a:cs typeface="Century Gothic"/>
                        <a:sym typeface="Century Gothic"/>
                      </a:endParaRPr>
                    </a:p>
                  </a:txBody>
                  <a:tcPr marL="36200" marR="36200" marT="17775" marB="17775">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122454"/>
                    </a:solidFill>
                  </a:tcPr>
                </a:tc>
                <a:tc>
                  <a:txBody>
                    <a:bodyPr/>
                    <a:lstStyle/>
                    <a:p>
                      <a:pPr marL="0" lvl="0" indent="0" algn="l" rtl="0">
                        <a:lnSpc>
                          <a:spcPct val="115000"/>
                        </a:lnSpc>
                        <a:spcBef>
                          <a:spcPts val="1200"/>
                        </a:spcBef>
                        <a:spcAft>
                          <a:spcPts val="0"/>
                        </a:spcAft>
                        <a:buNone/>
                      </a:pPr>
                      <a:r>
                        <a:rPr lang="en-US" sz="1000" b="1">
                          <a:solidFill>
                            <a:srgbClr val="FFFFFF"/>
                          </a:solidFill>
                          <a:latin typeface="Century Gothic"/>
                          <a:ea typeface="Century Gothic"/>
                          <a:cs typeface="Century Gothic"/>
                          <a:sym typeface="Century Gothic"/>
                        </a:rPr>
                        <a:t>Institutional framework</a:t>
                      </a:r>
                      <a:endParaRPr sz="1000" b="1">
                        <a:solidFill>
                          <a:srgbClr val="FFFFFF"/>
                        </a:solidFill>
                        <a:latin typeface="Century Gothic"/>
                        <a:ea typeface="Century Gothic"/>
                        <a:cs typeface="Century Gothic"/>
                        <a:sym typeface="Century Gothic"/>
                      </a:endParaRPr>
                    </a:p>
                  </a:txBody>
                  <a:tcPr marL="36200" marR="36200" marT="17775" marB="17775">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122454"/>
                    </a:solidFill>
                  </a:tcPr>
                </a:tc>
                <a:extLst>
                  <a:ext uri="{0D108BD9-81ED-4DB2-BD59-A6C34878D82A}">
                    <a16:rowId xmlns:a16="http://schemas.microsoft.com/office/drawing/2014/main" val="10000"/>
                  </a:ext>
                </a:extLst>
              </a:tr>
              <a:tr h="455375">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Warehouse Receipt System Act (WRSA)</a:t>
                      </a:r>
                      <a:endParaRPr sz="1000">
                        <a:latin typeface="Century Gothic"/>
                        <a:ea typeface="Century Gothic"/>
                        <a:cs typeface="Century Gothic"/>
                        <a:sym typeface="Century Gothic"/>
                      </a:endParaRPr>
                    </a:p>
                  </a:txBody>
                  <a:tcPr marL="36200" marR="36200" marT="17775" marB="17775">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Warehouse Receipt System Regulations</a:t>
                      </a:r>
                      <a:endParaRPr sz="1000">
                        <a:latin typeface="Century Gothic"/>
                        <a:ea typeface="Century Gothic"/>
                        <a:cs typeface="Century Gothic"/>
                        <a:sym typeface="Century Gothic"/>
                      </a:endParaRPr>
                    </a:p>
                  </a:txBody>
                  <a:tcPr marL="36200" marR="36200" marT="17775" marB="17775">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Warehouse Receipt System Council</a:t>
                      </a:r>
                      <a:endParaRPr sz="1000">
                        <a:latin typeface="Century Gothic"/>
                        <a:ea typeface="Century Gothic"/>
                        <a:cs typeface="Century Gothic"/>
                        <a:sym typeface="Century Gothic"/>
                      </a:endParaRPr>
                    </a:p>
                  </a:txBody>
                  <a:tcPr marL="36200" marR="36200" marT="17775" marB="17775">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55375">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Movable Property Security Rights Act (MPSRA)</a:t>
                      </a:r>
                      <a:endParaRPr sz="1000">
                        <a:latin typeface="Century Gothic"/>
                        <a:ea typeface="Century Gothic"/>
                        <a:cs typeface="Century Gothic"/>
                        <a:sym typeface="Century Gothic"/>
                      </a:endParaRPr>
                    </a:p>
                  </a:txBody>
                  <a:tcPr marL="36200" marR="36200" marT="17775" marB="17775">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Movable Property Security Rights Regulations</a:t>
                      </a:r>
                      <a:endParaRPr sz="1000">
                        <a:latin typeface="Century Gothic"/>
                        <a:ea typeface="Century Gothic"/>
                        <a:cs typeface="Century Gothic"/>
                        <a:sym typeface="Century Gothic"/>
                      </a:endParaRPr>
                    </a:p>
                  </a:txBody>
                  <a:tcPr marL="36200" marR="36200" marT="17775" marB="17775">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Business Registration Services</a:t>
                      </a:r>
                      <a:endParaRPr sz="1000">
                        <a:latin typeface="Century Gothic"/>
                        <a:ea typeface="Century Gothic"/>
                        <a:cs typeface="Century Gothic"/>
                        <a:sym typeface="Century Gothic"/>
                      </a:endParaRPr>
                    </a:p>
                  </a:txBody>
                  <a:tcPr marL="36200" marR="36200" marT="17775" marB="17775">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58600">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The Co-operative Societies Act </a:t>
                      </a:r>
                      <a:endParaRPr sz="1000" baseline="30000">
                        <a:latin typeface="Century Gothic"/>
                        <a:ea typeface="Century Gothic"/>
                        <a:cs typeface="Century Gothic"/>
                        <a:sym typeface="Century Gothic"/>
                      </a:endParaRPr>
                    </a:p>
                  </a:txBody>
                  <a:tcPr marL="36200" marR="36200" marT="17775" marB="17775">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The Co-operative Societies Rules </a:t>
                      </a:r>
                      <a:endParaRPr sz="1000" baseline="30000">
                        <a:latin typeface="Century Gothic"/>
                        <a:ea typeface="Century Gothic"/>
                        <a:cs typeface="Century Gothic"/>
                        <a:sym typeface="Century Gothic"/>
                      </a:endParaRPr>
                    </a:p>
                  </a:txBody>
                  <a:tcPr marL="36200" marR="36200" marT="17775" marB="17775">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Commissioner for Co-operative Development</a:t>
                      </a:r>
                      <a:endParaRPr sz="1000" baseline="30000">
                        <a:latin typeface="Century Gothic"/>
                        <a:ea typeface="Century Gothic"/>
                        <a:cs typeface="Century Gothic"/>
                        <a:sym typeface="Century Gothic"/>
                      </a:endParaRPr>
                    </a:p>
                  </a:txBody>
                  <a:tcPr marL="36200" marR="36200" marT="17775" marB="17775">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58600">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Banking Act </a:t>
                      </a:r>
                      <a:endParaRPr sz="1000" baseline="30000">
                        <a:latin typeface="Century Gothic"/>
                        <a:ea typeface="Century Gothic"/>
                        <a:cs typeface="Century Gothic"/>
                        <a:sym typeface="Century Gothic"/>
                      </a:endParaRPr>
                    </a:p>
                  </a:txBody>
                  <a:tcPr marL="36200" marR="36200" marT="17775" marB="17775">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Central Bank of Kenya Prudential Guidelines </a:t>
                      </a:r>
                      <a:endParaRPr sz="1000" baseline="30000">
                        <a:latin typeface="Century Gothic"/>
                        <a:ea typeface="Century Gothic"/>
                        <a:cs typeface="Century Gothic"/>
                        <a:sym typeface="Century Gothic"/>
                      </a:endParaRPr>
                    </a:p>
                  </a:txBody>
                  <a:tcPr marL="36200" marR="36200" marT="17775" marB="17775">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Central Bank of Kenya </a:t>
                      </a:r>
                      <a:endParaRPr sz="1000" baseline="30000">
                        <a:latin typeface="Century Gothic"/>
                        <a:ea typeface="Century Gothic"/>
                        <a:cs typeface="Century Gothic"/>
                        <a:sym typeface="Century Gothic"/>
                      </a:endParaRPr>
                    </a:p>
                  </a:txBody>
                  <a:tcPr marL="36200" marR="36200" marT="17775" marB="17775">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444" name="Google Shape;444;p39"/>
          <p:cNvSpPr/>
          <p:nvPr/>
        </p:nvSpPr>
        <p:spPr>
          <a:xfrm>
            <a:off x="890500" y="4234050"/>
            <a:ext cx="9739800" cy="1110300"/>
          </a:xfrm>
          <a:prstGeom prst="rect">
            <a:avLst/>
          </a:prstGeom>
          <a:solidFill>
            <a:srgbClr val="FCE5C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1"/>
                </a:solidFill>
                <a:latin typeface="Century Gothic"/>
                <a:ea typeface="Century Gothic"/>
                <a:cs typeface="Century Gothic"/>
                <a:sym typeface="Century Gothic"/>
              </a:rPr>
              <a:t>Broadly, the different laws and regulations comprehensively cover the various elements of a WR financing transaction. However, there are some gray areas that create ambiguity on the implementation of various components of the WR financing transaction and make the operational costs of offering WR loans higher.</a:t>
            </a:r>
            <a:endParaRPr>
              <a:latin typeface="Century Gothic"/>
              <a:ea typeface="Century Gothic"/>
              <a:cs typeface="Century Gothic"/>
              <a:sym typeface="Century Gothic"/>
            </a:endParaRPr>
          </a:p>
        </p:txBody>
      </p:sp>
      <p:grpSp>
        <p:nvGrpSpPr>
          <p:cNvPr id="2" name="Group 1">
            <a:extLst>
              <a:ext uri="{FF2B5EF4-FFF2-40B4-BE49-F238E27FC236}">
                <a16:creationId xmlns:a16="http://schemas.microsoft.com/office/drawing/2014/main" id="{4F880D99-3CF3-FE2A-3DB4-725A88352864}"/>
              </a:ext>
            </a:extLst>
          </p:cNvPr>
          <p:cNvGrpSpPr/>
          <p:nvPr/>
        </p:nvGrpSpPr>
        <p:grpSpPr>
          <a:xfrm>
            <a:off x="6791093" y="6169086"/>
            <a:ext cx="3998218" cy="520113"/>
            <a:chOff x="6611185" y="6077415"/>
            <a:chExt cx="4445760" cy="578332"/>
          </a:xfrm>
        </p:grpSpPr>
        <p:pic>
          <p:nvPicPr>
            <p:cNvPr id="3" name="Picture 2" descr="A logo with corn and a car&#10;&#10;Description automatically generated">
              <a:extLst>
                <a:ext uri="{FF2B5EF4-FFF2-40B4-BE49-F238E27FC236}">
                  <a16:creationId xmlns:a16="http://schemas.microsoft.com/office/drawing/2014/main" id="{C0E33013-BBC7-49A3-8468-CD31E164262A}"/>
                </a:ext>
              </a:extLst>
            </p:cNvPr>
            <p:cNvPicPr>
              <a:picLocks noChangeAspect="1"/>
            </p:cNvPicPr>
            <p:nvPr/>
          </p:nvPicPr>
          <p:blipFill>
            <a:blip r:embed="rId3"/>
            <a:stretch>
              <a:fillRect/>
            </a:stretch>
          </p:blipFill>
          <p:spPr>
            <a:xfrm>
              <a:off x="8070380" y="6111230"/>
              <a:ext cx="1306428" cy="526681"/>
            </a:xfrm>
            <a:prstGeom prst="rect">
              <a:avLst/>
            </a:prstGeom>
          </p:spPr>
        </p:pic>
        <p:pic>
          <p:nvPicPr>
            <p:cNvPr id="4" name="Picture 3" descr="A logo with green and yellow lines&#10;&#10;Description automatically generated">
              <a:extLst>
                <a:ext uri="{FF2B5EF4-FFF2-40B4-BE49-F238E27FC236}">
                  <a16:creationId xmlns:a16="http://schemas.microsoft.com/office/drawing/2014/main" id="{464620F9-22E5-3501-F67E-9111F7EEF087}"/>
                </a:ext>
              </a:extLst>
            </p:cNvPr>
            <p:cNvPicPr>
              <a:picLocks noChangeAspect="1"/>
            </p:cNvPicPr>
            <p:nvPr/>
          </p:nvPicPr>
          <p:blipFill rotWithShape="1">
            <a:blip r:embed="rId4"/>
            <a:srcRect b="16632"/>
            <a:stretch/>
          </p:blipFill>
          <p:spPr>
            <a:xfrm>
              <a:off x="6611185" y="6077415"/>
              <a:ext cx="1306428" cy="578332"/>
            </a:xfrm>
            <a:prstGeom prst="rect">
              <a:avLst/>
            </a:prstGeom>
          </p:spPr>
        </p:pic>
        <p:pic>
          <p:nvPicPr>
            <p:cNvPr id="5" name="Picture 4" descr="A close-up of a logo&#10;&#10;Description automatically generated">
              <a:extLst>
                <a:ext uri="{FF2B5EF4-FFF2-40B4-BE49-F238E27FC236}">
                  <a16:creationId xmlns:a16="http://schemas.microsoft.com/office/drawing/2014/main" id="{45578DCA-0424-7349-DD12-DAA25E63496E}"/>
                </a:ext>
              </a:extLst>
            </p:cNvPr>
            <p:cNvPicPr>
              <a:picLocks noChangeAspect="1"/>
            </p:cNvPicPr>
            <p:nvPr/>
          </p:nvPicPr>
          <p:blipFill rotWithShape="1">
            <a:blip r:embed="rId5"/>
            <a:srcRect b="12281"/>
            <a:stretch/>
          </p:blipFill>
          <p:spPr>
            <a:xfrm>
              <a:off x="9507423" y="6231818"/>
              <a:ext cx="1549522" cy="406094"/>
            </a:xfrm>
            <a:prstGeom prst="rect">
              <a:avLst/>
            </a:prstGeom>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0"/>
          <p:cNvSpPr txBox="1">
            <a:spLocks noGrp="1"/>
          </p:cNvSpPr>
          <p:nvPr>
            <p:ph type="body" idx="1"/>
          </p:nvPr>
        </p:nvSpPr>
        <p:spPr>
          <a:xfrm>
            <a:off x="923550" y="1304000"/>
            <a:ext cx="10644900" cy="2565000"/>
          </a:xfrm>
          <a:prstGeom prst="rect">
            <a:avLst/>
          </a:prstGeom>
          <a:noFill/>
          <a:ln>
            <a:noFill/>
          </a:ln>
        </p:spPr>
        <p:txBody>
          <a:bodyPr spcFirstLastPara="1" wrap="square" lIns="91425" tIns="45700" rIns="91425" bIns="45700" anchor="t" anchorCtr="0">
            <a:noAutofit/>
          </a:bodyPr>
          <a:lstStyle/>
          <a:p>
            <a:pPr marL="457200" lvl="0" indent="-317500" algn="l" rtl="0">
              <a:lnSpc>
                <a:spcPct val="115000"/>
              </a:lnSpc>
              <a:spcBef>
                <a:spcPts val="1400"/>
              </a:spcBef>
              <a:spcAft>
                <a:spcPts val="0"/>
              </a:spcAft>
              <a:buClr>
                <a:srgbClr val="434343"/>
              </a:buClr>
              <a:buSzPts val="1400"/>
              <a:buAutoNum type="arabicPeriod"/>
            </a:pPr>
            <a:r>
              <a:rPr lang="en-US" sz="1400" b="1">
                <a:solidFill>
                  <a:srgbClr val="434343"/>
                </a:solidFill>
              </a:rPr>
              <a:t>Must a creditor register a lien against deposited produce with the warehouse operator/WR central registry and the MPSR registry?</a:t>
            </a:r>
            <a:r>
              <a:rPr lang="en-US" sz="1400">
                <a:solidFill>
                  <a:srgbClr val="434343"/>
                </a:solidFill>
              </a:rPr>
              <a:t> If this is the case, this increases the loan processing procedures and hence the loan processing costs and turnaround times. This is because such a requirement would not only lead to the registration of charges on both registries but would also necessitate searches on both registries. </a:t>
            </a:r>
            <a:endParaRPr sz="1400">
              <a:solidFill>
                <a:srgbClr val="434343"/>
              </a:solidFill>
            </a:endParaRPr>
          </a:p>
          <a:p>
            <a:pPr marL="457200" lvl="0" indent="-317500" algn="just" rtl="0">
              <a:lnSpc>
                <a:spcPct val="115000"/>
              </a:lnSpc>
              <a:spcBef>
                <a:spcPts val="0"/>
              </a:spcBef>
              <a:spcAft>
                <a:spcPts val="0"/>
              </a:spcAft>
              <a:buClr>
                <a:srgbClr val="434343"/>
              </a:buClr>
              <a:buSzPts val="1400"/>
              <a:buAutoNum type="arabicPeriod"/>
            </a:pPr>
            <a:r>
              <a:rPr lang="en-US" sz="1400" b="1">
                <a:solidFill>
                  <a:srgbClr val="434343"/>
                </a:solidFill>
              </a:rPr>
              <a:t>Who would have priority if two creditors register security interests in either registry, one in the MPSR registry and the other in the WR central registry? </a:t>
            </a:r>
            <a:r>
              <a:rPr lang="en-US" sz="1400">
                <a:solidFill>
                  <a:srgbClr val="434343"/>
                </a:solidFill>
              </a:rPr>
              <a:t>Stakeholders interviewed as part of this research stated that security interests registered in the MPSR registry have a higher priority over those registered in the WR central registry. This undermines the use of the WR central registry.</a:t>
            </a:r>
            <a:endParaRPr sz="1400">
              <a:solidFill>
                <a:srgbClr val="434343"/>
              </a:solidFill>
            </a:endParaRPr>
          </a:p>
          <a:p>
            <a:pPr marL="457200" marR="0" lvl="0" indent="-317500" algn="just" rtl="0">
              <a:lnSpc>
                <a:spcPct val="115000"/>
              </a:lnSpc>
              <a:spcBef>
                <a:spcPts val="0"/>
              </a:spcBef>
              <a:spcAft>
                <a:spcPts val="0"/>
              </a:spcAft>
              <a:buClr>
                <a:srgbClr val="434343"/>
              </a:buClr>
              <a:buSzPts val="1400"/>
              <a:buAutoNum type="arabicPeriod"/>
            </a:pPr>
            <a:r>
              <a:rPr lang="en-US" sz="1400" b="1">
                <a:solidFill>
                  <a:srgbClr val="434343"/>
                </a:solidFill>
              </a:rPr>
              <a:t>Given that both the MPSRA and the WRSA have provisions / guidelines on the enforcement of any liens on deposited produce, which guidelines should be followed by both the creditor, the warehouse operator and WRSC?</a:t>
            </a:r>
            <a:endParaRPr sz="1400" b="1">
              <a:solidFill>
                <a:srgbClr val="434343"/>
              </a:solidFill>
            </a:endParaRPr>
          </a:p>
          <a:p>
            <a:pPr marL="0" lvl="0" indent="0" algn="l" rtl="0">
              <a:lnSpc>
                <a:spcPct val="115000"/>
              </a:lnSpc>
              <a:spcBef>
                <a:spcPts val="1400"/>
              </a:spcBef>
              <a:spcAft>
                <a:spcPts val="0"/>
              </a:spcAft>
              <a:buNone/>
            </a:pPr>
            <a:endParaRPr sz="1400" b="1">
              <a:solidFill>
                <a:srgbClr val="434343"/>
              </a:solidFill>
            </a:endParaRPr>
          </a:p>
          <a:p>
            <a:pPr marL="0" lvl="0" indent="0" algn="l" rtl="0">
              <a:lnSpc>
                <a:spcPct val="115000"/>
              </a:lnSpc>
              <a:spcBef>
                <a:spcPts val="1400"/>
              </a:spcBef>
              <a:spcAft>
                <a:spcPts val="0"/>
              </a:spcAft>
              <a:buNone/>
            </a:pPr>
            <a:endParaRPr sz="1400">
              <a:solidFill>
                <a:srgbClr val="434343"/>
              </a:solidFill>
            </a:endParaRPr>
          </a:p>
          <a:p>
            <a:pPr marL="0" marR="0" lvl="0" indent="0" algn="l" rtl="0">
              <a:lnSpc>
                <a:spcPct val="100000"/>
              </a:lnSpc>
              <a:spcBef>
                <a:spcPts val="1000"/>
              </a:spcBef>
              <a:spcAft>
                <a:spcPts val="0"/>
              </a:spcAft>
              <a:buNone/>
            </a:pPr>
            <a:endParaRPr sz="1400">
              <a:solidFill>
                <a:srgbClr val="434343"/>
              </a:solidFill>
            </a:endParaRPr>
          </a:p>
          <a:p>
            <a:pPr marL="0" lvl="0" indent="0" algn="l" rtl="0">
              <a:lnSpc>
                <a:spcPct val="100000"/>
              </a:lnSpc>
              <a:spcBef>
                <a:spcPts val="0"/>
              </a:spcBef>
              <a:spcAft>
                <a:spcPts val="0"/>
              </a:spcAft>
              <a:buClr>
                <a:schemeClr val="dk1"/>
              </a:buClr>
              <a:buSzPts val="1100"/>
              <a:buNone/>
            </a:pPr>
            <a:endParaRPr sz="1400">
              <a:solidFill>
                <a:srgbClr val="434343"/>
              </a:solidFill>
            </a:endParaRPr>
          </a:p>
          <a:p>
            <a:pPr marL="0" lvl="0" indent="0" algn="l" rtl="0">
              <a:lnSpc>
                <a:spcPct val="100000"/>
              </a:lnSpc>
              <a:spcBef>
                <a:spcPts val="0"/>
              </a:spcBef>
              <a:spcAft>
                <a:spcPts val="0"/>
              </a:spcAft>
              <a:buClr>
                <a:schemeClr val="dk1"/>
              </a:buClr>
              <a:buSzPts val="1100"/>
              <a:buNone/>
            </a:pPr>
            <a:endParaRPr sz="1400">
              <a:solidFill>
                <a:srgbClr val="434343"/>
              </a:solidFill>
            </a:endParaRPr>
          </a:p>
          <a:p>
            <a:pPr marL="0" lvl="0" indent="0" algn="l" rtl="0">
              <a:lnSpc>
                <a:spcPct val="100000"/>
              </a:lnSpc>
              <a:spcBef>
                <a:spcPts val="0"/>
              </a:spcBef>
              <a:spcAft>
                <a:spcPts val="0"/>
              </a:spcAft>
              <a:buClr>
                <a:schemeClr val="dk1"/>
              </a:buClr>
              <a:buSzPts val="2000"/>
              <a:buNone/>
            </a:pPr>
            <a:endParaRPr sz="1400">
              <a:solidFill>
                <a:srgbClr val="434343"/>
              </a:solidFill>
            </a:endParaRPr>
          </a:p>
        </p:txBody>
      </p:sp>
      <p:sp>
        <p:nvSpPr>
          <p:cNvPr id="450" name="Google Shape;450;p40"/>
          <p:cNvSpPr txBox="1">
            <a:spLocks noGrp="1"/>
          </p:cNvSpPr>
          <p:nvPr>
            <p:ph type="body" idx="2"/>
          </p:nvPr>
        </p:nvSpPr>
        <p:spPr>
          <a:xfrm>
            <a:off x="862250" y="342285"/>
            <a:ext cx="10644900" cy="1197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500"/>
              <a:buNone/>
            </a:pPr>
            <a:r>
              <a:rPr lang="en-US" sz="2000"/>
              <a:t>Ambiguity and inefficiencies arise from the overlap of the MPSRA and the WRSA. </a:t>
            </a:r>
            <a:endParaRPr sz="2000"/>
          </a:p>
        </p:txBody>
      </p:sp>
      <p:sp>
        <p:nvSpPr>
          <p:cNvPr id="451" name="Google Shape;451;p40"/>
          <p:cNvSpPr/>
          <p:nvPr/>
        </p:nvSpPr>
        <p:spPr>
          <a:xfrm>
            <a:off x="104101" y="65925"/>
            <a:ext cx="2463300" cy="219900"/>
          </a:xfrm>
          <a:prstGeom prst="homePlate">
            <a:avLst>
              <a:gd name="adj"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FFFFFF"/>
                </a:solidFill>
                <a:latin typeface="Century Gothic"/>
                <a:ea typeface="Century Gothic"/>
                <a:cs typeface="Century Gothic"/>
                <a:sym typeface="Century Gothic"/>
              </a:rPr>
              <a:t>Enabling environment factors</a:t>
            </a:r>
            <a:endParaRPr sz="1200">
              <a:solidFill>
                <a:srgbClr val="FFFFFF"/>
              </a:solidFill>
              <a:latin typeface="Century Gothic"/>
              <a:ea typeface="Century Gothic"/>
              <a:cs typeface="Century Gothic"/>
              <a:sym typeface="Century Gothic"/>
            </a:endParaRPr>
          </a:p>
        </p:txBody>
      </p:sp>
      <p:cxnSp>
        <p:nvCxnSpPr>
          <p:cNvPr id="452" name="Google Shape;452;p40"/>
          <p:cNvCxnSpPr>
            <a:cxnSpLocks/>
          </p:cNvCxnSpPr>
          <p:nvPr/>
        </p:nvCxnSpPr>
        <p:spPr>
          <a:xfrm>
            <a:off x="6246000" y="4079029"/>
            <a:ext cx="0" cy="412198"/>
          </a:xfrm>
          <a:prstGeom prst="straightConnector1">
            <a:avLst/>
          </a:prstGeom>
          <a:noFill/>
          <a:ln w="28575" cap="flat" cmpd="sng">
            <a:solidFill>
              <a:srgbClr val="666666"/>
            </a:solidFill>
            <a:prstDash val="solid"/>
            <a:round/>
            <a:headEnd type="none" w="med" len="med"/>
            <a:tailEnd type="triangle" w="med" len="med"/>
          </a:ln>
        </p:spPr>
      </p:cxnSp>
      <p:sp>
        <p:nvSpPr>
          <p:cNvPr id="453" name="Google Shape;453;p40"/>
          <p:cNvSpPr txBox="1"/>
          <p:nvPr/>
        </p:nvSpPr>
        <p:spPr>
          <a:xfrm>
            <a:off x="923550" y="4491318"/>
            <a:ext cx="10644900" cy="1649506"/>
          </a:xfrm>
          <a:prstGeom prst="rect">
            <a:avLst/>
          </a:prstGeom>
          <a:noFill/>
          <a:ln w="9525"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algn="just">
              <a:lnSpc>
                <a:spcPct val="115000"/>
              </a:lnSpc>
              <a:spcBef>
                <a:spcPts val="1200"/>
              </a:spcBef>
              <a:buClr>
                <a:schemeClr val="dk1"/>
              </a:buClr>
              <a:buSzPts val="1100"/>
            </a:pPr>
            <a:endParaRPr lang="en-US">
              <a:solidFill>
                <a:srgbClr val="434343"/>
              </a:solidFill>
              <a:latin typeface="Century Gothic"/>
              <a:ea typeface="Century Gothic"/>
              <a:cs typeface="Century Gothic"/>
              <a:sym typeface="Century Gothic"/>
            </a:endParaRPr>
          </a:p>
          <a:p>
            <a:pPr marL="0" lvl="0" indent="0" algn="just">
              <a:lnSpc>
                <a:spcPct val="114999"/>
              </a:lnSpc>
              <a:spcBef>
                <a:spcPts val="1200"/>
              </a:spcBef>
              <a:spcAft>
                <a:spcPts val="0"/>
              </a:spcAft>
              <a:buSzPts val="1100"/>
              <a:buFont typeface="Arial"/>
              <a:buNone/>
            </a:pPr>
            <a:r>
              <a:rPr lang="en-US">
                <a:solidFill>
                  <a:srgbClr val="434343"/>
                </a:solidFill>
                <a:latin typeface="Century Gothic"/>
                <a:ea typeface="Century Gothic"/>
                <a:cs typeface="Century Gothic"/>
                <a:sym typeface="Century Gothic"/>
              </a:rPr>
              <a:t>To address the ambiguity and inefficiencies arising from the overlap of the two laws, </a:t>
            </a:r>
            <a:r>
              <a:rPr lang="en-US" b="1">
                <a:solidFill>
                  <a:srgbClr val="434343"/>
                </a:solidFill>
                <a:latin typeface="Century Gothic"/>
                <a:ea typeface="Century Gothic"/>
                <a:cs typeface="Century Gothic"/>
                <a:sym typeface="Century Gothic"/>
              </a:rPr>
              <a:t>the MPSR Act should be amended</a:t>
            </a:r>
            <a:r>
              <a:rPr lang="en-US">
                <a:solidFill>
                  <a:srgbClr val="434343"/>
                </a:solidFill>
                <a:latin typeface="Century Gothic"/>
                <a:ea typeface="Century Gothic"/>
                <a:cs typeface="Century Gothic"/>
                <a:sym typeface="Century Gothic"/>
              </a:rPr>
              <a:t> to exclude produce deposited in a certified warehouse under the WRS from the scope of the MPSRA. However, this could take a long time. In the meantime, </a:t>
            </a:r>
            <a:r>
              <a:rPr lang="en-US" b="1">
                <a:solidFill>
                  <a:srgbClr val="434343"/>
                </a:solidFill>
                <a:latin typeface="Century Gothic"/>
                <a:ea typeface="Century Gothic"/>
                <a:cs typeface="Century Gothic"/>
                <a:sym typeface="Century Gothic"/>
              </a:rPr>
              <a:t>the WRSC should issue temporary guidelines that direct creditors to undertake searches and register security interests on the MPSR registry</a:t>
            </a:r>
            <a:r>
              <a:rPr lang="en-US">
                <a:solidFill>
                  <a:srgbClr val="434343"/>
                </a:solidFill>
                <a:latin typeface="Century Gothic"/>
                <a:ea typeface="Century Gothic"/>
                <a:cs typeface="Century Gothic"/>
                <a:sym typeface="Century Gothic"/>
              </a:rPr>
              <a:t>. The WR central registry portal could also be interfaced with the MPSR registry portal to enable searches and verifications of warehouse receipts undertaken on the WR central registry to show whether the associated produce is encumbered. </a:t>
            </a:r>
            <a:endParaRPr>
              <a:solidFill>
                <a:srgbClr val="434343"/>
              </a:solidFill>
              <a:latin typeface="Century Gothic"/>
              <a:ea typeface="Century Gothic"/>
              <a:cs typeface="Century Gothic"/>
            </a:endParaRPr>
          </a:p>
          <a:p>
            <a:pPr marL="0" lvl="0" indent="0" algn="l" rtl="0">
              <a:spcBef>
                <a:spcPts val="1200"/>
              </a:spcBef>
              <a:spcAft>
                <a:spcPts val="0"/>
              </a:spcAft>
              <a:buNone/>
            </a:pPr>
            <a:endParaRPr>
              <a:solidFill>
                <a:srgbClr val="434343"/>
              </a:solidFill>
              <a:latin typeface="Century Gothic"/>
              <a:ea typeface="Century Gothic"/>
              <a:cs typeface="Century Gothic"/>
              <a:sym typeface="Century Gothic"/>
            </a:endParaRPr>
          </a:p>
        </p:txBody>
      </p:sp>
      <p:grpSp>
        <p:nvGrpSpPr>
          <p:cNvPr id="2" name="Group 1">
            <a:extLst>
              <a:ext uri="{FF2B5EF4-FFF2-40B4-BE49-F238E27FC236}">
                <a16:creationId xmlns:a16="http://schemas.microsoft.com/office/drawing/2014/main" id="{35553668-12CC-77B0-2329-4E1442143962}"/>
              </a:ext>
            </a:extLst>
          </p:cNvPr>
          <p:cNvGrpSpPr/>
          <p:nvPr/>
        </p:nvGrpSpPr>
        <p:grpSpPr>
          <a:xfrm>
            <a:off x="6791093" y="6169086"/>
            <a:ext cx="3998218" cy="520113"/>
            <a:chOff x="6611185" y="6077415"/>
            <a:chExt cx="4445760" cy="578332"/>
          </a:xfrm>
        </p:grpSpPr>
        <p:pic>
          <p:nvPicPr>
            <p:cNvPr id="3" name="Picture 2" descr="A logo with corn and a car&#10;&#10;Description automatically generated">
              <a:extLst>
                <a:ext uri="{FF2B5EF4-FFF2-40B4-BE49-F238E27FC236}">
                  <a16:creationId xmlns:a16="http://schemas.microsoft.com/office/drawing/2014/main" id="{9DB9EFA0-6849-00A6-2A65-F91C9D6A9226}"/>
                </a:ext>
              </a:extLst>
            </p:cNvPr>
            <p:cNvPicPr>
              <a:picLocks noChangeAspect="1"/>
            </p:cNvPicPr>
            <p:nvPr/>
          </p:nvPicPr>
          <p:blipFill>
            <a:blip r:embed="rId3"/>
            <a:stretch>
              <a:fillRect/>
            </a:stretch>
          </p:blipFill>
          <p:spPr>
            <a:xfrm>
              <a:off x="8070380" y="6111230"/>
              <a:ext cx="1306428" cy="526681"/>
            </a:xfrm>
            <a:prstGeom prst="rect">
              <a:avLst/>
            </a:prstGeom>
          </p:spPr>
        </p:pic>
        <p:pic>
          <p:nvPicPr>
            <p:cNvPr id="4" name="Picture 3" descr="A logo with green and yellow lines&#10;&#10;Description automatically generated">
              <a:extLst>
                <a:ext uri="{FF2B5EF4-FFF2-40B4-BE49-F238E27FC236}">
                  <a16:creationId xmlns:a16="http://schemas.microsoft.com/office/drawing/2014/main" id="{A88E2A3D-720E-C41D-6B54-3FAF21EFD378}"/>
                </a:ext>
              </a:extLst>
            </p:cNvPr>
            <p:cNvPicPr>
              <a:picLocks noChangeAspect="1"/>
            </p:cNvPicPr>
            <p:nvPr/>
          </p:nvPicPr>
          <p:blipFill rotWithShape="1">
            <a:blip r:embed="rId4"/>
            <a:srcRect b="16632"/>
            <a:stretch/>
          </p:blipFill>
          <p:spPr>
            <a:xfrm>
              <a:off x="6611185" y="6077415"/>
              <a:ext cx="1306428" cy="578332"/>
            </a:xfrm>
            <a:prstGeom prst="rect">
              <a:avLst/>
            </a:prstGeom>
          </p:spPr>
        </p:pic>
        <p:pic>
          <p:nvPicPr>
            <p:cNvPr id="5" name="Picture 4" descr="A close-up of a logo&#10;&#10;Description automatically generated">
              <a:extLst>
                <a:ext uri="{FF2B5EF4-FFF2-40B4-BE49-F238E27FC236}">
                  <a16:creationId xmlns:a16="http://schemas.microsoft.com/office/drawing/2014/main" id="{2342DDE8-98A3-2D45-2FF0-AE1E13F348EB}"/>
                </a:ext>
              </a:extLst>
            </p:cNvPr>
            <p:cNvPicPr>
              <a:picLocks noChangeAspect="1"/>
            </p:cNvPicPr>
            <p:nvPr/>
          </p:nvPicPr>
          <p:blipFill rotWithShape="1">
            <a:blip r:embed="rId5"/>
            <a:srcRect b="12281"/>
            <a:stretch/>
          </p:blipFill>
          <p:spPr>
            <a:xfrm>
              <a:off x="9507423" y="6231818"/>
              <a:ext cx="1549522" cy="406094"/>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1"/>
          <p:cNvSpPr txBox="1">
            <a:spLocks noGrp="1"/>
          </p:cNvSpPr>
          <p:nvPr>
            <p:ph type="body" idx="1"/>
          </p:nvPr>
        </p:nvSpPr>
        <p:spPr>
          <a:xfrm>
            <a:off x="862250" y="1135717"/>
            <a:ext cx="10367400" cy="1197000"/>
          </a:xfrm>
          <a:prstGeom prst="rect">
            <a:avLst/>
          </a:prstGeom>
          <a:no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1000"/>
              </a:spcBef>
              <a:spcAft>
                <a:spcPts val="0"/>
              </a:spcAft>
              <a:buClr>
                <a:schemeClr val="dk1"/>
              </a:buClr>
              <a:buSzPts val="2000"/>
              <a:buNone/>
            </a:pPr>
            <a:r>
              <a:rPr lang="en-US" sz="1400" b="1">
                <a:solidFill>
                  <a:srgbClr val="000000"/>
                </a:solidFill>
              </a:rPr>
              <a:t>No common framework </a:t>
            </a:r>
            <a:r>
              <a:rPr lang="en-US" sz="1400">
                <a:solidFill>
                  <a:srgbClr val="000000"/>
                </a:solidFill>
              </a:rPr>
              <a:t>has been developed to ensure clarity on the </a:t>
            </a:r>
            <a:r>
              <a:rPr lang="en-US" sz="1400" b="1">
                <a:solidFill>
                  <a:srgbClr val="000000"/>
                </a:solidFill>
              </a:rPr>
              <a:t>requirements for licensing or the reasons for possible suspension or revocation of a license</a:t>
            </a:r>
            <a:r>
              <a:rPr lang="en-US" sz="1400">
                <a:solidFill>
                  <a:srgbClr val="000000"/>
                </a:solidFill>
              </a:rPr>
              <a:t> by warehouses. As a result, licensing requirements vary from county to county and the licensing procedures have no defined timelines. This may result in very low growth in the number of certified warehouses. </a:t>
            </a:r>
            <a:endParaRPr sz="1400">
              <a:solidFill>
                <a:srgbClr val="000000"/>
              </a:solidFill>
            </a:endParaRPr>
          </a:p>
        </p:txBody>
      </p:sp>
      <p:sp>
        <p:nvSpPr>
          <p:cNvPr id="459" name="Google Shape;459;p41"/>
          <p:cNvSpPr txBox="1">
            <a:spLocks noGrp="1"/>
          </p:cNvSpPr>
          <p:nvPr>
            <p:ph type="body" idx="2"/>
          </p:nvPr>
        </p:nvSpPr>
        <p:spPr>
          <a:xfrm>
            <a:off x="862250" y="342279"/>
            <a:ext cx="10644900" cy="739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500"/>
              <a:buNone/>
            </a:pPr>
            <a:r>
              <a:rPr lang="en-US" sz="2000"/>
              <a:t>Other enabling factors include a licensing framework, adequate supervision of warehouses, a guarantee fund and importation guidelines.</a:t>
            </a:r>
            <a:endParaRPr sz="2000"/>
          </a:p>
        </p:txBody>
      </p:sp>
      <p:sp>
        <p:nvSpPr>
          <p:cNvPr id="460" name="Google Shape;460;p41"/>
          <p:cNvSpPr txBox="1"/>
          <p:nvPr/>
        </p:nvSpPr>
        <p:spPr>
          <a:xfrm>
            <a:off x="862250" y="2485119"/>
            <a:ext cx="10367400" cy="20124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US" dirty="0">
                <a:latin typeface="Century Gothic"/>
                <a:ea typeface="Century Gothic"/>
                <a:cs typeface="Century Gothic"/>
                <a:sym typeface="Century Gothic"/>
              </a:rPr>
              <a:t>The </a:t>
            </a:r>
            <a:r>
              <a:rPr lang="en-US" b="1" dirty="0">
                <a:latin typeface="Century Gothic"/>
                <a:ea typeface="Century Gothic"/>
                <a:cs typeface="Century Gothic"/>
                <a:sym typeface="Century Gothic"/>
              </a:rPr>
              <a:t>WRSC should be active in its supervisory role</a:t>
            </a:r>
            <a:r>
              <a:rPr lang="en-US" dirty="0">
                <a:latin typeface="Century Gothic"/>
                <a:ea typeface="Century Gothic"/>
                <a:cs typeface="Century Gothic"/>
                <a:sym typeface="Century Gothic"/>
              </a:rPr>
              <a:t> over warehouses. The council can have a web page on its website where it publishes details of warehouses it has inspected such as:</a:t>
            </a:r>
            <a:endParaRPr dirty="0">
              <a:latin typeface="Century Gothic"/>
              <a:ea typeface="Century Gothic"/>
              <a:cs typeface="Century Gothic"/>
              <a:sym typeface="Century Gothic"/>
            </a:endParaRPr>
          </a:p>
          <a:p>
            <a:pPr marL="457200" lvl="0" indent="-317500" algn="l" rtl="0">
              <a:lnSpc>
                <a:spcPct val="115000"/>
              </a:lnSpc>
              <a:spcBef>
                <a:spcPts val="1200"/>
              </a:spcBef>
              <a:spcAft>
                <a:spcPts val="0"/>
              </a:spcAft>
              <a:buSzPts val="1400"/>
              <a:buFont typeface="Century Gothic"/>
              <a:buChar char="●"/>
            </a:pPr>
            <a:r>
              <a:rPr lang="en-US" dirty="0">
                <a:latin typeface="Century Gothic"/>
                <a:ea typeface="Century Gothic"/>
                <a:cs typeface="Century Gothic"/>
                <a:sym typeface="Century Gothic"/>
              </a:rPr>
              <a:t>The last date of inspection</a:t>
            </a:r>
            <a:endParaRPr dirty="0">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r>
              <a:rPr lang="en-US" dirty="0">
                <a:latin typeface="Century Gothic"/>
                <a:ea typeface="Century Gothic"/>
                <a:cs typeface="Century Gothic"/>
                <a:sym typeface="Century Gothic"/>
              </a:rPr>
              <a:t>The status of the warehouse’s insurance covers</a:t>
            </a:r>
            <a:endParaRPr dirty="0">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r>
              <a:rPr lang="en-US" dirty="0">
                <a:latin typeface="Century Gothic"/>
                <a:ea typeface="Century Gothic"/>
                <a:cs typeface="Century Gothic"/>
                <a:sym typeface="Century Gothic"/>
              </a:rPr>
              <a:t>The status and amount of the warehouse’s performance bond</a:t>
            </a:r>
            <a:endParaRPr dirty="0">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r>
              <a:rPr lang="en-US" dirty="0">
                <a:latin typeface="Century Gothic"/>
                <a:ea typeface="Century Gothic"/>
                <a:cs typeface="Century Gothic"/>
                <a:sym typeface="Century Gothic"/>
              </a:rPr>
              <a:t>The integrity of the warehouses’ IT systems</a:t>
            </a:r>
            <a:endParaRPr dirty="0">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r>
              <a:rPr lang="en-US" dirty="0">
                <a:latin typeface="Century Gothic"/>
                <a:ea typeface="Century Gothic"/>
                <a:cs typeface="Century Gothic"/>
                <a:sym typeface="Century Gothic"/>
              </a:rPr>
              <a:t>The integrity of the warehouse’s storage facilities</a:t>
            </a:r>
            <a:endParaRPr dirty="0">
              <a:latin typeface="Century Gothic"/>
              <a:ea typeface="Century Gothic"/>
              <a:cs typeface="Century Gothic"/>
              <a:sym typeface="Century Gothic"/>
            </a:endParaRPr>
          </a:p>
        </p:txBody>
      </p:sp>
      <p:sp>
        <p:nvSpPr>
          <p:cNvPr id="461" name="Google Shape;461;p41"/>
          <p:cNvSpPr txBox="1">
            <a:spLocks noGrp="1"/>
          </p:cNvSpPr>
          <p:nvPr>
            <p:ph type="body" idx="1"/>
          </p:nvPr>
        </p:nvSpPr>
        <p:spPr>
          <a:xfrm>
            <a:off x="862250" y="4649921"/>
            <a:ext cx="10367400" cy="780900"/>
          </a:xfrm>
          <a:prstGeom prst="rect">
            <a:avLst/>
          </a:prstGeom>
          <a:no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1000"/>
              </a:spcBef>
              <a:spcAft>
                <a:spcPts val="0"/>
              </a:spcAft>
              <a:buClr>
                <a:schemeClr val="dk1"/>
              </a:buClr>
              <a:buSzPts val="2000"/>
              <a:buNone/>
            </a:pPr>
            <a:r>
              <a:rPr lang="en-US" sz="1400">
                <a:solidFill>
                  <a:srgbClr val="000000"/>
                </a:solidFill>
              </a:rPr>
              <a:t>To encourage FSPs to offer WR financing, the government will need to offer a </a:t>
            </a:r>
            <a:r>
              <a:rPr lang="en-US" sz="1400" b="1">
                <a:solidFill>
                  <a:srgbClr val="000000"/>
                </a:solidFill>
              </a:rPr>
              <a:t>risk-sharing mechanism</a:t>
            </a:r>
            <a:r>
              <a:rPr lang="en-US" sz="1400">
                <a:solidFill>
                  <a:srgbClr val="000000"/>
                </a:solidFill>
              </a:rPr>
              <a:t> to the lenders. This can be in the form of a credit guarantee fund.</a:t>
            </a:r>
            <a:endParaRPr sz="1400">
              <a:solidFill>
                <a:srgbClr val="000000"/>
              </a:solidFill>
            </a:endParaRPr>
          </a:p>
        </p:txBody>
      </p:sp>
      <p:sp>
        <p:nvSpPr>
          <p:cNvPr id="462" name="Google Shape;462;p41"/>
          <p:cNvSpPr txBox="1"/>
          <p:nvPr/>
        </p:nvSpPr>
        <p:spPr>
          <a:xfrm>
            <a:off x="862250" y="5583166"/>
            <a:ext cx="10367400" cy="5322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Century Gothic"/>
                <a:ea typeface="Century Gothic"/>
                <a:cs typeface="Century Gothic"/>
                <a:sym typeface="Century Gothic"/>
              </a:rPr>
              <a:t>Have very clear </a:t>
            </a:r>
            <a:r>
              <a:rPr lang="en-US" b="1">
                <a:latin typeface="Century Gothic"/>
                <a:ea typeface="Century Gothic"/>
                <a:cs typeface="Century Gothic"/>
                <a:sym typeface="Century Gothic"/>
              </a:rPr>
              <a:t>guidelines for the importation of agricultural produce</a:t>
            </a:r>
            <a:r>
              <a:rPr lang="en-US">
                <a:latin typeface="Century Gothic"/>
                <a:ea typeface="Century Gothic"/>
                <a:cs typeface="Century Gothic"/>
                <a:sym typeface="Century Gothic"/>
              </a:rPr>
              <a:t> which is stored in certified warehouses. </a:t>
            </a:r>
            <a:endParaRPr>
              <a:latin typeface="Century Gothic"/>
              <a:ea typeface="Century Gothic"/>
              <a:cs typeface="Century Gothic"/>
              <a:sym typeface="Century Gothic"/>
            </a:endParaRPr>
          </a:p>
        </p:txBody>
      </p:sp>
      <p:grpSp>
        <p:nvGrpSpPr>
          <p:cNvPr id="2" name="Group 1">
            <a:extLst>
              <a:ext uri="{FF2B5EF4-FFF2-40B4-BE49-F238E27FC236}">
                <a16:creationId xmlns:a16="http://schemas.microsoft.com/office/drawing/2014/main" id="{51BCED39-73E8-8A13-4D99-C841D3B264B9}"/>
              </a:ext>
            </a:extLst>
          </p:cNvPr>
          <p:cNvGrpSpPr/>
          <p:nvPr/>
        </p:nvGrpSpPr>
        <p:grpSpPr>
          <a:xfrm>
            <a:off x="6791093" y="6169086"/>
            <a:ext cx="3998218" cy="520113"/>
            <a:chOff x="6611185" y="6077415"/>
            <a:chExt cx="4445760" cy="578332"/>
          </a:xfrm>
        </p:grpSpPr>
        <p:pic>
          <p:nvPicPr>
            <p:cNvPr id="3" name="Picture 2" descr="A logo with corn and a car&#10;&#10;Description automatically generated">
              <a:extLst>
                <a:ext uri="{FF2B5EF4-FFF2-40B4-BE49-F238E27FC236}">
                  <a16:creationId xmlns:a16="http://schemas.microsoft.com/office/drawing/2014/main" id="{1602ECF4-53EB-06D7-00BF-773A8496FC03}"/>
                </a:ext>
              </a:extLst>
            </p:cNvPr>
            <p:cNvPicPr>
              <a:picLocks noChangeAspect="1"/>
            </p:cNvPicPr>
            <p:nvPr/>
          </p:nvPicPr>
          <p:blipFill>
            <a:blip r:embed="rId3"/>
            <a:stretch>
              <a:fillRect/>
            </a:stretch>
          </p:blipFill>
          <p:spPr>
            <a:xfrm>
              <a:off x="8070380" y="6111230"/>
              <a:ext cx="1306428" cy="526681"/>
            </a:xfrm>
            <a:prstGeom prst="rect">
              <a:avLst/>
            </a:prstGeom>
          </p:spPr>
        </p:pic>
        <p:pic>
          <p:nvPicPr>
            <p:cNvPr id="4" name="Picture 3" descr="A logo with green and yellow lines&#10;&#10;Description automatically generated">
              <a:extLst>
                <a:ext uri="{FF2B5EF4-FFF2-40B4-BE49-F238E27FC236}">
                  <a16:creationId xmlns:a16="http://schemas.microsoft.com/office/drawing/2014/main" id="{919340C5-BC9F-7959-9485-512E19512A83}"/>
                </a:ext>
              </a:extLst>
            </p:cNvPr>
            <p:cNvPicPr>
              <a:picLocks noChangeAspect="1"/>
            </p:cNvPicPr>
            <p:nvPr/>
          </p:nvPicPr>
          <p:blipFill rotWithShape="1">
            <a:blip r:embed="rId4"/>
            <a:srcRect b="16632"/>
            <a:stretch/>
          </p:blipFill>
          <p:spPr>
            <a:xfrm>
              <a:off x="6611185" y="6077415"/>
              <a:ext cx="1306428" cy="578332"/>
            </a:xfrm>
            <a:prstGeom prst="rect">
              <a:avLst/>
            </a:prstGeom>
          </p:spPr>
        </p:pic>
        <p:pic>
          <p:nvPicPr>
            <p:cNvPr id="5" name="Picture 4" descr="A close-up of a logo&#10;&#10;Description automatically generated">
              <a:extLst>
                <a:ext uri="{FF2B5EF4-FFF2-40B4-BE49-F238E27FC236}">
                  <a16:creationId xmlns:a16="http://schemas.microsoft.com/office/drawing/2014/main" id="{F214530A-AC30-1A22-4E3F-7C3BB43AE5F5}"/>
                </a:ext>
              </a:extLst>
            </p:cNvPr>
            <p:cNvPicPr>
              <a:picLocks noChangeAspect="1"/>
            </p:cNvPicPr>
            <p:nvPr/>
          </p:nvPicPr>
          <p:blipFill rotWithShape="1">
            <a:blip r:embed="rId5"/>
            <a:srcRect b="12281"/>
            <a:stretch/>
          </p:blipFill>
          <p:spPr>
            <a:xfrm>
              <a:off x="9507423" y="6231818"/>
              <a:ext cx="1549522" cy="406094"/>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467" name="Google Shape;467;p42"/>
          <p:cNvPicPr preferRelativeResize="0">
            <a:picLocks noGrp="1"/>
          </p:cNvPicPr>
          <p:nvPr>
            <p:ph type="pic" idx="2"/>
          </p:nvPr>
        </p:nvPicPr>
        <p:blipFill rotWithShape="1">
          <a:blip r:embed="rId3">
            <a:alphaModFix/>
          </a:blip>
          <a:srcRect l="16270" r="16270"/>
          <a:stretch/>
        </p:blipFill>
        <p:spPr>
          <a:xfrm>
            <a:off x="-12" y="2007220"/>
            <a:ext cx="6648849" cy="6573850"/>
          </a:xfrm>
          <a:prstGeom prst="roundRect">
            <a:avLst>
              <a:gd name="adj" fmla="val 16667"/>
            </a:avLst>
          </a:prstGeom>
          <a:solidFill>
            <a:srgbClr val="D8E2F3"/>
          </a:solidFill>
          <a:ln>
            <a:noFill/>
          </a:ln>
        </p:spPr>
      </p:pic>
      <p:sp>
        <p:nvSpPr>
          <p:cNvPr id="468" name="Google Shape;468;p42"/>
          <p:cNvSpPr txBox="1">
            <a:spLocks noGrp="1"/>
          </p:cNvSpPr>
          <p:nvPr>
            <p:ph type="body" idx="1"/>
          </p:nvPr>
        </p:nvSpPr>
        <p:spPr>
          <a:xfrm>
            <a:off x="8470920" y="1295270"/>
            <a:ext cx="3108000" cy="475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200"/>
              <a:buNone/>
            </a:pPr>
            <a:r>
              <a:rPr lang="en-US" sz="1400"/>
              <a:t>Introduction</a:t>
            </a:r>
            <a:endParaRPr sz="1400"/>
          </a:p>
        </p:txBody>
      </p:sp>
      <p:sp>
        <p:nvSpPr>
          <p:cNvPr id="469" name="Google Shape;469;p42"/>
          <p:cNvSpPr txBox="1">
            <a:spLocks noGrp="1"/>
          </p:cNvSpPr>
          <p:nvPr>
            <p:ph type="body" idx="3"/>
          </p:nvPr>
        </p:nvSpPr>
        <p:spPr>
          <a:xfrm>
            <a:off x="8470920" y="2677303"/>
            <a:ext cx="3108000" cy="475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200"/>
              <a:buNone/>
            </a:pPr>
            <a:r>
              <a:rPr lang="en-US" sz="1400"/>
              <a:t>Methodology</a:t>
            </a:r>
            <a:endParaRPr sz="1400"/>
          </a:p>
        </p:txBody>
      </p:sp>
      <p:sp>
        <p:nvSpPr>
          <p:cNvPr id="470" name="Google Shape;470;p42"/>
          <p:cNvSpPr txBox="1">
            <a:spLocks noGrp="1"/>
          </p:cNvSpPr>
          <p:nvPr>
            <p:ph type="body" idx="4"/>
          </p:nvPr>
        </p:nvSpPr>
        <p:spPr>
          <a:xfrm>
            <a:off x="8470920" y="4001236"/>
            <a:ext cx="3108000" cy="475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200"/>
              <a:buNone/>
            </a:pPr>
            <a:r>
              <a:rPr lang="en-US" sz="1400"/>
              <a:t>Feasibility Study Findings </a:t>
            </a:r>
            <a:endParaRPr sz="1400"/>
          </a:p>
        </p:txBody>
      </p:sp>
      <p:sp>
        <p:nvSpPr>
          <p:cNvPr id="471" name="Google Shape;471;p42"/>
          <p:cNvSpPr txBox="1">
            <a:spLocks noGrp="1"/>
          </p:cNvSpPr>
          <p:nvPr>
            <p:ph type="body" idx="5"/>
          </p:nvPr>
        </p:nvSpPr>
        <p:spPr>
          <a:xfrm>
            <a:off x="8470920" y="5334067"/>
            <a:ext cx="3108000" cy="475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200"/>
              <a:buNone/>
            </a:pPr>
            <a:r>
              <a:rPr lang="en-US" sz="1400" b="1"/>
              <a:t>Proposed product design/model</a:t>
            </a:r>
            <a:endParaRPr sz="1400" b="1"/>
          </a:p>
        </p:txBody>
      </p:sp>
      <p:grpSp>
        <p:nvGrpSpPr>
          <p:cNvPr id="2" name="Group 1">
            <a:extLst>
              <a:ext uri="{FF2B5EF4-FFF2-40B4-BE49-F238E27FC236}">
                <a16:creationId xmlns:a16="http://schemas.microsoft.com/office/drawing/2014/main" id="{3862D050-FC13-5B70-CF0B-149FCBF2996D}"/>
              </a:ext>
            </a:extLst>
          </p:cNvPr>
          <p:cNvGrpSpPr/>
          <p:nvPr/>
        </p:nvGrpSpPr>
        <p:grpSpPr>
          <a:xfrm>
            <a:off x="6869151" y="6104713"/>
            <a:ext cx="5207281" cy="551034"/>
            <a:chOff x="6611185" y="6077415"/>
            <a:chExt cx="5465247" cy="578332"/>
          </a:xfrm>
        </p:grpSpPr>
        <p:pic>
          <p:nvPicPr>
            <p:cNvPr id="3" name="Picture 2" descr="A logo with blue and orange colors&#10;&#10;Description automatically generated">
              <a:extLst>
                <a:ext uri="{FF2B5EF4-FFF2-40B4-BE49-F238E27FC236}">
                  <a16:creationId xmlns:a16="http://schemas.microsoft.com/office/drawing/2014/main" id="{8CE9F26D-DCAD-D01D-9881-65F3B176BBD1}"/>
                </a:ext>
              </a:extLst>
            </p:cNvPr>
            <p:cNvPicPr>
              <a:picLocks noChangeAspect="1"/>
            </p:cNvPicPr>
            <p:nvPr/>
          </p:nvPicPr>
          <p:blipFill rotWithShape="1">
            <a:blip r:embed="rId4"/>
            <a:srcRect t="38191" b="38212"/>
            <a:stretch/>
          </p:blipFill>
          <p:spPr>
            <a:xfrm>
              <a:off x="10997004" y="6261566"/>
              <a:ext cx="1079428" cy="360299"/>
            </a:xfrm>
            <a:prstGeom prst="rect">
              <a:avLst/>
            </a:prstGeom>
          </p:spPr>
        </p:pic>
        <p:pic>
          <p:nvPicPr>
            <p:cNvPr id="4" name="Picture 3" descr="A logo with corn and a car&#10;&#10;Description automatically generated">
              <a:extLst>
                <a:ext uri="{FF2B5EF4-FFF2-40B4-BE49-F238E27FC236}">
                  <a16:creationId xmlns:a16="http://schemas.microsoft.com/office/drawing/2014/main" id="{79B6A39C-534D-1FA2-FCA4-B5AF7CF9D791}"/>
                </a:ext>
              </a:extLst>
            </p:cNvPr>
            <p:cNvPicPr>
              <a:picLocks noChangeAspect="1"/>
            </p:cNvPicPr>
            <p:nvPr/>
          </p:nvPicPr>
          <p:blipFill>
            <a:blip r:embed="rId5"/>
            <a:stretch>
              <a:fillRect/>
            </a:stretch>
          </p:blipFill>
          <p:spPr>
            <a:xfrm>
              <a:off x="8070380" y="6111230"/>
              <a:ext cx="1306428" cy="526681"/>
            </a:xfrm>
            <a:prstGeom prst="rect">
              <a:avLst/>
            </a:prstGeom>
          </p:spPr>
        </p:pic>
        <p:pic>
          <p:nvPicPr>
            <p:cNvPr id="5" name="Picture 4" descr="A logo with green and yellow lines&#10;&#10;Description automatically generated">
              <a:extLst>
                <a:ext uri="{FF2B5EF4-FFF2-40B4-BE49-F238E27FC236}">
                  <a16:creationId xmlns:a16="http://schemas.microsoft.com/office/drawing/2014/main" id="{94B26BA0-6B81-9EDB-1637-941FC629C1DD}"/>
                </a:ext>
              </a:extLst>
            </p:cNvPr>
            <p:cNvPicPr>
              <a:picLocks noChangeAspect="1"/>
            </p:cNvPicPr>
            <p:nvPr/>
          </p:nvPicPr>
          <p:blipFill rotWithShape="1">
            <a:blip r:embed="rId6"/>
            <a:srcRect b="16632"/>
            <a:stretch/>
          </p:blipFill>
          <p:spPr>
            <a:xfrm>
              <a:off x="6611185" y="6077415"/>
              <a:ext cx="1306428" cy="578332"/>
            </a:xfrm>
            <a:prstGeom prst="rect">
              <a:avLst/>
            </a:prstGeom>
          </p:spPr>
        </p:pic>
        <p:pic>
          <p:nvPicPr>
            <p:cNvPr id="6" name="Picture 5" descr="A close-up of a logo&#10;&#10;Description automatically generated">
              <a:extLst>
                <a:ext uri="{FF2B5EF4-FFF2-40B4-BE49-F238E27FC236}">
                  <a16:creationId xmlns:a16="http://schemas.microsoft.com/office/drawing/2014/main" id="{CDB7550F-C88E-BD4B-13D7-AE9AF92FEEE1}"/>
                </a:ext>
              </a:extLst>
            </p:cNvPr>
            <p:cNvPicPr>
              <a:picLocks noChangeAspect="1"/>
            </p:cNvPicPr>
            <p:nvPr/>
          </p:nvPicPr>
          <p:blipFill rotWithShape="1">
            <a:blip r:embed="rId7"/>
            <a:srcRect b="12281"/>
            <a:stretch/>
          </p:blipFill>
          <p:spPr>
            <a:xfrm>
              <a:off x="9507423" y="6231818"/>
              <a:ext cx="1549522" cy="406094"/>
            </a:xfrm>
            <a:prstGeom prst="rect">
              <a:avLst/>
            </a:prstGeom>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0"/>
          <p:cNvSpPr txBox="1">
            <a:spLocks noGrp="1"/>
          </p:cNvSpPr>
          <p:nvPr>
            <p:ph type="title"/>
          </p:nvPr>
        </p:nvSpPr>
        <p:spPr>
          <a:xfrm>
            <a:off x="838200" y="15965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44289"/>
              </a:buClr>
              <a:buSzPts val="4000"/>
              <a:buFont typeface="Century Gothic"/>
              <a:buNone/>
            </a:pPr>
            <a:r>
              <a:rPr lang="en-US" sz="2000"/>
              <a:t>Warehouse receipts/double warehouse certificates can promote access to finance, incentivize better post-harvest management among farmers, and promote increased income for farmers resulting in a rise in productivity.</a:t>
            </a:r>
            <a:r>
              <a:rPr lang="en-US" sz="2000" baseline="30000"/>
              <a:t>1</a:t>
            </a:r>
            <a:endParaRPr sz="2000" baseline="30000"/>
          </a:p>
        </p:txBody>
      </p:sp>
      <p:sp>
        <p:nvSpPr>
          <p:cNvPr id="185" name="Google Shape;185;p20"/>
          <p:cNvSpPr txBox="1">
            <a:spLocks noGrp="1"/>
          </p:cNvSpPr>
          <p:nvPr>
            <p:ph type="body" idx="1"/>
          </p:nvPr>
        </p:nvSpPr>
        <p:spPr>
          <a:xfrm>
            <a:off x="838200" y="2474775"/>
            <a:ext cx="5430000" cy="3695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000"/>
              <a:buNone/>
            </a:pPr>
            <a:r>
              <a:rPr lang="en-US" sz="1400" i="1"/>
              <a:t>The use of securely stored agricultural produce as collateral.</a:t>
            </a:r>
            <a:r>
              <a:rPr lang="en-US" sz="1400" b="1"/>
              <a:t> </a:t>
            </a:r>
            <a:endParaRPr sz="1400" b="1"/>
          </a:p>
          <a:p>
            <a:pPr marL="457200" lvl="0" indent="-317500" algn="l" rtl="0">
              <a:lnSpc>
                <a:spcPct val="115000"/>
              </a:lnSpc>
              <a:spcBef>
                <a:spcPts val="1000"/>
              </a:spcBef>
              <a:spcAft>
                <a:spcPts val="0"/>
              </a:spcAft>
              <a:buSzPts val="1400"/>
              <a:buChar char="●"/>
            </a:pPr>
            <a:r>
              <a:rPr lang="en-US" sz="1400"/>
              <a:t>Primarily involves a producer/owner, a warehouse, a lending institution and a warehouse receipt registry:</a:t>
            </a:r>
            <a:r>
              <a:rPr lang="en-US" sz="1400" baseline="30000"/>
              <a:t>2</a:t>
            </a:r>
            <a:endParaRPr sz="1400" baseline="30000"/>
          </a:p>
          <a:p>
            <a:pPr marL="914400" marR="0" lvl="1" indent="-317500" algn="l" rtl="0">
              <a:lnSpc>
                <a:spcPct val="115000"/>
              </a:lnSpc>
              <a:spcBef>
                <a:spcPts val="1000"/>
              </a:spcBef>
              <a:spcAft>
                <a:spcPts val="0"/>
              </a:spcAft>
              <a:buSzPts val="1400"/>
              <a:buChar char="○"/>
            </a:pPr>
            <a:r>
              <a:rPr lang="en-US" sz="1400"/>
              <a:t>The </a:t>
            </a:r>
            <a:r>
              <a:rPr lang="en-US" sz="1400" b="1"/>
              <a:t>producer/owner</a:t>
            </a:r>
            <a:r>
              <a:rPr lang="en-US" sz="1400"/>
              <a:t> deposits the harvested goods with a certified warehouse. </a:t>
            </a:r>
            <a:endParaRPr sz="1400"/>
          </a:p>
          <a:p>
            <a:pPr marL="914400" marR="0" lvl="1" indent="-317500" algn="l" rtl="0">
              <a:lnSpc>
                <a:spcPct val="115000"/>
              </a:lnSpc>
              <a:spcBef>
                <a:spcPts val="0"/>
              </a:spcBef>
              <a:spcAft>
                <a:spcPts val="0"/>
              </a:spcAft>
              <a:buSzPts val="1400"/>
              <a:buChar char="○"/>
            </a:pPr>
            <a:r>
              <a:rPr lang="en-US" sz="1400"/>
              <a:t>The </a:t>
            </a:r>
            <a:r>
              <a:rPr lang="en-US" sz="1400" b="1"/>
              <a:t>warehouse</a:t>
            </a:r>
            <a:r>
              <a:rPr lang="en-US" sz="1400"/>
              <a:t> issues the producer/owner a warehouse receipt.</a:t>
            </a:r>
            <a:endParaRPr sz="1400"/>
          </a:p>
          <a:p>
            <a:pPr marL="914400" marR="0" lvl="1" indent="-317500" algn="l" rtl="0">
              <a:lnSpc>
                <a:spcPct val="115000"/>
              </a:lnSpc>
              <a:spcBef>
                <a:spcPts val="0"/>
              </a:spcBef>
              <a:spcAft>
                <a:spcPts val="0"/>
              </a:spcAft>
              <a:buSzPts val="1400"/>
              <a:buChar char="○"/>
            </a:pPr>
            <a:r>
              <a:rPr lang="en-US" sz="1400"/>
              <a:t>The warehouse registers the issued receipt in a </a:t>
            </a:r>
            <a:r>
              <a:rPr lang="en-US" sz="1400" b="1"/>
              <a:t>central warehouse receipt registry</a:t>
            </a:r>
            <a:r>
              <a:rPr lang="en-US" sz="1400"/>
              <a:t>. </a:t>
            </a:r>
            <a:endParaRPr sz="1400"/>
          </a:p>
          <a:p>
            <a:pPr marL="914400" marR="0" lvl="1" indent="-317500" algn="l" rtl="0">
              <a:lnSpc>
                <a:spcPct val="115000"/>
              </a:lnSpc>
              <a:spcBef>
                <a:spcPts val="0"/>
              </a:spcBef>
              <a:spcAft>
                <a:spcPts val="0"/>
              </a:spcAft>
              <a:buSzPts val="1400"/>
              <a:buChar char="○"/>
            </a:pPr>
            <a:r>
              <a:rPr lang="en-US" sz="1400"/>
              <a:t>This receipt forms the basis for collateralized lending to the warehouse receipt holder. </a:t>
            </a:r>
            <a:endParaRPr sz="1400"/>
          </a:p>
          <a:p>
            <a:pPr marL="914400" marR="0" lvl="1" indent="-317500" algn="l" rtl="0">
              <a:lnSpc>
                <a:spcPct val="115000"/>
              </a:lnSpc>
              <a:spcBef>
                <a:spcPts val="0"/>
              </a:spcBef>
              <a:spcAft>
                <a:spcPts val="0"/>
              </a:spcAft>
              <a:buSzPts val="1400"/>
              <a:buChar char="○"/>
            </a:pPr>
            <a:r>
              <a:rPr lang="en-US" sz="1400"/>
              <a:t>The collateral is perfected when the</a:t>
            </a:r>
            <a:r>
              <a:rPr lang="en-US" sz="1400" b="1"/>
              <a:t> lender</a:t>
            </a:r>
            <a:r>
              <a:rPr lang="en-US" sz="1400"/>
              <a:t> registers an interest in the warehouse receipt at the warehouse receipt registry.</a:t>
            </a:r>
            <a:endParaRPr sz="1400"/>
          </a:p>
        </p:txBody>
      </p:sp>
      <p:sp>
        <p:nvSpPr>
          <p:cNvPr id="186" name="Google Shape;186;p20"/>
          <p:cNvSpPr txBox="1">
            <a:spLocks noGrp="1"/>
          </p:cNvSpPr>
          <p:nvPr>
            <p:ph type="body" idx="2"/>
          </p:nvPr>
        </p:nvSpPr>
        <p:spPr>
          <a:xfrm>
            <a:off x="6825350" y="2474775"/>
            <a:ext cx="4693200" cy="36954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0"/>
              </a:spcBef>
              <a:spcAft>
                <a:spcPts val="0"/>
              </a:spcAft>
              <a:buClr>
                <a:schemeClr val="dk1"/>
              </a:buClr>
              <a:buSzPts val="2000"/>
              <a:buNone/>
            </a:pPr>
            <a:r>
              <a:rPr lang="en-US" sz="1400" i="1"/>
              <a:t>Both a warehouse receipt and a pledge certificate.</a:t>
            </a:r>
            <a:endParaRPr sz="1400" i="1"/>
          </a:p>
          <a:p>
            <a:pPr marL="457200" lvl="0" indent="-317500" algn="l" rtl="0">
              <a:lnSpc>
                <a:spcPct val="105000"/>
              </a:lnSpc>
              <a:spcBef>
                <a:spcPts val="1000"/>
              </a:spcBef>
              <a:spcAft>
                <a:spcPts val="0"/>
              </a:spcAft>
              <a:buSzPts val="1400"/>
              <a:buChar char="●"/>
            </a:pPr>
            <a:r>
              <a:rPr lang="en-US" sz="1400"/>
              <a:t>The </a:t>
            </a:r>
            <a:r>
              <a:rPr lang="en-US" sz="1400" b="1"/>
              <a:t>warehouse receipt</a:t>
            </a:r>
            <a:r>
              <a:rPr lang="en-US" sz="1400"/>
              <a:t> is issued by a licensed warehouse in the name of the borrower and the </a:t>
            </a:r>
            <a:r>
              <a:rPr lang="en-US" sz="1400" b="1"/>
              <a:t>pledge certificate</a:t>
            </a:r>
            <a:r>
              <a:rPr lang="en-US" sz="1400"/>
              <a:t> is issued by the borrower in favor of the lender.</a:t>
            </a:r>
            <a:endParaRPr sz="1400"/>
          </a:p>
          <a:p>
            <a:pPr marL="457200" lvl="0" indent="-317500" algn="l" rtl="0">
              <a:lnSpc>
                <a:spcPct val="105000"/>
              </a:lnSpc>
              <a:spcBef>
                <a:spcPts val="1000"/>
              </a:spcBef>
              <a:spcAft>
                <a:spcPts val="0"/>
              </a:spcAft>
              <a:buSzPts val="1400"/>
              <a:buChar char="●"/>
            </a:pPr>
            <a:r>
              <a:rPr lang="en-US" sz="1400"/>
              <a:t>For a short-term extension of credit to a borrower, a double warehouse certificate, once assigned to a lender, </a:t>
            </a:r>
            <a:r>
              <a:rPr lang="en-US" sz="1400" b="1"/>
              <a:t>can act as collateral</a:t>
            </a:r>
            <a:r>
              <a:rPr lang="en-US" sz="1400"/>
              <a:t> and a </a:t>
            </a:r>
            <a:r>
              <a:rPr lang="en-US" sz="1400" b="1"/>
              <a:t>secondary source of repayment</a:t>
            </a:r>
            <a:r>
              <a:rPr lang="en-US" sz="1400"/>
              <a:t> for a short-term loan. </a:t>
            </a:r>
            <a:endParaRPr sz="1400"/>
          </a:p>
          <a:p>
            <a:pPr marL="457200" lvl="0" indent="-317500" algn="l" rtl="0">
              <a:lnSpc>
                <a:spcPct val="105000"/>
              </a:lnSpc>
              <a:spcBef>
                <a:spcPts val="1000"/>
              </a:spcBef>
              <a:spcAft>
                <a:spcPts val="0"/>
              </a:spcAft>
              <a:buSzPts val="1400"/>
              <a:buChar char="●"/>
            </a:pPr>
            <a:r>
              <a:rPr lang="en-US" sz="1400"/>
              <a:t>The </a:t>
            </a:r>
            <a:r>
              <a:rPr lang="en-US" sz="1400" b="1"/>
              <a:t>primary source of repayment</a:t>
            </a:r>
            <a:r>
              <a:rPr lang="en-US" sz="1400"/>
              <a:t> is the </a:t>
            </a:r>
            <a:r>
              <a:rPr lang="en-US" sz="1400" b="1"/>
              <a:t>financial strength of the borrower</a:t>
            </a:r>
            <a:r>
              <a:rPr lang="en-US" sz="1400"/>
              <a:t>, as established by credit analysis and underwriting conducted by the lender.</a:t>
            </a:r>
            <a:endParaRPr sz="1400"/>
          </a:p>
          <a:p>
            <a:pPr marL="0" lvl="0" indent="0" algn="l" rtl="0">
              <a:lnSpc>
                <a:spcPct val="105000"/>
              </a:lnSpc>
              <a:spcBef>
                <a:spcPts val="0"/>
              </a:spcBef>
              <a:spcAft>
                <a:spcPts val="0"/>
              </a:spcAft>
              <a:buClr>
                <a:schemeClr val="dk1"/>
              </a:buClr>
              <a:buSzPts val="2000"/>
              <a:buNone/>
            </a:pPr>
            <a:endParaRPr sz="1400" i="1"/>
          </a:p>
        </p:txBody>
      </p:sp>
      <p:grpSp>
        <p:nvGrpSpPr>
          <p:cNvPr id="187" name="Google Shape;187;p20"/>
          <p:cNvGrpSpPr/>
          <p:nvPr/>
        </p:nvGrpSpPr>
        <p:grpSpPr>
          <a:xfrm>
            <a:off x="3236239" y="1489258"/>
            <a:ext cx="532816" cy="465155"/>
            <a:chOff x="468313" y="5030788"/>
            <a:chExt cx="349250" cy="304800"/>
          </a:xfrm>
        </p:grpSpPr>
        <p:sp>
          <p:nvSpPr>
            <p:cNvPr id="188" name="Google Shape;188;p20"/>
            <p:cNvSpPr/>
            <p:nvPr/>
          </p:nvSpPr>
          <p:spPr>
            <a:xfrm>
              <a:off x="576263" y="5081588"/>
              <a:ext cx="73025" cy="68263"/>
            </a:xfrm>
            <a:custGeom>
              <a:avLst/>
              <a:gdLst/>
              <a:ahLst/>
              <a:cxnLst/>
              <a:rect l="l" t="t" r="r" b="b"/>
              <a:pathLst>
                <a:path w="20" h="19" extrusionOk="0">
                  <a:moveTo>
                    <a:pt x="10" y="0"/>
                  </a:moveTo>
                  <a:cubicBezTo>
                    <a:pt x="5" y="0"/>
                    <a:pt x="0" y="4"/>
                    <a:pt x="0" y="9"/>
                  </a:cubicBezTo>
                  <a:cubicBezTo>
                    <a:pt x="0" y="15"/>
                    <a:pt x="5" y="19"/>
                    <a:pt x="10" y="19"/>
                  </a:cubicBezTo>
                  <a:cubicBezTo>
                    <a:pt x="16" y="19"/>
                    <a:pt x="20" y="15"/>
                    <a:pt x="20" y="9"/>
                  </a:cubicBezTo>
                  <a:cubicBezTo>
                    <a:pt x="20" y="4"/>
                    <a:pt x="16" y="0"/>
                    <a:pt x="10" y="0"/>
                  </a:cubicBezTo>
                  <a:close/>
                  <a:moveTo>
                    <a:pt x="10" y="15"/>
                  </a:moveTo>
                  <a:cubicBezTo>
                    <a:pt x="7" y="15"/>
                    <a:pt x="5" y="12"/>
                    <a:pt x="5" y="9"/>
                  </a:cubicBezTo>
                  <a:cubicBezTo>
                    <a:pt x="5" y="6"/>
                    <a:pt x="7" y="4"/>
                    <a:pt x="10" y="4"/>
                  </a:cubicBezTo>
                  <a:cubicBezTo>
                    <a:pt x="13" y="4"/>
                    <a:pt x="16" y="6"/>
                    <a:pt x="16" y="9"/>
                  </a:cubicBezTo>
                  <a:cubicBezTo>
                    <a:pt x="16" y="12"/>
                    <a:pt x="13" y="15"/>
                    <a:pt x="10" y="15"/>
                  </a:cubicBezTo>
                  <a:close/>
                </a:path>
              </a:pathLst>
            </a:custGeom>
            <a:solidFill>
              <a:schemeClr val="lt2"/>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189" name="Google Shape;189;p20"/>
            <p:cNvSpPr/>
            <p:nvPr/>
          </p:nvSpPr>
          <p:spPr>
            <a:xfrm>
              <a:off x="663575" y="5095875"/>
              <a:ext cx="117475" cy="115888"/>
            </a:xfrm>
            <a:custGeom>
              <a:avLst/>
              <a:gdLst/>
              <a:ahLst/>
              <a:cxnLst/>
              <a:rect l="l" t="t" r="r" b="b"/>
              <a:pathLst>
                <a:path w="32" h="32" extrusionOk="0">
                  <a:moveTo>
                    <a:pt x="20" y="32"/>
                  </a:moveTo>
                  <a:cubicBezTo>
                    <a:pt x="27" y="32"/>
                    <a:pt x="32" y="26"/>
                    <a:pt x="32" y="20"/>
                  </a:cubicBezTo>
                  <a:cubicBezTo>
                    <a:pt x="32" y="13"/>
                    <a:pt x="27" y="8"/>
                    <a:pt x="20" y="8"/>
                  </a:cubicBezTo>
                  <a:cubicBezTo>
                    <a:pt x="20" y="8"/>
                    <a:pt x="20" y="8"/>
                    <a:pt x="20" y="8"/>
                  </a:cubicBezTo>
                  <a:cubicBezTo>
                    <a:pt x="19" y="3"/>
                    <a:pt x="15" y="0"/>
                    <a:pt x="10" y="0"/>
                  </a:cubicBezTo>
                  <a:cubicBezTo>
                    <a:pt x="5" y="0"/>
                    <a:pt x="0" y="4"/>
                    <a:pt x="0" y="10"/>
                  </a:cubicBezTo>
                  <a:cubicBezTo>
                    <a:pt x="0" y="14"/>
                    <a:pt x="4" y="18"/>
                    <a:pt x="8" y="19"/>
                  </a:cubicBezTo>
                  <a:cubicBezTo>
                    <a:pt x="8" y="19"/>
                    <a:pt x="8" y="20"/>
                    <a:pt x="8" y="20"/>
                  </a:cubicBezTo>
                  <a:cubicBezTo>
                    <a:pt x="8" y="26"/>
                    <a:pt x="14" y="32"/>
                    <a:pt x="20" y="32"/>
                  </a:cubicBezTo>
                  <a:close/>
                  <a:moveTo>
                    <a:pt x="20" y="12"/>
                  </a:moveTo>
                  <a:cubicBezTo>
                    <a:pt x="24" y="12"/>
                    <a:pt x="28" y="15"/>
                    <a:pt x="28" y="20"/>
                  </a:cubicBezTo>
                  <a:cubicBezTo>
                    <a:pt x="28" y="24"/>
                    <a:pt x="24" y="27"/>
                    <a:pt x="20" y="27"/>
                  </a:cubicBezTo>
                  <a:cubicBezTo>
                    <a:pt x="16" y="27"/>
                    <a:pt x="12" y="24"/>
                    <a:pt x="12" y="20"/>
                  </a:cubicBezTo>
                  <a:cubicBezTo>
                    <a:pt x="12" y="15"/>
                    <a:pt x="16" y="12"/>
                    <a:pt x="20" y="12"/>
                  </a:cubicBezTo>
                  <a:close/>
                  <a:moveTo>
                    <a:pt x="5" y="10"/>
                  </a:moveTo>
                  <a:cubicBezTo>
                    <a:pt x="5" y="7"/>
                    <a:pt x="7" y="4"/>
                    <a:pt x="10" y="4"/>
                  </a:cubicBezTo>
                  <a:cubicBezTo>
                    <a:pt x="13" y="4"/>
                    <a:pt x="15" y="6"/>
                    <a:pt x="16" y="9"/>
                  </a:cubicBezTo>
                  <a:cubicBezTo>
                    <a:pt x="13" y="10"/>
                    <a:pt x="10" y="12"/>
                    <a:pt x="9" y="15"/>
                  </a:cubicBezTo>
                  <a:cubicBezTo>
                    <a:pt x="7" y="15"/>
                    <a:pt x="5" y="12"/>
                    <a:pt x="5" y="10"/>
                  </a:cubicBezTo>
                  <a:close/>
                </a:path>
              </a:pathLst>
            </a:custGeom>
            <a:solidFill>
              <a:schemeClr val="lt2"/>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190" name="Google Shape;190;p20"/>
            <p:cNvSpPr/>
            <p:nvPr/>
          </p:nvSpPr>
          <p:spPr>
            <a:xfrm>
              <a:off x="730250" y="5030788"/>
              <a:ext cx="73025" cy="71438"/>
            </a:xfrm>
            <a:custGeom>
              <a:avLst/>
              <a:gdLst/>
              <a:ahLst/>
              <a:cxnLst/>
              <a:rect l="l" t="t" r="r" b="b"/>
              <a:pathLst>
                <a:path w="20" h="20" extrusionOk="0">
                  <a:moveTo>
                    <a:pt x="20" y="10"/>
                  </a:moveTo>
                  <a:cubicBezTo>
                    <a:pt x="20" y="5"/>
                    <a:pt x="15" y="0"/>
                    <a:pt x="10" y="0"/>
                  </a:cubicBezTo>
                  <a:cubicBezTo>
                    <a:pt x="4" y="0"/>
                    <a:pt x="0" y="5"/>
                    <a:pt x="0" y="10"/>
                  </a:cubicBezTo>
                  <a:cubicBezTo>
                    <a:pt x="0" y="16"/>
                    <a:pt x="4" y="20"/>
                    <a:pt x="10" y="20"/>
                  </a:cubicBezTo>
                  <a:cubicBezTo>
                    <a:pt x="15" y="20"/>
                    <a:pt x="20" y="16"/>
                    <a:pt x="20" y="10"/>
                  </a:cubicBezTo>
                  <a:close/>
                  <a:moveTo>
                    <a:pt x="10" y="16"/>
                  </a:moveTo>
                  <a:cubicBezTo>
                    <a:pt x="7" y="16"/>
                    <a:pt x="4" y="13"/>
                    <a:pt x="4" y="10"/>
                  </a:cubicBezTo>
                  <a:cubicBezTo>
                    <a:pt x="4" y="7"/>
                    <a:pt x="7" y="5"/>
                    <a:pt x="10" y="5"/>
                  </a:cubicBezTo>
                  <a:cubicBezTo>
                    <a:pt x="13" y="5"/>
                    <a:pt x="15" y="7"/>
                    <a:pt x="15" y="10"/>
                  </a:cubicBezTo>
                  <a:cubicBezTo>
                    <a:pt x="15" y="13"/>
                    <a:pt x="13" y="16"/>
                    <a:pt x="10" y="16"/>
                  </a:cubicBezTo>
                  <a:close/>
                </a:path>
              </a:pathLst>
            </a:custGeom>
            <a:solidFill>
              <a:schemeClr val="lt2"/>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191" name="Google Shape;191;p20"/>
            <p:cNvSpPr/>
            <p:nvPr/>
          </p:nvSpPr>
          <p:spPr>
            <a:xfrm>
              <a:off x="468313" y="5175250"/>
              <a:ext cx="349250" cy="160338"/>
            </a:xfrm>
            <a:custGeom>
              <a:avLst/>
              <a:gdLst/>
              <a:ahLst/>
              <a:cxnLst/>
              <a:rect l="l" t="t" r="r" b="b"/>
              <a:pathLst>
                <a:path w="96" h="44" extrusionOk="0">
                  <a:moveTo>
                    <a:pt x="2" y="44"/>
                  </a:moveTo>
                  <a:cubicBezTo>
                    <a:pt x="15" y="44"/>
                    <a:pt x="15" y="44"/>
                    <a:pt x="15" y="44"/>
                  </a:cubicBezTo>
                  <a:cubicBezTo>
                    <a:pt x="16" y="44"/>
                    <a:pt x="17" y="43"/>
                    <a:pt x="17" y="41"/>
                  </a:cubicBezTo>
                  <a:cubicBezTo>
                    <a:pt x="17" y="36"/>
                    <a:pt x="17" y="36"/>
                    <a:pt x="17" y="36"/>
                  </a:cubicBezTo>
                  <a:cubicBezTo>
                    <a:pt x="21" y="36"/>
                    <a:pt x="25" y="36"/>
                    <a:pt x="28" y="36"/>
                  </a:cubicBezTo>
                  <a:cubicBezTo>
                    <a:pt x="31" y="36"/>
                    <a:pt x="34" y="36"/>
                    <a:pt x="35" y="37"/>
                  </a:cubicBezTo>
                  <a:cubicBezTo>
                    <a:pt x="37" y="38"/>
                    <a:pt x="39" y="39"/>
                    <a:pt x="42" y="40"/>
                  </a:cubicBezTo>
                  <a:cubicBezTo>
                    <a:pt x="44" y="40"/>
                    <a:pt x="45" y="40"/>
                    <a:pt x="46" y="41"/>
                  </a:cubicBezTo>
                  <a:cubicBezTo>
                    <a:pt x="47" y="41"/>
                    <a:pt x="48" y="41"/>
                    <a:pt x="49" y="41"/>
                  </a:cubicBezTo>
                  <a:cubicBezTo>
                    <a:pt x="64" y="41"/>
                    <a:pt x="72" y="37"/>
                    <a:pt x="88" y="30"/>
                  </a:cubicBezTo>
                  <a:cubicBezTo>
                    <a:pt x="93" y="28"/>
                    <a:pt x="96" y="24"/>
                    <a:pt x="96" y="18"/>
                  </a:cubicBezTo>
                  <a:cubicBezTo>
                    <a:pt x="96" y="17"/>
                    <a:pt x="95" y="16"/>
                    <a:pt x="94" y="15"/>
                  </a:cubicBezTo>
                  <a:cubicBezTo>
                    <a:pt x="93" y="14"/>
                    <a:pt x="92" y="13"/>
                    <a:pt x="91" y="13"/>
                  </a:cubicBezTo>
                  <a:cubicBezTo>
                    <a:pt x="89" y="13"/>
                    <a:pt x="88" y="13"/>
                    <a:pt x="87" y="13"/>
                  </a:cubicBezTo>
                  <a:cubicBezTo>
                    <a:pt x="85" y="13"/>
                    <a:pt x="84" y="14"/>
                    <a:pt x="83" y="14"/>
                  </a:cubicBezTo>
                  <a:cubicBezTo>
                    <a:pt x="75" y="19"/>
                    <a:pt x="68" y="21"/>
                    <a:pt x="63" y="22"/>
                  </a:cubicBezTo>
                  <a:cubicBezTo>
                    <a:pt x="63" y="21"/>
                    <a:pt x="63" y="19"/>
                    <a:pt x="63" y="18"/>
                  </a:cubicBezTo>
                  <a:cubicBezTo>
                    <a:pt x="63" y="16"/>
                    <a:pt x="63" y="15"/>
                    <a:pt x="61" y="14"/>
                  </a:cubicBezTo>
                  <a:cubicBezTo>
                    <a:pt x="55" y="8"/>
                    <a:pt x="51" y="4"/>
                    <a:pt x="45" y="2"/>
                  </a:cubicBezTo>
                  <a:cubicBezTo>
                    <a:pt x="43" y="1"/>
                    <a:pt x="40" y="1"/>
                    <a:pt x="37" y="1"/>
                  </a:cubicBezTo>
                  <a:cubicBezTo>
                    <a:pt x="34" y="1"/>
                    <a:pt x="31" y="1"/>
                    <a:pt x="28" y="2"/>
                  </a:cubicBezTo>
                  <a:cubicBezTo>
                    <a:pt x="27" y="2"/>
                    <a:pt x="26" y="2"/>
                    <a:pt x="25" y="3"/>
                  </a:cubicBezTo>
                  <a:cubicBezTo>
                    <a:pt x="24" y="3"/>
                    <a:pt x="23" y="4"/>
                    <a:pt x="22" y="4"/>
                  </a:cubicBezTo>
                  <a:cubicBezTo>
                    <a:pt x="20" y="5"/>
                    <a:pt x="19" y="6"/>
                    <a:pt x="17" y="7"/>
                  </a:cubicBezTo>
                  <a:cubicBezTo>
                    <a:pt x="17" y="2"/>
                    <a:pt x="17" y="2"/>
                    <a:pt x="17" y="2"/>
                  </a:cubicBezTo>
                  <a:cubicBezTo>
                    <a:pt x="17" y="1"/>
                    <a:pt x="16" y="0"/>
                    <a:pt x="15" y="0"/>
                  </a:cubicBezTo>
                  <a:cubicBezTo>
                    <a:pt x="2" y="0"/>
                    <a:pt x="2" y="0"/>
                    <a:pt x="2" y="0"/>
                  </a:cubicBezTo>
                  <a:cubicBezTo>
                    <a:pt x="2" y="0"/>
                    <a:pt x="2" y="0"/>
                    <a:pt x="2" y="0"/>
                  </a:cubicBezTo>
                  <a:cubicBezTo>
                    <a:pt x="1" y="0"/>
                    <a:pt x="0" y="1"/>
                    <a:pt x="0" y="2"/>
                  </a:cubicBezTo>
                  <a:cubicBezTo>
                    <a:pt x="0" y="41"/>
                    <a:pt x="0" y="41"/>
                    <a:pt x="0" y="41"/>
                  </a:cubicBezTo>
                  <a:cubicBezTo>
                    <a:pt x="0" y="43"/>
                    <a:pt x="1" y="44"/>
                    <a:pt x="2" y="44"/>
                  </a:cubicBezTo>
                  <a:close/>
                  <a:moveTo>
                    <a:pt x="17" y="12"/>
                  </a:moveTo>
                  <a:cubicBezTo>
                    <a:pt x="17" y="12"/>
                    <a:pt x="17" y="12"/>
                    <a:pt x="17" y="12"/>
                  </a:cubicBezTo>
                  <a:cubicBezTo>
                    <a:pt x="18" y="11"/>
                    <a:pt x="21" y="10"/>
                    <a:pt x="23" y="8"/>
                  </a:cubicBezTo>
                  <a:cubicBezTo>
                    <a:pt x="25" y="8"/>
                    <a:pt x="26" y="7"/>
                    <a:pt x="27" y="7"/>
                  </a:cubicBezTo>
                  <a:cubicBezTo>
                    <a:pt x="28" y="7"/>
                    <a:pt x="29" y="6"/>
                    <a:pt x="29" y="6"/>
                  </a:cubicBezTo>
                  <a:cubicBezTo>
                    <a:pt x="32" y="6"/>
                    <a:pt x="35" y="5"/>
                    <a:pt x="37" y="5"/>
                  </a:cubicBezTo>
                  <a:cubicBezTo>
                    <a:pt x="40" y="5"/>
                    <a:pt x="42" y="6"/>
                    <a:pt x="44" y="6"/>
                  </a:cubicBezTo>
                  <a:cubicBezTo>
                    <a:pt x="48" y="8"/>
                    <a:pt x="52" y="11"/>
                    <a:pt x="58" y="17"/>
                  </a:cubicBezTo>
                  <a:cubicBezTo>
                    <a:pt x="58" y="17"/>
                    <a:pt x="59" y="17"/>
                    <a:pt x="59" y="19"/>
                  </a:cubicBezTo>
                  <a:cubicBezTo>
                    <a:pt x="59" y="20"/>
                    <a:pt x="59" y="21"/>
                    <a:pt x="59" y="23"/>
                  </a:cubicBezTo>
                  <a:cubicBezTo>
                    <a:pt x="53" y="23"/>
                    <a:pt x="49" y="21"/>
                    <a:pt x="44" y="18"/>
                  </a:cubicBezTo>
                  <a:cubicBezTo>
                    <a:pt x="43" y="17"/>
                    <a:pt x="41" y="17"/>
                    <a:pt x="41" y="18"/>
                  </a:cubicBezTo>
                  <a:cubicBezTo>
                    <a:pt x="40" y="19"/>
                    <a:pt x="40" y="20"/>
                    <a:pt x="41" y="21"/>
                  </a:cubicBezTo>
                  <a:cubicBezTo>
                    <a:pt x="41" y="21"/>
                    <a:pt x="41" y="21"/>
                    <a:pt x="41" y="21"/>
                  </a:cubicBezTo>
                  <a:cubicBezTo>
                    <a:pt x="47" y="25"/>
                    <a:pt x="52" y="28"/>
                    <a:pt x="59" y="27"/>
                  </a:cubicBezTo>
                  <a:cubicBezTo>
                    <a:pt x="60" y="27"/>
                    <a:pt x="60" y="27"/>
                    <a:pt x="61" y="27"/>
                  </a:cubicBezTo>
                  <a:cubicBezTo>
                    <a:pt x="61" y="27"/>
                    <a:pt x="61" y="27"/>
                    <a:pt x="62" y="27"/>
                  </a:cubicBezTo>
                  <a:cubicBezTo>
                    <a:pt x="68" y="26"/>
                    <a:pt x="75" y="23"/>
                    <a:pt x="85" y="18"/>
                  </a:cubicBezTo>
                  <a:cubicBezTo>
                    <a:pt x="86" y="17"/>
                    <a:pt x="88" y="17"/>
                    <a:pt x="90" y="17"/>
                  </a:cubicBezTo>
                  <a:cubicBezTo>
                    <a:pt x="91" y="18"/>
                    <a:pt x="91" y="18"/>
                    <a:pt x="91" y="18"/>
                  </a:cubicBezTo>
                  <a:cubicBezTo>
                    <a:pt x="92" y="18"/>
                    <a:pt x="92" y="18"/>
                    <a:pt x="92" y="18"/>
                  </a:cubicBezTo>
                  <a:cubicBezTo>
                    <a:pt x="92" y="22"/>
                    <a:pt x="90" y="25"/>
                    <a:pt x="86" y="26"/>
                  </a:cubicBezTo>
                  <a:cubicBezTo>
                    <a:pt x="70" y="33"/>
                    <a:pt x="63" y="37"/>
                    <a:pt x="49" y="37"/>
                  </a:cubicBezTo>
                  <a:cubicBezTo>
                    <a:pt x="49" y="37"/>
                    <a:pt x="48" y="37"/>
                    <a:pt x="47" y="37"/>
                  </a:cubicBezTo>
                  <a:cubicBezTo>
                    <a:pt x="46" y="36"/>
                    <a:pt x="45" y="36"/>
                    <a:pt x="44" y="35"/>
                  </a:cubicBezTo>
                  <a:cubicBezTo>
                    <a:pt x="41" y="35"/>
                    <a:pt x="38" y="33"/>
                    <a:pt x="37" y="33"/>
                  </a:cubicBezTo>
                  <a:cubicBezTo>
                    <a:pt x="34" y="32"/>
                    <a:pt x="31" y="32"/>
                    <a:pt x="28" y="32"/>
                  </a:cubicBezTo>
                  <a:cubicBezTo>
                    <a:pt x="24" y="32"/>
                    <a:pt x="21" y="32"/>
                    <a:pt x="17" y="32"/>
                  </a:cubicBezTo>
                  <a:lnTo>
                    <a:pt x="17" y="12"/>
                  </a:lnTo>
                  <a:close/>
                  <a:moveTo>
                    <a:pt x="4" y="4"/>
                  </a:moveTo>
                  <a:cubicBezTo>
                    <a:pt x="13" y="4"/>
                    <a:pt x="13" y="4"/>
                    <a:pt x="13" y="4"/>
                  </a:cubicBezTo>
                  <a:cubicBezTo>
                    <a:pt x="13" y="39"/>
                    <a:pt x="13" y="39"/>
                    <a:pt x="13" y="39"/>
                  </a:cubicBezTo>
                  <a:cubicBezTo>
                    <a:pt x="4" y="39"/>
                    <a:pt x="4" y="39"/>
                    <a:pt x="4" y="39"/>
                  </a:cubicBezTo>
                  <a:lnTo>
                    <a:pt x="4" y="4"/>
                  </a:lnTo>
                  <a:close/>
                </a:path>
              </a:pathLst>
            </a:custGeom>
            <a:solidFill>
              <a:schemeClr val="lt2"/>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grpSp>
      <p:grpSp>
        <p:nvGrpSpPr>
          <p:cNvPr id="192" name="Google Shape;192;p20"/>
          <p:cNvGrpSpPr/>
          <p:nvPr/>
        </p:nvGrpSpPr>
        <p:grpSpPr>
          <a:xfrm>
            <a:off x="8745606" y="1500160"/>
            <a:ext cx="421409" cy="443352"/>
            <a:chOff x="9412288" y="655638"/>
            <a:chExt cx="276225" cy="290513"/>
          </a:xfrm>
        </p:grpSpPr>
        <p:sp>
          <p:nvSpPr>
            <p:cNvPr id="193" name="Google Shape;193;p20"/>
            <p:cNvSpPr/>
            <p:nvPr/>
          </p:nvSpPr>
          <p:spPr>
            <a:xfrm>
              <a:off x="9426575" y="673101"/>
              <a:ext cx="117475" cy="138113"/>
            </a:xfrm>
            <a:custGeom>
              <a:avLst/>
              <a:gdLst/>
              <a:ahLst/>
              <a:cxnLst/>
              <a:rect l="l" t="t" r="r" b="b"/>
              <a:pathLst>
                <a:path w="32" h="38" extrusionOk="0">
                  <a:moveTo>
                    <a:pt x="15" y="38"/>
                  </a:moveTo>
                  <a:cubicBezTo>
                    <a:pt x="15" y="38"/>
                    <a:pt x="15" y="38"/>
                    <a:pt x="15" y="38"/>
                  </a:cubicBezTo>
                  <a:cubicBezTo>
                    <a:pt x="15" y="38"/>
                    <a:pt x="15" y="38"/>
                    <a:pt x="15" y="38"/>
                  </a:cubicBezTo>
                  <a:cubicBezTo>
                    <a:pt x="15" y="38"/>
                    <a:pt x="15" y="38"/>
                    <a:pt x="16" y="38"/>
                  </a:cubicBezTo>
                  <a:cubicBezTo>
                    <a:pt x="16" y="38"/>
                    <a:pt x="16" y="38"/>
                    <a:pt x="16" y="38"/>
                  </a:cubicBezTo>
                  <a:cubicBezTo>
                    <a:pt x="17" y="38"/>
                    <a:pt x="17" y="38"/>
                    <a:pt x="17" y="38"/>
                  </a:cubicBezTo>
                  <a:cubicBezTo>
                    <a:pt x="20" y="36"/>
                    <a:pt x="32" y="27"/>
                    <a:pt x="32" y="13"/>
                  </a:cubicBezTo>
                  <a:cubicBezTo>
                    <a:pt x="32" y="9"/>
                    <a:pt x="32" y="9"/>
                    <a:pt x="32" y="9"/>
                  </a:cubicBezTo>
                  <a:cubicBezTo>
                    <a:pt x="32" y="8"/>
                    <a:pt x="32" y="7"/>
                    <a:pt x="31" y="7"/>
                  </a:cubicBezTo>
                  <a:cubicBezTo>
                    <a:pt x="26" y="7"/>
                    <a:pt x="21" y="5"/>
                    <a:pt x="17" y="1"/>
                  </a:cubicBezTo>
                  <a:cubicBezTo>
                    <a:pt x="17" y="0"/>
                    <a:pt x="16" y="0"/>
                    <a:pt x="15" y="1"/>
                  </a:cubicBezTo>
                  <a:cubicBezTo>
                    <a:pt x="11" y="5"/>
                    <a:pt x="7" y="6"/>
                    <a:pt x="2" y="7"/>
                  </a:cubicBezTo>
                  <a:cubicBezTo>
                    <a:pt x="1" y="7"/>
                    <a:pt x="1" y="7"/>
                    <a:pt x="1" y="7"/>
                  </a:cubicBezTo>
                  <a:cubicBezTo>
                    <a:pt x="1" y="7"/>
                    <a:pt x="0" y="8"/>
                    <a:pt x="0" y="9"/>
                  </a:cubicBezTo>
                  <a:cubicBezTo>
                    <a:pt x="0" y="13"/>
                    <a:pt x="0" y="13"/>
                    <a:pt x="0" y="13"/>
                  </a:cubicBezTo>
                  <a:cubicBezTo>
                    <a:pt x="0" y="26"/>
                    <a:pt x="11" y="35"/>
                    <a:pt x="15" y="38"/>
                  </a:cubicBezTo>
                  <a:close/>
                  <a:moveTo>
                    <a:pt x="3" y="13"/>
                  </a:moveTo>
                  <a:cubicBezTo>
                    <a:pt x="3" y="10"/>
                    <a:pt x="3" y="10"/>
                    <a:pt x="3" y="10"/>
                  </a:cubicBezTo>
                  <a:cubicBezTo>
                    <a:pt x="8" y="9"/>
                    <a:pt x="12" y="7"/>
                    <a:pt x="16" y="4"/>
                  </a:cubicBezTo>
                  <a:cubicBezTo>
                    <a:pt x="20" y="7"/>
                    <a:pt x="24" y="9"/>
                    <a:pt x="29" y="10"/>
                  </a:cubicBezTo>
                  <a:cubicBezTo>
                    <a:pt x="29" y="13"/>
                    <a:pt x="29" y="13"/>
                    <a:pt x="29" y="13"/>
                  </a:cubicBezTo>
                  <a:cubicBezTo>
                    <a:pt x="29" y="25"/>
                    <a:pt x="18" y="34"/>
                    <a:pt x="16" y="35"/>
                  </a:cubicBezTo>
                  <a:cubicBezTo>
                    <a:pt x="14" y="33"/>
                    <a:pt x="3" y="25"/>
                    <a:pt x="3" y="13"/>
                  </a:cubicBezTo>
                  <a:close/>
                </a:path>
              </a:pathLst>
            </a:custGeom>
            <a:solidFill>
              <a:schemeClr val="lt2"/>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194" name="Google Shape;194;p20"/>
            <p:cNvSpPr/>
            <p:nvPr/>
          </p:nvSpPr>
          <p:spPr>
            <a:xfrm>
              <a:off x="9445625" y="695326"/>
              <a:ext cx="84138" cy="101600"/>
            </a:xfrm>
            <a:custGeom>
              <a:avLst/>
              <a:gdLst/>
              <a:ahLst/>
              <a:cxnLst/>
              <a:rect l="l" t="t" r="r" b="b"/>
              <a:pathLst>
                <a:path w="23" h="28" extrusionOk="0">
                  <a:moveTo>
                    <a:pt x="10" y="27"/>
                  </a:moveTo>
                  <a:cubicBezTo>
                    <a:pt x="10" y="27"/>
                    <a:pt x="10" y="27"/>
                    <a:pt x="10" y="27"/>
                  </a:cubicBezTo>
                  <a:cubicBezTo>
                    <a:pt x="11" y="27"/>
                    <a:pt x="11" y="28"/>
                    <a:pt x="11" y="28"/>
                  </a:cubicBezTo>
                  <a:cubicBezTo>
                    <a:pt x="12" y="28"/>
                    <a:pt x="12" y="27"/>
                    <a:pt x="12" y="27"/>
                  </a:cubicBezTo>
                  <a:cubicBezTo>
                    <a:pt x="17" y="24"/>
                    <a:pt x="23" y="16"/>
                    <a:pt x="23" y="6"/>
                  </a:cubicBezTo>
                  <a:cubicBezTo>
                    <a:pt x="23" y="6"/>
                    <a:pt x="22" y="5"/>
                    <a:pt x="22" y="5"/>
                  </a:cubicBezTo>
                  <a:cubicBezTo>
                    <a:pt x="22" y="5"/>
                    <a:pt x="21" y="5"/>
                    <a:pt x="21" y="4"/>
                  </a:cubicBezTo>
                  <a:cubicBezTo>
                    <a:pt x="21" y="4"/>
                    <a:pt x="21" y="4"/>
                    <a:pt x="21" y="4"/>
                  </a:cubicBezTo>
                  <a:cubicBezTo>
                    <a:pt x="18" y="3"/>
                    <a:pt x="15" y="2"/>
                    <a:pt x="12" y="0"/>
                  </a:cubicBezTo>
                  <a:cubicBezTo>
                    <a:pt x="12" y="0"/>
                    <a:pt x="11" y="0"/>
                    <a:pt x="10" y="0"/>
                  </a:cubicBezTo>
                  <a:cubicBezTo>
                    <a:pt x="8" y="2"/>
                    <a:pt x="6" y="3"/>
                    <a:pt x="3" y="4"/>
                  </a:cubicBezTo>
                  <a:cubicBezTo>
                    <a:pt x="3" y="4"/>
                    <a:pt x="2" y="4"/>
                    <a:pt x="2" y="4"/>
                  </a:cubicBezTo>
                  <a:cubicBezTo>
                    <a:pt x="2" y="4"/>
                    <a:pt x="1" y="4"/>
                    <a:pt x="1" y="5"/>
                  </a:cubicBezTo>
                  <a:cubicBezTo>
                    <a:pt x="0" y="5"/>
                    <a:pt x="0" y="5"/>
                    <a:pt x="0" y="6"/>
                  </a:cubicBezTo>
                  <a:cubicBezTo>
                    <a:pt x="0" y="17"/>
                    <a:pt x="7" y="25"/>
                    <a:pt x="10" y="27"/>
                  </a:cubicBezTo>
                  <a:close/>
                  <a:moveTo>
                    <a:pt x="3" y="7"/>
                  </a:moveTo>
                  <a:cubicBezTo>
                    <a:pt x="3" y="7"/>
                    <a:pt x="3" y="7"/>
                    <a:pt x="3" y="7"/>
                  </a:cubicBezTo>
                  <a:cubicBezTo>
                    <a:pt x="3" y="7"/>
                    <a:pt x="4" y="7"/>
                    <a:pt x="4" y="7"/>
                  </a:cubicBezTo>
                  <a:cubicBezTo>
                    <a:pt x="4" y="7"/>
                    <a:pt x="4" y="7"/>
                    <a:pt x="4" y="7"/>
                  </a:cubicBezTo>
                  <a:cubicBezTo>
                    <a:pt x="7" y="6"/>
                    <a:pt x="9" y="5"/>
                    <a:pt x="11" y="3"/>
                  </a:cubicBezTo>
                  <a:cubicBezTo>
                    <a:pt x="14" y="5"/>
                    <a:pt x="16" y="6"/>
                    <a:pt x="18" y="7"/>
                  </a:cubicBezTo>
                  <a:cubicBezTo>
                    <a:pt x="19" y="7"/>
                    <a:pt x="19" y="7"/>
                    <a:pt x="19" y="7"/>
                  </a:cubicBezTo>
                  <a:cubicBezTo>
                    <a:pt x="20" y="7"/>
                    <a:pt x="20" y="7"/>
                    <a:pt x="20" y="7"/>
                  </a:cubicBezTo>
                  <a:cubicBezTo>
                    <a:pt x="20" y="7"/>
                    <a:pt x="20" y="7"/>
                    <a:pt x="20" y="7"/>
                  </a:cubicBezTo>
                  <a:cubicBezTo>
                    <a:pt x="19" y="15"/>
                    <a:pt x="14" y="22"/>
                    <a:pt x="11" y="24"/>
                  </a:cubicBezTo>
                  <a:cubicBezTo>
                    <a:pt x="8" y="21"/>
                    <a:pt x="3" y="15"/>
                    <a:pt x="3" y="7"/>
                  </a:cubicBezTo>
                  <a:close/>
                </a:path>
              </a:pathLst>
            </a:custGeom>
            <a:solidFill>
              <a:schemeClr val="lt2"/>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195" name="Google Shape;195;p20"/>
            <p:cNvSpPr/>
            <p:nvPr/>
          </p:nvSpPr>
          <p:spPr>
            <a:xfrm>
              <a:off x="9463088" y="723901"/>
              <a:ext cx="50800" cy="41275"/>
            </a:xfrm>
            <a:custGeom>
              <a:avLst/>
              <a:gdLst/>
              <a:ahLst/>
              <a:cxnLst/>
              <a:rect l="l" t="t" r="r" b="b"/>
              <a:pathLst>
                <a:path w="14" h="11" extrusionOk="0">
                  <a:moveTo>
                    <a:pt x="14" y="2"/>
                  </a:moveTo>
                  <a:cubicBezTo>
                    <a:pt x="14" y="2"/>
                    <a:pt x="14" y="1"/>
                    <a:pt x="13" y="0"/>
                  </a:cubicBezTo>
                  <a:cubicBezTo>
                    <a:pt x="13" y="0"/>
                    <a:pt x="13" y="0"/>
                    <a:pt x="12" y="0"/>
                  </a:cubicBezTo>
                  <a:cubicBezTo>
                    <a:pt x="12" y="0"/>
                    <a:pt x="12" y="0"/>
                    <a:pt x="12" y="0"/>
                  </a:cubicBezTo>
                  <a:cubicBezTo>
                    <a:pt x="12" y="0"/>
                    <a:pt x="12" y="0"/>
                    <a:pt x="11" y="0"/>
                  </a:cubicBezTo>
                  <a:cubicBezTo>
                    <a:pt x="5" y="7"/>
                    <a:pt x="5" y="7"/>
                    <a:pt x="5" y="7"/>
                  </a:cubicBezTo>
                  <a:cubicBezTo>
                    <a:pt x="3" y="4"/>
                    <a:pt x="3" y="4"/>
                    <a:pt x="3" y="4"/>
                  </a:cubicBezTo>
                  <a:cubicBezTo>
                    <a:pt x="2" y="3"/>
                    <a:pt x="1" y="3"/>
                    <a:pt x="0" y="3"/>
                  </a:cubicBezTo>
                  <a:cubicBezTo>
                    <a:pt x="0" y="4"/>
                    <a:pt x="0" y="5"/>
                    <a:pt x="0" y="6"/>
                  </a:cubicBezTo>
                  <a:cubicBezTo>
                    <a:pt x="3" y="11"/>
                    <a:pt x="3" y="11"/>
                    <a:pt x="3" y="11"/>
                  </a:cubicBezTo>
                  <a:cubicBezTo>
                    <a:pt x="4" y="11"/>
                    <a:pt x="4" y="11"/>
                    <a:pt x="5" y="11"/>
                  </a:cubicBezTo>
                  <a:cubicBezTo>
                    <a:pt x="5" y="11"/>
                    <a:pt x="5" y="11"/>
                    <a:pt x="5" y="11"/>
                  </a:cubicBezTo>
                  <a:cubicBezTo>
                    <a:pt x="5" y="11"/>
                    <a:pt x="5" y="11"/>
                    <a:pt x="6" y="11"/>
                  </a:cubicBezTo>
                  <a:lnTo>
                    <a:pt x="14" y="2"/>
                  </a:lnTo>
                  <a:close/>
                </a:path>
              </a:pathLst>
            </a:custGeom>
            <a:solidFill>
              <a:schemeClr val="lt2"/>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196" name="Google Shape;196;p20"/>
            <p:cNvSpPr/>
            <p:nvPr/>
          </p:nvSpPr>
          <p:spPr>
            <a:xfrm>
              <a:off x="9412288" y="655638"/>
              <a:ext cx="276225" cy="290513"/>
            </a:xfrm>
            <a:custGeom>
              <a:avLst/>
              <a:gdLst/>
              <a:ahLst/>
              <a:cxnLst/>
              <a:rect l="l" t="t" r="r" b="b"/>
              <a:pathLst>
                <a:path w="76" h="80" extrusionOk="0">
                  <a:moveTo>
                    <a:pt x="64" y="0"/>
                  </a:moveTo>
                  <a:cubicBezTo>
                    <a:pt x="1" y="0"/>
                    <a:pt x="1" y="0"/>
                    <a:pt x="1" y="0"/>
                  </a:cubicBezTo>
                  <a:cubicBezTo>
                    <a:pt x="0" y="0"/>
                    <a:pt x="0" y="1"/>
                    <a:pt x="0" y="2"/>
                  </a:cubicBezTo>
                  <a:cubicBezTo>
                    <a:pt x="0" y="68"/>
                    <a:pt x="0" y="68"/>
                    <a:pt x="0" y="68"/>
                  </a:cubicBezTo>
                  <a:cubicBezTo>
                    <a:pt x="0" y="75"/>
                    <a:pt x="5" y="80"/>
                    <a:pt x="12" y="80"/>
                  </a:cubicBezTo>
                  <a:cubicBezTo>
                    <a:pt x="64" y="80"/>
                    <a:pt x="64" y="80"/>
                    <a:pt x="64" y="80"/>
                  </a:cubicBezTo>
                  <a:cubicBezTo>
                    <a:pt x="71" y="80"/>
                    <a:pt x="76" y="75"/>
                    <a:pt x="76" y="68"/>
                  </a:cubicBezTo>
                  <a:cubicBezTo>
                    <a:pt x="76" y="68"/>
                    <a:pt x="76" y="68"/>
                    <a:pt x="76" y="68"/>
                  </a:cubicBezTo>
                  <a:cubicBezTo>
                    <a:pt x="76" y="67"/>
                    <a:pt x="75" y="67"/>
                    <a:pt x="75" y="67"/>
                  </a:cubicBezTo>
                  <a:cubicBezTo>
                    <a:pt x="65" y="67"/>
                    <a:pt x="65" y="67"/>
                    <a:pt x="65" y="67"/>
                  </a:cubicBezTo>
                  <a:cubicBezTo>
                    <a:pt x="65" y="2"/>
                    <a:pt x="65" y="2"/>
                    <a:pt x="65" y="2"/>
                  </a:cubicBezTo>
                  <a:cubicBezTo>
                    <a:pt x="65" y="1"/>
                    <a:pt x="65" y="0"/>
                    <a:pt x="64" y="0"/>
                  </a:cubicBezTo>
                  <a:close/>
                  <a:moveTo>
                    <a:pt x="22" y="68"/>
                  </a:moveTo>
                  <a:cubicBezTo>
                    <a:pt x="22" y="73"/>
                    <a:pt x="17" y="77"/>
                    <a:pt x="12" y="77"/>
                  </a:cubicBezTo>
                  <a:cubicBezTo>
                    <a:pt x="7" y="77"/>
                    <a:pt x="3" y="73"/>
                    <a:pt x="3" y="68"/>
                  </a:cubicBezTo>
                  <a:cubicBezTo>
                    <a:pt x="3" y="3"/>
                    <a:pt x="3" y="3"/>
                    <a:pt x="3" y="3"/>
                  </a:cubicBezTo>
                  <a:cubicBezTo>
                    <a:pt x="62" y="3"/>
                    <a:pt x="62" y="3"/>
                    <a:pt x="62" y="3"/>
                  </a:cubicBezTo>
                  <a:cubicBezTo>
                    <a:pt x="62" y="67"/>
                    <a:pt x="62" y="67"/>
                    <a:pt x="62" y="67"/>
                  </a:cubicBezTo>
                  <a:cubicBezTo>
                    <a:pt x="23" y="67"/>
                    <a:pt x="23" y="67"/>
                    <a:pt x="23" y="67"/>
                  </a:cubicBezTo>
                  <a:cubicBezTo>
                    <a:pt x="22" y="67"/>
                    <a:pt x="22" y="67"/>
                    <a:pt x="22" y="68"/>
                  </a:cubicBezTo>
                  <a:close/>
                  <a:moveTo>
                    <a:pt x="25" y="70"/>
                  </a:moveTo>
                  <a:cubicBezTo>
                    <a:pt x="73" y="70"/>
                    <a:pt x="73" y="70"/>
                    <a:pt x="73" y="70"/>
                  </a:cubicBezTo>
                  <a:cubicBezTo>
                    <a:pt x="72" y="74"/>
                    <a:pt x="68" y="77"/>
                    <a:pt x="64" y="77"/>
                  </a:cubicBezTo>
                  <a:cubicBezTo>
                    <a:pt x="20" y="77"/>
                    <a:pt x="20" y="77"/>
                    <a:pt x="20" y="77"/>
                  </a:cubicBezTo>
                  <a:cubicBezTo>
                    <a:pt x="23" y="75"/>
                    <a:pt x="24" y="72"/>
                    <a:pt x="25" y="70"/>
                  </a:cubicBezTo>
                  <a:close/>
                </a:path>
              </a:pathLst>
            </a:custGeom>
            <a:solidFill>
              <a:schemeClr val="lt2"/>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197" name="Google Shape;197;p20"/>
            <p:cNvSpPr/>
            <p:nvPr/>
          </p:nvSpPr>
          <p:spPr>
            <a:xfrm>
              <a:off x="9550400" y="703263"/>
              <a:ext cx="84138" cy="9525"/>
            </a:xfrm>
            <a:custGeom>
              <a:avLst/>
              <a:gdLst/>
              <a:ahLst/>
              <a:cxnLst/>
              <a:rect l="l" t="t" r="r" b="b"/>
              <a:pathLst>
                <a:path w="23" h="3" extrusionOk="0">
                  <a:moveTo>
                    <a:pt x="2" y="3"/>
                  </a:moveTo>
                  <a:cubicBezTo>
                    <a:pt x="21" y="3"/>
                    <a:pt x="21" y="3"/>
                    <a:pt x="21" y="3"/>
                  </a:cubicBezTo>
                  <a:cubicBezTo>
                    <a:pt x="22" y="3"/>
                    <a:pt x="23" y="2"/>
                    <a:pt x="23" y="2"/>
                  </a:cubicBezTo>
                  <a:cubicBezTo>
                    <a:pt x="23" y="1"/>
                    <a:pt x="22" y="0"/>
                    <a:pt x="21" y="0"/>
                  </a:cubicBezTo>
                  <a:cubicBezTo>
                    <a:pt x="2" y="0"/>
                    <a:pt x="2" y="0"/>
                    <a:pt x="2" y="0"/>
                  </a:cubicBezTo>
                  <a:cubicBezTo>
                    <a:pt x="1" y="0"/>
                    <a:pt x="0" y="1"/>
                    <a:pt x="0" y="2"/>
                  </a:cubicBezTo>
                  <a:cubicBezTo>
                    <a:pt x="0" y="2"/>
                    <a:pt x="1" y="3"/>
                    <a:pt x="2" y="3"/>
                  </a:cubicBezTo>
                  <a:close/>
                </a:path>
              </a:pathLst>
            </a:custGeom>
            <a:solidFill>
              <a:schemeClr val="lt2"/>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198" name="Google Shape;198;p20"/>
            <p:cNvSpPr/>
            <p:nvPr/>
          </p:nvSpPr>
          <p:spPr>
            <a:xfrm>
              <a:off x="9550400" y="735013"/>
              <a:ext cx="84138" cy="11113"/>
            </a:xfrm>
            <a:custGeom>
              <a:avLst/>
              <a:gdLst/>
              <a:ahLst/>
              <a:cxnLst/>
              <a:rect l="l" t="t" r="r" b="b"/>
              <a:pathLst>
                <a:path w="23" h="3" extrusionOk="0">
                  <a:moveTo>
                    <a:pt x="2" y="3"/>
                  </a:moveTo>
                  <a:cubicBezTo>
                    <a:pt x="21" y="3"/>
                    <a:pt x="21" y="3"/>
                    <a:pt x="21" y="3"/>
                  </a:cubicBezTo>
                  <a:cubicBezTo>
                    <a:pt x="22" y="3"/>
                    <a:pt x="23" y="3"/>
                    <a:pt x="23" y="2"/>
                  </a:cubicBezTo>
                  <a:cubicBezTo>
                    <a:pt x="23" y="1"/>
                    <a:pt x="22" y="0"/>
                    <a:pt x="21" y="0"/>
                  </a:cubicBezTo>
                  <a:cubicBezTo>
                    <a:pt x="2" y="0"/>
                    <a:pt x="2" y="0"/>
                    <a:pt x="2" y="0"/>
                  </a:cubicBezTo>
                  <a:cubicBezTo>
                    <a:pt x="1" y="0"/>
                    <a:pt x="0" y="1"/>
                    <a:pt x="0" y="2"/>
                  </a:cubicBezTo>
                  <a:cubicBezTo>
                    <a:pt x="0" y="3"/>
                    <a:pt x="1" y="3"/>
                    <a:pt x="2" y="3"/>
                  </a:cubicBezTo>
                  <a:close/>
                </a:path>
              </a:pathLst>
            </a:custGeom>
            <a:solidFill>
              <a:schemeClr val="lt2"/>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199" name="Google Shape;199;p20"/>
            <p:cNvSpPr/>
            <p:nvPr/>
          </p:nvSpPr>
          <p:spPr>
            <a:xfrm>
              <a:off x="9536113" y="768351"/>
              <a:ext cx="98425" cy="11113"/>
            </a:xfrm>
            <a:custGeom>
              <a:avLst/>
              <a:gdLst/>
              <a:ahLst/>
              <a:cxnLst/>
              <a:rect l="l" t="t" r="r" b="b"/>
              <a:pathLst>
                <a:path w="27" h="3" extrusionOk="0">
                  <a:moveTo>
                    <a:pt x="25" y="0"/>
                  </a:moveTo>
                  <a:cubicBezTo>
                    <a:pt x="1" y="0"/>
                    <a:pt x="1" y="0"/>
                    <a:pt x="1" y="0"/>
                  </a:cubicBezTo>
                  <a:cubicBezTo>
                    <a:pt x="0" y="0"/>
                    <a:pt x="0" y="1"/>
                    <a:pt x="0" y="2"/>
                  </a:cubicBezTo>
                  <a:cubicBezTo>
                    <a:pt x="0" y="3"/>
                    <a:pt x="0" y="3"/>
                    <a:pt x="1" y="3"/>
                  </a:cubicBezTo>
                  <a:cubicBezTo>
                    <a:pt x="25" y="3"/>
                    <a:pt x="25" y="3"/>
                    <a:pt x="25" y="3"/>
                  </a:cubicBezTo>
                  <a:cubicBezTo>
                    <a:pt x="26" y="3"/>
                    <a:pt x="27" y="3"/>
                    <a:pt x="27" y="2"/>
                  </a:cubicBezTo>
                  <a:cubicBezTo>
                    <a:pt x="27" y="1"/>
                    <a:pt x="26" y="0"/>
                    <a:pt x="25" y="0"/>
                  </a:cubicBezTo>
                  <a:close/>
                </a:path>
              </a:pathLst>
            </a:custGeom>
            <a:solidFill>
              <a:schemeClr val="lt2"/>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200" name="Google Shape;200;p20"/>
            <p:cNvSpPr/>
            <p:nvPr/>
          </p:nvSpPr>
          <p:spPr>
            <a:xfrm>
              <a:off x="9502775" y="804863"/>
              <a:ext cx="131763" cy="11113"/>
            </a:xfrm>
            <a:custGeom>
              <a:avLst/>
              <a:gdLst/>
              <a:ahLst/>
              <a:cxnLst/>
              <a:rect l="l" t="t" r="r" b="b"/>
              <a:pathLst>
                <a:path w="36" h="3" extrusionOk="0">
                  <a:moveTo>
                    <a:pt x="34" y="0"/>
                  </a:moveTo>
                  <a:cubicBezTo>
                    <a:pt x="2" y="0"/>
                    <a:pt x="2" y="0"/>
                    <a:pt x="2" y="0"/>
                  </a:cubicBezTo>
                  <a:cubicBezTo>
                    <a:pt x="1" y="0"/>
                    <a:pt x="0" y="0"/>
                    <a:pt x="0" y="1"/>
                  </a:cubicBezTo>
                  <a:cubicBezTo>
                    <a:pt x="0" y="2"/>
                    <a:pt x="1" y="3"/>
                    <a:pt x="2" y="3"/>
                  </a:cubicBezTo>
                  <a:cubicBezTo>
                    <a:pt x="34" y="3"/>
                    <a:pt x="34" y="3"/>
                    <a:pt x="34" y="3"/>
                  </a:cubicBezTo>
                  <a:cubicBezTo>
                    <a:pt x="35" y="3"/>
                    <a:pt x="36" y="2"/>
                    <a:pt x="36" y="1"/>
                  </a:cubicBezTo>
                  <a:cubicBezTo>
                    <a:pt x="36" y="0"/>
                    <a:pt x="35" y="0"/>
                    <a:pt x="34" y="0"/>
                  </a:cubicBezTo>
                  <a:close/>
                </a:path>
              </a:pathLst>
            </a:custGeom>
            <a:solidFill>
              <a:schemeClr val="lt2"/>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201" name="Google Shape;201;p20"/>
            <p:cNvSpPr/>
            <p:nvPr/>
          </p:nvSpPr>
          <p:spPr>
            <a:xfrm>
              <a:off x="9431338" y="836613"/>
              <a:ext cx="203200" cy="11113"/>
            </a:xfrm>
            <a:custGeom>
              <a:avLst/>
              <a:gdLst/>
              <a:ahLst/>
              <a:cxnLst/>
              <a:rect l="l" t="t" r="r" b="b"/>
              <a:pathLst>
                <a:path w="56" h="3" extrusionOk="0">
                  <a:moveTo>
                    <a:pt x="2" y="0"/>
                  </a:moveTo>
                  <a:cubicBezTo>
                    <a:pt x="1" y="0"/>
                    <a:pt x="0" y="0"/>
                    <a:pt x="0" y="1"/>
                  </a:cubicBezTo>
                  <a:cubicBezTo>
                    <a:pt x="0" y="2"/>
                    <a:pt x="1" y="3"/>
                    <a:pt x="2" y="3"/>
                  </a:cubicBezTo>
                  <a:cubicBezTo>
                    <a:pt x="54" y="3"/>
                    <a:pt x="54" y="3"/>
                    <a:pt x="54" y="3"/>
                  </a:cubicBezTo>
                  <a:cubicBezTo>
                    <a:pt x="55" y="3"/>
                    <a:pt x="56" y="2"/>
                    <a:pt x="56" y="1"/>
                  </a:cubicBezTo>
                  <a:cubicBezTo>
                    <a:pt x="56" y="0"/>
                    <a:pt x="55" y="0"/>
                    <a:pt x="54" y="0"/>
                  </a:cubicBezTo>
                  <a:lnTo>
                    <a:pt x="2" y="0"/>
                  </a:lnTo>
                  <a:close/>
                </a:path>
              </a:pathLst>
            </a:custGeom>
            <a:solidFill>
              <a:schemeClr val="lt2"/>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202" name="Google Shape;202;p20"/>
            <p:cNvSpPr/>
            <p:nvPr/>
          </p:nvSpPr>
          <p:spPr>
            <a:xfrm>
              <a:off x="9431338" y="869951"/>
              <a:ext cx="203200" cy="11113"/>
            </a:xfrm>
            <a:custGeom>
              <a:avLst/>
              <a:gdLst/>
              <a:ahLst/>
              <a:cxnLst/>
              <a:rect l="l" t="t" r="r" b="b"/>
              <a:pathLst>
                <a:path w="56" h="3" extrusionOk="0">
                  <a:moveTo>
                    <a:pt x="56" y="1"/>
                  </a:moveTo>
                  <a:cubicBezTo>
                    <a:pt x="56" y="1"/>
                    <a:pt x="55" y="0"/>
                    <a:pt x="54" y="0"/>
                  </a:cubicBezTo>
                  <a:cubicBezTo>
                    <a:pt x="2" y="0"/>
                    <a:pt x="2" y="0"/>
                    <a:pt x="2" y="0"/>
                  </a:cubicBezTo>
                  <a:cubicBezTo>
                    <a:pt x="1" y="0"/>
                    <a:pt x="0" y="1"/>
                    <a:pt x="0" y="1"/>
                  </a:cubicBezTo>
                  <a:cubicBezTo>
                    <a:pt x="0" y="2"/>
                    <a:pt x="1" y="3"/>
                    <a:pt x="2" y="3"/>
                  </a:cubicBezTo>
                  <a:cubicBezTo>
                    <a:pt x="54" y="3"/>
                    <a:pt x="54" y="3"/>
                    <a:pt x="54" y="3"/>
                  </a:cubicBezTo>
                  <a:cubicBezTo>
                    <a:pt x="55" y="3"/>
                    <a:pt x="56" y="2"/>
                    <a:pt x="56" y="1"/>
                  </a:cubicBezTo>
                  <a:close/>
                </a:path>
              </a:pathLst>
            </a:custGeom>
            <a:solidFill>
              <a:schemeClr val="lt2"/>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grpSp>
      <p:sp>
        <p:nvSpPr>
          <p:cNvPr id="203" name="Google Shape;203;p20"/>
          <p:cNvSpPr txBox="1"/>
          <p:nvPr/>
        </p:nvSpPr>
        <p:spPr>
          <a:xfrm>
            <a:off x="1524000" y="1963475"/>
            <a:ext cx="3816300" cy="4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latin typeface="Century Gothic"/>
                <a:ea typeface="Century Gothic"/>
                <a:cs typeface="Century Gothic"/>
                <a:sym typeface="Century Gothic"/>
              </a:rPr>
              <a:t>Warehouse receipt financing</a:t>
            </a:r>
            <a:endParaRPr sz="1600" b="1">
              <a:latin typeface="Century Gothic"/>
              <a:ea typeface="Century Gothic"/>
              <a:cs typeface="Century Gothic"/>
              <a:sym typeface="Century Gothic"/>
            </a:endParaRPr>
          </a:p>
        </p:txBody>
      </p:sp>
      <p:sp>
        <p:nvSpPr>
          <p:cNvPr id="204" name="Google Shape;204;p20"/>
          <p:cNvSpPr txBox="1"/>
          <p:nvPr/>
        </p:nvSpPr>
        <p:spPr>
          <a:xfrm>
            <a:off x="7070550" y="1956350"/>
            <a:ext cx="3816300" cy="4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latin typeface="Century Gothic"/>
                <a:ea typeface="Century Gothic"/>
                <a:cs typeface="Century Gothic"/>
                <a:sym typeface="Century Gothic"/>
              </a:rPr>
              <a:t>Double warehouse certificate</a:t>
            </a:r>
            <a:endParaRPr sz="1600" b="1">
              <a:latin typeface="Century Gothic"/>
              <a:ea typeface="Century Gothic"/>
              <a:cs typeface="Century Gothic"/>
              <a:sym typeface="Century Gothic"/>
            </a:endParaRPr>
          </a:p>
        </p:txBody>
      </p:sp>
      <p:cxnSp>
        <p:nvCxnSpPr>
          <p:cNvPr id="205" name="Google Shape;205;p20"/>
          <p:cNvCxnSpPr/>
          <p:nvPr/>
        </p:nvCxnSpPr>
        <p:spPr>
          <a:xfrm>
            <a:off x="6526720" y="1712900"/>
            <a:ext cx="0" cy="4568100"/>
          </a:xfrm>
          <a:prstGeom prst="straightConnector1">
            <a:avLst/>
          </a:prstGeom>
          <a:noFill/>
          <a:ln w="19050" cap="flat" cmpd="sng">
            <a:solidFill>
              <a:schemeClr val="lt2"/>
            </a:solidFill>
            <a:prstDash val="solid"/>
            <a:round/>
            <a:headEnd type="none" w="med" len="med"/>
            <a:tailEnd type="none" w="med" len="med"/>
          </a:ln>
        </p:spPr>
      </p:cxnSp>
      <p:sp>
        <p:nvSpPr>
          <p:cNvPr id="206" name="Google Shape;206;p20"/>
          <p:cNvSpPr txBox="1"/>
          <p:nvPr/>
        </p:nvSpPr>
        <p:spPr>
          <a:xfrm>
            <a:off x="3659275" y="6408250"/>
            <a:ext cx="6927300" cy="23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latin typeface="Century Gothic"/>
                <a:ea typeface="Century Gothic"/>
                <a:cs typeface="Century Gothic"/>
                <a:sym typeface="Century Gothic"/>
              </a:rPr>
              <a:t>Sources: 1. USAID, 2000. | 2. Ibid.</a:t>
            </a:r>
            <a:endParaRPr sz="1000">
              <a:latin typeface="Century Gothic"/>
              <a:ea typeface="Century Gothic"/>
              <a:cs typeface="Century Gothic"/>
              <a:sym typeface="Century Gothic"/>
            </a:endParaRPr>
          </a:p>
        </p:txBody>
      </p:sp>
      <p:grpSp>
        <p:nvGrpSpPr>
          <p:cNvPr id="2" name="Group 1">
            <a:extLst>
              <a:ext uri="{FF2B5EF4-FFF2-40B4-BE49-F238E27FC236}">
                <a16:creationId xmlns:a16="http://schemas.microsoft.com/office/drawing/2014/main" id="{7DC997E4-480D-FCF0-2074-478FDE5EA96C}"/>
              </a:ext>
            </a:extLst>
          </p:cNvPr>
          <p:cNvGrpSpPr/>
          <p:nvPr/>
        </p:nvGrpSpPr>
        <p:grpSpPr>
          <a:xfrm>
            <a:off x="6791093" y="6169086"/>
            <a:ext cx="3998218" cy="520113"/>
            <a:chOff x="6611185" y="6077415"/>
            <a:chExt cx="4445760" cy="578332"/>
          </a:xfrm>
        </p:grpSpPr>
        <p:pic>
          <p:nvPicPr>
            <p:cNvPr id="3" name="Picture 2" descr="A logo with corn and a car&#10;&#10;Description automatically generated">
              <a:extLst>
                <a:ext uri="{FF2B5EF4-FFF2-40B4-BE49-F238E27FC236}">
                  <a16:creationId xmlns:a16="http://schemas.microsoft.com/office/drawing/2014/main" id="{DA204980-08D9-3F6A-AFC6-E4DB3AAF4E00}"/>
                </a:ext>
              </a:extLst>
            </p:cNvPr>
            <p:cNvPicPr>
              <a:picLocks noChangeAspect="1"/>
            </p:cNvPicPr>
            <p:nvPr/>
          </p:nvPicPr>
          <p:blipFill>
            <a:blip r:embed="rId3"/>
            <a:stretch>
              <a:fillRect/>
            </a:stretch>
          </p:blipFill>
          <p:spPr>
            <a:xfrm>
              <a:off x="8070380" y="6111230"/>
              <a:ext cx="1306428" cy="526681"/>
            </a:xfrm>
            <a:prstGeom prst="rect">
              <a:avLst/>
            </a:prstGeom>
          </p:spPr>
        </p:pic>
        <p:pic>
          <p:nvPicPr>
            <p:cNvPr id="4" name="Picture 3" descr="A logo with green and yellow lines&#10;&#10;Description automatically generated">
              <a:extLst>
                <a:ext uri="{FF2B5EF4-FFF2-40B4-BE49-F238E27FC236}">
                  <a16:creationId xmlns:a16="http://schemas.microsoft.com/office/drawing/2014/main" id="{F439663E-B476-A3A9-FC88-A500E0D00748}"/>
                </a:ext>
              </a:extLst>
            </p:cNvPr>
            <p:cNvPicPr>
              <a:picLocks noChangeAspect="1"/>
            </p:cNvPicPr>
            <p:nvPr/>
          </p:nvPicPr>
          <p:blipFill rotWithShape="1">
            <a:blip r:embed="rId4"/>
            <a:srcRect b="16632"/>
            <a:stretch/>
          </p:blipFill>
          <p:spPr>
            <a:xfrm>
              <a:off x="6611185" y="6077415"/>
              <a:ext cx="1306428" cy="578332"/>
            </a:xfrm>
            <a:prstGeom prst="rect">
              <a:avLst/>
            </a:prstGeom>
          </p:spPr>
        </p:pic>
        <p:pic>
          <p:nvPicPr>
            <p:cNvPr id="5" name="Picture 4" descr="A close-up of a logo&#10;&#10;Description automatically generated">
              <a:extLst>
                <a:ext uri="{FF2B5EF4-FFF2-40B4-BE49-F238E27FC236}">
                  <a16:creationId xmlns:a16="http://schemas.microsoft.com/office/drawing/2014/main" id="{FAAFB2A3-4FB0-AF9C-17B1-D505D5D1210B}"/>
                </a:ext>
              </a:extLst>
            </p:cNvPr>
            <p:cNvPicPr>
              <a:picLocks noChangeAspect="1"/>
            </p:cNvPicPr>
            <p:nvPr/>
          </p:nvPicPr>
          <p:blipFill rotWithShape="1">
            <a:blip r:embed="rId5"/>
            <a:srcRect b="12281"/>
            <a:stretch/>
          </p:blipFill>
          <p:spPr>
            <a:xfrm>
              <a:off x="9507423" y="6231818"/>
              <a:ext cx="1549522" cy="406094"/>
            </a:xfrm>
            <a:prstGeom prst="rect">
              <a:avLst/>
            </a:prstGeom>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3"/>
          <p:cNvSpPr txBox="1">
            <a:spLocks noGrp="1"/>
          </p:cNvSpPr>
          <p:nvPr>
            <p:ph type="body" idx="1"/>
          </p:nvPr>
        </p:nvSpPr>
        <p:spPr>
          <a:xfrm>
            <a:off x="1748125" y="1181405"/>
            <a:ext cx="9342600" cy="4942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400">
                <a:solidFill>
                  <a:srgbClr val="000000"/>
                </a:solidFill>
              </a:rPr>
              <a:t>Given the significant capacity gaps faced by both AFC and WRSC with respect to serving SHFs, it is not feasible to introduce a WR financing product targeted at SHFs in the time frame available. We </a:t>
            </a:r>
            <a:r>
              <a:rPr lang="en-US" sz="1400" b="1">
                <a:solidFill>
                  <a:srgbClr val="000000"/>
                </a:solidFill>
              </a:rPr>
              <a:t>recommend working with aggregators and medium to large scale farmers at this stage</a:t>
            </a:r>
            <a:r>
              <a:rPr lang="en-US" sz="1400">
                <a:solidFill>
                  <a:srgbClr val="000000"/>
                </a:solidFill>
              </a:rPr>
              <a:t>.</a:t>
            </a:r>
            <a:r>
              <a:rPr lang="en-US" sz="1400" b="1">
                <a:solidFill>
                  <a:srgbClr val="000000"/>
                </a:solidFill>
              </a:rPr>
              <a:t> </a:t>
            </a:r>
            <a:r>
              <a:rPr lang="en-US" sz="1400">
                <a:solidFill>
                  <a:srgbClr val="000000"/>
                </a:solidFill>
              </a:rPr>
              <a:t>Aggregators would serve as intermediaries between AFC and the SHFs, passing on the WR financing received from AFC to the SHFs by on-lending to them or simply by buying their produce. </a:t>
            </a:r>
            <a:endParaRPr sz="1400">
              <a:solidFill>
                <a:srgbClr val="000000"/>
              </a:solidFill>
            </a:endParaRPr>
          </a:p>
          <a:p>
            <a:pPr marL="0" lvl="0" indent="0" algn="l" rtl="0">
              <a:lnSpc>
                <a:spcPct val="115000"/>
              </a:lnSpc>
              <a:spcBef>
                <a:spcPts val="1200"/>
              </a:spcBef>
              <a:spcAft>
                <a:spcPts val="0"/>
              </a:spcAft>
              <a:buNone/>
            </a:pPr>
            <a:endParaRPr sz="1400">
              <a:solidFill>
                <a:srgbClr val="000000"/>
              </a:solidFill>
            </a:endParaRPr>
          </a:p>
          <a:p>
            <a:pPr marL="0" marR="0" lvl="0" indent="0" algn="l" rtl="0">
              <a:lnSpc>
                <a:spcPct val="115000"/>
              </a:lnSpc>
              <a:spcBef>
                <a:spcPts val="1000"/>
              </a:spcBef>
              <a:spcAft>
                <a:spcPts val="0"/>
              </a:spcAft>
              <a:buNone/>
            </a:pPr>
            <a:r>
              <a:rPr lang="en-US" sz="1400">
                <a:solidFill>
                  <a:srgbClr val="000000"/>
                </a:solidFill>
              </a:rPr>
              <a:t>In terms of value chain, the initial focus of the pilot should be the </a:t>
            </a:r>
            <a:r>
              <a:rPr lang="en-US" sz="1400" b="1">
                <a:solidFill>
                  <a:srgbClr val="000000"/>
                </a:solidFill>
              </a:rPr>
              <a:t>maize, wheat and pulses value chains</a:t>
            </a:r>
            <a:r>
              <a:rPr lang="en-US" sz="1400">
                <a:solidFill>
                  <a:srgbClr val="000000"/>
                </a:solidFill>
              </a:rPr>
              <a:t>. Based on the feasibility study, SHFs in these value chains show the greatest interest in WRS. </a:t>
            </a:r>
            <a:endParaRPr sz="1400">
              <a:solidFill>
                <a:srgbClr val="000000"/>
              </a:solidFill>
            </a:endParaRPr>
          </a:p>
          <a:p>
            <a:pPr marL="0" marR="0" lvl="0" indent="0" algn="l" rtl="0">
              <a:lnSpc>
                <a:spcPct val="115000"/>
              </a:lnSpc>
              <a:spcBef>
                <a:spcPts val="1000"/>
              </a:spcBef>
              <a:spcAft>
                <a:spcPts val="0"/>
              </a:spcAft>
              <a:buNone/>
            </a:pPr>
            <a:endParaRPr sz="1400">
              <a:solidFill>
                <a:srgbClr val="000000"/>
              </a:solidFill>
            </a:endParaRPr>
          </a:p>
          <a:p>
            <a:pPr marL="0" marR="0" lvl="0" indent="0" algn="l" rtl="0">
              <a:lnSpc>
                <a:spcPct val="115000"/>
              </a:lnSpc>
              <a:spcBef>
                <a:spcPts val="1200"/>
              </a:spcBef>
              <a:spcAft>
                <a:spcPts val="0"/>
              </a:spcAft>
              <a:buNone/>
            </a:pPr>
            <a:r>
              <a:rPr lang="en-US" sz="1400">
                <a:solidFill>
                  <a:srgbClr val="000000"/>
                </a:solidFill>
              </a:rPr>
              <a:t>The options of regions in which the initial roll-out can be done is limited by the distribution of certified warehouses as well as the regions in which the focus crops are grown. We propose focusing on rollout in the </a:t>
            </a:r>
            <a:r>
              <a:rPr lang="en-US" sz="1400" b="1">
                <a:solidFill>
                  <a:srgbClr val="000000"/>
                </a:solidFill>
              </a:rPr>
              <a:t>North Rift (Eldoret, Soy and Kitale) and the Central Rift (Nakuru)</a:t>
            </a:r>
            <a:r>
              <a:rPr lang="en-US" sz="1400">
                <a:solidFill>
                  <a:srgbClr val="000000"/>
                </a:solidFill>
              </a:rPr>
              <a:t> </a:t>
            </a:r>
            <a:r>
              <a:rPr lang="en-US" sz="1400"/>
              <a:t>given that they have most of the certified warehouses </a:t>
            </a:r>
            <a:r>
              <a:rPr lang="en-US" sz="1400">
                <a:solidFill>
                  <a:srgbClr val="000000"/>
                </a:solidFill>
              </a:rPr>
              <a:t>and that these areas have SHFs in the three value chains of initial focus.</a:t>
            </a:r>
            <a:endParaRPr sz="1400">
              <a:solidFill>
                <a:srgbClr val="000000"/>
              </a:solidFill>
            </a:endParaRPr>
          </a:p>
          <a:p>
            <a:pPr marL="0" marR="0" lvl="0" indent="0" algn="l" rtl="0">
              <a:lnSpc>
                <a:spcPct val="115000"/>
              </a:lnSpc>
              <a:spcBef>
                <a:spcPts val="1200"/>
              </a:spcBef>
              <a:spcAft>
                <a:spcPts val="0"/>
              </a:spcAft>
              <a:buNone/>
            </a:pPr>
            <a:endParaRPr sz="1400">
              <a:solidFill>
                <a:srgbClr val="000000"/>
              </a:solidFill>
            </a:endParaRPr>
          </a:p>
          <a:p>
            <a:pPr marL="0" marR="0" lvl="0" indent="0" algn="l" rtl="0">
              <a:lnSpc>
                <a:spcPct val="115000"/>
              </a:lnSpc>
              <a:spcBef>
                <a:spcPts val="1200"/>
              </a:spcBef>
              <a:spcAft>
                <a:spcPts val="0"/>
              </a:spcAft>
              <a:buNone/>
            </a:pPr>
            <a:r>
              <a:rPr lang="en-US" sz="1400">
                <a:solidFill>
                  <a:srgbClr val="000000"/>
                </a:solidFill>
              </a:rPr>
              <a:t>We propose is that the WR financing product incorporates </a:t>
            </a:r>
            <a:r>
              <a:rPr lang="en-US" sz="1400" b="1">
                <a:solidFill>
                  <a:srgbClr val="000000"/>
                </a:solidFill>
              </a:rPr>
              <a:t>double warehouse certificates</a:t>
            </a:r>
            <a:r>
              <a:rPr lang="en-US" sz="1400">
                <a:solidFill>
                  <a:srgbClr val="000000"/>
                </a:solidFill>
              </a:rPr>
              <a:t> as collateral for credit extensions.</a:t>
            </a:r>
            <a:endParaRPr sz="1400">
              <a:solidFill>
                <a:srgbClr val="000000"/>
              </a:solidFill>
            </a:endParaRPr>
          </a:p>
          <a:p>
            <a:pPr marL="0" marR="0" lvl="0" indent="0" algn="l" rtl="0">
              <a:lnSpc>
                <a:spcPct val="115000"/>
              </a:lnSpc>
              <a:spcBef>
                <a:spcPts val="1200"/>
              </a:spcBef>
              <a:spcAft>
                <a:spcPts val="1000"/>
              </a:spcAft>
              <a:buNone/>
            </a:pPr>
            <a:endParaRPr sz="1400">
              <a:solidFill>
                <a:srgbClr val="000000"/>
              </a:solidFill>
            </a:endParaRPr>
          </a:p>
        </p:txBody>
      </p:sp>
      <p:sp>
        <p:nvSpPr>
          <p:cNvPr id="478" name="Google Shape;478;p43"/>
          <p:cNvSpPr txBox="1">
            <a:spLocks noGrp="1"/>
          </p:cNvSpPr>
          <p:nvPr>
            <p:ph type="body" idx="2"/>
          </p:nvPr>
        </p:nvSpPr>
        <p:spPr>
          <a:xfrm>
            <a:off x="862250" y="342285"/>
            <a:ext cx="10644900" cy="1197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500"/>
              <a:buNone/>
            </a:pPr>
            <a:r>
              <a:rPr lang="en-US" sz="2000"/>
              <a:t>We propose an interim and long-term WR financing product and model in order to shift from serving aggregators and medium to large scale farmers to SHFs. </a:t>
            </a:r>
            <a:endParaRPr sz="2000"/>
          </a:p>
        </p:txBody>
      </p:sp>
      <p:grpSp>
        <p:nvGrpSpPr>
          <p:cNvPr id="479" name="Google Shape;479;p43"/>
          <p:cNvGrpSpPr/>
          <p:nvPr/>
        </p:nvGrpSpPr>
        <p:grpSpPr>
          <a:xfrm>
            <a:off x="937726" y="2895365"/>
            <a:ext cx="530588" cy="520425"/>
            <a:chOff x="438150" y="2489200"/>
            <a:chExt cx="407988" cy="400050"/>
          </a:xfrm>
        </p:grpSpPr>
        <p:sp>
          <p:nvSpPr>
            <p:cNvPr id="480" name="Google Shape;480;p43"/>
            <p:cNvSpPr/>
            <p:nvPr/>
          </p:nvSpPr>
          <p:spPr>
            <a:xfrm>
              <a:off x="438150" y="2559050"/>
              <a:ext cx="407988" cy="330200"/>
            </a:xfrm>
            <a:custGeom>
              <a:avLst/>
              <a:gdLst/>
              <a:ahLst/>
              <a:cxnLst/>
              <a:rect l="l" t="t" r="r" b="b"/>
              <a:pathLst>
                <a:path w="112" h="91" extrusionOk="0">
                  <a:moveTo>
                    <a:pt x="112" y="89"/>
                  </a:moveTo>
                  <a:cubicBezTo>
                    <a:pt x="112" y="88"/>
                    <a:pt x="111" y="87"/>
                    <a:pt x="110" y="87"/>
                  </a:cubicBezTo>
                  <a:cubicBezTo>
                    <a:pt x="93" y="87"/>
                    <a:pt x="93" y="87"/>
                    <a:pt x="93" y="87"/>
                  </a:cubicBezTo>
                  <a:cubicBezTo>
                    <a:pt x="93" y="84"/>
                    <a:pt x="93" y="84"/>
                    <a:pt x="93" y="84"/>
                  </a:cubicBezTo>
                  <a:cubicBezTo>
                    <a:pt x="94" y="84"/>
                    <a:pt x="94" y="84"/>
                    <a:pt x="94" y="84"/>
                  </a:cubicBezTo>
                  <a:cubicBezTo>
                    <a:pt x="97" y="84"/>
                    <a:pt x="100" y="84"/>
                    <a:pt x="103" y="81"/>
                  </a:cubicBezTo>
                  <a:cubicBezTo>
                    <a:pt x="103" y="81"/>
                    <a:pt x="103" y="81"/>
                    <a:pt x="103" y="81"/>
                  </a:cubicBezTo>
                  <a:cubicBezTo>
                    <a:pt x="106" y="78"/>
                    <a:pt x="106" y="73"/>
                    <a:pt x="106" y="70"/>
                  </a:cubicBezTo>
                  <a:cubicBezTo>
                    <a:pt x="106" y="68"/>
                    <a:pt x="106" y="68"/>
                    <a:pt x="106" y="68"/>
                  </a:cubicBezTo>
                  <a:cubicBezTo>
                    <a:pt x="104" y="68"/>
                    <a:pt x="104" y="68"/>
                    <a:pt x="104" y="68"/>
                  </a:cubicBezTo>
                  <a:cubicBezTo>
                    <a:pt x="101" y="68"/>
                    <a:pt x="97" y="68"/>
                    <a:pt x="93" y="71"/>
                  </a:cubicBezTo>
                  <a:cubicBezTo>
                    <a:pt x="93" y="71"/>
                    <a:pt x="93" y="71"/>
                    <a:pt x="93" y="71"/>
                  </a:cubicBezTo>
                  <a:cubicBezTo>
                    <a:pt x="93" y="68"/>
                    <a:pt x="93" y="68"/>
                    <a:pt x="93" y="68"/>
                  </a:cubicBezTo>
                  <a:cubicBezTo>
                    <a:pt x="94" y="68"/>
                    <a:pt x="94" y="68"/>
                    <a:pt x="94" y="68"/>
                  </a:cubicBezTo>
                  <a:cubicBezTo>
                    <a:pt x="97" y="68"/>
                    <a:pt x="100" y="67"/>
                    <a:pt x="103" y="65"/>
                  </a:cubicBezTo>
                  <a:cubicBezTo>
                    <a:pt x="103" y="64"/>
                    <a:pt x="103" y="64"/>
                    <a:pt x="103" y="64"/>
                  </a:cubicBezTo>
                  <a:cubicBezTo>
                    <a:pt x="106" y="61"/>
                    <a:pt x="106" y="57"/>
                    <a:pt x="106" y="54"/>
                  </a:cubicBezTo>
                  <a:cubicBezTo>
                    <a:pt x="106" y="52"/>
                    <a:pt x="106" y="52"/>
                    <a:pt x="106" y="52"/>
                  </a:cubicBezTo>
                  <a:cubicBezTo>
                    <a:pt x="104" y="52"/>
                    <a:pt x="104" y="52"/>
                    <a:pt x="104" y="52"/>
                  </a:cubicBezTo>
                  <a:cubicBezTo>
                    <a:pt x="101" y="52"/>
                    <a:pt x="97" y="52"/>
                    <a:pt x="93" y="55"/>
                  </a:cubicBezTo>
                  <a:cubicBezTo>
                    <a:pt x="93" y="55"/>
                    <a:pt x="93" y="55"/>
                    <a:pt x="93" y="55"/>
                  </a:cubicBezTo>
                  <a:cubicBezTo>
                    <a:pt x="93" y="52"/>
                    <a:pt x="93" y="52"/>
                    <a:pt x="93" y="52"/>
                  </a:cubicBezTo>
                  <a:cubicBezTo>
                    <a:pt x="94" y="52"/>
                    <a:pt x="94" y="52"/>
                    <a:pt x="94" y="52"/>
                  </a:cubicBezTo>
                  <a:cubicBezTo>
                    <a:pt x="97" y="52"/>
                    <a:pt x="100" y="51"/>
                    <a:pt x="103" y="49"/>
                  </a:cubicBezTo>
                  <a:cubicBezTo>
                    <a:pt x="103" y="48"/>
                    <a:pt x="103" y="48"/>
                    <a:pt x="103" y="48"/>
                  </a:cubicBezTo>
                  <a:cubicBezTo>
                    <a:pt x="106" y="45"/>
                    <a:pt x="106" y="41"/>
                    <a:pt x="106" y="38"/>
                  </a:cubicBezTo>
                  <a:cubicBezTo>
                    <a:pt x="106" y="36"/>
                    <a:pt x="106" y="36"/>
                    <a:pt x="106" y="36"/>
                  </a:cubicBezTo>
                  <a:cubicBezTo>
                    <a:pt x="104" y="36"/>
                    <a:pt x="104" y="36"/>
                    <a:pt x="104" y="36"/>
                  </a:cubicBezTo>
                  <a:cubicBezTo>
                    <a:pt x="101" y="36"/>
                    <a:pt x="97" y="36"/>
                    <a:pt x="93" y="39"/>
                  </a:cubicBezTo>
                  <a:cubicBezTo>
                    <a:pt x="93" y="39"/>
                    <a:pt x="93" y="39"/>
                    <a:pt x="93" y="39"/>
                  </a:cubicBezTo>
                  <a:cubicBezTo>
                    <a:pt x="93" y="36"/>
                    <a:pt x="93" y="36"/>
                    <a:pt x="93" y="36"/>
                  </a:cubicBezTo>
                  <a:cubicBezTo>
                    <a:pt x="94" y="36"/>
                    <a:pt x="94" y="36"/>
                    <a:pt x="94" y="36"/>
                  </a:cubicBezTo>
                  <a:cubicBezTo>
                    <a:pt x="97" y="36"/>
                    <a:pt x="100" y="35"/>
                    <a:pt x="103" y="33"/>
                  </a:cubicBezTo>
                  <a:cubicBezTo>
                    <a:pt x="103" y="32"/>
                    <a:pt x="103" y="32"/>
                    <a:pt x="103" y="32"/>
                  </a:cubicBezTo>
                  <a:cubicBezTo>
                    <a:pt x="106" y="29"/>
                    <a:pt x="106" y="25"/>
                    <a:pt x="106" y="22"/>
                  </a:cubicBezTo>
                  <a:cubicBezTo>
                    <a:pt x="106" y="20"/>
                    <a:pt x="106" y="20"/>
                    <a:pt x="106" y="20"/>
                  </a:cubicBezTo>
                  <a:cubicBezTo>
                    <a:pt x="104" y="20"/>
                    <a:pt x="104" y="20"/>
                    <a:pt x="104" y="20"/>
                  </a:cubicBezTo>
                  <a:cubicBezTo>
                    <a:pt x="101" y="20"/>
                    <a:pt x="97" y="20"/>
                    <a:pt x="93" y="23"/>
                  </a:cubicBezTo>
                  <a:cubicBezTo>
                    <a:pt x="93" y="23"/>
                    <a:pt x="93" y="23"/>
                    <a:pt x="93" y="23"/>
                  </a:cubicBezTo>
                  <a:cubicBezTo>
                    <a:pt x="93" y="21"/>
                    <a:pt x="93" y="21"/>
                    <a:pt x="93" y="21"/>
                  </a:cubicBezTo>
                  <a:cubicBezTo>
                    <a:pt x="96" y="19"/>
                    <a:pt x="99" y="16"/>
                    <a:pt x="99" y="11"/>
                  </a:cubicBezTo>
                  <a:cubicBezTo>
                    <a:pt x="99" y="11"/>
                    <a:pt x="99" y="11"/>
                    <a:pt x="99" y="11"/>
                  </a:cubicBezTo>
                  <a:cubicBezTo>
                    <a:pt x="99" y="7"/>
                    <a:pt x="96" y="4"/>
                    <a:pt x="93" y="1"/>
                  </a:cubicBezTo>
                  <a:cubicBezTo>
                    <a:pt x="92" y="0"/>
                    <a:pt x="92" y="0"/>
                    <a:pt x="92" y="0"/>
                  </a:cubicBezTo>
                  <a:cubicBezTo>
                    <a:pt x="91" y="1"/>
                    <a:pt x="91" y="1"/>
                    <a:pt x="91" y="1"/>
                  </a:cubicBezTo>
                  <a:cubicBezTo>
                    <a:pt x="88" y="4"/>
                    <a:pt x="85" y="7"/>
                    <a:pt x="85" y="11"/>
                  </a:cubicBezTo>
                  <a:cubicBezTo>
                    <a:pt x="85" y="11"/>
                    <a:pt x="85" y="11"/>
                    <a:pt x="85" y="11"/>
                  </a:cubicBezTo>
                  <a:cubicBezTo>
                    <a:pt x="85" y="15"/>
                    <a:pt x="87" y="18"/>
                    <a:pt x="90" y="20"/>
                  </a:cubicBezTo>
                  <a:cubicBezTo>
                    <a:pt x="90" y="23"/>
                    <a:pt x="90" y="23"/>
                    <a:pt x="90" y="23"/>
                  </a:cubicBezTo>
                  <a:cubicBezTo>
                    <a:pt x="87" y="20"/>
                    <a:pt x="83" y="20"/>
                    <a:pt x="79" y="20"/>
                  </a:cubicBezTo>
                  <a:cubicBezTo>
                    <a:pt x="78" y="20"/>
                    <a:pt x="78" y="20"/>
                    <a:pt x="78" y="20"/>
                  </a:cubicBezTo>
                  <a:cubicBezTo>
                    <a:pt x="78" y="22"/>
                    <a:pt x="78" y="22"/>
                    <a:pt x="78" y="22"/>
                  </a:cubicBezTo>
                  <a:cubicBezTo>
                    <a:pt x="77" y="25"/>
                    <a:pt x="77" y="29"/>
                    <a:pt x="81" y="32"/>
                  </a:cubicBezTo>
                  <a:cubicBezTo>
                    <a:pt x="81" y="33"/>
                    <a:pt x="81" y="33"/>
                    <a:pt x="81" y="33"/>
                  </a:cubicBezTo>
                  <a:cubicBezTo>
                    <a:pt x="83" y="35"/>
                    <a:pt x="87" y="36"/>
                    <a:pt x="90" y="36"/>
                  </a:cubicBezTo>
                  <a:cubicBezTo>
                    <a:pt x="90" y="36"/>
                    <a:pt x="90" y="36"/>
                    <a:pt x="90" y="36"/>
                  </a:cubicBezTo>
                  <a:cubicBezTo>
                    <a:pt x="90" y="38"/>
                    <a:pt x="90" y="38"/>
                    <a:pt x="90" y="38"/>
                  </a:cubicBezTo>
                  <a:cubicBezTo>
                    <a:pt x="87" y="36"/>
                    <a:pt x="83" y="36"/>
                    <a:pt x="79" y="36"/>
                  </a:cubicBezTo>
                  <a:cubicBezTo>
                    <a:pt x="78" y="36"/>
                    <a:pt x="78" y="36"/>
                    <a:pt x="78" y="36"/>
                  </a:cubicBezTo>
                  <a:cubicBezTo>
                    <a:pt x="78" y="38"/>
                    <a:pt x="78" y="38"/>
                    <a:pt x="78" y="38"/>
                  </a:cubicBezTo>
                  <a:cubicBezTo>
                    <a:pt x="77" y="41"/>
                    <a:pt x="77" y="45"/>
                    <a:pt x="81" y="48"/>
                  </a:cubicBezTo>
                  <a:cubicBezTo>
                    <a:pt x="81" y="49"/>
                    <a:pt x="81" y="49"/>
                    <a:pt x="81" y="49"/>
                  </a:cubicBezTo>
                  <a:cubicBezTo>
                    <a:pt x="83" y="51"/>
                    <a:pt x="87" y="52"/>
                    <a:pt x="90" y="52"/>
                  </a:cubicBezTo>
                  <a:cubicBezTo>
                    <a:pt x="90" y="52"/>
                    <a:pt x="90" y="52"/>
                    <a:pt x="90" y="52"/>
                  </a:cubicBezTo>
                  <a:cubicBezTo>
                    <a:pt x="90" y="55"/>
                    <a:pt x="90" y="55"/>
                    <a:pt x="90" y="55"/>
                  </a:cubicBezTo>
                  <a:cubicBezTo>
                    <a:pt x="87" y="52"/>
                    <a:pt x="83" y="52"/>
                    <a:pt x="79" y="52"/>
                  </a:cubicBezTo>
                  <a:cubicBezTo>
                    <a:pt x="78" y="52"/>
                    <a:pt x="78" y="52"/>
                    <a:pt x="78" y="52"/>
                  </a:cubicBezTo>
                  <a:cubicBezTo>
                    <a:pt x="78" y="54"/>
                    <a:pt x="78" y="54"/>
                    <a:pt x="78" y="54"/>
                  </a:cubicBezTo>
                  <a:cubicBezTo>
                    <a:pt x="77" y="57"/>
                    <a:pt x="77" y="61"/>
                    <a:pt x="81" y="64"/>
                  </a:cubicBezTo>
                  <a:cubicBezTo>
                    <a:pt x="81" y="65"/>
                    <a:pt x="81" y="65"/>
                    <a:pt x="81" y="65"/>
                  </a:cubicBezTo>
                  <a:cubicBezTo>
                    <a:pt x="83" y="67"/>
                    <a:pt x="87" y="68"/>
                    <a:pt x="90" y="68"/>
                  </a:cubicBezTo>
                  <a:cubicBezTo>
                    <a:pt x="90" y="68"/>
                    <a:pt x="90" y="68"/>
                    <a:pt x="90" y="68"/>
                  </a:cubicBezTo>
                  <a:cubicBezTo>
                    <a:pt x="90" y="71"/>
                    <a:pt x="90" y="71"/>
                    <a:pt x="90" y="71"/>
                  </a:cubicBezTo>
                  <a:cubicBezTo>
                    <a:pt x="87" y="68"/>
                    <a:pt x="83" y="68"/>
                    <a:pt x="79" y="68"/>
                  </a:cubicBezTo>
                  <a:cubicBezTo>
                    <a:pt x="78" y="68"/>
                    <a:pt x="78" y="68"/>
                    <a:pt x="78" y="68"/>
                  </a:cubicBezTo>
                  <a:cubicBezTo>
                    <a:pt x="78" y="70"/>
                    <a:pt x="78" y="70"/>
                    <a:pt x="78" y="70"/>
                  </a:cubicBezTo>
                  <a:cubicBezTo>
                    <a:pt x="77" y="73"/>
                    <a:pt x="77" y="78"/>
                    <a:pt x="81" y="81"/>
                  </a:cubicBezTo>
                  <a:cubicBezTo>
                    <a:pt x="81" y="81"/>
                    <a:pt x="81" y="81"/>
                    <a:pt x="81" y="81"/>
                  </a:cubicBezTo>
                  <a:cubicBezTo>
                    <a:pt x="83" y="84"/>
                    <a:pt x="87" y="84"/>
                    <a:pt x="90" y="84"/>
                  </a:cubicBezTo>
                  <a:cubicBezTo>
                    <a:pt x="90" y="84"/>
                    <a:pt x="90" y="84"/>
                    <a:pt x="90" y="84"/>
                  </a:cubicBezTo>
                  <a:cubicBezTo>
                    <a:pt x="90" y="87"/>
                    <a:pt x="90" y="87"/>
                    <a:pt x="90" y="87"/>
                  </a:cubicBezTo>
                  <a:cubicBezTo>
                    <a:pt x="57" y="87"/>
                    <a:pt x="57" y="87"/>
                    <a:pt x="57" y="87"/>
                  </a:cubicBezTo>
                  <a:cubicBezTo>
                    <a:pt x="57" y="84"/>
                    <a:pt x="57" y="84"/>
                    <a:pt x="57" y="84"/>
                  </a:cubicBezTo>
                  <a:cubicBezTo>
                    <a:pt x="57" y="84"/>
                    <a:pt x="58" y="84"/>
                    <a:pt x="58" y="84"/>
                  </a:cubicBezTo>
                  <a:cubicBezTo>
                    <a:pt x="61" y="84"/>
                    <a:pt x="64" y="84"/>
                    <a:pt x="67" y="81"/>
                  </a:cubicBezTo>
                  <a:cubicBezTo>
                    <a:pt x="67" y="81"/>
                    <a:pt x="67" y="81"/>
                    <a:pt x="67" y="81"/>
                  </a:cubicBezTo>
                  <a:cubicBezTo>
                    <a:pt x="70" y="78"/>
                    <a:pt x="70" y="73"/>
                    <a:pt x="70" y="70"/>
                  </a:cubicBezTo>
                  <a:cubicBezTo>
                    <a:pt x="70" y="68"/>
                    <a:pt x="70" y="68"/>
                    <a:pt x="70" y="68"/>
                  </a:cubicBezTo>
                  <a:cubicBezTo>
                    <a:pt x="68" y="68"/>
                    <a:pt x="68" y="68"/>
                    <a:pt x="68" y="68"/>
                  </a:cubicBezTo>
                  <a:cubicBezTo>
                    <a:pt x="65" y="68"/>
                    <a:pt x="61" y="68"/>
                    <a:pt x="58" y="71"/>
                  </a:cubicBezTo>
                  <a:cubicBezTo>
                    <a:pt x="57" y="72"/>
                    <a:pt x="57" y="72"/>
                    <a:pt x="57" y="72"/>
                  </a:cubicBezTo>
                  <a:cubicBezTo>
                    <a:pt x="57" y="72"/>
                    <a:pt x="57" y="72"/>
                    <a:pt x="57" y="72"/>
                  </a:cubicBezTo>
                  <a:cubicBezTo>
                    <a:pt x="57" y="68"/>
                    <a:pt x="57" y="68"/>
                    <a:pt x="57" y="68"/>
                  </a:cubicBezTo>
                  <a:cubicBezTo>
                    <a:pt x="57" y="68"/>
                    <a:pt x="58" y="68"/>
                    <a:pt x="58" y="68"/>
                  </a:cubicBezTo>
                  <a:cubicBezTo>
                    <a:pt x="61" y="68"/>
                    <a:pt x="64" y="67"/>
                    <a:pt x="67" y="65"/>
                  </a:cubicBezTo>
                  <a:cubicBezTo>
                    <a:pt x="67" y="64"/>
                    <a:pt x="67" y="64"/>
                    <a:pt x="67" y="64"/>
                  </a:cubicBezTo>
                  <a:cubicBezTo>
                    <a:pt x="70" y="61"/>
                    <a:pt x="70" y="57"/>
                    <a:pt x="70" y="54"/>
                  </a:cubicBezTo>
                  <a:cubicBezTo>
                    <a:pt x="70" y="52"/>
                    <a:pt x="70" y="52"/>
                    <a:pt x="70" y="52"/>
                  </a:cubicBezTo>
                  <a:cubicBezTo>
                    <a:pt x="68" y="52"/>
                    <a:pt x="68" y="52"/>
                    <a:pt x="68" y="52"/>
                  </a:cubicBezTo>
                  <a:cubicBezTo>
                    <a:pt x="65" y="52"/>
                    <a:pt x="61" y="52"/>
                    <a:pt x="58" y="55"/>
                  </a:cubicBezTo>
                  <a:cubicBezTo>
                    <a:pt x="57" y="55"/>
                    <a:pt x="57" y="55"/>
                    <a:pt x="57" y="55"/>
                  </a:cubicBezTo>
                  <a:cubicBezTo>
                    <a:pt x="57" y="55"/>
                    <a:pt x="57" y="55"/>
                    <a:pt x="57" y="55"/>
                  </a:cubicBezTo>
                  <a:cubicBezTo>
                    <a:pt x="57" y="52"/>
                    <a:pt x="57" y="52"/>
                    <a:pt x="57" y="52"/>
                  </a:cubicBezTo>
                  <a:cubicBezTo>
                    <a:pt x="57" y="52"/>
                    <a:pt x="58" y="52"/>
                    <a:pt x="58" y="52"/>
                  </a:cubicBezTo>
                  <a:cubicBezTo>
                    <a:pt x="61" y="52"/>
                    <a:pt x="64" y="51"/>
                    <a:pt x="67" y="49"/>
                  </a:cubicBezTo>
                  <a:cubicBezTo>
                    <a:pt x="67" y="48"/>
                    <a:pt x="67" y="48"/>
                    <a:pt x="67" y="48"/>
                  </a:cubicBezTo>
                  <a:cubicBezTo>
                    <a:pt x="70" y="45"/>
                    <a:pt x="70" y="41"/>
                    <a:pt x="70" y="38"/>
                  </a:cubicBezTo>
                  <a:cubicBezTo>
                    <a:pt x="70" y="36"/>
                    <a:pt x="70" y="36"/>
                    <a:pt x="70" y="36"/>
                  </a:cubicBezTo>
                  <a:cubicBezTo>
                    <a:pt x="68" y="36"/>
                    <a:pt x="68" y="36"/>
                    <a:pt x="68" y="36"/>
                  </a:cubicBezTo>
                  <a:cubicBezTo>
                    <a:pt x="65" y="36"/>
                    <a:pt x="61" y="36"/>
                    <a:pt x="58" y="39"/>
                  </a:cubicBezTo>
                  <a:cubicBezTo>
                    <a:pt x="57" y="39"/>
                    <a:pt x="57" y="39"/>
                    <a:pt x="57" y="39"/>
                  </a:cubicBezTo>
                  <a:cubicBezTo>
                    <a:pt x="57" y="39"/>
                    <a:pt x="57" y="39"/>
                    <a:pt x="57" y="39"/>
                  </a:cubicBezTo>
                  <a:cubicBezTo>
                    <a:pt x="57" y="39"/>
                    <a:pt x="57" y="39"/>
                    <a:pt x="57" y="39"/>
                  </a:cubicBezTo>
                  <a:cubicBezTo>
                    <a:pt x="57" y="37"/>
                    <a:pt x="57" y="37"/>
                    <a:pt x="57" y="37"/>
                  </a:cubicBezTo>
                  <a:cubicBezTo>
                    <a:pt x="57" y="37"/>
                    <a:pt x="57" y="37"/>
                    <a:pt x="57" y="37"/>
                  </a:cubicBezTo>
                  <a:cubicBezTo>
                    <a:pt x="60" y="35"/>
                    <a:pt x="63" y="32"/>
                    <a:pt x="63" y="28"/>
                  </a:cubicBezTo>
                  <a:cubicBezTo>
                    <a:pt x="63" y="27"/>
                    <a:pt x="63" y="27"/>
                    <a:pt x="63" y="27"/>
                  </a:cubicBezTo>
                  <a:cubicBezTo>
                    <a:pt x="63" y="23"/>
                    <a:pt x="60" y="20"/>
                    <a:pt x="57" y="17"/>
                  </a:cubicBezTo>
                  <a:cubicBezTo>
                    <a:pt x="56" y="16"/>
                    <a:pt x="56" y="16"/>
                    <a:pt x="56" y="16"/>
                  </a:cubicBezTo>
                  <a:cubicBezTo>
                    <a:pt x="55" y="17"/>
                    <a:pt x="55" y="17"/>
                    <a:pt x="55" y="17"/>
                  </a:cubicBezTo>
                  <a:cubicBezTo>
                    <a:pt x="52" y="20"/>
                    <a:pt x="49" y="23"/>
                    <a:pt x="49" y="27"/>
                  </a:cubicBezTo>
                  <a:cubicBezTo>
                    <a:pt x="49" y="28"/>
                    <a:pt x="49" y="28"/>
                    <a:pt x="49" y="28"/>
                  </a:cubicBezTo>
                  <a:cubicBezTo>
                    <a:pt x="49" y="31"/>
                    <a:pt x="51" y="34"/>
                    <a:pt x="54" y="36"/>
                  </a:cubicBezTo>
                  <a:cubicBezTo>
                    <a:pt x="54" y="37"/>
                    <a:pt x="53" y="37"/>
                    <a:pt x="53" y="37"/>
                  </a:cubicBezTo>
                  <a:cubicBezTo>
                    <a:pt x="53" y="38"/>
                    <a:pt x="53" y="38"/>
                    <a:pt x="53" y="38"/>
                  </a:cubicBezTo>
                  <a:cubicBezTo>
                    <a:pt x="50" y="36"/>
                    <a:pt x="47" y="36"/>
                    <a:pt x="43" y="36"/>
                  </a:cubicBezTo>
                  <a:cubicBezTo>
                    <a:pt x="42" y="36"/>
                    <a:pt x="42" y="36"/>
                    <a:pt x="42" y="36"/>
                  </a:cubicBezTo>
                  <a:cubicBezTo>
                    <a:pt x="42" y="38"/>
                    <a:pt x="42" y="38"/>
                    <a:pt x="42" y="38"/>
                  </a:cubicBezTo>
                  <a:cubicBezTo>
                    <a:pt x="41" y="41"/>
                    <a:pt x="42" y="45"/>
                    <a:pt x="45" y="48"/>
                  </a:cubicBezTo>
                  <a:cubicBezTo>
                    <a:pt x="45" y="49"/>
                    <a:pt x="45" y="49"/>
                    <a:pt x="45" y="49"/>
                  </a:cubicBezTo>
                  <a:cubicBezTo>
                    <a:pt x="47" y="51"/>
                    <a:pt x="51" y="52"/>
                    <a:pt x="53" y="52"/>
                  </a:cubicBezTo>
                  <a:cubicBezTo>
                    <a:pt x="53" y="54"/>
                    <a:pt x="53" y="54"/>
                    <a:pt x="53" y="54"/>
                  </a:cubicBezTo>
                  <a:cubicBezTo>
                    <a:pt x="50" y="52"/>
                    <a:pt x="47" y="52"/>
                    <a:pt x="43" y="52"/>
                  </a:cubicBezTo>
                  <a:cubicBezTo>
                    <a:pt x="42" y="52"/>
                    <a:pt x="42" y="52"/>
                    <a:pt x="42" y="52"/>
                  </a:cubicBezTo>
                  <a:cubicBezTo>
                    <a:pt x="42" y="54"/>
                    <a:pt x="42" y="54"/>
                    <a:pt x="42" y="54"/>
                  </a:cubicBezTo>
                  <a:cubicBezTo>
                    <a:pt x="41" y="57"/>
                    <a:pt x="42" y="61"/>
                    <a:pt x="45" y="64"/>
                  </a:cubicBezTo>
                  <a:cubicBezTo>
                    <a:pt x="45" y="65"/>
                    <a:pt x="45" y="65"/>
                    <a:pt x="45" y="65"/>
                  </a:cubicBezTo>
                  <a:cubicBezTo>
                    <a:pt x="47" y="67"/>
                    <a:pt x="51" y="68"/>
                    <a:pt x="53" y="68"/>
                  </a:cubicBezTo>
                  <a:cubicBezTo>
                    <a:pt x="53" y="71"/>
                    <a:pt x="53" y="71"/>
                    <a:pt x="53" y="71"/>
                  </a:cubicBezTo>
                  <a:cubicBezTo>
                    <a:pt x="50" y="68"/>
                    <a:pt x="47" y="68"/>
                    <a:pt x="43" y="68"/>
                  </a:cubicBezTo>
                  <a:cubicBezTo>
                    <a:pt x="42" y="68"/>
                    <a:pt x="42" y="68"/>
                    <a:pt x="42" y="68"/>
                  </a:cubicBezTo>
                  <a:cubicBezTo>
                    <a:pt x="42" y="70"/>
                    <a:pt x="42" y="70"/>
                    <a:pt x="42" y="70"/>
                  </a:cubicBezTo>
                  <a:cubicBezTo>
                    <a:pt x="41" y="73"/>
                    <a:pt x="42" y="78"/>
                    <a:pt x="45" y="81"/>
                  </a:cubicBezTo>
                  <a:cubicBezTo>
                    <a:pt x="45" y="81"/>
                    <a:pt x="45" y="81"/>
                    <a:pt x="45" y="81"/>
                  </a:cubicBezTo>
                  <a:cubicBezTo>
                    <a:pt x="47" y="84"/>
                    <a:pt x="51" y="84"/>
                    <a:pt x="53" y="84"/>
                  </a:cubicBezTo>
                  <a:cubicBezTo>
                    <a:pt x="53" y="87"/>
                    <a:pt x="53" y="87"/>
                    <a:pt x="53" y="87"/>
                  </a:cubicBezTo>
                  <a:cubicBezTo>
                    <a:pt x="21" y="87"/>
                    <a:pt x="21" y="87"/>
                    <a:pt x="21" y="87"/>
                  </a:cubicBezTo>
                  <a:cubicBezTo>
                    <a:pt x="21" y="84"/>
                    <a:pt x="21" y="84"/>
                    <a:pt x="21" y="84"/>
                  </a:cubicBezTo>
                  <a:cubicBezTo>
                    <a:pt x="21" y="84"/>
                    <a:pt x="22" y="84"/>
                    <a:pt x="22" y="84"/>
                  </a:cubicBezTo>
                  <a:cubicBezTo>
                    <a:pt x="25" y="84"/>
                    <a:pt x="28" y="84"/>
                    <a:pt x="31" y="81"/>
                  </a:cubicBezTo>
                  <a:cubicBezTo>
                    <a:pt x="31" y="81"/>
                    <a:pt x="31" y="81"/>
                    <a:pt x="31" y="81"/>
                  </a:cubicBezTo>
                  <a:cubicBezTo>
                    <a:pt x="34" y="78"/>
                    <a:pt x="34" y="73"/>
                    <a:pt x="34" y="70"/>
                  </a:cubicBezTo>
                  <a:cubicBezTo>
                    <a:pt x="34" y="68"/>
                    <a:pt x="34" y="68"/>
                    <a:pt x="34" y="68"/>
                  </a:cubicBezTo>
                  <a:cubicBezTo>
                    <a:pt x="32" y="68"/>
                    <a:pt x="32" y="68"/>
                    <a:pt x="32" y="68"/>
                  </a:cubicBezTo>
                  <a:cubicBezTo>
                    <a:pt x="29" y="68"/>
                    <a:pt x="25" y="68"/>
                    <a:pt x="22" y="71"/>
                  </a:cubicBezTo>
                  <a:cubicBezTo>
                    <a:pt x="21" y="72"/>
                    <a:pt x="21" y="72"/>
                    <a:pt x="21" y="72"/>
                  </a:cubicBezTo>
                  <a:cubicBezTo>
                    <a:pt x="21" y="72"/>
                    <a:pt x="21" y="72"/>
                    <a:pt x="21" y="72"/>
                  </a:cubicBezTo>
                  <a:cubicBezTo>
                    <a:pt x="21" y="68"/>
                    <a:pt x="21" y="68"/>
                    <a:pt x="21" y="68"/>
                  </a:cubicBezTo>
                  <a:cubicBezTo>
                    <a:pt x="21" y="68"/>
                    <a:pt x="22" y="68"/>
                    <a:pt x="22" y="68"/>
                  </a:cubicBezTo>
                  <a:cubicBezTo>
                    <a:pt x="25" y="68"/>
                    <a:pt x="28" y="67"/>
                    <a:pt x="31" y="65"/>
                  </a:cubicBezTo>
                  <a:cubicBezTo>
                    <a:pt x="31" y="64"/>
                    <a:pt x="31" y="64"/>
                    <a:pt x="31" y="64"/>
                  </a:cubicBezTo>
                  <a:cubicBezTo>
                    <a:pt x="34" y="61"/>
                    <a:pt x="34" y="57"/>
                    <a:pt x="34" y="54"/>
                  </a:cubicBezTo>
                  <a:cubicBezTo>
                    <a:pt x="34" y="52"/>
                    <a:pt x="34" y="52"/>
                    <a:pt x="34" y="52"/>
                  </a:cubicBezTo>
                  <a:cubicBezTo>
                    <a:pt x="32" y="52"/>
                    <a:pt x="32" y="52"/>
                    <a:pt x="32" y="52"/>
                  </a:cubicBezTo>
                  <a:cubicBezTo>
                    <a:pt x="29" y="52"/>
                    <a:pt x="25" y="52"/>
                    <a:pt x="22" y="55"/>
                  </a:cubicBezTo>
                  <a:cubicBezTo>
                    <a:pt x="21" y="55"/>
                    <a:pt x="21" y="55"/>
                    <a:pt x="21" y="55"/>
                  </a:cubicBezTo>
                  <a:cubicBezTo>
                    <a:pt x="21" y="55"/>
                    <a:pt x="21" y="56"/>
                    <a:pt x="21" y="56"/>
                  </a:cubicBezTo>
                  <a:cubicBezTo>
                    <a:pt x="21" y="54"/>
                    <a:pt x="21" y="54"/>
                    <a:pt x="21" y="54"/>
                  </a:cubicBezTo>
                  <a:cubicBezTo>
                    <a:pt x="21" y="53"/>
                    <a:pt x="21" y="53"/>
                    <a:pt x="21" y="53"/>
                  </a:cubicBezTo>
                  <a:cubicBezTo>
                    <a:pt x="24" y="51"/>
                    <a:pt x="27" y="48"/>
                    <a:pt x="27" y="43"/>
                  </a:cubicBezTo>
                  <a:cubicBezTo>
                    <a:pt x="27" y="43"/>
                    <a:pt x="27" y="43"/>
                    <a:pt x="27" y="43"/>
                  </a:cubicBezTo>
                  <a:cubicBezTo>
                    <a:pt x="27" y="39"/>
                    <a:pt x="24" y="36"/>
                    <a:pt x="21" y="33"/>
                  </a:cubicBezTo>
                  <a:cubicBezTo>
                    <a:pt x="20" y="32"/>
                    <a:pt x="20" y="32"/>
                    <a:pt x="20" y="32"/>
                  </a:cubicBezTo>
                  <a:cubicBezTo>
                    <a:pt x="19" y="33"/>
                    <a:pt x="19" y="33"/>
                    <a:pt x="19" y="33"/>
                  </a:cubicBezTo>
                  <a:cubicBezTo>
                    <a:pt x="16" y="36"/>
                    <a:pt x="13" y="39"/>
                    <a:pt x="13" y="43"/>
                  </a:cubicBezTo>
                  <a:cubicBezTo>
                    <a:pt x="13" y="43"/>
                    <a:pt x="13" y="43"/>
                    <a:pt x="13" y="43"/>
                  </a:cubicBezTo>
                  <a:cubicBezTo>
                    <a:pt x="13" y="47"/>
                    <a:pt x="15" y="50"/>
                    <a:pt x="17" y="52"/>
                  </a:cubicBezTo>
                  <a:cubicBezTo>
                    <a:pt x="17" y="54"/>
                    <a:pt x="17" y="54"/>
                    <a:pt x="17" y="54"/>
                  </a:cubicBezTo>
                  <a:cubicBezTo>
                    <a:pt x="14" y="52"/>
                    <a:pt x="10" y="52"/>
                    <a:pt x="8" y="52"/>
                  </a:cubicBezTo>
                  <a:cubicBezTo>
                    <a:pt x="6" y="52"/>
                    <a:pt x="6" y="52"/>
                    <a:pt x="6" y="52"/>
                  </a:cubicBezTo>
                  <a:cubicBezTo>
                    <a:pt x="6" y="54"/>
                    <a:pt x="6" y="54"/>
                    <a:pt x="6" y="54"/>
                  </a:cubicBezTo>
                  <a:cubicBezTo>
                    <a:pt x="6" y="57"/>
                    <a:pt x="6" y="61"/>
                    <a:pt x="9" y="64"/>
                  </a:cubicBezTo>
                  <a:cubicBezTo>
                    <a:pt x="9" y="65"/>
                    <a:pt x="9" y="65"/>
                    <a:pt x="9" y="65"/>
                  </a:cubicBezTo>
                  <a:cubicBezTo>
                    <a:pt x="11" y="67"/>
                    <a:pt x="14" y="68"/>
                    <a:pt x="17" y="68"/>
                  </a:cubicBezTo>
                  <a:cubicBezTo>
                    <a:pt x="17" y="70"/>
                    <a:pt x="17" y="70"/>
                    <a:pt x="17" y="70"/>
                  </a:cubicBezTo>
                  <a:cubicBezTo>
                    <a:pt x="14" y="68"/>
                    <a:pt x="10" y="68"/>
                    <a:pt x="8" y="68"/>
                  </a:cubicBezTo>
                  <a:cubicBezTo>
                    <a:pt x="6" y="68"/>
                    <a:pt x="6" y="68"/>
                    <a:pt x="6" y="68"/>
                  </a:cubicBezTo>
                  <a:cubicBezTo>
                    <a:pt x="6" y="70"/>
                    <a:pt x="6" y="70"/>
                    <a:pt x="6" y="70"/>
                  </a:cubicBezTo>
                  <a:cubicBezTo>
                    <a:pt x="6" y="73"/>
                    <a:pt x="6" y="78"/>
                    <a:pt x="9" y="81"/>
                  </a:cubicBezTo>
                  <a:cubicBezTo>
                    <a:pt x="9" y="81"/>
                    <a:pt x="9" y="81"/>
                    <a:pt x="9" y="81"/>
                  </a:cubicBezTo>
                  <a:cubicBezTo>
                    <a:pt x="11" y="83"/>
                    <a:pt x="14" y="84"/>
                    <a:pt x="17" y="84"/>
                  </a:cubicBezTo>
                  <a:cubicBezTo>
                    <a:pt x="17" y="87"/>
                    <a:pt x="17" y="87"/>
                    <a:pt x="17" y="87"/>
                  </a:cubicBezTo>
                  <a:cubicBezTo>
                    <a:pt x="2" y="87"/>
                    <a:pt x="2" y="87"/>
                    <a:pt x="2" y="87"/>
                  </a:cubicBezTo>
                  <a:cubicBezTo>
                    <a:pt x="1" y="87"/>
                    <a:pt x="0" y="88"/>
                    <a:pt x="0" y="89"/>
                  </a:cubicBezTo>
                  <a:cubicBezTo>
                    <a:pt x="0" y="90"/>
                    <a:pt x="1" y="91"/>
                    <a:pt x="2" y="91"/>
                  </a:cubicBezTo>
                  <a:cubicBezTo>
                    <a:pt x="110" y="91"/>
                    <a:pt x="110" y="91"/>
                    <a:pt x="110" y="91"/>
                  </a:cubicBezTo>
                  <a:cubicBezTo>
                    <a:pt x="111" y="91"/>
                    <a:pt x="112" y="90"/>
                    <a:pt x="112" y="89"/>
                  </a:cubicBezTo>
                  <a:close/>
                  <a:moveTo>
                    <a:pt x="96" y="74"/>
                  </a:moveTo>
                  <a:cubicBezTo>
                    <a:pt x="96" y="74"/>
                    <a:pt x="96" y="74"/>
                    <a:pt x="96" y="74"/>
                  </a:cubicBezTo>
                  <a:cubicBezTo>
                    <a:pt x="98" y="73"/>
                    <a:pt x="99" y="72"/>
                    <a:pt x="102" y="72"/>
                  </a:cubicBezTo>
                  <a:cubicBezTo>
                    <a:pt x="102" y="75"/>
                    <a:pt x="102" y="77"/>
                    <a:pt x="100" y="78"/>
                  </a:cubicBezTo>
                  <a:cubicBezTo>
                    <a:pt x="100" y="78"/>
                    <a:pt x="100" y="78"/>
                    <a:pt x="100" y="78"/>
                  </a:cubicBezTo>
                  <a:cubicBezTo>
                    <a:pt x="99" y="80"/>
                    <a:pt x="97" y="80"/>
                    <a:pt x="94" y="80"/>
                  </a:cubicBezTo>
                  <a:cubicBezTo>
                    <a:pt x="94" y="78"/>
                    <a:pt x="94" y="76"/>
                    <a:pt x="96" y="74"/>
                  </a:cubicBezTo>
                  <a:close/>
                  <a:moveTo>
                    <a:pt x="96" y="58"/>
                  </a:moveTo>
                  <a:cubicBezTo>
                    <a:pt x="96" y="58"/>
                    <a:pt x="96" y="58"/>
                    <a:pt x="96" y="58"/>
                  </a:cubicBezTo>
                  <a:cubicBezTo>
                    <a:pt x="98" y="56"/>
                    <a:pt x="99" y="56"/>
                    <a:pt x="102" y="56"/>
                  </a:cubicBezTo>
                  <a:cubicBezTo>
                    <a:pt x="102" y="59"/>
                    <a:pt x="102" y="60"/>
                    <a:pt x="100" y="62"/>
                  </a:cubicBezTo>
                  <a:cubicBezTo>
                    <a:pt x="100" y="62"/>
                    <a:pt x="100" y="62"/>
                    <a:pt x="100" y="62"/>
                  </a:cubicBezTo>
                  <a:cubicBezTo>
                    <a:pt x="99" y="63"/>
                    <a:pt x="97" y="64"/>
                    <a:pt x="94" y="64"/>
                  </a:cubicBezTo>
                  <a:cubicBezTo>
                    <a:pt x="94" y="61"/>
                    <a:pt x="94" y="59"/>
                    <a:pt x="96" y="58"/>
                  </a:cubicBezTo>
                  <a:close/>
                  <a:moveTo>
                    <a:pt x="96" y="42"/>
                  </a:moveTo>
                  <a:cubicBezTo>
                    <a:pt x="96" y="42"/>
                    <a:pt x="96" y="42"/>
                    <a:pt x="96" y="42"/>
                  </a:cubicBezTo>
                  <a:cubicBezTo>
                    <a:pt x="98" y="40"/>
                    <a:pt x="99" y="39"/>
                    <a:pt x="102" y="40"/>
                  </a:cubicBezTo>
                  <a:cubicBezTo>
                    <a:pt x="102" y="42"/>
                    <a:pt x="102" y="44"/>
                    <a:pt x="100" y="46"/>
                  </a:cubicBezTo>
                  <a:cubicBezTo>
                    <a:pt x="100" y="46"/>
                    <a:pt x="100" y="46"/>
                    <a:pt x="100" y="46"/>
                  </a:cubicBezTo>
                  <a:cubicBezTo>
                    <a:pt x="99" y="47"/>
                    <a:pt x="97" y="48"/>
                    <a:pt x="94" y="48"/>
                  </a:cubicBezTo>
                  <a:cubicBezTo>
                    <a:pt x="94" y="45"/>
                    <a:pt x="94" y="43"/>
                    <a:pt x="96" y="42"/>
                  </a:cubicBezTo>
                  <a:close/>
                  <a:moveTo>
                    <a:pt x="96" y="26"/>
                  </a:moveTo>
                  <a:cubicBezTo>
                    <a:pt x="96" y="26"/>
                    <a:pt x="96" y="26"/>
                    <a:pt x="96" y="26"/>
                  </a:cubicBezTo>
                  <a:cubicBezTo>
                    <a:pt x="98" y="24"/>
                    <a:pt x="99" y="24"/>
                    <a:pt x="102" y="24"/>
                  </a:cubicBezTo>
                  <a:cubicBezTo>
                    <a:pt x="102" y="27"/>
                    <a:pt x="102" y="28"/>
                    <a:pt x="100" y="30"/>
                  </a:cubicBezTo>
                  <a:cubicBezTo>
                    <a:pt x="100" y="30"/>
                    <a:pt x="100" y="30"/>
                    <a:pt x="100" y="30"/>
                  </a:cubicBezTo>
                  <a:cubicBezTo>
                    <a:pt x="99" y="31"/>
                    <a:pt x="97" y="32"/>
                    <a:pt x="94" y="32"/>
                  </a:cubicBezTo>
                  <a:cubicBezTo>
                    <a:pt x="94" y="29"/>
                    <a:pt x="94" y="27"/>
                    <a:pt x="96" y="26"/>
                  </a:cubicBezTo>
                  <a:close/>
                  <a:moveTo>
                    <a:pt x="60" y="74"/>
                  </a:moveTo>
                  <a:cubicBezTo>
                    <a:pt x="60" y="74"/>
                    <a:pt x="60" y="74"/>
                    <a:pt x="60" y="74"/>
                  </a:cubicBezTo>
                  <a:cubicBezTo>
                    <a:pt x="62" y="73"/>
                    <a:pt x="64" y="72"/>
                    <a:pt x="66" y="72"/>
                  </a:cubicBezTo>
                  <a:cubicBezTo>
                    <a:pt x="66" y="75"/>
                    <a:pt x="66" y="77"/>
                    <a:pt x="64" y="78"/>
                  </a:cubicBezTo>
                  <a:cubicBezTo>
                    <a:pt x="64" y="78"/>
                    <a:pt x="64" y="78"/>
                    <a:pt x="64" y="78"/>
                  </a:cubicBezTo>
                  <a:cubicBezTo>
                    <a:pt x="63" y="80"/>
                    <a:pt x="61" y="80"/>
                    <a:pt x="58" y="80"/>
                  </a:cubicBezTo>
                  <a:cubicBezTo>
                    <a:pt x="58" y="78"/>
                    <a:pt x="59" y="76"/>
                    <a:pt x="60" y="74"/>
                  </a:cubicBezTo>
                  <a:close/>
                  <a:moveTo>
                    <a:pt x="60" y="58"/>
                  </a:moveTo>
                  <a:cubicBezTo>
                    <a:pt x="60" y="58"/>
                    <a:pt x="60" y="58"/>
                    <a:pt x="60" y="58"/>
                  </a:cubicBezTo>
                  <a:cubicBezTo>
                    <a:pt x="62" y="56"/>
                    <a:pt x="64" y="56"/>
                    <a:pt x="66" y="56"/>
                  </a:cubicBezTo>
                  <a:cubicBezTo>
                    <a:pt x="66" y="59"/>
                    <a:pt x="66" y="60"/>
                    <a:pt x="64" y="62"/>
                  </a:cubicBezTo>
                  <a:cubicBezTo>
                    <a:pt x="64" y="62"/>
                    <a:pt x="64" y="62"/>
                    <a:pt x="64" y="62"/>
                  </a:cubicBezTo>
                  <a:cubicBezTo>
                    <a:pt x="63" y="63"/>
                    <a:pt x="61" y="64"/>
                    <a:pt x="58" y="64"/>
                  </a:cubicBezTo>
                  <a:cubicBezTo>
                    <a:pt x="58" y="61"/>
                    <a:pt x="59" y="59"/>
                    <a:pt x="60" y="58"/>
                  </a:cubicBezTo>
                  <a:close/>
                  <a:moveTo>
                    <a:pt x="60" y="42"/>
                  </a:moveTo>
                  <a:cubicBezTo>
                    <a:pt x="60" y="42"/>
                    <a:pt x="60" y="42"/>
                    <a:pt x="60" y="42"/>
                  </a:cubicBezTo>
                  <a:cubicBezTo>
                    <a:pt x="62" y="40"/>
                    <a:pt x="64" y="40"/>
                    <a:pt x="66" y="40"/>
                  </a:cubicBezTo>
                  <a:cubicBezTo>
                    <a:pt x="66" y="42"/>
                    <a:pt x="66" y="44"/>
                    <a:pt x="64" y="46"/>
                  </a:cubicBezTo>
                  <a:cubicBezTo>
                    <a:pt x="64" y="46"/>
                    <a:pt x="64" y="46"/>
                    <a:pt x="64" y="46"/>
                  </a:cubicBezTo>
                  <a:cubicBezTo>
                    <a:pt x="63" y="47"/>
                    <a:pt x="61" y="48"/>
                    <a:pt x="58" y="48"/>
                  </a:cubicBezTo>
                  <a:cubicBezTo>
                    <a:pt x="58" y="45"/>
                    <a:pt x="59" y="43"/>
                    <a:pt x="60" y="42"/>
                  </a:cubicBezTo>
                  <a:close/>
                  <a:moveTo>
                    <a:pt x="24" y="74"/>
                  </a:moveTo>
                  <a:cubicBezTo>
                    <a:pt x="24" y="74"/>
                    <a:pt x="24" y="74"/>
                    <a:pt x="24" y="74"/>
                  </a:cubicBezTo>
                  <a:cubicBezTo>
                    <a:pt x="26" y="73"/>
                    <a:pt x="28" y="72"/>
                    <a:pt x="31" y="72"/>
                  </a:cubicBezTo>
                  <a:cubicBezTo>
                    <a:pt x="31" y="75"/>
                    <a:pt x="30" y="77"/>
                    <a:pt x="29" y="78"/>
                  </a:cubicBezTo>
                  <a:cubicBezTo>
                    <a:pt x="28" y="78"/>
                    <a:pt x="28" y="78"/>
                    <a:pt x="28" y="78"/>
                  </a:cubicBezTo>
                  <a:cubicBezTo>
                    <a:pt x="27" y="80"/>
                    <a:pt x="25" y="80"/>
                    <a:pt x="22" y="80"/>
                  </a:cubicBezTo>
                  <a:cubicBezTo>
                    <a:pt x="22" y="78"/>
                    <a:pt x="23" y="76"/>
                    <a:pt x="24" y="74"/>
                  </a:cubicBezTo>
                  <a:close/>
                  <a:moveTo>
                    <a:pt x="24" y="58"/>
                  </a:moveTo>
                  <a:cubicBezTo>
                    <a:pt x="24" y="58"/>
                    <a:pt x="24" y="58"/>
                    <a:pt x="24" y="58"/>
                  </a:cubicBezTo>
                  <a:cubicBezTo>
                    <a:pt x="26" y="56"/>
                    <a:pt x="28" y="56"/>
                    <a:pt x="31" y="56"/>
                  </a:cubicBezTo>
                  <a:cubicBezTo>
                    <a:pt x="31" y="59"/>
                    <a:pt x="30" y="60"/>
                    <a:pt x="29" y="62"/>
                  </a:cubicBezTo>
                  <a:cubicBezTo>
                    <a:pt x="28" y="62"/>
                    <a:pt x="28" y="62"/>
                    <a:pt x="28" y="62"/>
                  </a:cubicBezTo>
                  <a:cubicBezTo>
                    <a:pt x="27" y="63"/>
                    <a:pt x="25" y="64"/>
                    <a:pt x="22" y="64"/>
                  </a:cubicBezTo>
                  <a:cubicBezTo>
                    <a:pt x="22" y="61"/>
                    <a:pt x="23" y="59"/>
                    <a:pt x="24" y="58"/>
                  </a:cubicBezTo>
                  <a:close/>
                  <a:moveTo>
                    <a:pt x="17" y="80"/>
                  </a:moveTo>
                  <a:cubicBezTo>
                    <a:pt x="15" y="80"/>
                    <a:pt x="13" y="80"/>
                    <a:pt x="12" y="78"/>
                  </a:cubicBezTo>
                  <a:cubicBezTo>
                    <a:pt x="11" y="78"/>
                    <a:pt x="11" y="78"/>
                    <a:pt x="11" y="78"/>
                  </a:cubicBezTo>
                  <a:cubicBezTo>
                    <a:pt x="10" y="77"/>
                    <a:pt x="9" y="75"/>
                    <a:pt x="9" y="72"/>
                  </a:cubicBezTo>
                  <a:cubicBezTo>
                    <a:pt x="12" y="72"/>
                    <a:pt x="14" y="73"/>
                    <a:pt x="16" y="74"/>
                  </a:cubicBezTo>
                  <a:cubicBezTo>
                    <a:pt x="16" y="74"/>
                    <a:pt x="16" y="74"/>
                    <a:pt x="16" y="74"/>
                  </a:cubicBezTo>
                  <a:cubicBezTo>
                    <a:pt x="16" y="75"/>
                    <a:pt x="17" y="75"/>
                    <a:pt x="17" y="76"/>
                  </a:cubicBezTo>
                  <a:lnTo>
                    <a:pt x="17" y="80"/>
                  </a:lnTo>
                  <a:close/>
                  <a:moveTo>
                    <a:pt x="17" y="64"/>
                  </a:moveTo>
                  <a:cubicBezTo>
                    <a:pt x="15" y="64"/>
                    <a:pt x="13" y="63"/>
                    <a:pt x="12" y="62"/>
                  </a:cubicBezTo>
                  <a:cubicBezTo>
                    <a:pt x="11" y="62"/>
                    <a:pt x="11" y="62"/>
                    <a:pt x="11" y="62"/>
                  </a:cubicBezTo>
                  <a:cubicBezTo>
                    <a:pt x="10" y="60"/>
                    <a:pt x="9" y="59"/>
                    <a:pt x="9" y="56"/>
                  </a:cubicBezTo>
                  <a:cubicBezTo>
                    <a:pt x="12" y="56"/>
                    <a:pt x="14" y="56"/>
                    <a:pt x="16" y="58"/>
                  </a:cubicBezTo>
                  <a:cubicBezTo>
                    <a:pt x="16" y="58"/>
                    <a:pt x="16" y="58"/>
                    <a:pt x="16" y="58"/>
                  </a:cubicBezTo>
                  <a:cubicBezTo>
                    <a:pt x="16" y="58"/>
                    <a:pt x="17" y="59"/>
                    <a:pt x="17" y="60"/>
                  </a:cubicBezTo>
                  <a:lnTo>
                    <a:pt x="17" y="64"/>
                  </a:lnTo>
                  <a:close/>
                  <a:moveTo>
                    <a:pt x="17" y="43"/>
                  </a:moveTo>
                  <a:cubicBezTo>
                    <a:pt x="17" y="43"/>
                    <a:pt x="17" y="43"/>
                    <a:pt x="17" y="43"/>
                  </a:cubicBezTo>
                  <a:cubicBezTo>
                    <a:pt x="17" y="41"/>
                    <a:pt x="18" y="39"/>
                    <a:pt x="20" y="37"/>
                  </a:cubicBezTo>
                  <a:cubicBezTo>
                    <a:pt x="22" y="39"/>
                    <a:pt x="23" y="41"/>
                    <a:pt x="23" y="43"/>
                  </a:cubicBezTo>
                  <a:cubicBezTo>
                    <a:pt x="23" y="43"/>
                    <a:pt x="23" y="43"/>
                    <a:pt x="23" y="43"/>
                  </a:cubicBezTo>
                  <a:cubicBezTo>
                    <a:pt x="23" y="45"/>
                    <a:pt x="22" y="47"/>
                    <a:pt x="20" y="49"/>
                  </a:cubicBezTo>
                  <a:cubicBezTo>
                    <a:pt x="18" y="47"/>
                    <a:pt x="17" y="45"/>
                    <a:pt x="17" y="43"/>
                  </a:cubicBezTo>
                  <a:close/>
                  <a:moveTo>
                    <a:pt x="53" y="80"/>
                  </a:moveTo>
                  <a:cubicBezTo>
                    <a:pt x="51" y="80"/>
                    <a:pt x="49" y="80"/>
                    <a:pt x="48" y="78"/>
                  </a:cubicBezTo>
                  <a:cubicBezTo>
                    <a:pt x="47" y="78"/>
                    <a:pt x="47" y="78"/>
                    <a:pt x="47" y="78"/>
                  </a:cubicBezTo>
                  <a:cubicBezTo>
                    <a:pt x="46" y="77"/>
                    <a:pt x="45" y="75"/>
                    <a:pt x="45" y="72"/>
                  </a:cubicBezTo>
                  <a:cubicBezTo>
                    <a:pt x="48" y="72"/>
                    <a:pt x="50" y="73"/>
                    <a:pt x="52" y="74"/>
                  </a:cubicBezTo>
                  <a:cubicBezTo>
                    <a:pt x="52" y="74"/>
                    <a:pt x="52" y="74"/>
                    <a:pt x="52" y="74"/>
                  </a:cubicBezTo>
                  <a:cubicBezTo>
                    <a:pt x="53" y="75"/>
                    <a:pt x="53" y="76"/>
                    <a:pt x="53" y="77"/>
                  </a:cubicBezTo>
                  <a:lnTo>
                    <a:pt x="53" y="80"/>
                  </a:lnTo>
                  <a:close/>
                  <a:moveTo>
                    <a:pt x="53" y="64"/>
                  </a:moveTo>
                  <a:cubicBezTo>
                    <a:pt x="51" y="64"/>
                    <a:pt x="49" y="63"/>
                    <a:pt x="48" y="62"/>
                  </a:cubicBezTo>
                  <a:cubicBezTo>
                    <a:pt x="47" y="62"/>
                    <a:pt x="47" y="62"/>
                    <a:pt x="47" y="62"/>
                  </a:cubicBezTo>
                  <a:cubicBezTo>
                    <a:pt x="46" y="60"/>
                    <a:pt x="45" y="59"/>
                    <a:pt x="45" y="56"/>
                  </a:cubicBezTo>
                  <a:cubicBezTo>
                    <a:pt x="48" y="56"/>
                    <a:pt x="50" y="56"/>
                    <a:pt x="52" y="58"/>
                  </a:cubicBezTo>
                  <a:cubicBezTo>
                    <a:pt x="52" y="58"/>
                    <a:pt x="52" y="58"/>
                    <a:pt x="52" y="58"/>
                  </a:cubicBezTo>
                  <a:cubicBezTo>
                    <a:pt x="53" y="59"/>
                    <a:pt x="53" y="59"/>
                    <a:pt x="53" y="61"/>
                  </a:cubicBezTo>
                  <a:lnTo>
                    <a:pt x="53" y="64"/>
                  </a:lnTo>
                  <a:close/>
                  <a:moveTo>
                    <a:pt x="53" y="48"/>
                  </a:moveTo>
                  <a:cubicBezTo>
                    <a:pt x="51" y="48"/>
                    <a:pt x="49" y="47"/>
                    <a:pt x="48" y="46"/>
                  </a:cubicBezTo>
                  <a:cubicBezTo>
                    <a:pt x="47" y="46"/>
                    <a:pt x="47" y="46"/>
                    <a:pt x="47" y="46"/>
                  </a:cubicBezTo>
                  <a:cubicBezTo>
                    <a:pt x="46" y="44"/>
                    <a:pt x="45" y="42"/>
                    <a:pt x="45" y="40"/>
                  </a:cubicBezTo>
                  <a:cubicBezTo>
                    <a:pt x="48" y="40"/>
                    <a:pt x="50" y="40"/>
                    <a:pt x="52" y="42"/>
                  </a:cubicBezTo>
                  <a:cubicBezTo>
                    <a:pt x="52" y="42"/>
                    <a:pt x="52" y="42"/>
                    <a:pt x="52" y="42"/>
                  </a:cubicBezTo>
                  <a:cubicBezTo>
                    <a:pt x="53" y="43"/>
                    <a:pt x="53" y="43"/>
                    <a:pt x="53" y="44"/>
                  </a:cubicBezTo>
                  <a:lnTo>
                    <a:pt x="53" y="48"/>
                  </a:lnTo>
                  <a:close/>
                  <a:moveTo>
                    <a:pt x="53" y="28"/>
                  </a:moveTo>
                  <a:cubicBezTo>
                    <a:pt x="53" y="27"/>
                    <a:pt x="53" y="27"/>
                    <a:pt x="53" y="27"/>
                  </a:cubicBezTo>
                  <a:cubicBezTo>
                    <a:pt x="53" y="25"/>
                    <a:pt x="54" y="23"/>
                    <a:pt x="56" y="21"/>
                  </a:cubicBezTo>
                  <a:cubicBezTo>
                    <a:pt x="58" y="23"/>
                    <a:pt x="59" y="25"/>
                    <a:pt x="59" y="27"/>
                  </a:cubicBezTo>
                  <a:cubicBezTo>
                    <a:pt x="59" y="28"/>
                    <a:pt x="59" y="28"/>
                    <a:pt x="59" y="28"/>
                  </a:cubicBezTo>
                  <a:cubicBezTo>
                    <a:pt x="59" y="30"/>
                    <a:pt x="58" y="31"/>
                    <a:pt x="56" y="33"/>
                  </a:cubicBezTo>
                  <a:cubicBezTo>
                    <a:pt x="54" y="31"/>
                    <a:pt x="53" y="30"/>
                    <a:pt x="53" y="28"/>
                  </a:cubicBezTo>
                  <a:close/>
                  <a:moveTo>
                    <a:pt x="90" y="80"/>
                  </a:moveTo>
                  <a:cubicBezTo>
                    <a:pt x="87" y="80"/>
                    <a:pt x="85" y="80"/>
                    <a:pt x="84" y="78"/>
                  </a:cubicBezTo>
                  <a:cubicBezTo>
                    <a:pt x="83" y="78"/>
                    <a:pt x="83" y="78"/>
                    <a:pt x="83" y="78"/>
                  </a:cubicBezTo>
                  <a:cubicBezTo>
                    <a:pt x="82" y="77"/>
                    <a:pt x="81" y="75"/>
                    <a:pt x="81" y="72"/>
                  </a:cubicBezTo>
                  <a:cubicBezTo>
                    <a:pt x="84" y="72"/>
                    <a:pt x="86" y="73"/>
                    <a:pt x="87" y="74"/>
                  </a:cubicBezTo>
                  <a:cubicBezTo>
                    <a:pt x="88" y="74"/>
                    <a:pt x="88" y="74"/>
                    <a:pt x="88" y="74"/>
                  </a:cubicBezTo>
                  <a:cubicBezTo>
                    <a:pt x="89" y="75"/>
                    <a:pt x="89" y="77"/>
                    <a:pt x="90" y="79"/>
                  </a:cubicBezTo>
                  <a:lnTo>
                    <a:pt x="90" y="80"/>
                  </a:lnTo>
                  <a:close/>
                  <a:moveTo>
                    <a:pt x="90" y="64"/>
                  </a:moveTo>
                  <a:cubicBezTo>
                    <a:pt x="87" y="64"/>
                    <a:pt x="85" y="63"/>
                    <a:pt x="84" y="62"/>
                  </a:cubicBezTo>
                  <a:cubicBezTo>
                    <a:pt x="83" y="62"/>
                    <a:pt x="83" y="62"/>
                    <a:pt x="83" y="62"/>
                  </a:cubicBezTo>
                  <a:cubicBezTo>
                    <a:pt x="82" y="60"/>
                    <a:pt x="81" y="59"/>
                    <a:pt x="81" y="56"/>
                  </a:cubicBezTo>
                  <a:cubicBezTo>
                    <a:pt x="84" y="56"/>
                    <a:pt x="86" y="56"/>
                    <a:pt x="87" y="58"/>
                  </a:cubicBezTo>
                  <a:cubicBezTo>
                    <a:pt x="88" y="58"/>
                    <a:pt x="88" y="58"/>
                    <a:pt x="88" y="58"/>
                  </a:cubicBezTo>
                  <a:cubicBezTo>
                    <a:pt x="89" y="59"/>
                    <a:pt x="89" y="60"/>
                    <a:pt x="90" y="63"/>
                  </a:cubicBezTo>
                  <a:lnTo>
                    <a:pt x="90" y="64"/>
                  </a:lnTo>
                  <a:close/>
                  <a:moveTo>
                    <a:pt x="90" y="48"/>
                  </a:moveTo>
                  <a:cubicBezTo>
                    <a:pt x="87" y="48"/>
                    <a:pt x="85" y="47"/>
                    <a:pt x="84" y="46"/>
                  </a:cubicBezTo>
                  <a:cubicBezTo>
                    <a:pt x="83" y="46"/>
                    <a:pt x="83" y="46"/>
                    <a:pt x="83" y="46"/>
                  </a:cubicBezTo>
                  <a:cubicBezTo>
                    <a:pt x="82" y="44"/>
                    <a:pt x="81" y="42"/>
                    <a:pt x="81" y="40"/>
                  </a:cubicBezTo>
                  <a:cubicBezTo>
                    <a:pt x="84" y="40"/>
                    <a:pt x="86" y="40"/>
                    <a:pt x="87" y="42"/>
                  </a:cubicBezTo>
                  <a:cubicBezTo>
                    <a:pt x="88" y="42"/>
                    <a:pt x="88" y="42"/>
                    <a:pt x="88" y="42"/>
                  </a:cubicBezTo>
                  <a:cubicBezTo>
                    <a:pt x="89" y="43"/>
                    <a:pt x="89" y="44"/>
                    <a:pt x="90" y="46"/>
                  </a:cubicBezTo>
                  <a:lnTo>
                    <a:pt x="90" y="48"/>
                  </a:lnTo>
                  <a:close/>
                  <a:moveTo>
                    <a:pt x="90" y="32"/>
                  </a:moveTo>
                  <a:cubicBezTo>
                    <a:pt x="87" y="32"/>
                    <a:pt x="85" y="31"/>
                    <a:pt x="84" y="30"/>
                  </a:cubicBezTo>
                  <a:cubicBezTo>
                    <a:pt x="83" y="30"/>
                    <a:pt x="83" y="30"/>
                    <a:pt x="83" y="30"/>
                  </a:cubicBezTo>
                  <a:cubicBezTo>
                    <a:pt x="83" y="30"/>
                    <a:pt x="83" y="30"/>
                    <a:pt x="83" y="30"/>
                  </a:cubicBezTo>
                  <a:cubicBezTo>
                    <a:pt x="82" y="28"/>
                    <a:pt x="81" y="27"/>
                    <a:pt x="81" y="24"/>
                  </a:cubicBezTo>
                  <a:cubicBezTo>
                    <a:pt x="84" y="24"/>
                    <a:pt x="86" y="24"/>
                    <a:pt x="87" y="26"/>
                  </a:cubicBezTo>
                  <a:cubicBezTo>
                    <a:pt x="88" y="26"/>
                    <a:pt x="88" y="26"/>
                    <a:pt x="88" y="26"/>
                  </a:cubicBezTo>
                  <a:cubicBezTo>
                    <a:pt x="89" y="27"/>
                    <a:pt x="89" y="28"/>
                    <a:pt x="90" y="31"/>
                  </a:cubicBezTo>
                  <a:lnTo>
                    <a:pt x="90" y="32"/>
                  </a:lnTo>
                  <a:close/>
                  <a:moveTo>
                    <a:pt x="89" y="11"/>
                  </a:moveTo>
                  <a:cubicBezTo>
                    <a:pt x="89" y="11"/>
                    <a:pt x="89" y="11"/>
                    <a:pt x="89" y="11"/>
                  </a:cubicBezTo>
                  <a:cubicBezTo>
                    <a:pt x="89" y="9"/>
                    <a:pt x="90" y="7"/>
                    <a:pt x="92" y="5"/>
                  </a:cubicBezTo>
                  <a:cubicBezTo>
                    <a:pt x="94" y="7"/>
                    <a:pt x="95" y="9"/>
                    <a:pt x="95" y="11"/>
                  </a:cubicBezTo>
                  <a:cubicBezTo>
                    <a:pt x="95" y="11"/>
                    <a:pt x="95" y="11"/>
                    <a:pt x="95" y="11"/>
                  </a:cubicBezTo>
                  <a:cubicBezTo>
                    <a:pt x="95" y="13"/>
                    <a:pt x="94" y="15"/>
                    <a:pt x="92" y="17"/>
                  </a:cubicBezTo>
                  <a:cubicBezTo>
                    <a:pt x="90" y="15"/>
                    <a:pt x="89" y="13"/>
                    <a:pt x="89" y="11"/>
                  </a:cubicBez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481" name="Google Shape;481;p43"/>
            <p:cNvSpPr/>
            <p:nvPr/>
          </p:nvSpPr>
          <p:spPr>
            <a:xfrm>
              <a:off x="468313" y="2519363"/>
              <a:ext cx="98425" cy="96838"/>
            </a:xfrm>
            <a:custGeom>
              <a:avLst/>
              <a:gdLst/>
              <a:ahLst/>
              <a:cxnLst/>
              <a:rect l="l" t="t" r="r" b="b"/>
              <a:pathLst>
                <a:path w="27" h="27" extrusionOk="0">
                  <a:moveTo>
                    <a:pt x="27" y="13"/>
                  </a:moveTo>
                  <a:cubicBezTo>
                    <a:pt x="27" y="6"/>
                    <a:pt x="21" y="0"/>
                    <a:pt x="14" y="0"/>
                  </a:cubicBezTo>
                  <a:cubicBezTo>
                    <a:pt x="7" y="0"/>
                    <a:pt x="0" y="6"/>
                    <a:pt x="0" y="13"/>
                  </a:cubicBezTo>
                  <a:cubicBezTo>
                    <a:pt x="0" y="21"/>
                    <a:pt x="7" y="27"/>
                    <a:pt x="14" y="27"/>
                  </a:cubicBezTo>
                  <a:cubicBezTo>
                    <a:pt x="21" y="27"/>
                    <a:pt x="27" y="21"/>
                    <a:pt x="27" y="13"/>
                  </a:cubicBezTo>
                  <a:close/>
                  <a:moveTo>
                    <a:pt x="14" y="23"/>
                  </a:moveTo>
                  <a:cubicBezTo>
                    <a:pt x="9" y="23"/>
                    <a:pt x="4" y="19"/>
                    <a:pt x="4" y="13"/>
                  </a:cubicBezTo>
                  <a:cubicBezTo>
                    <a:pt x="4" y="8"/>
                    <a:pt x="9" y="4"/>
                    <a:pt x="14" y="4"/>
                  </a:cubicBezTo>
                  <a:cubicBezTo>
                    <a:pt x="19" y="4"/>
                    <a:pt x="24" y="8"/>
                    <a:pt x="24" y="13"/>
                  </a:cubicBezTo>
                  <a:cubicBezTo>
                    <a:pt x="24" y="19"/>
                    <a:pt x="19" y="23"/>
                    <a:pt x="14" y="23"/>
                  </a:cubicBez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482" name="Google Shape;482;p43"/>
            <p:cNvSpPr/>
            <p:nvPr/>
          </p:nvSpPr>
          <p:spPr>
            <a:xfrm>
              <a:off x="511175" y="2489200"/>
              <a:ext cx="11113" cy="22225"/>
            </a:xfrm>
            <a:custGeom>
              <a:avLst/>
              <a:gdLst/>
              <a:ahLst/>
              <a:cxnLst/>
              <a:rect l="l" t="t" r="r" b="b"/>
              <a:pathLst>
                <a:path w="3" h="6" extrusionOk="0">
                  <a:moveTo>
                    <a:pt x="3" y="4"/>
                  </a:moveTo>
                  <a:cubicBezTo>
                    <a:pt x="3" y="1"/>
                    <a:pt x="3" y="1"/>
                    <a:pt x="3" y="1"/>
                  </a:cubicBezTo>
                  <a:cubicBezTo>
                    <a:pt x="3" y="0"/>
                    <a:pt x="3" y="0"/>
                    <a:pt x="2" y="0"/>
                  </a:cubicBezTo>
                  <a:cubicBezTo>
                    <a:pt x="0" y="0"/>
                    <a:pt x="0" y="0"/>
                    <a:pt x="0" y="1"/>
                  </a:cubicBezTo>
                  <a:cubicBezTo>
                    <a:pt x="0" y="4"/>
                    <a:pt x="0" y="4"/>
                    <a:pt x="0" y="4"/>
                  </a:cubicBezTo>
                  <a:cubicBezTo>
                    <a:pt x="0" y="5"/>
                    <a:pt x="0" y="6"/>
                    <a:pt x="2" y="6"/>
                  </a:cubicBezTo>
                  <a:cubicBezTo>
                    <a:pt x="3" y="6"/>
                    <a:pt x="3" y="5"/>
                    <a:pt x="3" y="4"/>
                  </a:cubicBez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483" name="Google Shape;483;p43"/>
            <p:cNvSpPr/>
            <p:nvPr/>
          </p:nvSpPr>
          <p:spPr>
            <a:xfrm>
              <a:off x="511175" y="2624138"/>
              <a:ext cx="11113" cy="19050"/>
            </a:xfrm>
            <a:custGeom>
              <a:avLst/>
              <a:gdLst/>
              <a:ahLst/>
              <a:cxnLst/>
              <a:rect l="l" t="t" r="r" b="b"/>
              <a:pathLst>
                <a:path w="3" h="5" extrusionOk="0">
                  <a:moveTo>
                    <a:pt x="0" y="2"/>
                  </a:moveTo>
                  <a:cubicBezTo>
                    <a:pt x="0" y="3"/>
                    <a:pt x="0" y="3"/>
                    <a:pt x="0" y="3"/>
                  </a:cubicBezTo>
                  <a:cubicBezTo>
                    <a:pt x="0" y="4"/>
                    <a:pt x="0" y="5"/>
                    <a:pt x="2" y="5"/>
                  </a:cubicBezTo>
                  <a:cubicBezTo>
                    <a:pt x="3" y="5"/>
                    <a:pt x="3" y="4"/>
                    <a:pt x="3" y="3"/>
                  </a:cubicBezTo>
                  <a:cubicBezTo>
                    <a:pt x="3" y="2"/>
                    <a:pt x="3" y="2"/>
                    <a:pt x="3" y="2"/>
                  </a:cubicBezTo>
                  <a:cubicBezTo>
                    <a:pt x="3" y="1"/>
                    <a:pt x="3" y="0"/>
                    <a:pt x="2" y="0"/>
                  </a:cubicBezTo>
                  <a:cubicBezTo>
                    <a:pt x="0" y="0"/>
                    <a:pt x="0" y="1"/>
                    <a:pt x="0" y="2"/>
                  </a:cubicBez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484" name="Google Shape;484;p43"/>
            <p:cNvSpPr/>
            <p:nvPr/>
          </p:nvSpPr>
          <p:spPr>
            <a:xfrm>
              <a:off x="576263" y="2562225"/>
              <a:ext cx="19050" cy="14288"/>
            </a:xfrm>
            <a:custGeom>
              <a:avLst/>
              <a:gdLst/>
              <a:ahLst/>
              <a:cxnLst/>
              <a:rect l="l" t="t" r="r" b="b"/>
              <a:pathLst>
                <a:path w="5" h="4" extrusionOk="0">
                  <a:moveTo>
                    <a:pt x="2" y="4"/>
                  </a:moveTo>
                  <a:cubicBezTo>
                    <a:pt x="3" y="4"/>
                    <a:pt x="3" y="4"/>
                    <a:pt x="3" y="4"/>
                  </a:cubicBezTo>
                  <a:cubicBezTo>
                    <a:pt x="4" y="4"/>
                    <a:pt x="5" y="3"/>
                    <a:pt x="5" y="2"/>
                  </a:cubicBezTo>
                  <a:cubicBezTo>
                    <a:pt x="5" y="1"/>
                    <a:pt x="4" y="0"/>
                    <a:pt x="3" y="0"/>
                  </a:cubicBezTo>
                  <a:cubicBezTo>
                    <a:pt x="2" y="0"/>
                    <a:pt x="2" y="0"/>
                    <a:pt x="2" y="0"/>
                  </a:cubicBezTo>
                  <a:cubicBezTo>
                    <a:pt x="1" y="0"/>
                    <a:pt x="0" y="1"/>
                    <a:pt x="0" y="2"/>
                  </a:cubicBezTo>
                  <a:cubicBezTo>
                    <a:pt x="0" y="3"/>
                    <a:pt x="1" y="4"/>
                    <a:pt x="2" y="4"/>
                  </a:cubicBez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485" name="Google Shape;485;p43"/>
            <p:cNvSpPr/>
            <p:nvPr/>
          </p:nvSpPr>
          <p:spPr>
            <a:xfrm>
              <a:off x="438150" y="2562225"/>
              <a:ext cx="25400" cy="14288"/>
            </a:xfrm>
            <a:custGeom>
              <a:avLst/>
              <a:gdLst/>
              <a:ahLst/>
              <a:cxnLst/>
              <a:rect l="l" t="t" r="r" b="b"/>
              <a:pathLst>
                <a:path w="7" h="4" extrusionOk="0">
                  <a:moveTo>
                    <a:pt x="0" y="2"/>
                  </a:moveTo>
                  <a:cubicBezTo>
                    <a:pt x="0" y="3"/>
                    <a:pt x="1" y="4"/>
                    <a:pt x="2" y="4"/>
                  </a:cubicBezTo>
                  <a:cubicBezTo>
                    <a:pt x="5" y="4"/>
                    <a:pt x="5" y="4"/>
                    <a:pt x="5" y="4"/>
                  </a:cubicBezTo>
                  <a:cubicBezTo>
                    <a:pt x="6" y="4"/>
                    <a:pt x="7" y="3"/>
                    <a:pt x="7" y="2"/>
                  </a:cubicBezTo>
                  <a:cubicBezTo>
                    <a:pt x="7" y="1"/>
                    <a:pt x="6" y="0"/>
                    <a:pt x="5" y="0"/>
                  </a:cubicBezTo>
                  <a:cubicBezTo>
                    <a:pt x="2" y="0"/>
                    <a:pt x="2" y="0"/>
                    <a:pt x="2" y="0"/>
                  </a:cubicBezTo>
                  <a:cubicBezTo>
                    <a:pt x="1" y="0"/>
                    <a:pt x="0" y="1"/>
                    <a:pt x="0" y="2"/>
                  </a:cubicBez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486" name="Google Shape;486;p43"/>
            <p:cNvSpPr/>
            <p:nvPr/>
          </p:nvSpPr>
          <p:spPr>
            <a:xfrm>
              <a:off x="555625" y="2508250"/>
              <a:ext cx="20638" cy="20638"/>
            </a:xfrm>
            <a:custGeom>
              <a:avLst/>
              <a:gdLst/>
              <a:ahLst/>
              <a:cxnLst/>
              <a:rect l="l" t="t" r="r" b="b"/>
              <a:pathLst>
                <a:path w="6" h="6" extrusionOk="0">
                  <a:moveTo>
                    <a:pt x="4" y="5"/>
                  </a:moveTo>
                  <a:cubicBezTo>
                    <a:pt x="6" y="3"/>
                    <a:pt x="6" y="3"/>
                    <a:pt x="6" y="3"/>
                  </a:cubicBezTo>
                  <a:cubicBezTo>
                    <a:pt x="6" y="3"/>
                    <a:pt x="6" y="1"/>
                    <a:pt x="6" y="1"/>
                  </a:cubicBezTo>
                  <a:cubicBezTo>
                    <a:pt x="5" y="0"/>
                    <a:pt x="4" y="0"/>
                    <a:pt x="3" y="1"/>
                  </a:cubicBezTo>
                  <a:cubicBezTo>
                    <a:pt x="1" y="3"/>
                    <a:pt x="1" y="3"/>
                    <a:pt x="1" y="3"/>
                  </a:cubicBezTo>
                  <a:cubicBezTo>
                    <a:pt x="0" y="3"/>
                    <a:pt x="0" y="5"/>
                    <a:pt x="1" y="5"/>
                  </a:cubicBezTo>
                  <a:cubicBezTo>
                    <a:pt x="1" y="6"/>
                    <a:pt x="2" y="6"/>
                    <a:pt x="2" y="6"/>
                  </a:cubicBezTo>
                  <a:cubicBezTo>
                    <a:pt x="3" y="6"/>
                    <a:pt x="3" y="6"/>
                    <a:pt x="4" y="5"/>
                  </a:cubicBez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487" name="Google Shape;487;p43"/>
            <p:cNvSpPr/>
            <p:nvPr/>
          </p:nvSpPr>
          <p:spPr>
            <a:xfrm>
              <a:off x="457200" y="2606675"/>
              <a:ext cx="25400" cy="20638"/>
            </a:xfrm>
            <a:custGeom>
              <a:avLst/>
              <a:gdLst/>
              <a:ahLst/>
              <a:cxnLst/>
              <a:rect l="l" t="t" r="r" b="b"/>
              <a:pathLst>
                <a:path w="7" h="6" extrusionOk="0">
                  <a:moveTo>
                    <a:pt x="1" y="5"/>
                  </a:moveTo>
                  <a:cubicBezTo>
                    <a:pt x="2" y="5"/>
                    <a:pt x="2" y="6"/>
                    <a:pt x="3" y="6"/>
                  </a:cubicBezTo>
                  <a:cubicBezTo>
                    <a:pt x="3" y="6"/>
                    <a:pt x="4" y="5"/>
                    <a:pt x="4" y="5"/>
                  </a:cubicBezTo>
                  <a:cubicBezTo>
                    <a:pt x="6" y="3"/>
                    <a:pt x="6" y="3"/>
                    <a:pt x="6" y="3"/>
                  </a:cubicBezTo>
                  <a:cubicBezTo>
                    <a:pt x="7" y="2"/>
                    <a:pt x="7" y="1"/>
                    <a:pt x="6" y="0"/>
                  </a:cubicBezTo>
                  <a:cubicBezTo>
                    <a:pt x="5" y="0"/>
                    <a:pt x="4" y="0"/>
                    <a:pt x="3" y="0"/>
                  </a:cubicBezTo>
                  <a:cubicBezTo>
                    <a:pt x="1" y="2"/>
                    <a:pt x="1" y="2"/>
                    <a:pt x="1" y="2"/>
                  </a:cubicBezTo>
                  <a:cubicBezTo>
                    <a:pt x="0" y="3"/>
                    <a:pt x="0" y="4"/>
                    <a:pt x="1" y="5"/>
                  </a:cubicBez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488" name="Google Shape;488;p43"/>
            <p:cNvSpPr/>
            <p:nvPr/>
          </p:nvSpPr>
          <p:spPr>
            <a:xfrm>
              <a:off x="555625" y="2606675"/>
              <a:ext cx="20638" cy="20638"/>
            </a:xfrm>
            <a:custGeom>
              <a:avLst/>
              <a:gdLst/>
              <a:ahLst/>
              <a:cxnLst/>
              <a:rect l="l" t="t" r="r" b="b"/>
              <a:pathLst>
                <a:path w="6" h="6" extrusionOk="0">
                  <a:moveTo>
                    <a:pt x="3" y="5"/>
                  </a:moveTo>
                  <a:cubicBezTo>
                    <a:pt x="3" y="5"/>
                    <a:pt x="4" y="6"/>
                    <a:pt x="4" y="6"/>
                  </a:cubicBezTo>
                  <a:cubicBezTo>
                    <a:pt x="5" y="6"/>
                    <a:pt x="5" y="5"/>
                    <a:pt x="6" y="5"/>
                  </a:cubicBezTo>
                  <a:cubicBezTo>
                    <a:pt x="6" y="4"/>
                    <a:pt x="6" y="3"/>
                    <a:pt x="6" y="2"/>
                  </a:cubicBezTo>
                  <a:cubicBezTo>
                    <a:pt x="4" y="0"/>
                    <a:pt x="4" y="0"/>
                    <a:pt x="4" y="0"/>
                  </a:cubicBezTo>
                  <a:cubicBezTo>
                    <a:pt x="3" y="0"/>
                    <a:pt x="2" y="0"/>
                    <a:pt x="1" y="0"/>
                  </a:cubicBezTo>
                  <a:cubicBezTo>
                    <a:pt x="0" y="1"/>
                    <a:pt x="0" y="2"/>
                    <a:pt x="1" y="3"/>
                  </a:cubicBezTo>
                  <a:lnTo>
                    <a:pt x="3" y="5"/>
                  </a:ln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489" name="Google Shape;489;p43"/>
            <p:cNvSpPr/>
            <p:nvPr/>
          </p:nvSpPr>
          <p:spPr>
            <a:xfrm>
              <a:off x="457200" y="2508250"/>
              <a:ext cx="25400" cy="20638"/>
            </a:xfrm>
            <a:custGeom>
              <a:avLst/>
              <a:gdLst/>
              <a:ahLst/>
              <a:cxnLst/>
              <a:rect l="l" t="t" r="r" b="b"/>
              <a:pathLst>
                <a:path w="7" h="6" extrusionOk="0">
                  <a:moveTo>
                    <a:pt x="3" y="5"/>
                  </a:moveTo>
                  <a:cubicBezTo>
                    <a:pt x="4" y="6"/>
                    <a:pt x="4" y="6"/>
                    <a:pt x="5" y="6"/>
                  </a:cubicBezTo>
                  <a:cubicBezTo>
                    <a:pt x="5" y="6"/>
                    <a:pt x="6" y="6"/>
                    <a:pt x="6" y="5"/>
                  </a:cubicBezTo>
                  <a:cubicBezTo>
                    <a:pt x="7" y="5"/>
                    <a:pt x="7" y="3"/>
                    <a:pt x="6" y="3"/>
                  </a:cubicBezTo>
                  <a:cubicBezTo>
                    <a:pt x="4" y="1"/>
                    <a:pt x="4" y="1"/>
                    <a:pt x="4" y="1"/>
                  </a:cubicBezTo>
                  <a:cubicBezTo>
                    <a:pt x="3" y="0"/>
                    <a:pt x="2" y="0"/>
                    <a:pt x="1" y="1"/>
                  </a:cubicBezTo>
                  <a:cubicBezTo>
                    <a:pt x="0" y="1"/>
                    <a:pt x="0" y="3"/>
                    <a:pt x="1" y="3"/>
                  </a:cubicBezTo>
                  <a:lnTo>
                    <a:pt x="3" y="5"/>
                  </a:ln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grpSp>
      <p:grpSp>
        <p:nvGrpSpPr>
          <p:cNvPr id="490" name="Google Shape;490;p43"/>
          <p:cNvGrpSpPr/>
          <p:nvPr/>
        </p:nvGrpSpPr>
        <p:grpSpPr>
          <a:xfrm>
            <a:off x="937716" y="1522956"/>
            <a:ext cx="530615" cy="571591"/>
            <a:chOff x="9364663" y="14288"/>
            <a:chExt cx="371475" cy="400050"/>
          </a:xfrm>
        </p:grpSpPr>
        <p:sp>
          <p:nvSpPr>
            <p:cNvPr id="491" name="Google Shape;491;p43"/>
            <p:cNvSpPr/>
            <p:nvPr/>
          </p:nvSpPr>
          <p:spPr>
            <a:xfrm>
              <a:off x="9364663" y="222250"/>
              <a:ext cx="58738" cy="192088"/>
            </a:xfrm>
            <a:custGeom>
              <a:avLst/>
              <a:gdLst/>
              <a:ahLst/>
              <a:cxnLst/>
              <a:rect l="l" t="t" r="r" b="b"/>
              <a:pathLst>
                <a:path w="16" h="53" extrusionOk="0">
                  <a:moveTo>
                    <a:pt x="6" y="33"/>
                  </a:moveTo>
                  <a:cubicBezTo>
                    <a:pt x="6" y="45"/>
                    <a:pt x="6" y="45"/>
                    <a:pt x="6" y="45"/>
                  </a:cubicBezTo>
                  <a:cubicBezTo>
                    <a:pt x="6" y="49"/>
                    <a:pt x="10" y="52"/>
                    <a:pt x="14" y="53"/>
                  </a:cubicBezTo>
                  <a:cubicBezTo>
                    <a:pt x="14" y="53"/>
                    <a:pt x="14" y="53"/>
                    <a:pt x="14" y="53"/>
                  </a:cubicBezTo>
                  <a:cubicBezTo>
                    <a:pt x="15" y="53"/>
                    <a:pt x="16" y="52"/>
                    <a:pt x="16" y="51"/>
                  </a:cubicBezTo>
                  <a:cubicBezTo>
                    <a:pt x="16" y="50"/>
                    <a:pt x="15" y="49"/>
                    <a:pt x="14" y="49"/>
                  </a:cubicBezTo>
                  <a:cubicBezTo>
                    <a:pt x="12" y="49"/>
                    <a:pt x="10" y="47"/>
                    <a:pt x="10" y="45"/>
                  </a:cubicBezTo>
                  <a:cubicBezTo>
                    <a:pt x="10" y="45"/>
                    <a:pt x="10" y="45"/>
                    <a:pt x="10" y="45"/>
                  </a:cubicBezTo>
                  <a:cubicBezTo>
                    <a:pt x="10" y="32"/>
                    <a:pt x="10" y="32"/>
                    <a:pt x="10" y="32"/>
                  </a:cubicBezTo>
                  <a:cubicBezTo>
                    <a:pt x="10" y="32"/>
                    <a:pt x="10" y="31"/>
                    <a:pt x="10" y="31"/>
                  </a:cubicBezTo>
                  <a:cubicBezTo>
                    <a:pt x="5" y="26"/>
                    <a:pt x="5" y="26"/>
                    <a:pt x="5" y="26"/>
                  </a:cubicBezTo>
                  <a:cubicBezTo>
                    <a:pt x="10" y="21"/>
                    <a:pt x="10" y="21"/>
                    <a:pt x="10" y="21"/>
                  </a:cubicBezTo>
                  <a:cubicBezTo>
                    <a:pt x="10" y="21"/>
                    <a:pt x="10" y="21"/>
                    <a:pt x="10" y="20"/>
                  </a:cubicBezTo>
                  <a:cubicBezTo>
                    <a:pt x="10" y="8"/>
                    <a:pt x="10" y="8"/>
                    <a:pt x="10" y="8"/>
                  </a:cubicBezTo>
                  <a:cubicBezTo>
                    <a:pt x="10" y="6"/>
                    <a:pt x="12" y="4"/>
                    <a:pt x="14" y="4"/>
                  </a:cubicBezTo>
                  <a:cubicBezTo>
                    <a:pt x="14" y="4"/>
                    <a:pt x="14" y="4"/>
                    <a:pt x="14" y="4"/>
                  </a:cubicBezTo>
                  <a:cubicBezTo>
                    <a:pt x="15" y="4"/>
                    <a:pt x="16" y="3"/>
                    <a:pt x="16" y="2"/>
                  </a:cubicBezTo>
                  <a:cubicBezTo>
                    <a:pt x="16" y="1"/>
                    <a:pt x="15" y="0"/>
                    <a:pt x="14" y="0"/>
                  </a:cubicBezTo>
                  <a:cubicBezTo>
                    <a:pt x="10" y="0"/>
                    <a:pt x="7" y="3"/>
                    <a:pt x="6" y="8"/>
                  </a:cubicBezTo>
                  <a:cubicBezTo>
                    <a:pt x="6" y="8"/>
                    <a:pt x="6" y="8"/>
                    <a:pt x="6" y="8"/>
                  </a:cubicBezTo>
                  <a:cubicBezTo>
                    <a:pt x="6" y="19"/>
                    <a:pt x="6" y="19"/>
                    <a:pt x="6" y="19"/>
                  </a:cubicBezTo>
                  <a:cubicBezTo>
                    <a:pt x="1" y="25"/>
                    <a:pt x="1" y="25"/>
                    <a:pt x="1" y="25"/>
                  </a:cubicBezTo>
                  <a:cubicBezTo>
                    <a:pt x="0" y="26"/>
                    <a:pt x="0" y="27"/>
                    <a:pt x="1" y="28"/>
                  </a:cubicBezTo>
                  <a:lnTo>
                    <a:pt x="6" y="33"/>
                  </a:ln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492" name="Google Shape;492;p43"/>
            <p:cNvSpPr/>
            <p:nvPr/>
          </p:nvSpPr>
          <p:spPr>
            <a:xfrm>
              <a:off x="9678988" y="222250"/>
              <a:ext cx="57150" cy="192088"/>
            </a:xfrm>
            <a:custGeom>
              <a:avLst/>
              <a:gdLst/>
              <a:ahLst/>
              <a:cxnLst/>
              <a:rect l="l" t="t" r="r" b="b"/>
              <a:pathLst>
                <a:path w="16" h="53" extrusionOk="0">
                  <a:moveTo>
                    <a:pt x="6" y="32"/>
                  </a:moveTo>
                  <a:cubicBezTo>
                    <a:pt x="6" y="45"/>
                    <a:pt x="6" y="45"/>
                    <a:pt x="6" y="45"/>
                  </a:cubicBezTo>
                  <a:cubicBezTo>
                    <a:pt x="6" y="47"/>
                    <a:pt x="4" y="49"/>
                    <a:pt x="2" y="49"/>
                  </a:cubicBezTo>
                  <a:cubicBezTo>
                    <a:pt x="2" y="49"/>
                    <a:pt x="2" y="49"/>
                    <a:pt x="1" y="49"/>
                  </a:cubicBezTo>
                  <a:cubicBezTo>
                    <a:pt x="0" y="49"/>
                    <a:pt x="0" y="50"/>
                    <a:pt x="0" y="51"/>
                  </a:cubicBezTo>
                  <a:cubicBezTo>
                    <a:pt x="0" y="52"/>
                    <a:pt x="0" y="53"/>
                    <a:pt x="1" y="53"/>
                  </a:cubicBezTo>
                  <a:cubicBezTo>
                    <a:pt x="6" y="53"/>
                    <a:pt x="9" y="49"/>
                    <a:pt x="9" y="45"/>
                  </a:cubicBezTo>
                  <a:cubicBezTo>
                    <a:pt x="9" y="45"/>
                    <a:pt x="9" y="45"/>
                    <a:pt x="9" y="45"/>
                  </a:cubicBezTo>
                  <a:cubicBezTo>
                    <a:pt x="9" y="33"/>
                    <a:pt x="9" y="33"/>
                    <a:pt x="9" y="33"/>
                  </a:cubicBezTo>
                  <a:cubicBezTo>
                    <a:pt x="15" y="28"/>
                    <a:pt x="15" y="28"/>
                    <a:pt x="15" y="28"/>
                  </a:cubicBezTo>
                  <a:cubicBezTo>
                    <a:pt x="16" y="27"/>
                    <a:pt x="16" y="26"/>
                    <a:pt x="15" y="25"/>
                  </a:cubicBezTo>
                  <a:cubicBezTo>
                    <a:pt x="9" y="19"/>
                    <a:pt x="9" y="19"/>
                    <a:pt x="9" y="19"/>
                  </a:cubicBezTo>
                  <a:cubicBezTo>
                    <a:pt x="9" y="8"/>
                    <a:pt x="9" y="8"/>
                    <a:pt x="9" y="8"/>
                  </a:cubicBezTo>
                  <a:cubicBezTo>
                    <a:pt x="10" y="4"/>
                    <a:pt x="6" y="0"/>
                    <a:pt x="2" y="0"/>
                  </a:cubicBezTo>
                  <a:cubicBezTo>
                    <a:pt x="2" y="0"/>
                    <a:pt x="2" y="0"/>
                    <a:pt x="1" y="0"/>
                  </a:cubicBezTo>
                  <a:cubicBezTo>
                    <a:pt x="0" y="0"/>
                    <a:pt x="0" y="1"/>
                    <a:pt x="0" y="2"/>
                  </a:cubicBezTo>
                  <a:cubicBezTo>
                    <a:pt x="0" y="3"/>
                    <a:pt x="0" y="4"/>
                    <a:pt x="1" y="4"/>
                  </a:cubicBezTo>
                  <a:cubicBezTo>
                    <a:pt x="4" y="4"/>
                    <a:pt x="6" y="5"/>
                    <a:pt x="6" y="8"/>
                  </a:cubicBezTo>
                  <a:cubicBezTo>
                    <a:pt x="6" y="8"/>
                    <a:pt x="6" y="8"/>
                    <a:pt x="6" y="8"/>
                  </a:cubicBezTo>
                  <a:cubicBezTo>
                    <a:pt x="6" y="20"/>
                    <a:pt x="6" y="20"/>
                    <a:pt x="6" y="20"/>
                  </a:cubicBezTo>
                  <a:cubicBezTo>
                    <a:pt x="6" y="21"/>
                    <a:pt x="6" y="21"/>
                    <a:pt x="6" y="21"/>
                  </a:cubicBezTo>
                  <a:cubicBezTo>
                    <a:pt x="11" y="26"/>
                    <a:pt x="11" y="26"/>
                    <a:pt x="11" y="26"/>
                  </a:cubicBezTo>
                  <a:cubicBezTo>
                    <a:pt x="6" y="31"/>
                    <a:pt x="6" y="31"/>
                    <a:pt x="6" y="31"/>
                  </a:cubicBezTo>
                  <a:cubicBezTo>
                    <a:pt x="6" y="31"/>
                    <a:pt x="6" y="32"/>
                    <a:pt x="6" y="32"/>
                  </a:cubicBez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493" name="Google Shape;493;p43"/>
            <p:cNvSpPr/>
            <p:nvPr/>
          </p:nvSpPr>
          <p:spPr>
            <a:xfrm>
              <a:off x="9434513" y="287338"/>
              <a:ext cx="233363" cy="101600"/>
            </a:xfrm>
            <a:custGeom>
              <a:avLst/>
              <a:gdLst/>
              <a:ahLst/>
              <a:cxnLst/>
              <a:rect l="l" t="t" r="r" b="b"/>
              <a:pathLst>
                <a:path w="64" h="28" extrusionOk="0">
                  <a:moveTo>
                    <a:pt x="1" y="28"/>
                  </a:moveTo>
                  <a:cubicBezTo>
                    <a:pt x="62" y="28"/>
                    <a:pt x="62" y="28"/>
                    <a:pt x="62" y="28"/>
                  </a:cubicBezTo>
                  <a:cubicBezTo>
                    <a:pt x="63" y="28"/>
                    <a:pt x="64" y="28"/>
                    <a:pt x="64" y="27"/>
                  </a:cubicBezTo>
                  <a:cubicBezTo>
                    <a:pt x="64" y="21"/>
                    <a:pt x="61" y="16"/>
                    <a:pt x="56" y="14"/>
                  </a:cubicBezTo>
                  <a:cubicBezTo>
                    <a:pt x="59" y="11"/>
                    <a:pt x="59" y="6"/>
                    <a:pt x="56" y="3"/>
                  </a:cubicBezTo>
                  <a:cubicBezTo>
                    <a:pt x="53" y="0"/>
                    <a:pt x="48" y="0"/>
                    <a:pt x="44" y="3"/>
                  </a:cubicBezTo>
                  <a:cubicBezTo>
                    <a:pt x="42" y="6"/>
                    <a:pt x="42" y="11"/>
                    <a:pt x="44" y="14"/>
                  </a:cubicBezTo>
                  <a:cubicBezTo>
                    <a:pt x="43" y="14"/>
                    <a:pt x="42" y="15"/>
                    <a:pt x="41" y="16"/>
                  </a:cubicBezTo>
                  <a:cubicBezTo>
                    <a:pt x="40" y="15"/>
                    <a:pt x="39" y="14"/>
                    <a:pt x="38" y="14"/>
                  </a:cubicBezTo>
                  <a:cubicBezTo>
                    <a:pt x="41" y="11"/>
                    <a:pt x="41" y="6"/>
                    <a:pt x="37" y="3"/>
                  </a:cubicBezTo>
                  <a:cubicBezTo>
                    <a:pt x="34" y="0"/>
                    <a:pt x="29" y="0"/>
                    <a:pt x="26" y="3"/>
                  </a:cubicBezTo>
                  <a:cubicBezTo>
                    <a:pt x="23" y="6"/>
                    <a:pt x="23" y="11"/>
                    <a:pt x="26" y="14"/>
                  </a:cubicBezTo>
                  <a:cubicBezTo>
                    <a:pt x="25" y="14"/>
                    <a:pt x="24" y="15"/>
                    <a:pt x="23" y="16"/>
                  </a:cubicBezTo>
                  <a:cubicBezTo>
                    <a:pt x="22" y="15"/>
                    <a:pt x="21" y="14"/>
                    <a:pt x="19" y="14"/>
                  </a:cubicBezTo>
                  <a:cubicBezTo>
                    <a:pt x="22" y="11"/>
                    <a:pt x="22" y="6"/>
                    <a:pt x="19" y="3"/>
                  </a:cubicBezTo>
                  <a:cubicBezTo>
                    <a:pt x="16" y="0"/>
                    <a:pt x="11" y="0"/>
                    <a:pt x="8" y="3"/>
                  </a:cubicBezTo>
                  <a:cubicBezTo>
                    <a:pt x="5" y="6"/>
                    <a:pt x="5" y="11"/>
                    <a:pt x="8" y="14"/>
                  </a:cubicBezTo>
                  <a:cubicBezTo>
                    <a:pt x="3" y="16"/>
                    <a:pt x="0" y="21"/>
                    <a:pt x="0" y="27"/>
                  </a:cubicBezTo>
                  <a:cubicBezTo>
                    <a:pt x="0" y="28"/>
                    <a:pt x="0" y="28"/>
                    <a:pt x="1" y="28"/>
                  </a:cubicBezTo>
                  <a:close/>
                  <a:moveTo>
                    <a:pt x="50" y="4"/>
                  </a:moveTo>
                  <a:cubicBezTo>
                    <a:pt x="53" y="4"/>
                    <a:pt x="54" y="6"/>
                    <a:pt x="54" y="8"/>
                  </a:cubicBezTo>
                  <a:cubicBezTo>
                    <a:pt x="54" y="11"/>
                    <a:pt x="53" y="13"/>
                    <a:pt x="50" y="13"/>
                  </a:cubicBezTo>
                  <a:cubicBezTo>
                    <a:pt x="48" y="13"/>
                    <a:pt x="46" y="11"/>
                    <a:pt x="46" y="8"/>
                  </a:cubicBezTo>
                  <a:cubicBezTo>
                    <a:pt x="46" y="6"/>
                    <a:pt x="48" y="4"/>
                    <a:pt x="50" y="4"/>
                  </a:cubicBezTo>
                  <a:close/>
                  <a:moveTo>
                    <a:pt x="58" y="20"/>
                  </a:moveTo>
                  <a:cubicBezTo>
                    <a:pt x="59" y="21"/>
                    <a:pt x="60" y="23"/>
                    <a:pt x="60" y="25"/>
                  </a:cubicBezTo>
                  <a:cubicBezTo>
                    <a:pt x="46" y="25"/>
                    <a:pt x="46" y="25"/>
                    <a:pt x="46" y="25"/>
                  </a:cubicBezTo>
                  <a:cubicBezTo>
                    <a:pt x="45" y="23"/>
                    <a:pt x="45" y="21"/>
                    <a:pt x="43" y="19"/>
                  </a:cubicBezTo>
                  <a:cubicBezTo>
                    <a:pt x="48" y="15"/>
                    <a:pt x="54" y="16"/>
                    <a:pt x="58" y="20"/>
                  </a:cubicBezTo>
                  <a:close/>
                  <a:moveTo>
                    <a:pt x="32" y="4"/>
                  </a:moveTo>
                  <a:cubicBezTo>
                    <a:pt x="34" y="4"/>
                    <a:pt x="36" y="6"/>
                    <a:pt x="36" y="8"/>
                  </a:cubicBezTo>
                  <a:cubicBezTo>
                    <a:pt x="36" y="11"/>
                    <a:pt x="34" y="13"/>
                    <a:pt x="32" y="13"/>
                  </a:cubicBezTo>
                  <a:cubicBezTo>
                    <a:pt x="30" y="13"/>
                    <a:pt x="28" y="11"/>
                    <a:pt x="28" y="8"/>
                  </a:cubicBezTo>
                  <a:cubicBezTo>
                    <a:pt x="28" y="6"/>
                    <a:pt x="30" y="4"/>
                    <a:pt x="32" y="4"/>
                  </a:cubicBezTo>
                  <a:close/>
                  <a:moveTo>
                    <a:pt x="23" y="22"/>
                  </a:moveTo>
                  <a:cubicBezTo>
                    <a:pt x="25" y="17"/>
                    <a:pt x="32" y="15"/>
                    <a:pt x="37" y="17"/>
                  </a:cubicBezTo>
                  <a:cubicBezTo>
                    <a:pt x="39" y="18"/>
                    <a:pt x="40" y="20"/>
                    <a:pt x="41" y="22"/>
                  </a:cubicBezTo>
                  <a:cubicBezTo>
                    <a:pt x="42" y="23"/>
                    <a:pt x="42" y="24"/>
                    <a:pt x="42" y="25"/>
                  </a:cubicBezTo>
                  <a:cubicBezTo>
                    <a:pt x="26" y="25"/>
                    <a:pt x="26" y="25"/>
                    <a:pt x="26" y="25"/>
                  </a:cubicBezTo>
                  <a:cubicBezTo>
                    <a:pt x="26" y="25"/>
                    <a:pt x="26" y="25"/>
                    <a:pt x="26" y="25"/>
                  </a:cubicBezTo>
                  <a:cubicBezTo>
                    <a:pt x="22" y="25"/>
                    <a:pt x="22" y="25"/>
                    <a:pt x="22" y="25"/>
                  </a:cubicBezTo>
                  <a:cubicBezTo>
                    <a:pt x="22" y="24"/>
                    <a:pt x="22" y="23"/>
                    <a:pt x="23" y="22"/>
                  </a:cubicBezTo>
                  <a:close/>
                  <a:moveTo>
                    <a:pt x="14" y="4"/>
                  </a:moveTo>
                  <a:cubicBezTo>
                    <a:pt x="16" y="4"/>
                    <a:pt x="18" y="6"/>
                    <a:pt x="18" y="8"/>
                  </a:cubicBezTo>
                  <a:cubicBezTo>
                    <a:pt x="18" y="11"/>
                    <a:pt x="16" y="13"/>
                    <a:pt x="14" y="13"/>
                  </a:cubicBezTo>
                  <a:cubicBezTo>
                    <a:pt x="11" y="13"/>
                    <a:pt x="9" y="11"/>
                    <a:pt x="9" y="8"/>
                  </a:cubicBezTo>
                  <a:cubicBezTo>
                    <a:pt x="9" y="6"/>
                    <a:pt x="11" y="4"/>
                    <a:pt x="14" y="4"/>
                  </a:cubicBezTo>
                  <a:close/>
                  <a:moveTo>
                    <a:pt x="15" y="16"/>
                  </a:moveTo>
                  <a:cubicBezTo>
                    <a:pt x="17" y="17"/>
                    <a:pt x="19" y="17"/>
                    <a:pt x="20" y="19"/>
                  </a:cubicBezTo>
                  <a:cubicBezTo>
                    <a:pt x="19" y="20"/>
                    <a:pt x="18" y="23"/>
                    <a:pt x="18" y="25"/>
                  </a:cubicBezTo>
                  <a:cubicBezTo>
                    <a:pt x="3" y="25"/>
                    <a:pt x="3" y="25"/>
                    <a:pt x="3" y="25"/>
                  </a:cubicBezTo>
                  <a:cubicBezTo>
                    <a:pt x="4" y="19"/>
                    <a:pt x="10" y="15"/>
                    <a:pt x="15" y="16"/>
                  </a:cubicBez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494" name="Google Shape;494;p43"/>
            <p:cNvSpPr/>
            <p:nvPr/>
          </p:nvSpPr>
          <p:spPr>
            <a:xfrm>
              <a:off x="9463088" y="14288"/>
              <a:ext cx="185738" cy="241300"/>
            </a:xfrm>
            <a:custGeom>
              <a:avLst/>
              <a:gdLst/>
              <a:ahLst/>
              <a:cxnLst/>
              <a:rect l="l" t="t" r="r" b="b"/>
              <a:pathLst>
                <a:path w="51" h="66" extrusionOk="0">
                  <a:moveTo>
                    <a:pt x="5" y="66"/>
                  </a:moveTo>
                  <a:cubicBezTo>
                    <a:pt x="46" y="66"/>
                    <a:pt x="46" y="66"/>
                    <a:pt x="46" y="66"/>
                  </a:cubicBezTo>
                  <a:cubicBezTo>
                    <a:pt x="49" y="66"/>
                    <a:pt x="51" y="63"/>
                    <a:pt x="51" y="61"/>
                  </a:cubicBezTo>
                  <a:cubicBezTo>
                    <a:pt x="51" y="28"/>
                    <a:pt x="51" y="28"/>
                    <a:pt x="51" y="28"/>
                  </a:cubicBezTo>
                  <a:cubicBezTo>
                    <a:pt x="51" y="25"/>
                    <a:pt x="49" y="23"/>
                    <a:pt x="46" y="23"/>
                  </a:cubicBezTo>
                  <a:cubicBezTo>
                    <a:pt x="13" y="23"/>
                    <a:pt x="13" y="23"/>
                    <a:pt x="13" y="23"/>
                  </a:cubicBezTo>
                  <a:cubicBezTo>
                    <a:pt x="13" y="17"/>
                    <a:pt x="13" y="17"/>
                    <a:pt x="13" y="17"/>
                  </a:cubicBezTo>
                  <a:cubicBezTo>
                    <a:pt x="13" y="9"/>
                    <a:pt x="18" y="3"/>
                    <a:pt x="25" y="3"/>
                  </a:cubicBezTo>
                  <a:cubicBezTo>
                    <a:pt x="33" y="3"/>
                    <a:pt x="38" y="9"/>
                    <a:pt x="38" y="16"/>
                  </a:cubicBezTo>
                  <a:cubicBezTo>
                    <a:pt x="38" y="17"/>
                    <a:pt x="39" y="18"/>
                    <a:pt x="40" y="18"/>
                  </a:cubicBezTo>
                  <a:cubicBezTo>
                    <a:pt x="41" y="18"/>
                    <a:pt x="41" y="17"/>
                    <a:pt x="41" y="16"/>
                  </a:cubicBezTo>
                  <a:cubicBezTo>
                    <a:pt x="41" y="7"/>
                    <a:pt x="34" y="0"/>
                    <a:pt x="25" y="0"/>
                  </a:cubicBezTo>
                  <a:cubicBezTo>
                    <a:pt x="16" y="0"/>
                    <a:pt x="10" y="7"/>
                    <a:pt x="10" y="17"/>
                  </a:cubicBezTo>
                  <a:cubicBezTo>
                    <a:pt x="10" y="23"/>
                    <a:pt x="10" y="23"/>
                    <a:pt x="10" y="23"/>
                  </a:cubicBezTo>
                  <a:cubicBezTo>
                    <a:pt x="5" y="23"/>
                    <a:pt x="5" y="23"/>
                    <a:pt x="5" y="23"/>
                  </a:cubicBezTo>
                  <a:cubicBezTo>
                    <a:pt x="2" y="23"/>
                    <a:pt x="0" y="25"/>
                    <a:pt x="0" y="28"/>
                  </a:cubicBezTo>
                  <a:cubicBezTo>
                    <a:pt x="0" y="61"/>
                    <a:pt x="0" y="61"/>
                    <a:pt x="0" y="61"/>
                  </a:cubicBezTo>
                  <a:cubicBezTo>
                    <a:pt x="0" y="63"/>
                    <a:pt x="2" y="66"/>
                    <a:pt x="5" y="66"/>
                  </a:cubicBezTo>
                  <a:close/>
                  <a:moveTo>
                    <a:pt x="3" y="28"/>
                  </a:moveTo>
                  <a:cubicBezTo>
                    <a:pt x="3" y="27"/>
                    <a:pt x="4" y="26"/>
                    <a:pt x="5" y="26"/>
                  </a:cubicBezTo>
                  <a:cubicBezTo>
                    <a:pt x="46" y="26"/>
                    <a:pt x="46" y="26"/>
                    <a:pt x="46" y="26"/>
                  </a:cubicBezTo>
                  <a:cubicBezTo>
                    <a:pt x="47" y="26"/>
                    <a:pt x="48" y="27"/>
                    <a:pt x="48" y="28"/>
                  </a:cubicBezTo>
                  <a:cubicBezTo>
                    <a:pt x="48" y="61"/>
                    <a:pt x="48" y="61"/>
                    <a:pt x="48" y="61"/>
                  </a:cubicBezTo>
                  <a:cubicBezTo>
                    <a:pt x="48" y="62"/>
                    <a:pt x="47" y="62"/>
                    <a:pt x="46" y="62"/>
                  </a:cubicBezTo>
                  <a:cubicBezTo>
                    <a:pt x="5" y="62"/>
                    <a:pt x="5" y="62"/>
                    <a:pt x="5" y="62"/>
                  </a:cubicBezTo>
                  <a:cubicBezTo>
                    <a:pt x="4" y="62"/>
                    <a:pt x="3" y="62"/>
                    <a:pt x="3" y="61"/>
                  </a:cubicBezTo>
                  <a:lnTo>
                    <a:pt x="3" y="28"/>
                  </a:ln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495" name="Google Shape;495;p43"/>
            <p:cNvSpPr/>
            <p:nvPr/>
          </p:nvSpPr>
          <p:spPr>
            <a:xfrm>
              <a:off x="9529763" y="138113"/>
              <a:ext cx="53975" cy="84138"/>
            </a:xfrm>
            <a:custGeom>
              <a:avLst/>
              <a:gdLst/>
              <a:ahLst/>
              <a:cxnLst/>
              <a:rect l="l" t="t" r="r" b="b"/>
              <a:pathLst>
                <a:path w="15" h="23" extrusionOk="0">
                  <a:moveTo>
                    <a:pt x="6" y="15"/>
                  </a:moveTo>
                  <a:cubicBezTo>
                    <a:pt x="6" y="22"/>
                    <a:pt x="6" y="22"/>
                    <a:pt x="6" y="22"/>
                  </a:cubicBezTo>
                  <a:cubicBezTo>
                    <a:pt x="6" y="23"/>
                    <a:pt x="7" y="23"/>
                    <a:pt x="8" y="23"/>
                  </a:cubicBezTo>
                  <a:cubicBezTo>
                    <a:pt x="8" y="23"/>
                    <a:pt x="9" y="23"/>
                    <a:pt x="9" y="22"/>
                  </a:cubicBezTo>
                  <a:cubicBezTo>
                    <a:pt x="9" y="15"/>
                    <a:pt x="9" y="15"/>
                    <a:pt x="9" y="15"/>
                  </a:cubicBezTo>
                  <a:cubicBezTo>
                    <a:pt x="12" y="14"/>
                    <a:pt x="15" y="11"/>
                    <a:pt x="15" y="7"/>
                  </a:cubicBezTo>
                  <a:cubicBezTo>
                    <a:pt x="15" y="3"/>
                    <a:pt x="12" y="0"/>
                    <a:pt x="7" y="0"/>
                  </a:cubicBezTo>
                  <a:cubicBezTo>
                    <a:pt x="3" y="0"/>
                    <a:pt x="0" y="3"/>
                    <a:pt x="0" y="7"/>
                  </a:cubicBezTo>
                  <a:cubicBezTo>
                    <a:pt x="0" y="11"/>
                    <a:pt x="3" y="14"/>
                    <a:pt x="6" y="15"/>
                  </a:cubicBezTo>
                  <a:close/>
                  <a:moveTo>
                    <a:pt x="7" y="3"/>
                  </a:moveTo>
                  <a:cubicBezTo>
                    <a:pt x="10" y="3"/>
                    <a:pt x="12" y="5"/>
                    <a:pt x="12" y="7"/>
                  </a:cubicBezTo>
                  <a:cubicBezTo>
                    <a:pt x="12" y="10"/>
                    <a:pt x="10" y="12"/>
                    <a:pt x="7" y="12"/>
                  </a:cubicBezTo>
                  <a:cubicBezTo>
                    <a:pt x="5" y="12"/>
                    <a:pt x="3" y="10"/>
                    <a:pt x="3" y="7"/>
                  </a:cubicBezTo>
                  <a:cubicBezTo>
                    <a:pt x="3" y="5"/>
                    <a:pt x="5" y="3"/>
                    <a:pt x="7" y="3"/>
                  </a:cubicBez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grpSp>
      <p:grpSp>
        <p:nvGrpSpPr>
          <p:cNvPr id="496" name="Google Shape;496;p43"/>
          <p:cNvGrpSpPr/>
          <p:nvPr/>
        </p:nvGrpSpPr>
        <p:grpSpPr>
          <a:xfrm>
            <a:off x="976667" y="4193479"/>
            <a:ext cx="452697" cy="456495"/>
            <a:chOff x="3873500" y="1870075"/>
            <a:chExt cx="390525" cy="393700"/>
          </a:xfrm>
        </p:grpSpPr>
        <p:sp>
          <p:nvSpPr>
            <p:cNvPr id="497" name="Google Shape;497;p43"/>
            <p:cNvSpPr/>
            <p:nvPr/>
          </p:nvSpPr>
          <p:spPr>
            <a:xfrm>
              <a:off x="3903663" y="1914525"/>
              <a:ext cx="330200" cy="349250"/>
            </a:xfrm>
            <a:custGeom>
              <a:avLst/>
              <a:gdLst/>
              <a:ahLst/>
              <a:cxnLst/>
              <a:rect l="l" t="t" r="r" b="b"/>
              <a:pathLst>
                <a:path w="208" h="220" extrusionOk="0">
                  <a:moveTo>
                    <a:pt x="208" y="220"/>
                  </a:moveTo>
                  <a:lnTo>
                    <a:pt x="208" y="76"/>
                  </a:lnTo>
                  <a:lnTo>
                    <a:pt x="103" y="0"/>
                  </a:lnTo>
                  <a:lnTo>
                    <a:pt x="0" y="76"/>
                  </a:lnTo>
                  <a:lnTo>
                    <a:pt x="0" y="220"/>
                  </a:lnTo>
                  <a:lnTo>
                    <a:pt x="78" y="220"/>
                  </a:lnTo>
                  <a:lnTo>
                    <a:pt x="78" y="144"/>
                  </a:lnTo>
                  <a:lnTo>
                    <a:pt x="128" y="144"/>
                  </a:lnTo>
                  <a:lnTo>
                    <a:pt x="128" y="220"/>
                  </a:lnTo>
                  <a:lnTo>
                    <a:pt x="208" y="220"/>
                  </a:lnTo>
                  <a:close/>
                  <a:moveTo>
                    <a:pt x="68" y="135"/>
                  </a:moveTo>
                  <a:lnTo>
                    <a:pt x="68" y="211"/>
                  </a:lnTo>
                  <a:lnTo>
                    <a:pt x="9" y="211"/>
                  </a:lnTo>
                  <a:lnTo>
                    <a:pt x="9" y="83"/>
                  </a:lnTo>
                  <a:lnTo>
                    <a:pt x="103" y="11"/>
                  </a:lnTo>
                  <a:lnTo>
                    <a:pt x="197" y="80"/>
                  </a:lnTo>
                  <a:lnTo>
                    <a:pt x="199" y="80"/>
                  </a:lnTo>
                  <a:lnTo>
                    <a:pt x="199" y="211"/>
                  </a:lnTo>
                  <a:lnTo>
                    <a:pt x="139" y="211"/>
                  </a:lnTo>
                  <a:lnTo>
                    <a:pt x="139" y="135"/>
                  </a:lnTo>
                  <a:lnTo>
                    <a:pt x="68" y="135"/>
                  </a:ln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498" name="Google Shape;498;p43"/>
            <p:cNvSpPr/>
            <p:nvPr/>
          </p:nvSpPr>
          <p:spPr>
            <a:xfrm>
              <a:off x="3873500" y="1870075"/>
              <a:ext cx="390525" cy="157163"/>
            </a:xfrm>
            <a:custGeom>
              <a:avLst/>
              <a:gdLst/>
              <a:ahLst/>
              <a:cxnLst/>
              <a:rect l="l" t="t" r="r" b="b"/>
              <a:pathLst>
                <a:path w="246" h="99" extrusionOk="0">
                  <a:moveTo>
                    <a:pt x="122" y="12"/>
                  </a:moveTo>
                  <a:lnTo>
                    <a:pt x="239" y="99"/>
                  </a:lnTo>
                  <a:lnTo>
                    <a:pt x="246" y="90"/>
                  </a:lnTo>
                  <a:lnTo>
                    <a:pt x="227" y="78"/>
                  </a:lnTo>
                  <a:lnTo>
                    <a:pt x="227" y="56"/>
                  </a:lnTo>
                  <a:lnTo>
                    <a:pt x="218" y="56"/>
                  </a:lnTo>
                  <a:lnTo>
                    <a:pt x="218" y="72"/>
                  </a:lnTo>
                  <a:lnTo>
                    <a:pt x="122" y="0"/>
                  </a:lnTo>
                  <a:lnTo>
                    <a:pt x="0" y="90"/>
                  </a:lnTo>
                  <a:lnTo>
                    <a:pt x="5" y="99"/>
                  </a:lnTo>
                  <a:lnTo>
                    <a:pt x="122" y="12"/>
                  </a:ln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grpSp>
      <p:grpSp>
        <p:nvGrpSpPr>
          <p:cNvPr id="499" name="Google Shape;499;p43"/>
          <p:cNvGrpSpPr/>
          <p:nvPr/>
        </p:nvGrpSpPr>
        <p:grpSpPr>
          <a:xfrm>
            <a:off x="976671" y="5497513"/>
            <a:ext cx="452705" cy="476238"/>
            <a:chOff x="9412288" y="655638"/>
            <a:chExt cx="276225" cy="290513"/>
          </a:xfrm>
        </p:grpSpPr>
        <p:sp>
          <p:nvSpPr>
            <p:cNvPr id="500" name="Google Shape;500;p43"/>
            <p:cNvSpPr/>
            <p:nvPr/>
          </p:nvSpPr>
          <p:spPr>
            <a:xfrm>
              <a:off x="9426575" y="673101"/>
              <a:ext cx="117475" cy="138113"/>
            </a:xfrm>
            <a:custGeom>
              <a:avLst/>
              <a:gdLst/>
              <a:ahLst/>
              <a:cxnLst/>
              <a:rect l="l" t="t" r="r" b="b"/>
              <a:pathLst>
                <a:path w="32" h="38" extrusionOk="0">
                  <a:moveTo>
                    <a:pt x="15" y="38"/>
                  </a:moveTo>
                  <a:cubicBezTo>
                    <a:pt x="15" y="38"/>
                    <a:pt x="15" y="38"/>
                    <a:pt x="15" y="38"/>
                  </a:cubicBezTo>
                  <a:cubicBezTo>
                    <a:pt x="15" y="38"/>
                    <a:pt x="15" y="38"/>
                    <a:pt x="15" y="38"/>
                  </a:cubicBezTo>
                  <a:cubicBezTo>
                    <a:pt x="15" y="38"/>
                    <a:pt x="15" y="38"/>
                    <a:pt x="16" y="38"/>
                  </a:cubicBezTo>
                  <a:cubicBezTo>
                    <a:pt x="16" y="38"/>
                    <a:pt x="16" y="38"/>
                    <a:pt x="16" y="38"/>
                  </a:cubicBezTo>
                  <a:cubicBezTo>
                    <a:pt x="17" y="38"/>
                    <a:pt x="17" y="38"/>
                    <a:pt x="17" y="38"/>
                  </a:cubicBezTo>
                  <a:cubicBezTo>
                    <a:pt x="20" y="36"/>
                    <a:pt x="32" y="27"/>
                    <a:pt x="32" y="13"/>
                  </a:cubicBezTo>
                  <a:cubicBezTo>
                    <a:pt x="32" y="9"/>
                    <a:pt x="32" y="9"/>
                    <a:pt x="32" y="9"/>
                  </a:cubicBezTo>
                  <a:cubicBezTo>
                    <a:pt x="32" y="8"/>
                    <a:pt x="32" y="7"/>
                    <a:pt x="31" y="7"/>
                  </a:cubicBezTo>
                  <a:cubicBezTo>
                    <a:pt x="26" y="7"/>
                    <a:pt x="21" y="5"/>
                    <a:pt x="17" y="1"/>
                  </a:cubicBezTo>
                  <a:cubicBezTo>
                    <a:pt x="17" y="0"/>
                    <a:pt x="16" y="0"/>
                    <a:pt x="15" y="1"/>
                  </a:cubicBezTo>
                  <a:cubicBezTo>
                    <a:pt x="11" y="5"/>
                    <a:pt x="7" y="6"/>
                    <a:pt x="2" y="7"/>
                  </a:cubicBezTo>
                  <a:cubicBezTo>
                    <a:pt x="1" y="7"/>
                    <a:pt x="1" y="7"/>
                    <a:pt x="1" y="7"/>
                  </a:cubicBezTo>
                  <a:cubicBezTo>
                    <a:pt x="1" y="7"/>
                    <a:pt x="0" y="8"/>
                    <a:pt x="0" y="9"/>
                  </a:cubicBezTo>
                  <a:cubicBezTo>
                    <a:pt x="0" y="13"/>
                    <a:pt x="0" y="13"/>
                    <a:pt x="0" y="13"/>
                  </a:cubicBezTo>
                  <a:cubicBezTo>
                    <a:pt x="0" y="26"/>
                    <a:pt x="11" y="35"/>
                    <a:pt x="15" y="38"/>
                  </a:cubicBezTo>
                  <a:close/>
                  <a:moveTo>
                    <a:pt x="3" y="13"/>
                  </a:moveTo>
                  <a:cubicBezTo>
                    <a:pt x="3" y="10"/>
                    <a:pt x="3" y="10"/>
                    <a:pt x="3" y="10"/>
                  </a:cubicBezTo>
                  <a:cubicBezTo>
                    <a:pt x="8" y="9"/>
                    <a:pt x="12" y="7"/>
                    <a:pt x="16" y="4"/>
                  </a:cubicBezTo>
                  <a:cubicBezTo>
                    <a:pt x="20" y="7"/>
                    <a:pt x="24" y="9"/>
                    <a:pt x="29" y="10"/>
                  </a:cubicBezTo>
                  <a:cubicBezTo>
                    <a:pt x="29" y="13"/>
                    <a:pt x="29" y="13"/>
                    <a:pt x="29" y="13"/>
                  </a:cubicBezTo>
                  <a:cubicBezTo>
                    <a:pt x="29" y="25"/>
                    <a:pt x="18" y="34"/>
                    <a:pt x="16" y="35"/>
                  </a:cubicBezTo>
                  <a:cubicBezTo>
                    <a:pt x="14" y="33"/>
                    <a:pt x="3" y="25"/>
                    <a:pt x="3" y="13"/>
                  </a:cubicBez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501" name="Google Shape;501;p43"/>
            <p:cNvSpPr/>
            <p:nvPr/>
          </p:nvSpPr>
          <p:spPr>
            <a:xfrm>
              <a:off x="9445625" y="695326"/>
              <a:ext cx="84138" cy="101600"/>
            </a:xfrm>
            <a:custGeom>
              <a:avLst/>
              <a:gdLst/>
              <a:ahLst/>
              <a:cxnLst/>
              <a:rect l="l" t="t" r="r" b="b"/>
              <a:pathLst>
                <a:path w="23" h="28" extrusionOk="0">
                  <a:moveTo>
                    <a:pt x="10" y="27"/>
                  </a:moveTo>
                  <a:cubicBezTo>
                    <a:pt x="10" y="27"/>
                    <a:pt x="10" y="27"/>
                    <a:pt x="10" y="27"/>
                  </a:cubicBezTo>
                  <a:cubicBezTo>
                    <a:pt x="11" y="27"/>
                    <a:pt x="11" y="28"/>
                    <a:pt x="11" y="28"/>
                  </a:cubicBezTo>
                  <a:cubicBezTo>
                    <a:pt x="12" y="28"/>
                    <a:pt x="12" y="27"/>
                    <a:pt x="12" y="27"/>
                  </a:cubicBezTo>
                  <a:cubicBezTo>
                    <a:pt x="17" y="24"/>
                    <a:pt x="23" y="16"/>
                    <a:pt x="23" y="6"/>
                  </a:cubicBezTo>
                  <a:cubicBezTo>
                    <a:pt x="23" y="6"/>
                    <a:pt x="22" y="5"/>
                    <a:pt x="22" y="5"/>
                  </a:cubicBezTo>
                  <a:cubicBezTo>
                    <a:pt x="22" y="5"/>
                    <a:pt x="21" y="5"/>
                    <a:pt x="21" y="4"/>
                  </a:cubicBezTo>
                  <a:cubicBezTo>
                    <a:pt x="21" y="4"/>
                    <a:pt x="21" y="4"/>
                    <a:pt x="21" y="4"/>
                  </a:cubicBezTo>
                  <a:cubicBezTo>
                    <a:pt x="18" y="3"/>
                    <a:pt x="15" y="2"/>
                    <a:pt x="12" y="0"/>
                  </a:cubicBezTo>
                  <a:cubicBezTo>
                    <a:pt x="12" y="0"/>
                    <a:pt x="11" y="0"/>
                    <a:pt x="10" y="0"/>
                  </a:cubicBezTo>
                  <a:cubicBezTo>
                    <a:pt x="8" y="2"/>
                    <a:pt x="6" y="3"/>
                    <a:pt x="3" y="4"/>
                  </a:cubicBezTo>
                  <a:cubicBezTo>
                    <a:pt x="3" y="4"/>
                    <a:pt x="2" y="4"/>
                    <a:pt x="2" y="4"/>
                  </a:cubicBezTo>
                  <a:cubicBezTo>
                    <a:pt x="2" y="4"/>
                    <a:pt x="1" y="4"/>
                    <a:pt x="1" y="5"/>
                  </a:cubicBezTo>
                  <a:cubicBezTo>
                    <a:pt x="0" y="5"/>
                    <a:pt x="0" y="5"/>
                    <a:pt x="0" y="6"/>
                  </a:cubicBezTo>
                  <a:cubicBezTo>
                    <a:pt x="0" y="17"/>
                    <a:pt x="7" y="25"/>
                    <a:pt x="10" y="27"/>
                  </a:cubicBezTo>
                  <a:close/>
                  <a:moveTo>
                    <a:pt x="3" y="7"/>
                  </a:moveTo>
                  <a:cubicBezTo>
                    <a:pt x="3" y="7"/>
                    <a:pt x="3" y="7"/>
                    <a:pt x="3" y="7"/>
                  </a:cubicBezTo>
                  <a:cubicBezTo>
                    <a:pt x="3" y="7"/>
                    <a:pt x="4" y="7"/>
                    <a:pt x="4" y="7"/>
                  </a:cubicBezTo>
                  <a:cubicBezTo>
                    <a:pt x="4" y="7"/>
                    <a:pt x="4" y="7"/>
                    <a:pt x="4" y="7"/>
                  </a:cubicBezTo>
                  <a:cubicBezTo>
                    <a:pt x="7" y="6"/>
                    <a:pt x="9" y="5"/>
                    <a:pt x="11" y="3"/>
                  </a:cubicBezTo>
                  <a:cubicBezTo>
                    <a:pt x="14" y="5"/>
                    <a:pt x="16" y="6"/>
                    <a:pt x="18" y="7"/>
                  </a:cubicBezTo>
                  <a:cubicBezTo>
                    <a:pt x="19" y="7"/>
                    <a:pt x="19" y="7"/>
                    <a:pt x="19" y="7"/>
                  </a:cubicBezTo>
                  <a:cubicBezTo>
                    <a:pt x="20" y="7"/>
                    <a:pt x="20" y="7"/>
                    <a:pt x="20" y="7"/>
                  </a:cubicBezTo>
                  <a:cubicBezTo>
                    <a:pt x="20" y="7"/>
                    <a:pt x="20" y="7"/>
                    <a:pt x="20" y="7"/>
                  </a:cubicBezTo>
                  <a:cubicBezTo>
                    <a:pt x="19" y="15"/>
                    <a:pt x="14" y="22"/>
                    <a:pt x="11" y="24"/>
                  </a:cubicBezTo>
                  <a:cubicBezTo>
                    <a:pt x="8" y="21"/>
                    <a:pt x="3" y="15"/>
                    <a:pt x="3" y="7"/>
                  </a:cubicBez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502" name="Google Shape;502;p43"/>
            <p:cNvSpPr/>
            <p:nvPr/>
          </p:nvSpPr>
          <p:spPr>
            <a:xfrm>
              <a:off x="9463088" y="723901"/>
              <a:ext cx="50800" cy="41275"/>
            </a:xfrm>
            <a:custGeom>
              <a:avLst/>
              <a:gdLst/>
              <a:ahLst/>
              <a:cxnLst/>
              <a:rect l="l" t="t" r="r" b="b"/>
              <a:pathLst>
                <a:path w="14" h="11" extrusionOk="0">
                  <a:moveTo>
                    <a:pt x="14" y="2"/>
                  </a:moveTo>
                  <a:cubicBezTo>
                    <a:pt x="14" y="2"/>
                    <a:pt x="14" y="1"/>
                    <a:pt x="13" y="0"/>
                  </a:cubicBezTo>
                  <a:cubicBezTo>
                    <a:pt x="13" y="0"/>
                    <a:pt x="13" y="0"/>
                    <a:pt x="12" y="0"/>
                  </a:cubicBezTo>
                  <a:cubicBezTo>
                    <a:pt x="12" y="0"/>
                    <a:pt x="12" y="0"/>
                    <a:pt x="12" y="0"/>
                  </a:cubicBezTo>
                  <a:cubicBezTo>
                    <a:pt x="12" y="0"/>
                    <a:pt x="12" y="0"/>
                    <a:pt x="11" y="0"/>
                  </a:cubicBezTo>
                  <a:cubicBezTo>
                    <a:pt x="5" y="7"/>
                    <a:pt x="5" y="7"/>
                    <a:pt x="5" y="7"/>
                  </a:cubicBezTo>
                  <a:cubicBezTo>
                    <a:pt x="3" y="4"/>
                    <a:pt x="3" y="4"/>
                    <a:pt x="3" y="4"/>
                  </a:cubicBezTo>
                  <a:cubicBezTo>
                    <a:pt x="2" y="3"/>
                    <a:pt x="1" y="3"/>
                    <a:pt x="0" y="3"/>
                  </a:cubicBezTo>
                  <a:cubicBezTo>
                    <a:pt x="0" y="4"/>
                    <a:pt x="0" y="5"/>
                    <a:pt x="0" y="6"/>
                  </a:cubicBezTo>
                  <a:cubicBezTo>
                    <a:pt x="3" y="11"/>
                    <a:pt x="3" y="11"/>
                    <a:pt x="3" y="11"/>
                  </a:cubicBezTo>
                  <a:cubicBezTo>
                    <a:pt x="4" y="11"/>
                    <a:pt x="4" y="11"/>
                    <a:pt x="5" y="11"/>
                  </a:cubicBezTo>
                  <a:cubicBezTo>
                    <a:pt x="5" y="11"/>
                    <a:pt x="5" y="11"/>
                    <a:pt x="5" y="11"/>
                  </a:cubicBezTo>
                  <a:cubicBezTo>
                    <a:pt x="5" y="11"/>
                    <a:pt x="5" y="11"/>
                    <a:pt x="6" y="11"/>
                  </a:cubicBezTo>
                  <a:lnTo>
                    <a:pt x="14" y="2"/>
                  </a:ln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503" name="Google Shape;503;p43"/>
            <p:cNvSpPr/>
            <p:nvPr/>
          </p:nvSpPr>
          <p:spPr>
            <a:xfrm>
              <a:off x="9412288" y="655638"/>
              <a:ext cx="276225" cy="290513"/>
            </a:xfrm>
            <a:custGeom>
              <a:avLst/>
              <a:gdLst/>
              <a:ahLst/>
              <a:cxnLst/>
              <a:rect l="l" t="t" r="r" b="b"/>
              <a:pathLst>
                <a:path w="76" h="80" extrusionOk="0">
                  <a:moveTo>
                    <a:pt x="64" y="0"/>
                  </a:moveTo>
                  <a:cubicBezTo>
                    <a:pt x="1" y="0"/>
                    <a:pt x="1" y="0"/>
                    <a:pt x="1" y="0"/>
                  </a:cubicBezTo>
                  <a:cubicBezTo>
                    <a:pt x="0" y="0"/>
                    <a:pt x="0" y="1"/>
                    <a:pt x="0" y="2"/>
                  </a:cubicBezTo>
                  <a:cubicBezTo>
                    <a:pt x="0" y="68"/>
                    <a:pt x="0" y="68"/>
                    <a:pt x="0" y="68"/>
                  </a:cubicBezTo>
                  <a:cubicBezTo>
                    <a:pt x="0" y="75"/>
                    <a:pt x="5" y="80"/>
                    <a:pt x="12" y="80"/>
                  </a:cubicBezTo>
                  <a:cubicBezTo>
                    <a:pt x="64" y="80"/>
                    <a:pt x="64" y="80"/>
                    <a:pt x="64" y="80"/>
                  </a:cubicBezTo>
                  <a:cubicBezTo>
                    <a:pt x="71" y="80"/>
                    <a:pt x="76" y="75"/>
                    <a:pt x="76" y="68"/>
                  </a:cubicBezTo>
                  <a:cubicBezTo>
                    <a:pt x="76" y="68"/>
                    <a:pt x="76" y="68"/>
                    <a:pt x="76" y="68"/>
                  </a:cubicBezTo>
                  <a:cubicBezTo>
                    <a:pt x="76" y="67"/>
                    <a:pt x="75" y="67"/>
                    <a:pt x="75" y="67"/>
                  </a:cubicBezTo>
                  <a:cubicBezTo>
                    <a:pt x="65" y="67"/>
                    <a:pt x="65" y="67"/>
                    <a:pt x="65" y="67"/>
                  </a:cubicBezTo>
                  <a:cubicBezTo>
                    <a:pt x="65" y="2"/>
                    <a:pt x="65" y="2"/>
                    <a:pt x="65" y="2"/>
                  </a:cubicBezTo>
                  <a:cubicBezTo>
                    <a:pt x="65" y="1"/>
                    <a:pt x="65" y="0"/>
                    <a:pt x="64" y="0"/>
                  </a:cubicBezTo>
                  <a:close/>
                  <a:moveTo>
                    <a:pt x="22" y="68"/>
                  </a:moveTo>
                  <a:cubicBezTo>
                    <a:pt x="22" y="73"/>
                    <a:pt x="17" y="77"/>
                    <a:pt x="12" y="77"/>
                  </a:cubicBezTo>
                  <a:cubicBezTo>
                    <a:pt x="7" y="77"/>
                    <a:pt x="3" y="73"/>
                    <a:pt x="3" y="68"/>
                  </a:cubicBezTo>
                  <a:cubicBezTo>
                    <a:pt x="3" y="3"/>
                    <a:pt x="3" y="3"/>
                    <a:pt x="3" y="3"/>
                  </a:cubicBezTo>
                  <a:cubicBezTo>
                    <a:pt x="62" y="3"/>
                    <a:pt x="62" y="3"/>
                    <a:pt x="62" y="3"/>
                  </a:cubicBezTo>
                  <a:cubicBezTo>
                    <a:pt x="62" y="67"/>
                    <a:pt x="62" y="67"/>
                    <a:pt x="62" y="67"/>
                  </a:cubicBezTo>
                  <a:cubicBezTo>
                    <a:pt x="23" y="67"/>
                    <a:pt x="23" y="67"/>
                    <a:pt x="23" y="67"/>
                  </a:cubicBezTo>
                  <a:cubicBezTo>
                    <a:pt x="22" y="67"/>
                    <a:pt x="22" y="67"/>
                    <a:pt x="22" y="68"/>
                  </a:cubicBezTo>
                  <a:close/>
                  <a:moveTo>
                    <a:pt x="25" y="70"/>
                  </a:moveTo>
                  <a:cubicBezTo>
                    <a:pt x="73" y="70"/>
                    <a:pt x="73" y="70"/>
                    <a:pt x="73" y="70"/>
                  </a:cubicBezTo>
                  <a:cubicBezTo>
                    <a:pt x="72" y="74"/>
                    <a:pt x="68" y="77"/>
                    <a:pt x="64" y="77"/>
                  </a:cubicBezTo>
                  <a:cubicBezTo>
                    <a:pt x="20" y="77"/>
                    <a:pt x="20" y="77"/>
                    <a:pt x="20" y="77"/>
                  </a:cubicBezTo>
                  <a:cubicBezTo>
                    <a:pt x="23" y="75"/>
                    <a:pt x="24" y="72"/>
                    <a:pt x="25" y="70"/>
                  </a:cubicBez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504" name="Google Shape;504;p43"/>
            <p:cNvSpPr/>
            <p:nvPr/>
          </p:nvSpPr>
          <p:spPr>
            <a:xfrm>
              <a:off x="9550400" y="703263"/>
              <a:ext cx="84138" cy="9525"/>
            </a:xfrm>
            <a:custGeom>
              <a:avLst/>
              <a:gdLst/>
              <a:ahLst/>
              <a:cxnLst/>
              <a:rect l="l" t="t" r="r" b="b"/>
              <a:pathLst>
                <a:path w="23" h="3" extrusionOk="0">
                  <a:moveTo>
                    <a:pt x="2" y="3"/>
                  </a:moveTo>
                  <a:cubicBezTo>
                    <a:pt x="21" y="3"/>
                    <a:pt x="21" y="3"/>
                    <a:pt x="21" y="3"/>
                  </a:cubicBezTo>
                  <a:cubicBezTo>
                    <a:pt x="22" y="3"/>
                    <a:pt x="23" y="2"/>
                    <a:pt x="23" y="2"/>
                  </a:cubicBezTo>
                  <a:cubicBezTo>
                    <a:pt x="23" y="1"/>
                    <a:pt x="22" y="0"/>
                    <a:pt x="21" y="0"/>
                  </a:cubicBezTo>
                  <a:cubicBezTo>
                    <a:pt x="2" y="0"/>
                    <a:pt x="2" y="0"/>
                    <a:pt x="2" y="0"/>
                  </a:cubicBezTo>
                  <a:cubicBezTo>
                    <a:pt x="1" y="0"/>
                    <a:pt x="0" y="1"/>
                    <a:pt x="0" y="2"/>
                  </a:cubicBezTo>
                  <a:cubicBezTo>
                    <a:pt x="0" y="2"/>
                    <a:pt x="1" y="3"/>
                    <a:pt x="2" y="3"/>
                  </a:cubicBez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505" name="Google Shape;505;p43"/>
            <p:cNvSpPr/>
            <p:nvPr/>
          </p:nvSpPr>
          <p:spPr>
            <a:xfrm>
              <a:off x="9550400" y="735013"/>
              <a:ext cx="84138" cy="11113"/>
            </a:xfrm>
            <a:custGeom>
              <a:avLst/>
              <a:gdLst/>
              <a:ahLst/>
              <a:cxnLst/>
              <a:rect l="l" t="t" r="r" b="b"/>
              <a:pathLst>
                <a:path w="23" h="3" extrusionOk="0">
                  <a:moveTo>
                    <a:pt x="2" y="3"/>
                  </a:moveTo>
                  <a:cubicBezTo>
                    <a:pt x="21" y="3"/>
                    <a:pt x="21" y="3"/>
                    <a:pt x="21" y="3"/>
                  </a:cubicBezTo>
                  <a:cubicBezTo>
                    <a:pt x="22" y="3"/>
                    <a:pt x="23" y="3"/>
                    <a:pt x="23" y="2"/>
                  </a:cubicBezTo>
                  <a:cubicBezTo>
                    <a:pt x="23" y="1"/>
                    <a:pt x="22" y="0"/>
                    <a:pt x="21" y="0"/>
                  </a:cubicBezTo>
                  <a:cubicBezTo>
                    <a:pt x="2" y="0"/>
                    <a:pt x="2" y="0"/>
                    <a:pt x="2" y="0"/>
                  </a:cubicBezTo>
                  <a:cubicBezTo>
                    <a:pt x="1" y="0"/>
                    <a:pt x="0" y="1"/>
                    <a:pt x="0" y="2"/>
                  </a:cubicBezTo>
                  <a:cubicBezTo>
                    <a:pt x="0" y="3"/>
                    <a:pt x="1" y="3"/>
                    <a:pt x="2" y="3"/>
                  </a:cubicBez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506" name="Google Shape;506;p43"/>
            <p:cNvSpPr/>
            <p:nvPr/>
          </p:nvSpPr>
          <p:spPr>
            <a:xfrm>
              <a:off x="9536113" y="768351"/>
              <a:ext cx="98425" cy="11113"/>
            </a:xfrm>
            <a:custGeom>
              <a:avLst/>
              <a:gdLst/>
              <a:ahLst/>
              <a:cxnLst/>
              <a:rect l="l" t="t" r="r" b="b"/>
              <a:pathLst>
                <a:path w="27" h="3" extrusionOk="0">
                  <a:moveTo>
                    <a:pt x="25" y="0"/>
                  </a:moveTo>
                  <a:cubicBezTo>
                    <a:pt x="1" y="0"/>
                    <a:pt x="1" y="0"/>
                    <a:pt x="1" y="0"/>
                  </a:cubicBezTo>
                  <a:cubicBezTo>
                    <a:pt x="0" y="0"/>
                    <a:pt x="0" y="1"/>
                    <a:pt x="0" y="2"/>
                  </a:cubicBezTo>
                  <a:cubicBezTo>
                    <a:pt x="0" y="3"/>
                    <a:pt x="0" y="3"/>
                    <a:pt x="1" y="3"/>
                  </a:cubicBezTo>
                  <a:cubicBezTo>
                    <a:pt x="25" y="3"/>
                    <a:pt x="25" y="3"/>
                    <a:pt x="25" y="3"/>
                  </a:cubicBezTo>
                  <a:cubicBezTo>
                    <a:pt x="26" y="3"/>
                    <a:pt x="27" y="3"/>
                    <a:pt x="27" y="2"/>
                  </a:cubicBezTo>
                  <a:cubicBezTo>
                    <a:pt x="27" y="1"/>
                    <a:pt x="26" y="0"/>
                    <a:pt x="25" y="0"/>
                  </a:cubicBez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507" name="Google Shape;507;p43"/>
            <p:cNvSpPr/>
            <p:nvPr/>
          </p:nvSpPr>
          <p:spPr>
            <a:xfrm>
              <a:off x="9502775" y="804863"/>
              <a:ext cx="131763" cy="11113"/>
            </a:xfrm>
            <a:custGeom>
              <a:avLst/>
              <a:gdLst/>
              <a:ahLst/>
              <a:cxnLst/>
              <a:rect l="l" t="t" r="r" b="b"/>
              <a:pathLst>
                <a:path w="36" h="3" extrusionOk="0">
                  <a:moveTo>
                    <a:pt x="34" y="0"/>
                  </a:moveTo>
                  <a:cubicBezTo>
                    <a:pt x="2" y="0"/>
                    <a:pt x="2" y="0"/>
                    <a:pt x="2" y="0"/>
                  </a:cubicBezTo>
                  <a:cubicBezTo>
                    <a:pt x="1" y="0"/>
                    <a:pt x="0" y="0"/>
                    <a:pt x="0" y="1"/>
                  </a:cubicBezTo>
                  <a:cubicBezTo>
                    <a:pt x="0" y="2"/>
                    <a:pt x="1" y="3"/>
                    <a:pt x="2" y="3"/>
                  </a:cubicBezTo>
                  <a:cubicBezTo>
                    <a:pt x="34" y="3"/>
                    <a:pt x="34" y="3"/>
                    <a:pt x="34" y="3"/>
                  </a:cubicBezTo>
                  <a:cubicBezTo>
                    <a:pt x="35" y="3"/>
                    <a:pt x="36" y="2"/>
                    <a:pt x="36" y="1"/>
                  </a:cubicBezTo>
                  <a:cubicBezTo>
                    <a:pt x="36" y="0"/>
                    <a:pt x="35" y="0"/>
                    <a:pt x="34" y="0"/>
                  </a:cubicBez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508" name="Google Shape;508;p43"/>
            <p:cNvSpPr/>
            <p:nvPr/>
          </p:nvSpPr>
          <p:spPr>
            <a:xfrm>
              <a:off x="9431338" y="836613"/>
              <a:ext cx="203200" cy="11113"/>
            </a:xfrm>
            <a:custGeom>
              <a:avLst/>
              <a:gdLst/>
              <a:ahLst/>
              <a:cxnLst/>
              <a:rect l="l" t="t" r="r" b="b"/>
              <a:pathLst>
                <a:path w="56" h="3" extrusionOk="0">
                  <a:moveTo>
                    <a:pt x="2" y="0"/>
                  </a:moveTo>
                  <a:cubicBezTo>
                    <a:pt x="1" y="0"/>
                    <a:pt x="0" y="0"/>
                    <a:pt x="0" y="1"/>
                  </a:cubicBezTo>
                  <a:cubicBezTo>
                    <a:pt x="0" y="2"/>
                    <a:pt x="1" y="3"/>
                    <a:pt x="2" y="3"/>
                  </a:cubicBezTo>
                  <a:cubicBezTo>
                    <a:pt x="54" y="3"/>
                    <a:pt x="54" y="3"/>
                    <a:pt x="54" y="3"/>
                  </a:cubicBezTo>
                  <a:cubicBezTo>
                    <a:pt x="55" y="3"/>
                    <a:pt x="56" y="2"/>
                    <a:pt x="56" y="1"/>
                  </a:cubicBezTo>
                  <a:cubicBezTo>
                    <a:pt x="56" y="0"/>
                    <a:pt x="55" y="0"/>
                    <a:pt x="54" y="0"/>
                  </a:cubicBezTo>
                  <a:lnTo>
                    <a:pt x="2" y="0"/>
                  </a:ln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509" name="Google Shape;509;p43"/>
            <p:cNvSpPr/>
            <p:nvPr/>
          </p:nvSpPr>
          <p:spPr>
            <a:xfrm>
              <a:off x="9431338" y="869951"/>
              <a:ext cx="203200" cy="11113"/>
            </a:xfrm>
            <a:custGeom>
              <a:avLst/>
              <a:gdLst/>
              <a:ahLst/>
              <a:cxnLst/>
              <a:rect l="l" t="t" r="r" b="b"/>
              <a:pathLst>
                <a:path w="56" h="3" extrusionOk="0">
                  <a:moveTo>
                    <a:pt x="56" y="1"/>
                  </a:moveTo>
                  <a:cubicBezTo>
                    <a:pt x="56" y="1"/>
                    <a:pt x="55" y="0"/>
                    <a:pt x="54" y="0"/>
                  </a:cubicBezTo>
                  <a:cubicBezTo>
                    <a:pt x="2" y="0"/>
                    <a:pt x="2" y="0"/>
                    <a:pt x="2" y="0"/>
                  </a:cubicBezTo>
                  <a:cubicBezTo>
                    <a:pt x="1" y="0"/>
                    <a:pt x="0" y="1"/>
                    <a:pt x="0" y="1"/>
                  </a:cubicBezTo>
                  <a:cubicBezTo>
                    <a:pt x="0" y="2"/>
                    <a:pt x="1" y="3"/>
                    <a:pt x="2" y="3"/>
                  </a:cubicBezTo>
                  <a:cubicBezTo>
                    <a:pt x="54" y="3"/>
                    <a:pt x="54" y="3"/>
                    <a:pt x="54" y="3"/>
                  </a:cubicBezTo>
                  <a:cubicBezTo>
                    <a:pt x="55" y="3"/>
                    <a:pt x="56" y="2"/>
                    <a:pt x="56" y="1"/>
                  </a:cubicBezTo>
                  <a:close/>
                </a:path>
              </a:pathLst>
            </a:custGeom>
            <a:solidFill>
              <a:schemeClr val="accent3"/>
            </a:solidFill>
            <a:ln>
              <a:noFill/>
            </a:ln>
          </p:spPr>
          <p:txBody>
            <a:bodyPr spcFirstLastPara="1" wrap="square" lIns="182825" tIns="91375" rIns="182825" bIns="91375" anchor="t"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grpSp>
      <p:grpSp>
        <p:nvGrpSpPr>
          <p:cNvPr id="2" name="Group 1">
            <a:extLst>
              <a:ext uri="{FF2B5EF4-FFF2-40B4-BE49-F238E27FC236}">
                <a16:creationId xmlns:a16="http://schemas.microsoft.com/office/drawing/2014/main" id="{E3B7E5E4-586E-2407-1D8C-F3472130E28E}"/>
              </a:ext>
            </a:extLst>
          </p:cNvPr>
          <p:cNvGrpSpPr/>
          <p:nvPr/>
        </p:nvGrpSpPr>
        <p:grpSpPr>
          <a:xfrm>
            <a:off x="6791093" y="6169086"/>
            <a:ext cx="3998218" cy="520113"/>
            <a:chOff x="6611185" y="6077415"/>
            <a:chExt cx="4445760" cy="578332"/>
          </a:xfrm>
        </p:grpSpPr>
        <p:pic>
          <p:nvPicPr>
            <p:cNvPr id="3" name="Picture 2" descr="A logo with corn and a car&#10;&#10;Description automatically generated">
              <a:extLst>
                <a:ext uri="{FF2B5EF4-FFF2-40B4-BE49-F238E27FC236}">
                  <a16:creationId xmlns:a16="http://schemas.microsoft.com/office/drawing/2014/main" id="{432756CA-0451-05B8-DC2A-F3C3698379C5}"/>
                </a:ext>
              </a:extLst>
            </p:cNvPr>
            <p:cNvPicPr>
              <a:picLocks noChangeAspect="1"/>
            </p:cNvPicPr>
            <p:nvPr/>
          </p:nvPicPr>
          <p:blipFill>
            <a:blip r:embed="rId3"/>
            <a:stretch>
              <a:fillRect/>
            </a:stretch>
          </p:blipFill>
          <p:spPr>
            <a:xfrm>
              <a:off x="8070380" y="6111230"/>
              <a:ext cx="1306428" cy="526681"/>
            </a:xfrm>
            <a:prstGeom prst="rect">
              <a:avLst/>
            </a:prstGeom>
          </p:spPr>
        </p:pic>
        <p:pic>
          <p:nvPicPr>
            <p:cNvPr id="4" name="Picture 3" descr="A logo with green and yellow lines&#10;&#10;Description automatically generated">
              <a:extLst>
                <a:ext uri="{FF2B5EF4-FFF2-40B4-BE49-F238E27FC236}">
                  <a16:creationId xmlns:a16="http://schemas.microsoft.com/office/drawing/2014/main" id="{0FC7D468-95AF-21FA-89C0-105837470E94}"/>
                </a:ext>
              </a:extLst>
            </p:cNvPr>
            <p:cNvPicPr>
              <a:picLocks noChangeAspect="1"/>
            </p:cNvPicPr>
            <p:nvPr/>
          </p:nvPicPr>
          <p:blipFill rotWithShape="1">
            <a:blip r:embed="rId4"/>
            <a:srcRect b="16632"/>
            <a:stretch/>
          </p:blipFill>
          <p:spPr>
            <a:xfrm>
              <a:off x="6611185" y="6077415"/>
              <a:ext cx="1306428" cy="578332"/>
            </a:xfrm>
            <a:prstGeom prst="rect">
              <a:avLst/>
            </a:prstGeom>
          </p:spPr>
        </p:pic>
        <p:pic>
          <p:nvPicPr>
            <p:cNvPr id="5" name="Picture 4" descr="A close-up of a logo&#10;&#10;Description automatically generated">
              <a:extLst>
                <a:ext uri="{FF2B5EF4-FFF2-40B4-BE49-F238E27FC236}">
                  <a16:creationId xmlns:a16="http://schemas.microsoft.com/office/drawing/2014/main" id="{39F4E448-35E7-2405-3B60-3EABF538E907}"/>
                </a:ext>
              </a:extLst>
            </p:cNvPr>
            <p:cNvPicPr>
              <a:picLocks noChangeAspect="1"/>
            </p:cNvPicPr>
            <p:nvPr/>
          </p:nvPicPr>
          <p:blipFill rotWithShape="1">
            <a:blip r:embed="rId5"/>
            <a:srcRect b="12281"/>
            <a:stretch/>
          </p:blipFill>
          <p:spPr>
            <a:xfrm>
              <a:off x="9507423" y="6231818"/>
              <a:ext cx="1549522" cy="406094"/>
            </a:xfrm>
            <a:prstGeom prst="rect">
              <a:avLst/>
            </a:prstGeom>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44"/>
          <p:cNvSpPr/>
          <p:nvPr/>
        </p:nvSpPr>
        <p:spPr>
          <a:xfrm>
            <a:off x="6534175" y="1352335"/>
            <a:ext cx="5402700" cy="25629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515" name="Google Shape;515;p44"/>
          <p:cNvSpPr/>
          <p:nvPr/>
        </p:nvSpPr>
        <p:spPr>
          <a:xfrm>
            <a:off x="465950" y="1405405"/>
            <a:ext cx="5936400" cy="4910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516" name="Google Shape;516;p44"/>
          <p:cNvSpPr txBox="1">
            <a:spLocks noGrp="1"/>
          </p:cNvSpPr>
          <p:nvPr>
            <p:ph type="body" idx="2"/>
          </p:nvPr>
        </p:nvSpPr>
        <p:spPr>
          <a:xfrm>
            <a:off x="862250" y="342285"/>
            <a:ext cx="10644900" cy="1197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500"/>
              <a:buNone/>
            </a:pPr>
            <a:r>
              <a:rPr lang="en-US" sz="2000"/>
              <a:t>A short-term post-harvest financing product, secured in whole or in part by a double warehouse certificate, issued by a licensed warehouse acceptable to a lender contains four elements. </a:t>
            </a:r>
            <a:endParaRPr sz="2000"/>
          </a:p>
        </p:txBody>
      </p:sp>
      <p:sp>
        <p:nvSpPr>
          <p:cNvPr id="517" name="Google Shape;517;p44"/>
          <p:cNvSpPr/>
          <p:nvPr/>
        </p:nvSpPr>
        <p:spPr>
          <a:xfrm>
            <a:off x="631950" y="1504580"/>
            <a:ext cx="5573700" cy="4718700"/>
          </a:xfrm>
          <a:prstGeom prst="roundRect">
            <a:avLst>
              <a:gd name="adj" fmla="val 16667"/>
            </a:avLst>
          </a:prstGeom>
          <a:solidFill>
            <a:srgbClr val="D8E2F3"/>
          </a:solidFill>
          <a:ln>
            <a:noFill/>
          </a:ln>
        </p:spPr>
        <p:txBody>
          <a:bodyPr spcFirstLastPara="1" wrap="square" lIns="91425" tIns="91425" rIns="91425" bIns="91425" anchor="ctr" anchorCtr="0">
            <a:noAutofit/>
          </a:bodyPr>
          <a:lstStyle/>
          <a:p>
            <a:pPr marL="457200" lvl="0" indent="-317500" algn="l" rtl="0">
              <a:lnSpc>
                <a:spcPct val="115000"/>
              </a:lnSpc>
              <a:spcBef>
                <a:spcPts val="400"/>
              </a:spcBef>
              <a:spcAft>
                <a:spcPts val="0"/>
              </a:spcAft>
              <a:buSzPts val="1400"/>
              <a:buFont typeface="Century Gothic"/>
              <a:buAutoNum type="arabicPeriod"/>
            </a:pPr>
            <a:r>
              <a:rPr lang="en-US" b="1" dirty="0">
                <a:latin typeface="Century Gothic"/>
                <a:ea typeface="Century Gothic"/>
                <a:cs typeface="Century Gothic"/>
                <a:sym typeface="Century Gothic"/>
              </a:rPr>
              <a:t>A loan agreement</a:t>
            </a:r>
            <a:r>
              <a:rPr lang="en-US" dirty="0">
                <a:latin typeface="Century Gothic"/>
                <a:ea typeface="Century Gothic"/>
                <a:cs typeface="Century Gothic"/>
                <a:sym typeface="Century Gothic"/>
              </a:rPr>
              <a:t> between a lender, usually a commercial bank, and a borrower, for purposes of this report a small and medium producer, a trader or an aggregator, collectively “the borrower.”</a:t>
            </a:r>
            <a:endParaRPr dirty="0">
              <a:latin typeface="Century Gothic"/>
              <a:ea typeface="Century Gothic"/>
              <a:cs typeface="Century Gothic"/>
              <a:sym typeface="Century Gothic"/>
            </a:endParaRPr>
          </a:p>
          <a:p>
            <a:pPr marL="457200" lvl="0" indent="-317500" algn="l" rtl="0">
              <a:lnSpc>
                <a:spcPct val="115000"/>
              </a:lnSpc>
              <a:spcBef>
                <a:spcPts val="1000"/>
              </a:spcBef>
              <a:spcAft>
                <a:spcPts val="0"/>
              </a:spcAft>
              <a:buSzPts val="1400"/>
              <a:buFont typeface="Century Gothic"/>
              <a:buAutoNum type="arabicPeriod"/>
            </a:pPr>
            <a:r>
              <a:rPr lang="en-US" b="1" dirty="0">
                <a:latin typeface="Century Gothic"/>
                <a:ea typeface="Century Gothic"/>
                <a:cs typeface="Century Gothic"/>
                <a:sym typeface="Century Gothic"/>
              </a:rPr>
              <a:t>Loan amount</a:t>
            </a:r>
            <a:r>
              <a:rPr lang="en-US" dirty="0">
                <a:latin typeface="Century Gothic"/>
                <a:ea typeface="Century Gothic"/>
                <a:cs typeface="Century Gothic"/>
                <a:sym typeface="Century Gothic"/>
              </a:rPr>
              <a:t> or advance, equal to a percentage of the value of the commodity stored in a licensed warehouse, with interest payable, either monthly or payable upon loan maturity.</a:t>
            </a:r>
            <a:endParaRPr dirty="0">
              <a:latin typeface="Century Gothic"/>
              <a:ea typeface="Century Gothic"/>
              <a:cs typeface="Century Gothic"/>
              <a:sym typeface="Century Gothic"/>
            </a:endParaRPr>
          </a:p>
          <a:p>
            <a:pPr marL="457200" lvl="0" indent="-317500" algn="l" rtl="0">
              <a:lnSpc>
                <a:spcPct val="115000"/>
              </a:lnSpc>
              <a:spcBef>
                <a:spcPts val="1000"/>
              </a:spcBef>
              <a:spcAft>
                <a:spcPts val="0"/>
              </a:spcAft>
              <a:buSzPts val="1400"/>
              <a:buFont typeface="Century Gothic"/>
              <a:buAutoNum type="arabicPeriod"/>
            </a:pPr>
            <a:r>
              <a:rPr lang="en-US" b="1" dirty="0">
                <a:latin typeface="Century Gothic"/>
                <a:ea typeface="Century Gothic"/>
                <a:cs typeface="Century Gothic"/>
                <a:sym typeface="Century Gothic"/>
              </a:rPr>
              <a:t>Additional security</a:t>
            </a:r>
            <a:r>
              <a:rPr lang="en-US" dirty="0">
                <a:latin typeface="Century Gothic"/>
                <a:ea typeface="Century Gothic"/>
                <a:cs typeface="Century Gothic"/>
                <a:sym typeface="Century Gothic"/>
              </a:rPr>
              <a:t>, in the form of a double warehouse certificate issued by a licensed warehouse. A form of a warehouse receipt is assumed to be consistent with the UNIDROIT Model Warehouse Receipt.</a:t>
            </a:r>
            <a:endParaRPr dirty="0">
              <a:latin typeface="Century Gothic"/>
              <a:ea typeface="Century Gothic"/>
              <a:cs typeface="Century Gothic"/>
              <a:sym typeface="Century Gothic"/>
            </a:endParaRPr>
          </a:p>
          <a:p>
            <a:pPr marL="457200" lvl="0" indent="-317500" algn="l" rtl="0">
              <a:lnSpc>
                <a:spcPct val="115000"/>
              </a:lnSpc>
              <a:spcBef>
                <a:spcPts val="1000"/>
              </a:spcBef>
              <a:spcAft>
                <a:spcPts val="1000"/>
              </a:spcAft>
              <a:buSzPts val="1400"/>
              <a:buFont typeface="Century Gothic"/>
              <a:buAutoNum type="arabicPeriod"/>
            </a:pPr>
            <a:r>
              <a:rPr lang="en-US" b="1" dirty="0">
                <a:latin typeface="Century Gothic"/>
                <a:ea typeface="Century Gothic"/>
                <a:cs typeface="Century Gothic"/>
                <a:sym typeface="Century Gothic"/>
              </a:rPr>
              <a:t>Additional collateral</a:t>
            </a:r>
            <a:r>
              <a:rPr lang="en-US" dirty="0">
                <a:latin typeface="Century Gothic"/>
                <a:ea typeface="Century Gothic"/>
                <a:cs typeface="Century Gothic"/>
                <a:sym typeface="Century Gothic"/>
              </a:rPr>
              <a:t> and/or guaranties that the lender may require from the borrower.</a:t>
            </a:r>
            <a:endParaRPr dirty="0">
              <a:latin typeface="Century Gothic"/>
              <a:ea typeface="Century Gothic"/>
              <a:cs typeface="Century Gothic"/>
              <a:sym typeface="Century Gothic"/>
            </a:endParaRPr>
          </a:p>
        </p:txBody>
      </p:sp>
      <p:sp>
        <p:nvSpPr>
          <p:cNvPr id="518" name="Google Shape;518;p44"/>
          <p:cNvSpPr/>
          <p:nvPr/>
        </p:nvSpPr>
        <p:spPr>
          <a:xfrm>
            <a:off x="6622650" y="1463075"/>
            <a:ext cx="5229300" cy="2328600"/>
          </a:xfrm>
          <a:prstGeom prst="roundRect">
            <a:avLst>
              <a:gd name="adj" fmla="val 16667"/>
            </a:avLst>
          </a:prstGeom>
          <a:solidFill>
            <a:srgbClr val="D8E2F3"/>
          </a:solid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r>
              <a:rPr lang="en-US">
                <a:latin typeface="Century Gothic"/>
                <a:ea typeface="Century Gothic"/>
                <a:cs typeface="Century Gothic"/>
                <a:sym typeface="Century Gothic"/>
              </a:rPr>
              <a:t>All credit extensions with double warehouse receipts as collateral will include </a:t>
            </a:r>
            <a:r>
              <a:rPr lang="en-US" b="1">
                <a:latin typeface="Century Gothic"/>
                <a:ea typeface="Century Gothic"/>
                <a:cs typeface="Century Gothic"/>
                <a:sym typeface="Century Gothic"/>
              </a:rPr>
              <a:t>the following parties</a:t>
            </a:r>
            <a:r>
              <a:rPr lang="en-US">
                <a:latin typeface="Century Gothic"/>
                <a:ea typeface="Century Gothic"/>
                <a:cs typeface="Century Gothic"/>
                <a:sym typeface="Century Gothic"/>
              </a:rPr>
              <a:t>:</a:t>
            </a:r>
            <a:endParaRPr>
              <a:latin typeface="Century Gothic"/>
              <a:ea typeface="Century Gothic"/>
              <a:cs typeface="Century Gothic"/>
              <a:sym typeface="Century Gothic"/>
            </a:endParaRPr>
          </a:p>
          <a:p>
            <a:pPr marL="457200" lvl="0" indent="-317500" algn="l" rtl="0">
              <a:lnSpc>
                <a:spcPct val="115000"/>
              </a:lnSpc>
              <a:spcBef>
                <a:spcPts val="1000"/>
              </a:spcBef>
              <a:spcAft>
                <a:spcPts val="0"/>
              </a:spcAft>
              <a:buSzPts val="1400"/>
              <a:buFont typeface="Century Gothic"/>
              <a:buChar char="●"/>
            </a:pPr>
            <a:r>
              <a:rPr lang="en-US">
                <a:latin typeface="Century Gothic"/>
                <a:ea typeface="Century Gothic"/>
                <a:cs typeface="Century Gothic"/>
                <a:sym typeface="Century Gothic"/>
              </a:rPr>
              <a:t>Borrower</a:t>
            </a:r>
            <a:endParaRPr>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r>
              <a:rPr lang="en-US">
                <a:latin typeface="Century Gothic"/>
                <a:ea typeface="Century Gothic"/>
                <a:cs typeface="Century Gothic"/>
                <a:sym typeface="Century Gothic"/>
              </a:rPr>
              <a:t>Lender</a:t>
            </a:r>
            <a:endParaRPr>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r>
              <a:rPr lang="en-US">
                <a:latin typeface="Century Gothic"/>
                <a:ea typeface="Century Gothic"/>
                <a:cs typeface="Century Gothic"/>
                <a:sym typeface="Century Gothic"/>
              </a:rPr>
              <a:t>Licensed warehouse </a:t>
            </a:r>
            <a:endParaRPr>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r>
              <a:rPr lang="en-US">
                <a:latin typeface="Century Gothic"/>
                <a:ea typeface="Century Gothic"/>
                <a:cs typeface="Century Gothic"/>
                <a:sym typeface="Century Gothic"/>
              </a:rPr>
              <a:t>The registry</a:t>
            </a:r>
            <a:endParaRPr>
              <a:latin typeface="Century Gothic"/>
              <a:ea typeface="Century Gothic"/>
              <a:cs typeface="Century Gothic"/>
              <a:sym typeface="Century Gothic"/>
            </a:endParaRPr>
          </a:p>
          <a:p>
            <a:pPr marL="0" lvl="0" indent="0" algn="l" rtl="0">
              <a:lnSpc>
                <a:spcPct val="115000"/>
              </a:lnSpc>
              <a:spcBef>
                <a:spcPts val="1000"/>
              </a:spcBef>
              <a:spcAft>
                <a:spcPts val="1000"/>
              </a:spcAft>
              <a:buNone/>
            </a:pPr>
            <a:r>
              <a:rPr lang="en-US">
                <a:latin typeface="Century Gothic"/>
                <a:ea typeface="Century Gothic"/>
                <a:cs typeface="Century Gothic"/>
                <a:sym typeface="Century Gothic"/>
              </a:rPr>
              <a:t>And may include third-party service providers, an insurance company and an indemnity or bond.</a:t>
            </a:r>
            <a:endParaRPr>
              <a:latin typeface="Century Gothic"/>
              <a:ea typeface="Century Gothic"/>
              <a:cs typeface="Century Gothic"/>
              <a:sym typeface="Century Gothic"/>
            </a:endParaRPr>
          </a:p>
        </p:txBody>
      </p:sp>
      <p:sp>
        <p:nvSpPr>
          <p:cNvPr id="519" name="Google Shape;519;p44"/>
          <p:cNvSpPr/>
          <p:nvPr/>
        </p:nvSpPr>
        <p:spPr>
          <a:xfrm>
            <a:off x="6534175" y="4025880"/>
            <a:ext cx="5379600" cy="22707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520" name="Google Shape;520;p44"/>
          <p:cNvSpPr/>
          <p:nvPr/>
        </p:nvSpPr>
        <p:spPr>
          <a:xfrm>
            <a:off x="6622650" y="4134990"/>
            <a:ext cx="5229300" cy="2058300"/>
          </a:xfrm>
          <a:prstGeom prst="roundRect">
            <a:avLst>
              <a:gd name="adj" fmla="val 16667"/>
            </a:avLst>
          </a:prstGeom>
          <a:solidFill>
            <a:srgbClr val="D8E2F3"/>
          </a:solid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r>
              <a:rPr lang="en-US">
                <a:latin typeface="Century Gothic"/>
                <a:ea typeface="Century Gothic"/>
                <a:cs typeface="Century Gothic"/>
                <a:sym typeface="Century Gothic"/>
              </a:rPr>
              <a:t>The licensed warehouse is able to offer </a:t>
            </a:r>
            <a:r>
              <a:rPr lang="en-US" b="1">
                <a:latin typeface="Century Gothic"/>
                <a:ea typeface="Century Gothic"/>
                <a:cs typeface="Century Gothic"/>
                <a:sym typeface="Century Gothic"/>
              </a:rPr>
              <a:t>the following services:</a:t>
            </a:r>
            <a:endParaRPr b="1"/>
          </a:p>
          <a:p>
            <a:pPr marL="457200" lvl="0" indent="-317500" algn="l" rtl="0">
              <a:lnSpc>
                <a:spcPct val="115000"/>
              </a:lnSpc>
              <a:spcBef>
                <a:spcPts val="1000"/>
              </a:spcBef>
              <a:spcAft>
                <a:spcPts val="0"/>
              </a:spcAft>
              <a:buSzPts val="1400"/>
              <a:buFont typeface="Century Gothic"/>
              <a:buChar char="●"/>
            </a:pPr>
            <a:r>
              <a:rPr lang="en-US">
                <a:latin typeface="Century Gothic"/>
                <a:ea typeface="Century Gothic"/>
                <a:cs typeface="Century Gothic"/>
                <a:sym typeface="Century Gothic"/>
              </a:rPr>
              <a:t>Storing commodities, usually for a monthly fee</a:t>
            </a:r>
            <a:endParaRPr>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r>
              <a:rPr lang="en-US">
                <a:latin typeface="Century Gothic"/>
                <a:ea typeface="Century Gothic"/>
                <a:cs typeface="Century Gothic"/>
                <a:sym typeface="Century Gothic"/>
              </a:rPr>
              <a:t>Lab facilities used for grading commodities in storage at the warehouse</a:t>
            </a:r>
            <a:endParaRPr>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r>
              <a:rPr lang="en-US">
                <a:latin typeface="Century Gothic"/>
                <a:ea typeface="Century Gothic"/>
                <a:cs typeface="Century Gothic"/>
                <a:sym typeface="Century Gothic"/>
              </a:rPr>
              <a:t>May offer trucking services</a:t>
            </a:r>
            <a:endParaRPr>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r>
              <a:rPr lang="en-US">
                <a:latin typeface="Century Gothic"/>
                <a:ea typeface="Century Gothic"/>
                <a:cs typeface="Century Gothic"/>
                <a:sym typeface="Century Gothic"/>
              </a:rPr>
              <a:t>Hedging services</a:t>
            </a:r>
            <a:endParaRPr>
              <a:latin typeface="Century Gothic"/>
              <a:ea typeface="Century Gothic"/>
              <a:cs typeface="Century Gothic"/>
              <a:sym typeface="Century Gothic"/>
            </a:endParaRPr>
          </a:p>
        </p:txBody>
      </p:sp>
      <p:grpSp>
        <p:nvGrpSpPr>
          <p:cNvPr id="12" name="Group 11">
            <a:extLst>
              <a:ext uri="{FF2B5EF4-FFF2-40B4-BE49-F238E27FC236}">
                <a16:creationId xmlns:a16="http://schemas.microsoft.com/office/drawing/2014/main" id="{95AA1DC6-65AA-BA09-DD9C-5A4EEEB49969}"/>
              </a:ext>
            </a:extLst>
          </p:cNvPr>
          <p:cNvGrpSpPr/>
          <p:nvPr/>
        </p:nvGrpSpPr>
        <p:grpSpPr>
          <a:xfrm>
            <a:off x="7192537" y="6315805"/>
            <a:ext cx="4977161" cy="452310"/>
            <a:chOff x="7192537" y="6315805"/>
            <a:chExt cx="4977161" cy="452310"/>
          </a:xfrm>
        </p:grpSpPr>
        <p:sp>
          <p:nvSpPr>
            <p:cNvPr id="6" name="Rectangle 5">
              <a:extLst>
                <a:ext uri="{FF2B5EF4-FFF2-40B4-BE49-F238E27FC236}">
                  <a16:creationId xmlns:a16="http://schemas.microsoft.com/office/drawing/2014/main" id="{843EAC06-C711-8252-DDB0-7E3099A30902}"/>
                </a:ext>
              </a:extLst>
            </p:cNvPr>
            <p:cNvSpPr/>
            <p:nvPr/>
          </p:nvSpPr>
          <p:spPr>
            <a:xfrm>
              <a:off x="7192537" y="6315805"/>
              <a:ext cx="4977161" cy="4523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D05B8D5-8E28-154A-58E6-919D773DE128}"/>
                </a:ext>
              </a:extLst>
            </p:cNvPr>
            <p:cNvGrpSpPr/>
            <p:nvPr/>
          </p:nvGrpSpPr>
          <p:grpSpPr>
            <a:xfrm>
              <a:off x="7973122" y="6333045"/>
              <a:ext cx="4103310" cy="434212"/>
              <a:chOff x="6611185" y="6077415"/>
              <a:chExt cx="5465247" cy="578332"/>
            </a:xfrm>
          </p:grpSpPr>
          <p:pic>
            <p:nvPicPr>
              <p:cNvPr id="8" name="Picture 7" descr="A logo with blue and orange colors&#10;&#10;Description automatically generated">
                <a:extLst>
                  <a:ext uri="{FF2B5EF4-FFF2-40B4-BE49-F238E27FC236}">
                    <a16:creationId xmlns:a16="http://schemas.microsoft.com/office/drawing/2014/main" id="{B5D6428F-6E60-5443-5A90-059EBC89F9C2}"/>
                  </a:ext>
                </a:extLst>
              </p:cNvPr>
              <p:cNvPicPr>
                <a:picLocks noChangeAspect="1"/>
              </p:cNvPicPr>
              <p:nvPr/>
            </p:nvPicPr>
            <p:blipFill rotWithShape="1">
              <a:blip r:embed="rId3"/>
              <a:srcRect t="38191" b="38212"/>
              <a:stretch/>
            </p:blipFill>
            <p:spPr>
              <a:xfrm>
                <a:off x="10997004" y="6261566"/>
                <a:ext cx="1079428" cy="360299"/>
              </a:xfrm>
              <a:prstGeom prst="rect">
                <a:avLst/>
              </a:prstGeom>
            </p:spPr>
          </p:pic>
          <p:pic>
            <p:nvPicPr>
              <p:cNvPr id="9" name="Picture 8" descr="A logo with corn and a car&#10;&#10;Description automatically generated">
                <a:extLst>
                  <a:ext uri="{FF2B5EF4-FFF2-40B4-BE49-F238E27FC236}">
                    <a16:creationId xmlns:a16="http://schemas.microsoft.com/office/drawing/2014/main" id="{71DECAF7-8420-5F4E-DA56-F459E91FA908}"/>
                  </a:ext>
                </a:extLst>
              </p:cNvPr>
              <p:cNvPicPr>
                <a:picLocks noChangeAspect="1"/>
              </p:cNvPicPr>
              <p:nvPr/>
            </p:nvPicPr>
            <p:blipFill>
              <a:blip r:embed="rId4"/>
              <a:stretch>
                <a:fillRect/>
              </a:stretch>
            </p:blipFill>
            <p:spPr>
              <a:xfrm>
                <a:off x="8070380" y="6111230"/>
                <a:ext cx="1306428" cy="526681"/>
              </a:xfrm>
              <a:prstGeom prst="rect">
                <a:avLst/>
              </a:prstGeom>
            </p:spPr>
          </p:pic>
          <p:pic>
            <p:nvPicPr>
              <p:cNvPr id="10" name="Picture 9" descr="A logo with green and yellow lines&#10;&#10;Description automatically generated">
                <a:extLst>
                  <a:ext uri="{FF2B5EF4-FFF2-40B4-BE49-F238E27FC236}">
                    <a16:creationId xmlns:a16="http://schemas.microsoft.com/office/drawing/2014/main" id="{A3841734-F180-7DA6-7FD0-496DCB421169}"/>
                  </a:ext>
                </a:extLst>
              </p:cNvPr>
              <p:cNvPicPr>
                <a:picLocks noChangeAspect="1"/>
              </p:cNvPicPr>
              <p:nvPr/>
            </p:nvPicPr>
            <p:blipFill rotWithShape="1">
              <a:blip r:embed="rId5"/>
              <a:srcRect b="16632"/>
              <a:stretch/>
            </p:blipFill>
            <p:spPr>
              <a:xfrm>
                <a:off x="6611185" y="6077415"/>
                <a:ext cx="1306428" cy="578332"/>
              </a:xfrm>
              <a:prstGeom prst="rect">
                <a:avLst/>
              </a:prstGeom>
            </p:spPr>
          </p:pic>
          <p:pic>
            <p:nvPicPr>
              <p:cNvPr id="11" name="Picture 10" descr="A close-up of a logo&#10;&#10;Description automatically generated">
                <a:extLst>
                  <a:ext uri="{FF2B5EF4-FFF2-40B4-BE49-F238E27FC236}">
                    <a16:creationId xmlns:a16="http://schemas.microsoft.com/office/drawing/2014/main" id="{A94D66FA-BDA8-7D5E-8724-66C618DD8043}"/>
                  </a:ext>
                </a:extLst>
              </p:cNvPr>
              <p:cNvPicPr>
                <a:picLocks noChangeAspect="1"/>
              </p:cNvPicPr>
              <p:nvPr/>
            </p:nvPicPr>
            <p:blipFill rotWithShape="1">
              <a:blip r:embed="rId6"/>
              <a:srcRect b="12281"/>
              <a:stretch/>
            </p:blipFill>
            <p:spPr>
              <a:xfrm>
                <a:off x="9507423" y="6231818"/>
                <a:ext cx="1549522" cy="406094"/>
              </a:xfrm>
              <a:prstGeom prst="rect">
                <a:avLst/>
              </a:prstGeom>
            </p:spPr>
          </p:pic>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5"/>
          <p:cNvSpPr txBox="1">
            <a:spLocks noGrp="1"/>
          </p:cNvSpPr>
          <p:nvPr>
            <p:ph type="body" idx="1"/>
          </p:nvPr>
        </p:nvSpPr>
        <p:spPr>
          <a:xfrm>
            <a:off x="623500" y="1780220"/>
            <a:ext cx="5125800" cy="2969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400">
                <a:solidFill>
                  <a:srgbClr val="000000"/>
                </a:solidFill>
              </a:rPr>
              <a:t>It is recommended that the WR financing loan product have a </a:t>
            </a:r>
            <a:r>
              <a:rPr lang="en-US" sz="1400" b="1">
                <a:solidFill>
                  <a:srgbClr val="000000"/>
                </a:solidFill>
              </a:rPr>
              <a:t>term limit of six to nine months with a one-off loan repayment</a:t>
            </a:r>
            <a:r>
              <a:rPr lang="en-US" sz="1400">
                <a:solidFill>
                  <a:srgbClr val="000000"/>
                </a:solidFill>
              </a:rPr>
              <a:t> at the end of the loan-term. This one-off loan repayment would likely coincide with the sale of the deposit. </a:t>
            </a:r>
            <a:r>
              <a:rPr lang="en-US" sz="1400" b="1">
                <a:solidFill>
                  <a:srgbClr val="000000"/>
                </a:solidFill>
              </a:rPr>
              <a:t>AFC staff will likely need to be trained on various matters related to short-term lending including monitoring of short-term debts.</a:t>
            </a:r>
            <a:endParaRPr sz="1400" b="1">
              <a:solidFill>
                <a:srgbClr val="000000"/>
              </a:solidFill>
            </a:endParaRPr>
          </a:p>
          <a:p>
            <a:pPr marL="0" marR="0" lvl="0" indent="0" algn="l" rtl="0">
              <a:lnSpc>
                <a:spcPct val="100000"/>
              </a:lnSpc>
              <a:spcBef>
                <a:spcPts val="1200"/>
              </a:spcBef>
              <a:spcAft>
                <a:spcPts val="0"/>
              </a:spcAft>
              <a:buNone/>
            </a:pPr>
            <a:endParaRPr sz="1600"/>
          </a:p>
          <a:p>
            <a:pPr marL="0" lvl="0" indent="0" algn="l" rtl="0">
              <a:lnSpc>
                <a:spcPct val="100000"/>
              </a:lnSpc>
              <a:spcBef>
                <a:spcPts val="0"/>
              </a:spcBef>
              <a:spcAft>
                <a:spcPts val="0"/>
              </a:spcAft>
              <a:buClr>
                <a:schemeClr val="dk1"/>
              </a:buClr>
              <a:buSzPts val="1100"/>
              <a:buNone/>
            </a:pPr>
            <a:endParaRPr sz="1600">
              <a:latin typeface="Arial"/>
              <a:ea typeface="Arial"/>
              <a:cs typeface="Arial"/>
              <a:sym typeface="Arial"/>
            </a:endParaRPr>
          </a:p>
          <a:p>
            <a:pPr marL="0" lvl="0" indent="0" algn="l" rtl="0">
              <a:lnSpc>
                <a:spcPct val="100000"/>
              </a:lnSpc>
              <a:spcBef>
                <a:spcPts val="0"/>
              </a:spcBef>
              <a:spcAft>
                <a:spcPts val="0"/>
              </a:spcAft>
              <a:buClr>
                <a:schemeClr val="dk1"/>
              </a:buClr>
              <a:buSzPts val="1100"/>
              <a:buNone/>
            </a:pPr>
            <a:endParaRPr sz="1600">
              <a:latin typeface="Arial"/>
              <a:ea typeface="Arial"/>
              <a:cs typeface="Arial"/>
              <a:sym typeface="Arial"/>
            </a:endParaRPr>
          </a:p>
          <a:p>
            <a:pPr marL="0" lvl="0" indent="0" algn="l" rtl="0">
              <a:lnSpc>
                <a:spcPct val="100000"/>
              </a:lnSpc>
              <a:spcBef>
                <a:spcPts val="0"/>
              </a:spcBef>
              <a:spcAft>
                <a:spcPts val="0"/>
              </a:spcAft>
              <a:buClr>
                <a:schemeClr val="dk1"/>
              </a:buClr>
              <a:buSzPts val="2000"/>
              <a:buNone/>
            </a:pPr>
            <a:endParaRPr sz="1600"/>
          </a:p>
        </p:txBody>
      </p:sp>
      <p:sp>
        <p:nvSpPr>
          <p:cNvPr id="526" name="Google Shape;526;p45"/>
          <p:cNvSpPr txBox="1">
            <a:spLocks noGrp="1"/>
          </p:cNvSpPr>
          <p:nvPr>
            <p:ph type="body" idx="2"/>
          </p:nvPr>
        </p:nvSpPr>
        <p:spPr>
          <a:xfrm>
            <a:off x="862250" y="342285"/>
            <a:ext cx="10644900" cy="1197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500"/>
              <a:buNone/>
            </a:pPr>
            <a:r>
              <a:rPr lang="en-US" sz="2000"/>
              <a:t>We propose a term limit of up to nine months with a one-off loan repayment</a:t>
            </a:r>
            <a:endParaRPr sz="2000"/>
          </a:p>
        </p:txBody>
      </p:sp>
      <p:sp>
        <p:nvSpPr>
          <p:cNvPr id="527" name="Google Shape;527;p45"/>
          <p:cNvSpPr/>
          <p:nvPr/>
        </p:nvSpPr>
        <p:spPr>
          <a:xfrm>
            <a:off x="623500" y="1278170"/>
            <a:ext cx="5125800" cy="349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rgbClr val="FFFFFF"/>
                </a:solidFill>
                <a:latin typeface="Century Gothic"/>
                <a:ea typeface="Century Gothic"/>
                <a:cs typeface="Century Gothic"/>
                <a:sym typeface="Century Gothic"/>
              </a:rPr>
              <a:t>Product loan term and repayment structure</a:t>
            </a:r>
            <a:endParaRPr b="1">
              <a:solidFill>
                <a:srgbClr val="FFFFFF"/>
              </a:solidFill>
              <a:latin typeface="Century Gothic"/>
              <a:ea typeface="Century Gothic"/>
              <a:cs typeface="Century Gothic"/>
              <a:sym typeface="Century Gothic"/>
            </a:endParaRPr>
          </a:p>
        </p:txBody>
      </p:sp>
      <p:sp>
        <p:nvSpPr>
          <p:cNvPr id="528" name="Google Shape;528;p45"/>
          <p:cNvSpPr/>
          <p:nvPr/>
        </p:nvSpPr>
        <p:spPr>
          <a:xfrm>
            <a:off x="6723200" y="1278170"/>
            <a:ext cx="4911000" cy="349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rgbClr val="FFFFFF"/>
                </a:solidFill>
                <a:latin typeface="Century Gothic"/>
                <a:ea typeface="Century Gothic"/>
                <a:cs typeface="Century Gothic"/>
                <a:sym typeface="Century Gothic"/>
              </a:rPr>
              <a:t>Interest rates</a:t>
            </a:r>
            <a:endParaRPr b="1">
              <a:solidFill>
                <a:srgbClr val="FFFFFF"/>
              </a:solidFill>
              <a:latin typeface="Century Gothic"/>
              <a:ea typeface="Century Gothic"/>
              <a:cs typeface="Century Gothic"/>
              <a:sym typeface="Century Gothic"/>
            </a:endParaRPr>
          </a:p>
        </p:txBody>
      </p:sp>
      <p:sp>
        <p:nvSpPr>
          <p:cNvPr id="529" name="Google Shape;529;p45"/>
          <p:cNvSpPr txBox="1">
            <a:spLocks noGrp="1"/>
          </p:cNvSpPr>
          <p:nvPr>
            <p:ph type="body" idx="1"/>
          </p:nvPr>
        </p:nvSpPr>
        <p:spPr>
          <a:xfrm>
            <a:off x="6723200" y="1780220"/>
            <a:ext cx="4911000" cy="1047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None/>
            </a:pPr>
            <a:r>
              <a:rPr lang="en-US" sz="1400">
                <a:solidFill>
                  <a:srgbClr val="000000"/>
                </a:solidFill>
              </a:rPr>
              <a:t>AFC can </a:t>
            </a:r>
            <a:r>
              <a:rPr lang="en-US" sz="1400" b="1">
                <a:solidFill>
                  <a:srgbClr val="000000"/>
                </a:solidFill>
              </a:rPr>
              <a:t>use its own pricing policy</a:t>
            </a:r>
            <a:r>
              <a:rPr lang="en-US" sz="1400">
                <a:solidFill>
                  <a:srgbClr val="000000"/>
                </a:solidFill>
              </a:rPr>
              <a:t> to determine the optimal interest rate regime for the product. </a:t>
            </a:r>
            <a:endParaRPr sz="1400">
              <a:solidFill>
                <a:srgbClr val="000000"/>
              </a:solidFill>
            </a:endParaRPr>
          </a:p>
          <a:p>
            <a:pPr marL="0" marR="0" lvl="0" indent="0" algn="l" rtl="0">
              <a:lnSpc>
                <a:spcPct val="100000"/>
              </a:lnSpc>
              <a:spcBef>
                <a:spcPts val="1000"/>
              </a:spcBef>
              <a:spcAft>
                <a:spcPts val="0"/>
              </a:spcAft>
              <a:buNone/>
            </a:pPr>
            <a:endParaRPr sz="1600"/>
          </a:p>
          <a:p>
            <a:pPr marL="0" lvl="0" indent="0" algn="l" rtl="0">
              <a:lnSpc>
                <a:spcPct val="100000"/>
              </a:lnSpc>
              <a:spcBef>
                <a:spcPts val="0"/>
              </a:spcBef>
              <a:spcAft>
                <a:spcPts val="0"/>
              </a:spcAft>
              <a:buClr>
                <a:schemeClr val="dk1"/>
              </a:buClr>
              <a:buSzPts val="1100"/>
              <a:buNone/>
            </a:pPr>
            <a:endParaRPr sz="1600">
              <a:latin typeface="Arial"/>
              <a:ea typeface="Arial"/>
              <a:cs typeface="Arial"/>
              <a:sym typeface="Arial"/>
            </a:endParaRPr>
          </a:p>
          <a:p>
            <a:pPr marL="0" lvl="0" indent="0" algn="l" rtl="0">
              <a:lnSpc>
                <a:spcPct val="100000"/>
              </a:lnSpc>
              <a:spcBef>
                <a:spcPts val="0"/>
              </a:spcBef>
              <a:spcAft>
                <a:spcPts val="0"/>
              </a:spcAft>
              <a:buClr>
                <a:schemeClr val="dk1"/>
              </a:buClr>
              <a:buSzPts val="1100"/>
              <a:buNone/>
            </a:pPr>
            <a:endParaRPr sz="1600">
              <a:latin typeface="Arial"/>
              <a:ea typeface="Arial"/>
              <a:cs typeface="Arial"/>
              <a:sym typeface="Arial"/>
            </a:endParaRPr>
          </a:p>
          <a:p>
            <a:pPr marL="0" lvl="0" indent="0" algn="l" rtl="0">
              <a:lnSpc>
                <a:spcPct val="100000"/>
              </a:lnSpc>
              <a:spcBef>
                <a:spcPts val="0"/>
              </a:spcBef>
              <a:spcAft>
                <a:spcPts val="0"/>
              </a:spcAft>
              <a:buClr>
                <a:schemeClr val="dk1"/>
              </a:buClr>
              <a:buSzPts val="2000"/>
              <a:buNone/>
            </a:pPr>
            <a:endParaRPr sz="1600"/>
          </a:p>
        </p:txBody>
      </p:sp>
      <p:sp>
        <p:nvSpPr>
          <p:cNvPr id="530" name="Google Shape;530;p45"/>
          <p:cNvSpPr/>
          <p:nvPr/>
        </p:nvSpPr>
        <p:spPr>
          <a:xfrm>
            <a:off x="6723200" y="2708770"/>
            <a:ext cx="4894500" cy="349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rgbClr val="FFFFFF"/>
                </a:solidFill>
                <a:latin typeface="Century Gothic"/>
                <a:ea typeface="Century Gothic"/>
                <a:cs typeface="Century Gothic"/>
                <a:sym typeface="Century Gothic"/>
              </a:rPr>
              <a:t>Channels for integration</a:t>
            </a:r>
            <a:endParaRPr b="1">
              <a:solidFill>
                <a:srgbClr val="FFFFFF"/>
              </a:solidFill>
              <a:latin typeface="Century Gothic"/>
              <a:ea typeface="Century Gothic"/>
              <a:cs typeface="Century Gothic"/>
              <a:sym typeface="Century Gothic"/>
            </a:endParaRPr>
          </a:p>
        </p:txBody>
      </p:sp>
      <p:sp>
        <p:nvSpPr>
          <p:cNvPr id="531" name="Google Shape;531;p45"/>
          <p:cNvSpPr txBox="1">
            <a:spLocks noGrp="1"/>
          </p:cNvSpPr>
          <p:nvPr>
            <p:ph type="body" idx="1"/>
          </p:nvPr>
        </p:nvSpPr>
        <p:spPr>
          <a:xfrm>
            <a:off x="6723200" y="3210820"/>
            <a:ext cx="4894500" cy="1277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400">
                <a:solidFill>
                  <a:srgbClr val="000000"/>
                </a:solidFill>
              </a:rPr>
              <a:t>In the interim, this product will be distributed through </a:t>
            </a:r>
            <a:r>
              <a:rPr lang="en-US" sz="1400" b="1">
                <a:solidFill>
                  <a:srgbClr val="000000"/>
                </a:solidFill>
              </a:rPr>
              <a:t>AFC’s branch network</a:t>
            </a:r>
            <a:r>
              <a:rPr lang="en-US" sz="1400">
                <a:solidFill>
                  <a:srgbClr val="000000"/>
                </a:solidFill>
              </a:rPr>
              <a:t>, utilizing the branch staff and relationship officers in the branches. </a:t>
            </a:r>
            <a:endParaRPr sz="1400">
              <a:solidFill>
                <a:srgbClr val="000000"/>
              </a:solidFill>
            </a:endParaRPr>
          </a:p>
          <a:p>
            <a:pPr marL="0" marR="0" lvl="0" indent="0" algn="l" rtl="0">
              <a:lnSpc>
                <a:spcPct val="100000"/>
              </a:lnSpc>
              <a:spcBef>
                <a:spcPts val="1200"/>
              </a:spcBef>
              <a:spcAft>
                <a:spcPts val="0"/>
              </a:spcAft>
              <a:buNone/>
            </a:pPr>
            <a:endParaRPr sz="1400">
              <a:solidFill>
                <a:srgbClr val="000000"/>
              </a:solidFill>
            </a:endParaRPr>
          </a:p>
          <a:p>
            <a:pPr marL="0" marR="0" lvl="0" indent="0" algn="l" rtl="0">
              <a:lnSpc>
                <a:spcPct val="100000"/>
              </a:lnSpc>
              <a:spcBef>
                <a:spcPts val="1000"/>
              </a:spcBef>
              <a:spcAft>
                <a:spcPts val="0"/>
              </a:spcAft>
              <a:buNone/>
            </a:pPr>
            <a:endParaRPr sz="1400">
              <a:solidFill>
                <a:srgbClr val="000000"/>
              </a:solidFill>
            </a:endParaRPr>
          </a:p>
          <a:p>
            <a:pPr marL="0" lvl="0" indent="0" algn="l" rtl="0">
              <a:lnSpc>
                <a:spcPct val="100000"/>
              </a:lnSpc>
              <a:spcBef>
                <a:spcPts val="0"/>
              </a:spcBef>
              <a:spcAft>
                <a:spcPts val="0"/>
              </a:spcAft>
              <a:buClr>
                <a:schemeClr val="dk1"/>
              </a:buClr>
              <a:buSzPts val="1100"/>
              <a:buNone/>
            </a:pPr>
            <a:endParaRPr sz="1400">
              <a:solidFill>
                <a:srgbClr val="000000"/>
              </a:solidFill>
            </a:endParaRPr>
          </a:p>
          <a:p>
            <a:pPr marL="0" lvl="0" indent="0" algn="l" rtl="0">
              <a:lnSpc>
                <a:spcPct val="100000"/>
              </a:lnSpc>
              <a:spcBef>
                <a:spcPts val="0"/>
              </a:spcBef>
              <a:spcAft>
                <a:spcPts val="0"/>
              </a:spcAft>
              <a:buClr>
                <a:schemeClr val="dk1"/>
              </a:buClr>
              <a:buSzPts val="1100"/>
              <a:buNone/>
            </a:pPr>
            <a:endParaRPr sz="1400">
              <a:solidFill>
                <a:srgbClr val="000000"/>
              </a:solidFill>
            </a:endParaRPr>
          </a:p>
          <a:p>
            <a:pPr marL="0" lvl="0" indent="0" algn="l" rtl="0">
              <a:lnSpc>
                <a:spcPct val="100000"/>
              </a:lnSpc>
              <a:spcBef>
                <a:spcPts val="0"/>
              </a:spcBef>
              <a:spcAft>
                <a:spcPts val="0"/>
              </a:spcAft>
              <a:buClr>
                <a:schemeClr val="dk1"/>
              </a:buClr>
              <a:buSzPts val="2000"/>
              <a:buNone/>
            </a:pPr>
            <a:endParaRPr sz="1400">
              <a:solidFill>
                <a:srgbClr val="000000"/>
              </a:solidFill>
            </a:endParaRPr>
          </a:p>
        </p:txBody>
      </p:sp>
      <p:sp>
        <p:nvSpPr>
          <p:cNvPr id="532" name="Google Shape;532;p45"/>
          <p:cNvSpPr/>
          <p:nvPr/>
        </p:nvSpPr>
        <p:spPr>
          <a:xfrm>
            <a:off x="623500" y="3837495"/>
            <a:ext cx="5125800" cy="349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rgbClr val="FFFFFF"/>
                </a:solidFill>
                <a:latin typeface="Century Gothic"/>
                <a:ea typeface="Century Gothic"/>
                <a:cs typeface="Century Gothic"/>
                <a:sym typeface="Century Gothic"/>
              </a:rPr>
              <a:t>Channels for integration</a:t>
            </a:r>
            <a:endParaRPr b="1">
              <a:solidFill>
                <a:srgbClr val="FFFFFF"/>
              </a:solidFill>
              <a:latin typeface="Century Gothic"/>
              <a:ea typeface="Century Gothic"/>
              <a:cs typeface="Century Gothic"/>
              <a:sym typeface="Century Gothic"/>
            </a:endParaRPr>
          </a:p>
        </p:txBody>
      </p:sp>
      <p:sp>
        <p:nvSpPr>
          <p:cNvPr id="533" name="Google Shape;533;p45"/>
          <p:cNvSpPr txBox="1">
            <a:spLocks noGrp="1"/>
          </p:cNvSpPr>
          <p:nvPr>
            <p:ph type="body" idx="1"/>
          </p:nvPr>
        </p:nvSpPr>
        <p:spPr>
          <a:xfrm>
            <a:off x="623500" y="4339545"/>
            <a:ext cx="5125800" cy="1277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400">
                <a:solidFill>
                  <a:srgbClr val="000000"/>
                </a:solidFill>
              </a:rPr>
              <a:t>Within the existing timelines, it is not possible to have some integration between AFC and WRSC. However, this may also not be necessary. The WRSC needs to ensure that </a:t>
            </a:r>
            <a:r>
              <a:rPr lang="en-US" sz="1400" b="1">
                <a:solidFill>
                  <a:srgbClr val="000000"/>
                </a:solidFill>
              </a:rPr>
              <a:t>AFC can access the WR central registry as a creditor to:</a:t>
            </a:r>
            <a:endParaRPr sz="1400" b="1">
              <a:solidFill>
                <a:srgbClr val="000000"/>
              </a:solidFill>
            </a:endParaRPr>
          </a:p>
          <a:p>
            <a:pPr marL="457200" lvl="0" indent="-317500" algn="l" rtl="0">
              <a:lnSpc>
                <a:spcPct val="115000"/>
              </a:lnSpc>
              <a:spcBef>
                <a:spcPts val="1200"/>
              </a:spcBef>
              <a:spcAft>
                <a:spcPts val="0"/>
              </a:spcAft>
              <a:buClr>
                <a:srgbClr val="000000"/>
              </a:buClr>
              <a:buSzPts val="1400"/>
              <a:buFont typeface="Century Gothic"/>
              <a:buChar char="●"/>
            </a:pPr>
            <a:r>
              <a:rPr lang="en-US" sz="1400">
                <a:solidFill>
                  <a:srgbClr val="000000"/>
                </a:solidFill>
              </a:rPr>
              <a:t>Make searches and verify warehouse receipts</a:t>
            </a:r>
            <a:endParaRPr sz="1400">
              <a:solidFill>
                <a:srgbClr val="000000"/>
              </a:solidFill>
            </a:endParaRPr>
          </a:p>
          <a:p>
            <a:pPr marL="457200" lvl="0" indent="-317500" algn="l" rtl="0">
              <a:lnSpc>
                <a:spcPct val="115000"/>
              </a:lnSpc>
              <a:spcBef>
                <a:spcPts val="0"/>
              </a:spcBef>
              <a:spcAft>
                <a:spcPts val="0"/>
              </a:spcAft>
              <a:buClr>
                <a:srgbClr val="000000"/>
              </a:buClr>
              <a:buSzPts val="1400"/>
              <a:buFont typeface="Century Gothic"/>
              <a:buChar char="●"/>
            </a:pPr>
            <a:r>
              <a:rPr lang="en-US" sz="1400">
                <a:solidFill>
                  <a:srgbClr val="000000"/>
                </a:solidFill>
              </a:rPr>
              <a:t>To enforce a lien on a warehouse receipt</a:t>
            </a:r>
            <a:endParaRPr sz="1400">
              <a:solidFill>
                <a:srgbClr val="000000"/>
              </a:solidFill>
            </a:endParaRPr>
          </a:p>
          <a:p>
            <a:pPr marL="0" lvl="0" indent="0" algn="l" rtl="0">
              <a:lnSpc>
                <a:spcPct val="115000"/>
              </a:lnSpc>
              <a:spcBef>
                <a:spcPts val="1200"/>
              </a:spcBef>
              <a:spcAft>
                <a:spcPts val="0"/>
              </a:spcAft>
              <a:buNone/>
            </a:pPr>
            <a:r>
              <a:rPr lang="en-US" sz="1400">
                <a:solidFill>
                  <a:srgbClr val="000000"/>
                </a:solidFill>
              </a:rPr>
              <a:t> </a:t>
            </a:r>
            <a:endParaRPr sz="1400">
              <a:solidFill>
                <a:srgbClr val="000000"/>
              </a:solidFill>
            </a:endParaRPr>
          </a:p>
          <a:p>
            <a:pPr marL="0" marR="0" lvl="0" indent="0" algn="l" rtl="0">
              <a:lnSpc>
                <a:spcPct val="100000"/>
              </a:lnSpc>
              <a:spcBef>
                <a:spcPts val="1200"/>
              </a:spcBef>
              <a:spcAft>
                <a:spcPts val="0"/>
              </a:spcAft>
              <a:buNone/>
            </a:pPr>
            <a:endParaRPr sz="1400">
              <a:solidFill>
                <a:srgbClr val="000000"/>
              </a:solidFill>
            </a:endParaRPr>
          </a:p>
          <a:p>
            <a:pPr marL="0" marR="0" lvl="0" indent="0" algn="l" rtl="0">
              <a:lnSpc>
                <a:spcPct val="100000"/>
              </a:lnSpc>
              <a:spcBef>
                <a:spcPts val="1000"/>
              </a:spcBef>
              <a:spcAft>
                <a:spcPts val="0"/>
              </a:spcAft>
              <a:buNone/>
            </a:pPr>
            <a:endParaRPr sz="1400">
              <a:solidFill>
                <a:srgbClr val="000000"/>
              </a:solidFill>
            </a:endParaRPr>
          </a:p>
          <a:p>
            <a:pPr marL="0" lvl="0" indent="0" algn="l" rtl="0">
              <a:lnSpc>
                <a:spcPct val="100000"/>
              </a:lnSpc>
              <a:spcBef>
                <a:spcPts val="0"/>
              </a:spcBef>
              <a:spcAft>
                <a:spcPts val="0"/>
              </a:spcAft>
              <a:buClr>
                <a:schemeClr val="dk1"/>
              </a:buClr>
              <a:buSzPts val="1100"/>
              <a:buNone/>
            </a:pPr>
            <a:endParaRPr sz="1400">
              <a:solidFill>
                <a:srgbClr val="000000"/>
              </a:solidFill>
            </a:endParaRPr>
          </a:p>
          <a:p>
            <a:pPr marL="0" lvl="0" indent="0" algn="l" rtl="0">
              <a:lnSpc>
                <a:spcPct val="100000"/>
              </a:lnSpc>
              <a:spcBef>
                <a:spcPts val="0"/>
              </a:spcBef>
              <a:spcAft>
                <a:spcPts val="0"/>
              </a:spcAft>
              <a:buClr>
                <a:schemeClr val="dk1"/>
              </a:buClr>
              <a:buSzPts val="1100"/>
              <a:buNone/>
            </a:pPr>
            <a:endParaRPr sz="1400">
              <a:solidFill>
                <a:srgbClr val="000000"/>
              </a:solidFill>
            </a:endParaRPr>
          </a:p>
          <a:p>
            <a:pPr marL="0" lvl="0" indent="0" algn="l" rtl="0">
              <a:lnSpc>
                <a:spcPct val="100000"/>
              </a:lnSpc>
              <a:spcBef>
                <a:spcPts val="0"/>
              </a:spcBef>
              <a:spcAft>
                <a:spcPts val="0"/>
              </a:spcAft>
              <a:buClr>
                <a:schemeClr val="dk1"/>
              </a:buClr>
              <a:buSzPts val="2000"/>
              <a:buNone/>
            </a:pPr>
            <a:endParaRPr sz="1400">
              <a:solidFill>
                <a:srgbClr val="000000"/>
              </a:solidFill>
            </a:endParaRPr>
          </a:p>
        </p:txBody>
      </p:sp>
      <p:grpSp>
        <p:nvGrpSpPr>
          <p:cNvPr id="2" name="Group 1">
            <a:extLst>
              <a:ext uri="{FF2B5EF4-FFF2-40B4-BE49-F238E27FC236}">
                <a16:creationId xmlns:a16="http://schemas.microsoft.com/office/drawing/2014/main" id="{56690407-BD53-69BF-7647-5832407BA258}"/>
              </a:ext>
            </a:extLst>
          </p:cNvPr>
          <p:cNvGrpSpPr/>
          <p:nvPr/>
        </p:nvGrpSpPr>
        <p:grpSpPr>
          <a:xfrm>
            <a:off x="6791093" y="6169086"/>
            <a:ext cx="3998218" cy="520113"/>
            <a:chOff x="6611185" y="6077415"/>
            <a:chExt cx="4445760" cy="578332"/>
          </a:xfrm>
        </p:grpSpPr>
        <p:pic>
          <p:nvPicPr>
            <p:cNvPr id="3" name="Picture 2" descr="A logo with corn and a car&#10;&#10;Description automatically generated">
              <a:extLst>
                <a:ext uri="{FF2B5EF4-FFF2-40B4-BE49-F238E27FC236}">
                  <a16:creationId xmlns:a16="http://schemas.microsoft.com/office/drawing/2014/main" id="{36089A39-4B5A-1080-1327-6F65AF24B511}"/>
                </a:ext>
              </a:extLst>
            </p:cNvPr>
            <p:cNvPicPr>
              <a:picLocks noChangeAspect="1"/>
            </p:cNvPicPr>
            <p:nvPr/>
          </p:nvPicPr>
          <p:blipFill>
            <a:blip r:embed="rId3"/>
            <a:stretch>
              <a:fillRect/>
            </a:stretch>
          </p:blipFill>
          <p:spPr>
            <a:xfrm>
              <a:off x="8070380" y="6111230"/>
              <a:ext cx="1306428" cy="526681"/>
            </a:xfrm>
            <a:prstGeom prst="rect">
              <a:avLst/>
            </a:prstGeom>
          </p:spPr>
        </p:pic>
        <p:pic>
          <p:nvPicPr>
            <p:cNvPr id="4" name="Picture 3" descr="A logo with green and yellow lines&#10;&#10;Description automatically generated">
              <a:extLst>
                <a:ext uri="{FF2B5EF4-FFF2-40B4-BE49-F238E27FC236}">
                  <a16:creationId xmlns:a16="http://schemas.microsoft.com/office/drawing/2014/main" id="{F14D6179-EFA6-3895-A59F-6D8B072F498F}"/>
                </a:ext>
              </a:extLst>
            </p:cNvPr>
            <p:cNvPicPr>
              <a:picLocks noChangeAspect="1"/>
            </p:cNvPicPr>
            <p:nvPr/>
          </p:nvPicPr>
          <p:blipFill rotWithShape="1">
            <a:blip r:embed="rId4"/>
            <a:srcRect b="16632"/>
            <a:stretch/>
          </p:blipFill>
          <p:spPr>
            <a:xfrm>
              <a:off x="6611185" y="6077415"/>
              <a:ext cx="1306428" cy="578332"/>
            </a:xfrm>
            <a:prstGeom prst="rect">
              <a:avLst/>
            </a:prstGeom>
          </p:spPr>
        </p:pic>
        <p:pic>
          <p:nvPicPr>
            <p:cNvPr id="5" name="Picture 4" descr="A close-up of a logo&#10;&#10;Description automatically generated">
              <a:extLst>
                <a:ext uri="{FF2B5EF4-FFF2-40B4-BE49-F238E27FC236}">
                  <a16:creationId xmlns:a16="http://schemas.microsoft.com/office/drawing/2014/main" id="{6C176288-ACE2-D398-F2A2-1DC228549D59}"/>
                </a:ext>
              </a:extLst>
            </p:cNvPr>
            <p:cNvPicPr>
              <a:picLocks noChangeAspect="1"/>
            </p:cNvPicPr>
            <p:nvPr/>
          </p:nvPicPr>
          <p:blipFill rotWithShape="1">
            <a:blip r:embed="rId5"/>
            <a:srcRect b="12281"/>
            <a:stretch/>
          </p:blipFill>
          <p:spPr>
            <a:xfrm>
              <a:off x="9507423" y="6231818"/>
              <a:ext cx="1549522" cy="406094"/>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7"/>
          <p:cNvSpPr txBox="1">
            <a:spLocks noGrp="1"/>
          </p:cNvSpPr>
          <p:nvPr>
            <p:ph type="body" idx="1"/>
          </p:nvPr>
        </p:nvSpPr>
        <p:spPr>
          <a:xfrm>
            <a:off x="862250" y="1955751"/>
            <a:ext cx="10190700" cy="4264500"/>
          </a:xfrm>
          <a:prstGeom prst="rect">
            <a:avLst/>
          </a:prstGeom>
          <a:noFill/>
          <a:ln>
            <a:noFill/>
          </a:ln>
        </p:spPr>
        <p:txBody>
          <a:bodyPr spcFirstLastPara="1" wrap="square" lIns="91425" tIns="45700" rIns="91425" bIns="45700" anchor="t" anchorCtr="0">
            <a:noAutofit/>
          </a:bodyPr>
          <a:lstStyle/>
          <a:p>
            <a:pPr marL="457200" marR="0" lvl="0" indent="-330200" algn="l" rtl="0">
              <a:lnSpc>
                <a:spcPct val="90000"/>
              </a:lnSpc>
              <a:spcBef>
                <a:spcPts val="0"/>
              </a:spcBef>
              <a:spcAft>
                <a:spcPts val="0"/>
              </a:spcAft>
              <a:buSzPts val="1600"/>
              <a:buChar char="●"/>
            </a:pPr>
            <a:r>
              <a:rPr lang="en-US" sz="1600"/>
              <a:t>One of the AFC’s strategic objectives is to drive financial inclusion in the agriculture sector. To do this, the AFC has prioritized a </a:t>
            </a:r>
            <a:r>
              <a:rPr lang="en-US" sz="1600" b="1"/>
              <a:t>warehouse receipt financing model</a:t>
            </a:r>
            <a:r>
              <a:rPr lang="en-US" sz="1600"/>
              <a:t>. </a:t>
            </a:r>
            <a:endParaRPr sz="1600"/>
          </a:p>
          <a:p>
            <a:pPr marL="457200" marR="0" lvl="0" indent="-330200" algn="l" rtl="0">
              <a:lnSpc>
                <a:spcPct val="90000"/>
              </a:lnSpc>
              <a:spcBef>
                <a:spcPts val="1000"/>
              </a:spcBef>
              <a:spcAft>
                <a:spcPts val="0"/>
              </a:spcAft>
              <a:buSzPts val="1600"/>
              <a:buChar char="●"/>
            </a:pPr>
            <a:r>
              <a:rPr lang="en-US" sz="1600"/>
              <a:t>The Government of Kenya, has also </a:t>
            </a:r>
            <a:r>
              <a:rPr lang="en-US" sz="1600" err="1"/>
              <a:t>prioritised</a:t>
            </a:r>
            <a:r>
              <a:rPr lang="en-US" sz="1600"/>
              <a:t> the full implementation and roll out of the warehouse receipt system (WRS) and alongside it, the roll out of a warehouse receipt financing product. </a:t>
            </a:r>
            <a:endParaRPr sz="1600"/>
          </a:p>
          <a:p>
            <a:pPr marL="457200" marR="0" lvl="0" indent="-330200" algn="l" rtl="0">
              <a:lnSpc>
                <a:spcPct val="90000"/>
              </a:lnSpc>
              <a:spcBef>
                <a:spcPts val="1000"/>
              </a:spcBef>
              <a:spcAft>
                <a:spcPts val="0"/>
              </a:spcAft>
              <a:buSzPts val="1600"/>
              <a:buChar char="●"/>
            </a:pPr>
            <a:r>
              <a:rPr lang="en-US" sz="1600"/>
              <a:t>The government seeks to </a:t>
            </a:r>
            <a:r>
              <a:rPr lang="en-US" sz="1600" b="1"/>
              <a:t>promote the adoption and use of storage services offered by warehouses participating in the WRS (i.e., certified warehouses) by smallholder farmers</a:t>
            </a:r>
            <a:r>
              <a:rPr lang="en-US" sz="1600"/>
              <a:t> (SHFs) in order to:</a:t>
            </a:r>
            <a:endParaRPr sz="1600"/>
          </a:p>
          <a:p>
            <a:pPr marL="914400" marR="0" lvl="1" indent="-330200" algn="l" rtl="0">
              <a:lnSpc>
                <a:spcPct val="90000"/>
              </a:lnSpc>
              <a:spcBef>
                <a:spcPts val="1000"/>
              </a:spcBef>
              <a:spcAft>
                <a:spcPts val="0"/>
              </a:spcAft>
              <a:buSzPts val="1600"/>
              <a:buChar char="○"/>
            </a:pPr>
            <a:r>
              <a:rPr lang="en-US"/>
              <a:t>Minimize their post-harvest losses </a:t>
            </a:r>
            <a:endParaRPr/>
          </a:p>
          <a:p>
            <a:pPr marL="914400" marR="0" lvl="1" indent="-330200" algn="l" rtl="0">
              <a:lnSpc>
                <a:spcPct val="90000"/>
              </a:lnSpc>
              <a:spcBef>
                <a:spcPts val="0"/>
              </a:spcBef>
              <a:spcAft>
                <a:spcPts val="0"/>
              </a:spcAft>
              <a:buSzPts val="1600"/>
              <a:buChar char="○"/>
            </a:pPr>
            <a:r>
              <a:rPr lang="en-US"/>
              <a:t>Shield them from price volatility</a:t>
            </a:r>
            <a:endParaRPr/>
          </a:p>
          <a:p>
            <a:pPr marL="914400" marR="0" lvl="1" indent="-330200" algn="l" rtl="0">
              <a:lnSpc>
                <a:spcPct val="90000"/>
              </a:lnSpc>
              <a:spcBef>
                <a:spcPts val="0"/>
              </a:spcBef>
              <a:spcAft>
                <a:spcPts val="0"/>
              </a:spcAft>
              <a:buSzPts val="1600"/>
              <a:buChar char="○"/>
            </a:pPr>
            <a:r>
              <a:rPr lang="en-US"/>
              <a:t>Enable SHFs to access formal credit </a:t>
            </a:r>
            <a:endParaRPr/>
          </a:p>
          <a:p>
            <a:pPr marL="457200" marR="0" lvl="0" indent="-330200" algn="l" rtl="0">
              <a:lnSpc>
                <a:spcPct val="90000"/>
              </a:lnSpc>
              <a:spcBef>
                <a:spcPts val="1000"/>
              </a:spcBef>
              <a:spcAft>
                <a:spcPts val="0"/>
              </a:spcAft>
              <a:buSzPts val="1600"/>
              <a:buChar char="●"/>
            </a:pPr>
            <a:r>
              <a:rPr lang="en-US" sz="1600"/>
              <a:t>The ultimate goal of the government and AFC is the</a:t>
            </a:r>
            <a:r>
              <a:rPr lang="en-US" sz="1600" b="1"/>
              <a:t> increased agricultural output and incomes of SHFs</a:t>
            </a:r>
            <a:r>
              <a:rPr lang="en-US" sz="1600"/>
              <a:t> through their participating in the WRS and WR financing. </a:t>
            </a:r>
            <a:endParaRPr sz="1600">
              <a:solidFill>
                <a:srgbClr val="595959"/>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600">
              <a:latin typeface="Arial"/>
              <a:ea typeface="Arial"/>
              <a:cs typeface="Arial"/>
              <a:sym typeface="Arial"/>
            </a:endParaRPr>
          </a:p>
          <a:p>
            <a:pPr marL="0" lvl="0" indent="0" algn="l" rtl="0">
              <a:lnSpc>
                <a:spcPct val="90000"/>
              </a:lnSpc>
              <a:spcBef>
                <a:spcPts val="0"/>
              </a:spcBef>
              <a:spcAft>
                <a:spcPts val="0"/>
              </a:spcAft>
              <a:buClr>
                <a:schemeClr val="dk1"/>
              </a:buClr>
              <a:buSzPts val="1100"/>
              <a:buFont typeface="Arial"/>
              <a:buNone/>
            </a:pPr>
            <a:endParaRPr sz="1600">
              <a:latin typeface="Arial"/>
              <a:ea typeface="Arial"/>
              <a:cs typeface="Arial"/>
              <a:sym typeface="Arial"/>
            </a:endParaRPr>
          </a:p>
          <a:p>
            <a:pPr marL="0" lvl="0" indent="0" algn="l" rtl="0">
              <a:lnSpc>
                <a:spcPct val="90000"/>
              </a:lnSpc>
              <a:spcBef>
                <a:spcPts val="0"/>
              </a:spcBef>
              <a:spcAft>
                <a:spcPts val="0"/>
              </a:spcAft>
              <a:buClr>
                <a:schemeClr val="dk1"/>
              </a:buClr>
              <a:buSzPts val="2000"/>
              <a:buNone/>
            </a:pPr>
            <a:endParaRPr sz="1600"/>
          </a:p>
        </p:txBody>
      </p:sp>
      <p:sp>
        <p:nvSpPr>
          <p:cNvPr id="162" name="Google Shape;162;p17"/>
          <p:cNvSpPr txBox="1">
            <a:spLocks noGrp="1"/>
          </p:cNvSpPr>
          <p:nvPr>
            <p:ph type="body" idx="2"/>
          </p:nvPr>
        </p:nvSpPr>
        <p:spPr>
          <a:xfrm>
            <a:off x="862250" y="342285"/>
            <a:ext cx="10644900" cy="1197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500"/>
              <a:buNone/>
            </a:pPr>
            <a:r>
              <a:rPr lang="en-US" sz="2000"/>
              <a:t>This study was jointly commissioned by Financial Sector Deepening (FSD) Kenya, AGRA, the Agricultural Finance Corporation (AFC) and the Warehouse Receipt System Council (WRSC). </a:t>
            </a:r>
            <a:endParaRPr sz="2000"/>
          </a:p>
        </p:txBody>
      </p:sp>
      <p:grpSp>
        <p:nvGrpSpPr>
          <p:cNvPr id="6" name="Group 5">
            <a:extLst>
              <a:ext uri="{FF2B5EF4-FFF2-40B4-BE49-F238E27FC236}">
                <a16:creationId xmlns:a16="http://schemas.microsoft.com/office/drawing/2014/main" id="{9A43E8C5-4C0B-618C-865F-C20F8C4A6DA5}"/>
              </a:ext>
            </a:extLst>
          </p:cNvPr>
          <p:cNvGrpSpPr/>
          <p:nvPr/>
        </p:nvGrpSpPr>
        <p:grpSpPr>
          <a:xfrm>
            <a:off x="6501160" y="6129920"/>
            <a:ext cx="4299302" cy="559280"/>
            <a:chOff x="6611185" y="6077415"/>
            <a:chExt cx="4445760" cy="578332"/>
          </a:xfrm>
        </p:grpSpPr>
        <p:pic>
          <p:nvPicPr>
            <p:cNvPr id="7" name="Picture 6" descr="A logo with corn and a car&#10;&#10;Description automatically generated">
              <a:extLst>
                <a:ext uri="{FF2B5EF4-FFF2-40B4-BE49-F238E27FC236}">
                  <a16:creationId xmlns:a16="http://schemas.microsoft.com/office/drawing/2014/main" id="{6592856C-EA71-55C1-57DC-A4AE9EFDCA61}"/>
                </a:ext>
              </a:extLst>
            </p:cNvPr>
            <p:cNvPicPr>
              <a:picLocks noChangeAspect="1"/>
            </p:cNvPicPr>
            <p:nvPr/>
          </p:nvPicPr>
          <p:blipFill>
            <a:blip r:embed="rId3"/>
            <a:stretch>
              <a:fillRect/>
            </a:stretch>
          </p:blipFill>
          <p:spPr>
            <a:xfrm>
              <a:off x="8070380" y="6111230"/>
              <a:ext cx="1306428" cy="526681"/>
            </a:xfrm>
            <a:prstGeom prst="rect">
              <a:avLst/>
            </a:prstGeom>
          </p:spPr>
        </p:pic>
        <p:pic>
          <p:nvPicPr>
            <p:cNvPr id="8" name="Picture 7" descr="A logo with green and yellow lines&#10;&#10;Description automatically generated">
              <a:extLst>
                <a:ext uri="{FF2B5EF4-FFF2-40B4-BE49-F238E27FC236}">
                  <a16:creationId xmlns:a16="http://schemas.microsoft.com/office/drawing/2014/main" id="{87EA5774-BDBB-BB04-0507-D01848F3299E}"/>
                </a:ext>
              </a:extLst>
            </p:cNvPr>
            <p:cNvPicPr>
              <a:picLocks noChangeAspect="1"/>
            </p:cNvPicPr>
            <p:nvPr/>
          </p:nvPicPr>
          <p:blipFill rotWithShape="1">
            <a:blip r:embed="rId4"/>
            <a:srcRect b="16632"/>
            <a:stretch/>
          </p:blipFill>
          <p:spPr>
            <a:xfrm>
              <a:off x="6611185" y="6077415"/>
              <a:ext cx="1306428" cy="578332"/>
            </a:xfrm>
            <a:prstGeom prst="rect">
              <a:avLst/>
            </a:prstGeom>
          </p:spPr>
        </p:pic>
        <p:pic>
          <p:nvPicPr>
            <p:cNvPr id="9" name="Picture 8" descr="A close-up of a logo&#10;&#10;Description automatically generated">
              <a:extLst>
                <a:ext uri="{FF2B5EF4-FFF2-40B4-BE49-F238E27FC236}">
                  <a16:creationId xmlns:a16="http://schemas.microsoft.com/office/drawing/2014/main" id="{C0AE6397-92D4-3433-8EE9-358F06357F01}"/>
                </a:ext>
              </a:extLst>
            </p:cNvPr>
            <p:cNvPicPr>
              <a:picLocks noChangeAspect="1"/>
            </p:cNvPicPr>
            <p:nvPr/>
          </p:nvPicPr>
          <p:blipFill rotWithShape="1">
            <a:blip r:embed="rId5"/>
            <a:srcRect b="12281"/>
            <a:stretch/>
          </p:blipFill>
          <p:spPr>
            <a:xfrm>
              <a:off x="9507423" y="6231818"/>
              <a:ext cx="1549522" cy="406094"/>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46"/>
          <p:cNvSpPr txBox="1">
            <a:spLocks noGrp="1"/>
          </p:cNvSpPr>
          <p:nvPr>
            <p:ph type="body" idx="1"/>
          </p:nvPr>
        </p:nvSpPr>
        <p:spPr>
          <a:xfrm>
            <a:off x="852100" y="1669325"/>
            <a:ext cx="3984000" cy="3651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400">
                <a:solidFill>
                  <a:srgbClr val="000000"/>
                </a:solidFill>
              </a:rPr>
              <a:t>In the medium to long-term AFC should incorporate digital channels, specifically a </a:t>
            </a:r>
            <a:r>
              <a:rPr lang="en-US" sz="1400" b="1">
                <a:solidFill>
                  <a:srgbClr val="000000"/>
                </a:solidFill>
              </a:rPr>
              <a:t>mobile application and USSD platform</a:t>
            </a:r>
            <a:r>
              <a:rPr lang="en-US" sz="1400">
                <a:solidFill>
                  <a:srgbClr val="000000"/>
                </a:solidFill>
              </a:rPr>
              <a:t>, in the distribution of this product and servicing of its customers. Through these digital channels, customers should be able to:</a:t>
            </a:r>
            <a:endParaRPr sz="1400">
              <a:solidFill>
                <a:srgbClr val="000000"/>
              </a:solidFill>
            </a:endParaRPr>
          </a:p>
          <a:p>
            <a:pPr marL="457200" lvl="0" indent="-317500" algn="l" rtl="0">
              <a:lnSpc>
                <a:spcPct val="115000"/>
              </a:lnSpc>
              <a:spcBef>
                <a:spcPts val="1200"/>
              </a:spcBef>
              <a:spcAft>
                <a:spcPts val="0"/>
              </a:spcAft>
              <a:buClr>
                <a:srgbClr val="000000"/>
              </a:buClr>
              <a:buSzPts val="1400"/>
              <a:buFont typeface="Century Gothic"/>
              <a:buChar char="●"/>
            </a:pPr>
            <a:r>
              <a:rPr lang="en-US" sz="1400">
                <a:solidFill>
                  <a:srgbClr val="000000"/>
                </a:solidFill>
              </a:rPr>
              <a:t>Apply for the loan and submit all required loan application documents</a:t>
            </a:r>
            <a:endParaRPr sz="1400">
              <a:solidFill>
                <a:srgbClr val="000000"/>
              </a:solidFill>
            </a:endParaRPr>
          </a:p>
          <a:p>
            <a:pPr marL="457200" lvl="0" indent="-317500" algn="l" rtl="0">
              <a:lnSpc>
                <a:spcPct val="115000"/>
              </a:lnSpc>
              <a:spcBef>
                <a:spcPts val="0"/>
              </a:spcBef>
              <a:spcAft>
                <a:spcPts val="0"/>
              </a:spcAft>
              <a:buClr>
                <a:srgbClr val="000000"/>
              </a:buClr>
              <a:buSzPts val="1400"/>
              <a:buFont typeface="Century Gothic"/>
              <a:buChar char="●"/>
            </a:pPr>
            <a:r>
              <a:rPr lang="en-US" sz="1400">
                <a:solidFill>
                  <a:srgbClr val="000000"/>
                </a:solidFill>
              </a:rPr>
              <a:t>Check the loan terms and other information about their loan</a:t>
            </a:r>
            <a:endParaRPr sz="1400">
              <a:solidFill>
                <a:srgbClr val="000000"/>
              </a:solidFill>
            </a:endParaRPr>
          </a:p>
          <a:p>
            <a:pPr marL="457200" lvl="0" indent="-317500" algn="l" rtl="0">
              <a:lnSpc>
                <a:spcPct val="115000"/>
              </a:lnSpc>
              <a:spcBef>
                <a:spcPts val="0"/>
              </a:spcBef>
              <a:spcAft>
                <a:spcPts val="0"/>
              </a:spcAft>
              <a:buClr>
                <a:srgbClr val="000000"/>
              </a:buClr>
              <a:buSzPts val="1400"/>
              <a:buFont typeface="Century Gothic"/>
              <a:buChar char="●"/>
            </a:pPr>
            <a:r>
              <a:rPr lang="en-US" sz="1400">
                <a:solidFill>
                  <a:srgbClr val="000000"/>
                </a:solidFill>
              </a:rPr>
              <a:t>Make repayment of the loan</a:t>
            </a:r>
            <a:endParaRPr sz="1400">
              <a:solidFill>
                <a:srgbClr val="000000"/>
              </a:solidFill>
            </a:endParaRPr>
          </a:p>
          <a:p>
            <a:pPr marL="0" lvl="0" indent="0" algn="l" rtl="0">
              <a:lnSpc>
                <a:spcPct val="115000"/>
              </a:lnSpc>
              <a:spcBef>
                <a:spcPts val="1200"/>
              </a:spcBef>
              <a:spcAft>
                <a:spcPts val="0"/>
              </a:spcAft>
              <a:buNone/>
            </a:pPr>
            <a:endParaRPr sz="1400">
              <a:solidFill>
                <a:srgbClr val="000000"/>
              </a:solidFill>
            </a:endParaRPr>
          </a:p>
          <a:p>
            <a:pPr marL="0" marR="0" lvl="0" indent="0" algn="l" rtl="0">
              <a:lnSpc>
                <a:spcPct val="100000"/>
              </a:lnSpc>
              <a:spcBef>
                <a:spcPts val="1200"/>
              </a:spcBef>
              <a:spcAft>
                <a:spcPts val="0"/>
              </a:spcAft>
              <a:buNone/>
            </a:pPr>
            <a:endParaRPr sz="1400">
              <a:solidFill>
                <a:srgbClr val="000000"/>
              </a:solidFill>
            </a:endParaRPr>
          </a:p>
          <a:p>
            <a:pPr marL="0" lvl="0" indent="0" algn="l" rtl="0">
              <a:lnSpc>
                <a:spcPct val="100000"/>
              </a:lnSpc>
              <a:spcBef>
                <a:spcPts val="0"/>
              </a:spcBef>
              <a:spcAft>
                <a:spcPts val="0"/>
              </a:spcAft>
              <a:buClr>
                <a:schemeClr val="dk1"/>
              </a:buClr>
              <a:buSzPts val="1100"/>
              <a:buNone/>
            </a:pPr>
            <a:endParaRPr sz="1400">
              <a:solidFill>
                <a:srgbClr val="000000"/>
              </a:solidFill>
            </a:endParaRPr>
          </a:p>
          <a:p>
            <a:pPr marL="0" lvl="0" indent="0" algn="l" rtl="0">
              <a:lnSpc>
                <a:spcPct val="100000"/>
              </a:lnSpc>
              <a:spcBef>
                <a:spcPts val="0"/>
              </a:spcBef>
              <a:spcAft>
                <a:spcPts val="0"/>
              </a:spcAft>
              <a:buClr>
                <a:schemeClr val="dk1"/>
              </a:buClr>
              <a:buSzPts val="1100"/>
              <a:buNone/>
            </a:pPr>
            <a:endParaRPr sz="1400">
              <a:solidFill>
                <a:srgbClr val="000000"/>
              </a:solidFill>
            </a:endParaRPr>
          </a:p>
          <a:p>
            <a:pPr marL="0" lvl="0" indent="0" algn="l" rtl="0">
              <a:lnSpc>
                <a:spcPct val="100000"/>
              </a:lnSpc>
              <a:spcBef>
                <a:spcPts val="0"/>
              </a:spcBef>
              <a:spcAft>
                <a:spcPts val="0"/>
              </a:spcAft>
              <a:buClr>
                <a:schemeClr val="dk1"/>
              </a:buClr>
              <a:buSzPts val="2000"/>
              <a:buNone/>
            </a:pPr>
            <a:endParaRPr sz="1400">
              <a:solidFill>
                <a:srgbClr val="000000"/>
              </a:solidFill>
            </a:endParaRPr>
          </a:p>
        </p:txBody>
      </p:sp>
      <p:sp>
        <p:nvSpPr>
          <p:cNvPr id="539" name="Google Shape;539;p46"/>
          <p:cNvSpPr txBox="1">
            <a:spLocks noGrp="1"/>
          </p:cNvSpPr>
          <p:nvPr>
            <p:ph type="body" idx="2"/>
          </p:nvPr>
        </p:nvSpPr>
        <p:spPr>
          <a:xfrm>
            <a:off x="862250" y="342285"/>
            <a:ext cx="10644900" cy="1197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500"/>
              <a:buNone/>
            </a:pPr>
            <a:r>
              <a:rPr lang="en-US" sz="2000"/>
              <a:t>A majority of the features in the interim product will remain as they are even in the long-term. However, we propose a few changes or additions for the long-term product.</a:t>
            </a:r>
            <a:endParaRPr sz="2000"/>
          </a:p>
        </p:txBody>
      </p:sp>
      <p:sp>
        <p:nvSpPr>
          <p:cNvPr id="540" name="Google Shape;540;p46"/>
          <p:cNvSpPr txBox="1">
            <a:spLocks noGrp="1"/>
          </p:cNvSpPr>
          <p:nvPr>
            <p:ph type="body" idx="1"/>
          </p:nvPr>
        </p:nvSpPr>
        <p:spPr>
          <a:xfrm>
            <a:off x="7481500" y="1669325"/>
            <a:ext cx="3984000" cy="3651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400" dirty="0">
                <a:solidFill>
                  <a:srgbClr val="000000"/>
                </a:solidFill>
              </a:rPr>
              <a:t>In the medium to long-term, as AFC’s capacity deficiencies with respect to this product and to serving SHFs are addressed, the corporation can start </a:t>
            </a:r>
            <a:r>
              <a:rPr lang="en-US" sz="1400" b="1" dirty="0">
                <a:solidFill>
                  <a:srgbClr val="000000"/>
                </a:solidFill>
              </a:rPr>
              <a:t>working directly with SHFs, especially through the use of digital channels</a:t>
            </a:r>
            <a:r>
              <a:rPr lang="en-US" sz="1400" dirty="0">
                <a:solidFill>
                  <a:srgbClr val="000000"/>
                </a:solidFill>
              </a:rPr>
              <a:t>. Incorporating digital channels will also potentially increase the reach of this product, beyond the initial regional focus area (i.e., North Rift and the Central Rift Valley).</a:t>
            </a:r>
            <a:endParaRPr sz="1400" dirty="0">
              <a:solidFill>
                <a:srgbClr val="000000"/>
              </a:solidFill>
            </a:endParaRPr>
          </a:p>
          <a:p>
            <a:pPr marL="0" lvl="0" indent="0" algn="l" rtl="0">
              <a:lnSpc>
                <a:spcPct val="115000"/>
              </a:lnSpc>
              <a:spcBef>
                <a:spcPts val="1200"/>
              </a:spcBef>
              <a:spcAft>
                <a:spcPts val="0"/>
              </a:spcAft>
              <a:buNone/>
            </a:pPr>
            <a:endParaRPr sz="1400" dirty="0">
              <a:solidFill>
                <a:srgbClr val="000000"/>
              </a:solidFill>
            </a:endParaRPr>
          </a:p>
          <a:p>
            <a:pPr marL="0" marR="0" lvl="0" indent="0" algn="l" rtl="0">
              <a:lnSpc>
                <a:spcPct val="100000"/>
              </a:lnSpc>
              <a:spcBef>
                <a:spcPts val="1200"/>
              </a:spcBef>
              <a:spcAft>
                <a:spcPts val="0"/>
              </a:spcAft>
              <a:buNone/>
            </a:pPr>
            <a:endParaRPr sz="1400" dirty="0">
              <a:solidFill>
                <a:srgbClr val="000000"/>
              </a:solidFill>
            </a:endParaRPr>
          </a:p>
          <a:p>
            <a:pPr marL="0" lvl="0" indent="0" algn="l" rtl="0">
              <a:lnSpc>
                <a:spcPct val="100000"/>
              </a:lnSpc>
              <a:spcBef>
                <a:spcPts val="0"/>
              </a:spcBef>
              <a:spcAft>
                <a:spcPts val="0"/>
              </a:spcAft>
              <a:buClr>
                <a:schemeClr val="dk1"/>
              </a:buClr>
              <a:buSzPts val="1100"/>
              <a:buNone/>
            </a:pPr>
            <a:endParaRPr sz="1400" dirty="0">
              <a:solidFill>
                <a:srgbClr val="000000"/>
              </a:solidFill>
            </a:endParaRPr>
          </a:p>
          <a:p>
            <a:pPr marL="0" lvl="0" indent="0" algn="l" rtl="0">
              <a:lnSpc>
                <a:spcPct val="100000"/>
              </a:lnSpc>
              <a:spcBef>
                <a:spcPts val="0"/>
              </a:spcBef>
              <a:spcAft>
                <a:spcPts val="0"/>
              </a:spcAft>
              <a:buClr>
                <a:schemeClr val="dk1"/>
              </a:buClr>
              <a:buSzPts val="1100"/>
              <a:buNone/>
            </a:pPr>
            <a:endParaRPr sz="1400" dirty="0">
              <a:solidFill>
                <a:srgbClr val="000000"/>
              </a:solidFill>
            </a:endParaRPr>
          </a:p>
          <a:p>
            <a:pPr marL="0" lvl="0" indent="0" algn="l" rtl="0">
              <a:lnSpc>
                <a:spcPct val="100000"/>
              </a:lnSpc>
              <a:spcBef>
                <a:spcPts val="0"/>
              </a:spcBef>
              <a:spcAft>
                <a:spcPts val="0"/>
              </a:spcAft>
              <a:buClr>
                <a:schemeClr val="dk1"/>
              </a:buClr>
              <a:buSzPts val="2000"/>
              <a:buNone/>
            </a:pPr>
            <a:endParaRPr sz="1400" dirty="0">
              <a:solidFill>
                <a:srgbClr val="000000"/>
              </a:solidFill>
            </a:endParaRPr>
          </a:p>
        </p:txBody>
      </p:sp>
      <p:grpSp>
        <p:nvGrpSpPr>
          <p:cNvPr id="541" name="Google Shape;541;p46"/>
          <p:cNvGrpSpPr/>
          <p:nvPr/>
        </p:nvGrpSpPr>
        <p:grpSpPr>
          <a:xfrm>
            <a:off x="5182075" y="2670472"/>
            <a:ext cx="1391271" cy="3402843"/>
            <a:chOff x="4913956" y="2712897"/>
            <a:chExt cx="2008186" cy="4911726"/>
          </a:xfrm>
        </p:grpSpPr>
        <p:sp>
          <p:nvSpPr>
            <p:cNvPr id="542" name="Google Shape;542;p46"/>
            <p:cNvSpPr/>
            <p:nvPr/>
          </p:nvSpPr>
          <p:spPr>
            <a:xfrm>
              <a:off x="5644206" y="3886060"/>
              <a:ext cx="1098550" cy="1401763"/>
            </a:xfrm>
            <a:custGeom>
              <a:avLst/>
              <a:gdLst/>
              <a:ahLst/>
              <a:cxnLst/>
              <a:rect l="l" t="t" r="r" b="b"/>
              <a:pathLst>
                <a:path w="478" h="610" extrusionOk="0">
                  <a:moveTo>
                    <a:pt x="448" y="19"/>
                  </a:moveTo>
                  <a:cubicBezTo>
                    <a:pt x="473" y="38"/>
                    <a:pt x="478" y="75"/>
                    <a:pt x="460" y="101"/>
                  </a:cubicBezTo>
                  <a:cubicBezTo>
                    <a:pt x="113" y="578"/>
                    <a:pt x="113" y="578"/>
                    <a:pt x="113" y="578"/>
                  </a:cubicBezTo>
                  <a:cubicBezTo>
                    <a:pt x="94" y="604"/>
                    <a:pt x="57" y="610"/>
                    <a:pt x="31" y="590"/>
                  </a:cubicBezTo>
                  <a:cubicBezTo>
                    <a:pt x="5" y="571"/>
                    <a:pt x="0" y="534"/>
                    <a:pt x="19" y="508"/>
                  </a:cubicBezTo>
                  <a:cubicBezTo>
                    <a:pt x="365" y="31"/>
                    <a:pt x="365" y="31"/>
                    <a:pt x="365" y="31"/>
                  </a:cubicBezTo>
                  <a:cubicBezTo>
                    <a:pt x="384" y="5"/>
                    <a:pt x="422" y="0"/>
                    <a:pt x="448" y="19"/>
                  </a:cubicBezTo>
                  <a:close/>
                </a:path>
              </a:pathLst>
            </a:custGeom>
            <a:solidFill>
              <a:srgbClr val="FCD4B3"/>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43" name="Google Shape;543;p46"/>
            <p:cNvSpPr/>
            <p:nvPr/>
          </p:nvSpPr>
          <p:spPr>
            <a:xfrm>
              <a:off x="5267968" y="4487722"/>
              <a:ext cx="1169988" cy="1444625"/>
            </a:xfrm>
            <a:custGeom>
              <a:avLst/>
              <a:gdLst/>
              <a:ahLst/>
              <a:cxnLst/>
              <a:rect l="l" t="t" r="r" b="b"/>
              <a:pathLst>
                <a:path w="737" h="910" extrusionOk="0">
                  <a:moveTo>
                    <a:pt x="0" y="891"/>
                  </a:moveTo>
                  <a:lnTo>
                    <a:pt x="470" y="910"/>
                  </a:lnTo>
                  <a:lnTo>
                    <a:pt x="486" y="542"/>
                  </a:lnTo>
                  <a:lnTo>
                    <a:pt x="737" y="31"/>
                  </a:lnTo>
                  <a:lnTo>
                    <a:pt x="38" y="0"/>
                  </a:lnTo>
                  <a:lnTo>
                    <a:pt x="0" y="891"/>
                  </a:lnTo>
                  <a:close/>
                </a:path>
              </a:pathLst>
            </a:custGeom>
            <a:solidFill>
              <a:srgbClr val="FCD4B3"/>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44" name="Google Shape;544;p46"/>
            <p:cNvSpPr/>
            <p:nvPr/>
          </p:nvSpPr>
          <p:spPr>
            <a:xfrm>
              <a:off x="5715643" y="4249597"/>
              <a:ext cx="1098550" cy="1401763"/>
            </a:xfrm>
            <a:custGeom>
              <a:avLst/>
              <a:gdLst/>
              <a:ahLst/>
              <a:cxnLst/>
              <a:rect l="l" t="t" r="r" b="b"/>
              <a:pathLst>
                <a:path w="478" h="610" extrusionOk="0">
                  <a:moveTo>
                    <a:pt x="447" y="19"/>
                  </a:moveTo>
                  <a:cubicBezTo>
                    <a:pt x="473" y="38"/>
                    <a:pt x="478" y="75"/>
                    <a:pt x="459" y="101"/>
                  </a:cubicBezTo>
                  <a:cubicBezTo>
                    <a:pt x="113" y="578"/>
                    <a:pt x="113" y="578"/>
                    <a:pt x="113" y="578"/>
                  </a:cubicBezTo>
                  <a:cubicBezTo>
                    <a:pt x="94" y="604"/>
                    <a:pt x="57" y="610"/>
                    <a:pt x="31" y="590"/>
                  </a:cubicBezTo>
                  <a:cubicBezTo>
                    <a:pt x="5" y="571"/>
                    <a:pt x="0" y="534"/>
                    <a:pt x="19" y="508"/>
                  </a:cubicBezTo>
                  <a:cubicBezTo>
                    <a:pt x="365" y="31"/>
                    <a:pt x="365" y="31"/>
                    <a:pt x="365" y="31"/>
                  </a:cubicBezTo>
                  <a:cubicBezTo>
                    <a:pt x="384" y="5"/>
                    <a:pt x="421" y="0"/>
                    <a:pt x="447" y="19"/>
                  </a:cubicBezTo>
                  <a:close/>
                </a:path>
              </a:pathLst>
            </a:custGeom>
            <a:solidFill>
              <a:srgbClr val="FCD4B3"/>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45" name="Google Shape;545;p46"/>
            <p:cNvSpPr/>
            <p:nvPr/>
          </p:nvSpPr>
          <p:spPr>
            <a:xfrm>
              <a:off x="5444181" y="4430572"/>
              <a:ext cx="749300" cy="1011238"/>
            </a:xfrm>
            <a:custGeom>
              <a:avLst/>
              <a:gdLst/>
              <a:ahLst/>
              <a:cxnLst/>
              <a:rect l="l" t="t" r="r" b="b"/>
              <a:pathLst>
                <a:path w="326" h="440" extrusionOk="0">
                  <a:moveTo>
                    <a:pt x="22" y="0"/>
                  </a:moveTo>
                  <a:cubicBezTo>
                    <a:pt x="0" y="37"/>
                    <a:pt x="0" y="37"/>
                    <a:pt x="0" y="37"/>
                  </a:cubicBezTo>
                  <a:cubicBezTo>
                    <a:pt x="0" y="37"/>
                    <a:pt x="44" y="326"/>
                    <a:pt x="67" y="375"/>
                  </a:cubicBezTo>
                  <a:cubicBezTo>
                    <a:pt x="91" y="424"/>
                    <a:pt x="153" y="440"/>
                    <a:pt x="192" y="438"/>
                  </a:cubicBezTo>
                  <a:cubicBezTo>
                    <a:pt x="232" y="436"/>
                    <a:pt x="326" y="377"/>
                    <a:pt x="326" y="377"/>
                  </a:cubicBezTo>
                  <a:lnTo>
                    <a:pt x="22" y="0"/>
                  </a:lnTo>
                  <a:close/>
                </a:path>
              </a:pathLst>
            </a:custGeom>
            <a:solidFill>
              <a:srgbClr val="D3B297"/>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46" name="Google Shape;546;p46"/>
            <p:cNvSpPr/>
            <p:nvPr/>
          </p:nvSpPr>
          <p:spPr>
            <a:xfrm>
              <a:off x="5680718" y="3344722"/>
              <a:ext cx="1071562" cy="1362075"/>
            </a:xfrm>
            <a:custGeom>
              <a:avLst/>
              <a:gdLst/>
              <a:ahLst/>
              <a:cxnLst/>
              <a:rect l="l" t="t" r="r" b="b"/>
              <a:pathLst>
                <a:path w="466" h="592" extrusionOk="0">
                  <a:moveTo>
                    <a:pt x="435" y="20"/>
                  </a:moveTo>
                  <a:cubicBezTo>
                    <a:pt x="461" y="39"/>
                    <a:pt x="466" y="76"/>
                    <a:pt x="447" y="102"/>
                  </a:cubicBezTo>
                  <a:cubicBezTo>
                    <a:pt x="113" y="561"/>
                    <a:pt x="113" y="561"/>
                    <a:pt x="113" y="561"/>
                  </a:cubicBezTo>
                  <a:cubicBezTo>
                    <a:pt x="94" y="587"/>
                    <a:pt x="57" y="592"/>
                    <a:pt x="31" y="573"/>
                  </a:cubicBezTo>
                  <a:cubicBezTo>
                    <a:pt x="5" y="554"/>
                    <a:pt x="0" y="517"/>
                    <a:pt x="19" y="491"/>
                  </a:cubicBezTo>
                  <a:cubicBezTo>
                    <a:pt x="353" y="32"/>
                    <a:pt x="353" y="32"/>
                    <a:pt x="353" y="32"/>
                  </a:cubicBezTo>
                  <a:cubicBezTo>
                    <a:pt x="372" y="6"/>
                    <a:pt x="409" y="0"/>
                    <a:pt x="435" y="20"/>
                  </a:cubicBezTo>
                  <a:close/>
                </a:path>
              </a:pathLst>
            </a:custGeom>
            <a:solidFill>
              <a:srgbClr val="EFC5A3"/>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47" name="Google Shape;547;p46"/>
            <p:cNvSpPr/>
            <p:nvPr/>
          </p:nvSpPr>
          <p:spPr>
            <a:xfrm>
              <a:off x="5047306" y="2712897"/>
              <a:ext cx="1874836" cy="2708275"/>
            </a:xfrm>
            <a:custGeom>
              <a:avLst/>
              <a:gdLst/>
              <a:ahLst/>
              <a:cxnLst/>
              <a:rect l="l" t="t" r="r" b="b"/>
              <a:pathLst>
                <a:path w="815" h="1178" extrusionOk="0">
                  <a:moveTo>
                    <a:pt x="110" y="100"/>
                  </a:moveTo>
                  <a:cubicBezTo>
                    <a:pt x="426" y="16"/>
                    <a:pt x="426" y="16"/>
                    <a:pt x="426" y="16"/>
                  </a:cubicBezTo>
                  <a:cubicBezTo>
                    <a:pt x="487" y="0"/>
                    <a:pt x="538" y="8"/>
                    <a:pt x="554" y="69"/>
                  </a:cubicBezTo>
                  <a:cubicBezTo>
                    <a:pt x="799" y="964"/>
                    <a:pt x="799" y="964"/>
                    <a:pt x="799" y="964"/>
                  </a:cubicBezTo>
                  <a:cubicBezTo>
                    <a:pt x="815" y="1025"/>
                    <a:pt x="767" y="1062"/>
                    <a:pt x="706" y="1078"/>
                  </a:cubicBezTo>
                  <a:cubicBezTo>
                    <a:pt x="390" y="1162"/>
                    <a:pt x="390" y="1162"/>
                    <a:pt x="390" y="1162"/>
                  </a:cubicBezTo>
                  <a:cubicBezTo>
                    <a:pt x="329" y="1178"/>
                    <a:pt x="276" y="1167"/>
                    <a:pt x="260" y="1106"/>
                  </a:cubicBezTo>
                  <a:cubicBezTo>
                    <a:pt x="16" y="211"/>
                    <a:pt x="16" y="211"/>
                    <a:pt x="16" y="211"/>
                  </a:cubicBezTo>
                  <a:cubicBezTo>
                    <a:pt x="0" y="150"/>
                    <a:pt x="49" y="116"/>
                    <a:pt x="110" y="100"/>
                  </a:cubicBezTo>
                  <a:close/>
                </a:path>
              </a:pathLst>
            </a:custGeom>
            <a:solidFill>
              <a:srgbClr val="414141"/>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48" name="Google Shape;548;p46"/>
            <p:cNvSpPr/>
            <p:nvPr/>
          </p:nvSpPr>
          <p:spPr>
            <a:xfrm>
              <a:off x="5426718" y="2914510"/>
              <a:ext cx="419100" cy="141288"/>
            </a:xfrm>
            <a:custGeom>
              <a:avLst/>
              <a:gdLst/>
              <a:ahLst/>
              <a:cxnLst/>
              <a:rect l="l" t="t" r="r" b="b"/>
              <a:pathLst>
                <a:path w="182" h="61" extrusionOk="0">
                  <a:moveTo>
                    <a:pt x="7" y="44"/>
                  </a:moveTo>
                  <a:cubicBezTo>
                    <a:pt x="170" y="1"/>
                    <a:pt x="170" y="1"/>
                    <a:pt x="170" y="1"/>
                  </a:cubicBezTo>
                  <a:cubicBezTo>
                    <a:pt x="175" y="0"/>
                    <a:pt x="179" y="2"/>
                    <a:pt x="180" y="7"/>
                  </a:cubicBezTo>
                  <a:cubicBezTo>
                    <a:pt x="180" y="7"/>
                    <a:pt x="180" y="7"/>
                    <a:pt x="180" y="7"/>
                  </a:cubicBezTo>
                  <a:cubicBezTo>
                    <a:pt x="182" y="11"/>
                    <a:pt x="179" y="16"/>
                    <a:pt x="175" y="17"/>
                  </a:cubicBezTo>
                  <a:cubicBezTo>
                    <a:pt x="11" y="60"/>
                    <a:pt x="11" y="60"/>
                    <a:pt x="11" y="60"/>
                  </a:cubicBezTo>
                  <a:cubicBezTo>
                    <a:pt x="7" y="61"/>
                    <a:pt x="2" y="59"/>
                    <a:pt x="1" y="54"/>
                  </a:cubicBezTo>
                  <a:cubicBezTo>
                    <a:pt x="1" y="54"/>
                    <a:pt x="1" y="54"/>
                    <a:pt x="1" y="54"/>
                  </a:cubicBezTo>
                  <a:cubicBezTo>
                    <a:pt x="0" y="50"/>
                    <a:pt x="3" y="45"/>
                    <a:pt x="7" y="44"/>
                  </a:cubicBezTo>
                  <a:close/>
                </a:path>
              </a:pathLst>
            </a:custGeom>
            <a:solidFill>
              <a:srgbClr val="59595C"/>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49" name="Google Shape;549;p46"/>
            <p:cNvSpPr/>
            <p:nvPr/>
          </p:nvSpPr>
          <p:spPr>
            <a:xfrm>
              <a:off x="5895031" y="2862122"/>
              <a:ext cx="88900" cy="90488"/>
            </a:xfrm>
            <a:custGeom>
              <a:avLst/>
              <a:gdLst/>
              <a:ahLst/>
              <a:cxnLst/>
              <a:rect l="l" t="t" r="r" b="b"/>
              <a:pathLst>
                <a:path w="39" h="39" extrusionOk="0">
                  <a:moveTo>
                    <a:pt x="15" y="3"/>
                  </a:moveTo>
                  <a:cubicBezTo>
                    <a:pt x="24" y="0"/>
                    <a:pt x="34" y="6"/>
                    <a:pt x="36" y="15"/>
                  </a:cubicBezTo>
                  <a:cubicBezTo>
                    <a:pt x="39" y="25"/>
                    <a:pt x="33" y="34"/>
                    <a:pt x="24" y="37"/>
                  </a:cubicBezTo>
                  <a:cubicBezTo>
                    <a:pt x="14" y="39"/>
                    <a:pt x="5" y="34"/>
                    <a:pt x="2" y="24"/>
                  </a:cubicBezTo>
                  <a:cubicBezTo>
                    <a:pt x="0" y="15"/>
                    <a:pt x="5" y="5"/>
                    <a:pt x="15" y="3"/>
                  </a:cubicBezTo>
                  <a:close/>
                </a:path>
              </a:pathLst>
            </a:custGeom>
            <a:solidFill>
              <a:srgbClr val="59595C"/>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50" name="Google Shape;550;p46"/>
            <p:cNvSpPr/>
            <p:nvPr/>
          </p:nvSpPr>
          <p:spPr>
            <a:xfrm>
              <a:off x="5209231" y="2917685"/>
              <a:ext cx="1549400" cy="2278064"/>
            </a:xfrm>
            <a:custGeom>
              <a:avLst/>
              <a:gdLst/>
              <a:ahLst/>
              <a:cxnLst/>
              <a:rect l="l" t="t" r="r" b="b"/>
              <a:pathLst>
                <a:path w="674" h="991" extrusionOk="0">
                  <a:moveTo>
                    <a:pt x="1" y="116"/>
                  </a:moveTo>
                  <a:cubicBezTo>
                    <a:pt x="442" y="0"/>
                    <a:pt x="442" y="0"/>
                    <a:pt x="442" y="0"/>
                  </a:cubicBezTo>
                  <a:cubicBezTo>
                    <a:pt x="443" y="0"/>
                    <a:pt x="444" y="0"/>
                    <a:pt x="444" y="1"/>
                  </a:cubicBezTo>
                  <a:cubicBezTo>
                    <a:pt x="674" y="873"/>
                    <a:pt x="674" y="873"/>
                    <a:pt x="674" y="873"/>
                  </a:cubicBezTo>
                  <a:cubicBezTo>
                    <a:pt x="674" y="874"/>
                    <a:pt x="674" y="874"/>
                    <a:pt x="673" y="875"/>
                  </a:cubicBezTo>
                  <a:cubicBezTo>
                    <a:pt x="232" y="991"/>
                    <a:pt x="232" y="991"/>
                    <a:pt x="232" y="991"/>
                  </a:cubicBezTo>
                  <a:cubicBezTo>
                    <a:pt x="231" y="991"/>
                    <a:pt x="230" y="991"/>
                    <a:pt x="230" y="990"/>
                  </a:cubicBezTo>
                  <a:cubicBezTo>
                    <a:pt x="0" y="118"/>
                    <a:pt x="0" y="118"/>
                    <a:pt x="0" y="118"/>
                  </a:cubicBezTo>
                  <a:cubicBezTo>
                    <a:pt x="0" y="117"/>
                    <a:pt x="0" y="117"/>
                    <a:pt x="1" y="116"/>
                  </a:cubicBezTo>
                  <a:close/>
                </a:path>
              </a:pathLst>
            </a:custGeom>
            <a:solidFill>
              <a:srgbClr val="E7E6E6"/>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51" name="Google Shape;551;p46"/>
            <p:cNvSpPr/>
            <p:nvPr/>
          </p:nvSpPr>
          <p:spPr>
            <a:xfrm>
              <a:off x="5209231" y="2919272"/>
              <a:ext cx="1004887" cy="2276475"/>
            </a:xfrm>
            <a:custGeom>
              <a:avLst/>
              <a:gdLst/>
              <a:ahLst/>
              <a:cxnLst/>
              <a:rect l="l" t="t" r="r" b="b"/>
              <a:pathLst>
                <a:path w="437" h="990" extrusionOk="0">
                  <a:moveTo>
                    <a:pt x="1" y="115"/>
                  </a:moveTo>
                  <a:cubicBezTo>
                    <a:pt x="437" y="0"/>
                    <a:pt x="437" y="0"/>
                    <a:pt x="437" y="0"/>
                  </a:cubicBezTo>
                  <a:cubicBezTo>
                    <a:pt x="437" y="0"/>
                    <a:pt x="437" y="0"/>
                    <a:pt x="437" y="0"/>
                  </a:cubicBezTo>
                  <a:cubicBezTo>
                    <a:pt x="232" y="990"/>
                    <a:pt x="232" y="990"/>
                    <a:pt x="232" y="990"/>
                  </a:cubicBezTo>
                  <a:cubicBezTo>
                    <a:pt x="231" y="990"/>
                    <a:pt x="231" y="990"/>
                    <a:pt x="231" y="990"/>
                  </a:cubicBezTo>
                  <a:cubicBezTo>
                    <a:pt x="231" y="990"/>
                    <a:pt x="230" y="989"/>
                    <a:pt x="230" y="989"/>
                  </a:cubicBezTo>
                  <a:cubicBezTo>
                    <a:pt x="0" y="117"/>
                    <a:pt x="0" y="117"/>
                    <a:pt x="0" y="117"/>
                  </a:cubicBezTo>
                  <a:cubicBezTo>
                    <a:pt x="0" y="116"/>
                    <a:pt x="0" y="116"/>
                    <a:pt x="1" y="115"/>
                  </a:cubicBezTo>
                  <a:close/>
                </a:path>
              </a:pathLst>
            </a:custGeom>
            <a:solidFill>
              <a:srgbClr val="FFFFFF"/>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52" name="Google Shape;552;p46"/>
            <p:cNvSpPr/>
            <p:nvPr/>
          </p:nvSpPr>
          <p:spPr>
            <a:xfrm>
              <a:off x="5323531" y="3373297"/>
              <a:ext cx="301625" cy="296863"/>
            </a:xfrm>
            <a:custGeom>
              <a:avLst/>
              <a:gdLst/>
              <a:ahLst/>
              <a:cxnLst/>
              <a:rect l="l" t="t" r="r" b="b"/>
              <a:pathLst>
                <a:path w="131" h="129" extrusionOk="0">
                  <a:moveTo>
                    <a:pt x="11" y="24"/>
                  </a:moveTo>
                  <a:cubicBezTo>
                    <a:pt x="92" y="2"/>
                    <a:pt x="92" y="2"/>
                    <a:pt x="92" y="2"/>
                  </a:cubicBezTo>
                  <a:cubicBezTo>
                    <a:pt x="99" y="0"/>
                    <a:pt x="106" y="4"/>
                    <a:pt x="108" y="10"/>
                  </a:cubicBezTo>
                  <a:cubicBezTo>
                    <a:pt x="129" y="90"/>
                    <a:pt x="129" y="90"/>
                    <a:pt x="129" y="90"/>
                  </a:cubicBezTo>
                  <a:cubicBezTo>
                    <a:pt x="131" y="96"/>
                    <a:pt x="127" y="103"/>
                    <a:pt x="121" y="105"/>
                  </a:cubicBezTo>
                  <a:cubicBezTo>
                    <a:pt x="39" y="127"/>
                    <a:pt x="39" y="127"/>
                    <a:pt x="39" y="127"/>
                  </a:cubicBezTo>
                  <a:cubicBezTo>
                    <a:pt x="32" y="129"/>
                    <a:pt x="26" y="125"/>
                    <a:pt x="24" y="119"/>
                  </a:cubicBezTo>
                  <a:cubicBezTo>
                    <a:pt x="2" y="39"/>
                    <a:pt x="2" y="39"/>
                    <a:pt x="2" y="39"/>
                  </a:cubicBezTo>
                  <a:cubicBezTo>
                    <a:pt x="0" y="32"/>
                    <a:pt x="4" y="26"/>
                    <a:pt x="11" y="24"/>
                  </a:cubicBezTo>
                  <a:close/>
                </a:path>
              </a:pathLst>
            </a:custGeom>
            <a:solidFill>
              <a:srgbClr val="CB2128"/>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53" name="Google Shape;553;p46"/>
            <p:cNvSpPr/>
            <p:nvPr/>
          </p:nvSpPr>
          <p:spPr>
            <a:xfrm>
              <a:off x="5652143" y="3282810"/>
              <a:ext cx="301625" cy="296863"/>
            </a:xfrm>
            <a:custGeom>
              <a:avLst/>
              <a:gdLst/>
              <a:ahLst/>
              <a:cxnLst/>
              <a:rect l="l" t="t" r="r" b="b"/>
              <a:pathLst>
                <a:path w="131" h="129" extrusionOk="0">
                  <a:moveTo>
                    <a:pt x="10" y="24"/>
                  </a:moveTo>
                  <a:cubicBezTo>
                    <a:pt x="92" y="2"/>
                    <a:pt x="92" y="2"/>
                    <a:pt x="92" y="2"/>
                  </a:cubicBezTo>
                  <a:cubicBezTo>
                    <a:pt x="99" y="0"/>
                    <a:pt x="105" y="4"/>
                    <a:pt x="107" y="10"/>
                  </a:cubicBezTo>
                  <a:cubicBezTo>
                    <a:pt x="129" y="90"/>
                    <a:pt x="129" y="90"/>
                    <a:pt x="129" y="90"/>
                  </a:cubicBezTo>
                  <a:cubicBezTo>
                    <a:pt x="131" y="97"/>
                    <a:pt x="127" y="103"/>
                    <a:pt x="120" y="105"/>
                  </a:cubicBezTo>
                  <a:cubicBezTo>
                    <a:pt x="38" y="127"/>
                    <a:pt x="38" y="127"/>
                    <a:pt x="38" y="127"/>
                  </a:cubicBezTo>
                  <a:cubicBezTo>
                    <a:pt x="32" y="129"/>
                    <a:pt x="25" y="125"/>
                    <a:pt x="23" y="119"/>
                  </a:cubicBezTo>
                  <a:cubicBezTo>
                    <a:pt x="2" y="39"/>
                    <a:pt x="2" y="39"/>
                    <a:pt x="2" y="39"/>
                  </a:cubicBezTo>
                  <a:cubicBezTo>
                    <a:pt x="0" y="33"/>
                    <a:pt x="4" y="26"/>
                    <a:pt x="10" y="24"/>
                  </a:cubicBezTo>
                  <a:close/>
                </a:path>
              </a:pathLst>
            </a:custGeom>
            <a:solidFill>
              <a:srgbClr val="E64C4A"/>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54" name="Google Shape;554;p46"/>
            <p:cNvSpPr/>
            <p:nvPr/>
          </p:nvSpPr>
          <p:spPr>
            <a:xfrm>
              <a:off x="5414018" y="3698735"/>
              <a:ext cx="301625" cy="296863"/>
            </a:xfrm>
            <a:custGeom>
              <a:avLst/>
              <a:gdLst/>
              <a:ahLst/>
              <a:cxnLst/>
              <a:rect l="l" t="t" r="r" b="b"/>
              <a:pathLst>
                <a:path w="131" h="129" extrusionOk="0">
                  <a:moveTo>
                    <a:pt x="10" y="24"/>
                  </a:moveTo>
                  <a:cubicBezTo>
                    <a:pt x="92" y="1"/>
                    <a:pt x="92" y="1"/>
                    <a:pt x="92" y="1"/>
                  </a:cubicBezTo>
                  <a:cubicBezTo>
                    <a:pt x="99" y="0"/>
                    <a:pt x="106" y="4"/>
                    <a:pt x="107" y="10"/>
                  </a:cubicBezTo>
                  <a:cubicBezTo>
                    <a:pt x="129" y="90"/>
                    <a:pt x="129" y="90"/>
                    <a:pt x="129" y="90"/>
                  </a:cubicBezTo>
                  <a:cubicBezTo>
                    <a:pt x="131" y="96"/>
                    <a:pt x="127" y="103"/>
                    <a:pt x="120" y="105"/>
                  </a:cubicBezTo>
                  <a:cubicBezTo>
                    <a:pt x="39" y="127"/>
                    <a:pt x="39" y="127"/>
                    <a:pt x="39" y="127"/>
                  </a:cubicBezTo>
                  <a:cubicBezTo>
                    <a:pt x="32" y="129"/>
                    <a:pt x="25" y="125"/>
                    <a:pt x="24" y="119"/>
                  </a:cubicBezTo>
                  <a:cubicBezTo>
                    <a:pt x="2" y="39"/>
                    <a:pt x="2" y="39"/>
                    <a:pt x="2" y="39"/>
                  </a:cubicBezTo>
                  <a:cubicBezTo>
                    <a:pt x="0" y="32"/>
                    <a:pt x="4" y="26"/>
                    <a:pt x="10" y="24"/>
                  </a:cubicBezTo>
                  <a:close/>
                </a:path>
              </a:pathLst>
            </a:custGeom>
            <a:solidFill>
              <a:srgbClr val="1EB2EE"/>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55" name="Google Shape;555;p46"/>
            <p:cNvSpPr/>
            <p:nvPr/>
          </p:nvSpPr>
          <p:spPr>
            <a:xfrm>
              <a:off x="5742631" y="3609835"/>
              <a:ext cx="298450" cy="296863"/>
            </a:xfrm>
            <a:custGeom>
              <a:avLst/>
              <a:gdLst/>
              <a:ahLst/>
              <a:cxnLst/>
              <a:rect l="l" t="t" r="r" b="b"/>
              <a:pathLst>
                <a:path w="130" h="129" extrusionOk="0">
                  <a:moveTo>
                    <a:pt x="10" y="24"/>
                  </a:moveTo>
                  <a:cubicBezTo>
                    <a:pt x="92" y="1"/>
                    <a:pt x="92" y="1"/>
                    <a:pt x="92" y="1"/>
                  </a:cubicBezTo>
                  <a:cubicBezTo>
                    <a:pt x="98" y="0"/>
                    <a:pt x="105" y="4"/>
                    <a:pt x="107" y="10"/>
                  </a:cubicBezTo>
                  <a:cubicBezTo>
                    <a:pt x="129" y="90"/>
                    <a:pt x="129" y="90"/>
                    <a:pt x="129" y="90"/>
                  </a:cubicBezTo>
                  <a:cubicBezTo>
                    <a:pt x="130" y="96"/>
                    <a:pt x="127" y="103"/>
                    <a:pt x="120" y="105"/>
                  </a:cubicBezTo>
                  <a:cubicBezTo>
                    <a:pt x="38" y="127"/>
                    <a:pt x="38" y="127"/>
                    <a:pt x="38" y="127"/>
                  </a:cubicBezTo>
                  <a:cubicBezTo>
                    <a:pt x="32" y="129"/>
                    <a:pt x="25" y="125"/>
                    <a:pt x="23" y="119"/>
                  </a:cubicBezTo>
                  <a:cubicBezTo>
                    <a:pt x="1" y="39"/>
                    <a:pt x="1" y="39"/>
                    <a:pt x="1" y="39"/>
                  </a:cubicBezTo>
                  <a:cubicBezTo>
                    <a:pt x="0" y="32"/>
                    <a:pt x="3" y="26"/>
                    <a:pt x="10" y="24"/>
                  </a:cubicBezTo>
                  <a:close/>
                </a:path>
              </a:pathLst>
            </a:custGeom>
            <a:solidFill>
              <a:srgbClr val="4F77B5"/>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56" name="Google Shape;556;p46"/>
            <p:cNvSpPr/>
            <p:nvPr/>
          </p:nvSpPr>
          <p:spPr>
            <a:xfrm>
              <a:off x="5502918" y="4024172"/>
              <a:ext cx="301625" cy="298450"/>
            </a:xfrm>
            <a:custGeom>
              <a:avLst/>
              <a:gdLst/>
              <a:ahLst/>
              <a:cxnLst/>
              <a:rect l="l" t="t" r="r" b="b"/>
              <a:pathLst>
                <a:path w="131" h="130" extrusionOk="0">
                  <a:moveTo>
                    <a:pt x="10" y="25"/>
                  </a:moveTo>
                  <a:cubicBezTo>
                    <a:pt x="92" y="2"/>
                    <a:pt x="92" y="2"/>
                    <a:pt x="92" y="2"/>
                  </a:cubicBezTo>
                  <a:cubicBezTo>
                    <a:pt x="98" y="0"/>
                    <a:pt x="105" y="4"/>
                    <a:pt x="107" y="11"/>
                  </a:cubicBezTo>
                  <a:cubicBezTo>
                    <a:pt x="129" y="91"/>
                    <a:pt x="129" y="91"/>
                    <a:pt x="129" y="91"/>
                  </a:cubicBezTo>
                  <a:cubicBezTo>
                    <a:pt x="131" y="97"/>
                    <a:pt x="127" y="104"/>
                    <a:pt x="120" y="106"/>
                  </a:cubicBezTo>
                  <a:cubicBezTo>
                    <a:pt x="38" y="128"/>
                    <a:pt x="38" y="128"/>
                    <a:pt x="38" y="128"/>
                  </a:cubicBezTo>
                  <a:cubicBezTo>
                    <a:pt x="32" y="130"/>
                    <a:pt x="25" y="126"/>
                    <a:pt x="23" y="119"/>
                  </a:cubicBezTo>
                  <a:cubicBezTo>
                    <a:pt x="2" y="40"/>
                    <a:pt x="2" y="40"/>
                    <a:pt x="2" y="40"/>
                  </a:cubicBezTo>
                  <a:cubicBezTo>
                    <a:pt x="0" y="33"/>
                    <a:pt x="4" y="26"/>
                    <a:pt x="10" y="25"/>
                  </a:cubicBezTo>
                  <a:close/>
                </a:path>
              </a:pathLst>
            </a:custGeom>
            <a:solidFill>
              <a:srgbClr val="007BB6"/>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57" name="Google Shape;557;p46"/>
            <p:cNvSpPr/>
            <p:nvPr/>
          </p:nvSpPr>
          <p:spPr>
            <a:xfrm>
              <a:off x="5829943" y="3936860"/>
              <a:ext cx="301625" cy="295275"/>
            </a:xfrm>
            <a:custGeom>
              <a:avLst/>
              <a:gdLst/>
              <a:ahLst/>
              <a:cxnLst/>
              <a:rect l="l" t="t" r="r" b="b"/>
              <a:pathLst>
                <a:path w="131" h="129" extrusionOk="0">
                  <a:moveTo>
                    <a:pt x="11" y="24"/>
                  </a:moveTo>
                  <a:cubicBezTo>
                    <a:pt x="93" y="1"/>
                    <a:pt x="93" y="1"/>
                    <a:pt x="93" y="1"/>
                  </a:cubicBezTo>
                  <a:cubicBezTo>
                    <a:pt x="99" y="0"/>
                    <a:pt x="106" y="3"/>
                    <a:pt x="108" y="10"/>
                  </a:cubicBezTo>
                  <a:cubicBezTo>
                    <a:pt x="129" y="90"/>
                    <a:pt x="129" y="90"/>
                    <a:pt x="129" y="90"/>
                  </a:cubicBezTo>
                  <a:cubicBezTo>
                    <a:pt x="131" y="96"/>
                    <a:pt x="127" y="103"/>
                    <a:pt x="121" y="105"/>
                  </a:cubicBezTo>
                  <a:cubicBezTo>
                    <a:pt x="39" y="127"/>
                    <a:pt x="39" y="127"/>
                    <a:pt x="39" y="127"/>
                  </a:cubicBezTo>
                  <a:cubicBezTo>
                    <a:pt x="32" y="129"/>
                    <a:pt x="26" y="125"/>
                    <a:pt x="24" y="119"/>
                  </a:cubicBezTo>
                  <a:cubicBezTo>
                    <a:pt x="2" y="39"/>
                    <a:pt x="2" y="39"/>
                    <a:pt x="2" y="39"/>
                  </a:cubicBezTo>
                  <a:cubicBezTo>
                    <a:pt x="0" y="32"/>
                    <a:pt x="4" y="25"/>
                    <a:pt x="11" y="24"/>
                  </a:cubicBezTo>
                  <a:close/>
                </a:path>
              </a:pathLst>
            </a:custGeom>
            <a:solidFill>
              <a:srgbClr val="A15742"/>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58" name="Google Shape;558;p46"/>
            <p:cNvSpPr/>
            <p:nvPr/>
          </p:nvSpPr>
          <p:spPr>
            <a:xfrm>
              <a:off x="5593406" y="4349610"/>
              <a:ext cx="298450" cy="300038"/>
            </a:xfrm>
            <a:custGeom>
              <a:avLst/>
              <a:gdLst/>
              <a:ahLst/>
              <a:cxnLst/>
              <a:rect l="l" t="t" r="r" b="b"/>
              <a:pathLst>
                <a:path w="130" h="130" extrusionOk="0">
                  <a:moveTo>
                    <a:pt x="10" y="24"/>
                  </a:moveTo>
                  <a:cubicBezTo>
                    <a:pt x="92" y="2"/>
                    <a:pt x="92" y="2"/>
                    <a:pt x="92" y="2"/>
                  </a:cubicBezTo>
                  <a:cubicBezTo>
                    <a:pt x="98" y="0"/>
                    <a:pt x="105" y="4"/>
                    <a:pt x="107" y="11"/>
                  </a:cubicBezTo>
                  <a:cubicBezTo>
                    <a:pt x="129" y="90"/>
                    <a:pt x="129" y="90"/>
                    <a:pt x="129" y="90"/>
                  </a:cubicBezTo>
                  <a:cubicBezTo>
                    <a:pt x="130" y="97"/>
                    <a:pt x="127" y="104"/>
                    <a:pt x="120" y="106"/>
                  </a:cubicBezTo>
                  <a:cubicBezTo>
                    <a:pt x="38" y="128"/>
                    <a:pt x="38" y="128"/>
                    <a:pt x="38" y="128"/>
                  </a:cubicBezTo>
                  <a:cubicBezTo>
                    <a:pt x="32" y="130"/>
                    <a:pt x="25" y="126"/>
                    <a:pt x="23" y="119"/>
                  </a:cubicBezTo>
                  <a:cubicBezTo>
                    <a:pt x="1" y="40"/>
                    <a:pt x="1" y="40"/>
                    <a:pt x="1" y="40"/>
                  </a:cubicBezTo>
                  <a:cubicBezTo>
                    <a:pt x="0" y="33"/>
                    <a:pt x="3" y="26"/>
                    <a:pt x="10" y="24"/>
                  </a:cubicBezTo>
                  <a:close/>
                </a:path>
              </a:pathLst>
            </a:custGeom>
            <a:solidFill>
              <a:srgbClr val="806B51"/>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59" name="Google Shape;559;p46"/>
            <p:cNvSpPr/>
            <p:nvPr/>
          </p:nvSpPr>
          <p:spPr>
            <a:xfrm>
              <a:off x="5918843" y="4260710"/>
              <a:ext cx="301625" cy="298450"/>
            </a:xfrm>
            <a:custGeom>
              <a:avLst/>
              <a:gdLst/>
              <a:ahLst/>
              <a:cxnLst/>
              <a:rect l="l" t="t" r="r" b="b"/>
              <a:pathLst>
                <a:path w="131" h="130" extrusionOk="0">
                  <a:moveTo>
                    <a:pt x="10" y="25"/>
                  </a:moveTo>
                  <a:cubicBezTo>
                    <a:pt x="92" y="2"/>
                    <a:pt x="92" y="2"/>
                    <a:pt x="92" y="2"/>
                  </a:cubicBezTo>
                  <a:cubicBezTo>
                    <a:pt x="99" y="0"/>
                    <a:pt x="106" y="4"/>
                    <a:pt x="107" y="11"/>
                  </a:cubicBezTo>
                  <a:cubicBezTo>
                    <a:pt x="129" y="91"/>
                    <a:pt x="129" y="91"/>
                    <a:pt x="129" y="91"/>
                  </a:cubicBezTo>
                  <a:cubicBezTo>
                    <a:pt x="131" y="97"/>
                    <a:pt x="127" y="104"/>
                    <a:pt x="121" y="106"/>
                  </a:cubicBezTo>
                  <a:cubicBezTo>
                    <a:pt x="39" y="128"/>
                    <a:pt x="39" y="128"/>
                    <a:pt x="39" y="128"/>
                  </a:cubicBezTo>
                  <a:cubicBezTo>
                    <a:pt x="32" y="130"/>
                    <a:pt x="25" y="126"/>
                    <a:pt x="24" y="119"/>
                  </a:cubicBezTo>
                  <a:cubicBezTo>
                    <a:pt x="2" y="40"/>
                    <a:pt x="2" y="40"/>
                    <a:pt x="2" y="40"/>
                  </a:cubicBezTo>
                  <a:cubicBezTo>
                    <a:pt x="0" y="33"/>
                    <a:pt x="4" y="26"/>
                    <a:pt x="10" y="25"/>
                  </a:cubicBezTo>
                  <a:close/>
                </a:path>
              </a:pathLst>
            </a:custGeom>
            <a:solidFill>
              <a:srgbClr val="A15742"/>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60" name="Google Shape;560;p46"/>
            <p:cNvSpPr/>
            <p:nvPr/>
          </p:nvSpPr>
          <p:spPr>
            <a:xfrm>
              <a:off x="5983931" y="3193910"/>
              <a:ext cx="301625" cy="296863"/>
            </a:xfrm>
            <a:custGeom>
              <a:avLst/>
              <a:gdLst/>
              <a:ahLst/>
              <a:cxnLst/>
              <a:rect l="l" t="t" r="r" b="b"/>
              <a:pathLst>
                <a:path w="131" h="129" extrusionOk="0">
                  <a:moveTo>
                    <a:pt x="10" y="24"/>
                  </a:moveTo>
                  <a:cubicBezTo>
                    <a:pt x="92" y="1"/>
                    <a:pt x="92" y="1"/>
                    <a:pt x="92" y="1"/>
                  </a:cubicBezTo>
                  <a:cubicBezTo>
                    <a:pt x="98" y="0"/>
                    <a:pt x="105" y="3"/>
                    <a:pt x="107" y="10"/>
                  </a:cubicBezTo>
                  <a:cubicBezTo>
                    <a:pt x="129" y="90"/>
                    <a:pt x="129" y="90"/>
                    <a:pt x="129" y="90"/>
                  </a:cubicBezTo>
                  <a:cubicBezTo>
                    <a:pt x="131" y="96"/>
                    <a:pt x="127" y="103"/>
                    <a:pt x="120" y="105"/>
                  </a:cubicBezTo>
                  <a:cubicBezTo>
                    <a:pt x="38" y="127"/>
                    <a:pt x="38" y="127"/>
                    <a:pt x="38" y="127"/>
                  </a:cubicBezTo>
                  <a:cubicBezTo>
                    <a:pt x="32" y="129"/>
                    <a:pt x="25" y="125"/>
                    <a:pt x="23" y="118"/>
                  </a:cubicBezTo>
                  <a:cubicBezTo>
                    <a:pt x="2" y="39"/>
                    <a:pt x="2" y="39"/>
                    <a:pt x="2" y="39"/>
                  </a:cubicBezTo>
                  <a:cubicBezTo>
                    <a:pt x="0" y="32"/>
                    <a:pt x="4" y="25"/>
                    <a:pt x="10" y="24"/>
                  </a:cubicBezTo>
                  <a:close/>
                </a:path>
              </a:pathLst>
            </a:custGeom>
            <a:solidFill>
              <a:srgbClr val="000000"/>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61" name="Google Shape;561;p46"/>
            <p:cNvSpPr/>
            <p:nvPr/>
          </p:nvSpPr>
          <p:spPr>
            <a:xfrm>
              <a:off x="6074418" y="3517760"/>
              <a:ext cx="298450" cy="298450"/>
            </a:xfrm>
            <a:custGeom>
              <a:avLst/>
              <a:gdLst/>
              <a:ahLst/>
              <a:cxnLst/>
              <a:rect l="l" t="t" r="r" b="b"/>
              <a:pathLst>
                <a:path w="130" h="130" extrusionOk="0">
                  <a:moveTo>
                    <a:pt x="10" y="25"/>
                  </a:moveTo>
                  <a:cubicBezTo>
                    <a:pt x="92" y="2"/>
                    <a:pt x="92" y="2"/>
                    <a:pt x="92" y="2"/>
                  </a:cubicBezTo>
                  <a:cubicBezTo>
                    <a:pt x="98" y="0"/>
                    <a:pt x="105" y="4"/>
                    <a:pt x="107" y="11"/>
                  </a:cubicBezTo>
                  <a:cubicBezTo>
                    <a:pt x="129" y="91"/>
                    <a:pt x="129" y="91"/>
                    <a:pt x="129" y="91"/>
                  </a:cubicBezTo>
                  <a:cubicBezTo>
                    <a:pt x="130" y="97"/>
                    <a:pt x="126" y="104"/>
                    <a:pt x="120" y="106"/>
                  </a:cubicBezTo>
                  <a:cubicBezTo>
                    <a:pt x="38" y="128"/>
                    <a:pt x="38" y="128"/>
                    <a:pt x="38" y="128"/>
                  </a:cubicBezTo>
                  <a:cubicBezTo>
                    <a:pt x="32" y="130"/>
                    <a:pt x="25" y="126"/>
                    <a:pt x="23" y="119"/>
                  </a:cubicBezTo>
                  <a:cubicBezTo>
                    <a:pt x="1" y="40"/>
                    <a:pt x="1" y="40"/>
                    <a:pt x="1" y="40"/>
                  </a:cubicBezTo>
                  <a:cubicBezTo>
                    <a:pt x="0" y="33"/>
                    <a:pt x="3" y="26"/>
                    <a:pt x="10" y="25"/>
                  </a:cubicBezTo>
                  <a:close/>
                </a:path>
              </a:pathLst>
            </a:custGeom>
            <a:solidFill>
              <a:srgbClr val="385988"/>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62" name="Google Shape;562;p46"/>
            <p:cNvSpPr/>
            <p:nvPr/>
          </p:nvSpPr>
          <p:spPr>
            <a:xfrm>
              <a:off x="6161731" y="3844785"/>
              <a:ext cx="300037" cy="298450"/>
            </a:xfrm>
            <a:custGeom>
              <a:avLst/>
              <a:gdLst/>
              <a:ahLst/>
              <a:cxnLst/>
              <a:rect l="l" t="t" r="r" b="b"/>
              <a:pathLst>
                <a:path w="131" h="130" extrusionOk="0">
                  <a:moveTo>
                    <a:pt x="11" y="24"/>
                  </a:moveTo>
                  <a:cubicBezTo>
                    <a:pt x="92" y="2"/>
                    <a:pt x="92" y="2"/>
                    <a:pt x="92" y="2"/>
                  </a:cubicBezTo>
                  <a:cubicBezTo>
                    <a:pt x="99" y="0"/>
                    <a:pt x="106" y="4"/>
                    <a:pt x="108" y="11"/>
                  </a:cubicBezTo>
                  <a:cubicBezTo>
                    <a:pt x="129" y="90"/>
                    <a:pt x="129" y="90"/>
                    <a:pt x="129" y="90"/>
                  </a:cubicBezTo>
                  <a:cubicBezTo>
                    <a:pt x="131" y="97"/>
                    <a:pt x="127" y="104"/>
                    <a:pt x="121" y="105"/>
                  </a:cubicBezTo>
                  <a:cubicBezTo>
                    <a:pt x="39" y="128"/>
                    <a:pt x="39" y="128"/>
                    <a:pt x="39" y="128"/>
                  </a:cubicBezTo>
                  <a:cubicBezTo>
                    <a:pt x="32" y="130"/>
                    <a:pt x="26" y="126"/>
                    <a:pt x="24" y="119"/>
                  </a:cubicBezTo>
                  <a:cubicBezTo>
                    <a:pt x="2" y="39"/>
                    <a:pt x="2" y="39"/>
                    <a:pt x="2" y="39"/>
                  </a:cubicBezTo>
                  <a:cubicBezTo>
                    <a:pt x="0" y="33"/>
                    <a:pt x="4" y="26"/>
                    <a:pt x="11" y="24"/>
                  </a:cubicBezTo>
                  <a:close/>
                </a:path>
              </a:pathLst>
            </a:custGeom>
            <a:solidFill>
              <a:srgbClr val="00B050"/>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63" name="Google Shape;563;p46"/>
            <p:cNvSpPr/>
            <p:nvPr/>
          </p:nvSpPr>
          <p:spPr>
            <a:xfrm>
              <a:off x="6250631" y="4170222"/>
              <a:ext cx="301625" cy="296863"/>
            </a:xfrm>
            <a:custGeom>
              <a:avLst/>
              <a:gdLst/>
              <a:ahLst/>
              <a:cxnLst/>
              <a:rect l="l" t="t" r="r" b="b"/>
              <a:pathLst>
                <a:path w="131" h="129" extrusionOk="0">
                  <a:moveTo>
                    <a:pt x="10" y="24"/>
                  </a:moveTo>
                  <a:cubicBezTo>
                    <a:pt x="92" y="2"/>
                    <a:pt x="92" y="2"/>
                    <a:pt x="92" y="2"/>
                  </a:cubicBezTo>
                  <a:cubicBezTo>
                    <a:pt x="99" y="0"/>
                    <a:pt x="105" y="4"/>
                    <a:pt x="107" y="10"/>
                  </a:cubicBezTo>
                  <a:cubicBezTo>
                    <a:pt x="129" y="90"/>
                    <a:pt x="129" y="90"/>
                    <a:pt x="129" y="90"/>
                  </a:cubicBezTo>
                  <a:cubicBezTo>
                    <a:pt x="131" y="97"/>
                    <a:pt x="127" y="103"/>
                    <a:pt x="120" y="105"/>
                  </a:cubicBezTo>
                  <a:cubicBezTo>
                    <a:pt x="39" y="128"/>
                    <a:pt x="39" y="128"/>
                    <a:pt x="39" y="128"/>
                  </a:cubicBezTo>
                  <a:cubicBezTo>
                    <a:pt x="32" y="129"/>
                    <a:pt x="25" y="126"/>
                    <a:pt x="24" y="119"/>
                  </a:cubicBezTo>
                  <a:cubicBezTo>
                    <a:pt x="2" y="39"/>
                    <a:pt x="2" y="39"/>
                    <a:pt x="2" y="39"/>
                  </a:cubicBezTo>
                  <a:cubicBezTo>
                    <a:pt x="0" y="33"/>
                    <a:pt x="4" y="26"/>
                    <a:pt x="10" y="24"/>
                  </a:cubicBezTo>
                  <a:close/>
                </a:path>
              </a:pathLst>
            </a:custGeom>
            <a:solidFill>
              <a:srgbClr val="ACBB73"/>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64" name="Google Shape;564;p46"/>
            <p:cNvSpPr/>
            <p:nvPr/>
          </p:nvSpPr>
          <p:spPr>
            <a:xfrm>
              <a:off x="6398268" y="3770172"/>
              <a:ext cx="431800" cy="476250"/>
            </a:xfrm>
            <a:custGeom>
              <a:avLst/>
              <a:gdLst/>
              <a:ahLst/>
              <a:cxnLst/>
              <a:rect l="l" t="t" r="r" b="b"/>
              <a:pathLst>
                <a:path w="188" h="207" extrusionOk="0">
                  <a:moveTo>
                    <a:pt x="157" y="19"/>
                  </a:moveTo>
                  <a:cubicBezTo>
                    <a:pt x="183" y="38"/>
                    <a:pt x="188" y="75"/>
                    <a:pt x="169" y="101"/>
                  </a:cubicBezTo>
                  <a:cubicBezTo>
                    <a:pt x="113" y="176"/>
                    <a:pt x="113" y="176"/>
                    <a:pt x="113" y="176"/>
                  </a:cubicBezTo>
                  <a:cubicBezTo>
                    <a:pt x="94" y="202"/>
                    <a:pt x="57" y="207"/>
                    <a:pt x="31" y="188"/>
                  </a:cubicBezTo>
                  <a:cubicBezTo>
                    <a:pt x="5" y="169"/>
                    <a:pt x="0" y="132"/>
                    <a:pt x="19" y="106"/>
                  </a:cubicBezTo>
                  <a:cubicBezTo>
                    <a:pt x="75" y="31"/>
                    <a:pt x="75" y="31"/>
                    <a:pt x="75" y="31"/>
                  </a:cubicBezTo>
                  <a:cubicBezTo>
                    <a:pt x="94" y="5"/>
                    <a:pt x="131" y="0"/>
                    <a:pt x="157" y="19"/>
                  </a:cubicBezTo>
                  <a:close/>
                </a:path>
              </a:pathLst>
            </a:custGeom>
            <a:solidFill>
              <a:srgbClr val="EFC5A3"/>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65" name="Google Shape;565;p46"/>
            <p:cNvSpPr/>
            <p:nvPr/>
          </p:nvSpPr>
          <p:spPr>
            <a:xfrm>
              <a:off x="6207768" y="5100497"/>
              <a:ext cx="141287" cy="141288"/>
            </a:xfrm>
            <a:custGeom>
              <a:avLst/>
              <a:gdLst/>
              <a:ahLst/>
              <a:cxnLst/>
              <a:rect l="l" t="t" r="r" b="b"/>
              <a:pathLst>
                <a:path w="62" h="62" extrusionOk="0">
                  <a:moveTo>
                    <a:pt x="24" y="4"/>
                  </a:moveTo>
                  <a:cubicBezTo>
                    <a:pt x="39" y="0"/>
                    <a:pt x="54" y="9"/>
                    <a:pt x="58" y="24"/>
                  </a:cubicBezTo>
                  <a:cubicBezTo>
                    <a:pt x="62" y="39"/>
                    <a:pt x="53" y="55"/>
                    <a:pt x="38" y="59"/>
                  </a:cubicBezTo>
                  <a:cubicBezTo>
                    <a:pt x="23" y="62"/>
                    <a:pt x="8" y="54"/>
                    <a:pt x="4" y="39"/>
                  </a:cubicBezTo>
                  <a:cubicBezTo>
                    <a:pt x="0" y="23"/>
                    <a:pt x="9" y="8"/>
                    <a:pt x="24" y="4"/>
                  </a:cubicBezTo>
                  <a:close/>
                </a:path>
              </a:pathLst>
            </a:custGeom>
            <a:solidFill>
              <a:srgbClr val="59595C"/>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66" name="Google Shape;566;p46"/>
            <p:cNvSpPr/>
            <p:nvPr/>
          </p:nvSpPr>
          <p:spPr>
            <a:xfrm>
              <a:off x="5164781" y="3882885"/>
              <a:ext cx="303212" cy="1568450"/>
            </a:xfrm>
            <a:custGeom>
              <a:avLst/>
              <a:gdLst/>
              <a:ahLst/>
              <a:cxnLst/>
              <a:rect l="l" t="t" r="r" b="b"/>
              <a:pathLst>
                <a:path w="132" h="682" extrusionOk="0">
                  <a:moveTo>
                    <a:pt x="91" y="680"/>
                  </a:moveTo>
                  <a:cubicBezTo>
                    <a:pt x="132" y="682"/>
                    <a:pt x="132" y="682"/>
                    <a:pt x="132" y="682"/>
                  </a:cubicBezTo>
                  <a:cubicBezTo>
                    <a:pt x="130" y="631"/>
                    <a:pt x="130" y="631"/>
                    <a:pt x="130" y="631"/>
                  </a:cubicBezTo>
                  <a:cubicBezTo>
                    <a:pt x="116" y="162"/>
                    <a:pt x="116" y="162"/>
                    <a:pt x="116" y="162"/>
                  </a:cubicBezTo>
                  <a:cubicBezTo>
                    <a:pt x="112" y="76"/>
                    <a:pt x="3" y="0"/>
                    <a:pt x="0" y="60"/>
                  </a:cubicBezTo>
                  <a:cubicBezTo>
                    <a:pt x="17" y="603"/>
                    <a:pt x="17" y="603"/>
                    <a:pt x="17" y="603"/>
                  </a:cubicBezTo>
                  <a:cubicBezTo>
                    <a:pt x="19" y="644"/>
                    <a:pt x="52" y="679"/>
                    <a:pt x="91" y="680"/>
                  </a:cubicBezTo>
                  <a:close/>
                </a:path>
              </a:pathLst>
            </a:custGeom>
            <a:solidFill>
              <a:srgbClr val="FCD4B3"/>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67" name="Google Shape;567;p46"/>
            <p:cNvSpPr/>
            <p:nvPr/>
          </p:nvSpPr>
          <p:spPr>
            <a:xfrm>
              <a:off x="6444306" y="4159110"/>
              <a:ext cx="452437" cy="508000"/>
            </a:xfrm>
            <a:custGeom>
              <a:avLst/>
              <a:gdLst/>
              <a:ahLst/>
              <a:cxnLst/>
              <a:rect l="l" t="t" r="r" b="b"/>
              <a:pathLst>
                <a:path w="197" h="221" extrusionOk="0">
                  <a:moveTo>
                    <a:pt x="166" y="19"/>
                  </a:moveTo>
                  <a:cubicBezTo>
                    <a:pt x="192" y="39"/>
                    <a:pt x="197" y="75"/>
                    <a:pt x="178" y="101"/>
                  </a:cubicBezTo>
                  <a:cubicBezTo>
                    <a:pt x="113" y="189"/>
                    <a:pt x="113" y="189"/>
                    <a:pt x="113" y="189"/>
                  </a:cubicBezTo>
                  <a:cubicBezTo>
                    <a:pt x="94" y="215"/>
                    <a:pt x="57" y="221"/>
                    <a:pt x="31" y="201"/>
                  </a:cubicBezTo>
                  <a:cubicBezTo>
                    <a:pt x="5" y="182"/>
                    <a:pt x="0" y="145"/>
                    <a:pt x="19" y="119"/>
                  </a:cubicBezTo>
                  <a:cubicBezTo>
                    <a:pt x="84" y="31"/>
                    <a:pt x="84" y="31"/>
                    <a:pt x="84" y="31"/>
                  </a:cubicBezTo>
                  <a:cubicBezTo>
                    <a:pt x="103" y="5"/>
                    <a:pt x="140" y="0"/>
                    <a:pt x="166" y="19"/>
                  </a:cubicBezTo>
                  <a:close/>
                </a:path>
              </a:pathLst>
            </a:custGeom>
            <a:solidFill>
              <a:srgbClr val="EFC5A3"/>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68" name="Google Shape;568;p46"/>
            <p:cNvSpPr/>
            <p:nvPr/>
          </p:nvSpPr>
          <p:spPr>
            <a:xfrm>
              <a:off x="5109218" y="5646597"/>
              <a:ext cx="993775" cy="465138"/>
            </a:xfrm>
            <a:custGeom>
              <a:avLst/>
              <a:gdLst/>
              <a:ahLst/>
              <a:cxnLst/>
              <a:rect l="l" t="t" r="r" b="b"/>
              <a:pathLst>
                <a:path w="626" h="293" extrusionOk="0">
                  <a:moveTo>
                    <a:pt x="0" y="278"/>
                  </a:moveTo>
                  <a:lnTo>
                    <a:pt x="28" y="0"/>
                  </a:lnTo>
                  <a:lnTo>
                    <a:pt x="626" y="23"/>
                  </a:lnTo>
                  <a:lnTo>
                    <a:pt x="618" y="293"/>
                  </a:lnTo>
                  <a:lnTo>
                    <a:pt x="0" y="278"/>
                  </a:lnTo>
                  <a:close/>
                </a:path>
              </a:pathLst>
            </a:custGeom>
            <a:solidFill>
              <a:srgbClr val="FFFFFF"/>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69" name="Google Shape;569;p46"/>
            <p:cNvSpPr/>
            <p:nvPr/>
          </p:nvSpPr>
          <p:spPr>
            <a:xfrm>
              <a:off x="5579118" y="5665647"/>
              <a:ext cx="523875" cy="404813"/>
            </a:xfrm>
            <a:custGeom>
              <a:avLst/>
              <a:gdLst/>
              <a:ahLst/>
              <a:cxnLst/>
              <a:rect l="l" t="t" r="r" b="b"/>
              <a:pathLst>
                <a:path w="330" h="255" extrusionOk="0">
                  <a:moveTo>
                    <a:pt x="330" y="11"/>
                  </a:moveTo>
                  <a:lnTo>
                    <a:pt x="15" y="0"/>
                  </a:lnTo>
                  <a:lnTo>
                    <a:pt x="0" y="243"/>
                  </a:lnTo>
                  <a:lnTo>
                    <a:pt x="322" y="255"/>
                  </a:lnTo>
                  <a:lnTo>
                    <a:pt x="330" y="11"/>
                  </a:lnTo>
                  <a:close/>
                </a:path>
              </a:pathLst>
            </a:custGeom>
            <a:solidFill>
              <a:srgbClr val="E6E7E8"/>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70" name="Google Shape;570;p46"/>
            <p:cNvSpPr/>
            <p:nvPr/>
          </p:nvSpPr>
          <p:spPr>
            <a:xfrm>
              <a:off x="4913956" y="5911710"/>
              <a:ext cx="1263650" cy="1712913"/>
            </a:xfrm>
            <a:custGeom>
              <a:avLst/>
              <a:gdLst/>
              <a:ahLst/>
              <a:cxnLst/>
              <a:rect l="l" t="t" r="r" b="b"/>
              <a:pathLst>
                <a:path w="796" h="1079" extrusionOk="0">
                  <a:moveTo>
                    <a:pt x="55" y="0"/>
                  </a:moveTo>
                  <a:lnTo>
                    <a:pt x="0" y="1079"/>
                  </a:lnTo>
                  <a:lnTo>
                    <a:pt x="760" y="1079"/>
                  </a:lnTo>
                  <a:lnTo>
                    <a:pt x="796" y="0"/>
                  </a:lnTo>
                  <a:lnTo>
                    <a:pt x="55" y="0"/>
                  </a:lnTo>
                  <a:close/>
                </a:path>
              </a:pathLst>
            </a:custGeom>
            <a:solidFill>
              <a:srgbClr val="414141"/>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71" name="Google Shape;571;p46"/>
            <p:cNvSpPr/>
            <p:nvPr/>
          </p:nvSpPr>
          <p:spPr>
            <a:xfrm>
              <a:off x="5514031" y="5911710"/>
              <a:ext cx="663575" cy="1712913"/>
            </a:xfrm>
            <a:custGeom>
              <a:avLst/>
              <a:gdLst/>
              <a:ahLst/>
              <a:cxnLst/>
              <a:rect l="l" t="t" r="r" b="b"/>
              <a:pathLst>
                <a:path w="418" h="1079" extrusionOk="0">
                  <a:moveTo>
                    <a:pt x="45" y="0"/>
                  </a:moveTo>
                  <a:lnTo>
                    <a:pt x="0" y="1079"/>
                  </a:lnTo>
                  <a:lnTo>
                    <a:pt x="400" y="1079"/>
                  </a:lnTo>
                  <a:lnTo>
                    <a:pt x="418" y="0"/>
                  </a:lnTo>
                  <a:lnTo>
                    <a:pt x="45" y="0"/>
                  </a:lnTo>
                  <a:close/>
                </a:path>
              </a:pathLst>
            </a:custGeom>
            <a:solidFill>
              <a:srgbClr val="393939"/>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grpSp>
      <p:grpSp>
        <p:nvGrpSpPr>
          <p:cNvPr id="572" name="Google Shape;572;p46"/>
          <p:cNvGrpSpPr/>
          <p:nvPr/>
        </p:nvGrpSpPr>
        <p:grpSpPr>
          <a:xfrm>
            <a:off x="5722087" y="3299570"/>
            <a:ext cx="1848798" cy="2773746"/>
            <a:chOff x="5691831" y="3620947"/>
            <a:chExt cx="2668588" cy="4003675"/>
          </a:xfrm>
        </p:grpSpPr>
        <p:sp>
          <p:nvSpPr>
            <p:cNvPr id="573" name="Google Shape;573;p46"/>
            <p:cNvSpPr/>
            <p:nvPr/>
          </p:nvSpPr>
          <p:spPr>
            <a:xfrm>
              <a:off x="5763268" y="4502010"/>
              <a:ext cx="876300" cy="1019175"/>
            </a:xfrm>
            <a:custGeom>
              <a:avLst/>
              <a:gdLst/>
              <a:ahLst/>
              <a:cxnLst/>
              <a:rect l="l" t="t" r="r" b="b"/>
              <a:pathLst>
                <a:path w="381" h="443" extrusionOk="0">
                  <a:moveTo>
                    <a:pt x="0" y="45"/>
                  </a:moveTo>
                  <a:cubicBezTo>
                    <a:pt x="26" y="89"/>
                    <a:pt x="216" y="443"/>
                    <a:pt x="299" y="401"/>
                  </a:cubicBezTo>
                  <a:cubicBezTo>
                    <a:pt x="381" y="360"/>
                    <a:pt x="176" y="129"/>
                    <a:pt x="148" y="94"/>
                  </a:cubicBezTo>
                  <a:cubicBezTo>
                    <a:pt x="83" y="0"/>
                    <a:pt x="29" y="14"/>
                    <a:pt x="0" y="45"/>
                  </a:cubicBezTo>
                  <a:close/>
                </a:path>
              </a:pathLst>
            </a:custGeom>
            <a:solidFill>
              <a:srgbClr val="EFC8A9"/>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74" name="Google Shape;574;p46"/>
            <p:cNvSpPr/>
            <p:nvPr/>
          </p:nvSpPr>
          <p:spPr>
            <a:xfrm>
              <a:off x="5691831" y="3620947"/>
              <a:ext cx="1684337" cy="2228850"/>
            </a:xfrm>
            <a:custGeom>
              <a:avLst/>
              <a:gdLst/>
              <a:ahLst/>
              <a:cxnLst/>
              <a:rect l="l" t="t" r="r" b="b"/>
              <a:pathLst>
                <a:path w="732" h="969" extrusionOk="0">
                  <a:moveTo>
                    <a:pt x="413" y="969"/>
                  </a:moveTo>
                  <a:cubicBezTo>
                    <a:pt x="732" y="857"/>
                    <a:pt x="732" y="857"/>
                    <a:pt x="732" y="857"/>
                  </a:cubicBezTo>
                  <a:cubicBezTo>
                    <a:pt x="685" y="730"/>
                    <a:pt x="685" y="730"/>
                    <a:pt x="685" y="730"/>
                  </a:cubicBezTo>
                  <a:cubicBezTo>
                    <a:pt x="700" y="617"/>
                    <a:pt x="653" y="466"/>
                    <a:pt x="604" y="348"/>
                  </a:cubicBezTo>
                  <a:cubicBezTo>
                    <a:pt x="585" y="295"/>
                    <a:pt x="585" y="295"/>
                    <a:pt x="585" y="295"/>
                  </a:cubicBezTo>
                  <a:cubicBezTo>
                    <a:pt x="558" y="219"/>
                    <a:pt x="449" y="242"/>
                    <a:pt x="483" y="334"/>
                  </a:cubicBezTo>
                  <a:cubicBezTo>
                    <a:pt x="492" y="358"/>
                    <a:pt x="492" y="358"/>
                    <a:pt x="492" y="358"/>
                  </a:cubicBezTo>
                  <a:cubicBezTo>
                    <a:pt x="488" y="359"/>
                    <a:pt x="488" y="359"/>
                    <a:pt x="488" y="359"/>
                  </a:cubicBezTo>
                  <a:cubicBezTo>
                    <a:pt x="466" y="299"/>
                    <a:pt x="466" y="299"/>
                    <a:pt x="466" y="299"/>
                  </a:cubicBezTo>
                  <a:cubicBezTo>
                    <a:pt x="440" y="223"/>
                    <a:pt x="330" y="246"/>
                    <a:pt x="364" y="338"/>
                  </a:cubicBezTo>
                  <a:cubicBezTo>
                    <a:pt x="376" y="370"/>
                    <a:pt x="376" y="370"/>
                    <a:pt x="376" y="370"/>
                  </a:cubicBezTo>
                  <a:cubicBezTo>
                    <a:pt x="372" y="370"/>
                    <a:pt x="372" y="370"/>
                    <a:pt x="372" y="370"/>
                  </a:cubicBezTo>
                  <a:cubicBezTo>
                    <a:pt x="350" y="309"/>
                    <a:pt x="350" y="309"/>
                    <a:pt x="350" y="309"/>
                  </a:cubicBezTo>
                  <a:cubicBezTo>
                    <a:pt x="324" y="233"/>
                    <a:pt x="214" y="256"/>
                    <a:pt x="248" y="347"/>
                  </a:cubicBezTo>
                  <a:cubicBezTo>
                    <a:pt x="260" y="381"/>
                    <a:pt x="260" y="381"/>
                    <a:pt x="260" y="381"/>
                  </a:cubicBezTo>
                  <a:cubicBezTo>
                    <a:pt x="257" y="381"/>
                    <a:pt x="257" y="381"/>
                    <a:pt x="257" y="381"/>
                  </a:cubicBezTo>
                  <a:cubicBezTo>
                    <a:pt x="222" y="282"/>
                    <a:pt x="222" y="282"/>
                    <a:pt x="222" y="282"/>
                  </a:cubicBezTo>
                  <a:cubicBezTo>
                    <a:pt x="149" y="76"/>
                    <a:pt x="149" y="76"/>
                    <a:pt x="149" y="76"/>
                  </a:cubicBezTo>
                  <a:cubicBezTo>
                    <a:pt x="123" y="0"/>
                    <a:pt x="0" y="28"/>
                    <a:pt x="34" y="120"/>
                  </a:cubicBezTo>
                  <a:cubicBezTo>
                    <a:pt x="261" y="740"/>
                    <a:pt x="261" y="740"/>
                    <a:pt x="261" y="740"/>
                  </a:cubicBezTo>
                  <a:cubicBezTo>
                    <a:pt x="276" y="779"/>
                    <a:pt x="316" y="802"/>
                    <a:pt x="367" y="841"/>
                  </a:cubicBezTo>
                  <a:cubicBezTo>
                    <a:pt x="368" y="841"/>
                    <a:pt x="413" y="969"/>
                    <a:pt x="413" y="969"/>
                  </a:cubicBezTo>
                  <a:close/>
                </a:path>
              </a:pathLst>
            </a:custGeom>
            <a:solidFill>
              <a:srgbClr val="FCD4B3"/>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75" name="Google Shape;575;p46"/>
            <p:cNvSpPr/>
            <p:nvPr/>
          </p:nvSpPr>
          <p:spPr>
            <a:xfrm>
              <a:off x="6464943" y="5435460"/>
              <a:ext cx="1079500" cy="742950"/>
            </a:xfrm>
            <a:custGeom>
              <a:avLst/>
              <a:gdLst/>
              <a:ahLst/>
              <a:cxnLst/>
              <a:rect l="l" t="t" r="r" b="b"/>
              <a:pathLst>
                <a:path w="680" h="468" extrusionOk="0">
                  <a:moveTo>
                    <a:pt x="116" y="468"/>
                  </a:moveTo>
                  <a:lnTo>
                    <a:pt x="0" y="185"/>
                  </a:lnTo>
                  <a:lnTo>
                    <a:pt x="577" y="0"/>
                  </a:lnTo>
                  <a:lnTo>
                    <a:pt x="680" y="284"/>
                  </a:lnTo>
                  <a:lnTo>
                    <a:pt x="116" y="468"/>
                  </a:lnTo>
                  <a:close/>
                </a:path>
              </a:pathLst>
            </a:custGeom>
            <a:solidFill>
              <a:srgbClr val="FFFFFF"/>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76" name="Google Shape;576;p46"/>
            <p:cNvSpPr/>
            <p:nvPr/>
          </p:nvSpPr>
          <p:spPr>
            <a:xfrm>
              <a:off x="6464943" y="5603735"/>
              <a:ext cx="582612" cy="534988"/>
            </a:xfrm>
            <a:custGeom>
              <a:avLst/>
              <a:gdLst/>
              <a:ahLst/>
              <a:cxnLst/>
              <a:rect l="l" t="t" r="r" b="b"/>
              <a:pathLst>
                <a:path w="367" h="337" extrusionOk="0">
                  <a:moveTo>
                    <a:pt x="252" y="0"/>
                  </a:moveTo>
                  <a:lnTo>
                    <a:pt x="0" y="79"/>
                  </a:lnTo>
                  <a:lnTo>
                    <a:pt x="106" y="337"/>
                  </a:lnTo>
                  <a:lnTo>
                    <a:pt x="367" y="266"/>
                  </a:lnTo>
                  <a:lnTo>
                    <a:pt x="252" y="0"/>
                  </a:lnTo>
                  <a:close/>
                </a:path>
              </a:pathLst>
            </a:custGeom>
            <a:solidFill>
              <a:srgbClr val="E6E7E8"/>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77" name="Google Shape;577;p46"/>
            <p:cNvSpPr/>
            <p:nvPr/>
          </p:nvSpPr>
          <p:spPr>
            <a:xfrm>
              <a:off x="6480818" y="5608497"/>
              <a:ext cx="1879600" cy="2016125"/>
            </a:xfrm>
            <a:custGeom>
              <a:avLst/>
              <a:gdLst/>
              <a:ahLst/>
              <a:cxnLst/>
              <a:rect l="l" t="t" r="r" b="b"/>
              <a:pathLst>
                <a:path w="1184" h="1270" extrusionOk="0">
                  <a:moveTo>
                    <a:pt x="0" y="213"/>
                  </a:moveTo>
                  <a:lnTo>
                    <a:pt x="425" y="1270"/>
                  </a:lnTo>
                  <a:lnTo>
                    <a:pt x="1184" y="1270"/>
                  </a:lnTo>
                  <a:lnTo>
                    <a:pt x="658" y="0"/>
                  </a:lnTo>
                  <a:lnTo>
                    <a:pt x="0" y="213"/>
                  </a:lnTo>
                  <a:close/>
                </a:path>
              </a:pathLst>
            </a:custGeom>
            <a:solidFill>
              <a:srgbClr val="393939"/>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sp>
          <p:nvSpPr>
            <p:cNvPr id="578" name="Google Shape;578;p46"/>
            <p:cNvSpPr/>
            <p:nvPr/>
          </p:nvSpPr>
          <p:spPr>
            <a:xfrm>
              <a:off x="6942781" y="5608497"/>
              <a:ext cx="1417638" cy="2016125"/>
            </a:xfrm>
            <a:custGeom>
              <a:avLst/>
              <a:gdLst/>
              <a:ahLst/>
              <a:cxnLst/>
              <a:rect l="l" t="t" r="r" b="b"/>
              <a:pathLst>
                <a:path w="893" h="1270" extrusionOk="0">
                  <a:moveTo>
                    <a:pt x="0" y="118"/>
                  </a:moveTo>
                  <a:lnTo>
                    <a:pt x="513" y="1270"/>
                  </a:lnTo>
                  <a:lnTo>
                    <a:pt x="893" y="1270"/>
                  </a:lnTo>
                  <a:lnTo>
                    <a:pt x="367" y="0"/>
                  </a:lnTo>
                  <a:lnTo>
                    <a:pt x="0" y="118"/>
                  </a:lnTo>
                  <a:close/>
                </a:path>
              </a:pathLst>
            </a:custGeom>
            <a:solidFill>
              <a:srgbClr val="414141"/>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7198">
                <a:solidFill>
                  <a:srgbClr val="424242"/>
                </a:solidFill>
                <a:latin typeface="Poppins Light"/>
                <a:ea typeface="Poppins Light"/>
                <a:cs typeface="Poppins Light"/>
                <a:sym typeface="Poppins Light"/>
              </a:endParaRPr>
            </a:p>
          </p:txBody>
        </p:sp>
      </p:grpSp>
      <p:cxnSp>
        <p:nvCxnSpPr>
          <p:cNvPr id="579" name="Google Shape;579;p46"/>
          <p:cNvCxnSpPr/>
          <p:nvPr/>
        </p:nvCxnSpPr>
        <p:spPr>
          <a:xfrm rot="10800000" flipH="1">
            <a:off x="6337075" y="2291375"/>
            <a:ext cx="1017900" cy="647400"/>
          </a:xfrm>
          <a:prstGeom prst="straightConnector1">
            <a:avLst/>
          </a:prstGeom>
          <a:noFill/>
          <a:ln w="19050" cap="flat" cmpd="sng">
            <a:solidFill>
              <a:srgbClr val="888888"/>
            </a:solidFill>
            <a:prstDash val="solid"/>
            <a:round/>
            <a:headEnd type="none" w="med" len="med"/>
            <a:tailEnd type="none" w="med" len="med"/>
          </a:ln>
        </p:spPr>
      </p:cxnSp>
      <p:cxnSp>
        <p:nvCxnSpPr>
          <p:cNvPr id="580" name="Google Shape;580;p46"/>
          <p:cNvCxnSpPr/>
          <p:nvPr/>
        </p:nvCxnSpPr>
        <p:spPr>
          <a:xfrm>
            <a:off x="4450975" y="2742195"/>
            <a:ext cx="731100" cy="429300"/>
          </a:xfrm>
          <a:prstGeom prst="straightConnector1">
            <a:avLst/>
          </a:prstGeom>
          <a:noFill/>
          <a:ln w="19050" cap="flat" cmpd="sng">
            <a:solidFill>
              <a:srgbClr val="888888"/>
            </a:solidFill>
            <a:prstDash val="solid"/>
            <a:round/>
            <a:headEnd type="none" w="med" len="med"/>
            <a:tailEnd type="none" w="med" len="med"/>
          </a:ln>
        </p:spPr>
      </p:cxnSp>
      <p:grpSp>
        <p:nvGrpSpPr>
          <p:cNvPr id="2" name="Group 1">
            <a:extLst>
              <a:ext uri="{FF2B5EF4-FFF2-40B4-BE49-F238E27FC236}">
                <a16:creationId xmlns:a16="http://schemas.microsoft.com/office/drawing/2014/main" id="{DFEF01B6-104A-3389-88CF-36D44C1A7C6C}"/>
              </a:ext>
            </a:extLst>
          </p:cNvPr>
          <p:cNvGrpSpPr/>
          <p:nvPr/>
        </p:nvGrpSpPr>
        <p:grpSpPr>
          <a:xfrm>
            <a:off x="6791093" y="6169086"/>
            <a:ext cx="3998218" cy="520113"/>
            <a:chOff x="6611185" y="6077415"/>
            <a:chExt cx="4445760" cy="578332"/>
          </a:xfrm>
        </p:grpSpPr>
        <p:pic>
          <p:nvPicPr>
            <p:cNvPr id="3" name="Picture 2" descr="A logo with corn and a car&#10;&#10;Description automatically generated">
              <a:extLst>
                <a:ext uri="{FF2B5EF4-FFF2-40B4-BE49-F238E27FC236}">
                  <a16:creationId xmlns:a16="http://schemas.microsoft.com/office/drawing/2014/main" id="{3AD7F87D-E777-D9F4-3FBC-7423CE3A46B4}"/>
                </a:ext>
              </a:extLst>
            </p:cNvPr>
            <p:cNvPicPr>
              <a:picLocks noChangeAspect="1"/>
            </p:cNvPicPr>
            <p:nvPr/>
          </p:nvPicPr>
          <p:blipFill>
            <a:blip r:embed="rId3"/>
            <a:stretch>
              <a:fillRect/>
            </a:stretch>
          </p:blipFill>
          <p:spPr>
            <a:xfrm>
              <a:off x="8070380" y="6111230"/>
              <a:ext cx="1306428" cy="526681"/>
            </a:xfrm>
            <a:prstGeom prst="rect">
              <a:avLst/>
            </a:prstGeom>
          </p:spPr>
        </p:pic>
        <p:pic>
          <p:nvPicPr>
            <p:cNvPr id="4" name="Picture 3" descr="A logo with green and yellow lines&#10;&#10;Description automatically generated">
              <a:extLst>
                <a:ext uri="{FF2B5EF4-FFF2-40B4-BE49-F238E27FC236}">
                  <a16:creationId xmlns:a16="http://schemas.microsoft.com/office/drawing/2014/main" id="{C17F2DDC-45BF-74E1-3F97-CF53E9B76EED}"/>
                </a:ext>
              </a:extLst>
            </p:cNvPr>
            <p:cNvPicPr>
              <a:picLocks noChangeAspect="1"/>
            </p:cNvPicPr>
            <p:nvPr/>
          </p:nvPicPr>
          <p:blipFill rotWithShape="1">
            <a:blip r:embed="rId4"/>
            <a:srcRect b="16632"/>
            <a:stretch/>
          </p:blipFill>
          <p:spPr>
            <a:xfrm>
              <a:off x="6611185" y="6077415"/>
              <a:ext cx="1306428" cy="578332"/>
            </a:xfrm>
            <a:prstGeom prst="rect">
              <a:avLst/>
            </a:prstGeom>
          </p:spPr>
        </p:pic>
        <p:pic>
          <p:nvPicPr>
            <p:cNvPr id="5" name="Picture 4" descr="A close-up of a logo&#10;&#10;Description automatically generated">
              <a:extLst>
                <a:ext uri="{FF2B5EF4-FFF2-40B4-BE49-F238E27FC236}">
                  <a16:creationId xmlns:a16="http://schemas.microsoft.com/office/drawing/2014/main" id="{EEFC8A63-4ACD-2753-8A27-353B628AA40E}"/>
                </a:ext>
              </a:extLst>
            </p:cNvPr>
            <p:cNvPicPr>
              <a:picLocks noChangeAspect="1"/>
            </p:cNvPicPr>
            <p:nvPr/>
          </p:nvPicPr>
          <p:blipFill rotWithShape="1">
            <a:blip r:embed="rId5"/>
            <a:srcRect b="12281"/>
            <a:stretch/>
          </p:blipFill>
          <p:spPr>
            <a:xfrm>
              <a:off x="9507423" y="6231818"/>
              <a:ext cx="1549522" cy="406094"/>
            </a:xfrm>
            <a:prstGeom prst="rect">
              <a:avLst/>
            </a:prstGeom>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2" name="object 2">
            <a:extLst>
              <a:ext uri="{FF2B5EF4-FFF2-40B4-BE49-F238E27FC236}">
                <a16:creationId xmlns:a16="http://schemas.microsoft.com/office/drawing/2014/main" id="{9F0123EE-039A-5821-0955-DBF2A2C40E8F}"/>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22454"/>
          </a:solidFill>
        </p:spPr>
        <p:txBody>
          <a:bodyPr wrap="square" lIns="0" tIns="0" rIns="0" bIns="0" rtlCol="0"/>
          <a:lstStyle/>
          <a:p>
            <a:endParaRPr lang="en-KE" dirty="0"/>
          </a:p>
        </p:txBody>
      </p:sp>
      <p:grpSp>
        <p:nvGrpSpPr>
          <p:cNvPr id="3" name="Group 2">
            <a:extLst>
              <a:ext uri="{FF2B5EF4-FFF2-40B4-BE49-F238E27FC236}">
                <a16:creationId xmlns:a16="http://schemas.microsoft.com/office/drawing/2014/main" id="{7C965C67-7D53-FCA1-A55F-B0C8D196A2A7}"/>
              </a:ext>
            </a:extLst>
          </p:cNvPr>
          <p:cNvGrpSpPr/>
          <p:nvPr/>
        </p:nvGrpSpPr>
        <p:grpSpPr>
          <a:xfrm>
            <a:off x="4831080" y="381000"/>
            <a:ext cx="2529840" cy="1549907"/>
            <a:chOff x="4876800" y="0"/>
            <a:chExt cx="2529840" cy="1549907"/>
          </a:xfrm>
        </p:grpSpPr>
        <p:pic>
          <p:nvPicPr>
            <p:cNvPr id="4" name="object 3">
              <a:extLst>
                <a:ext uri="{FF2B5EF4-FFF2-40B4-BE49-F238E27FC236}">
                  <a16:creationId xmlns:a16="http://schemas.microsoft.com/office/drawing/2014/main" id="{8334495E-97B8-83A7-DEDD-C3C0AFCA9059}"/>
                </a:ext>
              </a:extLst>
            </p:cNvPr>
            <p:cNvPicPr/>
            <p:nvPr/>
          </p:nvPicPr>
          <p:blipFill>
            <a:blip r:embed="rId3" cstate="print"/>
            <a:stretch>
              <a:fillRect/>
            </a:stretch>
          </p:blipFill>
          <p:spPr>
            <a:xfrm>
              <a:off x="5208275" y="0"/>
              <a:ext cx="1588006" cy="1549907"/>
            </a:xfrm>
            <a:prstGeom prst="rect">
              <a:avLst/>
            </a:prstGeom>
          </p:spPr>
        </p:pic>
        <p:sp>
          <p:nvSpPr>
            <p:cNvPr id="5" name="object 4">
              <a:extLst>
                <a:ext uri="{FF2B5EF4-FFF2-40B4-BE49-F238E27FC236}">
                  <a16:creationId xmlns:a16="http://schemas.microsoft.com/office/drawing/2014/main" id="{82213B9D-88C7-F1A1-77BA-CDC08C540156}"/>
                </a:ext>
              </a:extLst>
            </p:cNvPr>
            <p:cNvSpPr txBox="1"/>
            <p:nvPr/>
          </p:nvSpPr>
          <p:spPr>
            <a:xfrm>
              <a:off x="4876800" y="1103498"/>
              <a:ext cx="252984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FFFFFF"/>
                  </a:solidFill>
                  <a:latin typeface="Century Gothic"/>
                  <a:cs typeface="Century Gothic"/>
                </a:rPr>
                <a:t>Creating</a:t>
              </a:r>
              <a:r>
                <a:rPr sz="1000" spc="-50" dirty="0">
                  <a:solidFill>
                    <a:srgbClr val="FFFFFF"/>
                  </a:solidFill>
                  <a:latin typeface="Century Gothic"/>
                  <a:cs typeface="Century Gothic"/>
                </a:rPr>
                <a:t> </a:t>
              </a:r>
              <a:r>
                <a:rPr sz="1000" dirty="0">
                  <a:solidFill>
                    <a:srgbClr val="FFFFFF"/>
                  </a:solidFill>
                  <a:latin typeface="Century Gothic"/>
                  <a:cs typeface="Century Gothic"/>
                </a:rPr>
                <a:t>value</a:t>
              </a:r>
              <a:r>
                <a:rPr sz="1000" spc="-30" dirty="0">
                  <a:solidFill>
                    <a:srgbClr val="FFFFFF"/>
                  </a:solidFill>
                  <a:latin typeface="Century Gothic"/>
                  <a:cs typeface="Century Gothic"/>
                </a:rPr>
                <a:t> </a:t>
              </a:r>
              <a:r>
                <a:rPr sz="1000" dirty="0">
                  <a:solidFill>
                    <a:srgbClr val="FFFFFF"/>
                  </a:solidFill>
                  <a:latin typeface="Century Gothic"/>
                  <a:cs typeface="Century Gothic"/>
                </a:rPr>
                <a:t>through</a:t>
              </a:r>
              <a:r>
                <a:rPr sz="1000" spc="-20" dirty="0">
                  <a:solidFill>
                    <a:srgbClr val="FFFFFF"/>
                  </a:solidFill>
                  <a:latin typeface="Century Gothic"/>
                  <a:cs typeface="Century Gothic"/>
                </a:rPr>
                <a:t> </a:t>
              </a:r>
              <a:r>
                <a:rPr sz="1000" b="1" dirty="0">
                  <a:solidFill>
                    <a:srgbClr val="FFFFFF"/>
                  </a:solidFill>
                  <a:latin typeface="Century Gothic"/>
                  <a:cs typeface="Century Gothic"/>
                </a:rPr>
                <a:t>inclusive</a:t>
              </a:r>
              <a:r>
                <a:rPr sz="1000" b="1" spc="-45" dirty="0">
                  <a:solidFill>
                    <a:srgbClr val="FFFFFF"/>
                  </a:solidFill>
                  <a:latin typeface="Century Gothic"/>
                  <a:cs typeface="Century Gothic"/>
                </a:rPr>
                <a:t> </a:t>
              </a:r>
              <a:r>
                <a:rPr sz="1000" b="1" spc="-10" dirty="0">
                  <a:solidFill>
                    <a:srgbClr val="FFFFFF"/>
                  </a:solidFill>
                  <a:latin typeface="Century Gothic"/>
                  <a:cs typeface="Century Gothic"/>
                </a:rPr>
                <a:t>finance</a:t>
              </a:r>
              <a:endParaRPr sz="1000" dirty="0">
                <a:latin typeface="Century Gothic"/>
                <a:cs typeface="Century Gothic"/>
              </a:endParaRPr>
            </a:p>
          </p:txBody>
        </p:sp>
      </p:grpSp>
      <p:sp>
        <p:nvSpPr>
          <p:cNvPr id="6" name="object 5">
            <a:extLst>
              <a:ext uri="{FF2B5EF4-FFF2-40B4-BE49-F238E27FC236}">
                <a16:creationId xmlns:a16="http://schemas.microsoft.com/office/drawing/2014/main" id="{72D2AA48-D1A3-E746-7F7E-22DD3E20902B}"/>
              </a:ext>
            </a:extLst>
          </p:cNvPr>
          <p:cNvSpPr txBox="1">
            <a:spLocks/>
          </p:cNvSpPr>
          <p:nvPr/>
        </p:nvSpPr>
        <p:spPr>
          <a:xfrm>
            <a:off x="4705350" y="2286000"/>
            <a:ext cx="2781300" cy="848360"/>
          </a:xfrm>
          <a:prstGeom prst="rect">
            <a:avLst/>
          </a:prstGeom>
        </p:spPr>
        <p:txBody>
          <a:bodyPr vert="horz" wrap="square" lIns="0" tIns="1270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marR="5080" indent="52705">
              <a:spcBef>
                <a:spcPts val="100"/>
              </a:spcBef>
            </a:pPr>
            <a:r>
              <a:rPr lang="en-US" sz="1800" dirty="0">
                <a:solidFill>
                  <a:srgbClr val="FFFFFF"/>
                </a:solidFill>
                <a:latin typeface="Century Gothic"/>
                <a:cs typeface="Century Gothic"/>
              </a:rPr>
              <a:t>Green</a:t>
            </a:r>
            <a:r>
              <a:rPr lang="en-US" sz="1800" spc="-25" dirty="0">
                <a:solidFill>
                  <a:srgbClr val="FFFFFF"/>
                </a:solidFill>
                <a:latin typeface="Century Gothic"/>
                <a:cs typeface="Century Gothic"/>
              </a:rPr>
              <a:t> </a:t>
            </a:r>
            <a:r>
              <a:rPr lang="en-US" sz="1800" dirty="0">
                <a:solidFill>
                  <a:srgbClr val="FFFFFF"/>
                </a:solidFill>
                <a:latin typeface="Century Gothic"/>
                <a:cs typeface="Century Gothic"/>
              </a:rPr>
              <a:t>Suites</a:t>
            </a:r>
            <a:r>
              <a:rPr lang="en-US" sz="1800" spc="-30" dirty="0">
                <a:solidFill>
                  <a:srgbClr val="FFFFFF"/>
                </a:solidFill>
                <a:latin typeface="Century Gothic"/>
                <a:cs typeface="Century Gothic"/>
              </a:rPr>
              <a:t> </a:t>
            </a:r>
            <a:r>
              <a:rPr lang="en-US" sz="1800" dirty="0">
                <a:solidFill>
                  <a:srgbClr val="FFFFFF"/>
                </a:solidFill>
                <a:latin typeface="Century Gothic"/>
                <a:cs typeface="Century Gothic"/>
              </a:rPr>
              <a:t>Palm</a:t>
            </a:r>
            <a:r>
              <a:rPr lang="en-US" sz="1800" spc="-50" dirty="0">
                <a:solidFill>
                  <a:srgbClr val="FFFFFF"/>
                </a:solidFill>
                <a:latin typeface="Century Gothic"/>
                <a:cs typeface="Century Gothic"/>
              </a:rPr>
              <a:t> </a:t>
            </a:r>
            <a:r>
              <a:rPr lang="en-US" sz="1800" spc="-10" dirty="0">
                <a:solidFill>
                  <a:srgbClr val="FFFFFF"/>
                </a:solidFill>
                <a:latin typeface="Century Gothic"/>
                <a:cs typeface="Century Gothic"/>
              </a:rPr>
              <a:t>Suite, </a:t>
            </a:r>
            <a:r>
              <a:rPr lang="en-US" sz="1800" dirty="0">
                <a:solidFill>
                  <a:srgbClr val="FFFFFF"/>
                </a:solidFill>
                <a:latin typeface="Century Gothic"/>
                <a:cs typeface="Century Gothic"/>
              </a:rPr>
              <a:t>Riverside,</a:t>
            </a:r>
            <a:r>
              <a:rPr lang="en-US" sz="1800" spc="-70" dirty="0">
                <a:solidFill>
                  <a:srgbClr val="FFFFFF"/>
                </a:solidFill>
                <a:latin typeface="Century Gothic"/>
                <a:cs typeface="Century Gothic"/>
              </a:rPr>
              <a:t> </a:t>
            </a:r>
            <a:r>
              <a:rPr lang="en-US" sz="1800" dirty="0">
                <a:solidFill>
                  <a:srgbClr val="FFFFFF"/>
                </a:solidFill>
                <a:latin typeface="Century Gothic"/>
                <a:cs typeface="Century Gothic"/>
              </a:rPr>
              <a:t>Riverside</a:t>
            </a:r>
            <a:r>
              <a:rPr lang="en-US" sz="1800" spc="-70" dirty="0">
                <a:solidFill>
                  <a:srgbClr val="FFFFFF"/>
                </a:solidFill>
                <a:latin typeface="Century Gothic"/>
                <a:cs typeface="Century Gothic"/>
              </a:rPr>
              <a:t> </a:t>
            </a:r>
            <a:r>
              <a:rPr lang="en-US" sz="1800" spc="-10" dirty="0">
                <a:solidFill>
                  <a:srgbClr val="FFFFFF"/>
                </a:solidFill>
                <a:latin typeface="Century Gothic"/>
                <a:cs typeface="Century Gothic"/>
              </a:rPr>
              <a:t>Drive,</a:t>
            </a:r>
            <a:endParaRPr lang="en-US" sz="1800" dirty="0">
              <a:latin typeface="Century Gothic"/>
              <a:cs typeface="Century Gothic"/>
            </a:endParaRPr>
          </a:p>
          <a:p>
            <a:pPr marL="173990"/>
            <a:r>
              <a:rPr lang="en-US" sz="1800" dirty="0">
                <a:solidFill>
                  <a:srgbClr val="FFFFFF"/>
                </a:solidFill>
                <a:latin typeface="Century Gothic"/>
                <a:cs typeface="Century Gothic"/>
              </a:rPr>
              <a:t>P.O.</a:t>
            </a:r>
            <a:r>
              <a:rPr lang="en-US" sz="1800" spc="-25" dirty="0">
                <a:solidFill>
                  <a:srgbClr val="FFFFFF"/>
                </a:solidFill>
                <a:latin typeface="Century Gothic"/>
                <a:cs typeface="Century Gothic"/>
              </a:rPr>
              <a:t> </a:t>
            </a:r>
            <a:r>
              <a:rPr lang="en-US" sz="1800" dirty="0">
                <a:solidFill>
                  <a:srgbClr val="FFFFFF"/>
                </a:solidFill>
                <a:latin typeface="Century Gothic"/>
                <a:cs typeface="Century Gothic"/>
              </a:rPr>
              <a:t>Box</a:t>
            </a:r>
            <a:r>
              <a:rPr lang="en-US" sz="1800" spc="-30" dirty="0">
                <a:solidFill>
                  <a:srgbClr val="FFFFFF"/>
                </a:solidFill>
                <a:latin typeface="Century Gothic"/>
                <a:cs typeface="Century Gothic"/>
              </a:rPr>
              <a:t> </a:t>
            </a:r>
            <a:r>
              <a:rPr lang="en-US" sz="1800" dirty="0">
                <a:solidFill>
                  <a:srgbClr val="FFFFFF"/>
                </a:solidFill>
                <a:latin typeface="Century Gothic"/>
                <a:cs typeface="Century Gothic"/>
              </a:rPr>
              <a:t>11353,</a:t>
            </a:r>
            <a:r>
              <a:rPr lang="en-US" sz="1800" spc="-20" dirty="0">
                <a:solidFill>
                  <a:srgbClr val="FFFFFF"/>
                </a:solidFill>
                <a:latin typeface="Century Gothic"/>
                <a:cs typeface="Century Gothic"/>
              </a:rPr>
              <a:t> </a:t>
            </a:r>
            <a:r>
              <a:rPr lang="en-US" sz="1800" spc="-10" dirty="0">
                <a:solidFill>
                  <a:srgbClr val="FFFFFF"/>
                </a:solidFill>
                <a:latin typeface="Century Gothic"/>
                <a:cs typeface="Century Gothic"/>
              </a:rPr>
              <a:t>00100,</a:t>
            </a:r>
            <a:endParaRPr lang="en-US" sz="1800" dirty="0">
              <a:latin typeface="Century Gothic"/>
              <a:cs typeface="Century Gothic"/>
            </a:endParaRPr>
          </a:p>
        </p:txBody>
      </p:sp>
      <p:sp>
        <p:nvSpPr>
          <p:cNvPr id="7" name="object 6">
            <a:extLst>
              <a:ext uri="{FF2B5EF4-FFF2-40B4-BE49-F238E27FC236}">
                <a16:creationId xmlns:a16="http://schemas.microsoft.com/office/drawing/2014/main" id="{B8C1919B-5869-8F3D-4324-54C4D564CC64}"/>
              </a:ext>
            </a:extLst>
          </p:cNvPr>
          <p:cNvSpPr txBox="1">
            <a:spLocks/>
          </p:cNvSpPr>
          <p:nvPr/>
        </p:nvSpPr>
        <p:spPr>
          <a:xfrm>
            <a:off x="5052060" y="3108960"/>
            <a:ext cx="2087880" cy="1397635"/>
          </a:xfrm>
          <a:prstGeom prst="rect">
            <a:avLst/>
          </a:prstGeom>
        </p:spPr>
        <p:txBody>
          <a:bodyPr vert="horz" wrap="square" lIns="0" tIns="12700" rIns="0" bIns="0" rtlCol="0">
            <a:spAutoFit/>
          </a:bodyPr>
          <a:lstStyle/>
          <a:p>
            <a:pPr marL="204470">
              <a:lnSpc>
                <a:spcPct val="100000"/>
              </a:lnSpc>
              <a:spcBef>
                <a:spcPts val="100"/>
              </a:spcBef>
            </a:pPr>
            <a:r>
              <a:rPr sz="1800" dirty="0">
                <a:solidFill>
                  <a:srgbClr val="FFFFFF"/>
                </a:solidFill>
                <a:latin typeface="Century Gothic"/>
                <a:cs typeface="Century Gothic"/>
              </a:rPr>
              <a:t>Nairobi,</a:t>
            </a:r>
            <a:r>
              <a:rPr sz="1800" spc="-55" dirty="0">
                <a:solidFill>
                  <a:srgbClr val="FFFFFF"/>
                </a:solidFill>
                <a:latin typeface="Century Gothic"/>
                <a:cs typeface="Century Gothic"/>
              </a:rPr>
              <a:t> </a:t>
            </a:r>
            <a:r>
              <a:rPr sz="1800" spc="-10" dirty="0">
                <a:solidFill>
                  <a:srgbClr val="FFFFFF"/>
                </a:solidFill>
                <a:latin typeface="Century Gothic"/>
                <a:cs typeface="Century Gothic"/>
              </a:rPr>
              <a:t>Kenya.</a:t>
            </a:r>
            <a:endParaRPr sz="1800" dirty="0">
              <a:latin typeface="Century Gothic"/>
              <a:cs typeface="Century Gothic"/>
            </a:endParaRPr>
          </a:p>
          <a:p>
            <a:pPr marL="621665" marR="5080" indent="-609600">
              <a:lnSpc>
                <a:spcPct val="100000"/>
              </a:lnSpc>
              <a:spcBef>
                <a:spcPts val="2160"/>
              </a:spcBef>
            </a:pPr>
            <a:r>
              <a:rPr sz="1800" spc="-10" dirty="0">
                <a:solidFill>
                  <a:srgbClr val="FFFFFF"/>
                </a:solidFill>
                <a:latin typeface="Century Gothic"/>
                <a:cs typeface="Century Gothic"/>
                <a:hlinkClick r:id="rId4"/>
              </a:rPr>
              <a:t>www.fsdkenya.org</a:t>
            </a:r>
            <a:r>
              <a:rPr sz="1800" spc="-10" dirty="0">
                <a:solidFill>
                  <a:srgbClr val="FFFFFF"/>
                </a:solidFill>
                <a:latin typeface="Century Gothic"/>
                <a:cs typeface="Century Gothic"/>
              </a:rPr>
              <a:t> </a:t>
            </a:r>
            <a:r>
              <a:rPr sz="1800" dirty="0">
                <a:solidFill>
                  <a:srgbClr val="FFFFFF"/>
                </a:solidFill>
                <a:latin typeface="Century Gothic"/>
                <a:cs typeface="Century Gothic"/>
              </a:rPr>
              <a:t>FSD</a:t>
            </a:r>
            <a:r>
              <a:rPr sz="1800" spc="-20" dirty="0">
                <a:solidFill>
                  <a:srgbClr val="FFFFFF"/>
                </a:solidFill>
                <a:latin typeface="Century Gothic"/>
                <a:cs typeface="Century Gothic"/>
              </a:rPr>
              <a:t> </a:t>
            </a:r>
            <a:r>
              <a:rPr sz="1800" spc="-10" dirty="0">
                <a:solidFill>
                  <a:srgbClr val="FFFFFF"/>
                </a:solidFill>
                <a:latin typeface="Century Gothic"/>
                <a:cs typeface="Century Gothic"/>
              </a:rPr>
              <a:t>Kenya @FSDKe</a:t>
            </a:r>
            <a:endParaRPr sz="1800" dirty="0">
              <a:latin typeface="Century Gothic"/>
              <a:cs typeface="Century Gothic"/>
            </a:endParaRPr>
          </a:p>
        </p:txBody>
      </p:sp>
      <p:grpSp>
        <p:nvGrpSpPr>
          <p:cNvPr id="8" name="object 7">
            <a:extLst>
              <a:ext uri="{FF2B5EF4-FFF2-40B4-BE49-F238E27FC236}">
                <a16:creationId xmlns:a16="http://schemas.microsoft.com/office/drawing/2014/main" id="{4D902BFD-C740-BA40-3DC9-9A89930F01F9}"/>
              </a:ext>
            </a:extLst>
          </p:cNvPr>
          <p:cNvGrpSpPr>
            <a:grpSpLocks/>
          </p:cNvGrpSpPr>
          <p:nvPr/>
        </p:nvGrpSpPr>
        <p:grpSpPr>
          <a:xfrm>
            <a:off x="5359522" y="3983131"/>
            <a:ext cx="287020" cy="447040"/>
            <a:chOff x="5580888" y="4604003"/>
            <a:chExt cx="287020" cy="447040"/>
          </a:xfrm>
        </p:grpSpPr>
        <p:pic>
          <p:nvPicPr>
            <p:cNvPr id="9" name="object 8">
              <a:extLst>
                <a:ext uri="{FF2B5EF4-FFF2-40B4-BE49-F238E27FC236}">
                  <a16:creationId xmlns:a16="http://schemas.microsoft.com/office/drawing/2014/main" id="{43682E06-73AC-6EB2-DCFF-F59AF0225DC1}"/>
                </a:ext>
              </a:extLst>
            </p:cNvPr>
            <p:cNvPicPr>
              <a:picLocks/>
            </p:cNvPicPr>
            <p:nvPr/>
          </p:nvPicPr>
          <p:blipFill>
            <a:blip r:embed="rId5" cstate="print"/>
            <a:stretch>
              <a:fillRect/>
            </a:stretch>
          </p:blipFill>
          <p:spPr>
            <a:xfrm>
              <a:off x="5580888" y="4604003"/>
              <a:ext cx="286498" cy="222503"/>
            </a:xfrm>
            <a:prstGeom prst="rect">
              <a:avLst/>
            </a:prstGeom>
          </p:spPr>
        </p:pic>
        <p:pic>
          <p:nvPicPr>
            <p:cNvPr id="10" name="object 9">
              <a:extLst>
                <a:ext uri="{FF2B5EF4-FFF2-40B4-BE49-F238E27FC236}">
                  <a16:creationId xmlns:a16="http://schemas.microsoft.com/office/drawing/2014/main" id="{1B676167-D821-E3AE-27CA-F0692A1C4AFD}"/>
                </a:ext>
              </a:extLst>
            </p:cNvPr>
            <p:cNvPicPr>
              <a:picLocks/>
            </p:cNvPicPr>
            <p:nvPr/>
          </p:nvPicPr>
          <p:blipFill>
            <a:blip r:embed="rId6" cstate="print"/>
            <a:stretch>
              <a:fillRect/>
            </a:stretch>
          </p:blipFill>
          <p:spPr>
            <a:xfrm>
              <a:off x="5608320" y="4869183"/>
              <a:ext cx="176771" cy="181352"/>
            </a:xfrm>
            <a:prstGeom prst="rect">
              <a:avLst/>
            </a:prstGeom>
          </p:spPr>
        </p:pic>
      </p:grpSp>
      <p:pic>
        <p:nvPicPr>
          <p:cNvPr id="11" name="object 10">
            <a:extLst>
              <a:ext uri="{FF2B5EF4-FFF2-40B4-BE49-F238E27FC236}">
                <a16:creationId xmlns:a16="http://schemas.microsoft.com/office/drawing/2014/main" id="{1B29D482-595F-99EE-521E-22EBAE4EABF5}"/>
              </a:ext>
            </a:extLst>
          </p:cNvPr>
          <p:cNvPicPr/>
          <p:nvPr/>
        </p:nvPicPr>
        <p:blipFill>
          <a:blip r:embed="rId7" cstate="print"/>
          <a:stretch>
            <a:fillRect/>
          </a:stretch>
        </p:blipFill>
        <p:spPr>
          <a:xfrm>
            <a:off x="6818960" y="1900339"/>
            <a:ext cx="5373039" cy="49576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hink-cell data - do not delete" hidden="1">
            <a:extLst>
              <a:ext uri="{FF2B5EF4-FFF2-40B4-BE49-F238E27FC236}">
                <a16:creationId xmlns:a16="http://schemas.microsoft.com/office/drawing/2014/main" id="{F09445E3-49F8-9C43-3BFF-F7192C3576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3" imgW="395" imgH="396" progId="TCLayout.ActiveDocument.1">
                  <p:embed/>
                </p:oleObj>
              </mc:Choice>
              <mc:Fallback>
                <p:oleObj name="think-cell Slide" r:id="rId63" imgW="395" imgH="396" progId="TCLayout.ActiveDocument.1">
                  <p:embed/>
                  <p:pic>
                    <p:nvPicPr>
                      <p:cNvPr id="26" name="think-cell data - do not delete" hidden="1">
                        <a:extLst>
                          <a:ext uri="{FF2B5EF4-FFF2-40B4-BE49-F238E27FC236}">
                            <a16:creationId xmlns:a16="http://schemas.microsoft.com/office/drawing/2014/main" id="{F09445E3-49F8-9C43-3BFF-F7192C3576E7}"/>
                          </a:ext>
                        </a:extLst>
                      </p:cNvPr>
                      <p:cNvPicPr/>
                      <p:nvPr/>
                    </p:nvPicPr>
                    <p:blipFill>
                      <a:blip r:embed="rId64"/>
                      <a:stretch>
                        <a:fillRect/>
                      </a:stretch>
                    </p:blipFill>
                    <p:spPr>
                      <a:xfrm>
                        <a:off x="1588" y="1588"/>
                        <a:ext cx="1588" cy="1588"/>
                      </a:xfrm>
                      <a:prstGeom prst="rect">
                        <a:avLst/>
                      </a:prstGeom>
                    </p:spPr>
                  </p:pic>
                </p:oleObj>
              </mc:Fallback>
            </mc:AlternateContent>
          </a:graphicData>
        </a:graphic>
      </p:graphicFrame>
      <p:cxnSp>
        <p:nvCxnSpPr>
          <p:cNvPr id="214" name="Straight Connector 213">
            <a:extLst>
              <a:ext uri="{FF2B5EF4-FFF2-40B4-BE49-F238E27FC236}">
                <a16:creationId xmlns:a16="http://schemas.microsoft.com/office/drawing/2014/main" id="{746A5952-E128-8C70-A728-845EF0B7DFC9}"/>
              </a:ext>
            </a:extLst>
          </p:cNvPr>
          <p:cNvCxnSpPr/>
          <p:nvPr/>
        </p:nvCxnSpPr>
        <p:spPr>
          <a:xfrm>
            <a:off x="3757450" y="4164225"/>
            <a:ext cx="0" cy="235532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4" name="Rectangle 133">
            <a:extLst>
              <a:ext uri="{FF2B5EF4-FFF2-40B4-BE49-F238E27FC236}">
                <a16:creationId xmlns:a16="http://schemas.microsoft.com/office/drawing/2014/main" id="{71F4A381-0D00-D33D-5064-83808A40C567}"/>
              </a:ext>
            </a:extLst>
          </p:cNvPr>
          <p:cNvSpPr/>
          <p:nvPr/>
        </p:nvSpPr>
        <p:spPr>
          <a:xfrm>
            <a:off x="345989" y="1288881"/>
            <a:ext cx="11330479" cy="617707"/>
          </a:xfrm>
          <a:prstGeom prst="rect">
            <a:avLst/>
          </a:prstGeom>
          <a:solidFill>
            <a:schemeClr val="accent5">
              <a:lumMod val="20000"/>
              <a:lumOff val="8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A64F566D-05E9-D8E5-C306-EFCF26AB73B2}"/>
              </a:ext>
            </a:extLst>
          </p:cNvPr>
          <p:cNvSpPr>
            <a:spLocks noGrp="1"/>
          </p:cNvSpPr>
          <p:nvPr>
            <p:ph type="body" idx="2"/>
          </p:nvPr>
        </p:nvSpPr>
        <p:spPr/>
        <p:txBody>
          <a:bodyPr/>
          <a:lstStyle/>
          <a:p>
            <a:r>
              <a:rPr lang="en-GB"/>
              <a:t>Situational Analysis</a:t>
            </a:r>
          </a:p>
        </p:txBody>
      </p:sp>
      <p:pic>
        <p:nvPicPr>
          <p:cNvPr id="4" name="Picture 3">
            <a:extLst>
              <a:ext uri="{FF2B5EF4-FFF2-40B4-BE49-F238E27FC236}">
                <a16:creationId xmlns:a16="http://schemas.microsoft.com/office/drawing/2014/main" id="{BCF7E21C-3E5C-7D22-029E-90C05620E1CB}"/>
              </a:ext>
            </a:extLst>
          </p:cNvPr>
          <p:cNvPicPr>
            <a:picLocks noChangeAspect="1"/>
          </p:cNvPicPr>
          <p:nvPr/>
        </p:nvPicPr>
        <p:blipFill rotWithShape="1">
          <a:blip r:embed="rId65">
            <a:clrChange>
              <a:clrFrom>
                <a:srgbClr val="FFFFFF"/>
              </a:clrFrom>
              <a:clrTo>
                <a:srgbClr val="FFFFFF">
                  <a:alpha val="0"/>
                </a:srgbClr>
              </a:clrTo>
            </a:clrChange>
            <a:biLevel thresh="75000"/>
            <a:extLst>
              <a:ext uri="{BEBA8EAE-BF5A-486C-A8C5-ECC9F3942E4B}">
                <a14:imgProps xmlns:a14="http://schemas.microsoft.com/office/drawing/2010/main">
                  <a14:imgLayer r:embed="rId66">
                    <a14:imgEffect>
                      <a14:saturation sat="400000"/>
                    </a14:imgEffect>
                  </a14:imgLayer>
                </a14:imgProps>
              </a:ext>
            </a:extLst>
          </a:blip>
          <a:srcRect l="13444" t="12677" r="9788" b="19901"/>
          <a:stretch/>
        </p:blipFill>
        <p:spPr>
          <a:xfrm>
            <a:off x="531180" y="1288881"/>
            <a:ext cx="552289" cy="523221"/>
          </a:xfrm>
          <a:prstGeom prst="rect">
            <a:avLst/>
          </a:prstGeom>
        </p:spPr>
      </p:pic>
      <p:sp>
        <p:nvSpPr>
          <p:cNvPr id="7" name="TextBox 6">
            <a:extLst>
              <a:ext uri="{FF2B5EF4-FFF2-40B4-BE49-F238E27FC236}">
                <a16:creationId xmlns:a16="http://schemas.microsoft.com/office/drawing/2014/main" id="{73993A3E-99BF-D8D3-A24E-3B93DF5D78E8}"/>
              </a:ext>
            </a:extLst>
          </p:cNvPr>
          <p:cNvSpPr txBox="1"/>
          <p:nvPr/>
        </p:nvSpPr>
        <p:spPr>
          <a:xfrm>
            <a:off x="1132020" y="1328135"/>
            <a:ext cx="10323401" cy="523220"/>
          </a:xfrm>
          <a:prstGeom prst="rect">
            <a:avLst/>
          </a:prstGeom>
          <a:noFill/>
        </p:spPr>
        <p:txBody>
          <a:bodyPr wrap="square" rtlCol="0">
            <a:spAutoFit/>
          </a:bodyPr>
          <a:lstStyle/>
          <a:p>
            <a:r>
              <a:rPr lang="en-GB" b="1"/>
              <a:t>There are 7.5 million smallholder farmers (SHFs) in Kenya.</a:t>
            </a:r>
            <a:r>
              <a:rPr lang="en-GB" b="1" baseline="30000"/>
              <a:t>1</a:t>
            </a:r>
            <a:r>
              <a:rPr lang="en-GB" b="1"/>
              <a:t> 94% cultivate farms smaller than 5 acres and have an annual median produce of 1,000 – 3,000 Kgs.</a:t>
            </a:r>
            <a:r>
              <a:rPr lang="en-GB" b="1" baseline="30000"/>
              <a:t>2</a:t>
            </a:r>
            <a:endParaRPr lang="en-GB" b="1"/>
          </a:p>
        </p:txBody>
      </p:sp>
      <p:graphicFrame>
        <p:nvGraphicFramePr>
          <p:cNvPr id="183" name="Chart 182">
            <a:extLst>
              <a:ext uri="{FF2B5EF4-FFF2-40B4-BE49-F238E27FC236}">
                <a16:creationId xmlns:a16="http://schemas.microsoft.com/office/drawing/2014/main" id="{2DCEF3D6-EC79-864F-3634-E267BC2B44CE}"/>
              </a:ext>
            </a:extLst>
          </p:cNvPr>
          <p:cNvGraphicFramePr/>
          <p:nvPr>
            <p:custDataLst>
              <p:tags r:id="rId2"/>
            </p:custDataLst>
          </p:nvPr>
        </p:nvGraphicFramePr>
        <p:xfrm>
          <a:off x="12700" y="2078038"/>
          <a:ext cx="2554288" cy="2295525"/>
        </p:xfrm>
        <a:graphic>
          <a:graphicData uri="http://schemas.openxmlformats.org/drawingml/2006/chart">
            <c:chart xmlns:c="http://schemas.openxmlformats.org/drawingml/2006/chart" xmlns:r="http://schemas.openxmlformats.org/officeDocument/2006/relationships" r:id="rId67"/>
          </a:graphicData>
        </a:graphic>
      </p:graphicFrame>
      <p:sp>
        <p:nvSpPr>
          <p:cNvPr id="179" name="Google Shape;11;p1">
            <a:extLst>
              <a:ext uri="{FF2B5EF4-FFF2-40B4-BE49-F238E27FC236}">
                <a16:creationId xmlns:a16="http://schemas.microsoft.com/office/drawing/2014/main" id="{6D1510A6-4ED4-5A74-12E0-B2212D727818}"/>
              </a:ext>
            </a:extLst>
          </p:cNvPr>
          <p:cNvSpPr txBox="1">
            <a:spLocks noGrp="1"/>
          </p:cNvSpPr>
          <p:nvPr>
            <p:custDataLst>
              <p:tags r:id="rId3"/>
            </p:custDataLst>
          </p:nvPr>
        </p:nvSpPr>
        <p:spPr bwMode="gray">
          <a:xfrm>
            <a:off x="1628775" y="3370263"/>
            <a:ext cx="377825" cy="177800"/>
          </a:xfrm>
          <a:prstGeom prst="rect">
            <a:avLst/>
          </a:prstGeom>
          <a:solidFill>
            <a:schemeClr val="accent3"/>
          </a:solidFill>
          <a:ln>
            <a:noFill/>
          </a:ln>
          <a:effectLst/>
        </p:spPr>
        <p:txBody>
          <a:bodyPr spcFirstLastPara="1" vert="horz" wrap="none" lIns="23813" tIns="0" rIns="23813"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spcBef>
                <a:spcPct val="0"/>
              </a:spcBef>
              <a:spcAft>
                <a:spcPct val="0"/>
              </a:spcAft>
            </a:pPr>
            <a:fld id="{C422B4E0-B000-45FD-BFB3-4F85223FA338}" type="datetime'''''''''''''''''''3''''''''''''''''''''2''''''''''''''''''%'''">
              <a:rPr lang="en-GB" altLang="en-US" sz="1300" kern="1200" smtClean="0">
                <a:solidFill>
                  <a:schemeClr val="tx1"/>
                </a:solidFill>
                <a:effectLst/>
                <a:latin typeface="+mn-lt"/>
                <a:ea typeface="+mn-ea"/>
                <a:cs typeface="+mn-cs"/>
                <a:sym typeface="Century Gothic" panose="020B0502020202020204" pitchFamily="34" charset="0"/>
              </a:rPr>
              <a:pPr algn="ctr">
                <a:lnSpc>
                  <a:spcPct val="90000"/>
                </a:lnSpc>
                <a:spcBef>
                  <a:spcPct val="0"/>
                </a:spcBef>
                <a:spcAft>
                  <a:spcPct val="0"/>
                </a:spcAft>
              </a:pPr>
              <a:t>32%</a:t>
            </a:fld>
            <a:endParaRPr lang="en-GB" sz="1300" kern="1200">
              <a:solidFill>
                <a:schemeClr val="tx1"/>
              </a:solidFill>
              <a:latin typeface="+mn-lt"/>
              <a:ea typeface="+mn-ea"/>
              <a:cs typeface="+mn-cs"/>
              <a:sym typeface="Century Gothic" panose="020B0502020202020204" pitchFamily="34" charset="0"/>
            </a:endParaRPr>
          </a:p>
        </p:txBody>
      </p:sp>
      <p:sp>
        <p:nvSpPr>
          <p:cNvPr id="180" name="Google Shape;11;p1">
            <a:extLst>
              <a:ext uri="{FF2B5EF4-FFF2-40B4-BE49-F238E27FC236}">
                <a16:creationId xmlns:a16="http://schemas.microsoft.com/office/drawing/2014/main" id="{42E1421B-DD64-676E-0BBE-D54C04E16B0F}"/>
              </a:ext>
            </a:extLst>
          </p:cNvPr>
          <p:cNvSpPr txBox="1">
            <a:spLocks noGrp="1"/>
          </p:cNvSpPr>
          <p:nvPr>
            <p:custDataLst>
              <p:tags r:id="rId4"/>
            </p:custDataLst>
          </p:nvPr>
        </p:nvSpPr>
        <p:spPr bwMode="gray">
          <a:xfrm>
            <a:off x="515938" y="3203575"/>
            <a:ext cx="377825" cy="177800"/>
          </a:xfrm>
          <a:prstGeom prst="rect">
            <a:avLst/>
          </a:prstGeom>
          <a:solidFill>
            <a:schemeClr val="accent5"/>
          </a:solidFill>
          <a:ln>
            <a:noFill/>
          </a:ln>
          <a:effectLst/>
        </p:spPr>
        <p:txBody>
          <a:bodyPr spcFirstLastPara="1" vert="horz" wrap="none" lIns="23813" tIns="0" rIns="23813"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spcBef>
                <a:spcPct val="0"/>
              </a:spcBef>
              <a:spcAft>
                <a:spcPct val="0"/>
              </a:spcAft>
            </a:pPr>
            <a:fld id="{EDB649B6-22E5-4171-9AD8-E3B381FC7DCF}" type="datetime'''''''''1''''6''''''''''''''''''%'''''''''''''''''''">
              <a:rPr lang="en-GB" altLang="en-US" sz="1300" kern="1200" smtClean="0">
                <a:solidFill>
                  <a:schemeClr val="bg1"/>
                </a:solidFill>
                <a:effectLst/>
                <a:latin typeface="+mn-lt"/>
                <a:ea typeface="+mn-ea"/>
                <a:cs typeface="+mn-cs"/>
                <a:sym typeface="Century Gothic" panose="020B0502020202020204" pitchFamily="34" charset="0"/>
              </a:rPr>
              <a:pPr algn="ctr">
                <a:lnSpc>
                  <a:spcPct val="90000"/>
                </a:lnSpc>
                <a:spcBef>
                  <a:spcPct val="0"/>
                </a:spcBef>
                <a:spcAft>
                  <a:spcPct val="0"/>
                </a:spcAft>
              </a:pPr>
              <a:t>16%</a:t>
            </a:fld>
            <a:endParaRPr lang="en-GB" sz="1300" kern="1200">
              <a:solidFill>
                <a:schemeClr val="bg1"/>
              </a:solidFill>
              <a:latin typeface="+mn-lt"/>
              <a:ea typeface="+mn-ea"/>
              <a:cs typeface="+mn-cs"/>
              <a:sym typeface="Century Gothic" panose="020B0502020202020204" pitchFamily="34" charset="0"/>
            </a:endParaRPr>
          </a:p>
        </p:txBody>
      </p:sp>
      <p:sp>
        <p:nvSpPr>
          <p:cNvPr id="181" name="Google Shape;11;p1">
            <a:extLst>
              <a:ext uri="{FF2B5EF4-FFF2-40B4-BE49-F238E27FC236}">
                <a16:creationId xmlns:a16="http://schemas.microsoft.com/office/drawing/2014/main" id="{57A4A73D-ADFD-461C-03BD-E030E0E265E0}"/>
              </a:ext>
            </a:extLst>
          </p:cNvPr>
          <p:cNvSpPr txBox="1">
            <a:spLocks noGrp="1"/>
          </p:cNvSpPr>
          <p:nvPr>
            <p:custDataLst>
              <p:tags r:id="rId5"/>
            </p:custDataLst>
          </p:nvPr>
        </p:nvSpPr>
        <p:spPr bwMode="gray">
          <a:xfrm>
            <a:off x="690563" y="2720975"/>
            <a:ext cx="377825" cy="177800"/>
          </a:xfrm>
          <a:prstGeom prst="rect">
            <a:avLst/>
          </a:prstGeom>
          <a:solidFill>
            <a:schemeClr val="accent1"/>
          </a:solidFill>
          <a:ln>
            <a:noFill/>
          </a:ln>
          <a:effectLst/>
        </p:spPr>
        <p:txBody>
          <a:bodyPr spcFirstLastPara="1" vert="horz" wrap="none" lIns="23813" tIns="0" rIns="23813"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spcBef>
                <a:spcPct val="0"/>
              </a:spcBef>
              <a:spcAft>
                <a:spcPct val="0"/>
              </a:spcAft>
            </a:pPr>
            <a:fld id="{97756A4D-54B8-4030-9263-C287C80CFEBD}" type="datetime'''''''''''12%'''''''''''''''''''">
              <a:rPr lang="en-GB" altLang="en-US" sz="1300" kern="1200" smtClean="0">
                <a:solidFill>
                  <a:schemeClr val="bg1"/>
                </a:solidFill>
                <a:effectLst/>
                <a:latin typeface="+mn-lt"/>
                <a:ea typeface="+mn-ea"/>
                <a:cs typeface="+mn-cs"/>
                <a:sym typeface="Century Gothic" panose="020B0502020202020204" pitchFamily="34" charset="0"/>
              </a:rPr>
              <a:pPr algn="ctr">
                <a:lnSpc>
                  <a:spcPct val="90000"/>
                </a:lnSpc>
                <a:spcBef>
                  <a:spcPct val="0"/>
                </a:spcBef>
                <a:spcAft>
                  <a:spcPct val="0"/>
                </a:spcAft>
              </a:pPr>
              <a:t>12%</a:t>
            </a:fld>
            <a:endParaRPr lang="en-GB" sz="1300" kern="1200">
              <a:solidFill>
                <a:schemeClr val="bg1"/>
              </a:solidFill>
              <a:latin typeface="+mn-lt"/>
              <a:ea typeface="+mn-ea"/>
              <a:cs typeface="+mn-cs"/>
              <a:sym typeface="Century Gothic" panose="020B0502020202020204" pitchFamily="34" charset="0"/>
            </a:endParaRPr>
          </a:p>
        </p:txBody>
      </p:sp>
      <p:sp>
        <p:nvSpPr>
          <p:cNvPr id="182" name="Google Shape;11;p1">
            <a:extLst>
              <a:ext uri="{FF2B5EF4-FFF2-40B4-BE49-F238E27FC236}">
                <a16:creationId xmlns:a16="http://schemas.microsoft.com/office/drawing/2014/main" id="{3E193B33-FA32-384A-41E1-1E4C5289F080}"/>
              </a:ext>
            </a:extLst>
          </p:cNvPr>
          <p:cNvSpPr txBox="1">
            <a:spLocks noGrp="1"/>
          </p:cNvSpPr>
          <p:nvPr>
            <p:custDataLst>
              <p:tags r:id="rId6"/>
            </p:custDataLst>
          </p:nvPr>
        </p:nvSpPr>
        <p:spPr bwMode="gray">
          <a:xfrm>
            <a:off x="1020763" y="2500313"/>
            <a:ext cx="285750" cy="177800"/>
          </a:xfrm>
          <a:prstGeom prst="rect">
            <a:avLst/>
          </a:prstGeom>
          <a:solidFill>
            <a:schemeClr val="bg2"/>
          </a:solidFill>
          <a:ln>
            <a:noFill/>
          </a:ln>
          <a:effectLst/>
        </p:spPr>
        <p:txBody>
          <a:bodyPr spcFirstLastPara="1" vert="horz" wrap="none" lIns="23813" tIns="0" rIns="23813"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spcBef>
                <a:spcPct val="0"/>
              </a:spcBef>
              <a:spcAft>
                <a:spcPct val="0"/>
              </a:spcAft>
            </a:pPr>
            <a:fld id="{43F70635-9226-4638-8410-5CB1C052F298}" type="datetime'''6''''%'''''''''''''''''''''''''">
              <a:rPr lang="en-GB" altLang="en-US" sz="1300" kern="1200" smtClean="0">
                <a:solidFill>
                  <a:schemeClr val="bg1"/>
                </a:solidFill>
                <a:effectLst/>
                <a:latin typeface="+mn-lt"/>
                <a:ea typeface="+mn-ea"/>
                <a:cs typeface="+mn-cs"/>
                <a:sym typeface="Century Gothic" panose="020B0502020202020204" pitchFamily="34" charset="0"/>
              </a:rPr>
              <a:pPr algn="ctr">
                <a:lnSpc>
                  <a:spcPct val="90000"/>
                </a:lnSpc>
                <a:spcBef>
                  <a:spcPct val="0"/>
                </a:spcBef>
                <a:spcAft>
                  <a:spcPct val="0"/>
                </a:spcAft>
              </a:pPr>
              <a:t>6%</a:t>
            </a:fld>
            <a:endParaRPr lang="en-GB" sz="1300" kern="1200">
              <a:solidFill>
                <a:schemeClr val="bg1"/>
              </a:solidFill>
              <a:latin typeface="+mn-lt"/>
              <a:ea typeface="+mn-ea"/>
              <a:cs typeface="+mn-cs"/>
              <a:sym typeface="Century Gothic" panose="020B0502020202020204" pitchFamily="34" charset="0"/>
            </a:endParaRPr>
          </a:p>
        </p:txBody>
      </p:sp>
      <p:sp>
        <p:nvSpPr>
          <p:cNvPr id="12" name="Rectangle 11">
            <a:extLst>
              <a:ext uri="{FF2B5EF4-FFF2-40B4-BE49-F238E27FC236}">
                <a16:creationId xmlns:a16="http://schemas.microsoft.com/office/drawing/2014/main" id="{A2F15A26-8206-F9EA-F47F-7AC1A9D6700F}"/>
              </a:ext>
            </a:extLst>
          </p:cNvPr>
          <p:cNvSpPr/>
          <p:nvPr>
            <p:custDataLst>
              <p:tags r:id="rId7"/>
            </p:custDataLst>
          </p:nvPr>
        </p:nvSpPr>
        <p:spPr bwMode="auto">
          <a:xfrm>
            <a:off x="2303463" y="2482850"/>
            <a:ext cx="231775" cy="173038"/>
          </a:xfrm>
          <a:prstGeom prst="rect">
            <a:avLst/>
          </a:prstGeom>
          <a:solidFill>
            <a:srgbClr val="C30C3E"/>
          </a:solidFill>
          <a:ln w="25400" cap="flat" cmpd="sng" algn="ctr">
            <a:no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B3F37A0-1BFD-AEB4-2B6A-4FB29EE47BF4}"/>
              </a:ext>
            </a:extLst>
          </p:cNvPr>
          <p:cNvSpPr/>
          <p:nvPr>
            <p:custDataLst>
              <p:tags r:id="rId8"/>
            </p:custDataLst>
          </p:nvPr>
        </p:nvSpPr>
        <p:spPr bwMode="auto">
          <a:xfrm>
            <a:off x="2303463" y="2732088"/>
            <a:ext cx="231775" cy="173038"/>
          </a:xfrm>
          <a:prstGeom prst="rect">
            <a:avLst/>
          </a:prstGeom>
          <a:solidFill>
            <a:schemeClr val="accent3"/>
          </a:solidFill>
          <a:ln w="25400" cap="flat" cmpd="sng" algn="ctr">
            <a:no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32D9A5C-19F1-504E-DC90-DB85137731FF}"/>
              </a:ext>
            </a:extLst>
          </p:cNvPr>
          <p:cNvSpPr/>
          <p:nvPr>
            <p:custDataLst>
              <p:tags r:id="rId9"/>
            </p:custDataLst>
          </p:nvPr>
        </p:nvSpPr>
        <p:spPr bwMode="auto">
          <a:xfrm>
            <a:off x="2303463" y="2981325"/>
            <a:ext cx="231775" cy="173038"/>
          </a:xfrm>
          <a:prstGeom prst="rect">
            <a:avLst/>
          </a:prstGeom>
          <a:solidFill>
            <a:schemeClr val="tx2"/>
          </a:solidFill>
          <a:ln w="25400" cap="flat" cmpd="sng" algn="ctr">
            <a:no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EC36F16-792C-2BD2-708A-09DE38AC0AE5}"/>
              </a:ext>
            </a:extLst>
          </p:cNvPr>
          <p:cNvSpPr/>
          <p:nvPr>
            <p:custDataLst>
              <p:tags r:id="rId10"/>
            </p:custDataLst>
          </p:nvPr>
        </p:nvSpPr>
        <p:spPr bwMode="auto">
          <a:xfrm>
            <a:off x="2303463" y="3230563"/>
            <a:ext cx="231775" cy="173038"/>
          </a:xfrm>
          <a:prstGeom prst="rect">
            <a:avLst/>
          </a:prstGeom>
          <a:solidFill>
            <a:schemeClr val="accent5"/>
          </a:solidFill>
          <a:ln w="25400" cap="flat" cmpd="sng" algn="ctr">
            <a:no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08C8C7E-012B-668A-D81D-2667FC8C9D15}"/>
              </a:ext>
            </a:extLst>
          </p:cNvPr>
          <p:cNvSpPr/>
          <p:nvPr>
            <p:custDataLst>
              <p:tags r:id="rId11"/>
            </p:custDataLst>
          </p:nvPr>
        </p:nvSpPr>
        <p:spPr bwMode="auto">
          <a:xfrm>
            <a:off x="2303463" y="3479800"/>
            <a:ext cx="231775" cy="173038"/>
          </a:xfrm>
          <a:prstGeom prst="rect">
            <a:avLst/>
          </a:prstGeom>
          <a:solidFill>
            <a:schemeClr val="accent1"/>
          </a:solidFill>
          <a:ln w="25400" cap="flat" cmpd="sng" algn="ctr">
            <a:no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CECA3BF-8B03-BC1F-FBAA-F1E945E94212}"/>
              </a:ext>
            </a:extLst>
          </p:cNvPr>
          <p:cNvSpPr/>
          <p:nvPr>
            <p:custDataLst>
              <p:tags r:id="rId12"/>
            </p:custDataLst>
          </p:nvPr>
        </p:nvSpPr>
        <p:spPr bwMode="auto">
          <a:xfrm>
            <a:off x="2303463" y="3729038"/>
            <a:ext cx="231775" cy="173038"/>
          </a:xfrm>
          <a:prstGeom prst="rect">
            <a:avLst/>
          </a:prstGeom>
          <a:solidFill>
            <a:schemeClr val="bg2"/>
          </a:solidFill>
          <a:ln w="25400" cap="flat" cmpd="sng" algn="ctr">
            <a:no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Google Shape;11;p27">
            <a:extLst>
              <a:ext uri="{FF2B5EF4-FFF2-40B4-BE49-F238E27FC236}">
                <a16:creationId xmlns:a16="http://schemas.microsoft.com/office/drawing/2014/main" id="{81F634A2-524D-3D69-1193-D215DD4A6150}"/>
              </a:ext>
            </a:extLst>
          </p:cNvPr>
          <p:cNvSpPr txBox="1">
            <a:spLocks noGrp="1"/>
          </p:cNvSpPr>
          <p:nvPr>
            <p:custDataLst>
              <p:tags r:id="rId13"/>
            </p:custDataLst>
          </p:nvPr>
        </p:nvSpPr>
        <p:spPr bwMode="auto">
          <a:xfrm>
            <a:off x="2586038" y="2476499"/>
            <a:ext cx="1223963" cy="1984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fld id="{3680DECA-F1E1-4233-B9D5-2A740974E17D}" type="datetime'''L''''e''''''ss t''''han'' ''''''''1'' a''''c''r''''e'''">
              <a:rPr lang="en-GB" altLang="en-US" sz="1300" kern="1200" smtClean="0">
                <a:solidFill>
                  <a:schemeClr val="tx1"/>
                </a:solidFill>
                <a:latin typeface="+mn-lt"/>
                <a:ea typeface="+mn-ea"/>
                <a:cs typeface="+mn-cs"/>
              </a:rPr>
              <a:pPr>
                <a:spcBef>
                  <a:spcPct val="0"/>
                </a:spcBef>
                <a:spcAft>
                  <a:spcPct val="0"/>
                </a:spcAft>
              </a:pPr>
              <a:t>Less than 1 acre</a:t>
            </a:fld>
            <a:endParaRPr lang="en-GB" sz="1300" kern="1200">
              <a:solidFill>
                <a:schemeClr val="tx1"/>
              </a:solidFill>
              <a:latin typeface="+mn-lt"/>
              <a:ea typeface="+mn-ea"/>
              <a:cs typeface="+mn-cs"/>
              <a:sym typeface="Century Gothic" panose="020B0502020202020204" pitchFamily="34" charset="0"/>
            </a:endParaRPr>
          </a:p>
        </p:txBody>
      </p:sp>
      <p:sp>
        <p:nvSpPr>
          <p:cNvPr id="19" name="Google Shape;11;p27">
            <a:extLst>
              <a:ext uri="{FF2B5EF4-FFF2-40B4-BE49-F238E27FC236}">
                <a16:creationId xmlns:a16="http://schemas.microsoft.com/office/drawing/2014/main" id="{1B4CF9D6-4AD3-FA53-77CE-CAE67E247D3A}"/>
              </a:ext>
            </a:extLst>
          </p:cNvPr>
          <p:cNvSpPr txBox="1">
            <a:spLocks noGrp="1"/>
          </p:cNvSpPr>
          <p:nvPr>
            <p:custDataLst>
              <p:tags r:id="rId14"/>
            </p:custDataLst>
          </p:nvPr>
        </p:nvSpPr>
        <p:spPr bwMode="auto">
          <a:xfrm>
            <a:off x="2586037" y="2725737"/>
            <a:ext cx="865188" cy="1984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fld id="{9822CF54-296F-42DD-AC1E-5AE1FE7E3E8C}" type="datetime'''1 ''t''o'''''' 2'''' ac''''''r''''''''''''e''''''''s'''''''">
              <a:rPr lang="en-GB" altLang="en-US" sz="1300" kern="1200" smtClean="0">
                <a:solidFill>
                  <a:schemeClr val="tx1"/>
                </a:solidFill>
                <a:latin typeface="+mn-lt"/>
                <a:ea typeface="+mn-ea"/>
                <a:cs typeface="+mn-cs"/>
              </a:rPr>
              <a:pPr>
                <a:spcBef>
                  <a:spcPct val="0"/>
                </a:spcBef>
                <a:spcAft>
                  <a:spcPct val="0"/>
                </a:spcAft>
              </a:pPr>
              <a:t>1 to 2 acres</a:t>
            </a:fld>
            <a:endParaRPr lang="en-GB" sz="1300" kern="1200">
              <a:solidFill>
                <a:schemeClr val="tx1"/>
              </a:solidFill>
              <a:latin typeface="+mn-lt"/>
              <a:ea typeface="+mn-ea"/>
              <a:cs typeface="+mn-cs"/>
              <a:sym typeface="Century Gothic" panose="020B0502020202020204" pitchFamily="34" charset="0"/>
            </a:endParaRPr>
          </a:p>
        </p:txBody>
      </p:sp>
      <p:sp>
        <p:nvSpPr>
          <p:cNvPr id="20" name="Google Shape;11;p27">
            <a:extLst>
              <a:ext uri="{FF2B5EF4-FFF2-40B4-BE49-F238E27FC236}">
                <a16:creationId xmlns:a16="http://schemas.microsoft.com/office/drawing/2014/main" id="{1A75F724-3263-0C18-3675-693CC355B6AF}"/>
              </a:ext>
            </a:extLst>
          </p:cNvPr>
          <p:cNvSpPr txBox="1">
            <a:spLocks noGrp="1"/>
          </p:cNvSpPr>
          <p:nvPr>
            <p:custDataLst>
              <p:tags r:id="rId15"/>
            </p:custDataLst>
          </p:nvPr>
        </p:nvSpPr>
        <p:spPr bwMode="auto">
          <a:xfrm>
            <a:off x="2586037" y="2974974"/>
            <a:ext cx="865188" cy="1984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fld id="{B4E7F8BC-EEDC-4A78-A7B6-A174824C87E7}" type="datetime'''''''2 ''to ''''''''''''3 ''a''c''r''''''''''''''''''''e''s'">
              <a:rPr lang="en-GB" altLang="en-US" sz="1300" kern="1200" smtClean="0">
                <a:solidFill>
                  <a:schemeClr val="tx1"/>
                </a:solidFill>
                <a:latin typeface="+mn-lt"/>
                <a:ea typeface="+mn-ea"/>
                <a:cs typeface="+mn-cs"/>
              </a:rPr>
              <a:pPr>
                <a:spcBef>
                  <a:spcPct val="0"/>
                </a:spcBef>
                <a:spcAft>
                  <a:spcPct val="0"/>
                </a:spcAft>
              </a:pPr>
              <a:t>2 to 3 acres</a:t>
            </a:fld>
            <a:endParaRPr lang="en-GB" sz="1300" kern="1200">
              <a:solidFill>
                <a:schemeClr val="tx1"/>
              </a:solidFill>
              <a:latin typeface="+mn-lt"/>
              <a:ea typeface="+mn-ea"/>
              <a:cs typeface="+mn-cs"/>
              <a:sym typeface="Century Gothic" panose="020B0502020202020204" pitchFamily="34" charset="0"/>
            </a:endParaRPr>
          </a:p>
        </p:txBody>
      </p:sp>
      <p:sp>
        <p:nvSpPr>
          <p:cNvPr id="21" name="Google Shape;11;p27">
            <a:extLst>
              <a:ext uri="{FF2B5EF4-FFF2-40B4-BE49-F238E27FC236}">
                <a16:creationId xmlns:a16="http://schemas.microsoft.com/office/drawing/2014/main" id="{E7DE251A-7AB6-1BE1-D2EC-944C27499ADD}"/>
              </a:ext>
            </a:extLst>
          </p:cNvPr>
          <p:cNvSpPr txBox="1">
            <a:spLocks noGrp="1"/>
          </p:cNvSpPr>
          <p:nvPr>
            <p:custDataLst>
              <p:tags r:id="rId16"/>
            </p:custDataLst>
          </p:nvPr>
        </p:nvSpPr>
        <p:spPr bwMode="auto">
          <a:xfrm>
            <a:off x="2586037" y="3224212"/>
            <a:ext cx="865188" cy="1984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fld id="{6AA1D81B-D698-45C1-BE62-C6FADA72C838}" type="datetime'3 to'''''''' 4 ''''a''''''''c''r''e''''''''''''''''''s'''''">
              <a:rPr lang="en-GB" altLang="en-US" sz="1300" kern="1200" smtClean="0">
                <a:solidFill>
                  <a:schemeClr val="tx1"/>
                </a:solidFill>
                <a:latin typeface="+mn-lt"/>
                <a:ea typeface="+mn-ea"/>
                <a:cs typeface="+mn-cs"/>
              </a:rPr>
              <a:pPr>
                <a:spcBef>
                  <a:spcPct val="0"/>
                </a:spcBef>
                <a:spcAft>
                  <a:spcPct val="0"/>
                </a:spcAft>
              </a:pPr>
              <a:t>3 to 4 acres</a:t>
            </a:fld>
            <a:endParaRPr lang="en-GB" sz="1300" kern="1200">
              <a:solidFill>
                <a:schemeClr val="tx1"/>
              </a:solidFill>
              <a:latin typeface="+mn-lt"/>
              <a:ea typeface="+mn-ea"/>
              <a:cs typeface="+mn-cs"/>
              <a:sym typeface="Century Gothic" panose="020B0502020202020204" pitchFamily="34" charset="0"/>
            </a:endParaRPr>
          </a:p>
        </p:txBody>
      </p:sp>
      <p:sp>
        <p:nvSpPr>
          <p:cNvPr id="22" name="Google Shape;11;p27">
            <a:extLst>
              <a:ext uri="{FF2B5EF4-FFF2-40B4-BE49-F238E27FC236}">
                <a16:creationId xmlns:a16="http://schemas.microsoft.com/office/drawing/2014/main" id="{473E81D7-4AE8-0311-427F-45101E99AA5C}"/>
              </a:ext>
            </a:extLst>
          </p:cNvPr>
          <p:cNvSpPr txBox="1">
            <a:spLocks noGrp="1"/>
          </p:cNvSpPr>
          <p:nvPr>
            <p:custDataLst>
              <p:tags r:id="rId17"/>
            </p:custDataLst>
          </p:nvPr>
        </p:nvSpPr>
        <p:spPr bwMode="auto">
          <a:xfrm>
            <a:off x="2586038" y="3473449"/>
            <a:ext cx="690563" cy="1984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fld id="{B8BD179D-D703-4802-82CE-42063341D59F}" type="datetime'4''''-''''''''''''5'''''''''' a''''c''''r''''e''s'''''''">
              <a:rPr lang="en-GB" altLang="en-US" sz="1300" kern="1200" smtClean="0">
                <a:solidFill>
                  <a:schemeClr val="tx1"/>
                </a:solidFill>
                <a:latin typeface="+mn-lt"/>
                <a:ea typeface="+mn-ea"/>
                <a:cs typeface="+mn-cs"/>
              </a:rPr>
              <a:pPr>
                <a:spcBef>
                  <a:spcPct val="0"/>
                </a:spcBef>
                <a:spcAft>
                  <a:spcPct val="0"/>
                </a:spcAft>
              </a:pPr>
              <a:t>4-5 acres</a:t>
            </a:fld>
            <a:endParaRPr lang="en-GB" sz="1300" kern="1200">
              <a:solidFill>
                <a:schemeClr val="tx1"/>
              </a:solidFill>
              <a:latin typeface="+mn-lt"/>
              <a:ea typeface="+mn-ea"/>
              <a:cs typeface="+mn-cs"/>
              <a:sym typeface="Century Gothic" panose="020B0502020202020204" pitchFamily="34" charset="0"/>
            </a:endParaRPr>
          </a:p>
        </p:txBody>
      </p:sp>
      <p:sp>
        <p:nvSpPr>
          <p:cNvPr id="23" name="Google Shape;11;p27">
            <a:extLst>
              <a:ext uri="{FF2B5EF4-FFF2-40B4-BE49-F238E27FC236}">
                <a16:creationId xmlns:a16="http://schemas.microsoft.com/office/drawing/2014/main" id="{056B8347-C859-DB9D-6BFA-2CFCE54F13AA}"/>
              </a:ext>
            </a:extLst>
          </p:cNvPr>
          <p:cNvSpPr txBox="1">
            <a:spLocks noGrp="1"/>
          </p:cNvSpPr>
          <p:nvPr>
            <p:custDataLst>
              <p:tags r:id="rId18"/>
            </p:custDataLst>
          </p:nvPr>
        </p:nvSpPr>
        <p:spPr bwMode="auto">
          <a:xfrm>
            <a:off x="2586037" y="3722687"/>
            <a:ext cx="1519238" cy="1984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fld id="{150258EE-2954-4CB3-ABA2-8D6E3CA568CA}" type="datetime'''''G''re''ate''r ''''''''t''ha''n'' 5'''' a''cre''''''''''s'">
              <a:rPr lang="en-GB" altLang="en-US" sz="1300" kern="1200" smtClean="0">
                <a:solidFill>
                  <a:schemeClr val="tx1"/>
                </a:solidFill>
                <a:latin typeface="+mn-lt"/>
                <a:ea typeface="+mn-ea"/>
                <a:cs typeface="+mn-cs"/>
              </a:rPr>
              <a:pPr>
                <a:spcBef>
                  <a:spcPct val="0"/>
                </a:spcBef>
                <a:spcAft>
                  <a:spcPct val="0"/>
                </a:spcAft>
              </a:pPr>
              <a:t>Greater than 5 acres</a:t>
            </a:fld>
            <a:endParaRPr lang="en-GB" sz="1300" kern="1200">
              <a:solidFill>
                <a:schemeClr val="tx1"/>
              </a:solidFill>
              <a:latin typeface="+mn-lt"/>
              <a:ea typeface="+mn-ea"/>
              <a:cs typeface="+mn-cs"/>
              <a:sym typeface="Century Gothic" panose="020B0502020202020204" pitchFamily="34" charset="0"/>
            </a:endParaRPr>
          </a:p>
        </p:txBody>
      </p:sp>
      <p:graphicFrame>
        <p:nvGraphicFramePr>
          <p:cNvPr id="189" name="Chart 188">
            <a:extLst>
              <a:ext uri="{FF2B5EF4-FFF2-40B4-BE49-F238E27FC236}">
                <a16:creationId xmlns:a16="http://schemas.microsoft.com/office/drawing/2014/main" id="{928B75E0-54E3-0E22-9446-BC5B470E197D}"/>
              </a:ext>
            </a:extLst>
          </p:cNvPr>
          <p:cNvGraphicFramePr/>
          <p:nvPr>
            <p:custDataLst>
              <p:tags r:id="rId19"/>
            </p:custDataLst>
          </p:nvPr>
        </p:nvGraphicFramePr>
        <p:xfrm>
          <a:off x="6405563" y="2182813"/>
          <a:ext cx="3076575" cy="1785937"/>
        </p:xfrm>
        <a:graphic>
          <a:graphicData uri="http://schemas.openxmlformats.org/drawingml/2006/chart">
            <c:chart xmlns:c="http://schemas.openxmlformats.org/drawingml/2006/chart" xmlns:r="http://schemas.openxmlformats.org/officeDocument/2006/relationships" r:id="rId68"/>
          </a:graphicData>
        </a:graphic>
      </p:graphicFrame>
      <p:sp>
        <p:nvSpPr>
          <p:cNvPr id="128" name="Google Shape;11;p1">
            <a:extLst>
              <a:ext uri="{FF2B5EF4-FFF2-40B4-BE49-F238E27FC236}">
                <a16:creationId xmlns:a16="http://schemas.microsoft.com/office/drawing/2014/main" id="{C404B67C-DC7C-71E0-D536-B8A9CA27C61E}"/>
              </a:ext>
            </a:extLst>
          </p:cNvPr>
          <p:cNvSpPr txBox="1">
            <a:spLocks noGrp="1"/>
          </p:cNvSpPr>
          <p:nvPr>
            <p:custDataLst>
              <p:tags r:id="rId20"/>
            </p:custDataLst>
          </p:nvPr>
        </p:nvSpPr>
        <p:spPr bwMode="gray">
          <a:xfrm>
            <a:off x="9061451" y="2582863"/>
            <a:ext cx="365125" cy="177800"/>
          </a:xfrm>
          <a:prstGeom prst="rect">
            <a:avLst/>
          </a:prstGeom>
          <a:solidFill>
            <a:srgbClr val="1E4388"/>
          </a:solidFill>
          <a:ln>
            <a:noFill/>
          </a:ln>
          <a:effectLst/>
        </p:spPr>
        <p:txBody>
          <a:bodyPr spcFirstLastPara="1" vert="horz" wrap="none" lIns="23813" tIns="0" rIns="23813"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spcBef>
                <a:spcPct val="0"/>
              </a:spcBef>
              <a:spcAft>
                <a:spcPct val="0"/>
              </a:spcAft>
            </a:pPr>
            <a:fld id="{8B7204C3-07FC-46A4-A913-9F7533011331}" type="datetime'''1''''''1''''''''''''''''''''''''%'''''''''''''''''''''''">
              <a:rPr lang="en-GB" altLang="en-US" sz="1300" kern="1200" smtClean="0">
                <a:solidFill>
                  <a:schemeClr val="bg1"/>
                </a:solidFill>
                <a:effectLst/>
                <a:latin typeface="+mn-lt"/>
                <a:ea typeface="+mn-ea"/>
                <a:cs typeface="+mn-cs"/>
                <a:sym typeface="Century Gothic" panose="020B0502020202020204" pitchFamily="34" charset="0"/>
              </a:rPr>
              <a:pPr algn="ctr">
                <a:lnSpc>
                  <a:spcPct val="90000"/>
                </a:lnSpc>
                <a:spcBef>
                  <a:spcPct val="0"/>
                </a:spcBef>
                <a:spcAft>
                  <a:spcPct val="0"/>
                </a:spcAft>
              </a:pPr>
              <a:t>11%</a:t>
            </a:fld>
            <a:endParaRPr lang="en-GB" sz="1300" kern="1200">
              <a:solidFill>
                <a:schemeClr val="bg1"/>
              </a:solidFill>
              <a:latin typeface="+mn-lt"/>
              <a:ea typeface="+mn-ea"/>
              <a:cs typeface="+mn-cs"/>
              <a:sym typeface="Century Gothic" panose="020B0502020202020204" pitchFamily="34" charset="0"/>
            </a:endParaRPr>
          </a:p>
        </p:txBody>
      </p:sp>
      <p:sp>
        <p:nvSpPr>
          <p:cNvPr id="46" name="Google Shape;11;p27">
            <a:extLst>
              <a:ext uri="{FF2B5EF4-FFF2-40B4-BE49-F238E27FC236}">
                <a16:creationId xmlns:a16="http://schemas.microsoft.com/office/drawing/2014/main" id="{BC4628B6-C62C-DA4C-59D4-89C632137966}"/>
              </a:ext>
            </a:extLst>
          </p:cNvPr>
          <p:cNvSpPr txBox="1">
            <a:spLocks noGrp="1"/>
          </p:cNvSpPr>
          <p:nvPr>
            <p:custDataLst>
              <p:tags r:id="rId21"/>
            </p:custDataLst>
          </p:nvPr>
        </p:nvSpPr>
        <p:spPr bwMode="auto">
          <a:xfrm>
            <a:off x="6194426" y="2573338"/>
            <a:ext cx="182563" cy="1984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spcBef>
                <a:spcPct val="0"/>
              </a:spcBef>
              <a:spcAft>
                <a:spcPct val="0"/>
              </a:spcAft>
            </a:pPr>
            <a:fld id="{3E409D49-E0A6-4612-8684-0D96A0D8734E}" type="datetime'''''''''''''''Al''''''''''''l'''''''''''''''''''">
              <a:rPr lang="en-GB" altLang="en-US" sz="1300" kern="1200" smtClean="0">
                <a:solidFill>
                  <a:schemeClr val="tx1"/>
                </a:solidFill>
                <a:latin typeface="+mn-lt"/>
                <a:ea typeface="+mn-ea"/>
                <a:cs typeface="+mn-cs"/>
              </a:rPr>
              <a:pPr algn="r">
                <a:spcBef>
                  <a:spcPct val="0"/>
                </a:spcBef>
                <a:spcAft>
                  <a:spcPct val="0"/>
                </a:spcAft>
              </a:pPr>
              <a:t>All</a:t>
            </a:fld>
            <a:endParaRPr lang="en-GB" sz="1300" kern="1200">
              <a:solidFill>
                <a:schemeClr val="tx1"/>
              </a:solidFill>
              <a:latin typeface="+mn-lt"/>
              <a:ea typeface="+mn-ea"/>
              <a:cs typeface="+mn-cs"/>
              <a:sym typeface="Century Gothic" panose="020B0502020202020204" pitchFamily="34" charset="0"/>
            </a:endParaRPr>
          </a:p>
        </p:txBody>
      </p:sp>
      <p:sp>
        <p:nvSpPr>
          <p:cNvPr id="47" name="Google Shape;11;p27">
            <a:extLst>
              <a:ext uri="{FF2B5EF4-FFF2-40B4-BE49-F238E27FC236}">
                <a16:creationId xmlns:a16="http://schemas.microsoft.com/office/drawing/2014/main" id="{7E1DC417-F0DB-1C24-2AF5-31105D7894FE}"/>
              </a:ext>
            </a:extLst>
          </p:cNvPr>
          <p:cNvSpPr txBox="1">
            <a:spLocks noGrp="1"/>
          </p:cNvSpPr>
          <p:nvPr>
            <p:custDataLst>
              <p:tags r:id="rId22"/>
            </p:custDataLst>
          </p:nvPr>
        </p:nvSpPr>
        <p:spPr bwMode="auto">
          <a:xfrm>
            <a:off x="5365750" y="2976563"/>
            <a:ext cx="1011238" cy="1984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spcBef>
                <a:spcPct val="0"/>
              </a:spcBef>
              <a:spcAft>
                <a:spcPct val="0"/>
              </a:spcAft>
            </a:pPr>
            <a:fld id="{DA7B9D22-2899-4A83-A9CE-4015659FADAB}" type="datetime'F''''''''e''''m''a''l''''e'''' ''S''H''''''''''F''s'''''''">
              <a:rPr lang="en-GB" altLang="en-US" sz="1300" kern="1200" smtClean="0">
                <a:solidFill>
                  <a:schemeClr val="tx1"/>
                </a:solidFill>
                <a:latin typeface="+mn-lt"/>
                <a:ea typeface="+mn-ea"/>
                <a:cs typeface="+mn-cs"/>
              </a:rPr>
              <a:pPr algn="r">
                <a:spcBef>
                  <a:spcPct val="0"/>
                </a:spcBef>
                <a:spcAft>
                  <a:spcPct val="0"/>
                </a:spcAft>
              </a:pPr>
              <a:t>Female SHFs</a:t>
            </a:fld>
            <a:endParaRPr lang="en-GB" sz="1300" kern="1200">
              <a:solidFill>
                <a:schemeClr val="tx1"/>
              </a:solidFill>
              <a:latin typeface="+mn-lt"/>
              <a:ea typeface="+mn-ea"/>
              <a:cs typeface="+mn-cs"/>
              <a:sym typeface="Century Gothic" panose="020B0502020202020204" pitchFamily="34" charset="0"/>
            </a:endParaRPr>
          </a:p>
        </p:txBody>
      </p:sp>
      <p:sp>
        <p:nvSpPr>
          <p:cNvPr id="48" name="Google Shape;11;p27">
            <a:extLst>
              <a:ext uri="{FF2B5EF4-FFF2-40B4-BE49-F238E27FC236}">
                <a16:creationId xmlns:a16="http://schemas.microsoft.com/office/drawing/2014/main" id="{D555E922-36C1-E4C3-17B8-720577565F77}"/>
              </a:ext>
            </a:extLst>
          </p:cNvPr>
          <p:cNvSpPr txBox="1">
            <a:spLocks noGrp="1"/>
          </p:cNvSpPr>
          <p:nvPr>
            <p:custDataLst>
              <p:tags r:id="rId23"/>
            </p:custDataLst>
          </p:nvPr>
        </p:nvSpPr>
        <p:spPr bwMode="auto">
          <a:xfrm>
            <a:off x="5559426" y="3381375"/>
            <a:ext cx="817563" cy="1984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spcBef>
                <a:spcPct val="0"/>
              </a:spcBef>
              <a:spcAft>
                <a:spcPct val="0"/>
              </a:spcAft>
            </a:pPr>
            <a:fld id="{044EA79E-583C-4583-9D02-F6D2352150C8}" type="datetime'''Ma''''''''''''''le ''''''''S''H''''''''''''''''F''s'''''''''">
              <a:rPr lang="en-GB" altLang="en-US" sz="1300" kern="1200" smtClean="0">
                <a:solidFill>
                  <a:schemeClr val="tx1"/>
                </a:solidFill>
                <a:latin typeface="+mn-lt"/>
                <a:ea typeface="+mn-ea"/>
                <a:cs typeface="+mn-cs"/>
              </a:rPr>
              <a:pPr algn="r">
                <a:spcBef>
                  <a:spcPct val="0"/>
                </a:spcBef>
                <a:spcAft>
                  <a:spcPct val="0"/>
                </a:spcAft>
              </a:pPr>
              <a:t>Male SHFs</a:t>
            </a:fld>
            <a:endParaRPr lang="en-GB" sz="1300" kern="1200">
              <a:solidFill>
                <a:schemeClr val="tx1"/>
              </a:solidFill>
              <a:latin typeface="+mn-lt"/>
              <a:ea typeface="+mn-ea"/>
              <a:cs typeface="+mn-cs"/>
              <a:sym typeface="Century Gothic" panose="020B0502020202020204" pitchFamily="34" charset="0"/>
            </a:endParaRPr>
          </a:p>
        </p:txBody>
      </p:sp>
      <p:sp>
        <p:nvSpPr>
          <p:cNvPr id="60" name="Rectangle 59">
            <a:extLst>
              <a:ext uri="{FF2B5EF4-FFF2-40B4-BE49-F238E27FC236}">
                <a16:creationId xmlns:a16="http://schemas.microsoft.com/office/drawing/2014/main" id="{41092E2C-77E0-6DA6-C8F5-E5188398084B}"/>
              </a:ext>
            </a:extLst>
          </p:cNvPr>
          <p:cNvSpPr/>
          <p:nvPr>
            <p:custDataLst>
              <p:tags r:id="rId24"/>
            </p:custDataLst>
          </p:nvPr>
        </p:nvSpPr>
        <p:spPr bwMode="auto">
          <a:xfrm>
            <a:off x="10207625" y="2563813"/>
            <a:ext cx="231775" cy="173038"/>
          </a:xfrm>
          <a:prstGeom prst="rect">
            <a:avLst/>
          </a:prstGeom>
          <a:solidFill>
            <a:srgbClr val="C30C3E"/>
          </a:solidFill>
          <a:ln w="25400" cap="flat" cmpd="sng" algn="ctr">
            <a:no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D20D17A3-7A9E-3EBE-3383-D0322724761B}"/>
              </a:ext>
            </a:extLst>
          </p:cNvPr>
          <p:cNvSpPr/>
          <p:nvPr>
            <p:custDataLst>
              <p:tags r:id="rId25"/>
            </p:custDataLst>
          </p:nvPr>
        </p:nvSpPr>
        <p:spPr bwMode="auto">
          <a:xfrm>
            <a:off x="10207625" y="2813050"/>
            <a:ext cx="231775" cy="173038"/>
          </a:xfrm>
          <a:prstGeom prst="rect">
            <a:avLst/>
          </a:prstGeom>
          <a:solidFill>
            <a:schemeClr val="accent3"/>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64EF8930-44E7-92BB-7A28-801A52D4A788}"/>
              </a:ext>
            </a:extLst>
          </p:cNvPr>
          <p:cNvSpPr/>
          <p:nvPr>
            <p:custDataLst>
              <p:tags r:id="rId26"/>
            </p:custDataLst>
          </p:nvPr>
        </p:nvSpPr>
        <p:spPr bwMode="auto">
          <a:xfrm>
            <a:off x="10207625" y="3062288"/>
            <a:ext cx="231775" cy="173038"/>
          </a:xfrm>
          <a:prstGeom prst="rect">
            <a:avLst/>
          </a:prstGeom>
          <a:solidFill>
            <a:schemeClr val="accent2"/>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1B9733C5-3BCE-18FC-3357-1E0F1DAE5C35}"/>
              </a:ext>
            </a:extLst>
          </p:cNvPr>
          <p:cNvSpPr/>
          <p:nvPr>
            <p:custDataLst>
              <p:tags r:id="rId27"/>
            </p:custDataLst>
          </p:nvPr>
        </p:nvSpPr>
        <p:spPr bwMode="auto">
          <a:xfrm>
            <a:off x="10207625" y="3311525"/>
            <a:ext cx="231775" cy="173038"/>
          </a:xfrm>
          <a:prstGeom prst="rect">
            <a:avLst/>
          </a:prstGeom>
          <a:solidFill>
            <a:srgbClr val="1E4388"/>
          </a:solidFill>
          <a:ln w="25400" cap="flat" cmpd="sng" algn="ctr">
            <a:no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Google Shape;11;p27">
            <a:extLst>
              <a:ext uri="{FF2B5EF4-FFF2-40B4-BE49-F238E27FC236}">
                <a16:creationId xmlns:a16="http://schemas.microsoft.com/office/drawing/2014/main" id="{4B13B981-82C9-710F-3E60-061C61B8DEC8}"/>
              </a:ext>
            </a:extLst>
          </p:cNvPr>
          <p:cNvSpPr txBox="1">
            <a:spLocks noGrp="1"/>
          </p:cNvSpPr>
          <p:nvPr>
            <p:custDataLst>
              <p:tags r:id="rId28"/>
            </p:custDataLst>
          </p:nvPr>
        </p:nvSpPr>
        <p:spPr bwMode="auto">
          <a:xfrm>
            <a:off x="10490201" y="2557463"/>
            <a:ext cx="758825" cy="1984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fld id="{339FC2EE-6E36-4836-B76B-1418D7229914}" type="datetime'''''&lt;'''' ''1''''''''000'''''''''' ''''''K''''''''''''g'''''">
              <a:rPr lang="en-GB" altLang="en-US" sz="1300" kern="1200" smtClean="0">
                <a:solidFill>
                  <a:schemeClr val="tx1"/>
                </a:solidFill>
                <a:latin typeface="+mn-lt"/>
                <a:ea typeface="+mn-ea"/>
                <a:cs typeface="+mn-cs"/>
              </a:rPr>
              <a:pPr>
                <a:spcBef>
                  <a:spcPct val="0"/>
                </a:spcBef>
                <a:spcAft>
                  <a:spcPct val="0"/>
                </a:spcAft>
              </a:pPr>
              <a:t>&lt; 1000 Kg</a:t>
            </a:fld>
            <a:endParaRPr lang="en-GB" sz="1300" kern="1200">
              <a:solidFill>
                <a:schemeClr val="tx1"/>
              </a:solidFill>
              <a:latin typeface="+mn-lt"/>
              <a:ea typeface="+mn-ea"/>
              <a:cs typeface="+mn-cs"/>
              <a:sym typeface="Century Gothic" panose="020B0502020202020204" pitchFamily="34" charset="0"/>
            </a:endParaRPr>
          </a:p>
        </p:txBody>
      </p:sp>
      <p:sp>
        <p:nvSpPr>
          <p:cNvPr id="66" name="Google Shape;11;p27">
            <a:extLst>
              <a:ext uri="{FF2B5EF4-FFF2-40B4-BE49-F238E27FC236}">
                <a16:creationId xmlns:a16="http://schemas.microsoft.com/office/drawing/2014/main" id="{1CFDA38B-30D6-B3DA-C635-FABE6FCB76E4}"/>
              </a:ext>
            </a:extLst>
          </p:cNvPr>
          <p:cNvSpPr txBox="1">
            <a:spLocks noGrp="1"/>
          </p:cNvSpPr>
          <p:nvPr>
            <p:custDataLst>
              <p:tags r:id="rId29"/>
            </p:custDataLst>
          </p:nvPr>
        </p:nvSpPr>
        <p:spPr bwMode="auto">
          <a:xfrm>
            <a:off x="10490200" y="2806700"/>
            <a:ext cx="1131888" cy="1984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fld id="{6428C2E1-0439-4E5F-91E6-09A107080B03}" type="datetime'10''0''0'''' -'' ''''''3''''''0''''0''''''''''''''0 ''''Kg'">
              <a:rPr lang="en-GB" altLang="en-US" sz="1300" kern="1200" smtClean="0">
                <a:solidFill>
                  <a:schemeClr val="tx1"/>
                </a:solidFill>
                <a:latin typeface="+mn-lt"/>
                <a:ea typeface="+mn-ea"/>
                <a:cs typeface="+mn-cs"/>
              </a:rPr>
              <a:pPr>
                <a:spcBef>
                  <a:spcPct val="0"/>
                </a:spcBef>
                <a:spcAft>
                  <a:spcPct val="0"/>
                </a:spcAft>
              </a:pPr>
              <a:t>1000 - 3000 Kg</a:t>
            </a:fld>
            <a:endParaRPr lang="en-GB" sz="1300" kern="1200">
              <a:solidFill>
                <a:schemeClr val="tx1"/>
              </a:solidFill>
              <a:latin typeface="+mn-lt"/>
              <a:ea typeface="+mn-ea"/>
              <a:cs typeface="+mn-cs"/>
              <a:sym typeface="Century Gothic" panose="020B0502020202020204" pitchFamily="34" charset="0"/>
            </a:endParaRPr>
          </a:p>
        </p:txBody>
      </p:sp>
      <p:sp>
        <p:nvSpPr>
          <p:cNvPr id="65" name="Google Shape;11;p27">
            <a:extLst>
              <a:ext uri="{FF2B5EF4-FFF2-40B4-BE49-F238E27FC236}">
                <a16:creationId xmlns:a16="http://schemas.microsoft.com/office/drawing/2014/main" id="{79DA1B95-1603-31DF-701B-EF98B8C50BE8}"/>
              </a:ext>
            </a:extLst>
          </p:cNvPr>
          <p:cNvSpPr txBox="1">
            <a:spLocks noGrp="1"/>
          </p:cNvSpPr>
          <p:nvPr>
            <p:custDataLst>
              <p:tags r:id="rId30"/>
            </p:custDataLst>
          </p:nvPr>
        </p:nvSpPr>
        <p:spPr bwMode="auto">
          <a:xfrm>
            <a:off x="10490200" y="3055938"/>
            <a:ext cx="1131888" cy="1984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fld id="{9FC4DB11-CD22-44FB-AA40-765CA7FED773}" type="datetime'''3''''0''''00 ''''''''''-'''' 50''0''''0'''''''''' Kg'''">
              <a:rPr lang="en-GB" altLang="en-US" sz="1300" kern="1200" smtClean="0">
                <a:solidFill>
                  <a:schemeClr val="tx1"/>
                </a:solidFill>
                <a:latin typeface="+mn-lt"/>
                <a:ea typeface="+mn-ea"/>
                <a:cs typeface="+mn-cs"/>
              </a:rPr>
              <a:pPr>
                <a:spcBef>
                  <a:spcPct val="0"/>
                </a:spcBef>
                <a:spcAft>
                  <a:spcPct val="0"/>
                </a:spcAft>
              </a:pPr>
              <a:t>3000 - 5000 Kg</a:t>
            </a:fld>
            <a:endParaRPr lang="en-GB" sz="1300" kern="1200">
              <a:solidFill>
                <a:schemeClr val="tx1"/>
              </a:solidFill>
              <a:latin typeface="+mn-lt"/>
              <a:ea typeface="+mn-ea"/>
              <a:cs typeface="+mn-cs"/>
              <a:sym typeface="Century Gothic" panose="020B0502020202020204" pitchFamily="34" charset="0"/>
            </a:endParaRPr>
          </a:p>
        </p:txBody>
      </p:sp>
      <p:sp>
        <p:nvSpPr>
          <p:cNvPr id="64" name="Google Shape;11;p27">
            <a:extLst>
              <a:ext uri="{FF2B5EF4-FFF2-40B4-BE49-F238E27FC236}">
                <a16:creationId xmlns:a16="http://schemas.microsoft.com/office/drawing/2014/main" id="{03BA98F7-3E7A-D800-96A4-EEF2F8AB5701}"/>
              </a:ext>
            </a:extLst>
          </p:cNvPr>
          <p:cNvSpPr txBox="1">
            <a:spLocks noGrp="1"/>
          </p:cNvSpPr>
          <p:nvPr>
            <p:custDataLst>
              <p:tags r:id="rId31"/>
            </p:custDataLst>
          </p:nvPr>
        </p:nvSpPr>
        <p:spPr bwMode="auto">
          <a:xfrm>
            <a:off x="10490201" y="3305175"/>
            <a:ext cx="758825" cy="1984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fld id="{3939921B-D550-4909-A484-4B15EB219866}" type="datetime'''''&gt;'''''''''' ''''50''''''''''''''0''0'''' ''K''''''g'''''''">
              <a:rPr lang="en-GB" altLang="en-US" sz="1300" kern="1200" smtClean="0">
                <a:solidFill>
                  <a:schemeClr val="tx1"/>
                </a:solidFill>
                <a:latin typeface="+mn-lt"/>
                <a:ea typeface="+mn-ea"/>
                <a:cs typeface="+mn-cs"/>
              </a:rPr>
              <a:pPr>
                <a:spcBef>
                  <a:spcPct val="0"/>
                </a:spcBef>
                <a:spcAft>
                  <a:spcPct val="0"/>
                </a:spcAft>
              </a:pPr>
              <a:t>&gt; 5000 Kg</a:t>
            </a:fld>
            <a:endParaRPr lang="en-GB" sz="1300" kern="1200">
              <a:solidFill>
                <a:schemeClr val="tx1"/>
              </a:solidFill>
              <a:latin typeface="+mn-lt"/>
              <a:ea typeface="+mn-ea"/>
              <a:cs typeface="+mn-cs"/>
              <a:sym typeface="Century Gothic" panose="020B0502020202020204" pitchFamily="34" charset="0"/>
            </a:endParaRPr>
          </a:p>
        </p:txBody>
      </p:sp>
      <p:sp>
        <p:nvSpPr>
          <p:cNvPr id="133" name="TextBox 132">
            <a:extLst>
              <a:ext uri="{FF2B5EF4-FFF2-40B4-BE49-F238E27FC236}">
                <a16:creationId xmlns:a16="http://schemas.microsoft.com/office/drawing/2014/main" id="{02DBC8FF-C94C-B78B-9DE8-699AF9C3EAA8}"/>
              </a:ext>
            </a:extLst>
          </p:cNvPr>
          <p:cNvSpPr txBox="1"/>
          <p:nvPr/>
        </p:nvSpPr>
        <p:spPr>
          <a:xfrm>
            <a:off x="285578" y="2061491"/>
            <a:ext cx="5016843" cy="292388"/>
          </a:xfrm>
          <a:prstGeom prst="rect">
            <a:avLst/>
          </a:prstGeom>
          <a:noFill/>
        </p:spPr>
        <p:txBody>
          <a:bodyPr wrap="square" rtlCol="0">
            <a:spAutoFit/>
          </a:bodyPr>
          <a:lstStyle/>
          <a:p>
            <a:r>
              <a:rPr lang="en-GB" sz="1300" b="1"/>
              <a:t>Acreage of farms cultivated by smallholder farmers </a:t>
            </a:r>
            <a:r>
              <a:rPr lang="en-GB" sz="1300" b="1" baseline="30000"/>
              <a:t>2</a:t>
            </a:r>
            <a:endParaRPr lang="en-GB" sz="1300" b="1"/>
          </a:p>
        </p:txBody>
      </p:sp>
      <p:sp>
        <p:nvSpPr>
          <p:cNvPr id="135" name="TextBox 134">
            <a:extLst>
              <a:ext uri="{FF2B5EF4-FFF2-40B4-BE49-F238E27FC236}">
                <a16:creationId xmlns:a16="http://schemas.microsoft.com/office/drawing/2014/main" id="{69F8B3FD-3918-69DA-6C8A-495666F6E4C3}"/>
              </a:ext>
            </a:extLst>
          </p:cNvPr>
          <p:cNvSpPr txBox="1"/>
          <p:nvPr/>
        </p:nvSpPr>
        <p:spPr>
          <a:xfrm>
            <a:off x="5957627" y="2062222"/>
            <a:ext cx="5016843" cy="292388"/>
          </a:xfrm>
          <a:prstGeom prst="rect">
            <a:avLst/>
          </a:prstGeom>
          <a:noFill/>
        </p:spPr>
        <p:txBody>
          <a:bodyPr wrap="square" rtlCol="0">
            <a:spAutoFit/>
          </a:bodyPr>
          <a:lstStyle/>
          <a:p>
            <a:r>
              <a:rPr lang="en-GB" sz="1300" b="1"/>
              <a:t>Annual produce of smallholder farmers </a:t>
            </a:r>
            <a:r>
              <a:rPr lang="en-GB" sz="1300" b="1" baseline="30000"/>
              <a:t>2</a:t>
            </a:r>
            <a:endParaRPr lang="en-GB" sz="1300" b="1"/>
          </a:p>
        </p:txBody>
      </p:sp>
      <p:cxnSp>
        <p:nvCxnSpPr>
          <p:cNvPr id="56" name="Straight Connector 55">
            <a:extLst>
              <a:ext uri="{FF2B5EF4-FFF2-40B4-BE49-F238E27FC236}">
                <a16:creationId xmlns:a16="http://schemas.microsoft.com/office/drawing/2014/main" id="{6524C203-0F64-ACB0-13FE-B53036346565}"/>
              </a:ext>
            </a:extLst>
          </p:cNvPr>
          <p:cNvCxnSpPr/>
          <p:nvPr/>
        </p:nvCxnSpPr>
        <p:spPr>
          <a:xfrm>
            <a:off x="135924" y="4164225"/>
            <a:ext cx="1187484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357E331-D9AA-5D91-4737-05D28A53619C}"/>
              </a:ext>
            </a:extLst>
          </p:cNvPr>
          <p:cNvSpPr txBox="1"/>
          <p:nvPr/>
        </p:nvSpPr>
        <p:spPr>
          <a:xfrm>
            <a:off x="345989" y="4242339"/>
            <a:ext cx="9267568" cy="307777"/>
          </a:xfrm>
          <a:prstGeom prst="rect">
            <a:avLst/>
          </a:prstGeom>
          <a:solidFill>
            <a:schemeClr val="bg1">
              <a:lumMod val="95000"/>
            </a:schemeClr>
          </a:solidFill>
        </p:spPr>
        <p:txBody>
          <a:bodyPr wrap="square" rtlCol="0">
            <a:spAutoFit/>
          </a:bodyPr>
          <a:lstStyle/>
          <a:p>
            <a:r>
              <a:rPr lang="en-GB" b="1"/>
              <a:t>Among the key challenges faced by smallholder farmers is: </a:t>
            </a:r>
          </a:p>
        </p:txBody>
      </p:sp>
      <p:graphicFrame>
        <p:nvGraphicFramePr>
          <p:cNvPr id="202" name="Chart 201">
            <a:extLst>
              <a:ext uri="{FF2B5EF4-FFF2-40B4-BE49-F238E27FC236}">
                <a16:creationId xmlns:a16="http://schemas.microsoft.com/office/drawing/2014/main" id="{2C4EC06A-43C6-D495-BB88-19869018DBB9}"/>
              </a:ext>
            </a:extLst>
          </p:cNvPr>
          <p:cNvGraphicFramePr/>
          <p:nvPr>
            <p:custDataLst>
              <p:tags r:id="rId32"/>
            </p:custDataLst>
          </p:nvPr>
        </p:nvGraphicFramePr>
        <p:xfrm>
          <a:off x="1625600" y="5267325"/>
          <a:ext cx="1520825" cy="979488"/>
        </p:xfrm>
        <a:graphic>
          <a:graphicData uri="http://schemas.openxmlformats.org/drawingml/2006/chart">
            <c:chart xmlns:c="http://schemas.openxmlformats.org/drawingml/2006/chart" xmlns:r="http://schemas.openxmlformats.org/officeDocument/2006/relationships" r:id="rId69"/>
          </a:graphicData>
        </a:graphic>
      </p:graphicFrame>
      <p:sp>
        <p:nvSpPr>
          <p:cNvPr id="59" name="Google Shape;11;p1">
            <a:extLst>
              <a:ext uri="{FF2B5EF4-FFF2-40B4-BE49-F238E27FC236}">
                <a16:creationId xmlns:a16="http://schemas.microsoft.com/office/drawing/2014/main" id="{4ABFEE98-429D-6D8A-6D34-68BD3AB92CE3}"/>
              </a:ext>
            </a:extLst>
          </p:cNvPr>
          <p:cNvSpPr txBox="1">
            <a:spLocks noGrp="1"/>
          </p:cNvSpPr>
          <p:nvPr>
            <p:custDataLst>
              <p:tags r:id="rId33"/>
            </p:custDataLst>
          </p:nvPr>
        </p:nvSpPr>
        <p:spPr bwMode="auto">
          <a:xfrm>
            <a:off x="731838" y="5386388"/>
            <a:ext cx="865188" cy="1984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spcBef>
                <a:spcPct val="0"/>
              </a:spcBef>
              <a:spcAft>
                <a:spcPct val="0"/>
              </a:spcAft>
            </a:pPr>
            <a:fld id="{C24CB48F-DB4E-4CA6-8BDA-CEE09B1B966C}" type="datetime'O''''''''''''''n ''''m''''''y ''''''f''''''''''''''''''ar''m'">
              <a:rPr lang="en-GB" altLang="en-US" sz="1300" kern="1200" smtClean="0">
                <a:solidFill>
                  <a:schemeClr val="tx1"/>
                </a:solidFill>
                <a:latin typeface="+mn-lt"/>
                <a:ea typeface="+mn-ea"/>
                <a:cs typeface="+mn-cs"/>
              </a:rPr>
              <a:pPr algn="r">
                <a:spcBef>
                  <a:spcPct val="0"/>
                </a:spcBef>
                <a:spcAft>
                  <a:spcPct val="0"/>
                </a:spcAft>
              </a:pPr>
              <a:t>On my farm</a:t>
            </a:fld>
            <a:endParaRPr lang="en-GB" sz="1300" kern="1200">
              <a:solidFill>
                <a:schemeClr val="tx1"/>
              </a:solidFill>
              <a:latin typeface="+mn-lt"/>
              <a:ea typeface="+mn-ea"/>
              <a:cs typeface="+mn-cs"/>
            </a:endParaRPr>
          </a:p>
        </p:txBody>
      </p:sp>
      <p:sp>
        <p:nvSpPr>
          <p:cNvPr id="68" name="Google Shape;11;p1">
            <a:extLst>
              <a:ext uri="{FF2B5EF4-FFF2-40B4-BE49-F238E27FC236}">
                <a16:creationId xmlns:a16="http://schemas.microsoft.com/office/drawing/2014/main" id="{4357DA60-B4EF-9B99-EA03-7998F65E8C4A}"/>
              </a:ext>
            </a:extLst>
          </p:cNvPr>
          <p:cNvSpPr txBox="1">
            <a:spLocks noGrp="1"/>
          </p:cNvSpPr>
          <p:nvPr>
            <p:custDataLst>
              <p:tags r:id="rId34"/>
            </p:custDataLst>
          </p:nvPr>
        </p:nvSpPr>
        <p:spPr bwMode="auto">
          <a:xfrm>
            <a:off x="227013" y="5657850"/>
            <a:ext cx="1370013" cy="1984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spcBef>
                <a:spcPct val="0"/>
              </a:spcBef>
              <a:spcAft>
                <a:spcPct val="0"/>
              </a:spcAft>
            </a:pPr>
            <a:fld id="{42BEC9FD-453A-472F-B941-23C7BF5B9BA7}" type="datetime'''''Pr''ivat''''''e'''' ''w''ar''eho''''''''use'''''''''''">
              <a:rPr lang="en-GB" altLang="en-US" sz="1300" kern="1200" smtClean="0">
                <a:solidFill>
                  <a:schemeClr val="tx1"/>
                </a:solidFill>
                <a:latin typeface="+mn-lt"/>
                <a:ea typeface="+mn-ea"/>
                <a:cs typeface="+mn-cs"/>
              </a:rPr>
              <a:pPr algn="r">
                <a:spcBef>
                  <a:spcPct val="0"/>
                </a:spcBef>
                <a:spcAft>
                  <a:spcPct val="0"/>
                </a:spcAft>
              </a:pPr>
              <a:t>Private warehouse</a:t>
            </a:fld>
            <a:endParaRPr lang="en-GB" sz="1300" kern="1200">
              <a:solidFill>
                <a:schemeClr val="tx1"/>
              </a:solidFill>
              <a:latin typeface="+mn-lt"/>
              <a:ea typeface="+mn-ea"/>
              <a:cs typeface="+mn-cs"/>
            </a:endParaRPr>
          </a:p>
        </p:txBody>
      </p:sp>
      <p:sp>
        <p:nvSpPr>
          <p:cNvPr id="69" name="Google Shape;11;p1">
            <a:extLst>
              <a:ext uri="{FF2B5EF4-FFF2-40B4-BE49-F238E27FC236}">
                <a16:creationId xmlns:a16="http://schemas.microsoft.com/office/drawing/2014/main" id="{52B867AB-AFE2-DC15-836F-2ABA82B30B49}"/>
              </a:ext>
            </a:extLst>
          </p:cNvPr>
          <p:cNvSpPr txBox="1">
            <a:spLocks noGrp="1"/>
          </p:cNvSpPr>
          <p:nvPr>
            <p:custDataLst>
              <p:tags r:id="rId35"/>
            </p:custDataLst>
          </p:nvPr>
        </p:nvSpPr>
        <p:spPr bwMode="auto">
          <a:xfrm>
            <a:off x="292100" y="5929313"/>
            <a:ext cx="1304925" cy="1984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spcBef>
                <a:spcPct val="0"/>
              </a:spcBef>
              <a:spcAft>
                <a:spcPct val="0"/>
              </a:spcAft>
            </a:pPr>
            <a:fld id="{C5923898-C7F5-4DC5-BEC2-8CF56D99C0C8}" type="datetime'''''P''u''b''li''''c'''''' w''a''r''''''eho''u''''''''''''se'">
              <a:rPr lang="en-GB" altLang="en-US" sz="1300" kern="1200" smtClean="0">
                <a:solidFill>
                  <a:schemeClr val="tx1"/>
                </a:solidFill>
                <a:latin typeface="+mn-lt"/>
                <a:ea typeface="+mn-ea"/>
                <a:cs typeface="+mn-cs"/>
              </a:rPr>
              <a:pPr algn="r">
                <a:spcBef>
                  <a:spcPct val="0"/>
                </a:spcBef>
                <a:spcAft>
                  <a:spcPct val="0"/>
                </a:spcAft>
              </a:pPr>
              <a:t>Public warehouse</a:t>
            </a:fld>
            <a:endParaRPr lang="en-GB" sz="1300" kern="1200">
              <a:solidFill>
                <a:schemeClr val="tx1"/>
              </a:solidFill>
              <a:latin typeface="+mn-lt"/>
              <a:ea typeface="+mn-ea"/>
              <a:cs typeface="+mn-cs"/>
            </a:endParaRPr>
          </a:p>
        </p:txBody>
      </p:sp>
      <p:sp>
        <p:nvSpPr>
          <p:cNvPr id="70" name="Google Shape;11;p1">
            <a:extLst>
              <a:ext uri="{FF2B5EF4-FFF2-40B4-BE49-F238E27FC236}">
                <a16:creationId xmlns:a16="http://schemas.microsoft.com/office/drawing/2014/main" id="{9E4A76CE-836A-62C0-9DE9-4E1F253E08B6}"/>
              </a:ext>
            </a:extLst>
          </p:cNvPr>
          <p:cNvSpPr txBox="1">
            <a:spLocks noGrp="1"/>
          </p:cNvSpPr>
          <p:nvPr>
            <p:custDataLst>
              <p:tags r:id="rId36"/>
            </p:custDataLst>
          </p:nvPr>
        </p:nvSpPr>
        <p:spPr bwMode="gray">
          <a:xfrm>
            <a:off x="3089275" y="5395913"/>
            <a:ext cx="377825"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23813" tIns="0" rIns="23813"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spcBef>
                <a:spcPct val="0"/>
              </a:spcBef>
              <a:spcAft>
                <a:spcPct val="0"/>
              </a:spcAft>
            </a:pPr>
            <a:fld id="{1308F172-BD36-42C5-BD7B-BAD4BB722AAA}" type="datetime'''''''''''''''''''''''''''''''9''''''''''''''''''''''''4%'">
              <a:rPr lang="en-GB" altLang="en-US" sz="1300" kern="1200" smtClean="0">
                <a:solidFill>
                  <a:schemeClr val="tx1"/>
                </a:solidFill>
                <a:latin typeface="+mn-lt"/>
                <a:ea typeface="+mn-ea"/>
                <a:cs typeface="+mn-cs"/>
              </a:rPr>
              <a:pPr>
                <a:lnSpc>
                  <a:spcPct val="90000"/>
                </a:lnSpc>
                <a:spcBef>
                  <a:spcPct val="0"/>
                </a:spcBef>
                <a:spcAft>
                  <a:spcPct val="0"/>
                </a:spcAft>
              </a:pPr>
              <a:t>94%</a:t>
            </a:fld>
            <a:endParaRPr lang="en-GB" sz="1300" kern="1200">
              <a:solidFill>
                <a:schemeClr val="tx1"/>
              </a:solidFill>
              <a:latin typeface="+mn-lt"/>
              <a:ea typeface="+mn-ea"/>
              <a:cs typeface="+mn-cs"/>
            </a:endParaRPr>
          </a:p>
        </p:txBody>
      </p:sp>
      <p:sp>
        <p:nvSpPr>
          <p:cNvPr id="71" name="Google Shape;11;p1">
            <a:extLst>
              <a:ext uri="{FF2B5EF4-FFF2-40B4-BE49-F238E27FC236}">
                <a16:creationId xmlns:a16="http://schemas.microsoft.com/office/drawing/2014/main" id="{11A57F66-EC17-D548-52F1-5BE362C8707D}"/>
              </a:ext>
            </a:extLst>
          </p:cNvPr>
          <p:cNvSpPr txBox="1">
            <a:spLocks noGrp="1"/>
          </p:cNvSpPr>
          <p:nvPr>
            <p:custDataLst>
              <p:tags r:id="rId37"/>
            </p:custDataLst>
          </p:nvPr>
        </p:nvSpPr>
        <p:spPr bwMode="gray">
          <a:xfrm>
            <a:off x="1863725" y="5667375"/>
            <a:ext cx="285750"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23813" tIns="0" rIns="23813"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spcBef>
                <a:spcPct val="0"/>
              </a:spcBef>
              <a:spcAft>
                <a:spcPct val="0"/>
              </a:spcAft>
            </a:pPr>
            <a:fld id="{C2F4D428-924C-4E8E-834B-4180861CCEA6}" type="datetime'''''''''''''''''''''''''''''''''''''''9''''''''''%'''''''''">
              <a:rPr lang="en-GB" altLang="en-US" sz="1300" kern="1200" smtClean="0">
                <a:solidFill>
                  <a:schemeClr val="tx1"/>
                </a:solidFill>
                <a:latin typeface="+mn-lt"/>
                <a:ea typeface="+mn-ea"/>
                <a:cs typeface="+mn-cs"/>
              </a:rPr>
              <a:pPr>
                <a:lnSpc>
                  <a:spcPct val="90000"/>
                </a:lnSpc>
                <a:spcBef>
                  <a:spcPct val="0"/>
                </a:spcBef>
                <a:spcAft>
                  <a:spcPct val="0"/>
                </a:spcAft>
              </a:pPr>
              <a:t>9%</a:t>
            </a:fld>
            <a:endParaRPr lang="en-GB" sz="1300" kern="1200">
              <a:solidFill>
                <a:schemeClr val="tx1"/>
              </a:solidFill>
              <a:latin typeface="+mn-lt"/>
              <a:ea typeface="+mn-ea"/>
              <a:cs typeface="+mn-cs"/>
            </a:endParaRPr>
          </a:p>
        </p:txBody>
      </p:sp>
      <p:sp>
        <p:nvSpPr>
          <p:cNvPr id="72" name="Google Shape;11;p1">
            <a:extLst>
              <a:ext uri="{FF2B5EF4-FFF2-40B4-BE49-F238E27FC236}">
                <a16:creationId xmlns:a16="http://schemas.microsoft.com/office/drawing/2014/main" id="{8761B42E-1554-9FA5-262B-E4AF5B3B414B}"/>
              </a:ext>
            </a:extLst>
          </p:cNvPr>
          <p:cNvSpPr txBox="1">
            <a:spLocks noGrp="1"/>
          </p:cNvSpPr>
          <p:nvPr>
            <p:custDataLst>
              <p:tags r:id="rId38"/>
            </p:custDataLst>
          </p:nvPr>
        </p:nvSpPr>
        <p:spPr bwMode="gray">
          <a:xfrm>
            <a:off x="1819275" y="5938838"/>
            <a:ext cx="285750"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23813" tIns="0" rIns="23813"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spcBef>
                <a:spcPct val="0"/>
              </a:spcBef>
              <a:spcAft>
                <a:spcPct val="0"/>
              </a:spcAft>
            </a:pPr>
            <a:fld id="{5D8BD7ED-69D3-45D3-B7E4-F30C2E69BE19}" type="datetime'''''''''''''''6''''''''''''''''''%'''">
              <a:rPr lang="en-GB" altLang="en-US" sz="1300" kern="1200" smtClean="0">
                <a:solidFill>
                  <a:schemeClr val="tx1"/>
                </a:solidFill>
                <a:latin typeface="+mn-lt"/>
                <a:ea typeface="+mn-ea"/>
                <a:cs typeface="+mn-cs"/>
              </a:rPr>
              <a:pPr>
                <a:lnSpc>
                  <a:spcPct val="90000"/>
                </a:lnSpc>
                <a:spcBef>
                  <a:spcPct val="0"/>
                </a:spcBef>
                <a:spcAft>
                  <a:spcPct val="0"/>
                </a:spcAft>
              </a:pPr>
              <a:t>6%</a:t>
            </a:fld>
            <a:endParaRPr lang="en-GB" sz="1300" kern="1200">
              <a:solidFill>
                <a:schemeClr val="tx1"/>
              </a:solidFill>
              <a:latin typeface="+mn-lt"/>
              <a:ea typeface="+mn-ea"/>
              <a:cs typeface="+mn-cs"/>
            </a:endParaRPr>
          </a:p>
        </p:txBody>
      </p:sp>
      <p:graphicFrame>
        <p:nvGraphicFramePr>
          <p:cNvPr id="209" name="Chart 208">
            <a:extLst>
              <a:ext uri="{FF2B5EF4-FFF2-40B4-BE49-F238E27FC236}">
                <a16:creationId xmlns:a16="http://schemas.microsoft.com/office/drawing/2014/main" id="{64A835F2-4152-90EA-14EC-6788AC655528}"/>
              </a:ext>
            </a:extLst>
          </p:cNvPr>
          <p:cNvGraphicFramePr/>
          <p:nvPr>
            <p:custDataLst>
              <p:tags r:id="rId39"/>
            </p:custDataLst>
          </p:nvPr>
        </p:nvGraphicFramePr>
        <p:xfrm>
          <a:off x="4184650" y="5203825"/>
          <a:ext cx="3673475" cy="658813"/>
        </p:xfrm>
        <a:graphic>
          <a:graphicData uri="http://schemas.openxmlformats.org/drawingml/2006/chart">
            <c:chart xmlns:c="http://schemas.openxmlformats.org/drawingml/2006/chart" xmlns:r="http://schemas.openxmlformats.org/officeDocument/2006/relationships" r:id="rId70"/>
          </a:graphicData>
        </a:graphic>
      </p:graphicFrame>
      <p:sp>
        <p:nvSpPr>
          <p:cNvPr id="81" name="Google Shape;11;p1">
            <a:extLst>
              <a:ext uri="{FF2B5EF4-FFF2-40B4-BE49-F238E27FC236}">
                <a16:creationId xmlns:a16="http://schemas.microsoft.com/office/drawing/2014/main" id="{95BB973D-8327-C438-023B-726F67FDA711}"/>
              </a:ext>
            </a:extLst>
          </p:cNvPr>
          <p:cNvSpPr txBox="1">
            <a:spLocks noGrp="1"/>
          </p:cNvSpPr>
          <p:nvPr>
            <p:custDataLst>
              <p:tags r:id="rId40"/>
            </p:custDataLst>
          </p:nvPr>
        </p:nvSpPr>
        <p:spPr bwMode="gray">
          <a:xfrm>
            <a:off x="7340600" y="5443538"/>
            <a:ext cx="377825" cy="177800"/>
          </a:xfrm>
          <a:prstGeom prst="rect">
            <a:avLst/>
          </a:prstGeom>
          <a:noFill/>
          <a:ln>
            <a:noFill/>
          </a:ln>
          <a:effectLst/>
          <a:extLst>
            <a:ext uri="{909E8E84-426E-40DD-AFC4-6F175D3DCCD1}">
              <a14:hiddenFill xmlns:a14="http://schemas.microsoft.com/office/drawing/2010/main">
                <a:solidFill>
                  <a:srgbClr val="C30C3E"/>
                </a:solidFill>
              </a14:hiddenFill>
            </a:ext>
          </a:extLst>
        </p:spPr>
        <p:txBody>
          <a:bodyPr spcFirstLastPara="1" vert="horz" wrap="none" lIns="23813" tIns="0" rIns="23813"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spcBef>
                <a:spcPct val="0"/>
              </a:spcBef>
              <a:spcAft>
                <a:spcPct val="0"/>
              </a:spcAft>
            </a:pPr>
            <a:fld id="{C8B7B806-61E9-4659-A364-36A48779DCA7}" type="datetime'''''1''''''''''''''''''4''''''''''''''''''''''''''%'''''''''">
              <a:rPr lang="en-GB" altLang="en-US" sz="1300" kern="1200" smtClean="0">
                <a:solidFill>
                  <a:schemeClr val="bg1"/>
                </a:solidFill>
                <a:latin typeface="+mn-lt"/>
                <a:ea typeface="+mn-ea"/>
                <a:cs typeface="+mn-cs"/>
              </a:rPr>
              <a:pPr algn="ctr">
                <a:lnSpc>
                  <a:spcPct val="90000"/>
                </a:lnSpc>
                <a:spcBef>
                  <a:spcPct val="0"/>
                </a:spcBef>
                <a:spcAft>
                  <a:spcPct val="0"/>
                </a:spcAft>
              </a:pPr>
              <a:t>14%</a:t>
            </a:fld>
            <a:endParaRPr lang="en-GB" sz="1300" kern="1200">
              <a:solidFill>
                <a:schemeClr val="bg1"/>
              </a:solidFill>
              <a:latin typeface="+mn-lt"/>
              <a:ea typeface="+mn-ea"/>
              <a:cs typeface="+mn-cs"/>
            </a:endParaRPr>
          </a:p>
        </p:txBody>
      </p:sp>
      <p:sp>
        <p:nvSpPr>
          <p:cNvPr id="82" name="Google Shape;11;p1">
            <a:extLst>
              <a:ext uri="{FF2B5EF4-FFF2-40B4-BE49-F238E27FC236}">
                <a16:creationId xmlns:a16="http://schemas.microsoft.com/office/drawing/2014/main" id="{E9F87CD0-95F9-3896-7641-3DD61EC48A41}"/>
              </a:ext>
            </a:extLst>
          </p:cNvPr>
          <p:cNvSpPr txBox="1">
            <a:spLocks noGrp="1"/>
          </p:cNvSpPr>
          <p:nvPr>
            <p:custDataLst>
              <p:tags r:id="rId41"/>
            </p:custDataLst>
          </p:nvPr>
        </p:nvSpPr>
        <p:spPr bwMode="gray">
          <a:xfrm>
            <a:off x="6621463" y="5443538"/>
            <a:ext cx="377825" cy="177800"/>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spcFirstLastPara="1" vert="horz" wrap="none" lIns="23813" tIns="0" rIns="23813"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spcBef>
                <a:spcPct val="0"/>
              </a:spcBef>
              <a:spcAft>
                <a:spcPct val="0"/>
              </a:spcAft>
            </a:pPr>
            <a:fld id="{C27C3341-D79B-4C9C-8D32-8F1D3D0CA4F9}" type="datetime'''''''''''''''''''''''''''''''''''2''7''%'''''">
              <a:rPr lang="en-GB" altLang="en-US" sz="1300" kern="1200" smtClean="0">
                <a:solidFill>
                  <a:schemeClr val="tx1"/>
                </a:solidFill>
                <a:latin typeface="+mn-lt"/>
                <a:ea typeface="+mn-ea"/>
                <a:cs typeface="+mn-cs"/>
              </a:rPr>
              <a:pPr algn="ctr">
                <a:lnSpc>
                  <a:spcPct val="90000"/>
                </a:lnSpc>
                <a:spcBef>
                  <a:spcPct val="0"/>
                </a:spcBef>
                <a:spcAft>
                  <a:spcPct val="0"/>
                </a:spcAft>
              </a:pPr>
              <a:t>27%</a:t>
            </a:fld>
            <a:endParaRPr lang="en-GB" sz="1300" kern="1200">
              <a:solidFill>
                <a:schemeClr val="tx1"/>
              </a:solidFill>
              <a:latin typeface="+mn-lt"/>
              <a:ea typeface="+mn-ea"/>
              <a:cs typeface="+mn-cs"/>
            </a:endParaRPr>
          </a:p>
        </p:txBody>
      </p:sp>
      <p:sp>
        <p:nvSpPr>
          <p:cNvPr id="83" name="Google Shape;11;p1">
            <a:extLst>
              <a:ext uri="{FF2B5EF4-FFF2-40B4-BE49-F238E27FC236}">
                <a16:creationId xmlns:a16="http://schemas.microsoft.com/office/drawing/2014/main" id="{A64E2E7E-524C-B02D-E11C-46DF55C93564}"/>
              </a:ext>
            </a:extLst>
          </p:cNvPr>
          <p:cNvSpPr txBox="1">
            <a:spLocks noGrp="1"/>
          </p:cNvSpPr>
          <p:nvPr>
            <p:custDataLst>
              <p:tags r:id="rId42"/>
            </p:custDataLst>
          </p:nvPr>
        </p:nvSpPr>
        <p:spPr bwMode="gray">
          <a:xfrm>
            <a:off x="5815013" y="5443538"/>
            <a:ext cx="377825" cy="17780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spcFirstLastPara="1" vert="horz" wrap="none" lIns="23813" tIns="0" rIns="23813"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spcBef>
                <a:spcPct val="0"/>
              </a:spcBef>
              <a:spcAft>
                <a:spcPct val="0"/>
              </a:spcAft>
            </a:pPr>
            <a:fld id="{B0BFBFA2-FA03-4B09-892A-5DA85E2C2D13}" type="datetime'''''''''''''''''''19''''''''''''''''''''''''%'''''''''''">
              <a:rPr lang="en-GB" altLang="en-US" sz="1300" kern="1200" smtClean="0">
                <a:solidFill>
                  <a:schemeClr val="tx1"/>
                </a:solidFill>
                <a:latin typeface="+mn-lt"/>
                <a:ea typeface="+mn-ea"/>
                <a:cs typeface="+mn-cs"/>
              </a:rPr>
              <a:pPr algn="ctr">
                <a:lnSpc>
                  <a:spcPct val="90000"/>
                </a:lnSpc>
                <a:spcBef>
                  <a:spcPct val="0"/>
                </a:spcBef>
                <a:spcAft>
                  <a:spcPct val="0"/>
                </a:spcAft>
              </a:pPr>
              <a:t>19%</a:t>
            </a:fld>
            <a:endParaRPr lang="en-GB" sz="1300" kern="1200">
              <a:solidFill>
                <a:schemeClr val="tx1"/>
              </a:solidFill>
              <a:latin typeface="+mn-lt"/>
              <a:ea typeface="+mn-ea"/>
              <a:cs typeface="+mn-cs"/>
            </a:endParaRPr>
          </a:p>
        </p:txBody>
      </p:sp>
      <p:sp>
        <p:nvSpPr>
          <p:cNvPr id="84" name="Google Shape;11;p1">
            <a:extLst>
              <a:ext uri="{FF2B5EF4-FFF2-40B4-BE49-F238E27FC236}">
                <a16:creationId xmlns:a16="http://schemas.microsoft.com/office/drawing/2014/main" id="{C0B6AA03-9F5C-8A90-A8EA-4E9544D84D29}"/>
              </a:ext>
            </a:extLst>
          </p:cNvPr>
          <p:cNvSpPr txBox="1">
            <a:spLocks noGrp="1"/>
          </p:cNvSpPr>
          <p:nvPr>
            <p:custDataLst>
              <p:tags r:id="rId43"/>
            </p:custDataLst>
          </p:nvPr>
        </p:nvSpPr>
        <p:spPr bwMode="gray">
          <a:xfrm>
            <a:off x="4884738" y="5443538"/>
            <a:ext cx="377825" cy="177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spcFirstLastPara="1" vert="horz" wrap="none" lIns="23813" tIns="0" rIns="23813"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spcBef>
                <a:spcPct val="0"/>
              </a:spcBef>
              <a:spcAft>
                <a:spcPct val="0"/>
              </a:spcAft>
            </a:pPr>
            <a:fld id="{0F2D5D15-CAD3-4E30-A983-906F984AFAFD}" type="datetime'''''''''''''''''''3''4''''''''''''''''''''''''''''''''''''''%'">
              <a:rPr lang="en-GB" altLang="en-US" sz="1300" kern="1200" smtClean="0">
                <a:solidFill>
                  <a:schemeClr val="bg1"/>
                </a:solidFill>
                <a:latin typeface="+mn-lt"/>
                <a:ea typeface="+mn-ea"/>
                <a:cs typeface="+mn-cs"/>
              </a:rPr>
              <a:pPr algn="ctr">
                <a:lnSpc>
                  <a:spcPct val="90000"/>
                </a:lnSpc>
                <a:spcBef>
                  <a:spcPct val="0"/>
                </a:spcBef>
                <a:spcAft>
                  <a:spcPct val="0"/>
                </a:spcAft>
              </a:pPr>
              <a:t>34%</a:t>
            </a:fld>
            <a:endParaRPr lang="en-GB" sz="1300" kern="1200">
              <a:solidFill>
                <a:schemeClr val="bg1"/>
              </a:solidFill>
              <a:latin typeface="+mn-lt"/>
              <a:ea typeface="+mn-ea"/>
              <a:cs typeface="+mn-cs"/>
            </a:endParaRPr>
          </a:p>
        </p:txBody>
      </p:sp>
      <p:sp>
        <p:nvSpPr>
          <p:cNvPr id="85" name="Google Shape;11;p1">
            <a:extLst>
              <a:ext uri="{FF2B5EF4-FFF2-40B4-BE49-F238E27FC236}">
                <a16:creationId xmlns:a16="http://schemas.microsoft.com/office/drawing/2014/main" id="{9C832036-2060-759C-1208-B3E9198BEBF2}"/>
              </a:ext>
            </a:extLst>
          </p:cNvPr>
          <p:cNvSpPr txBox="1">
            <a:spLocks noGrp="1"/>
          </p:cNvSpPr>
          <p:nvPr>
            <p:custDataLst>
              <p:tags r:id="rId44"/>
            </p:custDataLst>
          </p:nvPr>
        </p:nvSpPr>
        <p:spPr bwMode="gray">
          <a:xfrm>
            <a:off x="4229100" y="5443538"/>
            <a:ext cx="285750" cy="177800"/>
          </a:xfrm>
          <a:prstGeom prst="rect">
            <a:avLst/>
          </a:prstGeom>
          <a:solidFill>
            <a:schemeClr val="accent4"/>
          </a:solidFill>
          <a:ln>
            <a:noFill/>
          </a:ln>
          <a:effectLst/>
        </p:spPr>
        <p:txBody>
          <a:bodyPr spcFirstLastPara="1" vert="horz" wrap="none" lIns="23813" tIns="0" rIns="23813"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spcBef>
                <a:spcPct val="0"/>
              </a:spcBef>
              <a:spcAft>
                <a:spcPct val="0"/>
              </a:spcAft>
            </a:pPr>
            <a:fld id="{0E121FA5-2E73-40E4-8EDC-2761E9530436}" type="datetime'''''''''6''''''''''''''''''''''''''''''%'''''''''''''''''">
              <a:rPr lang="en-GB" altLang="en-US" sz="1300" kern="1200" smtClean="0">
                <a:solidFill>
                  <a:schemeClr val="bg1"/>
                </a:solidFill>
                <a:effectLst/>
                <a:latin typeface="+mn-lt"/>
                <a:ea typeface="+mn-ea"/>
                <a:cs typeface="+mn-cs"/>
              </a:rPr>
              <a:pPr algn="ctr">
                <a:lnSpc>
                  <a:spcPct val="90000"/>
                </a:lnSpc>
                <a:spcBef>
                  <a:spcPct val="0"/>
                </a:spcBef>
                <a:spcAft>
                  <a:spcPct val="0"/>
                </a:spcAft>
              </a:pPr>
              <a:t>6%</a:t>
            </a:fld>
            <a:endParaRPr lang="en-GB" sz="1300" kern="1200">
              <a:solidFill>
                <a:schemeClr val="bg1"/>
              </a:solidFill>
              <a:latin typeface="+mn-lt"/>
              <a:ea typeface="+mn-ea"/>
              <a:cs typeface="+mn-cs"/>
            </a:endParaRPr>
          </a:p>
        </p:txBody>
      </p:sp>
      <p:sp>
        <p:nvSpPr>
          <p:cNvPr id="86" name="Rectangle 85">
            <a:extLst>
              <a:ext uri="{FF2B5EF4-FFF2-40B4-BE49-F238E27FC236}">
                <a16:creationId xmlns:a16="http://schemas.microsoft.com/office/drawing/2014/main" id="{E664D1F6-0153-EFB2-92CF-22D026DEFF77}"/>
              </a:ext>
            </a:extLst>
          </p:cNvPr>
          <p:cNvSpPr/>
          <p:nvPr>
            <p:custDataLst>
              <p:tags r:id="rId45"/>
            </p:custDataLst>
          </p:nvPr>
        </p:nvSpPr>
        <p:spPr bwMode="auto">
          <a:xfrm>
            <a:off x="4244975" y="5737225"/>
            <a:ext cx="214313" cy="160338"/>
          </a:xfrm>
          <a:prstGeom prst="rect">
            <a:avLst/>
          </a:prstGeom>
          <a:solidFill>
            <a:schemeClr val="accent4"/>
          </a:solidFill>
          <a:ln w="25400" cap="flat" cmpd="sng" algn="ctr">
            <a:no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82DD7CD0-436F-034C-E0D0-8B615C7B3314}"/>
              </a:ext>
            </a:extLst>
          </p:cNvPr>
          <p:cNvSpPr/>
          <p:nvPr>
            <p:custDataLst>
              <p:tags r:id="rId46"/>
            </p:custDataLst>
          </p:nvPr>
        </p:nvSpPr>
        <p:spPr bwMode="auto">
          <a:xfrm>
            <a:off x="4244975" y="5970588"/>
            <a:ext cx="214313" cy="160338"/>
          </a:xfrm>
          <a:prstGeom prst="rect">
            <a:avLst/>
          </a:prstGeom>
          <a:solidFill>
            <a:schemeClr val="accent1"/>
          </a:solidFill>
          <a:ln w="25400" cap="flat" cmpd="sng" algn="ctr">
            <a:no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35E4420F-EFB6-D73B-5463-2FF55156064F}"/>
              </a:ext>
            </a:extLst>
          </p:cNvPr>
          <p:cNvSpPr/>
          <p:nvPr>
            <p:custDataLst>
              <p:tags r:id="rId47"/>
            </p:custDataLst>
          </p:nvPr>
        </p:nvSpPr>
        <p:spPr bwMode="auto">
          <a:xfrm>
            <a:off x="4244975" y="6203950"/>
            <a:ext cx="214313" cy="160338"/>
          </a:xfrm>
          <a:prstGeom prst="rect">
            <a:avLst/>
          </a:prstGeom>
          <a:solidFill>
            <a:schemeClr val="accent2"/>
          </a:solidFill>
          <a:ln w="25400" cap="flat" cmpd="sng" algn="ctr">
            <a:no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E8A95683-F728-836C-3ADA-CF5C3FF4F85E}"/>
              </a:ext>
            </a:extLst>
          </p:cNvPr>
          <p:cNvSpPr/>
          <p:nvPr>
            <p:custDataLst>
              <p:tags r:id="rId48"/>
            </p:custDataLst>
          </p:nvPr>
        </p:nvSpPr>
        <p:spPr bwMode="auto">
          <a:xfrm>
            <a:off x="5929313" y="5737225"/>
            <a:ext cx="214313" cy="160338"/>
          </a:xfrm>
          <a:prstGeom prst="rect">
            <a:avLst/>
          </a:prstGeom>
          <a:solidFill>
            <a:schemeClr val="accent3"/>
          </a:solidFill>
          <a:ln w="25400" cap="flat" cmpd="sng" algn="ctr">
            <a:no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56A7BF46-2E43-3A56-C4A2-BDFA89553356}"/>
              </a:ext>
            </a:extLst>
          </p:cNvPr>
          <p:cNvSpPr/>
          <p:nvPr>
            <p:custDataLst>
              <p:tags r:id="rId49"/>
            </p:custDataLst>
          </p:nvPr>
        </p:nvSpPr>
        <p:spPr bwMode="auto">
          <a:xfrm>
            <a:off x="5929313" y="5970588"/>
            <a:ext cx="214313" cy="160338"/>
          </a:xfrm>
          <a:prstGeom prst="rect">
            <a:avLst/>
          </a:prstGeom>
          <a:solidFill>
            <a:srgbClr val="C30C3E"/>
          </a:solidFill>
          <a:ln w="25400" cap="flat" cmpd="sng" algn="ctr">
            <a:no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Google Shape;11;p1">
            <a:extLst>
              <a:ext uri="{FF2B5EF4-FFF2-40B4-BE49-F238E27FC236}">
                <a16:creationId xmlns:a16="http://schemas.microsoft.com/office/drawing/2014/main" id="{5035D731-950B-ACC4-25F5-8F57F6217668}"/>
              </a:ext>
            </a:extLst>
          </p:cNvPr>
          <p:cNvSpPr txBox="1">
            <a:spLocks noGrp="1"/>
          </p:cNvSpPr>
          <p:nvPr>
            <p:custDataLst>
              <p:tags r:id="rId50"/>
            </p:custDataLst>
          </p:nvPr>
        </p:nvSpPr>
        <p:spPr bwMode="auto">
          <a:xfrm>
            <a:off x="4510088" y="5732463"/>
            <a:ext cx="9048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fld id="{AD5A5E87-893F-46B3-B8EA-7AEF99E266A2}" type="datetime'V''er''''y'''' sa''''''''''ti''s''f''i''''ed'''''''''">
              <a:rPr lang="en-GB" altLang="en-US" sz="1200" kern="1200" smtClean="0">
                <a:solidFill>
                  <a:schemeClr val="tx1"/>
                </a:solidFill>
                <a:latin typeface="+mn-lt"/>
                <a:ea typeface="+mn-ea"/>
                <a:cs typeface="+mn-cs"/>
              </a:rPr>
              <a:pPr>
                <a:spcBef>
                  <a:spcPct val="0"/>
                </a:spcBef>
                <a:spcAft>
                  <a:spcPct val="0"/>
                </a:spcAft>
              </a:pPr>
              <a:t>Very satisfied</a:t>
            </a:fld>
            <a:endParaRPr lang="en-GB" sz="1200" kern="1200">
              <a:solidFill>
                <a:schemeClr val="tx1"/>
              </a:solidFill>
              <a:latin typeface="+mn-lt"/>
              <a:ea typeface="+mn-ea"/>
              <a:cs typeface="+mn-cs"/>
            </a:endParaRPr>
          </a:p>
        </p:txBody>
      </p:sp>
      <p:sp>
        <p:nvSpPr>
          <p:cNvPr id="92" name="Google Shape;11;p1">
            <a:extLst>
              <a:ext uri="{FF2B5EF4-FFF2-40B4-BE49-F238E27FC236}">
                <a16:creationId xmlns:a16="http://schemas.microsoft.com/office/drawing/2014/main" id="{0576F160-F10B-A6A9-51CE-AA77B6425A12}"/>
              </a:ext>
            </a:extLst>
          </p:cNvPr>
          <p:cNvSpPr txBox="1">
            <a:spLocks noGrp="1"/>
          </p:cNvSpPr>
          <p:nvPr>
            <p:custDataLst>
              <p:tags r:id="rId51"/>
            </p:custDataLst>
          </p:nvPr>
        </p:nvSpPr>
        <p:spPr bwMode="auto">
          <a:xfrm>
            <a:off x="4510088" y="5965825"/>
            <a:ext cx="131762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fld id="{FA79D0D8-3AA8-407F-901D-32317FEC4DD5}" type="datetime'''''''''S''''o''''me''''''''''w''h''at ''''sat''isf''i''''ed'">
              <a:rPr lang="en-GB" altLang="en-US" sz="1200" kern="1200" smtClean="0">
                <a:solidFill>
                  <a:schemeClr val="tx1"/>
                </a:solidFill>
                <a:latin typeface="+mn-lt"/>
                <a:ea typeface="+mn-ea"/>
                <a:cs typeface="+mn-cs"/>
              </a:rPr>
              <a:pPr>
                <a:spcBef>
                  <a:spcPct val="0"/>
                </a:spcBef>
                <a:spcAft>
                  <a:spcPct val="0"/>
                </a:spcAft>
              </a:pPr>
              <a:t>Somewhat satisfied</a:t>
            </a:fld>
            <a:endParaRPr lang="en-GB" sz="1200" kern="1200">
              <a:solidFill>
                <a:schemeClr val="tx1"/>
              </a:solidFill>
              <a:latin typeface="+mn-lt"/>
              <a:ea typeface="+mn-ea"/>
              <a:cs typeface="+mn-cs"/>
            </a:endParaRPr>
          </a:p>
        </p:txBody>
      </p:sp>
      <p:sp>
        <p:nvSpPr>
          <p:cNvPr id="93" name="Google Shape;11;p1">
            <a:extLst>
              <a:ext uri="{FF2B5EF4-FFF2-40B4-BE49-F238E27FC236}">
                <a16:creationId xmlns:a16="http://schemas.microsoft.com/office/drawing/2014/main" id="{92B67E20-3563-230F-93AA-AEA8A91D06EC}"/>
              </a:ext>
            </a:extLst>
          </p:cNvPr>
          <p:cNvSpPr txBox="1">
            <a:spLocks noGrp="1"/>
          </p:cNvSpPr>
          <p:nvPr>
            <p:custDataLst>
              <p:tags r:id="rId52"/>
            </p:custDataLst>
          </p:nvPr>
        </p:nvSpPr>
        <p:spPr bwMode="auto">
          <a:xfrm>
            <a:off x="4510088" y="6199188"/>
            <a:ext cx="4889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fld id="{1EFFB11E-131A-4CF3-B5D0-85E17538E217}" type="datetime'''N''''''''''e''i''''''''''''th''''''''''''''''''e''''r'''">
              <a:rPr lang="en-GB" altLang="en-US" sz="1200" kern="1200" smtClean="0">
                <a:solidFill>
                  <a:schemeClr val="tx1"/>
                </a:solidFill>
                <a:latin typeface="+mn-lt"/>
                <a:ea typeface="+mn-ea"/>
                <a:cs typeface="+mn-cs"/>
              </a:rPr>
              <a:pPr>
                <a:spcBef>
                  <a:spcPct val="0"/>
                </a:spcBef>
                <a:spcAft>
                  <a:spcPct val="0"/>
                </a:spcAft>
              </a:pPr>
              <a:t>Neither</a:t>
            </a:fld>
            <a:endParaRPr lang="en-GB" sz="1200" kern="1200">
              <a:solidFill>
                <a:schemeClr val="tx1"/>
              </a:solidFill>
              <a:latin typeface="+mn-lt"/>
              <a:ea typeface="+mn-ea"/>
              <a:cs typeface="+mn-cs"/>
            </a:endParaRPr>
          </a:p>
        </p:txBody>
      </p:sp>
      <p:sp>
        <p:nvSpPr>
          <p:cNvPr id="94" name="Google Shape;11;p1">
            <a:extLst>
              <a:ext uri="{FF2B5EF4-FFF2-40B4-BE49-F238E27FC236}">
                <a16:creationId xmlns:a16="http://schemas.microsoft.com/office/drawing/2014/main" id="{6D8F3EF2-84F0-1641-7EC6-FADDC0AAC701}"/>
              </a:ext>
            </a:extLst>
          </p:cNvPr>
          <p:cNvSpPr txBox="1">
            <a:spLocks noGrp="1"/>
          </p:cNvSpPr>
          <p:nvPr>
            <p:custDataLst>
              <p:tags r:id="rId53"/>
            </p:custDataLst>
          </p:nvPr>
        </p:nvSpPr>
        <p:spPr bwMode="auto">
          <a:xfrm>
            <a:off x="6194425" y="5732463"/>
            <a:ext cx="15113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fld id="{063B2145-8FB1-45C2-A238-6138D957306A}" type="datetime'''S''''''o''''me''wh''''''''''at ''d''i''''ssa''tisfi''ed'''''">
              <a:rPr lang="en-GB" altLang="en-US" sz="1200" kern="1200" smtClean="0">
                <a:solidFill>
                  <a:schemeClr val="tx1"/>
                </a:solidFill>
                <a:latin typeface="+mn-lt"/>
                <a:ea typeface="+mn-ea"/>
                <a:cs typeface="+mn-cs"/>
              </a:rPr>
              <a:pPr>
                <a:spcBef>
                  <a:spcPct val="0"/>
                </a:spcBef>
                <a:spcAft>
                  <a:spcPct val="0"/>
                </a:spcAft>
              </a:pPr>
              <a:t>Somewhat dissatisfied</a:t>
            </a:fld>
            <a:endParaRPr lang="en-GB" sz="1200" kern="1200">
              <a:solidFill>
                <a:schemeClr val="tx1"/>
              </a:solidFill>
              <a:latin typeface="+mn-lt"/>
              <a:ea typeface="+mn-ea"/>
              <a:cs typeface="+mn-cs"/>
            </a:endParaRPr>
          </a:p>
        </p:txBody>
      </p:sp>
      <p:sp>
        <p:nvSpPr>
          <p:cNvPr id="95" name="Google Shape;11;p1">
            <a:extLst>
              <a:ext uri="{FF2B5EF4-FFF2-40B4-BE49-F238E27FC236}">
                <a16:creationId xmlns:a16="http://schemas.microsoft.com/office/drawing/2014/main" id="{7F25BDF5-88AA-C1DC-8C87-479F5BA89F9A}"/>
              </a:ext>
            </a:extLst>
          </p:cNvPr>
          <p:cNvSpPr txBox="1">
            <a:spLocks noGrp="1"/>
          </p:cNvSpPr>
          <p:nvPr>
            <p:custDataLst>
              <p:tags r:id="rId54"/>
            </p:custDataLst>
          </p:nvPr>
        </p:nvSpPr>
        <p:spPr bwMode="auto">
          <a:xfrm>
            <a:off x="6194425" y="5965825"/>
            <a:ext cx="10985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fld id="{093270E7-4BB9-4320-941A-5E6FC76A5C30}" type="datetime'V''''''''er''y d''is''''s''''''''''''ati''s''''''fie''''d'">
              <a:rPr lang="en-GB" altLang="en-US" sz="1200" kern="1200" smtClean="0">
                <a:solidFill>
                  <a:schemeClr val="tx1"/>
                </a:solidFill>
                <a:latin typeface="+mn-lt"/>
                <a:ea typeface="+mn-ea"/>
                <a:cs typeface="+mn-cs"/>
              </a:rPr>
              <a:pPr>
                <a:spcBef>
                  <a:spcPct val="0"/>
                </a:spcBef>
                <a:spcAft>
                  <a:spcPct val="0"/>
                </a:spcAft>
              </a:pPr>
              <a:t>Very dissatisfied</a:t>
            </a:fld>
            <a:endParaRPr lang="en-GB" sz="1200" kern="1200">
              <a:solidFill>
                <a:schemeClr val="tx1"/>
              </a:solidFill>
              <a:latin typeface="+mn-lt"/>
              <a:ea typeface="+mn-ea"/>
              <a:cs typeface="+mn-cs"/>
            </a:endParaRPr>
          </a:p>
        </p:txBody>
      </p:sp>
      <p:graphicFrame>
        <p:nvGraphicFramePr>
          <p:cNvPr id="216" name="Chart 215">
            <a:extLst>
              <a:ext uri="{FF2B5EF4-FFF2-40B4-BE49-F238E27FC236}">
                <a16:creationId xmlns:a16="http://schemas.microsoft.com/office/drawing/2014/main" id="{7EDDA8D8-F0F3-9465-2709-43977DD6F4D8}"/>
              </a:ext>
            </a:extLst>
          </p:cNvPr>
          <p:cNvGraphicFramePr/>
          <p:nvPr>
            <p:custDataLst>
              <p:tags r:id="rId55"/>
            </p:custDataLst>
          </p:nvPr>
        </p:nvGraphicFramePr>
        <p:xfrm>
          <a:off x="10034588" y="5368925"/>
          <a:ext cx="1520825" cy="979488"/>
        </p:xfrm>
        <a:graphic>
          <a:graphicData uri="http://schemas.openxmlformats.org/drawingml/2006/chart">
            <c:chart xmlns:c="http://schemas.openxmlformats.org/drawingml/2006/chart" xmlns:r="http://schemas.openxmlformats.org/officeDocument/2006/relationships" r:id="rId71"/>
          </a:graphicData>
        </a:graphic>
      </p:graphicFrame>
      <p:sp>
        <p:nvSpPr>
          <p:cNvPr id="116" name="Google Shape;11;p1">
            <a:extLst>
              <a:ext uri="{FF2B5EF4-FFF2-40B4-BE49-F238E27FC236}">
                <a16:creationId xmlns:a16="http://schemas.microsoft.com/office/drawing/2014/main" id="{75AE83D5-221E-3C5A-4A9A-9B1FE974D975}"/>
              </a:ext>
            </a:extLst>
          </p:cNvPr>
          <p:cNvSpPr txBox="1">
            <a:spLocks noGrp="1"/>
          </p:cNvSpPr>
          <p:nvPr>
            <p:custDataLst>
              <p:tags r:id="rId56"/>
            </p:custDataLst>
          </p:nvPr>
        </p:nvSpPr>
        <p:spPr bwMode="auto">
          <a:xfrm>
            <a:off x="8469313" y="5487988"/>
            <a:ext cx="1536700" cy="1984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spcBef>
                <a:spcPct val="0"/>
              </a:spcBef>
              <a:spcAft>
                <a:spcPct val="0"/>
              </a:spcAft>
            </a:pPr>
            <a:fld id="{A9421E9B-FC51-44F3-ACF6-67BF9E060499}" type="datetime'I''''''na''''''dequat''''e col''''''''lat''''''er''a''''''l'''">
              <a:rPr lang="en-GB" altLang="en-US" sz="1300" kern="1200" smtClean="0">
                <a:solidFill>
                  <a:schemeClr val="tx1"/>
                </a:solidFill>
                <a:latin typeface="+mn-lt"/>
                <a:ea typeface="+mn-ea"/>
                <a:cs typeface="+mn-cs"/>
              </a:rPr>
              <a:pPr algn="r">
                <a:spcBef>
                  <a:spcPct val="0"/>
                </a:spcBef>
                <a:spcAft>
                  <a:spcPct val="0"/>
                </a:spcAft>
              </a:pPr>
              <a:t>Inadequate collateral</a:t>
            </a:fld>
            <a:endParaRPr lang="en-GB" sz="1300" kern="1200">
              <a:solidFill>
                <a:schemeClr val="tx1"/>
              </a:solidFill>
              <a:latin typeface="+mn-lt"/>
              <a:ea typeface="+mn-ea"/>
              <a:cs typeface="+mn-cs"/>
            </a:endParaRPr>
          </a:p>
        </p:txBody>
      </p:sp>
      <p:sp>
        <p:nvSpPr>
          <p:cNvPr id="117" name="Google Shape;11;p1">
            <a:extLst>
              <a:ext uri="{FF2B5EF4-FFF2-40B4-BE49-F238E27FC236}">
                <a16:creationId xmlns:a16="http://schemas.microsoft.com/office/drawing/2014/main" id="{6C7BA78C-7C13-9D0F-F200-53D16490C6C6}"/>
              </a:ext>
            </a:extLst>
          </p:cNvPr>
          <p:cNvSpPr txBox="1">
            <a:spLocks noGrp="1"/>
          </p:cNvSpPr>
          <p:nvPr>
            <p:custDataLst>
              <p:tags r:id="rId57"/>
            </p:custDataLst>
          </p:nvPr>
        </p:nvSpPr>
        <p:spPr bwMode="auto">
          <a:xfrm>
            <a:off x="9123363" y="5759450"/>
            <a:ext cx="882650" cy="1984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spcBef>
                <a:spcPct val="0"/>
              </a:spcBef>
              <a:spcAft>
                <a:spcPct val="0"/>
              </a:spcAft>
            </a:pPr>
            <a:fld id="{8BF4B879-C2D1-4325-BFA7-B02D86470B13}" type="datetime'''L''o''w i''''''''''''''''''''n''''c''o''m''e'''">
              <a:rPr lang="en-GB" altLang="en-US" sz="1300" kern="1200" smtClean="0">
                <a:solidFill>
                  <a:schemeClr val="tx1"/>
                </a:solidFill>
                <a:latin typeface="+mn-lt"/>
                <a:ea typeface="+mn-ea"/>
                <a:cs typeface="+mn-cs"/>
              </a:rPr>
              <a:pPr algn="r">
                <a:spcBef>
                  <a:spcPct val="0"/>
                </a:spcBef>
                <a:spcAft>
                  <a:spcPct val="0"/>
                </a:spcAft>
              </a:pPr>
              <a:t>Low income</a:t>
            </a:fld>
            <a:endParaRPr lang="en-GB" sz="1300" kern="1200">
              <a:solidFill>
                <a:schemeClr val="tx1"/>
              </a:solidFill>
              <a:latin typeface="+mn-lt"/>
              <a:ea typeface="+mn-ea"/>
              <a:cs typeface="+mn-cs"/>
            </a:endParaRPr>
          </a:p>
        </p:txBody>
      </p:sp>
      <p:sp>
        <p:nvSpPr>
          <p:cNvPr id="118" name="Google Shape;11;p1">
            <a:extLst>
              <a:ext uri="{FF2B5EF4-FFF2-40B4-BE49-F238E27FC236}">
                <a16:creationId xmlns:a16="http://schemas.microsoft.com/office/drawing/2014/main" id="{9BF62BCC-C399-510C-4EEA-47EE52475838}"/>
              </a:ext>
            </a:extLst>
          </p:cNvPr>
          <p:cNvSpPr txBox="1">
            <a:spLocks noGrp="1"/>
          </p:cNvSpPr>
          <p:nvPr>
            <p:custDataLst>
              <p:tags r:id="rId58"/>
            </p:custDataLst>
          </p:nvPr>
        </p:nvSpPr>
        <p:spPr bwMode="auto">
          <a:xfrm>
            <a:off x="8637588" y="6030913"/>
            <a:ext cx="1368425" cy="1984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spcBef>
                <a:spcPct val="0"/>
              </a:spcBef>
              <a:spcAft>
                <a:spcPct val="0"/>
              </a:spcAft>
            </a:pPr>
            <a:fld id="{228229AE-0590-4080-B1A8-DB1275D76E8F}" type="datetime'''V''''ol''a''tili''ty o''''''f'' ''''inco''m''''''''''e'''''">
              <a:rPr lang="en-GB" altLang="en-US" sz="1300" kern="1200" smtClean="0">
                <a:solidFill>
                  <a:schemeClr val="tx1"/>
                </a:solidFill>
                <a:latin typeface="+mn-lt"/>
                <a:ea typeface="+mn-ea"/>
                <a:cs typeface="+mn-cs"/>
              </a:rPr>
              <a:pPr algn="r">
                <a:spcBef>
                  <a:spcPct val="0"/>
                </a:spcBef>
                <a:spcAft>
                  <a:spcPct val="0"/>
                </a:spcAft>
              </a:pPr>
              <a:t>Volatility of income</a:t>
            </a:fld>
            <a:endParaRPr lang="en-GB" sz="1300" kern="1200">
              <a:solidFill>
                <a:schemeClr val="tx1"/>
              </a:solidFill>
              <a:latin typeface="+mn-lt"/>
              <a:ea typeface="+mn-ea"/>
              <a:cs typeface="+mn-cs"/>
            </a:endParaRPr>
          </a:p>
        </p:txBody>
      </p:sp>
      <p:sp>
        <p:nvSpPr>
          <p:cNvPr id="120" name="Google Shape;11;p1">
            <a:extLst>
              <a:ext uri="{FF2B5EF4-FFF2-40B4-BE49-F238E27FC236}">
                <a16:creationId xmlns:a16="http://schemas.microsoft.com/office/drawing/2014/main" id="{E8C8AC32-5BD2-0569-81C2-16BEDF4A010A}"/>
              </a:ext>
            </a:extLst>
          </p:cNvPr>
          <p:cNvSpPr txBox="1">
            <a:spLocks noGrp="1"/>
          </p:cNvSpPr>
          <p:nvPr>
            <p:custDataLst>
              <p:tags r:id="rId59"/>
            </p:custDataLst>
          </p:nvPr>
        </p:nvSpPr>
        <p:spPr bwMode="gray">
          <a:xfrm>
            <a:off x="11498263" y="5497513"/>
            <a:ext cx="377825"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23813" tIns="0" rIns="23813"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spcBef>
                <a:spcPct val="0"/>
              </a:spcBef>
              <a:spcAft>
                <a:spcPct val="0"/>
              </a:spcAft>
            </a:pPr>
            <a:fld id="{3E13FF35-0DA9-4F9E-B5CA-92729DA609A0}" type="datetime'4''''''''''''''''''0''''''''''''''''''%'''">
              <a:rPr lang="en-GB" altLang="en-US" sz="1300" kern="1200" smtClean="0">
                <a:solidFill>
                  <a:schemeClr val="tx1"/>
                </a:solidFill>
                <a:latin typeface="+mn-lt"/>
                <a:ea typeface="+mn-ea"/>
                <a:cs typeface="+mn-cs"/>
              </a:rPr>
              <a:pPr>
                <a:lnSpc>
                  <a:spcPct val="90000"/>
                </a:lnSpc>
                <a:spcBef>
                  <a:spcPct val="0"/>
                </a:spcBef>
                <a:spcAft>
                  <a:spcPct val="0"/>
                </a:spcAft>
              </a:pPr>
              <a:t>40%</a:t>
            </a:fld>
            <a:endParaRPr lang="en-GB" sz="1300" kern="1200">
              <a:solidFill>
                <a:schemeClr val="tx1"/>
              </a:solidFill>
              <a:latin typeface="+mn-lt"/>
              <a:ea typeface="+mn-ea"/>
              <a:cs typeface="+mn-cs"/>
            </a:endParaRPr>
          </a:p>
        </p:txBody>
      </p:sp>
      <p:sp>
        <p:nvSpPr>
          <p:cNvPr id="122" name="Google Shape;11;p1">
            <a:extLst>
              <a:ext uri="{FF2B5EF4-FFF2-40B4-BE49-F238E27FC236}">
                <a16:creationId xmlns:a16="http://schemas.microsoft.com/office/drawing/2014/main" id="{AB4C068A-5CEC-4109-3B27-7DC04B038EDA}"/>
              </a:ext>
            </a:extLst>
          </p:cNvPr>
          <p:cNvSpPr txBox="1">
            <a:spLocks noGrp="1"/>
          </p:cNvSpPr>
          <p:nvPr>
            <p:custDataLst>
              <p:tags r:id="rId60"/>
            </p:custDataLst>
          </p:nvPr>
        </p:nvSpPr>
        <p:spPr bwMode="gray">
          <a:xfrm>
            <a:off x="11193463" y="5768975"/>
            <a:ext cx="377825"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23813" tIns="0" rIns="23813"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spcBef>
                <a:spcPct val="0"/>
              </a:spcBef>
              <a:spcAft>
                <a:spcPct val="0"/>
              </a:spcAft>
            </a:pPr>
            <a:fld id="{EA7781AA-D783-4363-A444-8050C3286F48}" type="datetime'3''''''''''''''''''''''''''''''''''''''''''''''''1''%'''''''''">
              <a:rPr lang="en-GB" altLang="en-US" sz="1300" kern="1200" smtClean="0">
                <a:solidFill>
                  <a:schemeClr val="tx1"/>
                </a:solidFill>
                <a:latin typeface="+mn-lt"/>
                <a:ea typeface="+mn-ea"/>
                <a:cs typeface="+mn-cs"/>
              </a:rPr>
              <a:pPr>
                <a:lnSpc>
                  <a:spcPct val="90000"/>
                </a:lnSpc>
                <a:spcBef>
                  <a:spcPct val="0"/>
                </a:spcBef>
                <a:spcAft>
                  <a:spcPct val="0"/>
                </a:spcAft>
              </a:pPr>
              <a:t>31%</a:t>
            </a:fld>
            <a:endParaRPr lang="en-GB" sz="1300" kern="1200">
              <a:solidFill>
                <a:schemeClr val="tx1"/>
              </a:solidFill>
              <a:latin typeface="+mn-lt"/>
              <a:ea typeface="+mn-ea"/>
              <a:cs typeface="+mn-cs"/>
            </a:endParaRPr>
          </a:p>
        </p:txBody>
      </p:sp>
      <p:sp>
        <p:nvSpPr>
          <p:cNvPr id="123" name="Google Shape;11;p1">
            <a:extLst>
              <a:ext uri="{FF2B5EF4-FFF2-40B4-BE49-F238E27FC236}">
                <a16:creationId xmlns:a16="http://schemas.microsoft.com/office/drawing/2014/main" id="{4DDDCD24-0617-7320-52A2-06AC0085F183}"/>
              </a:ext>
            </a:extLst>
          </p:cNvPr>
          <p:cNvSpPr txBox="1">
            <a:spLocks noGrp="1"/>
          </p:cNvSpPr>
          <p:nvPr>
            <p:custDataLst>
              <p:tags r:id="rId61"/>
            </p:custDataLst>
          </p:nvPr>
        </p:nvSpPr>
        <p:spPr bwMode="gray">
          <a:xfrm>
            <a:off x="11023600" y="6040438"/>
            <a:ext cx="377825" cy="177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23813" tIns="0" rIns="23813"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spcBef>
                <a:spcPct val="0"/>
              </a:spcBef>
              <a:spcAft>
                <a:spcPct val="0"/>
              </a:spcAft>
            </a:pPr>
            <a:fld id="{185A9EDC-5FA8-4170-A315-5944E0FB44D2}" type="datetime'''''''''''''''''''2''''6''''''''''''''''''''''%'''">
              <a:rPr lang="en-GB" altLang="en-US" sz="1300" kern="1200" smtClean="0">
                <a:solidFill>
                  <a:schemeClr val="tx1"/>
                </a:solidFill>
                <a:latin typeface="+mn-lt"/>
                <a:ea typeface="+mn-ea"/>
                <a:cs typeface="+mn-cs"/>
              </a:rPr>
              <a:pPr>
                <a:lnSpc>
                  <a:spcPct val="90000"/>
                </a:lnSpc>
                <a:spcBef>
                  <a:spcPct val="0"/>
                </a:spcBef>
                <a:spcAft>
                  <a:spcPct val="0"/>
                </a:spcAft>
              </a:pPr>
              <a:t>26%</a:t>
            </a:fld>
            <a:endParaRPr lang="en-GB" sz="1300" kern="1200">
              <a:solidFill>
                <a:schemeClr val="tx1"/>
              </a:solidFill>
              <a:latin typeface="+mn-lt"/>
              <a:ea typeface="+mn-ea"/>
              <a:cs typeface="+mn-cs"/>
            </a:endParaRPr>
          </a:p>
        </p:txBody>
      </p:sp>
      <p:sp>
        <p:nvSpPr>
          <p:cNvPr id="198" name="TextBox 197">
            <a:extLst>
              <a:ext uri="{FF2B5EF4-FFF2-40B4-BE49-F238E27FC236}">
                <a16:creationId xmlns:a16="http://schemas.microsoft.com/office/drawing/2014/main" id="{7F31DB08-FAEC-1523-995D-A40460FFBC37}"/>
              </a:ext>
            </a:extLst>
          </p:cNvPr>
          <p:cNvSpPr txBox="1"/>
          <p:nvPr/>
        </p:nvSpPr>
        <p:spPr>
          <a:xfrm>
            <a:off x="731838" y="4992688"/>
            <a:ext cx="2930612" cy="293688"/>
          </a:xfrm>
          <a:prstGeom prst="rect">
            <a:avLst/>
          </a:prstGeom>
          <a:noFill/>
        </p:spPr>
        <p:txBody>
          <a:bodyPr wrap="square" rtlCol="0">
            <a:spAutoFit/>
          </a:bodyPr>
          <a:lstStyle/>
          <a:p>
            <a:r>
              <a:rPr lang="en-GB" sz="1300" b="1"/>
              <a:t>Storage facilities used by SHFs </a:t>
            </a:r>
            <a:r>
              <a:rPr lang="en-GB" sz="1300" b="1" baseline="30000"/>
              <a:t>2</a:t>
            </a:r>
            <a:endParaRPr lang="en-GB" sz="1300" b="1"/>
          </a:p>
        </p:txBody>
      </p:sp>
      <p:sp>
        <p:nvSpPr>
          <p:cNvPr id="199" name="TextBox 198">
            <a:extLst>
              <a:ext uri="{FF2B5EF4-FFF2-40B4-BE49-F238E27FC236}">
                <a16:creationId xmlns:a16="http://schemas.microsoft.com/office/drawing/2014/main" id="{756F3031-5613-6A26-920B-45F1F75F0F68}"/>
              </a:ext>
            </a:extLst>
          </p:cNvPr>
          <p:cNvSpPr txBox="1"/>
          <p:nvPr/>
        </p:nvSpPr>
        <p:spPr>
          <a:xfrm>
            <a:off x="4184650" y="4992688"/>
            <a:ext cx="3975100" cy="293688"/>
          </a:xfrm>
          <a:prstGeom prst="rect">
            <a:avLst/>
          </a:prstGeom>
          <a:noFill/>
        </p:spPr>
        <p:txBody>
          <a:bodyPr wrap="square" rtlCol="0">
            <a:spAutoFit/>
          </a:bodyPr>
          <a:lstStyle/>
          <a:p>
            <a:r>
              <a:rPr lang="en-GB" sz="1300" b="1"/>
              <a:t>Satisfaction with selling price of produce </a:t>
            </a:r>
            <a:r>
              <a:rPr lang="en-GB" sz="1300" b="1" baseline="30000"/>
              <a:t>2</a:t>
            </a:r>
            <a:endParaRPr lang="en-GB" sz="1300" b="1"/>
          </a:p>
        </p:txBody>
      </p:sp>
      <p:sp>
        <p:nvSpPr>
          <p:cNvPr id="201" name="TextBox 200">
            <a:extLst>
              <a:ext uri="{FF2B5EF4-FFF2-40B4-BE49-F238E27FC236}">
                <a16:creationId xmlns:a16="http://schemas.microsoft.com/office/drawing/2014/main" id="{D52A7578-7C01-8101-0AD5-B90F612BCA2E}"/>
              </a:ext>
            </a:extLst>
          </p:cNvPr>
          <p:cNvSpPr txBox="1"/>
          <p:nvPr/>
        </p:nvSpPr>
        <p:spPr>
          <a:xfrm>
            <a:off x="10006013" y="5057775"/>
            <a:ext cx="1835150" cy="292100"/>
          </a:xfrm>
          <a:prstGeom prst="rect">
            <a:avLst/>
          </a:prstGeom>
          <a:noFill/>
        </p:spPr>
        <p:txBody>
          <a:bodyPr wrap="square" rtlCol="0">
            <a:spAutoFit/>
          </a:bodyPr>
          <a:lstStyle/>
          <a:p>
            <a:r>
              <a:rPr lang="en-GB" sz="1300" b="1"/>
              <a:t>Barriers to credit </a:t>
            </a:r>
            <a:r>
              <a:rPr lang="en-US" sz="1300" b="1" baseline="30000"/>
              <a:t>2</a:t>
            </a:r>
            <a:endParaRPr lang="en-GB" sz="1300" b="1"/>
          </a:p>
        </p:txBody>
      </p:sp>
      <p:sp>
        <p:nvSpPr>
          <p:cNvPr id="205" name="TextBox 204">
            <a:extLst>
              <a:ext uri="{FF2B5EF4-FFF2-40B4-BE49-F238E27FC236}">
                <a16:creationId xmlns:a16="http://schemas.microsoft.com/office/drawing/2014/main" id="{6341ECF0-5D09-1B66-310E-56331C1E15C3}"/>
              </a:ext>
            </a:extLst>
          </p:cNvPr>
          <p:cNvSpPr txBox="1"/>
          <p:nvPr/>
        </p:nvSpPr>
        <p:spPr>
          <a:xfrm>
            <a:off x="520612" y="4653273"/>
            <a:ext cx="3079013" cy="307777"/>
          </a:xfrm>
          <a:prstGeom prst="rect">
            <a:avLst/>
          </a:prstGeom>
          <a:solidFill>
            <a:schemeClr val="accent5">
              <a:lumMod val="20000"/>
              <a:lumOff val="80000"/>
            </a:schemeClr>
          </a:solidFill>
        </p:spPr>
        <p:txBody>
          <a:bodyPr wrap="square" rtlCol="0">
            <a:spAutoFit/>
          </a:bodyPr>
          <a:lstStyle/>
          <a:p>
            <a:r>
              <a:rPr lang="en-GB" b="1"/>
              <a:t>Post-harvest losses </a:t>
            </a:r>
            <a:r>
              <a:rPr lang="en-GB"/>
              <a:t>of up to 50% </a:t>
            </a:r>
            <a:r>
              <a:rPr lang="en-GB" baseline="30000"/>
              <a:t>3</a:t>
            </a:r>
            <a:endParaRPr lang="en-GB" b="1"/>
          </a:p>
        </p:txBody>
      </p:sp>
      <p:sp>
        <p:nvSpPr>
          <p:cNvPr id="207" name="TextBox 206">
            <a:extLst>
              <a:ext uri="{FF2B5EF4-FFF2-40B4-BE49-F238E27FC236}">
                <a16:creationId xmlns:a16="http://schemas.microsoft.com/office/drawing/2014/main" id="{983AD1F0-8E99-9E1F-71EC-6123CE16E6AD}"/>
              </a:ext>
            </a:extLst>
          </p:cNvPr>
          <p:cNvSpPr txBox="1"/>
          <p:nvPr/>
        </p:nvSpPr>
        <p:spPr>
          <a:xfrm>
            <a:off x="4217140" y="4648006"/>
            <a:ext cx="3970609" cy="307777"/>
          </a:xfrm>
          <a:prstGeom prst="rect">
            <a:avLst/>
          </a:prstGeom>
          <a:solidFill>
            <a:schemeClr val="accent5">
              <a:lumMod val="20000"/>
              <a:lumOff val="80000"/>
            </a:schemeClr>
          </a:solidFill>
        </p:spPr>
        <p:txBody>
          <a:bodyPr wrap="square" rtlCol="0">
            <a:spAutoFit/>
          </a:bodyPr>
          <a:lstStyle/>
          <a:p>
            <a:r>
              <a:rPr lang="en-GB" b="1"/>
              <a:t>Exposure to high price volatility of produce</a:t>
            </a:r>
          </a:p>
        </p:txBody>
      </p:sp>
      <p:sp>
        <p:nvSpPr>
          <p:cNvPr id="208" name="TextBox 207">
            <a:extLst>
              <a:ext uri="{FF2B5EF4-FFF2-40B4-BE49-F238E27FC236}">
                <a16:creationId xmlns:a16="http://schemas.microsoft.com/office/drawing/2014/main" id="{2AA411D5-78D4-BCBE-F409-494184DEF528}"/>
              </a:ext>
            </a:extLst>
          </p:cNvPr>
          <p:cNvSpPr txBox="1"/>
          <p:nvPr/>
        </p:nvSpPr>
        <p:spPr>
          <a:xfrm>
            <a:off x="9180513" y="4658027"/>
            <a:ext cx="2754313" cy="307777"/>
          </a:xfrm>
          <a:prstGeom prst="rect">
            <a:avLst/>
          </a:prstGeom>
          <a:solidFill>
            <a:schemeClr val="accent5">
              <a:lumMod val="20000"/>
              <a:lumOff val="80000"/>
            </a:schemeClr>
          </a:solidFill>
        </p:spPr>
        <p:txBody>
          <a:bodyPr wrap="square" rtlCol="0">
            <a:spAutoFit/>
          </a:bodyPr>
          <a:lstStyle/>
          <a:p>
            <a:r>
              <a:rPr lang="en-GB" b="1"/>
              <a:t>Inadequate access to finance</a:t>
            </a:r>
          </a:p>
        </p:txBody>
      </p:sp>
      <p:sp>
        <p:nvSpPr>
          <p:cNvPr id="210" name="Oval 209">
            <a:extLst>
              <a:ext uri="{FF2B5EF4-FFF2-40B4-BE49-F238E27FC236}">
                <a16:creationId xmlns:a16="http://schemas.microsoft.com/office/drawing/2014/main" id="{7BDA5E1F-6C97-6F3F-5E95-D10D8742F6F3}"/>
              </a:ext>
            </a:extLst>
          </p:cNvPr>
          <p:cNvSpPr/>
          <p:nvPr/>
        </p:nvSpPr>
        <p:spPr>
          <a:xfrm>
            <a:off x="227013" y="4658027"/>
            <a:ext cx="288925" cy="288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1</a:t>
            </a:r>
            <a:endParaRPr lang="en-GB" b="1">
              <a:solidFill>
                <a:schemeClr val="bg1"/>
              </a:solidFill>
            </a:endParaRPr>
          </a:p>
        </p:txBody>
      </p:sp>
      <p:sp>
        <p:nvSpPr>
          <p:cNvPr id="211" name="Oval 210">
            <a:extLst>
              <a:ext uri="{FF2B5EF4-FFF2-40B4-BE49-F238E27FC236}">
                <a16:creationId xmlns:a16="http://schemas.microsoft.com/office/drawing/2014/main" id="{F0AF7DB7-347B-D4DD-D8BA-1D845D5F895A}"/>
              </a:ext>
            </a:extLst>
          </p:cNvPr>
          <p:cNvSpPr/>
          <p:nvPr/>
        </p:nvSpPr>
        <p:spPr>
          <a:xfrm>
            <a:off x="3896295" y="4657894"/>
            <a:ext cx="288925" cy="288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2</a:t>
            </a:r>
            <a:endParaRPr lang="en-GB" b="1">
              <a:solidFill>
                <a:schemeClr val="bg1"/>
              </a:solidFill>
            </a:endParaRPr>
          </a:p>
        </p:txBody>
      </p:sp>
      <p:sp>
        <p:nvSpPr>
          <p:cNvPr id="212" name="Oval 211">
            <a:extLst>
              <a:ext uri="{FF2B5EF4-FFF2-40B4-BE49-F238E27FC236}">
                <a16:creationId xmlns:a16="http://schemas.microsoft.com/office/drawing/2014/main" id="{14F5DF38-2956-BE61-6F3B-A2C25C55109A}"/>
              </a:ext>
            </a:extLst>
          </p:cNvPr>
          <p:cNvSpPr/>
          <p:nvPr/>
        </p:nvSpPr>
        <p:spPr>
          <a:xfrm>
            <a:off x="8878888" y="4657894"/>
            <a:ext cx="288925" cy="288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3</a:t>
            </a:r>
            <a:endParaRPr lang="en-GB" b="1">
              <a:solidFill>
                <a:schemeClr val="bg1"/>
              </a:solidFill>
            </a:endParaRPr>
          </a:p>
        </p:txBody>
      </p:sp>
      <p:cxnSp>
        <p:nvCxnSpPr>
          <p:cNvPr id="215" name="Straight Connector 214">
            <a:extLst>
              <a:ext uri="{FF2B5EF4-FFF2-40B4-BE49-F238E27FC236}">
                <a16:creationId xmlns:a16="http://schemas.microsoft.com/office/drawing/2014/main" id="{68890F29-053C-BA85-71E3-56F708DD0850}"/>
              </a:ext>
            </a:extLst>
          </p:cNvPr>
          <p:cNvCxnSpPr/>
          <p:nvPr/>
        </p:nvCxnSpPr>
        <p:spPr>
          <a:xfrm>
            <a:off x="8317575" y="4164225"/>
            <a:ext cx="0" cy="235532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7" name="Speech Bubble: Rectangle 216">
            <a:extLst>
              <a:ext uri="{FF2B5EF4-FFF2-40B4-BE49-F238E27FC236}">
                <a16:creationId xmlns:a16="http://schemas.microsoft.com/office/drawing/2014/main" id="{0CF762EA-A52B-9ACA-4E97-0707F0B46F9B}"/>
              </a:ext>
            </a:extLst>
          </p:cNvPr>
          <p:cNvSpPr/>
          <p:nvPr/>
        </p:nvSpPr>
        <p:spPr>
          <a:xfrm>
            <a:off x="2420189" y="5690762"/>
            <a:ext cx="1169248" cy="508426"/>
          </a:xfrm>
          <a:prstGeom prst="wedgeRectCallout">
            <a:avLst>
              <a:gd name="adj1" fmla="val -67332"/>
              <a:gd name="adj2" fmla="val -43225"/>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Access to quality storage facilities is a challenge</a:t>
            </a:r>
            <a:endParaRPr lang="en-GB" sz="1000">
              <a:solidFill>
                <a:schemeClr val="tx1"/>
              </a:solidFill>
            </a:endParaRPr>
          </a:p>
        </p:txBody>
      </p:sp>
      <p:cxnSp>
        <p:nvCxnSpPr>
          <p:cNvPr id="219" name="Straight Connector 218">
            <a:extLst>
              <a:ext uri="{FF2B5EF4-FFF2-40B4-BE49-F238E27FC236}">
                <a16:creationId xmlns:a16="http://schemas.microsoft.com/office/drawing/2014/main" id="{A183CE91-1B4A-5405-9F85-46D8CFF47E43}"/>
              </a:ext>
            </a:extLst>
          </p:cNvPr>
          <p:cNvCxnSpPr>
            <a:cxnSpLocks/>
          </p:cNvCxnSpPr>
          <p:nvPr/>
        </p:nvCxnSpPr>
        <p:spPr>
          <a:xfrm>
            <a:off x="4999038" y="1906588"/>
            <a:ext cx="4847" cy="225240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D5125CA9-B8C0-EC90-E8D6-FC472B4BC005}"/>
              </a:ext>
            </a:extLst>
          </p:cNvPr>
          <p:cNvSpPr txBox="1"/>
          <p:nvPr/>
        </p:nvSpPr>
        <p:spPr>
          <a:xfrm>
            <a:off x="3707301" y="6436026"/>
            <a:ext cx="5171587" cy="369332"/>
          </a:xfrm>
          <a:prstGeom prst="rect">
            <a:avLst/>
          </a:prstGeom>
          <a:noFill/>
        </p:spPr>
        <p:txBody>
          <a:bodyPr wrap="square" rtlCol="0">
            <a:spAutoFit/>
          </a:bodyPr>
          <a:lstStyle/>
          <a:p>
            <a:r>
              <a:rPr lang="en-US" sz="900"/>
              <a:t>Sources: 1. FTMA, Kenya Country Brief, 2022 | 2. FSD Kenya, WRS financing feasibility study, 2023 | 3. IGAD, Regional Postharvest Loss Management Strategy, 2021 </a:t>
            </a:r>
            <a:endParaRPr lang="en-GB" sz="900"/>
          </a:p>
        </p:txBody>
      </p:sp>
      <p:grpSp>
        <p:nvGrpSpPr>
          <p:cNvPr id="24" name="Group 23">
            <a:extLst>
              <a:ext uri="{FF2B5EF4-FFF2-40B4-BE49-F238E27FC236}">
                <a16:creationId xmlns:a16="http://schemas.microsoft.com/office/drawing/2014/main" id="{33A5EECC-A92D-EF3A-3566-D90BB2A18F78}"/>
              </a:ext>
            </a:extLst>
          </p:cNvPr>
          <p:cNvGrpSpPr/>
          <p:nvPr/>
        </p:nvGrpSpPr>
        <p:grpSpPr>
          <a:xfrm>
            <a:off x="7705725" y="6340139"/>
            <a:ext cx="4463973" cy="405673"/>
            <a:chOff x="7192537" y="6315805"/>
            <a:chExt cx="4977161" cy="452310"/>
          </a:xfrm>
        </p:grpSpPr>
        <p:sp>
          <p:nvSpPr>
            <p:cNvPr id="25" name="Rectangle 24">
              <a:extLst>
                <a:ext uri="{FF2B5EF4-FFF2-40B4-BE49-F238E27FC236}">
                  <a16:creationId xmlns:a16="http://schemas.microsoft.com/office/drawing/2014/main" id="{A98BCF3B-BBEE-639B-7434-55AA7D35E965}"/>
                </a:ext>
              </a:extLst>
            </p:cNvPr>
            <p:cNvSpPr/>
            <p:nvPr/>
          </p:nvSpPr>
          <p:spPr>
            <a:xfrm>
              <a:off x="7192537" y="6315805"/>
              <a:ext cx="4977161" cy="4523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DFF3FF6D-4420-65DB-8261-E67C2CA43BE0}"/>
                </a:ext>
              </a:extLst>
            </p:cNvPr>
            <p:cNvGrpSpPr/>
            <p:nvPr/>
          </p:nvGrpSpPr>
          <p:grpSpPr>
            <a:xfrm>
              <a:off x="7973122" y="6333045"/>
              <a:ext cx="4103310" cy="434212"/>
              <a:chOff x="6611185" y="6077415"/>
              <a:chExt cx="5465247" cy="578332"/>
            </a:xfrm>
          </p:grpSpPr>
          <p:pic>
            <p:nvPicPr>
              <p:cNvPr id="28" name="Picture 27" descr="A logo with blue and orange colors&#10;&#10;Description automatically generated">
                <a:extLst>
                  <a:ext uri="{FF2B5EF4-FFF2-40B4-BE49-F238E27FC236}">
                    <a16:creationId xmlns:a16="http://schemas.microsoft.com/office/drawing/2014/main" id="{693D1473-753A-B895-28A6-DBD0A0B837CD}"/>
                  </a:ext>
                </a:extLst>
              </p:cNvPr>
              <p:cNvPicPr>
                <a:picLocks noChangeAspect="1"/>
              </p:cNvPicPr>
              <p:nvPr/>
            </p:nvPicPr>
            <p:blipFill rotWithShape="1">
              <a:blip r:embed="rId72"/>
              <a:srcRect t="38191" b="38212"/>
              <a:stretch/>
            </p:blipFill>
            <p:spPr>
              <a:xfrm>
                <a:off x="10997004" y="6261566"/>
                <a:ext cx="1079428" cy="360299"/>
              </a:xfrm>
              <a:prstGeom prst="rect">
                <a:avLst/>
              </a:prstGeom>
            </p:spPr>
          </p:pic>
          <p:pic>
            <p:nvPicPr>
              <p:cNvPr id="29" name="Picture 28" descr="A logo with corn and a car&#10;&#10;Description automatically generated">
                <a:extLst>
                  <a:ext uri="{FF2B5EF4-FFF2-40B4-BE49-F238E27FC236}">
                    <a16:creationId xmlns:a16="http://schemas.microsoft.com/office/drawing/2014/main" id="{5785D856-42AA-D6F2-E8E5-6E9B528106DA}"/>
                  </a:ext>
                </a:extLst>
              </p:cNvPr>
              <p:cNvPicPr>
                <a:picLocks noChangeAspect="1"/>
              </p:cNvPicPr>
              <p:nvPr/>
            </p:nvPicPr>
            <p:blipFill>
              <a:blip r:embed="rId73"/>
              <a:stretch>
                <a:fillRect/>
              </a:stretch>
            </p:blipFill>
            <p:spPr>
              <a:xfrm>
                <a:off x="8070380" y="6111230"/>
                <a:ext cx="1306428" cy="526681"/>
              </a:xfrm>
              <a:prstGeom prst="rect">
                <a:avLst/>
              </a:prstGeom>
            </p:spPr>
          </p:pic>
          <p:pic>
            <p:nvPicPr>
              <p:cNvPr id="30" name="Picture 29" descr="A logo with green and yellow lines&#10;&#10;Description automatically generated">
                <a:extLst>
                  <a:ext uri="{FF2B5EF4-FFF2-40B4-BE49-F238E27FC236}">
                    <a16:creationId xmlns:a16="http://schemas.microsoft.com/office/drawing/2014/main" id="{30E3370D-26EC-5B7D-13D4-2B723B958411}"/>
                  </a:ext>
                </a:extLst>
              </p:cNvPr>
              <p:cNvPicPr>
                <a:picLocks noChangeAspect="1"/>
              </p:cNvPicPr>
              <p:nvPr/>
            </p:nvPicPr>
            <p:blipFill rotWithShape="1">
              <a:blip r:embed="rId74"/>
              <a:srcRect b="16632"/>
              <a:stretch/>
            </p:blipFill>
            <p:spPr>
              <a:xfrm>
                <a:off x="6611185" y="6077415"/>
                <a:ext cx="1306428" cy="578332"/>
              </a:xfrm>
              <a:prstGeom prst="rect">
                <a:avLst/>
              </a:prstGeom>
            </p:spPr>
          </p:pic>
          <p:pic>
            <p:nvPicPr>
              <p:cNvPr id="31" name="Picture 30" descr="A close-up of a logo&#10;&#10;Description automatically generated">
                <a:extLst>
                  <a:ext uri="{FF2B5EF4-FFF2-40B4-BE49-F238E27FC236}">
                    <a16:creationId xmlns:a16="http://schemas.microsoft.com/office/drawing/2014/main" id="{B11B0770-1360-8F11-4E67-143FE85502E6}"/>
                  </a:ext>
                </a:extLst>
              </p:cNvPr>
              <p:cNvPicPr>
                <a:picLocks noChangeAspect="1"/>
              </p:cNvPicPr>
              <p:nvPr/>
            </p:nvPicPr>
            <p:blipFill rotWithShape="1">
              <a:blip r:embed="rId75"/>
              <a:srcRect b="12281"/>
              <a:stretch/>
            </p:blipFill>
            <p:spPr>
              <a:xfrm>
                <a:off x="9507423" y="6231818"/>
                <a:ext cx="1549522" cy="406094"/>
              </a:xfrm>
              <a:prstGeom prst="rect">
                <a:avLst/>
              </a:prstGeom>
            </p:spPr>
          </p:pic>
        </p:grpSp>
      </p:grpSp>
    </p:spTree>
    <p:extLst>
      <p:ext uri="{BB962C8B-B14F-4D97-AF65-F5344CB8AC3E}">
        <p14:creationId xmlns:p14="http://schemas.microsoft.com/office/powerpoint/2010/main" val="553349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2035B1D-0975-2282-E1F6-0229E0C5B253}"/>
              </a:ext>
            </a:extLst>
          </p:cNvPr>
          <p:cNvGraphicFramePr>
            <a:graphicFrameLocks noChangeAspect="1"/>
          </p:cNvGraphicFramePr>
          <p:nvPr>
            <p:custDataLst>
              <p:tags r:id="rId1"/>
            </p:custDataLst>
            <p:extLst>
              <p:ext uri="{D42A27DB-BD31-4B8C-83A1-F6EECF244321}">
                <p14:modId xmlns:p14="http://schemas.microsoft.com/office/powerpoint/2010/main" val="88515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2" name="think-cell data - do not delete" hidden="1">
                        <a:extLst>
                          <a:ext uri="{FF2B5EF4-FFF2-40B4-BE49-F238E27FC236}">
                            <a16:creationId xmlns:a16="http://schemas.microsoft.com/office/drawing/2014/main" id="{B2035B1D-0975-2282-E1F6-0229E0C5B2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1" name="Google Shape;211;p21"/>
          <p:cNvSpPr txBox="1">
            <a:spLocks noGrp="1"/>
          </p:cNvSpPr>
          <p:nvPr>
            <p:ph type="title" idx="4294967295"/>
          </p:nvPr>
        </p:nvSpPr>
        <p:spPr>
          <a:xfrm>
            <a:off x="838200" y="15965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en-US" sz="2000" b="1" dirty="0">
                <a:solidFill>
                  <a:schemeClr val="dk2"/>
                </a:solidFill>
              </a:rPr>
              <a:t>The overall objective of this study was to assess the demand-side, supply-side and environmental factors for the design and roll-out of a warehouse receipt financing product.</a:t>
            </a:r>
            <a:endParaRPr sz="2000" dirty="0"/>
          </a:p>
        </p:txBody>
      </p:sp>
      <p:sp>
        <p:nvSpPr>
          <p:cNvPr id="212" name="Google Shape;212;p21"/>
          <p:cNvSpPr/>
          <p:nvPr/>
        </p:nvSpPr>
        <p:spPr>
          <a:xfrm>
            <a:off x="1040850" y="1678200"/>
            <a:ext cx="4047600" cy="42984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1000"/>
              </a:spcBef>
              <a:spcAft>
                <a:spcPts val="0"/>
              </a:spcAft>
              <a:buClr>
                <a:schemeClr val="dk1"/>
              </a:buClr>
              <a:buSzPts val="1100"/>
              <a:buFont typeface="Arial"/>
              <a:buNone/>
            </a:pPr>
            <a:r>
              <a:rPr lang="en-US" b="1" dirty="0">
                <a:solidFill>
                  <a:schemeClr val="dk1"/>
                </a:solidFill>
                <a:latin typeface="Century Gothic"/>
                <a:ea typeface="Century Gothic"/>
                <a:cs typeface="Century Gothic"/>
                <a:sym typeface="Century Gothic"/>
              </a:rPr>
              <a:t>Demand-side factors</a:t>
            </a:r>
            <a:endParaRPr b="1" dirty="0">
              <a:solidFill>
                <a:schemeClr val="dk1"/>
              </a:solidFill>
              <a:latin typeface="Century Gothic"/>
              <a:ea typeface="Century Gothic"/>
              <a:cs typeface="Century Gothic"/>
              <a:sym typeface="Century Gothic"/>
            </a:endParaRPr>
          </a:p>
          <a:p>
            <a:pPr marL="457200" lvl="0" indent="-317500" algn="l" rtl="0">
              <a:lnSpc>
                <a:spcPct val="90000"/>
              </a:lnSpc>
              <a:spcBef>
                <a:spcPts val="1000"/>
              </a:spcBef>
              <a:spcAft>
                <a:spcPts val="0"/>
              </a:spcAft>
              <a:buClr>
                <a:schemeClr val="dk1"/>
              </a:buClr>
              <a:buSzPts val="1400"/>
              <a:buChar char="●"/>
            </a:pPr>
            <a:r>
              <a:rPr lang="en-US" dirty="0">
                <a:solidFill>
                  <a:schemeClr val="dk1"/>
                </a:solidFill>
                <a:latin typeface="Century Gothic"/>
                <a:ea typeface="Century Gothic"/>
                <a:cs typeface="Century Gothic"/>
                <a:sym typeface="Century Gothic"/>
              </a:rPr>
              <a:t>The post-harvest management </a:t>
            </a:r>
            <a:r>
              <a:rPr lang="en-US" b="1" dirty="0">
                <a:solidFill>
                  <a:schemeClr val="dk1"/>
                </a:solidFill>
                <a:latin typeface="Century Gothic"/>
                <a:ea typeface="Century Gothic"/>
                <a:cs typeface="Century Gothic"/>
                <a:sym typeface="Century Gothic"/>
              </a:rPr>
              <a:t>practices and needs of farmers</a:t>
            </a:r>
            <a:r>
              <a:rPr lang="en-US" dirty="0">
                <a:solidFill>
                  <a:schemeClr val="dk1"/>
                </a:solidFill>
                <a:latin typeface="Century Gothic"/>
                <a:ea typeface="Century Gothic"/>
                <a:cs typeface="Century Gothic"/>
                <a:sym typeface="Century Gothic"/>
              </a:rPr>
              <a:t> and the </a:t>
            </a:r>
            <a:r>
              <a:rPr lang="en-US" b="1" dirty="0">
                <a:solidFill>
                  <a:schemeClr val="dk1"/>
                </a:solidFill>
                <a:latin typeface="Century Gothic"/>
                <a:ea typeface="Century Gothic"/>
                <a:cs typeface="Century Gothic"/>
                <a:sym typeface="Century Gothic"/>
              </a:rPr>
              <a:t>relevance of the WRS and a WR financing solution</a:t>
            </a:r>
            <a:r>
              <a:rPr lang="en-US" dirty="0">
                <a:solidFill>
                  <a:schemeClr val="dk1"/>
                </a:solidFill>
                <a:latin typeface="Century Gothic"/>
                <a:ea typeface="Century Gothic"/>
                <a:cs typeface="Century Gothic"/>
                <a:sym typeface="Century Gothic"/>
              </a:rPr>
              <a:t> to meet these needs.</a:t>
            </a:r>
            <a:endParaRPr dirty="0">
              <a:solidFill>
                <a:schemeClr val="dk1"/>
              </a:solidFill>
              <a:latin typeface="Century Gothic"/>
              <a:ea typeface="Century Gothic"/>
              <a:cs typeface="Century Gothic"/>
              <a:sym typeface="Century Gothic"/>
            </a:endParaRPr>
          </a:p>
          <a:p>
            <a:pPr marL="457200" lvl="0" indent="-317500" algn="l" rtl="0">
              <a:lnSpc>
                <a:spcPct val="90000"/>
              </a:lnSpc>
              <a:spcBef>
                <a:spcPts val="1000"/>
              </a:spcBef>
              <a:spcAft>
                <a:spcPts val="0"/>
              </a:spcAft>
              <a:buClr>
                <a:schemeClr val="dk1"/>
              </a:buClr>
              <a:buSzPts val="1400"/>
              <a:buChar char="●"/>
            </a:pPr>
            <a:r>
              <a:rPr lang="en-US" dirty="0">
                <a:solidFill>
                  <a:schemeClr val="dk1"/>
                </a:solidFill>
                <a:latin typeface="Century Gothic"/>
                <a:ea typeface="Century Gothic"/>
                <a:cs typeface="Century Gothic"/>
                <a:sym typeface="Century Gothic"/>
              </a:rPr>
              <a:t>The </a:t>
            </a:r>
            <a:r>
              <a:rPr lang="en-US" b="1" dirty="0">
                <a:solidFill>
                  <a:schemeClr val="dk1"/>
                </a:solidFill>
                <a:latin typeface="Century Gothic"/>
                <a:ea typeface="Century Gothic"/>
                <a:cs typeface="Century Gothic"/>
                <a:sym typeface="Century Gothic"/>
              </a:rPr>
              <a:t>supply chains</a:t>
            </a:r>
            <a:r>
              <a:rPr lang="en-US" dirty="0">
                <a:solidFill>
                  <a:schemeClr val="dk1"/>
                </a:solidFill>
                <a:latin typeface="Century Gothic"/>
                <a:ea typeface="Century Gothic"/>
                <a:cs typeface="Century Gothic"/>
                <a:sym typeface="Century Gothic"/>
              </a:rPr>
              <a:t> farmers participate in and the impact of this on farmer’s financial performance/economic well-being.</a:t>
            </a:r>
            <a:endParaRPr dirty="0">
              <a:solidFill>
                <a:schemeClr val="dk1"/>
              </a:solidFill>
              <a:latin typeface="Century Gothic"/>
              <a:ea typeface="Century Gothic"/>
              <a:cs typeface="Century Gothic"/>
              <a:sym typeface="Century Gothic"/>
            </a:endParaRPr>
          </a:p>
          <a:p>
            <a:pPr marL="457200" lvl="0" indent="-317500" algn="l" rtl="0">
              <a:lnSpc>
                <a:spcPct val="90000"/>
              </a:lnSpc>
              <a:spcBef>
                <a:spcPts val="1000"/>
              </a:spcBef>
              <a:spcAft>
                <a:spcPts val="0"/>
              </a:spcAft>
              <a:buClr>
                <a:schemeClr val="dk1"/>
              </a:buClr>
              <a:buSzPts val="1400"/>
              <a:buChar char="●"/>
            </a:pPr>
            <a:r>
              <a:rPr lang="en-US" dirty="0">
                <a:solidFill>
                  <a:schemeClr val="dk1"/>
                </a:solidFill>
                <a:latin typeface="Century Gothic"/>
                <a:ea typeface="Century Gothic"/>
                <a:cs typeface="Century Gothic"/>
                <a:sym typeface="Century Gothic"/>
              </a:rPr>
              <a:t>The </a:t>
            </a:r>
            <a:r>
              <a:rPr lang="en-US" b="1" dirty="0">
                <a:solidFill>
                  <a:schemeClr val="dk1"/>
                </a:solidFill>
                <a:latin typeface="Century Gothic"/>
                <a:ea typeface="Century Gothic"/>
                <a:cs typeface="Century Gothic"/>
                <a:sym typeface="Century Gothic"/>
              </a:rPr>
              <a:t>value chains</a:t>
            </a:r>
            <a:r>
              <a:rPr lang="en-US" dirty="0">
                <a:solidFill>
                  <a:schemeClr val="dk1"/>
                </a:solidFill>
                <a:latin typeface="Century Gothic"/>
                <a:ea typeface="Century Gothic"/>
                <a:cs typeface="Century Gothic"/>
                <a:sym typeface="Century Gothic"/>
              </a:rPr>
              <a:t> in which the </a:t>
            </a:r>
            <a:r>
              <a:rPr lang="en-US" b="1" dirty="0">
                <a:solidFill>
                  <a:schemeClr val="dk1"/>
                </a:solidFill>
                <a:latin typeface="Century Gothic"/>
                <a:ea typeface="Century Gothic"/>
                <a:cs typeface="Century Gothic"/>
                <a:sym typeface="Century Gothic"/>
              </a:rPr>
              <a:t>WRS and WR financial solution would be greatly demanded</a:t>
            </a:r>
            <a:r>
              <a:rPr lang="en-US" dirty="0">
                <a:solidFill>
                  <a:schemeClr val="dk1"/>
                </a:solidFill>
                <a:latin typeface="Century Gothic"/>
                <a:ea typeface="Century Gothic"/>
                <a:cs typeface="Century Gothic"/>
                <a:sym typeface="Century Gothic"/>
              </a:rPr>
              <a:t> and be an appropriate post-harvest management solution.</a:t>
            </a:r>
            <a:endParaRPr dirty="0">
              <a:solidFill>
                <a:schemeClr val="dk1"/>
              </a:solidFill>
              <a:latin typeface="Century Gothic"/>
              <a:ea typeface="Century Gothic"/>
              <a:cs typeface="Century Gothic"/>
              <a:sym typeface="Century Gothic"/>
            </a:endParaRPr>
          </a:p>
          <a:p>
            <a:pPr marL="457200" lvl="0" indent="-317500" algn="l" rtl="0">
              <a:lnSpc>
                <a:spcPct val="90000"/>
              </a:lnSpc>
              <a:spcBef>
                <a:spcPts val="1000"/>
              </a:spcBef>
              <a:spcAft>
                <a:spcPts val="1000"/>
              </a:spcAft>
              <a:buClr>
                <a:schemeClr val="dk1"/>
              </a:buClr>
              <a:buSzPts val="1400"/>
              <a:buChar char="●"/>
            </a:pPr>
            <a:r>
              <a:rPr lang="en-US" dirty="0">
                <a:solidFill>
                  <a:schemeClr val="dk1"/>
                </a:solidFill>
                <a:latin typeface="Century Gothic"/>
                <a:ea typeface="Century Gothic"/>
                <a:cs typeface="Century Gothic"/>
                <a:sym typeface="Century Gothic"/>
              </a:rPr>
              <a:t>The extent to which </a:t>
            </a:r>
            <a:r>
              <a:rPr lang="en-US" b="1" dirty="0">
                <a:solidFill>
                  <a:schemeClr val="dk1"/>
                </a:solidFill>
                <a:latin typeface="Century Gothic"/>
                <a:ea typeface="Century Gothic"/>
                <a:cs typeface="Century Gothic"/>
                <a:sym typeface="Century Gothic"/>
              </a:rPr>
              <a:t>SHFs engage with formal financial institutions</a:t>
            </a:r>
            <a:r>
              <a:rPr lang="en-US" dirty="0">
                <a:solidFill>
                  <a:schemeClr val="dk1"/>
                </a:solidFill>
                <a:latin typeface="Century Gothic"/>
                <a:ea typeface="Century Gothic"/>
                <a:cs typeface="Century Gothic"/>
                <a:sym typeface="Century Gothic"/>
              </a:rPr>
              <a:t> and the impact of this for WR financing product.</a:t>
            </a:r>
            <a:endParaRPr dirty="0">
              <a:solidFill>
                <a:schemeClr val="dk1"/>
              </a:solidFill>
              <a:latin typeface="Century Gothic"/>
              <a:ea typeface="Century Gothic"/>
              <a:cs typeface="Century Gothic"/>
              <a:sym typeface="Century Gothic"/>
            </a:endParaRPr>
          </a:p>
        </p:txBody>
      </p:sp>
      <p:sp>
        <p:nvSpPr>
          <p:cNvPr id="213" name="Google Shape;213;p21"/>
          <p:cNvSpPr/>
          <p:nvPr/>
        </p:nvSpPr>
        <p:spPr>
          <a:xfrm>
            <a:off x="5764075" y="1678200"/>
            <a:ext cx="5199600" cy="27177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1000"/>
              </a:spcBef>
              <a:spcAft>
                <a:spcPts val="0"/>
              </a:spcAft>
              <a:buNone/>
            </a:pPr>
            <a:r>
              <a:rPr lang="en-US" b="1">
                <a:solidFill>
                  <a:schemeClr val="dk1"/>
                </a:solidFill>
                <a:latin typeface="Century Gothic"/>
                <a:ea typeface="Century Gothic"/>
                <a:cs typeface="Century Gothic"/>
                <a:sym typeface="Century Gothic"/>
              </a:rPr>
              <a:t>Supply-side factors</a:t>
            </a:r>
            <a:endParaRPr b="1">
              <a:solidFill>
                <a:schemeClr val="dk1"/>
              </a:solidFill>
              <a:latin typeface="Century Gothic"/>
              <a:ea typeface="Century Gothic"/>
              <a:cs typeface="Century Gothic"/>
              <a:sym typeface="Century Gothic"/>
            </a:endParaRPr>
          </a:p>
          <a:p>
            <a:pPr marL="457200" lvl="0" indent="-317500" algn="l" rtl="0">
              <a:lnSpc>
                <a:spcPct val="90000"/>
              </a:lnSpc>
              <a:spcBef>
                <a:spcPts val="1000"/>
              </a:spcBef>
              <a:spcAft>
                <a:spcPts val="0"/>
              </a:spcAft>
              <a:buClr>
                <a:schemeClr val="dk1"/>
              </a:buClr>
              <a:buSzPts val="1400"/>
              <a:buChar char="●"/>
            </a:pPr>
            <a:r>
              <a:rPr lang="en-US">
                <a:solidFill>
                  <a:schemeClr val="dk1"/>
                </a:solidFill>
                <a:latin typeface="Century Gothic"/>
                <a:ea typeface="Century Gothic"/>
                <a:cs typeface="Century Gothic"/>
                <a:sym typeface="Century Gothic"/>
              </a:rPr>
              <a:t>The </a:t>
            </a:r>
            <a:r>
              <a:rPr lang="en-US" b="1">
                <a:solidFill>
                  <a:schemeClr val="dk1"/>
                </a:solidFill>
                <a:latin typeface="Century Gothic"/>
                <a:ea typeface="Century Gothic"/>
                <a:cs typeface="Century Gothic"/>
                <a:sym typeface="Century Gothic"/>
              </a:rPr>
              <a:t>capacity of AFC and WRS to reach SHFs</a:t>
            </a:r>
            <a:r>
              <a:rPr lang="en-US">
                <a:solidFill>
                  <a:schemeClr val="dk1"/>
                </a:solidFill>
                <a:latin typeface="Century Gothic"/>
                <a:ea typeface="Century Gothic"/>
                <a:cs typeface="Century Gothic"/>
                <a:sym typeface="Century Gothic"/>
              </a:rPr>
              <a:t> and roll-out the WR financing and WRS in different parts of the country. As well as means to bridge any capacity gaps, including integration between AFC and WRS. </a:t>
            </a:r>
            <a:endParaRPr>
              <a:solidFill>
                <a:schemeClr val="dk1"/>
              </a:solidFill>
              <a:latin typeface="Century Gothic"/>
              <a:ea typeface="Century Gothic"/>
              <a:cs typeface="Century Gothic"/>
              <a:sym typeface="Century Gothic"/>
            </a:endParaRPr>
          </a:p>
          <a:p>
            <a:pPr marL="457200" lvl="0" indent="-317500" algn="l" rtl="0">
              <a:lnSpc>
                <a:spcPct val="90000"/>
              </a:lnSpc>
              <a:spcBef>
                <a:spcPts val="1000"/>
              </a:spcBef>
              <a:spcAft>
                <a:spcPts val="0"/>
              </a:spcAft>
              <a:buClr>
                <a:schemeClr val="dk1"/>
              </a:buClr>
              <a:buSzPts val="1400"/>
              <a:buChar char="●"/>
            </a:pPr>
            <a:r>
              <a:rPr lang="en-US" b="1">
                <a:solidFill>
                  <a:schemeClr val="dk1"/>
                </a:solidFill>
                <a:latin typeface="Century Gothic"/>
                <a:ea typeface="Century Gothic"/>
                <a:cs typeface="Century Gothic"/>
                <a:sym typeface="Century Gothic"/>
              </a:rPr>
              <a:t>Opportunities for partnerships</a:t>
            </a:r>
            <a:r>
              <a:rPr lang="en-US">
                <a:solidFill>
                  <a:schemeClr val="dk1"/>
                </a:solidFill>
                <a:latin typeface="Century Gothic"/>
                <a:ea typeface="Century Gothic"/>
                <a:cs typeface="Century Gothic"/>
                <a:sym typeface="Century Gothic"/>
              </a:rPr>
              <a:t> to enhance the efficiency, effectiveness and sustainability of AFC’s WR financing solution.</a:t>
            </a:r>
            <a:endParaRPr>
              <a:solidFill>
                <a:schemeClr val="dk1"/>
              </a:solidFill>
              <a:latin typeface="Century Gothic"/>
              <a:ea typeface="Century Gothic"/>
              <a:cs typeface="Century Gothic"/>
              <a:sym typeface="Century Gothic"/>
            </a:endParaRPr>
          </a:p>
          <a:p>
            <a:pPr marL="457200" lvl="0" indent="-317500" algn="l" rtl="0">
              <a:lnSpc>
                <a:spcPct val="90000"/>
              </a:lnSpc>
              <a:spcBef>
                <a:spcPts val="1000"/>
              </a:spcBef>
              <a:spcAft>
                <a:spcPts val="1000"/>
              </a:spcAft>
              <a:buClr>
                <a:schemeClr val="dk1"/>
              </a:buClr>
              <a:buSzPts val="1400"/>
              <a:buChar char="●"/>
            </a:pPr>
            <a:r>
              <a:rPr lang="en-US" b="1">
                <a:solidFill>
                  <a:schemeClr val="dk1"/>
                </a:solidFill>
                <a:latin typeface="Century Gothic"/>
                <a:ea typeface="Century Gothic"/>
                <a:cs typeface="Century Gothic"/>
                <a:sym typeface="Century Gothic"/>
              </a:rPr>
              <a:t>The risks</a:t>
            </a:r>
            <a:r>
              <a:rPr lang="en-US">
                <a:solidFill>
                  <a:schemeClr val="dk1"/>
                </a:solidFill>
                <a:latin typeface="Century Gothic"/>
                <a:ea typeface="Century Gothic"/>
                <a:cs typeface="Century Gothic"/>
                <a:sym typeface="Century Gothic"/>
              </a:rPr>
              <a:t> for AFC and WRSC in piloting and rolling out the WR financing solution.</a:t>
            </a:r>
            <a:endParaRPr>
              <a:solidFill>
                <a:schemeClr val="dk1"/>
              </a:solidFill>
              <a:latin typeface="Century Gothic"/>
              <a:ea typeface="Century Gothic"/>
              <a:cs typeface="Century Gothic"/>
              <a:sym typeface="Century Gothic"/>
            </a:endParaRPr>
          </a:p>
        </p:txBody>
      </p:sp>
      <p:sp>
        <p:nvSpPr>
          <p:cNvPr id="214" name="Google Shape;214;p21"/>
          <p:cNvSpPr/>
          <p:nvPr/>
        </p:nvSpPr>
        <p:spPr>
          <a:xfrm>
            <a:off x="5764075" y="4650900"/>
            <a:ext cx="5199600" cy="13257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1000"/>
              </a:spcBef>
              <a:spcAft>
                <a:spcPts val="0"/>
              </a:spcAft>
              <a:buClr>
                <a:schemeClr val="dk1"/>
              </a:buClr>
              <a:buSzPts val="1100"/>
              <a:buFont typeface="Arial"/>
              <a:buNone/>
            </a:pPr>
            <a:r>
              <a:rPr lang="en-US" b="1">
                <a:solidFill>
                  <a:schemeClr val="dk1"/>
                </a:solidFill>
                <a:latin typeface="Century Gothic"/>
                <a:ea typeface="Century Gothic"/>
                <a:cs typeface="Century Gothic"/>
                <a:sym typeface="Century Gothic"/>
              </a:rPr>
              <a:t>Enabling environment factors</a:t>
            </a:r>
            <a:endParaRPr b="1">
              <a:solidFill>
                <a:schemeClr val="dk1"/>
              </a:solidFill>
              <a:latin typeface="Century Gothic"/>
              <a:ea typeface="Century Gothic"/>
              <a:cs typeface="Century Gothic"/>
              <a:sym typeface="Century Gothic"/>
            </a:endParaRPr>
          </a:p>
          <a:p>
            <a:pPr marL="457200" lvl="0" indent="-317500" algn="l" rtl="0">
              <a:lnSpc>
                <a:spcPct val="90000"/>
              </a:lnSpc>
              <a:spcBef>
                <a:spcPts val="1000"/>
              </a:spcBef>
              <a:spcAft>
                <a:spcPts val="1000"/>
              </a:spcAft>
              <a:buClr>
                <a:schemeClr val="dk1"/>
              </a:buClr>
              <a:buSzPts val="1400"/>
              <a:buChar char="●"/>
            </a:pPr>
            <a:r>
              <a:rPr lang="en-US">
                <a:solidFill>
                  <a:schemeClr val="dk1"/>
                </a:solidFill>
                <a:latin typeface="Century Gothic"/>
                <a:ea typeface="Century Gothic"/>
                <a:cs typeface="Century Gothic"/>
                <a:sym typeface="Century Gothic"/>
              </a:rPr>
              <a:t>How the relevant </a:t>
            </a:r>
            <a:r>
              <a:rPr lang="en-US" b="1">
                <a:solidFill>
                  <a:schemeClr val="dk1"/>
                </a:solidFill>
                <a:latin typeface="Century Gothic"/>
                <a:ea typeface="Century Gothic"/>
                <a:cs typeface="Century Gothic"/>
                <a:sym typeface="Century Gothic"/>
              </a:rPr>
              <a:t>laws, regulations and policies</a:t>
            </a:r>
            <a:r>
              <a:rPr lang="en-US">
                <a:solidFill>
                  <a:schemeClr val="dk1"/>
                </a:solidFill>
                <a:latin typeface="Century Gothic"/>
                <a:ea typeface="Century Gothic"/>
                <a:cs typeface="Century Gothic"/>
                <a:sym typeface="Century Gothic"/>
              </a:rPr>
              <a:t> touching on the WRS and credit extension in the country impact on the WR financing solution design. </a:t>
            </a:r>
            <a:endParaRPr b="1">
              <a:solidFill>
                <a:schemeClr val="dk1"/>
              </a:solidFill>
              <a:latin typeface="Century Gothic"/>
              <a:ea typeface="Century Gothic"/>
              <a:cs typeface="Century Gothic"/>
              <a:sym typeface="Century Gothic"/>
            </a:endParaRPr>
          </a:p>
        </p:txBody>
      </p:sp>
      <p:grpSp>
        <p:nvGrpSpPr>
          <p:cNvPr id="3" name="Group 2">
            <a:extLst>
              <a:ext uri="{FF2B5EF4-FFF2-40B4-BE49-F238E27FC236}">
                <a16:creationId xmlns:a16="http://schemas.microsoft.com/office/drawing/2014/main" id="{14BEA9CC-EB27-B75E-F6ED-CCD153052E68}"/>
              </a:ext>
            </a:extLst>
          </p:cNvPr>
          <p:cNvGrpSpPr/>
          <p:nvPr/>
        </p:nvGrpSpPr>
        <p:grpSpPr>
          <a:xfrm>
            <a:off x="6501160" y="6129920"/>
            <a:ext cx="4299302" cy="559280"/>
            <a:chOff x="6611185" y="6077415"/>
            <a:chExt cx="4445760" cy="578332"/>
          </a:xfrm>
        </p:grpSpPr>
        <p:pic>
          <p:nvPicPr>
            <p:cNvPr id="4" name="Picture 3" descr="A logo with corn and a car&#10;&#10;Description automatically generated">
              <a:extLst>
                <a:ext uri="{FF2B5EF4-FFF2-40B4-BE49-F238E27FC236}">
                  <a16:creationId xmlns:a16="http://schemas.microsoft.com/office/drawing/2014/main" id="{39CDBA06-2A7E-AB29-1EF4-F0DD6D109095}"/>
                </a:ext>
              </a:extLst>
            </p:cNvPr>
            <p:cNvPicPr>
              <a:picLocks noChangeAspect="1"/>
            </p:cNvPicPr>
            <p:nvPr/>
          </p:nvPicPr>
          <p:blipFill>
            <a:blip r:embed="rId6"/>
            <a:stretch>
              <a:fillRect/>
            </a:stretch>
          </p:blipFill>
          <p:spPr>
            <a:xfrm>
              <a:off x="8070380" y="6111230"/>
              <a:ext cx="1306428" cy="526681"/>
            </a:xfrm>
            <a:prstGeom prst="rect">
              <a:avLst/>
            </a:prstGeom>
          </p:spPr>
        </p:pic>
        <p:pic>
          <p:nvPicPr>
            <p:cNvPr id="5" name="Picture 4" descr="A logo with green and yellow lines&#10;&#10;Description automatically generated">
              <a:extLst>
                <a:ext uri="{FF2B5EF4-FFF2-40B4-BE49-F238E27FC236}">
                  <a16:creationId xmlns:a16="http://schemas.microsoft.com/office/drawing/2014/main" id="{4BB6142A-E273-159F-4699-9CA0221DC3C4}"/>
                </a:ext>
              </a:extLst>
            </p:cNvPr>
            <p:cNvPicPr>
              <a:picLocks noChangeAspect="1"/>
            </p:cNvPicPr>
            <p:nvPr/>
          </p:nvPicPr>
          <p:blipFill rotWithShape="1">
            <a:blip r:embed="rId7"/>
            <a:srcRect b="16632"/>
            <a:stretch/>
          </p:blipFill>
          <p:spPr>
            <a:xfrm>
              <a:off x="6611185" y="6077415"/>
              <a:ext cx="1306428" cy="578332"/>
            </a:xfrm>
            <a:prstGeom prst="rect">
              <a:avLst/>
            </a:prstGeom>
          </p:spPr>
        </p:pic>
        <p:pic>
          <p:nvPicPr>
            <p:cNvPr id="6" name="Picture 5" descr="A close-up of a logo&#10;&#10;Description automatically generated">
              <a:extLst>
                <a:ext uri="{FF2B5EF4-FFF2-40B4-BE49-F238E27FC236}">
                  <a16:creationId xmlns:a16="http://schemas.microsoft.com/office/drawing/2014/main" id="{9CDC8FE7-BCC7-3041-9DCC-DAB7574259E4}"/>
                </a:ext>
              </a:extLst>
            </p:cNvPr>
            <p:cNvPicPr>
              <a:picLocks noChangeAspect="1"/>
            </p:cNvPicPr>
            <p:nvPr/>
          </p:nvPicPr>
          <p:blipFill rotWithShape="1">
            <a:blip r:embed="rId8"/>
            <a:srcRect b="12281"/>
            <a:stretch/>
          </p:blipFill>
          <p:spPr>
            <a:xfrm>
              <a:off x="9507423" y="6231818"/>
              <a:ext cx="1549522" cy="406094"/>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22"/>
          <p:cNvPicPr preferRelativeResize="0">
            <a:picLocks noGrp="1"/>
          </p:cNvPicPr>
          <p:nvPr>
            <p:ph type="pic" idx="2"/>
          </p:nvPr>
        </p:nvPicPr>
        <p:blipFill rotWithShape="1">
          <a:blip r:embed="rId3">
            <a:alphaModFix/>
          </a:blip>
          <a:srcRect l="16331" r="16324"/>
          <a:stretch/>
        </p:blipFill>
        <p:spPr>
          <a:xfrm>
            <a:off x="0" y="1438507"/>
            <a:ext cx="6513508" cy="6440036"/>
          </a:xfrm>
          <a:prstGeom prst="roundRect">
            <a:avLst>
              <a:gd name="adj" fmla="val 16667"/>
            </a:avLst>
          </a:prstGeom>
          <a:solidFill>
            <a:srgbClr val="D8E2F3"/>
          </a:solidFill>
          <a:ln>
            <a:noFill/>
          </a:ln>
        </p:spPr>
      </p:pic>
      <p:sp>
        <p:nvSpPr>
          <p:cNvPr id="220" name="Google Shape;220;p22"/>
          <p:cNvSpPr txBox="1">
            <a:spLocks noGrp="1"/>
          </p:cNvSpPr>
          <p:nvPr>
            <p:ph type="body" idx="1"/>
          </p:nvPr>
        </p:nvSpPr>
        <p:spPr>
          <a:xfrm>
            <a:off x="8470920" y="1295270"/>
            <a:ext cx="3108000" cy="475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200"/>
              <a:buNone/>
            </a:pPr>
            <a:r>
              <a:rPr lang="en-US" sz="1400"/>
              <a:t>Introduction</a:t>
            </a:r>
            <a:endParaRPr sz="1400"/>
          </a:p>
        </p:txBody>
      </p:sp>
      <p:sp>
        <p:nvSpPr>
          <p:cNvPr id="221" name="Google Shape;221;p22"/>
          <p:cNvSpPr txBox="1">
            <a:spLocks noGrp="1"/>
          </p:cNvSpPr>
          <p:nvPr>
            <p:ph type="body" idx="3"/>
          </p:nvPr>
        </p:nvSpPr>
        <p:spPr>
          <a:xfrm>
            <a:off x="8470920" y="2683888"/>
            <a:ext cx="3108000" cy="475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200"/>
              <a:buNone/>
            </a:pPr>
            <a:r>
              <a:rPr lang="en-US" sz="1400" b="1"/>
              <a:t>Methodology</a:t>
            </a:r>
            <a:endParaRPr sz="1400" b="1"/>
          </a:p>
        </p:txBody>
      </p:sp>
      <p:sp>
        <p:nvSpPr>
          <p:cNvPr id="222" name="Google Shape;222;p22"/>
          <p:cNvSpPr txBox="1">
            <a:spLocks noGrp="1"/>
          </p:cNvSpPr>
          <p:nvPr>
            <p:ph type="body" idx="4"/>
          </p:nvPr>
        </p:nvSpPr>
        <p:spPr>
          <a:xfrm>
            <a:off x="8470920" y="3936512"/>
            <a:ext cx="3108000" cy="475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200"/>
              <a:buNone/>
            </a:pPr>
            <a:r>
              <a:rPr lang="en-US" sz="1400" dirty="0"/>
              <a:t>Feasibility Study Findings </a:t>
            </a:r>
            <a:endParaRPr sz="1400" dirty="0"/>
          </a:p>
        </p:txBody>
      </p:sp>
      <p:sp>
        <p:nvSpPr>
          <p:cNvPr id="223" name="Google Shape;223;p22"/>
          <p:cNvSpPr txBox="1">
            <a:spLocks noGrp="1"/>
          </p:cNvSpPr>
          <p:nvPr>
            <p:ph type="body" idx="5"/>
          </p:nvPr>
        </p:nvSpPr>
        <p:spPr>
          <a:xfrm>
            <a:off x="8470920" y="5269343"/>
            <a:ext cx="3108000" cy="475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200"/>
              <a:buNone/>
            </a:pPr>
            <a:r>
              <a:rPr lang="en-US" sz="1400"/>
              <a:t>Proposed product design/model</a:t>
            </a:r>
            <a:endParaRPr sz="1400"/>
          </a:p>
        </p:txBody>
      </p:sp>
      <p:grpSp>
        <p:nvGrpSpPr>
          <p:cNvPr id="2" name="Group 1">
            <a:extLst>
              <a:ext uri="{FF2B5EF4-FFF2-40B4-BE49-F238E27FC236}">
                <a16:creationId xmlns:a16="http://schemas.microsoft.com/office/drawing/2014/main" id="{5324EA3B-D4CA-0FA8-5AA7-1B5855E63D04}"/>
              </a:ext>
            </a:extLst>
          </p:cNvPr>
          <p:cNvGrpSpPr/>
          <p:nvPr/>
        </p:nvGrpSpPr>
        <p:grpSpPr>
          <a:xfrm>
            <a:off x="6869151" y="6104713"/>
            <a:ext cx="5207281" cy="551034"/>
            <a:chOff x="6611185" y="6077415"/>
            <a:chExt cx="5465247" cy="578332"/>
          </a:xfrm>
        </p:grpSpPr>
        <p:pic>
          <p:nvPicPr>
            <p:cNvPr id="3" name="Picture 2" descr="A logo with blue and orange colors&#10;&#10;Description automatically generated">
              <a:extLst>
                <a:ext uri="{FF2B5EF4-FFF2-40B4-BE49-F238E27FC236}">
                  <a16:creationId xmlns:a16="http://schemas.microsoft.com/office/drawing/2014/main" id="{E3940C19-CC84-929A-9993-7A7DAEC32041}"/>
                </a:ext>
              </a:extLst>
            </p:cNvPr>
            <p:cNvPicPr>
              <a:picLocks noChangeAspect="1"/>
            </p:cNvPicPr>
            <p:nvPr/>
          </p:nvPicPr>
          <p:blipFill rotWithShape="1">
            <a:blip r:embed="rId4"/>
            <a:srcRect t="38191" b="38212"/>
            <a:stretch/>
          </p:blipFill>
          <p:spPr>
            <a:xfrm>
              <a:off x="10997004" y="6261566"/>
              <a:ext cx="1079428" cy="360299"/>
            </a:xfrm>
            <a:prstGeom prst="rect">
              <a:avLst/>
            </a:prstGeom>
          </p:spPr>
        </p:pic>
        <p:pic>
          <p:nvPicPr>
            <p:cNvPr id="4" name="Picture 3" descr="A logo with corn and a car&#10;&#10;Description automatically generated">
              <a:extLst>
                <a:ext uri="{FF2B5EF4-FFF2-40B4-BE49-F238E27FC236}">
                  <a16:creationId xmlns:a16="http://schemas.microsoft.com/office/drawing/2014/main" id="{AA96D932-B153-BB3F-003C-891FA6A2BECC}"/>
                </a:ext>
              </a:extLst>
            </p:cNvPr>
            <p:cNvPicPr>
              <a:picLocks noChangeAspect="1"/>
            </p:cNvPicPr>
            <p:nvPr/>
          </p:nvPicPr>
          <p:blipFill>
            <a:blip r:embed="rId5"/>
            <a:stretch>
              <a:fillRect/>
            </a:stretch>
          </p:blipFill>
          <p:spPr>
            <a:xfrm>
              <a:off x="8070380" y="6111230"/>
              <a:ext cx="1306428" cy="526681"/>
            </a:xfrm>
            <a:prstGeom prst="rect">
              <a:avLst/>
            </a:prstGeom>
          </p:spPr>
        </p:pic>
        <p:pic>
          <p:nvPicPr>
            <p:cNvPr id="5" name="Picture 4" descr="A logo with green and yellow lines&#10;&#10;Description automatically generated">
              <a:extLst>
                <a:ext uri="{FF2B5EF4-FFF2-40B4-BE49-F238E27FC236}">
                  <a16:creationId xmlns:a16="http://schemas.microsoft.com/office/drawing/2014/main" id="{CD027BEA-7CCB-D3F3-74DD-84D11050C484}"/>
                </a:ext>
              </a:extLst>
            </p:cNvPr>
            <p:cNvPicPr>
              <a:picLocks noChangeAspect="1"/>
            </p:cNvPicPr>
            <p:nvPr/>
          </p:nvPicPr>
          <p:blipFill rotWithShape="1">
            <a:blip r:embed="rId6"/>
            <a:srcRect b="16632"/>
            <a:stretch/>
          </p:blipFill>
          <p:spPr>
            <a:xfrm>
              <a:off x="6611185" y="6077415"/>
              <a:ext cx="1306428" cy="578332"/>
            </a:xfrm>
            <a:prstGeom prst="rect">
              <a:avLst/>
            </a:prstGeom>
          </p:spPr>
        </p:pic>
        <p:pic>
          <p:nvPicPr>
            <p:cNvPr id="6" name="Picture 5" descr="A close-up of a logo&#10;&#10;Description automatically generated">
              <a:extLst>
                <a:ext uri="{FF2B5EF4-FFF2-40B4-BE49-F238E27FC236}">
                  <a16:creationId xmlns:a16="http://schemas.microsoft.com/office/drawing/2014/main" id="{F8F9FFD8-8AB7-1CAA-D00A-8E3AF46F60CF}"/>
                </a:ext>
              </a:extLst>
            </p:cNvPr>
            <p:cNvPicPr>
              <a:picLocks noChangeAspect="1"/>
            </p:cNvPicPr>
            <p:nvPr/>
          </p:nvPicPr>
          <p:blipFill rotWithShape="1">
            <a:blip r:embed="rId7"/>
            <a:srcRect b="12281"/>
            <a:stretch/>
          </p:blipFill>
          <p:spPr>
            <a:xfrm>
              <a:off x="9507423" y="6231818"/>
              <a:ext cx="1549522" cy="406094"/>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3"/>
          <p:cNvSpPr txBox="1">
            <a:spLocks noGrp="1"/>
          </p:cNvSpPr>
          <p:nvPr>
            <p:ph type="body" idx="2"/>
          </p:nvPr>
        </p:nvSpPr>
        <p:spPr>
          <a:xfrm>
            <a:off x="862250" y="342285"/>
            <a:ext cx="10644900" cy="1197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500"/>
              <a:buNone/>
            </a:pPr>
            <a:r>
              <a:rPr lang="en-US" sz="2000"/>
              <a:t>A survey of 291 SHFs was carried out. In order to identify SHFs to be surveyed, six value chains and six regions were shortlisted.</a:t>
            </a:r>
            <a:endParaRPr sz="2000"/>
          </a:p>
        </p:txBody>
      </p:sp>
      <p:graphicFrame>
        <p:nvGraphicFramePr>
          <p:cNvPr id="230" name="Google Shape;230;p23"/>
          <p:cNvGraphicFramePr/>
          <p:nvPr/>
        </p:nvGraphicFramePr>
        <p:xfrm>
          <a:off x="899000" y="1503425"/>
          <a:ext cx="6199950" cy="2316275"/>
        </p:xfrm>
        <a:graphic>
          <a:graphicData uri="http://schemas.openxmlformats.org/drawingml/2006/table">
            <a:tbl>
              <a:tblPr>
                <a:noFill/>
                <a:tableStyleId>{70C0E040-291F-4926-BA7E-16CAEBB7A1C3}</a:tableStyleId>
              </a:tblPr>
              <a:tblGrid>
                <a:gridCol w="657050">
                  <a:extLst>
                    <a:ext uri="{9D8B030D-6E8A-4147-A177-3AD203B41FA5}">
                      <a16:colId xmlns:a16="http://schemas.microsoft.com/office/drawing/2014/main" val="20000"/>
                    </a:ext>
                  </a:extLst>
                </a:gridCol>
                <a:gridCol w="850325">
                  <a:extLst>
                    <a:ext uri="{9D8B030D-6E8A-4147-A177-3AD203B41FA5}">
                      <a16:colId xmlns:a16="http://schemas.microsoft.com/office/drawing/2014/main" val="20001"/>
                    </a:ext>
                  </a:extLst>
                </a:gridCol>
                <a:gridCol w="1033275">
                  <a:extLst>
                    <a:ext uri="{9D8B030D-6E8A-4147-A177-3AD203B41FA5}">
                      <a16:colId xmlns:a16="http://schemas.microsoft.com/office/drawing/2014/main" val="20002"/>
                    </a:ext>
                  </a:extLst>
                </a:gridCol>
                <a:gridCol w="750950">
                  <a:extLst>
                    <a:ext uri="{9D8B030D-6E8A-4147-A177-3AD203B41FA5}">
                      <a16:colId xmlns:a16="http://schemas.microsoft.com/office/drawing/2014/main" val="20003"/>
                    </a:ext>
                  </a:extLst>
                </a:gridCol>
                <a:gridCol w="873525">
                  <a:extLst>
                    <a:ext uri="{9D8B030D-6E8A-4147-A177-3AD203B41FA5}">
                      <a16:colId xmlns:a16="http://schemas.microsoft.com/office/drawing/2014/main" val="20004"/>
                    </a:ext>
                  </a:extLst>
                </a:gridCol>
                <a:gridCol w="1169500">
                  <a:extLst>
                    <a:ext uri="{9D8B030D-6E8A-4147-A177-3AD203B41FA5}">
                      <a16:colId xmlns:a16="http://schemas.microsoft.com/office/drawing/2014/main" val="20005"/>
                    </a:ext>
                  </a:extLst>
                </a:gridCol>
                <a:gridCol w="865325">
                  <a:extLst>
                    <a:ext uri="{9D8B030D-6E8A-4147-A177-3AD203B41FA5}">
                      <a16:colId xmlns:a16="http://schemas.microsoft.com/office/drawing/2014/main" val="20006"/>
                    </a:ext>
                  </a:extLst>
                </a:gridCol>
              </a:tblGrid>
              <a:tr h="591725">
                <a:tc>
                  <a:txBody>
                    <a:bodyPr/>
                    <a:lstStyle/>
                    <a:p>
                      <a:pPr marL="0" lvl="0" indent="0" algn="l" rtl="0">
                        <a:lnSpc>
                          <a:spcPct val="115000"/>
                        </a:lnSpc>
                        <a:spcBef>
                          <a:spcPts val="1200"/>
                        </a:spcBef>
                        <a:spcAft>
                          <a:spcPts val="0"/>
                        </a:spcAft>
                        <a:buNone/>
                      </a:pPr>
                      <a:r>
                        <a:rPr lang="en-US" sz="1000">
                          <a:solidFill>
                            <a:srgbClr val="FFFFFF"/>
                          </a:solidFill>
                          <a:latin typeface="Century Gothic"/>
                          <a:ea typeface="Century Gothic"/>
                          <a:cs typeface="Century Gothic"/>
                          <a:sym typeface="Century Gothic"/>
                        </a:rPr>
                        <a:t>Value chain</a:t>
                      </a:r>
                      <a:endParaRPr sz="1000">
                        <a:solidFill>
                          <a:srgbClr val="FFFFFF"/>
                        </a:solidFill>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244289"/>
                    </a:solidFill>
                  </a:tcPr>
                </a:tc>
                <a:tc>
                  <a:txBody>
                    <a:bodyPr/>
                    <a:lstStyle/>
                    <a:p>
                      <a:pPr marL="0" lvl="0" indent="0" algn="l" rtl="0">
                        <a:lnSpc>
                          <a:spcPct val="115000"/>
                        </a:lnSpc>
                        <a:spcBef>
                          <a:spcPts val="1200"/>
                        </a:spcBef>
                        <a:spcAft>
                          <a:spcPts val="0"/>
                        </a:spcAft>
                        <a:buNone/>
                      </a:pPr>
                      <a:r>
                        <a:rPr lang="en-US" sz="1000">
                          <a:solidFill>
                            <a:srgbClr val="FFFFFF"/>
                          </a:solidFill>
                          <a:latin typeface="Century Gothic"/>
                          <a:ea typeface="Century Gothic"/>
                          <a:cs typeface="Century Gothic"/>
                          <a:sym typeface="Century Gothic"/>
                        </a:rPr>
                        <a:t>Average production 2019-21</a:t>
                      </a:r>
                      <a:r>
                        <a:rPr lang="en-US" sz="1000" baseline="30000">
                          <a:solidFill>
                            <a:srgbClr val="FFFFFF"/>
                          </a:solidFill>
                          <a:latin typeface="Century Gothic"/>
                          <a:ea typeface="Century Gothic"/>
                          <a:cs typeface="Century Gothic"/>
                          <a:sym typeface="Century Gothic"/>
                        </a:rPr>
                        <a:t>1</a:t>
                      </a:r>
                      <a:r>
                        <a:rPr lang="en-US" sz="1000">
                          <a:solidFill>
                            <a:srgbClr val="FFFFFF"/>
                          </a:solidFill>
                          <a:latin typeface="Century Gothic"/>
                          <a:ea typeface="Century Gothic"/>
                          <a:cs typeface="Century Gothic"/>
                          <a:sym typeface="Century Gothic"/>
                        </a:rPr>
                        <a:t> (t)</a:t>
                      </a:r>
                      <a:endParaRPr sz="1000">
                        <a:solidFill>
                          <a:srgbClr val="FFFFFF"/>
                        </a:solidFill>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244289"/>
                    </a:solidFill>
                  </a:tcPr>
                </a:tc>
                <a:tc>
                  <a:txBody>
                    <a:bodyPr/>
                    <a:lstStyle/>
                    <a:p>
                      <a:pPr marL="0" lvl="0" indent="0" algn="l" rtl="0">
                        <a:lnSpc>
                          <a:spcPct val="115000"/>
                        </a:lnSpc>
                        <a:spcBef>
                          <a:spcPts val="1200"/>
                        </a:spcBef>
                        <a:spcAft>
                          <a:spcPts val="0"/>
                        </a:spcAft>
                        <a:buNone/>
                      </a:pPr>
                      <a:r>
                        <a:rPr lang="en-US" sz="1000">
                          <a:solidFill>
                            <a:srgbClr val="FFFFFF"/>
                          </a:solidFill>
                          <a:latin typeface="Century Gothic"/>
                          <a:ea typeface="Century Gothic"/>
                          <a:cs typeface="Century Gothic"/>
                          <a:sym typeface="Century Gothic"/>
                        </a:rPr>
                        <a:t>Average area harvested 2019-21</a:t>
                      </a:r>
                      <a:r>
                        <a:rPr lang="en-US" sz="1000" baseline="30000">
                          <a:solidFill>
                            <a:srgbClr val="FFFFFF"/>
                          </a:solidFill>
                          <a:latin typeface="Century Gothic"/>
                          <a:ea typeface="Century Gothic"/>
                          <a:cs typeface="Century Gothic"/>
                          <a:sym typeface="Century Gothic"/>
                        </a:rPr>
                        <a:t>2</a:t>
                      </a:r>
                      <a:r>
                        <a:rPr lang="en-US" sz="1000">
                          <a:solidFill>
                            <a:srgbClr val="FFFFFF"/>
                          </a:solidFill>
                          <a:latin typeface="Century Gothic"/>
                          <a:ea typeface="Century Gothic"/>
                          <a:cs typeface="Century Gothic"/>
                          <a:sym typeface="Century Gothic"/>
                        </a:rPr>
                        <a:t> (Ha)</a:t>
                      </a:r>
                      <a:endParaRPr sz="1000">
                        <a:solidFill>
                          <a:srgbClr val="FFFFFF"/>
                        </a:solidFill>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244289"/>
                    </a:solidFill>
                  </a:tcPr>
                </a:tc>
                <a:tc>
                  <a:txBody>
                    <a:bodyPr/>
                    <a:lstStyle/>
                    <a:p>
                      <a:pPr marL="0" lvl="0" indent="0" algn="l" rtl="0">
                        <a:lnSpc>
                          <a:spcPct val="115000"/>
                        </a:lnSpc>
                        <a:spcBef>
                          <a:spcPts val="1200"/>
                        </a:spcBef>
                        <a:spcAft>
                          <a:spcPts val="0"/>
                        </a:spcAft>
                        <a:buNone/>
                      </a:pPr>
                      <a:r>
                        <a:rPr lang="en-US" sz="1000">
                          <a:solidFill>
                            <a:srgbClr val="FFFFFF"/>
                          </a:solidFill>
                          <a:latin typeface="Century Gothic"/>
                          <a:ea typeface="Century Gothic"/>
                          <a:cs typeface="Century Gothic"/>
                          <a:sym typeface="Century Gothic"/>
                        </a:rPr>
                        <a:t>Ease of long-term storage</a:t>
                      </a:r>
                      <a:endParaRPr sz="1000">
                        <a:solidFill>
                          <a:srgbClr val="FFFFFF"/>
                        </a:solidFill>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244289"/>
                    </a:solidFill>
                  </a:tcPr>
                </a:tc>
                <a:tc>
                  <a:txBody>
                    <a:bodyPr/>
                    <a:lstStyle/>
                    <a:p>
                      <a:pPr marL="0" lvl="0" indent="0" algn="l" rtl="0">
                        <a:lnSpc>
                          <a:spcPct val="115000"/>
                        </a:lnSpc>
                        <a:spcBef>
                          <a:spcPts val="1200"/>
                        </a:spcBef>
                        <a:spcAft>
                          <a:spcPts val="0"/>
                        </a:spcAft>
                        <a:buNone/>
                      </a:pPr>
                      <a:r>
                        <a:rPr lang="en-US" sz="1000">
                          <a:solidFill>
                            <a:srgbClr val="FFFFFF"/>
                          </a:solidFill>
                          <a:latin typeface="Century Gothic"/>
                          <a:ea typeface="Century Gothic"/>
                          <a:cs typeface="Century Gothic"/>
                          <a:sym typeface="Century Gothic"/>
                        </a:rPr>
                        <a:t>No. of SHFs in value chain</a:t>
                      </a:r>
                      <a:endParaRPr sz="1000">
                        <a:solidFill>
                          <a:srgbClr val="FFFFFF"/>
                        </a:solidFill>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244289"/>
                    </a:solidFill>
                  </a:tcPr>
                </a:tc>
                <a:tc>
                  <a:txBody>
                    <a:bodyPr/>
                    <a:lstStyle/>
                    <a:p>
                      <a:pPr marL="0" lvl="0" indent="0" algn="l" rtl="0">
                        <a:lnSpc>
                          <a:spcPct val="115000"/>
                        </a:lnSpc>
                        <a:spcBef>
                          <a:spcPts val="1200"/>
                        </a:spcBef>
                        <a:spcAft>
                          <a:spcPts val="0"/>
                        </a:spcAft>
                        <a:buNone/>
                      </a:pPr>
                      <a:r>
                        <a:rPr lang="en-US" sz="1000">
                          <a:solidFill>
                            <a:srgbClr val="FFFFFF"/>
                          </a:solidFill>
                          <a:latin typeface="Century Gothic"/>
                          <a:ea typeface="Century Gothic"/>
                          <a:cs typeface="Century Gothic"/>
                          <a:sym typeface="Century Gothic"/>
                        </a:rPr>
                        <a:t>Share of AFC lending by volume (2019-21)</a:t>
                      </a:r>
                      <a:endParaRPr sz="1000">
                        <a:solidFill>
                          <a:srgbClr val="FFFFFF"/>
                        </a:solidFill>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244289"/>
                    </a:solidFill>
                  </a:tcPr>
                </a:tc>
                <a:tc>
                  <a:txBody>
                    <a:bodyPr/>
                    <a:lstStyle/>
                    <a:p>
                      <a:pPr marL="0" lvl="0" indent="0" algn="l" rtl="0">
                        <a:lnSpc>
                          <a:spcPct val="115000"/>
                        </a:lnSpc>
                        <a:spcBef>
                          <a:spcPts val="1200"/>
                        </a:spcBef>
                        <a:spcAft>
                          <a:spcPts val="0"/>
                        </a:spcAft>
                        <a:buNone/>
                      </a:pPr>
                      <a:r>
                        <a:rPr lang="en-US" sz="1000">
                          <a:solidFill>
                            <a:srgbClr val="FFFFFF"/>
                          </a:solidFill>
                          <a:latin typeface="Century Gothic"/>
                          <a:ea typeface="Century Gothic"/>
                          <a:cs typeface="Century Gothic"/>
                          <a:sym typeface="Century Gothic"/>
                        </a:rPr>
                        <a:t>Share of w/h receipts issued</a:t>
                      </a:r>
                      <a:endParaRPr sz="1000">
                        <a:solidFill>
                          <a:srgbClr val="FFFFFF"/>
                        </a:solidFill>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244289"/>
                    </a:solidFill>
                  </a:tcPr>
                </a:tc>
                <a:extLst>
                  <a:ext uri="{0D108BD9-81ED-4DB2-BD59-A6C34878D82A}">
                    <a16:rowId xmlns:a16="http://schemas.microsoft.com/office/drawing/2014/main" val="10000"/>
                  </a:ext>
                </a:extLst>
              </a:tr>
              <a:tr h="287425">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Maize</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3,558,000</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2,200,173</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High</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&gt; 3 million</a:t>
                      </a:r>
                      <a:r>
                        <a:rPr lang="en-US" sz="1000" baseline="30000">
                          <a:latin typeface="Century Gothic"/>
                          <a:ea typeface="Century Gothic"/>
                          <a:cs typeface="Century Gothic"/>
                          <a:sym typeface="Century Gothic"/>
                        </a:rPr>
                        <a:t>3</a:t>
                      </a:r>
                      <a:endParaRPr sz="1000" baseline="30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54%</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100%</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87425">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Pulses</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1,164,110</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1,623,281</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High</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 2 million</a:t>
                      </a:r>
                      <a:r>
                        <a:rPr lang="en-US" sz="1000" baseline="30000">
                          <a:latin typeface="Century Gothic"/>
                          <a:ea typeface="Century Gothic"/>
                          <a:cs typeface="Century Gothic"/>
                          <a:sym typeface="Century Gothic"/>
                        </a:rPr>
                        <a:t>4</a:t>
                      </a:r>
                      <a:endParaRPr sz="1000" baseline="30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0%</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0%</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87425">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Wheat</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338,733</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135,203</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High</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N/A</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10%</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0%</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87425">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Sorghum</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246,000</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219,087</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High</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 240,000</a:t>
                      </a:r>
                      <a:r>
                        <a:rPr lang="en-US" sz="1000" baseline="30000">
                          <a:latin typeface="Century Gothic"/>
                          <a:ea typeface="Century Gothic"/>
                          <a:cs typeface="Century Gothic"/>
                          <a:sym typeface="Century Gothic"/>
                        </a:rPr>
                        <a:t>5</a:t>
                      </a:r>
                      <a:endParaRPr sz="1000" baseline="30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0%</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0%</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87425">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Rice</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175,825</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26,272</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High</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 300,000</a:t>
                      </a:r>
                      <a:r>
                        <a:rPr lang="en-US" sz="1000" baseline="30000">
                          <a:latin typeface="Century Gothic"/>
                          <a:ea typeface="Century Gothic"/>
                          <a:cs typeface="Century Gothic"/>
                          <a:sym typeface="Century Gothic"/>
                        </a:rPr>
                        <a:t>6</a:t>
                      </a:r>
                      <a:endParaRPr sz="1000" baseline="30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3%</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0%</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87425">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Coffee</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34,500</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113,950</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High</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 250,000</a:t>
                      </a:r>
                      <a:r>
                        <a:rPr lang="en-US" sz="1000" baseline="30000">
                          <a:latin typeface="Century Gothic"/>
                          <a:ea typeface="Century Gothic"/>
                          <a:cs typeface="Century Gothic"/>
                          <a:sym typeface="Century Gothic"/>
                        </a:rPr>
                        <a:t>7</a:t>
                      </a:r>
                      <a:endParaRPr sz="1000" baseline="30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4%</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0%</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31" name="Google Shape;231;p23"/>
          <p:cNvSpPr txBox="1"/>
          <p:nvPr/>
        </p:nvSpPr>
        <p:spPr>
          <a:xfrm>
            <a:off x="906825" y="1134650"/>
            <a:ext cx="34464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Shortlisted value chains</a:t>
            </a:r>
            <a:endParaRPr sz="1200" b="1">
              <a:latin typeface="Century Gothic"/>
              <a:ea typeface="Century Gothic"/>
              <a:cs typeface="Century Gothic"/>
              <a:sym typeface="Century Gothic"/>
            </a:endParaRPr>
          </a:p>
        </p:txBody>
      </p:sp>
      <p:sp>
        <p:nvSpPr>
          <p:cNvPr id="232" name="Google Shape;232;p23"/>
          <p:cNvSpPr txBox="1"/>
          <p:nvPr/>
        </p:nvSpPr>
        <p:spPr>
          <a:xfrm>
            <a:off x="906825" y="4182650"/>
            <a:ext cx="53268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Regions in which the survey was undertaken</a:t>
            </a:r>
            <a:endParaRPr sz="1200" b="1">
              <a:latin typeface="Century Gothic"/>
              <a:ea typeface="Century Gothic"/>
              <a:cs typeface="Century Gothic"/>
              <a:sym typeface="Century Gothic"/>
            </a:endParaRPr>
          </a:p>
        </p:txBody>
      </p:sp>
      <p:graphicFrame>
        <p:nvGraphicFramePr>
          <p:cNvPr id="233" name="Google Shape;233;p23"/>
          <p:cNvGraphicFramePr/>
          <p:nvPr/>
        </p:nvGraphicFramePr>
        <p:xfrm>
          <a:off x="899000" y="4544525"/>
          <a:ext cx="6199950" cy="1624750"/>
        </p:xfrm>
        <a:graphic>
          <a:graphicData uri="http://schemas.openxmlformats.org/drawingml/2006/table">
            <a:tbl>
              <a:tblPr>
                <a:noFill/>
                <a:tableStyleId>{F1A99042-E6B4-40E2-A7FE-41D07BAC1867}</a:tableStyleId>
              </a:tblPr>
              <a:tblGrid>
                <a:gridCol w="1243525">
                  <a:extLst>
                    <a:ext uri="{9D8B030D-6E8A-4147-A177-3AD203B41FA5}">
                      <a16:colId xmlns:a16="http://schemas.microsoft.com/office/drawing/2014/main" val="20000"/>
                    </a:ext>
                  </a:extLst>
                </a:gridCol>
                <a:gridCol w="1243550">
                  <a:extLst>
                    <a:ext uri="{9D8B030D-6E8A-4147-A177-3AD203B41FA5}">
                      <a16:colId xmlns:a16="http://schemas.microsoft.com/office/drawing/2014/main" val="20001"/>
                    </a:ext>
                  </a:extLst>
                </a:gridCol>
                <a:gridCol w="1250125">
                  <a:extLst>
                    <a:ext uri="{9D8B030D-6E8A-4147-A177-3AD203B41FA5}">
                      <a16:colId xmlns:a16="http://schemas.microsoft.com/office/drawing/2014/main" val="20002"/>
                    </a:ext>
                  </a:extLst>
                </a:gridCol>
                <a:gridCol w="2462750">
                  <a:extLst>
                    <a:ext uri="{9D8B030D-6E8A-4147-A177-3AD203B41FA5}">
                      <a16:colId xmlns:a16="http://schemas.microsoft.com/office/drawing/2014/main" val="20003"/>
                    </a:ext>
                  </a:extLst>
                </a:gridCol>
              </a:tblGrid>
              <a:tr h="200350">
                <a:tc>
                  <a:txBody>
                    <a:bodyPr/>
                    <a:lstStyle/>
                    <a:p>
                      <a:pPr marL="0" lvl="0" indent="0" algn="l" rtl="0">
                        <a:lnSpc>
                          <a:spcPct val="115000"/>
                        </a:lnSpc>
                        <a:spcBef>
                          <a:spcPts val="1200"/>
                        </a:spcBef>
                        <a:spcAft>
                          <a:spcPts val="0"/>
                        </a:spcAft>
                        <a:buNone/>
                      </a:pPr>
                      <a:r>
                        <a:rPr lang="en-US" sz="1000">
                          <a:solidFill>
                            <a:srgbClr val="FFFFFF"/>
                          </a:solidFill>
                          <a:latin typeface="Century Gothic"/>
                          <a:ea typeface="Century Gothic"/>
                          <a:cs typeface="Century Gothic"/>
                          <a:sym typeface="Century Gothic"/>
                        </a:rPr>
                        <a:t>County</a:t>
                      </a:r>
                      <a:endParaRPr sz="1000">
                        <a:solidFill>
                          <a:srgbClr val="FFFFFF"/>
                        </a:solidFill>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244289"/>
                    </a:solidFill>
                  </a:tcPr>
                </a:tc>
                <a:tc>
                  <a:txBody>
                    <a:bodyPr/>
                    <a:lstStyle/>
                    <a:p>
                      <a:pPr marL="0" lvl="0" indent="0" algn="l" rtl="0">
                        <a:lnSpc>
                          <a:spcPct val="115000"/>
                        </a:lnSpc>
                        <a:spcBef>
                          <a:spcPts val="1200"/>
                        </a:spcBef>
                        <a:spcAft>
                          <a:spcPts val="0"/>
                        </a:spcAft>
                        <a:buNone/>
                      </a:pPr>
                      <a:r>
                        <a:rPr lang="en-US" sz="1000">
                          <a:solidFill>
                            <a:srgbClr val="FFFFFF"/>
                          </a:solidFill>
                          <a:latin typeface="Century Gothic"/>
                          <a:ea typeface="Century Gothic"/>
                          <a:cs typeface="Century Gothic"/>
                          <a:sym typeface="Century Gothic"/>
                        </a:rPr>
                        <a:t>Sub-county</a:t>
                      </a:r>
                      <a:endParaRPr sz="1000">
                        <a:solidFill>
                          <a:srgbClr val="FFFFFF"/>
                        </a:solidFill>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244289"/>
                    </a:solidFill>
                  </a:tcPr>
                </a:tc>
                <a:tc>
                  <a:txBody>
                    <a:bodyPr/>
                    <a:lstStyle/>
                    <a:p>
                      <a:pPr marL="0" lvl="0" indent="0" algn="l" rtl="0">
                        <a:lnSpc>
                          <a:spcPct val="115000"/>
                        </a:lnSpc>
                        <a:spcBef>
                          <a:spcPts val="1200"/>
                        </a:spcBef>
                        <a:spcAft>
                          <a:spcPts val="0"/>
                        </a:spcAft>
                        <a:buNone/>
                      </a:pPr>
                      <a:r>
                        <a:rPr lang="en-US" sz="1000">
                          <a:solidFill>
                            <a:srgbClr val="FFFFFF"/>
                          </a:solidFill>
                          <a:latin typeface="Century Gothic"/>
                          <a:ea typeface="Century Gothic"/>
                          <a:cs typeface="Century Gothic"/>
                          <a:sym typeface="Century Gothic"/>
                        </a:rPr>
                        <a:t>Potential towns</a:t>
                      </a:r>
                      <a:endParaRPr sz="1000">
                        <a:solidFill>
                          <a:srgbClr val="FFFFFF"/>
                        </a:solidFill>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244289"/>
                    </a:solidFill>
                  </a:tcPr>
                </a:tc>
                <a:tc>
                  <a:txBody>
                    <a:bodyPr/>
                    <a:lstStyle/>
                    <a:p>
                      <a:pPr marL="0" lvl="0" indent="0" algn="l" rtl="0">
                        <a:lnSpc>
                          <a:spcPct val="115000"/>
                        </a:lnSpc>
                        <a:spcBef>
                          <a:spcPts val="1200"/>
                        </a:spcBef>
                        <a:spcAft>
                          <a:spcPts val="0"/>
                        </a:spcAft>
                        <a:buNone/>
                      </a:pPr>
                      <a:r>
                        <a:rPr lang="en-US" sz="1000">
                          <a:solidFill>
                            <a:srgbClr val="FFFFFF"/>
                          </a:solidFill>
                          <a:latin typeface="Century Gothic"/>
                          <a:ea typeface="Century Gothic"/>
                          <a:cs typeface="Century Gothic"/>
                          <a:sym typeface="Century Gothic"/>
                        </a:rPr>
                        <a:t>Rational</a:t>
                      </a:r>
                      <a:endParaRPr sz="1000">
                        <a:solidFill>
                          <a:srgbClr val="FFFFFF"/>
                        </a:solidFill>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244289"/>
                    </a:solidFill>
                  </a:tcPr>
                </a:tc>
                <a:extLst>
                  <a:ext uri="{0D108BD9-81ED-4DB2-BD59-A6C34878D82A}">
                    <a16:rowId xmlns:a16="http://schemas.microsoft.com/office/drawing/2014/main" val="10000"/>
                  </a:ext>
                </a:extLst>
              </a:tr>
              <a:tr h="274450">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Trans-Nzoia</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Kiminini</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Kiminini</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Growth of maize, pulses and sorghum</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74450">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Uasin Gishu </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Soy</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Soy</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Growth of maize and pulses</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00350">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Narok</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Narok-East</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Ntulele</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Growth of wheat</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00350">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Kirinyaga</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Mwea West</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Mwea</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Growth of rice</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74450">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Nyeri</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Mukurweini</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Mukurweini</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Growth of coffee and pulses</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00350">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Muranga</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Muranga South</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Kiharu</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Growth of pulses</a:t>
                      </a:r>
                      <a:endParaRPr sz="1000">
                        <a:latin typeface="Century Gothic"/>
                        <a:ea typeface="Century Gothic"/>
                        <a:cs typeface="Century Gothic"/>
                        <a:sym typeface="Century Gothic"/>
                      </a:endParaRPr>
                    </a:p>
                  </a:txBody>
                  <a:tcPr marL="35550" marR="35550" marT="0" marB="0" anchor="ctr">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34" name="Google Shape;234;p23"/>
          <p:cNvSpPr txBox="1"/>
          <p:nvPr/>
        </p:nvSpPr>
        <p:spPr>
          <a:xfrm>
            <a:off x="7536225" y="1134650"/>
            <a:ext cx="41838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Characteristics of the sample of surveyed SHFs</a:t>
            </a:r>
            <a:endParaRPr sz="1200" b="1">
              <a:latin typeface="Century Gothic"/>
              <a:ea typeface="Century Gothic"/>
              <a:cs typeface="Century Gothic"/>
              <a:sym typeface="Century Gothic"/>
            </a:endParaRPr>
          </a:p>
        </p:txBody>
      </p:sp>
      <p:pic>
        <p:nvPicPr>
          <p:cNvPr id="235" name="Google Shape;235;p23"/>
          <p:cNvPicPr preferRelativeResize="0"/>
          <p:nvPr/>
        </p:nvPicPr>
        <p:blipFill>
          <a:blip r:embed="rId3">
            <a:alphaModFix/>
          </a:blip>
          <a:stretch>
            <a:fillRect/>
          </a:stretch>
        </p:blipFill>
        <p:spPr>
          <a:xfrm>
            <a:off x="7403650" y="1615475"/>
            <a:ext cx="4788351" cy="4417703"/>
          </a:xfrm>
          <a:prstGeom prst="rect">
            <a:avLst/>
          </a:prstGeom>
          <a:noFill/>
          <a:ln>
            <a:noFill/>
          </a:ln>
        </p:spPr>
      </p:pic>
      <p:sp>
        <p:nvSpPr>
          <p:cNvPr id="236" name="Google Shape;236;p23"/>
          <p:cNvSpPr txBox="1"/>
          <p:nvPr/>
        </p:nvSpPr>
        <p:spPr>
          <a:xfrm>
            <a:off x="3659275" y="6370100"/>
            <a:ext cx="7177200" cy="466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900">
                <a:solidFill>
                  <a:schemeClr val="dk1"/>
                </a:solidFill>
                <a:latin typeface="Century Gothic"/>
                <a:ea typeface="Century Gothic"/>
                <a:cs typeface="Century Gothic"/>
                <a:sym typeface="Century Gothic"/>
              </a:rPr>
              <a:t>Sources: 1. Food and Agriculture Organization Statistics | 2. Ibid. | 3. Njeru, Mwaura, Mbogo and Gerald, 2022  – accessed</a:t>
            </a:r>
            <a:r>
              <a:rPr lang="en-US" sz="900">
                <a:solidFill>
                  <a:schemeClr val="dk1"/>
                </a:solidFill>
                <a:uFill>
                  <a:noFill/>
                </a:u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 </a:t>
            </a:r>
            <a:r>
              <a:rPr lang="en-US" sz="900" u="sng">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here</a:t>
            </a:r>
            <a:r>
              <a:rPr lang="en-US" sz="900">
                <a:solidFill>
                  <a:schemeClr val="dk1"/>
                </a:solidFill>
                <a:latin typeface="Century Gothic"/>
                <a:ea typeface="Century Gothic"/>
                <a:cs typeface="Century Gothic"/>
                <a:sym typeface="Century Gothic"/>
              </a:rPr>
              <a:t> | 4. Farms Trend, 2023 | 5.  CRAFT | 6. Ministry of Agriculture, Livestock, Fisheries and Cooperatives, State Department for Crop Development and Agricultural Research, 2020 | 7. KALRO, Coffee Research Institute</a:t>
            </a:r>
            <a:endParaRPr sz="90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r>
              <a:rPr lang="en-US" sz="900">
                <a:solidFill>
                  <a:schemeClr val="dk1"/>
                </a:solidFill>
                <a:latin typeface="Century Gothic"/>
                <a:ea typeface="Century Gothic"/>
                <a:cs typeface="Century Gothic"/>
                <a:sym typeface="Century Gothic"/>
              </a:rPr>
              <a:t> </a:t>
            </a:r>
            <a:endParaRPr sz="90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4"/>
          <p:cNvSpPr txBox="1">
            <a:spLocks noGrp="1"/>
          </p:cNvSpPr>
          <p:nvPr>
            <p:ph type="body" idx="2"/>
          </p:nvPr>
        </p:nvSpPr>
        <p:spPr>
          <a:xfrm>
            <a:off x="862250" y="342285"/>
            <a:ext cx="10644900" cy="11970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2"/>
              </a:buClr>
              <a:buSzPts val="2500"/>
              <a:buNone/>
            </a:pPr>
            <a:r>
              <a:rPr lang="en-US" sz="2200"/>
              <a:t>26 stakeholders were interviewed.</a:t>
            </a:r>
            <a:endParaRPr sz="2200"/>
          </a:p>
        </p:txBody>
      </p:sp>
      <p:graphicFrame>
        <p:nvGraphicFramePr>
          <p:cNvPr id="242" name="Google Shape;242;p24"/>
          <p:cNvGraphicFramePr/>
          <p:nvPr>
            <p:extLst>
              <p:ext uri="{D42A27DB-BD31-4B8C-83A1-F6EECF244321}">
                <p14:modId xmlns:p14="http://schemas.microsoft.com/office/powerpoint/2010/main" val="2710547304"/>
              </p:ext>
            </p:extLst>
          </p:nvPr>
        </p:nvGraphicFramePr>
        <p:xfrm>
          <a:off x="744325" y="1072568"/>
          <a:ext cx="10762825" cy="5065700"/>
        </p:xfrm>
        <a:graphic>
          <a:graphicData uri="http://schemas.openxmlformats.org/drawingml/2006/table">
            <a:tbl>
              <a:tblPr>
                <a:noFill/>
                <a:tableStyleId>{F1A99042-E6B4-40E2-A7FE-41D07BAC1867}</a:tableStyleId>
              </a:tblPr>
              <a:tblGrid>
                <a:gridCol w="1585700">
                  <a:extLst>
                    <a:ext uri="{9D8B030D-6E8A-4147-A177-3AD203B41FA5}">
                      <a16:colId xmlns:a16="http://schemas.microsoft.com/office/drawing/2014/main" val="20000"/>
                    </a:ext>
                  </a:extLst>
                </a:gridCol>
                <a:gridCol w="3366675">
                  <a:extLst>
                    <a:ext uri="{9D8B030D-6E8A-4147-A177-3AD203B41FA5}">
                      <a16:colId xmlns:a16="http://schemas.microsoft.com/office/drawing/2014/main" val="20001"/>
                    </a:ext>
                  </a:extLst>
                </a:gridCol>
                <a:gridCol w="3991175">
                  <a:extLst>
                    <a:ext uri="{9D8B030D-6E8A-4147-A177-3AD203B41FA5}">
                      <a16:colId xmlns:a16="http://schemas.microsoft.com/office/drawing/2014/main" val="20002"/>
                    </a:ext>
                  </a:extLst>
                </a:gridCol>
                <a:gridCol w="1819275">
                  <a:extLst>
                    <a:ext uri="{9D8B030D-6E8A-4147-A177-3AD203B41FA5}">
                      <a16:colId xmlns:a16="http://schemas.microsoft.com/office/drawing/2014/main" val="20003"/>
                    </a:ext>
                  </a:extLst>
                </a:gridCol>
              </a:tblGrid>
              <a:tr h="186600">
                <a:tc>
                  <a:txBody>
                    <a:bodyPr/>
                    <a:lstStyle/>
                    <a:p>
                      <a:pPr marL="0" lvl="0" indent="0" algn="l" rtl="0">
                        <a:lnSpc>
                          <a:spcPct val="115000"/>
                        </a:lnSpc>
                        <a:spcBef>
                          <a:spcPts val="1200"/>
                        </a:spcBef>
                        <a:spcAft>
                          <a:spcPts val="0"/>
                        </a:spcAft>
                        <a:buNone/>
                      </a:pPr>
                      <a:r>
                        <a:rPr lang="en-US" sz="1000" b="1">
                          <a:solidFill>
                            <a:srgbClr val="FFFFFF"/>
                          </a:solidFill>
                          <a:latin typeface="Century Gothic"/>
                          <a:ea typeface="Century Gothic"/>
                          <a:cs typeface="Century Gothic"/>
                          <a:sym typeface="Century Gothic"/>
                        </a:rPr>
                        <a:t>Stakeholder group</a:t>
                      </a:r>
                      <a:endParaRPr sz="1000" b="1">
                        <a:solidFill>
                          <a:srgbClr val="FFFFFF"/>
                        </a:solidFill>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244289"/>
                    </a:solidFill>
                  </a:tcPr>
                </a:tc>
                <a:tc>
                  <a:txBody>
                    <a:bodyPr/>
                    <a:lstStyle/>
                    <a:p>
                      <a:pPr marL="0" lvl="0" indent="0" algn="l" rtl="0">
                        <a:lnSpc>
                          <a:spcPct val="115000"/>
                        </a:lnSpc>
                        <a:spcBef>
                          <a:spcPts val="1200"/>
                        </a:spcBef>
                        <a:spcAft>
                          <a:spcPts val="0"/>
                        </a:spcAft>
                        <a:buNone/>
                      </a:pPr>
                      <a:r>
                        <a:rPr lang="en-US" sz="1000" b="1">
                          <a:solidFill>
                            <a:srgbClr val="FFFFFF"/>
                          </a:solidFill>
                          <a:latin typeface="Century Gothic"/>
                          <a:ea typeface="Century Gothic"/>
                          <a:cs typeface="Century Gothic"/>
                          <a:sym typeface="Century Gothic"/>
                        </a:rPr>
                        <a:t>Stakeholder</a:t>
                      </a:r>
                      <a:endParaRPr sz="1000" b="1">
                        <a:solidFill>
                          <a:srgbClr val="FFFFFF"/>
                        </a:solidFill>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244289"/>
                    </a:solidFill>
                  </a:tcPr>
                </a:tc>
                <a:tc>
                  <a:txBody>
                    <a:bodyPr/>
                    <a:lstStyle/>
                    <a:p>
                      <a:pPr marL="0" lvl="0" indent="0" algn="l" rtl="0">
                        <a:lnSpc>
                          <a:spcPct val="115000"/>
                        </a:lnSpc>
                        <a:spcBef>
                          <a:spcPts val="1200"/>
                        </a:spcBef>
                        <a:spcAft>
                          <a:spcPts val="0"/>
                        </a:spcAft>
                        <a:buNone/>
                      </a:pPr>
                      <a:r>
                        <a:rPr lang="en-US" sz="1000" b="1">
                          <a:solidFill>
                            <a:srgbClr val="FFFFFF"/>
                          </a:solidFill>
                          <a:latin typeface="Century Gothic"/>
                          <a:ea typeface="Century Gothic"/>
                          <a:cs typeface="Century Gothic"/>
                          <a:sym typeface="Century Gothic"/>
                        </a:rPr>
                        <a:t>Person interviewed</a:t>
                      </a:r>
                      <a:endParaRPr sz="1000" b="1">
                        <a:solidFill>
                          <a:srgbClr val="FFFFFF"/>
                        </a:solidFill>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244289"/>
                    </a:solidFill>
                  </a:tcPr>
                </a:tc>
                <a:tc>
                  <a:txBody>
                    <a:bodyPr/>
                    <a:lstStyle/>
                    <a:p>
                      <a:pPr marL="0" lvl="0" indent="0" algn="l" rtl="0">
                        <a:lnSpc>
                          <a:spcPct val="115000"/>
                        </a:lnSpc>
                        <a:spcBef>
                          <a:spcPts val="1200"/>
                        </a:spcBef>
                        <a:spcAft>
                          <a:spcPts val="0"/>
                        </a:spcAft>
                        <a:buNone/>
                      </a:pPr>
                      <a:r>
                        <a:rPr lang="en-US" sz="1000" b="1">
                          <a:solidFill>
                            <a:srgbClr val="FFFFFF"/>
                          </a:solidFill>
                          <a:latin typeface="Century Gothic"/>
                          <a:ea typeface="Century Gothic"/>
                          <a:cs typeface="Century Gothic"/>
                          <a:sym typeface="Century Gothic"/>
                        </a:rPr>
                        <a:t>Location of interview</a:t>
                      </a:r>
                      <a:endParaRPr sz="1000" b="1">
                        <a:solidFill>
                          <a:srgbClr val="FFFFFF"/>
                        </a:solidFill>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244289"/>
                    </a:solidFill>
                  </a:tcPr>
                </a:tc>
                <a:extLst>
                  <a:ext uri="{0D108BD9-81ED-4DB2-BD59-A6C34878D82A}">
                    <a16:rowId xmlns:a16="http://schemas.microsoft.com/office/drawing/2014/main" val="10000"/>
                  </a:ext>
                </a:extLst>
              </a:tr>
              <a:tr h="186600">
                <a:tc rowSpan="4">
                  <a:txBody>
                    <a:bodyPr/>
                    <a:lstStyle/>
                    <a:p>
                      <a:pPr marL="0" lvl="0" indent="0" algn="l" rtl="0">
                        <a:lnSpc>
                          <a:spcPct val="115000"/>
                        </a:lnSpc>
                        <a:spcBef>
                          <a:spcPts val="1200"/>
                        </a:spcBef>
                        <a:spcAft>
                          <a:spcPts val="0"/>
                        </a:spcAft>
                        <a:buNone/>
                      </a:pPr>
                      <a:r>
                        <a:rPr lang="en-US" sz="1000" b="1" dirty="0">
                          <a:latin typeface="Century Gothic"/>
                          <a:ea typeface="Century Gothic"/>
                          <a:cs typeface="Century Gothic"/>
                          <a:sym typeface="Century Gothic"/>
                        </a:rPr>
                        <a:t>Direct project stakeholders</a:t>
                      </a:r>
                      <a:endParaRPr sz="1000" b="1" dirty="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D9D9D9"/>
                    </a:solidFill>
                  </a:tcPr>
                </a:tc>
                <a:tc rowSpan="2">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WRSC</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Head of IT Department</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Remote/virtual</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86600">
                <a:tc vMerge="1">
                  <a:txBody>
                    <a:bodyPr/>
                    <a:lstStyle/>
                    <a:p>
                      <a:endParaRPr lang="en-US"/>
                    </a:p>
                  </a:txBody>
                  <a:tcPr/>
                </a:tc>
                <a:tc vMerge="1">
                  <a:txBody>
                    <a:bodyPr/>
                    <a:lstStyle/>
                    <a:p>
                      <a:endParaRPr lang="en-US"/>
                    </a:p>
                  </a:txBody>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Company Secretary and Head of Legal Services</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Remote/virtual</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86600">
                <a:tc vMerge="1">
                  <a:txBody>
                    <a:bodyPr/>
                    <a:lstStyle/>
                    <a:p>
                      <a:endParaRPr lang="en-US"/>
                    </a:p>
                  </a:txBody>
                  <a:tcPr/>
                </a:tc>
                <a:tc rowSpan="2">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AFC</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Head of Product Development</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Remote/virtual</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86600">
                <a:tc vMerge="1">
                  <a:txBody>
                    <a:bodyPr/>
                    <a:lstStyle/>
                    <a:p>
                      <a:endParaRPr lang="en-US"/>
                    </a:p>
                  </a:txBody>
                  <a:tcPr/>
                </a:tc>
                <a:tc vMerge="1">
                  <a:txBody>
                    <a:bodyPr/>
                    <a:lstStyle/>
                    <a:p>
                      <a:endParaRPr lang="en-US"/>
                    </a:p>
                  </a:txBody>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Chief ICT Officer and other IT officials</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Remote/virtual</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86600">
                <a:tc rowSpan="6">
                  <a:txBody>
                    <a:bodyPr/>
                    <a:lstStyle/>
                    <a:p>
                      <a:pPr marL="0" lvl="0" indent="0" algn="l" rtl="0">
                        <a:lnSpc>
                          <a:spcPct val="115000"/>
                        </a:lnSpc>
                        <a:spcBef>
                          <a:spcPts val="1200"/>
                        </a:spcBef>
                        <a:spcAft>
                          <a:spcPts val="0"/>
                        </a:spcAft>
                        <a:buNone/>
                      </a:pPr>
                      <a:r>
                        <a:rPr lang="en-US" sz="1000" b="1">
                          <a:latin typeface="Century Gothic"/>
                          <a:ea typeface="Century Gothic"/>
                          <a:cs typeface="Century Gothic"/>
                          <a:sym typeface="Century Gothic"/>
                        </a:rPr>
                        <a:t>Government agencies</a:t>
                      </a:r>
                      <a:endParaRPr sz="1000" b="1">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National Cereals and Produce Board (NCPB)</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Officer, Warehouse and Hub Management</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In-person, Nairobi</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86600">
                <a:tc vMerge="1">
                  <a:txBody>
                    <a:bodyPr/>
                    <a:lstStyle/>
                    <a:p>
                      <a:endParaRPr lang="en-US"/>
                    </a:p>
                  </a:txBody>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County Government of Uasin Gishu</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Director, Agriculture</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Field visit</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86600">
                <a:tc vMerge="1">
                  <a:txBody>
                    <a:bodyPr/>
                    <a:lstStyle/>
                    <a:p>
                      <a:endParaRPr lang="en-US"/>
                    </a:p>
                  </a:txBody>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County Government of Trans Nzoia</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Director, Agriculture</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Field visit</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86600">
                <a:tc vMerge="1">
                  <a:txBody>
                    <a:bodyPr/>
                    <a:lstStyle/>
                    <a:p>
                      <a:endParaRPr lang="en-US"/>
                    </a:p>
                  </a:txBody>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County Government of Kirinyaga</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Director, Agriculture</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Field visit</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86600">
                <a:tc vMerge="1">
                  <a:txBody>
                    <a:bodyPr/>
                    <a:lstStyle/>
                    <a:p>
                      <a:endParaRPr lang="en-US"/>
                    </a:p>
                  </a:txBody>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County Government of Nyeri</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Director, Agriculture</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Field visit</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86600">
                <a:tc vMerge="1">
                  <a:txBody>
                    <a:bodyPr/>
                    <a:lstStyle/>
                    <a:p>
                      <a:endParaRPr lang="en-US"/>
                    </a:p>
                  </a:txBody>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Business Registration Service (BRS)</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Deputy Registrar MPSR</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Remote (virtual)</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86600">
                <a:tc rowSpan="3">
                  <a:txBody>
                    <a:bodyPr/>
                    <a:lstStyle/>
                    <a:p>
                      <a:pPr marL="0" lvl="0" indent="0" algn="l" rtl="0">
                        <a:lnSpc>
                          <a:spcPct val="115000"/>
                        </a:lnSpc>
                        <a:spcBef>
                          <a:spcPts val="1200"/>
                        </a:spcBef>
                        <a:spcAft>
                          <a:spcPts val="0"/>
                        </a:spcAft>
                        <a:buNone/>
                      </a:pPr>
                      <a:r>
                        <a:rPr lang="en-US" sz="1000" b="1">
                          <a:latin typeface="Century Gothic"/>
                          <a:ea typeface="Century Gothic"/>
                          <a:cs typeface="Century Gothic"/>
                          <a:sym typeface="Century Gothic"/>
                        </a:rPr>
                        <a:t>International/Regional agencies supporting the WRS</a:t>
                      </a:r>
                      <a:endParaRPr sz="1000" b="1">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International Finance Corporation</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WRS support team</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In-person, Nairobi</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186600">
                <a:tc vMerge="1">
                  <a:txBody>
                    <a:bodyPr/>
                    <a:lstStyle/>
                    <a:p>
                      <a:endParaRPr lang="en-US"/>
                    </a:p>
                  </a:txBody>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World Food Program</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Country Director / Program Manager- Farm to Market Alliance</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Remote/virtual</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14100">
                <a:tc vMerge="1">
                  <a:txBody>
                    <a:bodyPr/>
                    <a:lstStyle/>
                    <a:p>
                      <a:endParaRPr lang="en-US"/>
                    </a:p>
                  </a:txBody>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Alliance for a Green Revolution in Africa (AGRA)</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Market Access Program Officer and Policy Officer</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Remote/virtual</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186600">
                <a:tc rowSpan="5">
                  <a:txBody>
                    <a:bodyPr/>
                    <a:lstStyle/>
                    <a:p>
                      <a:pPr marL="0" lvl="0" indent="0" algn="l" rtl="0">
                        <a:lnSpc>
                          <a:spcPct val="115000"/>
                        </a:lnSpc>
                        <a:spcBef>
                          <a:spcPts val="1200"/>
                        </a:spcBef>
                        <a:spcAft>
                          <a:spcPts val="0"/>
                        </a:spcAft>
                        <a:buNone/>
                      </a:pPr>
                      <a:r>
                        <a:rPr lang="en-US" sz="1000" b="1">
                          <a:latin typeface="Century Gothic"/>
                          <a:ea typeface="Century Gothic"/>
                          <a:cs typeface="Century Gothic"/>
                          <a:sym typeface="Century Gothic"/>
                        </a:rPr>
                        <a:t>Certified/licensed warehouses and other warehouses</a:t>
                      </a:r>
                      <a:endParaRPr sz="1000" b="1">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WRS NCPB Store No. 3 at Nakuru NCPB Depot</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Warehouse manager</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Field visit</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186600">
                <a:tc vMerge="1">
                  <a:txBody>
                    <a:bodyPr/>
                    <a:lstStyle/>
                    <a:p>
                      <a:endParaRPr lang="en-US"/>
                    </a:p>
                  </a:txBody>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WRS NCPB Store at Eldoret NCPB Depot</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Warehouse manager</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Field visit</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186600">
                <a:tc vMerge="1">
                  <a:txBody>
                    <a:bodyPr/>
                    <a:lstStyle/>
                    <a:p>
                      <a:endParaRPr lang="en-US"/>
                    </a:p>
                  </a:txBody>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WRS NCPB Store No. 14 at Kitale NCPB Depot</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Warehouse manager</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Field visit</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186600">
                <a:tc vMerge="1">
                  <a:txBody>
                    <a:bodyPr/>
                    <a:lstStyle/>
                    <a:p>
                      <a:endParaRPr lang="en-US"/>
                    </a:p>
                  </a:txBody>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AFEX Fair Trade Ltd (AFTL), Soy Mateeny (Uasin Gishu)</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Warehouse manager</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Field visit and Remote/virtual</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186600">
                <a:tc vMerge="1">
                  <a:txBody>
                    <a:bodyPr/>
                    <a:lstStyle/>
                    <a:p>
                      <a:endParaRPr lang="en-US"/>
                    </a:p>
                  </a:txBody>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Ace Global Depository</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Collateral Manager</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Remote/virtual</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186600">
                <a:tc rowSpan="4">
                  <a:txBody>
                    <a:bodyPr/>
                    <a:lstStyle/>
                    <a:p>
                      <a:pPr marL="0" lvl="0" indent="0" algn="l" rtl="0">
                        <a:lnSpc>
                          <a:spcPct val="115000"/>
                        </a:lnSpc>
                        <a:spcBef>
                          <a:spcPts val="1200"/>
                        </a:spcBef>
                        <a:spcAft>
                          <a:spcPts val="0"/>
                        </a:spcAft>
                        <a:buNone/>
                      </a:pPr>
                      <a:r>
                        <a:rPr lang="en-US" sz="1000" b="1">
                          <a:latin typeface="Century Gothic"/>
                          <a:ea typeface="Century Gothic"/>
                          <a:cs typeface="Century Gothic"/>
                          <a:sym typeface="Century Gothic"/>
                        </a:rPr>
                        <a:t>Co-operative Societies and Farmer Groups</a:t>
                      </a:r>
                      <a:endParaRPr sz="1000" b="1">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Wamwinyi Soko Huru Farmers Co-operative Society</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Co-operative chairperson</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Field visit</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186600">
                <a:tc vMerge="1">
                  <a:txBody>
                    <a:bodyPr/>
                    <a:lstStyle/>
                    <a:p>
                      <a:endParaRPr lang="en-US"/>
                    </a:p>
                  </a:txBody>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Mateeny Soy Farmers’ Cooperative Society</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Co-operative chairperson</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Field visit</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186600">
                <a:tc vMerge="1">
                  <a:txBody>
                    <a:bodyPr/>
                    <a:lstStyle/>
                    <a:p>
                      <a:endParaRPr lang="en-US"/>
                    </a:p>
                  </a:txBody>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Mwea Rice Growers Multi-purpose Cooperatives</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Co-operative warehouse manager</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Field visit</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186600">
                <a:tc vMerge="1">
                  <a:txBody>
                    <a:bodyPr/>
                    <a:lstStyle/>
                    <a:p>
                      <a:endParaRPr lang="en-US"/>
                    </a:p>
                  </a:txBody>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Rumukia Farmers’ Co-operative Society</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Co-operative chairperson</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Field visit</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186600">
                <a:tc rowSpan="3">
                  <a:txBody>
                    <a:bodyPr/>
                    <a:lstStyle/>
                    <a:p>
                      <a:pPr marL="0" lvl="0" indent="0" algn="l" rtl="0">
                        <a:lnSpc>
                          <a:spcPct val="115000"/>
                        </a:lnSpc>
                        <a:spcBef>
                          <a:spcPts val="1200"/>
                        </a:spcBef>
                        <a:spcAft>
                          <a:spcPts val="0"/>
                        </a:spcAft>
                        <a:buNone/>
                      </a:pPr>
                      <a:r>
                        <a:rPr lang="en-US" sz="1000" b="1">
                          <a:latin typeface="Century Gothic"/>
                          <a:ea typeface="Century Gothic"/>
                          <a:cs typeface="Century Gothic"/>
                          <a:sym typeface="Century Gothic"/>
                        </a:rPr>
                        <a:t>Financial institutions</a:t>
                      </a:r>
                      <a:endParaRPr sz="1000" b="1">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Co-operative Bank of Kenya</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Head Agribusiness banking</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Remote/virtual</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186600">
                <a:tc vMerge="1">
                  <a:txBody>
                    <a:bodyPr/>
                    <a:lstStyle/>
                    <a:p>
                      <a:endParaRPr lang="en-US"/>
                    </a:p>
                  </a:txBody>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Family Bank</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Head of Agribusiness banking</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Remote/virtual</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186600">
                <a:tc vMerge="1">
                  <a:txBody>
                    <a:bodyPr/>
                    <a:lstStyle/>
                    <a:p>
                      <a:endParaRPr lang="en-US"/>
                    </a:p>
                  </a:txBody>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Lainisha SACCO</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Chief Executive Officer</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Field visit</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186600">
                <a:tc>
                  <a:txBody>
                    <a:bodyPr/>
                    <a:lstStyle/>
                    <a:p>
                      <a:pPr marL="0" lvl="0" indent="0" algn="l" rtl="0">
                        <a:lnSpc>
                          <a:spcPct val="115000"/>
                        </a:lnSpc>
                        <a:spcBef>
                          <a:spcPts val="1200"/>
                        </a:spcBef>
                        <a:spcAft>
                          <a:spcPts val="0"/>
                        </a:spcAft>
                        <a:buNone/>
                      </a:pPr>
                      <a:r>
                        <a:rPr lang="en-US" sz="1000" b="1">
                          <a:latin typeface="Century Gothic"/>
                          <a:ea typeface="Century Gothic"/>
                          <a:cs typeface="Century Gothic"/>
                          <a:sym typeface="Century Gothic"/>
                        </a:rPr>
                        <a:t>Others</a:t>
                      </a:r>
                      <a:endParaRPr sz="1000" b="1">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Depositor in Nakuru NCPB depot</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a:latin typeface="Century Gothic"/>
                          <a:ea typeface="Century Gothic"/>
                          <a:cs typeface="Century Gothic"/>
                          <a:sym typeface="Century Gothic"/>
                        </a:rPr>
                        <a:t>-</a:t>
                      </a:r>
                      <a:endParaRPr sz="100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000" dirty="0">
                          <a:latin typeface="Century Gothic"/>
                          <a:ea typeface="Century Gothic"/>
                          <a:cs typeface="Century Gothic"/>
                          <a:sym typeface="Century Gothic"/>
                        </a:rPr>
                        <a:t>Field visit</a:t>
                      </a:r>
                      <a:endParaRPr sz="1000" dirty="0">
                        <a:latin typeface="Century Gothic"/>
                        <a:ea typeface="Century Gothic"/>
                        <a:cs typeface="Century Gothic"/>
                        <a:sym typeface="Century Gothic"/>
                      </a:endParaRPr>
                    </a:p>
                  </a:txBody>
                  <a:tcPr marL="10800" marR="10800" marT="10800" marB="10800">
                    <a:lnL w="8475" cap="flat" cmpd="sng">
                      <a:solidFill>
                        <a:srgbClr val="000000"/>
                      </a:solidFill>
                      <a:prstDash val="solid"/>
                      <a:round/>
                      <a:headEnd type="none" w="sm" len="sm"/>
                      <a:tailEnd type="none" w="sm" len="sm"/>
                    </a:lnL>
                    <a:lnR w="8475" cap="flat" cmpd="sng">
                      <a:solidFill>
                        <a:srgbClr val="000000"/>
                      </a:solidFill>
                      <a:prstDash val="solid"/>
                      <a:round/>
                      <a:headEnd type="none" w="sm" len="sm"/>
                      <a:tailEnd type="none" w="sm" len="sm"/>
                    </a:lnR>
                    <a:lnT w="8475" cap="flat" cmpd="sng">
                      <a:solidFill>
                        <a:srgbClr val="000000"/>
                      </a:solidFill>
                      <a:prstDash val="solid"/>
                      <a:round/>
                      <a:headEnd type="none" w="sm" len="sm"/>
                      <a:tailEnd type="none" w="sm" len="sm"/>
                    </a:lnT>
                    <a:lnB w="8475"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bl>
          </a:graphicData>
        </a:graphic>
      </p:graphicFrame>
      <p:sp>
        <p:nvSpPr>
          <p:cNvPr id="243" name="Google Shape;243;p24"/>
          <p:cNvSpPr txBox="1"/>
          <p:nvPr/>
        </p:nvSpPr>
        <p:spPr>
          <a:xfrm>
            <a:off x="744325" y="729971"/>
            <a:ext cx="3446400" cy="29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200" b="1" dirty="0">
                <a:latin typeface="Century Gothic"/>
                <a:ea typeface="Century Gothic"/>
                <a:cs typeface="Century Gothic"/>
                <a:sym typeface="Century Gothic"/>
              </a:rPr>
              <a:t>Stakeholders interviewed</a:t>
            </a:r>
            <a:endParaRPr sz="1200" b="1" dirty="0">
              <a:latin typeface="Century Gothic"/>
              <a:ea typeface="Century Gothic"/>
              <a:cs typeface="Century Gothic"/>
              <a:sym typeface="Century Gothic"/>
            </a:endParaRPr>
          </a:p>
        </p:txBody>
      </p:sp>
      <p:grpSp>
        <p:nvGrpSpPr>
          <p:cNvPr id="2" name="Group 1">
            <a:extLst>
              <a:ext uri="{FF2B5EF4-FFF2-40B4-BE49-F238E27FC236}">
                <a16:creationId xmlns:a16="http://schemas.microsoft.com/office/drawing/2014/main" id="{68621FFB-8D07-A1B7-3FBD-1F51716EF796}"/>
              </a:ext>
            </a:extLst>
          </p:cNvPr>
          <p:cNvGrpSpPr/>
          <p:nvPr/>
        </p:nvGrpSpPr>
        <p:grpSpPr>
          <a:xfrm>
            <a:off x="6791093" y="6169086"/>
            <a:ext cx="3998218" cy="520113"/>
            <a:chOff x="6611185" y="6077415"/>
            <a:chExt cx="4445760" cy="578332"/>
          </a:xfrm>
        </p:grpSpPr>
        <p:pic>
          <p:nvPicPr>
            <p:cNvPr id="3" name="Picture 2" descr="A logo with corn and a car&#10;&#10;Description automatically generated">
              <a:extLst>
                <a:ext uri="{FF2B5EF4-FFF2-40B4-BE49-F238E27FC236}">
                  <a16:creationId xmlns:a16="http://schemas.microsoft.com/office/drawing/2014/main" id="{ACBB9321-2F5F-5E8E-9D30-9BC125958703}"/>
                </a:ext>
              </a:extLst>
            </p:cNvPr>
            <p:cNvPicPr>
              <a:picLocks noChangeAspect="1"/>
            </p:cNvPicPr>
            <p:nvPr/>
          </p:nvPicPr>
          <p:blipFill>
            <a:blip r:embed="rId3"/>
            <a:stretch>
              <a:fillRect/>
            </a:stretch>
          </p:blipFill>
          <p:spPr>
            <a:xfrm>
              <a:off x="8070380" y="6111230"/>
              <a:ext cx="1306428" cy="526681"/>
            </a:xfrm>
            <a:prstGeom prst="rect">
              <a:avLst/>
            </a:prstGeom>
          </p:spPr>
        </p:pic>
        <p:pic>
          <p:nvPicPr>
            <p:cNvPr id="4" name="Picture 3" descr="A logo with green and yellow lines&#10;&#10;Description automatically generated">
              <a:extLst>
                <a:ext uri="{FF2B5EF4-FFF2-40B4-BE49-F238E27FC236}">
                  <a16:creationId xmlns:a16="http://schemas.microsoft.com/office/drawing/2014/main" id="{934A2C21-7D18-02EA-4941-939414007419}"/>
                </a:ext>
              </a:extLst>
            </p:cNvPr>
            <p:cNvPicPr>
              <a:picLocks noChangeAspect="1"/>
            </p:cNvPicPr>
            <p:nvPr/>
          </p:nvPicPr>
          <p:blipFill rotWithShape="1">
            <a:blip r:embed="rId4"/>
            <a:srcRect b="16632"/>
            <a:stretch/>
          </p:blipFill>
          <p:spPr>
            <a:xfrm>
              <a:off x="6611185" y="6077415"/>
              <a:ext cx="1306428" cy="578332"/>
            </a:xfrm>
            <a:prstGeom prst="rect">
              <a:avLst/>
            </a:prstGeom>
          </p:spPr>
        </p:pic>
        <p:pic>
          <p:nvPicPr>
            <p:cNvPr id="5" name="Picture 4" descr="A close-up of a logo&#10;&#10;Description automatically generated">
              <a:extLst>
                <a:ext uri="{FF2B5EF4-FFF2-40B4-BE49-F238E27FC236}">
                  <a16:creationId xmlns:a16="http://schemas.microsoft.com/office/drawing/2014/main" id="{AB1A3B4A-C008-70C8-1EB3-01C0D9363773}"/>
                </a:ext>
              </a:extLst>
            </p:cNvPr>
            <p:cNvPicPr>
              <a:picLocks noChangeAspect="1"/>
            </p:cNvPicPr>
            <p:nvPr/>
          </p:nvPicPr>
          <p:blipFill rotWithShape="1">
            <a:blip r:embed="rId5"/>
            <a:srcRect b="12281"/>
            <a:stretch/>
          </p:blipFill>
          <p:spPr>
            <a:xfrm>
              <a:off x="9507423" y="6231818"/>
              <a:ext cx="1549522" cy="406094"/>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26"/>
          <p:cNvPicPr preferRelativeResize="0">
            <a:picLocks noGrp="1"/>
          </p:cNvPicPr>
          <p:nvPr>
            <p:ph type="pic" idx="2"/>
          </p:nvPr>
        </p:nvPicPr>
        <p:blipFill rotWithShape="1">
          <a:blip r:embed="rId3">
            <a:alphaModFix/>
          </a:blip>
          <a:srcRect t="12925" b="12918"/>
          <a:stretch/>
        </p:blipFill>
        <p:spPr>
          <a:xfrm>
            <a:off x="-12" y="1984916"/>
            <a:ext cx="6671406" cy="6596153"/>
          </a:xfrm>
          <a:prstGeom prst="roundRect">
            <a:avLst>
              <a:gd name="adj" fmla="val 16667"/>
            </a:avLst>
          </a:prstGeom>
          <a:solidFill>
            <a:srgbClr val="D8E2F3"/>
          </a:solidFill>
          <a:ln>
            <a:noFill/>
          </a:ln>
        </p:spPr>
      </p:pic>
      <p:sp>
        <p:nvSpPr>
          <p:cNvPr id="260" name="Google Shape;260;p26"/>
          <p:cNvSpPr txBox="1">
            <a:spLocks noGrp="1"/>
          </p:cNvSpPr>
          <p:nvPr>
            <p:ph type="body" idx="1"/>
          </p:nvPr>
        </p:nvSpPr>
        <p:spPr>
          <a:xfrm>
            <a:off x="8470920" y="1295270"/>
            <a:ext cx="3108000" cy="475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200"/>
              <a:buNone/>
            </a:pPr>
            <a:r>
              <a:rPr lang="en-US" sz="1400"/>
              <a:t>Introduction</a:t>
            </a:r>
            <a:endParaRPr sz="1400"/>
          </a:p>
        </p:txBody>
      </p:sp>
      <p:sp>
        <p:nvSpPr>
          <p:cNvPr id="261" name="Google Shape;261;p26"/>
          <p:cNvSpPr txBox="1">
            <a:spLocks noGrp="1"/>
          </p:cNvSpPr>
          <p:nvPr>
            <p:ph type="body" idx="3"/>
          </p:nvPr>
        </p:nvSpPr>
        <p:spPr>
          <a:xfrm>
            <a:off x="8470920" y="2619164"/>
            <a:ext cx="3108000" cy="475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200"/>
              <a:buNone/>
            </a:pPr>
            <a:r>
              <a:rPr lang="en-US" sz="1400"/>
              <a:t>Methodology</a:t>
            </a:r>
            <a:endParaRPr sz="1400"/>
          </a:p>
        </p:txBody>
      </p:sp>
      <p:sp>
        <p:nvSpPr>
          <p:cNvPr id="262" name="Google Shape;262;p26"/>
          <p:cNvSpPr txBox="1">
            <a:spLocks noGrp="1"/>
          </p:cNvSpPr>
          <p:nvPr>
            <p:ph type="body" idx="4"/>
          </p:nvPr>
        </p:nvSpPr>
        <p:spPr>
          <a:xfrm>
            <a:off x="8470920" y="4001236"/>
            <a:ext cx="3108000" cy="475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200"/>
              <a:buNone/>
            </a:pPr>
            <a:r>
              <a:rPr lang="en-US" sz="1400" b="1"/>
              <a:t>Feasibility Study Findings</a:t>
            </a:r>
            <a:r>
              <a:rPr lang="en-US" sz="1400"/>
              <a:t> </a:t>
            </a:r>
            <a:endParaRPr sz="1400"/>
          </a:p>
        </p:txBody>
      </p:sp>
      <p:sp>
        <p:nvSpPr>
          <p:cNvPr id="263" name="Google Shape;263;p26"/>
          <p:cNvSpPr txBox="1">
            <a:spLocks noGrp="1"/>
          </p:cNvSpPr>
          <p:nvPr>
            <p:ph type="body" idx="5"/>
          </p:nvPr>
        </p:nvSpPr>
        <p:spPr>
          <a:xfrm>
            <a:off x="8470920" y="5334067"/>
            <a:ext cx="3108000" cy="475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200"/>
              <a:buNone/>
            </a:pPr>
            <a:r>
              <a:rPr lang="en-US" sz="1400"/>
              <a:t>Proposed product design/model</a:t>
            </a:r>
            <a:endParaRPr sz="1400"/>
          </a:p>
        </p:txBody>
      </p:sp>
      <p:grpSp>
        <p:nvGrpSpPr>
          <p:cNvPr id="2" name="Group 1">
            <a:extLst>
              <a:ext uri="{FF2B5EF4-FFF2-40B4-BE49-F238E27FC236}">
                <a16:creationId xmlns:a16="http://schemas.microsoft.com/office/drawing/2014/main" id="{F0F6AD85-025C-B790-302A-13F3AAA3D9F7}"/>
              </a:ext>
            </a:extLst>
          </p:cNvPr>
          <p:cNvGrpSpPr/>
          <p:nvPr/>
        </p:nvGrpSpPr>
        <p:grpSpPr>
          <a:xfrm>
            <a:off x="6869151" y="6104713"/>
            <a:ext cx="5207281" cy="551034"/>
            <a:chOff x="6611185" y="6077415"/>
            <a:chExt cx="5465247" cy="578332"/>
          </a:xfrm>
        </p:grpSpPr>
        <p:pic>
          <p:nvPicPr>
            <p:cNvPr id="3" name="Picture 2" descr="A logo with blue and orange colors&#10;&#10;Description automatically generated">
              <a:extLst>
                <a:ext uri="{FF2B5EF4-FFF2-40B4-BE49-F238E27FC236}">
                  <a16:creationId xmlns:a16="http://schemas.microsoft.com/office/drawing/2014/main" id="{46B49BAC-D0DE-0802-9B8D-093566229EA0}"/>
                </a:ext>
              </a:extLst>
            </p:cNvPr>
            <p:cNvPicPr>
              <a:picLocks noChangeAspect="1"/>
            </p:cNvPicPr>
            <p:nvPr/>
          </p:nvPicPr>
          <p:blipFill rotWithShape="1">
            <a:blip r:embed="rId4"/>
            <a:srcRect t="38191" b="38212"/>
            <a:stretch/>
          </p:blipFill>
          <p:spPr>
            <a:xfrm>
              <a:off x="10997004" y="6261566"/>
              <a:ext cx="1079428" cy="360299"/>
            </a:xfrm>
            <a:prstGeom prst="rect">
              <a:avLst/>
            </a:prstGeom>
          </p:spPr>
        </p:pic>
        <p:pic>
          <p:nvPicPr>
            <p:cNvPr id="4" name="Picture 3" descr="A logo with corn and a car&#10;&#10;Description automatically generated">
              <a:extLst>
                <a:ext uri="{FF2B5EF4-FFF2-40B4-BE49-F238E27FC236}">
                  <a16:creationId xmlns:a16="http://schemas.microsoft.com/office/drawing/2014/main" id="{8E1992AB-296F-7B4F-184F-88BE926AE0EA}"/>
                </a:ext>
              </a:extLst>
            </p:cNvPr>
            <p:cNvPicPr>
              <a:picLocks noChangeAspect="1"/>
            </p:cNvPicPr>
            <p:nvPr/>
          </p:nvPicPr>
          <p:blipFill>
            <a:blip r:embed="rId5"/>
            <a:stretch>
              <a:fillRect/>
            </a:stretch>
          </p:blipFill>
          <p:spPr>
            <a:xfrm>
              <a:off x="8070380" y="6111230"/>
              <a:ext cx="1306428" cy="526681"/>
            </a:xfrm>
            <a:prstGeom prst="rect">
              <a:avLst/>
            </a:prstGeom>
          </p:spPr>
        </p:pic>
        <p:pic>
          <p:nvPicPr>
            <p:cNvPr id="5" name="Picture 4" descr="A logo with green and yellow lines&#10;&#10;Description automatically generated">
              <a:extLst>
                <a:ext uri="{FF2B5EF4-FFF2-40B4-BE49-F238E27FC236}">
                  <a16:creationId xmlns:a16="http://schemas.microsoft.com/office/drawing/2014/main" id="{7326E8D6-0BB0-4237-D977-AEE7A0AAC7A0}"/>
                </a:ext>
              </a:extLst>
            </p:cNvPr>
            <p:cNvPicPr>
              <a:picLocks noChangeAspect="1"/>
            </p:cNvPicPr>
            <p:nvPr/>
          </p:nvPicPr>
          <p:blipFill rotWithShape="1">
            <a:blip r:embed="rId6"/>
            <a:srcRect b="16632"/>
            <a:stretch/>
          </p:blipFill>
          <p:spPr>
            <a:xfrm>
              <a:off x="6611185" y="6077415"/>
              <a:ext cx="1306428" cy="578332"/>
            </a:xfrm>
            <a:prstGeom prst="rect">
              <a:avLst/>
            </a:prstGeom>
          </p:spPr>
        </p:pic>
        <p:pic>
          <p:nvPicPr>
            <p:cNvPr id="6" name="Picture 5" descr="A close-up of a logo&#10;&#10;Description automatically generated">
              <a:extLst>
                <a:ext uri="{FF2B5EF4-FFF2-40B4-BE49-F238E27FC236}">
                  <a16:creationId xmlns:a16="http://schemas.microsoft.com/office/drawing/2014/main" id="{5A8F5CEE-4F22-834B-EA20-6A02D8138450}"/>
                </a:ext>
              </a:extLst>
            </p:cNvPr>
            <p:cNvPicPr>
              <a:picLocks noChangeAspect="1"/>
            </p:cNvPicPr>
            <p:nvPr/>
          </p:nvPicPr>
          <p:blipFill rotWithShape="1">
            <a:blip r:embed="rId7"/>
            <a:srcRect b="12281"/>
            <a:stretch/>
          </p:blipFill>
          <p:spPr>
            <a:xfrm>
              <a:off x="9507423" y="6231818"/>
              <a:ext cx="1549522" cy="406094"/>
            </a:xfrm>
            <a:prstGeom prst="rect">
              <a:avLst/>
            </a:prstGeom>
          </p:spPr>
        </p:pic>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zRCvccMQ28KUlhlGTDV2v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99niATs77cmpYLJ_4n_T8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K3KR2Ug3pzo7mfDP44RCm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3gkicXZ4OTQSSvnHquTW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yMyeS8F9C8CIqoPxroYfE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0IwDN8XrOxJOerEiOygiA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N1wr3EEwLkdElMj.pEuBh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ntFn6c7qBzz7vUhz_wvYQ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lnv.7kIMBUyK7qQVusIh4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8Ow.j.0h9YJbq9GHXiE3C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tiBdTIyxKVeH9cKTQTWsQ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8uepsjuINlePb5V1Ra2F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GX2ZZTdg800tz.igQLiF0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mcJ.0St9hsajpK3BJh0Kd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Pp_nm83Xvhg4ppDXyeSpZ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s6FGg5zitOsxZHdpn.dI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kK1lEV63WgrdpsNhvRoHn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RIsya_0KdAxXa1HVYDEqN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SatoqszoL5MT3w9G1UEof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CcS24_5ZPTov5XsZ_E3GC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i_gscanR5soofD8yZUBfg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ghkkRn4Xb.SG1xEQ7_h6R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T3QCCvn30EK82bP2nB5jr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KAszq4gYzvCcxOMuhofIU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tO1u1ADzpT.BiFMkyQZN1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B3V.jxOFNaVynE68UjwMK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hSjHrijsz.sRkQ3OQxTH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ERt1u_..Af31eUhWFF1wj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EvjxAYiJy3ryQ9G1VVaD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Q0kq975F6Z6_QIlq0U1H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Zrw3PTTXh7P3eSaiUSawT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_69.74PaYssAtBvm38lwP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3L1FoD6T5lWACvZlxQ4Yc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YNgChfBtaGte4a99P7.Vf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ZGktZUdJdBMQftlV_bd90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IGvkfWNIKXl9f1RaxXAOx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LEknjYbK_pDVttgxF6SI3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2mmvt3xknCaGYmLdnMwKB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dqNPkca6ZKcvjsUXKpaeK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jfi.7qcJkFYzjxY5MeuWP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gOqJWara7R5YRq3x93G_p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RBX4vtejQu3fOoN5AyXvn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fuu_nk3rHUpAGnpd4eCvv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EyFoLeJQggFistVWRnOSM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qShpLGqzzPagbh1Yk1xdN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94ekakbBe5hy8iBljm9CV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Fryd_CYnGDjVinzTV6AWk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w6A1HGRlXefaaDmPRTK_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5LX137ShP9OZTuhtQePTF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k78xQWyg2KugjcFHY4QuR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kh.KKOuUiKFNkdrLqaOri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IEvWwHtrURdIs5afFlB11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IhlXAEHn5qjs4.6Txkz1L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4HZ5QKoAb6NF0AoqNrJ27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VWSq3B43A7Ug.Vjxprrf_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sQi6KpyPilBGj2FH.kZws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BBcrs.W0nTB5idQF2KbZ.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NGZpK9fXRjOlg.rKLXQSg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5gfMx.CLQr4Gdg42aqsw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CCYkTf1UfLIC6e9rvRIxXQ"/>
</p:tagLst>
</file>

<file path=ppt/theme/theme1.xml><?xml version="1.0" encoding="utf-8"?>
<a:theme xmlns:a="http://schemas.openxmlformats.org/drawingml/2006/main" name="FSD SLide Master Theme">
  <a:themeElements>
    <a:clrScheme name="FSD Primary Colors">
      <a:dk1>
        <a:srgbClr val="000000"/>
      </a:dk1>
      <a:lt1>
        <a:srgbClr val="FFFFFF"/>
      </a:lt1>
      <a:dk2>
        <a:srgbClr val="244289"/>
      </a:dk2>
      <a:lt2>
        <a:srgbClr val="6BC4EA"/>
      </a:lt2>
      <a:accent1>
        <a:srgbClr val="4472C4"/>
      </a:accent1>
      <a:accent2>
        <a:srgbClr val="6BC4EA"/>
      </a:accent2>
      <a:accent3>
        <a:srgbClr val="F18903"/>
      </a:accent3>
      <a:accent4>
        <a:srgbClr val="122454"/>
      </a:accent4>
      <a:accent5>
        <a:srgbClr val="5B9BD5"/>
      </a:accent5>
      <a:accent6>
        <a:srgbClr val="6BC4EA"/>
      </a:accent6>
      <a:hlink>
        <a:srgbClr val="0563C1"/>
      </a:hlink>
      <a:folHlink>
        <a:srgbClr val="DDE4E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85fd050-ea86-4a27-aa36-f0dcb78fcbc2" xsi:nil="true"/>
    <lcf76f155ced4ddcb4097134ff3c332f xmlns="fd9958ef-5d2c-4051-8645-4a03cc9259d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64E82D3295004A81A9EA14EDA4EF26" ma:contentTypeVersion="18" ma:contentTypeDescription="Create a new document." ma:contentTypeScope="" ma:versionID="861e798fd6611e83bbd985ffb2d0b87a">
  <xsd:schema xmlns:xsd="http://www.w3.org/2001/XMLSchema" xmlns:xs="http://www.w3.org/2001/XMLSchema" xmlns:p="http://schemas.microsoft.com/office/2006/metadata/properties" xmlns:ns2="fd9958ef-5d2c-4051-8645-4a03cc9259d1" xmlns:ns3="685fd050-ea86-4a27-aa36-f0dcb78fcbc2" targetNamespace="http://schemas.microsoft.com/office/2006/metadata/properties" ma:root="true" ma:fieldsID="8f3608ec834fbd0ae89db006cd000da8" ns2:_="" ns3:_="">
    <xsd:import namespace="fd9958ef-5d2c-4051-8645-4a03cc9259d1"/>
    <xsd:import namespace="685fd050-ea86-4a27-aa36-f0dcb78fcbc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9958ef-5d2c-4051-8645-4a03cc9259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595fba6-4d69-4431-b755-7dd27422076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5fd050-ea86-4a27-aa36-f0dcb78fcbc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c114e3f-8ebe-4e58-bf53-34fae0f52efb}" ma:internalName="TaxCatchAll" ma:showField="CatchAllData" ma:web="685fd050-ea86-4a27-aa36-f0dcb78fcb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7FE1CA-1B4A-4791-84C6-BA0733505282}">
  <ds:schemaRefs>
    <ds:schemaRef ds:uri="http://schemas.microsoft.com/sharepoint/v3/contenttype/forms"/>
  </ds:schemaRefs>
</ds:datastoreItem>
</file>

<file path=customXml/itemProps2.xml><?xml version="1.0" encoding="utf-8"?>
<ds:datastoreItem xmlns:ds="http://schemas.openxmlformats.org/officeDocument/2006/customXml" ds:itemID="{F55EBEBB-16E2-46C4-A523-0558BF9E9FF9}">
  <ds:schemaRefs>
    <ds:schemaRef ds:uri="685fd050-ea86-4a27-aa36-f0dcb78fcbc2"/>
    <ds:schemaRef ds:uri="fd9958ef-5d2c-4051-8645-4a03cc9259d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67F0CEF-937B-41FF-9B85-1308CF35BA70}">
  <ds:schemaRefs>
    <ds:schemaRef ds:uri="685fd050-ea86-4a27-aa36-f0dcb78fcbc2"/>
    <ds:schemaRef ds:uri="fd9958ef-5d2c-4051-8645-4a03cc9259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47</TotalTime>
  <Words>4735</Words>
  <Application>Microsoft Office PowerPoint</Application>
  <PresentationFormat>Widescreen</PresentationFormat>
  <Paragraphs>504</Paragraphs>
  <Slides>31</Slides>
  <Notes>30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Century Gothic</vt:lpstr>
      <vt:lpstr>Poppins Light</vt:lpstr>
      <vt:lpstr>Calibri</vt:lpstr>
      <vt:lpstr>Arial</vt:lpstr>
      <vt:lpstr>FSD SLide Master Theme</vt:lpstr>
      <vt:lpstr>think-cell Slide</vt:lpstr>
      <vt:lpstr>PowerPoint Presentation</vt:lpstr>
      <vt:lpstr>PowerPoint Presentation</vt:lpstr>
      <vt:lpstr>PowerPoint Presentation</vt:lpstr>
      <vt:lpstr>PowerPoint Presentation</vt:lpstr>
      <vt:lpstr>The overall objective of this study was to assess the demand-side, supply-side and environmental factors for the design and roll-out of a warehouse receipt financing product.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Warehouse receipts/double warehouse certificates can promote access to finance, incentivize better post-harvest management among farmers, and promote increased income for farmers resulting in a rise in productivity.1</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Ochieng</dc:creator>
  <cp:lastModifiedBy>Christine Nganga</cp:lastModifiedBy>
  <cp:revision>3</cp:revision>
  <dcterms:modified xsi:type="dcterms:W3CDTF">2024-08-26T00:22:22Z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6ced21e-27ff-431c-8fa9-8c102ffb3e37_Enabled">
    <vt:lpwstr>true</vt:lpwstr>
  </property>
  <property fmtid="{D5CDD505-2E9C-101B-9397-08002B2CF9AE}" pid="3" name="MSIP_Label_e6ced21e-27ff-431c-8fa9-8c102ffb3e37_SetDate">
    <vt:lpwstr>2024-08-14T08:16:49Z</vt:lpwstr>
  </property>
  <property fmtid="{D5CDD505-2E9C-101B-9397-08002B2CF9AE}" pid="4" name="MSIP_Label_e6ced21e-27ff-431c-8fa9-8c102ffb3e37_Method">
    <vt:lpwstr>Standard</vt:lpwstr>
  </property>
  <property fmtid="{D5CDD505-2E9C-101B-9397-08002B2CF9AE}" pid="5" name="MSIP_Label_e6ced21e-27ff-431c-8fa9-8c102ffb3e37_Name">
    <vt:lpwstr>defa4170-0d19-0005-0004-bc88714345d2</vt:lpwstr>
  </property>
  <property fmtid="{D5CDD505-2E9C-101B-9397-08002B2CF9AE}" pid="6" name="MSIP_Label_e6ced21e-27ff-431c-8fa9-8c102ffb3e37_SiteId">
    <vt:lpwstr>7d05adbd-7ce1-4932-ab68-1517555f53c2</vt:lpwstr>
  </property>
  <property fmtid="{D5CDD505-2E9C-101B-9397-08002B2CF9AE}" pid="7" name="MSIP_Label_e6ced21e-27ff-431c-8fa9-8c102ffb3e37_ActionId">
    <vt:lpwstr>81bdb044-0d2a-440f-a233-afac03a237f3</vt:lpwstr>
  </property>
  <property fmtid="{D5CDD505-2E9C-101B-9397-08002B2CF9AE}" pid="8" name="MSIP_Label_e6ced21e-27ff-431c-8fa9-8c102ffb3e37_ContentBits">
    <vt:lpwstr>0</vt:lpwstr>
  </property>
  <property fmtid="{D5CDD505-2E9C-101B-9397-08002B2CF9AE}" pid="9" name="ContentTypeId">
    <vt:lpwstr>0x0101007D64E82D3295004A81A9EA14EDA4EF26</vt:lpwstr>
  </property>
  <property fmtid="{D5CDD505-2E9C-101B-9397-08002B2CF9AE}" pid="10" name="MediaServiceImageTags">
    <vt:lpwstr/>
  </property>
</Properties>
</file>