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3.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4.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5.xml" ContentType="application/vnd.openxmlformats-officedocument.drawingml.chartshape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3.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6.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7.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8.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9.xml" ContentType="application/vnd.openxmlformats-officedocument.drawingml.chartshapes+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10.xml" ContentType="application/vnd.openxmlformats-officedocument.drawingml.chartshape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15.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16.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17.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18.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19.xml" ContentType="application/vnd.openxmlformats-officedocument.presentationml.notesSl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drawings/drawing12.xml" ContentType="application/vnd.openxmlformats-officedocument.drawingml.chartshapes+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drawings/drawing13.xml" ContentType="application/vnd.openxmlformats-officedocument.drawingml.chartshapes+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drawings/drawing14.xml" ContentType="application/vnd.openxmlformats-officedocument.drawingml.chartshapes+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drawings/drawing15.xml" ContentType="application/vnd.openxmlformats-officedocument.drawingml.chartshapes+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drawings/drawing16.xml" ContentType="application/vnd.openxmlformats-officedocument.drawingml.chartshapes+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drawings/drawing17.xml" ContentType="application/vnd.openxmlformats-officedocument.drawingml.chartshapes+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62" r:id="rId4"/>
    <p:sldMasterId id="2147483665" r:id="rId5"/>
    <p:sldMasterId id="2147483668" r:id="rId6"/>
  </p:sldMasterIdLst>
  <p:notesMasterIdLst>
    <p:notesMasterId r:id="rId41"/>
  </p:notesMasterIdLst>
  <p:handoutMasterIdLst>
    <p:handoutMasterId r:id="rId42"/>
  </p:handoutMasterIdLst>
  <p:sldIdLst>
    <p:sldId id="433" r:id="rId7"/>
    <p:sldId id="469" r:id="rId8"/>
    <p:sldId id="1839" r:id="rId9"/>
    <p:sldId id="1846" r:id="rId10"/>
    <p:sldId id="1842" r:id="rId11"/>
    <p:sldId id="1840" r:id="rId12"/>
    <p:sldId id="1882" r:id="rId13"/>
    <p:sldId id="1873" r:id="rId14"/>
    <p:sldId id="1883" r:id="rId15"/>
    <p:sldId id="1871" r:id="rId16"/>
    <p:sldId id="1876" r:id="rId17"/>
    <p:sldId id="1881" r:id="rId18"/>
    <p:sldId id="1865" r:id="rId19"/>
    <p:sldId id="1867" r:id="rId20"/>
    <p:sldId id="1863" r:id="rId21"/>
    <p:sldId id="1866" r:id="rId22"/>
    <p:sldId id="1878" r:id="rId23"/>
    <p:sldId id="1869" r:id="rId24"/>
    <p:sldId id="1884" r:id="rId25"/>
    <p:sldId id="1870" r:id="rId26"/>
    <p:sldId id="1885" r:id="rId27"/>
    <p:sldId id="1877" r:id="rId28"/>
    <p:sldId id="1862" r:id="rId29"/>
    <p:sldId id="1854" r:id="rId30"/>
    <p:sldId id="1853" r:id="rId31"/>
    <p:sldId id="1875" r:id="rId32"/>
    <p:sldId id="1806" r:id="rId33"/>
    <p:sldId id="1804" r:id="rId34"/>
    <p:sldId id="1872" r:id="rId35"/>
    <p:sldId id="1874" r:id="rId36"/>
    <p:sldId id="1807" r:id="rId37"/>
    <p:sldId id="1809" r:id="rId38"/>
    <p:sldId id="1830" r:id="rId39"/>
    <p:sldId id="188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B"/>
    <a:srgbClr val="B3D235"/>
    <a:srgbClr val="B8B8B8"/>
    <a:srgbClr val="F3C102"/>
    <a:srgbClr val="F6F6F6"/>
    <a:srgbClr val="F2F2F2"/>
    <a:srgbClr val="4D4D4D"/>
    <a:srgbClr val="FE853C"/>
    <a:srgbClr val="1DC4C5"/>
    <a:srgbClr val="949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EB53A-82C4-4D1E-AA51-B0B351E9E8A1}" v="142" dt="2022-12-22T13:36:56.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902" autoAdjust="0"/>
  </p:normalViewPr>
  <p:slideViewPr>
    <p:cSldViewPr snapToGrid="0">
      <p:cViewPr varScale="1">
        <p:scale>
          <a:sx n="103" d="100"/>
          <a:sy n="103" d="100"/>
        </p:scale>
        <p:origin x="114" y="222"/>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1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1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chartUserShapes" Target="../drawings/drawing1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7.xml"/><Relationship Id="rId1" Type="http://schemas.microsoft.com/office/2011/relationships/chartStyle" Target="style87.xml"/><Relationship Id="rId4" Type="http://schemas.openxmlformats.org/officeDocument/2006/relationships/chartUserShapes" Target="../drawings/drawing13.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chartUserShapes" Target="../drawings/drawing14.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chartUserShapes" Target="../drawings/drawing1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chartUserShapes" Target="../drawings/drawing16.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chartUserShapes" Target="../drawings/drawing17.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95.xml"/><Relationship Id="rId1" Type="http://schemas.microsoft.com/office/2011/relationships/chartStyle" Target="style9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96893592350738"/>
          <c:y val="0.12555557512667406"/>
          <c:w val="0.3878315614941184"/>
          <c:h val="0.73615862851400349"/>
        </c:manualLayout>
      </c:layout>
      <c:barChart>
        <c:barDir val="bar"/>
        <c:grouping val="percentStacked"/>
        <c:varyColors val="0"/>
        <c:ser>
          <c:idx val="0"/>
          <c:order val="0"/>
          <c:tx>
            <c:strRef>
              <c:f>Sheet1!$B$1</c:f>
              <c:strCache>
                <c:ptCount val="1"/>
                <c:pt idx="0">
                  <c:v>RECOVERED</c:v>
                </c:pt>
              </c:strCache>
            </c:strRef>
          </c:tx>
          <c:spPr>
            <a:solidFill>
              <a:srgbClr val="B3D23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 30 000</c:v>
                </c:pt>
                <c:pt idx="1">
                  <c:v>30,000 - 49,999</c:v>
                </c:pt>
                <c:pt idx="2">
                  <c:v>50,000 - 99,999</c:v>
                </c:pt>
                <c:pt idx="3">
                  <c:v>100,000+</c:v>
                </c:pt>
              </c:strCache>
            </c:strRef>
          </c:cat>
          <c:val>
            <c:numRef>
              <c:f>Sheet1!$B$2:$B$5</c:f>
              <c:numCache>
                <c:formatCode>0%</c:formatCode>
                <c:ptCount val="4"/>
                <c:pt idx="0">
                  <c:v>0.3925233644859813</c:v>
                </c:pt>
                <c:pt idx="1">
                  <c:v>0.25</c:v>
                </c:pt>
                <c:pt idx="2">
                  <c:v>0.16</c:v>
                </c:pt>
                <c:pt idx="3">
                  <c:v>8.8235294117647065E-2</c:v>
                </c:pt>
              </c:numCache>
            </c:numRef>
          </c:val>
          <c:extLst>
            <c:ext xmlns:c16="http://schemas.microsoft.com/office/drawing/2014/chart" uri="{C3380CC4-5D6E-409C-BE32-E72D297353CC}">
              <c16:uniqueId val="{00000000-BE5F-43E5-A248-D9F1044BBC08}"/>
            </c:ext>
          </c:extLst>
        </c:ser>
        <c:ser>
          <c:idx val="1"/>
          <c:order val="1"/>
          <c:tx>
            <c:strRef>
              <c:f>Sheet1!$C$1</c:f>
              <c:strCache>
                <c:ptCount val="1"/>
                <c:pt idx="0">
                  <c:v>STRUGGLING</c:v>
                </c:pt>
              </c:strCache>
            </c:strRef>
          </c:tx>
          <c:spPr>
            <a:solidFill>
              <a:srgbClr val="00377B"/>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 30 000</c:v>
                </c:pt>
                <c:pt idx="1">
                  <c:v>30,000 - 49,999</c:v>
                </c:pt>
                <c:pt idx="2">
                  <c:v>50,000 - 99,999</c:v>
                </c:pt>
                <c:pt idx="3">
                  <c:v>100,000+</c:v>
                </c:pt>
              </c:strCache>
            </c:strRef>
          </c:cat>
          <c:val>
            <c:numRef>
              <c:f>Sheet1!$C$2:$C$5</c:f>
              <c:numCache>
                <c:formatCode>0%</c:formatCode>
                <c:ptCount val="4"/>
                <c:pt idx="0">
                  <c:v>0.19626168224299065</c:v>
                </c:pt>
                <c:pt idx="1">
                  <c:v>0.34375</c:v>
                </c:pt>
                <c:pt idx="2">
                  <c:v>0.4</c:v>
                </c:pt>
                <c:pt idx="3">
                  <c:v>0.47058823529411764</c:v>
                </c:pt>
              </c:numCache>
            </c:numRef>
          </c:val>
          <c:extLst>
            <c:ext xmlns:c16="http://schemas.microsoft.com/office/drawing/2014/chart" uri="{C3380CC4-5D6E-409C-BE32-E72D297353CC}">
              <c16:uniqueId val="{00000001-BE5F-43E5-A248-D9F1044BBC08}"/>
            </c:ext>
          </c:extLst>
        </c:ser>
        <c:ser>
          <c:idx val="2"/>
          <c:order val="2"/>
          <c:tx>
            <c:strRef>
              <c:f>Sheet1!$D$1</c:f>
              <c:strCache>
                <c:ptCount val="1"/>
                <c:pt idx="0">
                  <c:v>CLOSED</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 30 000</c:v>
                </c:pt>
                <c:pt idx="1">
                  <c:v>30,000 - 49,999</c:v>
                </c:pt>
                <c:pt idx="2">
                  <c:v>50,000 - 99,999</c:v>
                </c:pt>
                <c:pt idx="3">
                  <c:v>100,000+</c:v>
                </c:pt>
              </c:strCache>
            </c:strRef>
          </c:cat>
          <c:val>
            <c:numRef>
              <c:f>Sheet1!$D$2:$D$5</c:f>
              <c:numCache>
                <c:formatCode>0%</c:formatCode>
                <c:ptCount val="4"/>
                <c:pt idx="0">
                  <c:v>0.41121495327102803</c:v>
                </c:pt>
                <c:pt idx="1">
                  <c:v>0.40625</c:v>
                </c:pt>
                <c:pt idx="2">
                  <c:v>0.44</c:v>
                </c:pt>
                <c:pt idx="3">
                  <c:v>0.44117647058823528</c:v>
                </c:pt>
              </c:numCache>
            </c:numRef>
          </c:val>
          <c:extLst>
            <c:ext xmlns:c16="http://schemas.microsoft.com/office/drawing/2014/chart" uri="{C3380CC4-5D6E-409C-BE32-E72D297353CC}">
              <c16:uniqueId val="{00000002-BE5F-43E5-A248-D9F1044BBC08}"/>
            </c:ext>
          </c:extLst>
        </c:ser>
        <c:dLbls>
          <c:showLegendKey val="0"/>
          <c:showVal val="0"/>
          <c:showCatName val="0"/>
          <c:showSerName val="0"/>
          <c:showPercent val="0"/>
          <c:showBubbleSize val="0"/>
        </c:dLbls>
        <c:gapWidth val="150"/>
        <c:overlap val="100"/>
        <c:axId val="1104040568"/>
        <c:axId val="1104045160"/>
      </c:barChart>
      <c:catAx>
        <c:axId val="1104040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KE"/>
          </a:p>
        </c:txPr>
        <c:crossAx val="1104045160"/>
        <c:crosses val="autoZero"/>
        <c:auto val="1"/>
        <c:lblAlgn val="ctr"/>
        <c:lblOffset val="100"/>
        <c:noMultiLvlLbl val="0"/>
      </c:catAx>
      <c:valAx>
        <c:axId val="1104045160"/>
        <c:scaling>
          <c:orientation val="minMax"/>
        </c:scaling>
        <c:delete val="1"/>
        <c:axPos val="b"/>
        <c:numFmt formatCode="0%" sourceLinked="1"/>
        <c:majorTickMark val="none"/>
        <c:minorTickMark val="none"/>
        <c:tickLblPos val="nextTo"/>
        <c:crossAx val="1104040568"/>
        <c:crosses val="autoZero"/>
        <c:crossBetween val="between"/>
      </c:valAx>
      <c:spPr>
        <a:noFill/>
        <a:ln>
          <a:noFill/>
        </a:ln>
        <a:effectLst/>
      </c:spPr>
    </c:plotArea>
    <c:legend>
      <c:legendPos val="b"/>
      <c:layout>
        <c:manualLayout>
          <c:xMode val="edge"/>
          <c:yMode val="edge"/>
          <c:x val="0.26410465631465485"/>
          <c:y val="0.8942174983088973"/>
          <c:w val="0.41307102313160821"/>
          <c:h val="7.494159421692600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75% or more of pre-Covid revenues</c:v>
                </c:pt>
              </c:strCache>
            </c:strRef>
          </c:tx>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E542-422B-8337-94F088B9EEC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542-422B-8337-94F088B9EEC6}"/>
              </c:ext>
            </c:extLst>
          </c:dPt>
          <c:dLbls>
            <c:dLbl>
              <c:idx val="0"/>
              <c:layout>
                <c:manualLayout>
                  <c:x val="7.5382831263396954E-2"/>
                  <c:y val="-8.2135523613963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42-422B-8337-94F088B9EEC6}"/>
                </c:ext>
              </c:extLst>
            </c:dLbl>
            <c:dLbl>
              <c:idx val="1"/>
              <c:layout>
                <c:manualLayout>
                  <c:x val="-0.13191995471094467"/>
                  <c:y val="-0.2566735112936345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75000"/>
                        </a:schemeClr>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42-422B-8337-94F088B9EEC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0.38157894736842107</c:v>
                </c:pt>
                <c:pt idx="1">
                  <c:v>0.61842105263157898</c:v>
                </c:pt>
              </c:numCache>
            </c:numRef>
          </c:val>
          <c:extLst>
            <c:ext xmlns:c16="http://schemas.microsoft.com/office/drawing/2014/chart" uri="{C3380CC4-5D6E-409C-BE32-E72D297353CC}">
              <c16:uniqueId val="{00000004-E542-422B-8337-94F088B9EEC6}"/>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STRUGGLING</c:v>
                </c:pt>
              </c:strCache>
            </c:strRef>
          </c:tx>
          <c:spPr>
            <a:ln w="28575">
              <a:solidFill>
                <a:schemeClr val="bg1"/>
              </a:solidFill>
            </a:ln>
          </c:spPr>
          <c:dPt>
            <c:idx val="0"/>
            <c:bubble3D val="0"/>
            <c:spPr>
              <a:solidFill>
                <a:schemeClr val="bg2">
                  <a:lumMod val="75000"/>
                </a:schemeClr>
              </a:solidFill>
              <a:ln w="28575">
                <a:solidFill>
                  <a:schemeClr val="bg1"/>
                </a:solidFill>
              </a:ln>
              <a:effectLst/>
            </c:spPr>
            <c:extLst>
              <c:ext xmlns:c16="http://schemas.microsoft.com/office/drawing/2014/chart" uri="{C3380CC4-5D6E-409C-BE32-E72D297353CC}">
                <c16:uniqueId val="{00000001-D4C9-4EB2-B146-8062FC3C3594}"/>
              </c:ext>
            </c:extLst>
          </c:dPt>
          <c:dPt>
            <c:idx val="1"/>
            <c:bubble3D val="0"/>
            <c:spPr>
              <a:solidFill>
                <a:schemeClr val="accent1"/>
              </a:solidFill>
              <a:ln w="28575">
                <a:solidFill>
                  <a:schemeClr val="bg1"/>
                </a:solidFill>
              </a:ln>
              <a:effectLst/>
            </c:spPr>
            <c:extLst>
              <c:ext xmlns:c16="http://schemas.microsoft.com/office/drawing/2014/chart" uri="{C3380CC4-5D6E-409C-BE32-E72D297353CC}">
                <c16:uniqueId val="{00000003-D4C9-4EB2-B146-8062FC3C3594}"/>
              </c:ext>
            </c:extLst>
          </c:dPt>
          <c:dLbls>
            <c:dLbl>
              <c:idx val="0"/>
              <c:layout>
                <c:manualLayout>
                  <c:x val="0.11307424689509536"/>
                  <c:y val="-4.70562668058233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C9-4EB2-B146-8062FC3C3594}"/>
                </c:ext>
              </c:extLst>
            </c:dLbl>
            <c:dLbl>
              <c:idx val="1"/>
              <c:layout>
                <c:manualLayout>
                  <c:x val="-0.14134280861886933"/>
                  <c:y val="-0.33880903490759756"/>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C9-4EB2-B146-8062FC3C35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0.28703703703703703</c:v>
                </c:pt>
                <c:pt idx="1">
                  <c:v>0.71296296296296291</c:v>
                </c:pt>
              </c:numCache>
            </c:numRef>
          </c:val>
          <c:extLst>
            <c:ext xmlns:c16="http://schemas.microsoft.com/office/drawing/2014/chart" uri="{C3380CC4-5D6E-409C-BE32-E72D297353CC}">
              <c16:uniqueId val="{00000004-D4C9-4EB2-B146-8062FC3C3594}"/>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75% or more of pre-Covid revenues</c:v>
                </c:pt>
              </c:strCache>
            </c:strRef>
          </c:tx>
          <c:spPr>
            <a:solidFill>
              <a:schemeClr val="accent2"/>
            </a:solidFill>
          </c:spPr>
          <c:dPt>
            <c:idx val="0"/>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1-A84F-45EC-BCE1-A834E58029DD}"/>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84F-45EC-BCE1-A834E58029DD}"/>
              </c:ext>
            </c:extLst>
          </c:dPt>
          <c:dLbls>
            <c:dLbl>
              <c:idx val="0"/>
              <c:layout>
                <c:manualLayout>
                  <c:x val="7.5382831263396954E-2"/>
                  <c:y val="-8.2135523613963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4F-45EC-BCE1-A834E58029DD}"/>
                </c:ext>
              </c:extLst>
            </c:dLbl>
            <c:dLbl>
              <c:idx val="1"/>
              <c:layout>
                <c:manualLayout>
                  <c:x val="-0.10365139298717087"/>
                  <c:y val="0"/>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75000"/>
                        </a:schemeClr>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4F-45EC-BCE1-A834E58029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0.30263157894736842</c:v>
                </c:pt>
                <c:pt idx="1">
                  <c:v>0.69736842105263153</c:v>
                </c:pt>
              </c:numCache>
            </c:numRef>
          </c:val>
          <c:extLst>
            <c:ext xmlns:c16="http://schemas.microsoft.com/office/drawing/2014/chart" uri="{C3380CC4-5D6E-409C-BE32-E72D297353CC}">
              <c16:uniqueId val="{00000004-A84F-45EC-BCE1-A834E58029DD}"/>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&lt; 75% of pre-Covid revenue</c:v>
                </c:pt>
              </c:strCache>
            </c:strRef>
          </c:tx>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47D3-4B1F-BD44-D5361658D0D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47D3-4B1F-BD44-D5361658D0D8}"/>
              </c:ext>
            </c:extLst>
          </c:dPt>
          <c:dLbls>
            <c:dLbl>
              <c:idx val="0"/>
              <c:layout>
                <c:manualLayout>
                  <c:x val="7.5382831263396954E-2"/>
                  <c:y val="-8.2135523613963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D3-4B1F-BD44-D5361658D0D8}"/>
                </c:ext>
              </c:extLst>
            </c:dLbl>
            <c:dLbl>
              <c:idx val="1"/>
              <c:layout>
                <c:manualLayout>
                  <c:x val="-0.10365139298717087"/>
                  <c:y val="0"/>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D3-4B1F-BD44-D5361658D0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0.44444444444444442</c:v>
                </c:pt>
                <c:pt idx="1">
                  <c:v>0.54629629629629628</c:v>
                </c:pt>
              </c:numCache>
            </c:numRef>
          </c:val>
          <c:extLst>
            <c:ext xmlns:c16="http://schemas.microsoft.com/office/drawing/2014/chart" uri="{C3380CC4-5D6E-409C-BE32-E72D297353CC}">
              <c16:uniqueId val="{00000004-47D3-4B1F-BD44-D5361658D0D8}"/>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4311413532739"/>
          <c:y val="9.2248735168191612E-2"/>
          <c:w val="0.35711406716057381"/>
          <c:h val="0.8655141186052534"/>
        </c:manualLayout>
      </c:layout>
      <c:barChart>
        <c:barDir val="bar"/>
        <c:grouping val="clustered"/>
        <c:varyColors val="0"/>
        <c:ser>
          <c:idx val="0"/>
          <c:order val="0"/>
          <c:tx>
            <c:strRef>
              <c:f>Sheet1!$B$1</c:f>
              <c:strCache>
                <c:ptCount val="1"/>
                <c:pt idx="0">
                  <c:v>75% or more of pre-Covid revenues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Don't have the stock I need</c:v>
                </c:pt>
                <c:pt idx="1">
                  <c:v>Not delivering at all</c:v>
                </c:pt>
                <c:pt idx="2">
                  <c:v>Bad quality of supplies</c:v>
                </c:pt>
                <c:pt idx="3">
                  <c:v>Reduced operating hours</c:v>
                </c:pt>
                <c:pt idx="4">
                  <c:v>Do not deliver on time</c:v>
                </c:pt>
                <c:pt idx="5">
                  <c:v>Not giving credit</c:v>
                </c:pt>
                <c:pt idx="6">
                  <c:v>Increased prices</c:v>
                </c:pt>
              </c:strCache>
            </c:strRef>
          </c:cat>
          <c:val>
            <c:numRef>
              <c:f>Sheet1!$B$2:$B$8</c:f>
              <c:numCache>
                <c:formatCode>0%</c:formatCode>
                <c:ptCount val="7"/>
                <c:pt idx="0">
                  <c:v>2.6315789473684209E-2</c:v>
                </c:pt>
                <c:pt idx="1">
                  <c:v>3.9473684210526314E-2</c:v>
                </c:pt>
                <c:pt idx="2">
                  <c:v>5.2631578947368418E-2</c:v>
                </c:pt>
                <c:pt idx="3">
                  <c:v>6.5789473684210523E-2</c:v>
                </c:pt>
                <c:pt idx="4">
                  <c:v>6.5789473684210523E-2</c:v>
                </c:pt>
                <c:pt idx="5">
                  <c:v>0.10526315789473684</c:v>
                </c:pt>
                <c:pt idx="6">
                  <c:v>0.42105263157894735</c:v>
                </c:pt>
              </c:numCache>
            </c:numRef>
          </c:val>
          <c:extLst>
            <c:ext xmlns:c16="http://schemas.microsoft.com/office/drawing/2014/chart" uri="{C3380CC4-5D6E-409C-BE32-E72D297353CC}">
              <c16:uniqueId val="{00000000-127D-4820-A67D-B453F0392BB7}"/>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max val="0.5"/>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K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4311413532739"/>
          <c:y val="9.2248735168191612E-2"/>
          <c:w val="0.3302987873076928"/>
          <c:h val="0.8655141186052534"/>
        </c:manualLayout>
      </c:layout>
      <c:barChart>
        <c:barDir val="bar"/>
        <c:grouping val="clustered"/>
        <c:varyColors val="0"/>
        <c:ser>
          <c:idx val="0"/>
          <c:order val="0"/>
          <c:tx>
            <c:strRef>
              <c:f>Sheet1!$B$1</c:f>
              <c:strCache>
                <c:ptCount val="1"/>
                <c:pt idx="0">
                  <c:v>&lt; 75% of pre-Covid revenue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Don't have the stock I need</c:v>
                </c:pt>
                <c:pt idx="1">
                  <c:v>Not delivering at all</c:v>
                </c:pt>
                <c:pt idx="2">
                  <c:v>Bad quality of supplies</c:v>
                </c:pt>
                <c:pt idx="3">
                  <c:v>Reduced operating hours</c:v>
                </c:pt>
                <c:pt idx="4">
                  <c:v>Do not deliver on time</c:v>
                </c:pt>
                <c:pt idx="5">
                  <c:v>Not giving credit</c:v>
                </c:pt>
                <c:pt idx="6">
                  <c:v>Increased prices</c:v>
                </c:pt>
              </c:strCache>
            </c:strRef>
          </c:cat>
          <c:val>
            <c:numRef>
              <c:f>Sheet1!$B$2:$B$8</c:f>
              <c:numCache>
                <c:formatCode>0%</c:formatCode>
                <c:ptCount val="7"/>
                <c:pt idx="0">
                  <c:v>9.2592592592592587E-2</c:v>
                </c:pt>
                <c:pt idx="1">
                  <c:v>1.8518518518518517E-2</c:v>
                </c:pt>
                <c:pt idx="2">
                  <c:v>7.407407407407407E-2</c:v>
                </c:pt>
                <c:pt idx="3">
                  <c:v>2.7777777777777776E-2</c:v>
                </c:pt>
                <c:pt idx="4">
                  <c:v>3.7037037037037035E-2</c:v>
                </c:pt>
                <c:pt idx="5">
                  <c:v>9.2592592592592587E-2</c:v>
                </c:pt>
                <c:pt idx="6">
                  <c:v>0.42592592592592593</c:v>
                </c:pt>
              </c:numCache>
            </c:numRef>
          </c:val>
          <c:extLst>
            <c:ext xmlns:c16="http://schemas.microsoft.com/office/drawing/2014/chart" uri="{C3380CC4-5D6E-409C-BE32-E72D297353CC}">
              <c16:uniqueId val="{00000000-AC54-4BDF-8981-8EF09E5C2D5C}"/>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max val="0.5"/>
          <c:min val="0"/>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K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75% or more of pre-Covid revenues</c:v>
                </c:pt>
              </c:strCache>
            </c:strRef>
          </c:tx>
          <c:dPt>
            <c:idx val="0"/>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1-92CB-41D8-8E60-0E653FB81E8A}"/>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2CB-41D8-8E60-0E653FB81E8A}"/>
              </c:ext>
            </c:extLst>
          </c:dPt>
          <c:dLbls>
            <c:dLbl>
              <c:idx val="1"/>
              <c:layout>
                <c:manualLayout>
                  <c:x val="-0.12720852775698238"/>
                  <c:y val="-0.32667537801008029"/>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fld id="{3050F28B-9348-4126-8181-58317D5562F5}" type="VALUE">
                      <a:rPr lang="en-US">
                        <a:solidFill>
                          <a:schemeClr val="accent3">
                            <a:lumMod val="75000"/>
                          </a:schemeClr>
                        </a:solidFill>
                      </a:rPr>
                      <a:pPr>
                        <a:defRPr sz="1200" b="1">
                          <a:solidFill>
                            <a:schemeClr val="accent2"/>
                          </a:solidFill>
                        </a:defRPr>
                      </a:pPr>
                      <a:t>[VALUE]</a:t>
                    </a:fld>
                    <a:endParaRPr lang="en-KE"/>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CB-41D8-8E60-0E653FB81E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0.43</c:v>
                </c:pt>
                <c:pt idx="1">
                  <c:v>0.56999999999999995</c:v>
                </c:pt>
              </c:numCache>
            </c:numRef>
          </c:val>
          <c:extLst>
            <c:ext xmlns:c16="http://schemas.microsoft.com/office/drawing/2014/chart" uri="{C3380CC4-5D6E-409C-BE32-E72D297353CC}">
              <c16:uniqueId val="{00000006-92CB-41D8-8E60-0E653FB81E8A}"/>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75% or more of pre-Covid revenues</c:v>
                </c:pt>
              </c:strCache>
            </c:strRef>
          </c:tx>
          <c:dPt>
            <c:idx val="0"/>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1-6471-43A1-B56F-EED2C31CC49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471-43A1-B56F-EED2C31CC49F}"/>
              </c:ext>
            </c:extLst>
          </c:dPt>
          <c:dLbls>
            <c:dLbl>
              <c:idx val="1"/>
              <c:layout>
                <c:manualLayout>
                  <c:x val="-0.12720852775698238"/>
                  <c:y val="-0.1449777243403656"/>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accent2">
                            <a:lumMod val="75000"/>
                          </a:schemeClr>
                        </a:solidFill>
                        <a:latin typeface="+mn-lt"/>
                        <a:ea typeface="+mn-ea"/>
                        <a:cs typeface="+mn-cs"/>
                      </a:defRPr>
                    </a:pPr>
                    <a:fld id="{20EBB653-8844-40EA-960E-788574E2A109}" type="VALUE">
                      <a:rPr lang="en-US">
                        <a:solidFill>
                          <a:schemeClr val="accent3">
                            <a:lumMod val="75000"/>
                          </a:schemeClr>
                        </a:solidFill>
                      </a:rPr>
                      <a:pPr>
                        <a:defRPr sz="1200" b="1">
                          <a:solidFill>
                            <a:schemeClr val="accent2">
                              <a:lumMod val="75000"/>
                            </a:schemeClr>
                          </a:solidFill>
                        </a:defRPr>
                      </a:pPr>
                      <a:t>[VALUE]</a:t>
                    </a:fld>
                    <a:endParaRPr lang="en-KE"/>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75000"/>
                        </a:schemeClr>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471-43A1-B56F-EED2C31CC49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0.66</c:v>
                </c:pt>
                <c:pt idx="1">
                  <c:v>0.34</c:v>
                </c:pt>
              </c:numCache>
            </c:numRef>
          </c:val>
          <c:extLst>
            <c:ext xmlns:c16="http://schemas.microsoft.com/office/drawing/2014/chart" uri="{C3380CC4-5D6E-409C-BE32-E72D297353CC}">
              <c16:uniqueId val="{00000006-6471-43A1-B56F-EED2C31CC49F}"/>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&lt; 75% of pre-Covid revenue</c:v>
                </c:pt>
              </c:strCache>
            </c:strRef>
          </c:tx>
          <c:dPt>
            <c:idx val="0"/>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1-AD89-4940-B478-E778A0ABA93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AD89-4940-B478-E778A0ABA935}"/>
              </c:ext>
            </c:extLst>
          </c:dPt>
          <c:dLbls>
            <c:dLbl>
              <c:idx val="1"/>
              <c:layout>
                <c:manualLayout>
                  <c:x val="-0.14605423557283162"/>
                  <c:y val="-6.097548428063066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89-4940-B478-E778A0ABA9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0.79</c:v>
                </c:pt>
                <c:pt idx="1">
                  <c:v>0.21</c:v>
                </c:pt>
              </c:numCache>
            </c:numRef>
          </c:val>
          <c:extLst>
            <c:ext xmlns:c16="http://schemas.microsoft.com/office/drawing/2014/chart" uri="{C3380CC4-5D6E-409C-BE32-E72D297353CC}">
              <c16:uniqueId val="{00000006-AD89-4940-B478-E778A0ABA935}"/>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&lt; 75% of pre-Covid revenue</c:v>
                </c:pt>
              </c:strCache>
            </c:strRef>
          </c:tx>
          <c:dPt>
            <c:idx val="0"/>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1-EF96-4C13-A3B9-719FB8D5FFE2}"/>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EF96-4C13-A3B9-719FB8D5FFE2}"/>
              </c:ext>
            </c:extLst>
          </c:dPt>
          <c:dLbls>
            <c:dLbl>
              <c:idx val="0"/>
              <c:layout>
                <c:manualLayout>
                  <c:x val="8.4805685171321588E-2"/>
                  <c:y val="-9.33358222885943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96-4C13-A3B9-719FB8D5FFE2}"/>
                </c:ext>
              </c:extLst>
            </c:dLbl>
            <c:dLbl>
              <c:idx val="1"/>
              <c:layout>
                <c:manualLayout>
                  <c:x val="-0.11307424689509542"/>
                  <c:y val="-0.2146723912637670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96-4C13-A3B9-719FB8D5FFE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6-EF96-4C13-A3B9-719FB8D5FFE2}"/>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37430152571662"/>
          <c:y val="3.8932518825280218E-2"/>
          <c:w val="0.4501701126200372"/>
          <c:h val="0.76098726633006686"/>
        </c:manualLayout>
      </c:layout>
      <c:barChart>
        <c:barDir val="bar"/>
        <c:grouping val="percentStacked"/>
        <c:varyColors val="0"/>
        <c:ser>
          <c:idx val="1"/>
          <c:order val="0"/>
          <c:tx>
            <c:strRef>
              <c:f>Sheet1!$C$1</c:f>
              <c:strCache>
                <c:ptCount val="1"/>
                <c:pt idx="0">
                  <c:v>RECOVERED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Market stall / kiosk / shed</c:v>
                </c:pt>
                <c:pt idx="1">
                  <c:v>Home / residence**</c:v>
                </c:pt>
                <c:pt idx="2">
                  <c:v>Commercial / industrial</c:v>
                </c:pt>
                <c:pt idx="3">
                  <c:v>Open market / mobile*</c:v>
                </c:pt>
              </c:strCache>
            </c:strRef>
          </c:cat>
          <c:val>
            <c:numRef>
              <c:f>Sheet1!$C$2:$C$5</c:f>
              <c:numCache>
                <c:formatCode>0%</c:formatCode>
                <c:ptCount val="4"/>
                <c:pt idx="0">
                  <c:v>0.18965517241379309</c:v>
                </c:pt>
                <c:pt idx="1">
                  <c:v>0.2608695652173913</c:v>
                </c:pt>
                <c:pt idx="2">
                  <c:v>0.19801980198019803</c:v>
                </c:pt>
                <c:pt idx="3">
                  <c:v>0.26213592233009708</c:v>
                </c:pt>
              </c:numCache>
            </c:numRef>
          </c:val>
          <c:extLst>
            <c:ext xmlns:c16="http://schemas.microsoft.com/office/drawing/2014/chart" uri="{C3380CC4-5D6E-409C-BE32-E72D297353CC}">
              <c16:uniqueId val="{00000000-AD21-4910-BF42-F554CEFA12F7}"/>
            </c:ext>
          </c:extLst>
        </c:ser>
        <c:ser>
          <c:idx val="0"/>
          <c:order val="1"/>
          <c:tx>
            <c:strRef>
              <c:f>Sheet1!$B$1</c:f>
              <c:strCache>
                <c:ptCount val="1"/>
                <c:pt idx="0">
                  <c:v>STRUGGLING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Market stall / kiosk / shed</c:v>
                </c:pt>
                <c:pt idx="1">
                  <c:v>Home / residence**</c:v>
                </c:pt>
                <c:pt idx="2">
                  <c:v>Commercial / industrial</c:v>
                </c:pt>
                <c:pt idx="3">
                  <c:v>Open market / mobile*</c:v>
                </c:pt>
              </c:strCache>
            </c:strRef>
          </c:cat>
          <c:val>
            <c:numRef>
              <c:f>Sheet1!$B$2:$B$5</c:f>
              <c:numCache>
                <c:formatCode>0%</c:formatCode>
                <c:ptCount val="4"/>
                <c:pt idx="0">
                  <c:v>0.34482758620689657</c:v>
                </c:pt>
                <c:pt idx="1">
                  <c:v>0.21739130434782608</c:v>
                </c:pt>
                <c:pt idx="2">
                  <c:v>0.31683168316831684</c:v>
                </c:pt>
                <c:pt idx="3">
                  <c:v>0.39805825242718446</c:v>
                </c:pt>
              </c:numCache>
            </c:numRef>
          </c:val>
          <c:extLst>
            <c:ext xmlns:c16="http://schemas.microsoft.com/office/drawing/2014/chart" uri="{C3380CC4-5D6E-409C-BE32-E72D297353CC}">
              <c16:uniqueId val="{00000001-AD21-4910-BF42-F554CEFA12F7}"/>
            </c:ext>
          </c:extLst>
        </c:ser>
        <c:ser>
          <c:idx val="2"/>
          <c:order val="2"/>
          <c:tx>
            <c:strRef>
              <c:f>Sheet1!$D$1</c:f>
              <c:strCache>
                <c:ptCount val="1"/>
                <c:pt idx="0">
                  <c:v>CLOSED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Market stall / kiosk / shed</c:v>
                </c:pt>
                <c:pt idx="1">
                  <c:v>Home / residence**</c:v>
                </c:pt>
                <c:pt idx="2">
                  <c:v>Commercial / industrial</c:v>
                </c:pt>
                <c:pt idx="3">
                  <c:v>Open market / mobile*</c:v>
                </c:pt>
              </c:strCache>
            </c:strRef>
          </c:cat>
          <c:val>
            <c:numRef>
              <c:f>Sheet1!$D$2:$D$5</c:f>
              <c:numCache>
                <c:formatCode>0%</c:formatCode>
                <c:ptCount val="4"/>
                <c:pt idx="0">
                  <c:v>0.46551724137931033</c:v>
                </c:pt>
                <c:pt idx="1">
                  <c:v>0.52173913043478259</c:v>
                </c:pt>
                <c:pt idx="2">
                  <c:v>0.48514851485148514</c:v>
                </c:pt>
                <c:pt idx="3">
                  <c:v>0.33980582524271846</c:v>
                </c:pt>
              </c:numCache>
            </c:numRef>
          </c:val>
          <c:extLst>
            <c:ext xmlns:c16="http://schemas.microsoft.com/office/drawing/2014/chart" uri="{C3380CC4-5D6E-409C-BE32-E72D297353CC}">
              <c16:uniqueId val="{00000002-AD21-4910-BF42-F554CEFA12F7}"/>
            </c:ext>
          </c:extLst>
        </c:ser>
        <c:dLbls>
          <c:showLegendKey val="0"/>
          <c:showVal val="0"/>
          <c:showCatName val="0"/>
          <c:showSerName val="0"/>
          <c:showPercent val="0"/>
          <c:showBubbleSize val="0"/>
        </c:dLbls>
        <c:gapWidth val="150"/>
        <c:overlap val="100"/>
        <c:axId val="1108994792"/>
        <c:axId val="1108996760"/>
        <c:extLst>
          <c:ext xmlns:c15="http://schemas.microsoft.com/office/drawing/2012/chart" uri="{02D57815-91ED-43cb-92C2-25804820EDAC}">
            <c15:filteredBarSeries>
              <c15:ser>
                <c:idx val="3"/>
                <c:order val="3"/>
                <c:tx>
                  <c:strRef>
                    <c:extLst>
                      <c:ext uri="{02D57815-91ED-43cb-92C2-25804820EDAC}">
                        <c15:formulaRef>
                          <c15:sqref>Sheet1!$E$1</c15:sqref>
                        </c15:formulaRef>
                      </c:ext>
                    </c:extLst>
                    <c:strCache>
                      <c:ptCount val="1"/>
                      <c:pt idx="0">
                        <c:v>sample size</c:v>
                      </c:pt>
                    </c:strCache>
                  </c:strRef>
                </c:tx>
                <c:spPr>
                  <a:solidFill>
                    <a:schemeClr val="accent4"/>
                  </a:solidFill>
                  <a:ln>
                    <a:noFill/>
                  </a:ln>
                  <a:effectLst/>
                </c:spPr>
                <c:invertIfNegative val="0"/>
                <c:cat>
                  <c:strRef>
                    <c:extLst>
                      <c:ext uri="{02D57815-91ED-43cb-92C2-25804820EDAC}">
                        <c15:formulaRef>
                          <c15:sqref>Sheet1!$A$2:$A$5</c15:sqref>
                        </c15:formulaRef>
                      </c:ext>
                    </c:extLst>
                    <c:strCache>
                      <c:ptCount val="4"/>
                      <c:pt idx="0">
                        <c:v>Market stall / kiosk / shed</c:v>
                      </c:pt>
                      <c:pt idx="1">
                        <c:v>Home / residence**</c:v>
                      </c:pt>
                      <c:pt idx="2">
                        <c:v>Commercial / industrial</c:v>
                      </c:pt>
                      <c:pt idx="3">
                        <c:v>Open market / mobile*</c:v>
                      </c:pt>
                    </c:strCache>
                  </c:strRef>
                </c:cat>
                <c:val>
                  <c:numRef>
                    <c:extLst>
                      <c:ext uri="{02D57815-91ED-43cb-92C2-25804820EDAC}">
                        <c15:formulaRef>
                          <c15:sqref>Sheet1!$E$2:$E$5</c15:sqref>
                        </c15:formulaRef>
                      </c:ext>
                    </c:extLst>
                    <c:numCache>
                      <c:formatCode>0</c:formatCode>
                      <c:ptCount val="4"/>
                      <c:pt idx="0">
                        <c:v>58</c:v>
                      </c:pt>
                      <c:pt idx="1">
                        <c:v>69</c:v>
                      </c:pt>
                      <c:pt idx="2">
                        <c:v>101</c:v>
                      </c:pt>
                      <c:pt idx="3">
                        <c:v>103</c:v>
                      </c:pt>
                    </c:numCache>
                  </c:numRef>
                </c:val>
                <c:extLst>
                  <c:ext xmlns:c16="http://schemas.microsoft.com/office/drawing/2014/chart" uri="{C3380CC4-5D6E-409C-BE32-E72D297353CC}">
                    <c16:uniqueId val="{00000003-AD21-4910-BF42-F554CEFA12F7}"/>
                  </c:ext>
                </c:extLst>
              </c15:ser>
            </c15:filteredBarSeries>
          </c:ext>
        </c:extLst>
      </c:barChart>
      <c:catAx>
        <c:axId val="1108994792"/>
        <c:scaling>
          <c:orientation val="minMax"/>
        </c:scaling>
        <c:delete val="0"/>
        <c:axPos val="l"/>
        <c:numFmt formatCode="General" sourceLinked="1"/>
        <c:majorTickMark val="none"/>
        <c:minorTickMark val="none"/>
        <c:tickLblPos val="nextTo"/>
        <c:spPr>
          <a:solidFill>
            <a:srgbClr val="F6F6F6"/>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KE"/>
          </a:p>
        </c:txPr>
        <c:crossAx val="1108996760"/>
        <c:crosses val="autoZero"/>
        <c:auto val="1"/>
        <c:lblAlgn val="ctr"/>
        <c:lblOffset val="100"/>
        <c:noMultiLvlLbl val="0"/>
      </c:catAx>
      <c:valAx>
        <c:axId val="1108996760"/>
        <c:scaling>
          <c:orientation val="minMax"/>
        </c:scaling>
        <c:delete val="1"/>
        <c:axPos val="b"/>
        <c:numFmt formatCode="0%" sourceLinked="1"/>
        <c:majorTickMark val="none"/>
        <c:minorTickMark val="none"/>
        <c:tickLblPos val="nextTo"/>
        <c:crossAx val="1108994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&lt; 75% of pre-Covid revenue</c:v>
                </c:pt>
              </c:strCache>
            </c:strRef>
          </c:tx>
          <c:spPr>
            <a:ln w="28575">
              <a:solidFill>
                <a:schemeClr val="bg1"/>
              </a:solidFill>
            </a:ln>
          </c:spPr>
          <c:dPt>
            <c:idx val="0"/>
            <c:bubble3D val="0"/>
            <c:explosion val="2"/>
            <c:spPr>
              <a:solidFill>
                <a:schemeClr val="accent5"/>
              </a:solidFill>
              <a:ln w="28575">
                <a:solidFill>
                  <a:schemeClr val="bg1"/>
                </a:solidFill>
              </a:ln>
              <a:effectLst/>
            </c:spPr>
            <c:extLst>
              <c:ext xmlns:c16="http://schemas.microsoft.com/office/drawing/2014/chart" uri="{C3380CC4-5D6E-409C-BE32-E72D297353CC}">
                <c16:uniqueId val="{00000001-9A1B-4DFF-997A-FE346DD11CD3}"/>
              </c:ext>
            </c:extLst>
          </c:dPt>
          <c:dPt>
            <c:idx val="1"/>
            <c:bubble3D val="0"/>
            <c:spPr>
              <a:solidFill>
                <a:schemeClr val="bg2"/>
              </a:solidFill>
              <a:ln w="28575">
                <a:solidFill>
                  <a:schemeClr val="bg1"/>
                </a:solidFill>
              </a:ln>
              <a:effectLst/>
            </c:spPr>
            <c:extLst>
              <c:ext xmlns:c16="http://schemas.microsoft.com/office/drawing/2014/chart" uri="{C3380CC4-5D6E-409C-BE32-E72D297353CC}">
                <c16:uniqueId val="{00000003-9A1B-4DFF-997A-FE346DD11CD3}"/>
              </c:ext>
            </c:extLst>
          </c:dPt>
          <c:dPt>
            <c:idx val="2"/>
            <c:bubble3D val="0"/>
            <c:spPr>
              <a:solidFill>
                <a:schemeClr val="accent1"/>
              </a:solidFill>
              <a:ln w="28575">
                <a:solidFill>
                  <a:schemeClr val="bg1"/>
                </a:solidFill>
              </a:ln>
              <a:effectLst/>
            </c:spPr>
            <c:extLst>
              <c:ext xmlns:c16="http://schemas.microsoft.com/office/drawing/2014/chart" uri="{C3380CC4-5D6E-409C-BE32-E72D297353CC}">
                <c16:uniqueId val="{00000005-9A1B-4DFF-997A-FE346DD11CD3}"/>
              </c:ext>
            </c:extLst>
          </c:dPt>
          <c:dLbls>
            <c:dLbl>
              <c:idx val="0"/>
              <c:delete val="1"/>
              <c:extLst>
                <c:ext xmlns:c15="http://schemas.microsoft.com/office/drawing/2012/chart" uri="{CE6537A1-D6FC-4f65-9D91-7224C49458BB}"/>
                <c:ext xmlns:c16="http://schemas.microsoft.com/office/drawing/2014/chart" uri="{C3380CC4-5D6E-409C-BE32-E72D297353CC}">
                  <c16:uniqueId val="{00000001-9A1B-4DFF-997A-FE346DD11CD3}"/>
                </c:ext>
              </c:extLst>
            </c:dLbl>
            <c:dLbl>
              <c:idx val="1"/>
              <c:delete val="1"/>
              <c:extLst>
                <c:ext xmlns:c15="http://schemas.microsoft.com/office/drawing/2012/chart" uri="{CE6537A1-D6FC-4f65-9D91-7224C49458BB}"/>
                <c:ext xmlns:c16="http://schemas.microsoft.com/office/drawing/2014/chart" uri="{C3380CC4-5D6E-409C-BE32-E72D297353CC}">
                  <c16:uniqueId val="{00000003-9A1B-4DFF-997A-FE346DD11CD3}"/>
                </c:ext>
              </c:extLst>
            </c:dLbl>
            <c:dLbl>
              <c:idx val="2"/>
              <c:layout>
                <c:manualLayout>
                  <c:x val="-0.12249710080302006"/>
                  <c:y val="0"/>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1B-4DFF-997A-FE346DD11C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N/A</c:v>
                </c:pt>
                <c:pt idx="1">
                  <c:v>No</c:v>
                </c:pt>
                <c:pt idx="2">
                  <c:v>Yes</c:v>
                </c:pt>
              </c:strCache>
            </c:strRef>
          </c:cat>
          <c:val>
            <c:numRef>
              <c:f>Sheet1!$B$2:$B$4</c:f>
              <c:numCache>
                <c:formatCode>0%</c:formatCode>
                <c:ptCount val="3"/>
                <c:pt idx="0">
                  <c:v>0</c:v>
                </c:pt>
                <c:pt idx="1">
                  <c:v>0.3611111111111111</c:v>
                </c:pt>
                <c:pt idx="2">
                  <c:v>0.63888888888888884</c:v>
                </c:pt>
              </c:numCache>
            </c:numRef>
          </c:val>
          <c:extLst>
            <c:ext xmlns:c16="http://schemas.microsoft.com/office/drawing/2014/chart" uri="{C3380CC4-5D6E-409C-BE32-E72D297353CC}">
              <c16:uniqueId val="{00000006-9A1B-4DFF-997A-FE346DD11CD3}"/>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75% or more of pre-Covid revenues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54-4536-A12D-294176CD9DF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0754-4536-A12D-294176CD9D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54-4536-A12D-294176CD9DF0}"/>
              </c:ext>
            </c:extLst>
          </c:dPt>
          <c:dLbls>
            <c:dLbl>
              <c:idx val="0"/>
              <c:delete val="1"/>
              <c:extLst>
                <c:ext xmlns:c15="http://schemas.microsoft.com/office/drawing/2012/chart" uri="{CE6537A1-D6FC-4f65-9D91-7224C49458BB}"/>
                <c:ext xmlns:c16="http://schemas.microsoft.com/office/drawing/2014/chart" uri="{C3380CC4-5D6E-409C-BE32-E72D297353CC}">
                  <c16:uniqueId val="{00000001-0754-4536-A12D-294176CD9DF0}"/>
                </c:ext>
              </c:extLst>
            </c:dLbl>
            <c:dLbl>
              <c:idx val="1"/>
              <c:delete val="1"/>
              <c:extLst>
                <c:ext xmlns:c15="http://schemas.microsoft.com/office/drawing/2012/chart" uri="{CE6537A1-D6FC-4f65-9D91-7224C49458BB}"/>
                <c:ext xmlns:c16="http://schemas.microsoft.com/office/drawing/2014/chart" uri="{C3380CC4-5D6E-409C-BE32-E72D297353CC}">
                  <c16:uniqueId val="{00000003-0754-4536-A12D-294176CD9DF0}"/>
                </c:ext>
              </c:extLst>
            </c:dLbl>
            <c:dLbl>
              <c:idx val="2"/>
              <c:layout>
                <c:manualLayout>
                  <c:x val="-0.11307424689509545"/>
                  <c:y val="2.0533880903490759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54-4536-A12D-294176CD9D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N/A</c:v>
                </c:pt>
                <c:pt idx="1">
                  <c:v>No</c:v>
                </c:pt>
                <c:pt idx="2">
                  <c:v>Yes</c:v>
                </c:pt>
              </c:strCache>
            </c:strRef>
          </c:cat>
          <c:val>
            <c:numRef>
              <c:f>Sheet1!$B$2:$B$4</c:f>
              <c:numCache>
                <c:formatCode>0%</c:formatCode>
                <c:ptCount val="3"/>
                <c:pt idx="0">
                  <c:v>1.3157894736842105E-2</c:v>
                </c:pt>
                <c:pt idx="1">
                  <c:v>0.43421052631578949</c:v>
                </c:pt>
                <c:pt idx="2">
                  <c:v>0.55263157894736847</c:v>
                </c:pt>
              </c:numCache>
            </c:numRef>
          </c:val>
          <c:extLst>
            <c:ext xmlns:c16="http://schemas.microsoft.com/office/drawing/2014/chart" uri="{C3380CC4-5D6E-409C-BE32-E72D297353CC}">
              <c16:uniqueId val="{00000006-0754-4536-A12D-294176CD9DF0}"/>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Closed business</c:v>
                </c:pt>
              </c:strCache>
            </c:strRef>
          </c:tx>
          <c:spPr>
            <a:ln w="28575">
              <a:solidFill>
                <a:schemeClr val="bg1"/>
              </a:solidFill>
            </a:ln>
          </c:spPr>
          <c:explosion val="4"/>
          <c:dPt>
            <c:idx val="0"/>
            <c:bubble3D val="0"/>
            <c:spPr>
              <a:solidFill>
                <a:schemeClr val="bg2">
                  <a:lumMod val="50000"/>
                </a:schemeClr>
              </a:solidFill>
              <a:ln w="28575">
                <a:solidFill>
                  <a:schemeClr val="bg1"/>
                </a:solidFill>
              </a:ln>
              <a:effectLst/>
            </c:spPr>
            <c:extLst>
              <c:ext xmlns:c16="http://schemas.microsoft.com/office/drawing/2014/chart" uri="{C3380CC4-5D6E-409C-BE32-E72D297353CC}">
                <c16:uniqueId val="{00000001-EB0E-4916-ABDD-7AB269972935}"/>
              </c:ext>
            </c:extLst>
          </c:dPt>
          <c:dPt>
            <c:idx val="1"/>
            <c:bubble3D val="0"/>
            <c:spPr>
              <a:solidFill>
                <a:schemeClr val="bg2"/>
              </a:solidFill>
              <a:ln w="28575">
                <a:solidFill>
                  <a:schemeClr val="bg1"/>
                </a:solidFill>
              </a:ln>
              <a:effectLst/>
            </c:spPr>
            <c:extLst>
              <c:ext xmlns:c16="http://schemas.microsoft.com/office/drawing/2014/chart" uri="{C3380CC4-5D6E-409C-BE32-E72D297353CC}">
                <c16:uniqueId val="{00000003-EB0E-4916-ABDD-7AB269972935}"/>
              </c:ext>
            </c:extLst>
          </c:dPt>
          <c:dPt>
            <c:idx val="2"/>
            <c:bubble3D val="0"/>
            <c:spPr>
              <a:solidFill>
                <a:schemeClr val="accent6"/>
              </a:solidFill>
              <a:ln w="28575">
                <a:solidFill>
                  <a:schemeClr val="bg1"/>
                </a:solidFill>
              </a:ln>
              <a:effectLst/>
            </c:spPr>
            <c:extLst>
              <c:ext xmlns:c16="http://schemas.microsoft.com/office/drawing/2014/chart" uri="{C3380CC4-5D6E-409C-BE32-E72D297353CC}">
                <c16:uniqueId val="{00000005-EB0E-4916-ABDD-7AB269972935}"/>
              </c:ext>
            </c:extLst>
          </c:dPt>
          <c:dLbls>
            <c:dLbl>
              <c:idx val="0"/>
              <c:layout>
                <c:manualLayout>
                  <c:x val="0.11307424689509536"/>
                  <c:y val="-4.7056266805823383E-17"/>
                </c:manualLayout>
              </c:layout>
              <c:tx>
                <c:rich>
                  <a:bodyPr/>
                  <a:lstStyle/>
                  <a:p>
                    <a:fld id="{E4A8AD0C-DB25-4612-8130-8C158570C5BB}" type="VALUE">
                      <a:rPr lang="en-US" b="0">
                        <a:solidFill>
                          <a:schemeClr val="tx1"/>
                        </a:solidFill>
                      </a:rPr>
                      <a:pPr/>
                      <a:t>[VALUE]</a:t>
                    </a:fld>
                    <a:endParaRPr lang="en-K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0E-4916-ABDD-7AB269972935}"/>
                </c:ext>
              </c:extLst>
            </c:dLbl>
            <c:dLbl>
              <c:idx val="1"/>
              <c:layout>
                <c:manualLayout>
                  <c:x val="-5.6537123447547723E-2"/>
                  <c:y val="0.143839027308444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0E-4916-ABDD-7AB269972935}"/>
                </c:ext>
              </c:extLst>
            </c:dLbl>
            <c:dLbl>
              <c:idx val="2"/>
              <c:layout>
                <c:manualLayout>
                  <c:x val="-0.12720852775698238"/>
                  <c:y val="-3.0800821355236187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0E-4916-ABDD-7AB2699729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N/A</c:v>
                </c:pt>
                <c:pt idx="1">
                  <c:v>No</c:v>
                </c:pt>
                <c:pt idx="2">
                  <c:v>Yes</c:v>
                </c:pt>
              </c:strCache>
            </c:strRef>
          </c:cat>
          <c:val>
            <c:numRef>
              <c:f>Sheet1!$B$2:$B$4</c:f>
              <c:numCache>
                <c:formatCode>0%</c:formatCode>
                <c:ptCount val="3"/>
                <c:pt idx="0">
                  <c:v>0.38095238095238093</c:v>
                </c:pt>
                <c:pt idx="1">
                  <c:v>0.21088435374149661</c:v>
                </c:pt>
                <c:pt idx="2">
                  <c:v>0.40816326530612246</c:v>
                </c:pt>
              </c:numCache>
            </c:numRef>
          </c:val>
          <c:extLst>
            <c:ext xmlns:c16="http://schemas.microsoft.com/office/drawing/2014/chart" uri="{C3380CC4-5D6E-409C-BE32-E72D297353CC}">
              <c16:uniqueId val="{00000006-EB0E-4916-ABDD-7AB269972935}"/>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Closed</c:v>
                </c:pt>
              </c:strCache>
            </c:strRef>
          </c:tx>
          <c:spPr>
            <a:solidFill>
              <a:srgbClr val="F3C1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Used less than half</c:v>
                </c:pt>
                <c:pt idx="1">
                  <c:v>Used at least half</c:v>
                </c:pt>
                <c:pt idx="2">
                  <c:v>Used it all</c:v>
                </c:pt>
              </c:strCache>
            </c:strRef>
          </c:cat>
          <c:val>
            <c:numRef>
              <c:f>Sheet1!$B$2:$B$4</c:f>
              <c:numCache>
                <c:formatCode>0%</c:formatCode>
                <c:ptCount val="3"/>
                <c:pt idx="0">
                  <c:v>0.02</c:v>
                </c:pt>
                <c:pt idx="1">
                  <c:v>0.45</c:v>
                </c:pt>
                <c:pt idx="2">
                  <c:v>0.48</c:v>
                </c:pt>
              </c:numCache>
            </c:numRef>
          </c:val>
          <c:extLst>
            <c:ext xmlns:c16="http://schemas.microsoft.com/office/drawing/2014/chart" uri="{C3380CC4-5D6E-409C-BE32-E72D297353CC}">
              <c16:uniqueId val="{00000000-671D-445A-AB45-8A8E19BCB02E}"/>
            </c:ext>
          </c:extLst>
        </c:ser>
        <c:dLbls>
          <c:showLegendKey val="0"/>
          <c:showVal val="0"/>
          <c:showCatName val="0"/>
          <c:showSerName val="0"/>
          <c:showPercent val="0"/>
          <c:showBubbleSize val="0"/>
        </c:dLbls>
        <c:gapWidth val="182"/>
        <c:axId val="860270463"/>
        <c:axId val="860270879"/>
      </c:barChart>
      <c:catAx>
        <c:axId val="860270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F6F6F6"/>
                </a:solidFill>
                <a:latin typeface="+mn-lt"/>
                <a:ea typeface="+mn-ea"/>
                <a:cs typeface="+mn-cs"/>
              </a:defRPr>
            </a:pPr>
            <a:endParaRPr lang="en-KE"/>
          </a:p>
        </c:txPr>
        <c:crossAx val="860270879"/>
        <c:crosses val="autoZero"/>
        <c:auto val="1"/>
        <c:lblAlgn val="ctr"/>
        <c:lblOffset val="100"/>
        <c:noMultiLvlLbl val="0"/>
      </c:catAx>
      <c:valAx>
        <c:axId val="860270879"/>
        <c:scaling>
          <c:orientation val="minMax"/>
          <c:max val="0.70000000000000007"/>
          <c:min val="0"/>
        </c:scaling>
        <c:delete val="1"/>
        <c:axPos val="b"/>
        <c:numFmt formatCode="0%" sourceLinked="1"/>
        <c:majorTickMark val="out"/>
        <c:minorTickMark val="none"/>
        <c:tickLblPos val="nextTo"/>
        <c:crossAx val="860270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Struggling</c:v>
                </c:pt>
              </c:strCache>
            </c:strRef>
          </c:tx>
          <c:spPr>
            <a:solidFill>
              <a:srgbClr val="00377B"/>
            </a:solidFill>
            <a:ln>
              <a:noFill/>
            </a:ln>
            <a:effectLst/>
          </c:spPr>
          <c:invertIfNegative val="0"/>
          <c:dLbls>
            <c:dLbl>
              <c:idx val="1"/>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2F-42AC-9993-1D368878D0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Used less than half</c:v>
                </c:pt>
                <c:pt idx="1">
                  <c:v>Used at least half</c:v>
                </c:pt>
                <c:pt idx="2">
                  <c:v>Used it all</c:v>
                </c:pt>
              </c:strCache>
            </c:strRef>
          </c:cat>
          <c:val>
            <c:numRef>
              <c:f>Sheet1!$B$2:$B$4</c:f>
              <c:numCache>
                <c:formatCode>0%</c:formatCode>
                <c:ptCount val="3"/>
                <c:pt idx="0">
                  <c:v>0.04</c:v>
                </c:pt>
                <c:pt idx="1">
                  <c:v>0.54</c:v>
                </c:pt>
                <c:pt idx="2">
                  <c:v>0.41</c:v>
                </c:pt>
              </c:numCache>
            </c:numRef>
          </c:val>
          <c:extLst>
            <c:ext xmlns:c16="http://schemas.microsoft.com/office/drawing/2014/chart" uri="{C3380CC4-5D6E-409C-BE32-E72D297353CC}">
              <c16:uniqueId val="{00000000-402F-42AC-9993-1D368878D086}"/>
            </c:ext>
          </c:extLst>
        </c:ser>
        <c:dLbls>
          <c:showLegendKey val="0"/>
          <c:showVal val="0"/>
          <c:showCatName val="0"/>
          <c:showSerName val="0"/>
          <c:showPercent val="0"/>
          <c:showBubbleSize val="0"/>
        </c:dLbls>
        <c:gapWidth val="182"/>
        <c:axId val="860270463"/>
        <c:axId val="860270879"/>
      </c:barChart>
      <c:catAx>
        <c:axId val="860270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F6F6F6"/>
                </a:solidFill>
                <a:latin typeface="+mn-lt"/>
                <a:ea typeface="+mn-ea"/>
                <a:cs typeface="+mn-cs"/>
              </a:defRPr>
            </a:pPr>
            <a:endParaRPr lang="en-KE"/>
          </a:p>
        </c:txPr>
        <c:crossAx val="860270879"/>
        <c:crosses val="autoZero"/>
        <c:auto val="1"/>
        <c:lblAlgn val="ctr"/>
        <c:lblOffset val="100"/>
        <c:noMultiLvlLbl val="0"/>
      </c:catAx>
      <c:valAx>
        <c:axId val="860270879"/>
        <c:scaling>
          <c:orientation val="minMax"/>
          <c:max val="0.70000000000000007"/>
          <c:min val="0"/>
        </c:scaling>
        <c:delete val="1"/>
        <c:axPos val="b"/>
        <c:numFmt formatCode="0%" sourceLinked="1"/>
        <c:majorTickMark val="out"/>
        <c:minorTickMark val="none"/>
        <c:tickLblPos val="nextTo"/>
        <c:crossAx val="860270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Recovered'</c:v>
                </c:pt>
              </c:strCache>
            </c:strRef>
          </c:tx>
          <c:spPr>
            <a:solidFill>
              <a:srgbClr val="B3D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Used less than half</c:v>
                </c:pt>
                <c:pt idx="1">
                  <c:v>Used at least half</c:v>
                </c:pt>
                <c:pt idx="2">
                  <c:v>Used it all</c:v>
                </c:pt>
              </c:strCache>
            </c:strRef>
          </c:cat>
          <c:val>
            <c:numRef>
              <c:f>Sheet1!$B$2:$B$4</c:f>
              <c:numCache>
                <c:formatCode>0%</c:formatCode>
                <c:ptCount val="3"/>
                <c:pt idx="0">
                  <c:v>7.0000000000000007E-2</c:v>
                </c:pt>
                <c:pt idx="1">
                  <c:v>0.36</c:v>
                </c:pt>
                <c:pt idx="2">
                  <c:v>0.55000000000000004</c:v>
                </c:pt>
              </c:numCache>
            </c:numRef>
          </c:val>
          <c:extLst>
            <c:ext xmlns:c16="http://schemas.microsoft.com/office/drawing/2014/chart" uri="{C3380CC4-5D6E-409C-BE32-E72D297353CC}">
              <c16:uniqueId val="{00000000-A492-4EFF-BC84-D8DD5340877F}"/>
            </c:ext>
          </c:extLst>
        </c:ser>
        <c:dLbls>
          <c:showLegendKey val="0"/>
          <c:showVal val="0"/>
          <c:showCatName val="0"/>
          <c:showSerName val="0"/>
          <c:showPercent val="0"/>
          <c:showBubbleSize val="0"/>
        </c:dLbls>
        <c:gapWidth val="182"/>
        <c:axId val="860270463"/>
        <c:axId val="860270879"/>
      </c:barChart>
      <c:catAx>
        <c:axId val="860270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F2F2F2"/>
                </a:solidFill>
                <a:latin typeface="+mn-lt"/>
                <a:ea typeface="+mn-ea"/>
                <a:cs typeface="+mn-cs"/>
              </a:defRPr>
            </a:pPr>
            <a:endParaRPr lang="en-KE"/>
          </a:p>
        </c:txPr>
        <c:crossAx val="860270879"/>
        <c:crosses val="autoZero"/>
        <c:auto val="1"/>
        <c:lblAlgn val="ctr"/>
        <c:lblOffset val="100"/>
        <c:noMultiLvlLbl val="0"/>
      </c:catAx>
      <c:valAx>
        <c:axId val="860270879"/>
        <c:scaling>
          <c:orientation val="minMax"/>
          <c:max val="0.70000000000000007"/>
          <c:min val="0"/>
        </c:scaling>
        <c:delete val="1"/>
        <c:axPos val="b"/>
        <c:numFmt formatCode="0%" sourceLinked="1"/>
        <c:majorTickMark val="out"/>
        <c:minorTickMark val="none"/>
        <c:tickLblPos val="nextTo"/>
        <c:crossAx val="860270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75% or more of pre-Covid revenues</c:v>
                </c:pt>
              </c:strCache>
            </c:strRef>
          </c:tx>
          <c:spPr>
            <a:ln w="28575">
              <a:solidFill>
                <a:schemeClr val="bg1"/>
              </a:solidFill>
            </a:ln>
          </c:spPr>
          <c:dPt>
            <c:idx val="0"/>
            <c:bubble3D val="0"/>
            <c:explosion val="2"/>
            <c:spPr>
              <a:solidFill>
                <a:schemeClr val="tx2">
                  <a:lumMod val="40000"/>
                  <a:lumOff val="60000"/>
                </a:schemeClr>
              </a:solidFill>
              <a:ln w="28575">
                <a:solidFill>
                  <a:schemeClr val="bg1"/>
                </a:solidFill>
              </a:ln>
              <a:effectLst/>
            </c:spPr>
            <c:extLst>
              <c:ext xmlns:c16="http://schemas.microsoft.com/office/drawing/2014/chart" uri="{C3380CC4-5D6E-409C-BE32-E72D297353CC}">
                <c16:uniqueId val="{00000001-4EF3-46F8-AE2C-C39A1265C966}"/>
              </c:ext>
            </c:extLst>
          </c:dPt>
          <c:dPt>
            <c:idx val="1"/>
            <c:bubble3D val="0"/>
            <c:spPr>
              <a:solidFill>
                <a:schemeClr val="accent3"/>
              </a:solidFill>
              <a:ln w="28575">
                <a:solidFill>
                  <a:schemeClr val="bg1"/>
                </a:solidFill>
              </a:ln>
              <a:effectLst/>
            </c:spPr>
            <c:extLst>
              <c:ext xmlns:c16="http://schemas.microsoft.com/office/drawing/2014/chart" uri="{C3380CC4-5D6E-409C-BE32-E72D297353CC}">
                <c16:uniqueId val="{00000003-4EF3-46F8-AE2C-C39A1265C966}"/>
              </c:ext>
            </c:extLst>
          </c:dPt>
          <c:dPt>
            <c:idx val="2"/>
            <c:bubble3D val="0"/>
            <c:spPr>
              <a:solidFill>
                <a:schemeClr val="accent3"/>
              </a:solidFill>
              <a:ln w="28575">
                <a:solidFill>
                  <a:schemeClr val="bg1"/>
                </a:solidFill>
              </a:ln>
              <a:effectLst/>
            </c:spPr>
            <c:extLst>
              <c:ext xmlns:c16="http://schemas.microsoft.com/office/drawing/2014/chart" uri="{C3380CC4-5D6E-409C-BE32-E72D297353CC}">
                <c16:uniqueId val="{00000005-4EF3-46F8-AE2C-C39A1265C966}"/>
              </c:ext>
            </c:extLst>
          </c:dPt>
          <c:dLbls>
            <c:dLbl>
              <c:idx val="0"/>
              <c:layout>
                <c:manualLayout>
                  <c:x val="0.11307424689509536"/>
                  <c:y val="-4.7056266805823383E-17"/>
                </c:manualLayout>
              </c:layout>
              <c:tx>
                <c:rich>
                  <a:bodyPr/>
                  <a:lstStyle/>
                  <a:p>
                    <a:fld id="{E4A8AD0C-DB25-4612-8130-8C158570C5BB}" type="VALUE">
                      <a:rPr lang="en-US" b="0">
                        <a:solidFill>
                          <a:schemeClr val="tx1"/>
                        </a:solidFill>
                      </a:rPr>
                      <a:pPr/>
                      <a:t>[VALUE]</a:t>
                    </a:fld>
                    <a:endParaRPr lang="en-K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F3-46F8-AE2C-C39A1265C966}"/>
                </c:ext>
              </c:extLst>
            </c:dLbl>
            <c:dLbl>
              <c:idx val="1"/>
              <c:layout>
                <c:manualLayout>
                  <c:x val="-0.11307424689509546"/>
                  <c:y val="-0.102669404517453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fld id="{BBE1D36F-E126-48FD-9594-BA9380AE2D32}" type="VALUE">
                      <a:rPr lang="en-US">
                        <a:solidFill>
                          <a:schemeClr val="accent3"/>
                        </a:solidFill>
                      </a:rPr>
                      <a:pPr>
                        <a:defRPr b="1">
                          <a:solidFill>
                            <a:schemeClr val="accent3"/>
                          </a:solidFill>
                        </a:defRPr>
                      </a:pPr>
                      <a:t>[VALUE]</a:t>
                    </a:fld>
                    <a:endParaRPr lang="en-KE"/>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EF3-46F8-AE2C-C39A1265C966}"/>
                </c:ext>
              </c:extLst>
            </c:dLbl>
            <c:dLbl>
              <c:idx val="2"/>
              <c:delete val="1"/>
              <c:extLst>
                <c:ext xmlns:c15="http://schemas.microsoft.com/office/drawing/2012/chart" uri="{CE6537A1-D6FC-4f65-9D91-7224C49458BB}"/>
                <c:ext xmlns:c16="http://schemas.microsoft.com/office/drawing/2014/chart" uri="{C3380CC4-5D6E-409C-BE32-E72D297353CC}">
                  <c16:uniqueId val="{00000005-4EF3-46F8-AE2C-C39A1265C9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c:v>
                </c:pt>
                <c:pt idx="1">
                  <c:v>Yes</c:v>
                </c:pt>
                <c:pt idx="2">
                  <c:v>No data</c:v>
                </c:pt>
              </c:strCache>
            </c:strRef>
          </c:cat>
          <c:val>
            <c:numRef>
              <c:f>Sheet1!$B$2:$B$4</c:f>
              <c:numCache>
                <c:formatCode>0%</c:formatCode>
                <c:ptCount val="3"/>
                <c:pt idx="0">
                  <c:v>0.44736842105263158</c:v>
                </c:pt>
                <c:pt idx="1">
                  <c:v>0.55263157894736847</c:v>
                </c:pt>
                <c:pt idx="2">
                  <c:v>0</c:v>
                </c:pt>
              </c:numCache>
            </c:numRef>
          </c:val>
          <c:extLst>
            <c:ext xmlns:c16="http://schemas.microsoft.com/office/drawing/2014/chart" uri="{C3380CC4-5D6E-409C-BE32-E72D297353CC}">
              <c16:uniqueId val="{00000006-4EF3-46F8-AE2C-C39A1265C966}"/>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&lt; 75% of pre-Covid revenue</c:v>
                </c:pt>
              </c:strCache>
            </c:strRef>
          </c:tx>
          <c:spPr>
            <a:ln w="19050">
              <a:solidFill>
                <a:schemeClr val="bg1"/>
              </a:solidFill>
            </a:ln>
          </c:spPr>
          <c:dPt>
            <c:idx val="0"/>
            <c:bubble3D val="0"/>
            <c:explosion val="2"/>
            <c:spPr>
              <a:solidFill>
                <a:schemeClr val="tx2">
                  <a:lumMod val="40000"/>
                  <a:lumOff val="60000"/>
                </a:schemeClr>
              </a:solidFill>
              <a:ln w="19050">
                <a:solidFill>
                  <a:schemeClr val="bg1"/>
                </a:solidFill>
              </a:ln>
              <a:effectLst/>
            </c:spPr>
            <c:extLst>
              <c:ext xmlns:c16="http://schemas.microsoft.com/office/drawing/2014/chart" uri="{C3380CC4-5D6E-409C-BE32-E72D297353CC}">
                <c16:uniqueId val="{00000001-DE0A-47B9-9D73-BBE7D4C09531}"/>
              </c:ext>
            </c:extLst>
          </c:dPt>
          <c:dPt>
            <c:idx val="1"/>
            <c:bubble3D val="0"/>
            <c:spPr>
              <a:solidFill>
                <a:schemeClr val="accent1"/>
              </a:solidFill>
              <a:ln w="19050">
                <a:solidFill>
                  <a:schemeClr val="bg1"/>
                </a:solidFill>
              </a:ln>
              <a:effectLst/>
            </c:spPr>
            <c:extLst>
              <c:ext xmlns:c16="http://schemas.microsoft.com/office/drawing/2014/chart" uri="{C3380CC4-5D6E-409C-BE32-E72D297353CC}">
                <c16:uniqueId val="{00000003-DE0A-47B9-9D73-BBE7D4C09531}"/>
              </c:ext>
            </c:extLst>
          </c:dPt>
          <c:dPt>
            <c:idx val="2"/>
            <c:bubble3D val="0"/>
            <c:spPr>
              <a:solidFill>
                <a:schemeClr val="bg2">
                  <a:lumMod val="50000"/>
                </a:schemeClr>
              </a:solidFill>
              <a:ln w="19050">
                <a:solidFill>
                  <a:schemeClr val="bg1"/>
                </a:solidFill>
              </a:ln>
              <a:effectLst/>
            </c:spPr>
            <c:extLst>
              <c:ext xmlns:c16="http://schemas.microsoft.com/office/drawing/2014/chart" uri="{C3380CC4-5D6E-409C-BE32-E72D297353CC}">
                <c16:uniqueId val="{00000005-DE0A-47B9-9D73-BBE7D4C09531}"/>
              </c:ext>
            </c:extLst>
          </c:dPt>
          <c:dLbls>
            <c:dLbl>
              <c:idx val="0"/>
              <c:layout>
                <c:manualLayout>
                  <c:x val="0.11307424689509536"/>
                  <c:y val="-4.7056266805823383E-17"/>
                </c:manualLayout>
              </c:layout>
              <c:tx>
                <c:rich>
                  <a:bodyPr/>
                  <a:lstStyle/>
                  <a:p>
                    <a:fld id="{E4A8AD0C-DB25-4612-8130-8C158570C5BB}" type="VALUE">
                      <a:rPr lang="en-US" b="0">
                        <a:solidFill>
                          <a:schemeClr val="tx1"/>
                        </a:solidFill>
                      </a:rPr>
                      <a:pPr/>
                      <a:t>[VALUE]</a:t>
                    </a:fld>
                    <a:endParaRPr lang="en-K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0A-47B9-9D73-BBE7D4C09531}"/>
                </c:ext>
              </c:extLst>
            </c:dLbl>
            <c:dLbl>
              <c:idx val="1"/>
              <c:layout>
                <c:manualLayout>
                  <c:x val="-0.11307424689509546"/>
                  <c:y val="-0.102669404517453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fld id="{BBE1D36F-E126-48FD-9594-BA9380AE2D32}" type="VALUE">
                      <a:rPr lang="en-US">
                        <a:solidFill>
                          <a:schemeClr val="accent1"/>
                        </a:solidFill>
                      </a:rPr>
                      <a:pPr>
                        <a:defRPr b="1">
                          <a:solidFill>
                            <a:schemeClr val="accent1"/>
                          </a:solidFill>
                        </a:defRPr>
                      </a:pPr>
                      <a:t>[VALUE]</a:t>
                    </a:fld>
                    <a:endParaRPr lang="en-KE"/>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E0A-47B9-9D73-BBE7D4C09531}"/>
                </c:ext>
              </c:extLst>
            </c:dLbl>
            <c:dLbl>
              <c:idx val="2"/>
              <c:delete val="1"/>
              <c:extLst>
                <c:ext xmlns:c15="http://schemas.microsoft.com/office/drawing/2012/chart" uri="{CE6537A1-D6FC-4f65-9D91-7224C49458BB}"/>
                <c:ext xmlns:c16="http://schemas.microsoft.com/office/drawing/2014/chart" uri="{C3380CC4-5D6E-409C-BE32-E72D297353CC}">
                  <c16:uniqueId val="{00000005-DE0A-47B9-9D73-BBE7D4C095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c:v>
                </c:pt>
                <c:pt idx="1">
                  <c:v>Yes</c:v>
                </c:pt>
                <c:pt idx="2">
                  <c:v>No data</c:v>
                </c:pt>
              </c:strCache>
            </c:strRef>
          </c:cat>
          <c:val>
            <c:numRef>
              <c:f>Sheet1!$B$2:$B$4</c:f>
              <c:numCache>
                <c:formatCode>0%</c:formatCode>
                <c:ptCount val="3"/>
                <c:pt idx="0">
                  <c:v>0.44444444444444442</c:v>
                </c:pt>
                <c:pt idx="1">
                  <c:v>0.54629629629629628</c:v>
                </c:pt>
                <c:pt idx="2">
                  <c:v>9.2592592592592587E-3</c:v>
                </c:pt>
              </c:numCache>
            </c:numRef>
          </c:val>
          <c:extLst>
            <c:ext xmlns:c16="http://schemas.microsoft.com/office/drawing/2014/chart" uri="{C3380CC4-5D6E-409C-BE32-E72D297353CC}">
              <c16:uniqueId val="{00000006-DE0A-47B9-9D73-BBE7D4C09531}"/>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205753968253961"/>
          <c:y val="0.1144922189816487"/>
          <c:w val="0.37961419597891388"/>
          <c:h val="0.83087760841326397"/>
        </c:manualLayout>
      </c:layout>
      <c:barChart>
        <c:barDir val="bar"/>
        <c:grouping val="clustered"/>
        <c:varyColors val="0"/>
        <c:ser>
          <c:idx val="0"/>
          <c:order val="0"/>
          <c:tx>
            <c:strRef>
              <c:f>Sheet1!$B$1</c:f>
              <c:strCache>
                <c:ptCount val="1"/>
                <c:pt idx="0">
                  <c:v>75% or more of pre-Covid revenues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Business expenses</c:v>
                </c:pt>
                <c:pt idx="1">
                  <c:v>For general household expenses</c:v>
                </c:pt>
                <c:pt idx="2">
                  <c:v>To purchase stock / supplies</c:v>
                </c:pt>
              </c:strCache>
            </c:strRef>
          </c:cat>
          <c:val>
            <c:numRef>
              <c:f>Sheet1!$B$2:$B$4</c:f>
              <c:numCache>
                <c:formatCode>0%</c:formatCode>
                <c:ptCount val="3"/>
                <c:pt idx="0">
                  <c:v>0.31</c:v>
                </c:pt>
                <c:pt idx="1">
                  <c:v>0.19047619047619047</c:v>
                </c:pt>
                <c:pt idx="2">
                  <c:v>0.76190476190476186</c:v>
                </c:pt>
              </c:numCache>
            </c:numRef>
          </c:val>
          <c:extLst>
            <c:ext xmlns:c16="http://schemas.microsoft.com/office/drawing/2014/chart" uri="{C3380CC4-5D6E-409C-BE32-E72D297353CC}">
              <c16:uniqueId val="{00000000-5E36-49AA-900F-85C3985349A9}"/>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max val="1"/>
          <c:min val="0"/>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465672985231001"/>
          <c:y val="0.1144919513646446"/>
          <c:w val="0.37961419597891388"/>
          <c:h val="0.83087760841326397"/>
        </c:manualLayout>
      </c:layout>
      <c:barChart>
        <c:barDir val="bar"/>
        <c:grouping val="clustered"/>
        <c:varyColors val="0"/>
        <c:ser>
          <c:idx val="0"/>
          <c:order val="0"/>
          <c:tx>
            <c:strRef>
              <c:f>Sheet1!$B$1</c:f>
              <c:strCache>
                <c:ptCount val="1"/>
                <c:pt idx="0">
                  <c:v>&lt; 75% of pre-Covid revenue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Business expenses</c:v>
                </c:pt>
                <c:pt idx="1">
                  <c:v>For general household expenses</c:v>
                </c:pt>
                <c:pt idx="2">
                  <c:v>To purchase stock / supplies</c:v>
                </c:pt>
              </c:strCache>
            </c:strRef>
          </c:cat>
          <c:val>
            <c:numRef>
              <c:f>Sheet1!$B$2:$B$4</c:f>
              <c:numCache>
                <c:formatCode>0%</c:formatCode>
                <c:ptCount val="3"/>
                <c:pt idx="0">
                  <c:v>0.25</c:v>
                </c:pt>
                <c:pt idx="1">
                  <c:v>0.42372881355932202</c:v>
                </c:pt>
                <c:pt idx="2">
                  <c:v>0.55932203389830504</c:v>
                </c:pt>
              </c:numCache>
            </c:numRef>
          </c:val>
          <c:extLst>
            <c:ext xmlns:c16="http://schemas.microsoft.com/office/drawing/2014/chart" uri="{C3380CC4-5D6E-409C-BE32-E72D297353CC}">
              <c16:uniqueId val="{00000000-C141-4B9A-BE5C-0935DECD975D}"/>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max val="1"/>
          <c:min val="0"/>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81948210671755"/>
          <c:y val="2.5820495127705231E-2"/>
          <c:w val="0.5321826989897277"/>
          <c:h val="0.71049655034720349"/>
        </c:manualLayout>
      </c:layout>
      <c:barChart>
        <c:barDir val="bar"/>
        <c:grouping val="percentStacked"/>
        <c:varyColors val="0"/>
        <c:ser>
          <c:idx val="1"/>
          <c:order val="0"/>
          <c:tx>
            <c:strRef>
              <c:f>Sheet1!$C$1</c:f>
              <c:strCache>
                <c:ptCount val="1"/>
                <c:pt idx="0">
                  <c:v>RECOVERED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Trade: General retailer</c:v>
                </c:pt>
                <c:pt idx="1">
                  <c:v>Trade: Clothes</c:v>
                </c:pt>
                <c:pt idx="2">
                  <c:v>Trade: Mostly food stuffs</c:v>
                </c:pt>
              </c:strCache>
            </c:strRef>
          </c:cat>
          <c:val>
            <c:numRef>
              <c:f>Sheet1!$C$2:$C$4</c:f>
              <c:numCache>
                <c:formatCode>0%</c:formatCode>
                <c:ptCount val="3"/>
                <c:pt idx="0">
                  <c:v>0.21875</c:v>
                </c:pt>
                <c:pt idx="1">
                  <c:v>0.11764705882352941</c:v>
                </c:pt>
                <c:pt idx="2">
                  <c:v>0.27826086956521739</c:v>
                </c:pt>
              </c:numCache>
            </c:numRef>
          </c:val>
          <c:extLst>
            <c:ext xmlns:c16="http://schemas.microsoft.com/office/drawing/2014/chart" uri="{C3380CC4-5D6E-409C-BE32-E72D297353CC}">
              <c16:uniqueId val="{00000000-F1CE-4758-815C-158FB001D6A6}"/>
            </c:ext>
          </c:extLst>
        </c:ser>
        <c:ser>
          <c:idx val="0"/>
          <c:order val="1"/>
          <c:tx>
            <c:strRef>
              <c:f>Sheet1!$B$1</c:f>
              <c:strCache>
                <c:ptCount val="1"/>
                <c:pt idx="0">
                  <c:v>STRUGGLING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Trade: General retailer</c:v>
                </c:pt>
                <c:pt idx="1">
                  <c:v>Trade: Clothes</c:v>
                </c:pt>
                <c:pt idx="2">
                  <c:v>Trade: Mostly food stuffs</c:v>
                </c:pt>
              </c:strCache>
            </c:strRef>
          </c:cat>
          <c:val>
            <c:numRef>
              <c:f>Sheet1!$B$2:$B$4</c:f>
              <c:numCache>
                <c:formatCode>0%</c:formatCode>
                <c:ptCount val="3"/>
                <c:pt idx="0">
                  <c:v>0.21875</c:v>
                </c:pt>
                <c:pt idx="1">
                  <c:v>0.35294117647058826</c:v>
                </c:pt>
                <c:pt idx="2">
                  <c:v>0.33913043478260868</c:v>
                </c:pt>
              </c:numCache>
            </c:numRef>
          </c:val>
          <c:extLst>
            <c:ext xmlns:c16="http://schemas.microsoft.com/office/drawing/2014/chart" uri="{C3380CC4-5D6E-409C-BE32-E72D297353CC}">
              <c16:uniqueId val="{00000001-F1CE-4758-815C-158FB001D6A6}"/>
            </c:ext>
          </c:extLst>
        </c:ser>
        <c:ser>
          <c:idx val="2"/>
          <c:order val="2"/>
          <c:tx>
            <c:strRef>
              <c:f>Sheet1!$D$1</c:f>
              <c:strCache>
                <c:ptCount val="1"/>
                <c:pt idx="0">
                  <c:v>CLOSED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Trade: General retailer</c:v>
                </c:pt>
                <c:pt idx="1">
                  <c:v>Trade: Clothes</c:v>
                </c:pt>
                <c:pt idx="2">
                  <c:v>Trade: Mostly food stuffs</c:v>
                </c:pt>
              </c:strCache>
            </c:strRef>
          </c:cat>
          <c:val>
            <c:numRef>
              <c:f>Sheet1!$D$2:$D$4</c:f>
              <c:numCache>
                <c:formatCode>0%</c:formatCode>
                <c:ptCount val="3"/>
                <c:pt idx="0">
                  <c:v>0.5625</c:v>
                </c:pt>
                <c:pt idx="1">
                  <c:v>0.52941176470588236</c:v>
                </c:pt>
                <c:pt idx="2">
                  <c:v>0.38260869565217392</c:v>
                </c:pt>
              </c:numCache>
            </c:numRef>
          </c:val>
          <c:extLst>
            <c:ext xmlns:c16="http://schemas.microsoft.com/office/drawing/2014/chart" uri="{C3380CC4-5D6E-409C-BE32-E72D297353CC}">
              <c16:uniqueId val="{00000002-F1CE-4758-815C-158FB001D6A6}"/>
            </c:ext>
          </c:extLst>
        </c:ser>
        <c:dLbls>
          <c:showLegendKey val="0"/>
          <c:showVal val="0"/>
          <c:showCatName val="0"/>
          <c:showSerName val="0"/>
          <c:showPercent val="0"/>
          <c:showBubbleSize val="0"/>
        </c:dLbls>
        <c:gapWidth val="150"/>
        <c:overlap val="100"/>
        <c:axId val="1108994792"/>
        <c:axId val="1108996760"/>
      </c:barChart>
      <c:catAx>
        <c:axId val="1108994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KE"/>
          </a:p>
        </c:txPr>
        <c:crossAx val="1108996760"/>
        <c:crosses val="autoZero"/>
        <c:auto val="1"/>
        <c:lblAlgn val="ctr"/>
        <c:lblOffset val="100"/>
        <c:noMultiLvlLbl val="0"/>
      </c:catAx>
      <c:valAx>
        <c:axId val="1108996760"/>
        <c:scaling>
          <c:orientation val="minMax"/>
        </c:scaling>
        <c:delete val="1"/>
        <c:axPos val="b"/>
        <c:numFmt formatCode="0%" sourceLinked="1"/>
        <c:majorTickMark val="none"/>
        <c:minorTickMark val="none"/>
        <c:tickLblPos val="nextTo"/>
        <c:crossAx val="1108994792"/>
        <c:crosses val="autoZero"/>
        <c:crossBetween val="between"/>
      </c:valAx>
      <c:spPr>
        <a:noFill/>
        <a:ln>
          <a:noFill/>
        </a:ln>
        <a:effectLst/>
      </c:spPr>
    </c:plotArea>
    <c:legend>
      <c:legendPos val="b"/>
      <c:layout>
        <c:manualLayout>
          <c:xMode val="edge"/>
          <c:yMode val="edge"/>
          <c:x val="0.33866095699789511"/>
          <c:y val="0.81048895196395387"/>
          <c:w val="0.6532259293921151"/>
          <c:h val="0.1490991650332204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K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&lt; 75% of pre-Covid revenue</c:v>
                </c:pt>
              </c:strCache>
            </c:strRef>
          </c:tx>
          <c:explosion val="2"/>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73CA-4885-8A7D-7B0B43E0504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3CA-4885-8A7D-7B0B43E05048}"/>
              </c:ext>
            </c:extLst>
          </c:dPt>
          <c:dLbls>
            <c:dLbl>
              <c:idx val="0"/>
              <c:delete val="1"/>
              <c:extLst>
                <c:ext xmlns:c15="http://schemas.microsoft.com/office/drawing/2012/chart" uri="{CE6537A1-D6FC-4f65-9D91-7224C49458BB}"/>
                <c:ext xmlns:c16="http://schemas.microsoft.com/office/drawing/2014/chart" uri="{C3380CC4-5D6E-409C-BE32-E72D297353CC}">
                  <c16:uniqueId val="{00000001-73CA-4885-8A7D-7B0B43E05048}"/>
                </c:ext>
              </c:extLst>
            </c:dLbl>
            <c:dLbl>
              <c:idx val="1"/>
              <c:layout>
                <c:manualLayout>
                  <c:x val="-0.17481309564301101"/>
                  <c:y val="-6.133746319463193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377B"/>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15:layout>
                    <c:manualLayout>
                      <c:w val="0.16747097230280841"/>
                      <c:h val="0.17278168574753755"/>
                    </c:manualLayout>
                  </c15:layout>
                </c:ext>
                <c:ext xmlns:c16="http://schemas.microsoft.com/office/drawing/2014/chart" uri="{C3380CC4-5D6E-409C-BE32-E72D297353CC}">
                  <c16:uniqueId val="{00000003-73CA-4885-8A7D-7B0B43E050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0.81</c:v>
                </c:pt>
                <c:pt idx="1">
                  <c:v>0.19</c:v>
                </c:pt>
              </c:numCache>
            </c:numRef>
          </c:val>
          <c:extLst>
            <c:ext xmlns:c16="http://schemas.microsoft.com/office/drawing/2014/chart" uri="{C3380CC4-5D6E-409C-BE32-E72D297353CC}">
              <c16:uniqueId val="{00000004-73CA-4885-8A7D-7B0B43E05048}"/>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75% or more of pre-Covid revenues</c:v>
                </c:pt>
              </c:strCache>
            </c:strRef>
          </c:tx>
          <c:explosion val="2"/>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E7A2-4CB1-B954-AF8538003BCC}"/>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7A2-4CB1-B954-AF8538003BCC}"/>
              </c:ext>
            </c:extLst>
          </c:dPt>
          <c:dLbls>
            <c:dLbl>
              <c:idx val="0"/>
              <c:delete val="1"/>
              <c:extLst>
                <c:ext xmlns:c15="http://schemas.microsoft.com/office/drawing/2012/chart" uri="{CE6537A1-D6FC-4f65-9D91-7224C49458BB}"/>
                <c:ext xmlns:c16="http://schemas.microsoft.com/office/drawing/2014/chart" uri="{C3380CC4-5D6E-409C-BE32-E72D297353CC}">
                  <c16:uniqueId val="{00000001-E7A2-4CB1-B954-AF8538003BCC}"/>
                </c:ext>
              </c:extLst>
            </c:dLbl>
            <c:dLbl>
              <c:idx val="1"/>
              <c:layout>
                <c:manualLayout>
                  <c:x val="-0.12249228395061729"/>
                  <c:y val="-0.1763888888888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A2-4CB1-B954-AF8538003BC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B3D235"/>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0.61</c:v>
                </c:pt>
                <c:pt idx="1">
                  <c:v>0.39</c:v>
                </c:pt>
              </c:numCache>
            </c:numRef>
          </c:val>
          <c:extLst>
            <c:ext xmlns:c16="http://schemas.microsoft.com/office/drawing/2014/chart" uri="{C3380CC4-5D6E-409C-BE32-E72D297353CC}">
              <c16:uniqueId val="{00000004-E7A2-4CB1-B954-AF8538003BCC}"/>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75% or more of pre-Covid revenues</c:v>
                </c:pt>
              </c:strCache>
            </c:strRef>
          </c:tx>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7B3E-48AD-9178-8BC272CB7C4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7B3E-48AD-9178-8BC272CB7C4E}"/>
              </c:ext>
            </c:extLst>
          </c:dPt>
          <c:dLbls>
            <c:dLbl>
              <c:idx val="1"/>
              <c:layout>
                <c:manualLayout>
                  <c:x val="-0.14699074074074076"/>
                  <c:y val="-0.46383254027882126"/>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B3D235"/>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3E-48AD-9178-8BC272CB7C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0.22368421052631579</c:v>
                </c:pt>
                <c:pt idx="1">
                  <c:v>0.77631578947368418</c:v>
                </c:pt>
              </c:numCache>
            </c:numRef>
          </c:val>
          <c:extLst>
            <c:ext xmlns:c16="http://schemas.microsoft.com/office/drawing/2014/chart" uri="{C3380CC4-5D6E-409C-BE32-E72D297353CC}">
              <c16:uniqueId val="{00000004-7B3E-48AD-9178-8BC272CB7C4E}"/>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&lt; 75% of pre-Covid revenue</c:v>
                </c:pt>
              </c:strCache>
            </c:strRef>
          </c:tx>
          <c:explosion val="2"/>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3016-4A71-8183-176EFEEFF7C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3016-4A71-8183-176EFEEFF7C1}"/>
              </c:ext>
            </c:extLst>
          </c:dPt>
          <c:dLbls>
            <c:dLbl>
              <c:idx val="1"/>
              <c:layout>
                <c:manualLayout>
                  <c:x val="-0.1224922839506173"/>
                  <c:y val="-0.35970686797133078"/>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377B"/>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16-4A71-8183-176EFEEFF7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0.32407407407407407</c:v>
                </c:pt>
                <c:pt idx="1">
                  <c:v>0.67592592592592593</c:v>
                </c:pt>
              </c:numCache>
            </c:numRef>
          </c:val>
          <c:extLst>
            <c:ext xmlns:c16="http://schemas.microsoft.com/office/drawing/2014/chart" uri="{C3380CC4-5D6E-409C-BE32-E72D297353CC}">
              <c16:uniqueId val="{00000004-3016-4A71-8183-176EFEEFF7C1}"/>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75% or more of pre-Covid revenues</c:v>
                </c:pt>
              </c:strCache>
            </c:strRef>
          </c:tx>
          <c:explosion val="2"/>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81BD-454F-9007-A12DF9804B4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81BD-454F-9007-A12DF9804B44}"/>
              </c:ext>
            </c:extLst>
          </c:dPt>
          <c:dLbls>
            <c:dLbl>
              <c:idx val="1"/>
              <c:layout>
                <c:manualLayout>
                  <c:x val="-0.11759259259259261"/>
                  <c:y val="-0.1986148346738159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B3D235"/>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BD-454F-9007-A12DF9804B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0.53947368421052633</c:v>
                </c:pt>
                <c:pt idx="1">
                  <c:v>0.46052631578947367</c:v>
                </c:pt>
              </c:numCache>
            </c:numRef>
          </c:val>
          <c:extLst>
            <c:ext xmlns:c16="http://schemas.microsoft.com/office/drawing/2014/chart" uri="{C3380CC4-5D6E-409C-BE32-E72D297353CC}">
              <c16:uniqueId val="{00000004-81BD-454F-9007-A12DF9804B44}"/>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&lt; 75% of pre-Covid revenue</c:v>
                </c:pt>
              </c:strCache>
            </c:strRef>
          </c:tx>
          <c:explosion val="2"/>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B61C-49AD-850F-467C28E0D68B}"/>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61C-49AD-850F-467C28E0D68B}"/>
              </c:ext>
            </c:extLst>
          </c:dPt>
          <c:dLbls>
            <c:dLbl>
              <c:idx val="1"/>
              <c:layout>
                <c:manualLayout>
                  <c:x val="-0.1371913580246914"/>
                  <c:y val="-5.674709562109026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377B"/>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1C-49AD-850F-467C28E0D6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0.73148148148148151</c:v>
                </c:pt>
                <c:pt idx="1">
                  <c:v>0.26851851851851855</c:v>
                </c:pt>
              </c:numCache>
            </c:numRef>
          </c:val>
          <c:extLst>
            <c:ext xmlns:c16="http://schemas.microsoft.com/office/drawing/2014/chart" uri="{C3380CC4-5D6E-409C-BE32-E72D297353CC}">
              <c16:uniqueId val="{00000004-B61C-49AD-850F-467C28E0D68B}"/>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July '21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Never</c:v>
                </c:pt>
                <c:pt idx="1">
                  <c:v>Sometimes</c:v>
                </c:pt>
                <c:pt idx="2">
                  <c:v>Often</c:v>
                </c:pt>
              </c:strCache>
            </c:strRef>
          </c:cat>
          <c:val>
            <c:numRef>
              <c:f>Sheet1!$B$2:$B$4</c:f>
              <c:numCache>
                <c:formatCode>0%</c:formatCode>
                <c:ptCount val="3"/>
                <c:pt idx="0">
                  <c:v>0.63157894736842102</c:v>
                </c:pt>
                <c:pt idx="1">
                  <c:v>0.32894736842105265</c:v>
                </c:pt>
                <c:pt idx="2">
                  <c:v>3.9473684210526314E-2</c:v>
                </c:pt>
              </c:numCache>
            </c:numRef>
          </c:val>
          <c:extLst>
            <c:ext xmlns:c16="http://schemas.microsoft.com/office/drawing/2014/chart" uri="{C3380CC4-5D6E-409C-BE32-E72D297353CC}">
              <c16:uniqueId val="{00000000-6B95-463A-95BA-65B123DFC89E}"/>
            </c:ext>
          </c:extLst>
        </c:ser>
        <c:ser>
          <c:idx val="1"/>
          <c:order val="1"/>
          <c:tx>
            <c:strRef>
              <c:f>Sheet1!$C$1</c:f>
              <c:strCache>
                <c:ptCount val="1"/>
                <c:pt idx="0">
                  <c:v>Feb '20</c:v>
                </c:pt>
              </c:strCache>
            </c:strRef>
          </c:tx>
          <c:spPr>
            <a:solidFill>
              <a:schemeClr val="accent3">
                <a:alpha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Never</c:v>
                </c:pt>
                <c:pt idx="1">
                  <c:v>Sometimes</c:v>
                </c:pt>
                <c:pt idx="2">
                  <c:v>Often</c:v>
                </c:pt>
              </c:strCache>
            </c:strRef>
          </c:cat>
          <c:val>
            <c:numRef>
              <c:f>Sheet1!$C$2:$C$4</c:f>
              <c:numCache>
                <c:formatCode>0%</c:formatCode>
                <c:ptCount val="3"/>
                <c:pt idx="0">
                  <c:v>0.86842105263157898</c:v>
                </c:pt>
                <c:pt idx="1">
                  <c:v>9.2105263157894732E-2</c:v>
                </c:pt>
                <c:pt idx="2">
                  <c:v>2.6315789473684209E-2</c:v>
                </c:pt>
              </c:numCache>
            </c:numRef>
          </c:val>
          <c:extLst>
            <c:ext xmlns:c16="http://schemas.microsoft.com/office/drawing/2014/chart" uri="{C3380CC4-5D6E-409C-BE32-E72D297353CC}">
              <c16:uniqueId val="{00000001-6B95-463A-95BA-65B123DFC89E}"/>
            </c:ext>
          </c:extLst>
        </c:ser>
        <c:dLbls>
          <c:showLegendKey val="0"/>
          <c:showVal val="0"/>
          <c:showCatName val="0"/>
          <c:showSerName val="0"/>
          <c:showPercent val="0"/>
          <c:showBubbleSize val="0"/>
        </c:dLbls>
        <c:gapWidth val="182"/>
        <c:overlap val="-9"/>
        <c:axId val="531797152"/>
        <c:axId val="531792560"/>
      </c:barChart>
      <c:catAx>
        <c:axId val="531797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KE"/>
          </a:p>
        </c:txPr>
        <c:crossAx val="531792560"/>
        <c:crosses val="autoZero"/>
        <c:auto val="1"/>
        <c:lblAlgn val="ctr"/>
        <c:lblOffset val="100"/>
        <c:noMultiLvlLbl val="0"/>
      </c:catAx>
      <c:valAx>
        <c:axId val="531792560"/>
        <c:scaling>
          <c:orientation val="minMax"/>
        </c:scaling>
        <c:delete val="1"/>
        <c:axPos val="b"/>
        <c:numFmt formatCode="0%" sourceLinked="1"/>
        <c:majorTickMark val="none"/>
        <c:minorTickMark val="none"/>
        <c:tickLblPos val="nextTo"/>
        <c:crossAx val="531797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July '21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Never</c:v>
                </c:pt>
                <c:pt idx="1">
                  <c:v>Sometimes</c:v>
                </c:pt>
                <c:pt idx="2">
                  <c:v>Often</c:v>
                </c:pt>
              </c:strCache>
            </c:strRef>
          </c:cat>
          <c:val>
            <c:numRef>
              <c:f>Sheet1!$B$2:$B$4</c:f>
              <c:numCache>
                <c:formatCode>0%</c:formatCode>
                <c:ptCount val="3"/>
                <c:pt idx="0">
                  <c:v>0.57407407407407407</c:v>
                </c:pt>
                <c:pt idx="1">
                  <c:v>0.35185185185185186</c:v>
                </c:pt>
                <c:pt idx="2">
                  <c:v>7.407407407407407E-2</c:v>
                </c:pt>
              </c:numCache>
            </c:numRef>
          </c:val>
          <c:extLst>
            <c:ext xmlns:c16="http://schemas.microsoft.com/office/drawing/2014/chart" uri="{C3380CC4-5D6E-409C-BE32-E72D297353CC}">
              <c16:uniqueId val="{00000000-B551-48AB-92A1-0C17A6CF0160}"/>
            </c:ext>
          </c:extLst>
        </c:ser>
        <c:ser>
          <c:idx val="1"/>
          <c:order val="1"/>
          <c:tx>
            <c:strRef>
              <c:f>Sheet1!$C$1</c:f>
              <c:strCache>
                <c:ptCount val="1"/>
                <c:pt idx="0">
                  <c:v>Feb '20</c:v>
                </c:pt>
              </c:strCache>
            </c:strRef>
          </c:tx>
          <c:spPr>
            <a:solidFill>
              <a:schemeClr val="accent1">
                <a:alpha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Never</c:v>
                </c:pt>
                <c:pt idx="1">
                  <c:v>Sometimes</c:v>
                </c:pt>
                <c:pt idx="2">
                  <c:v>Often</c:v>
                </c:pt>
              </c:strCache>
            </c:strRef>
          </c:cat>
          <c:val>
            <c:numRef>
              <c:f>Sheet1!$C$2:$C$4</c:f>
              <c:numCache>
                <c:formatCode>0%</c:formatCode>
                <c:ptCount val="3"/>
                <c:pt idx="0">
                  <c:v>0.87037037037037035</c:v>
                </c:pt>
                <c:pt idx="1">
                  <c:v>0.1111111111111111</c:v>
                </c:pt>
                <c:pt idx="2">
                  <c:v>1.8518518518518517E-2</c:v>
                </c:pt>
              </c:numCache>
            </c:numRef>
          </c:val>
          <c:extLst>
            <c:ext xmlns:c16="http://schemas.microsoft.com/office/drawing/2014/chart" uri="{C3380CC4-5D6E-409C-BE32-E72D297353CC}">
              <c16:uniqueId val="{00000001-B551-48AB-92A1-0C17A6CF0160}"/>
            </c:ext>
          </c:extLst>
        </c:ser>
        <c:dLbls>
          <c:showLegendKey val="0"/>
          <c:showVal val="0"/>
          <c:showCatName val="0"/>
          <c:showSerName val="0"/>
          <c:showPercent val="0"/>
          <c:showBubbleSize val="0"/>
        </c:dLbls>
        <c:gapWidth val="182"/>
        <c:overlap val="-9"/>
        <c:axId val="531797152"/>
        <c:axId val="531792560"/>
      </c:barChart>
      <c:catAx>
        <c:axId val="531797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KE"/>
          </a:p>
        </c:txPr>
        <c:crossAx val="531792560"/>
        <c:crosses val="autoZero"/>
        <c:auto val="1"/>
        <c:lblAlgn val="ctr"/>
        <c:lblOffset val="100"/>
        <c:noMultiLvlLbl val="0"/>
      </c:catAx>
      <c:valAx>
        <c:axId val="531792560"/>
        <c:scaling>
          <c:orientation val="minMax"/>
        </c:scaling>
        <c:delete val="1"/>
        <c:axPos val="b"/>
        <c:numFmt formatCode="0%" sourceLinked="1"/>
        <c:majorTickMark val="none"/>
        <c:minorTickMark val="none"/>
        <c:tickLblPos val="nextTo"/>
        <c:crossAx val="531797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July '21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Never</c:v>
                </c:pt>
                <c:pt idx="1">
                  <c:v>Sometimes</c:v>
                </c:pt>
                <c:pt idx="2">
                  <c:v>Often</c:v>
                </c:pt>
              </c:strCache>
            </c:strRef>
          </c:cat>
          <c:val>
            <c:numRef>
              <c:f>Sheet1!$B$2:$B$4</c:f>
              <c:numCache>
                <c:formatCode>0%</c:formatCode>
                <c:ptCount val="3"/>
                <c:pt idx="0">
                  <c:v>0.40816326530612246</c:v>
                </c:pt>
                <c:pt idx="1">
                  <c:v>0.39455782312925169</c:v>
                </c:pt>
                <c:pt idx="2">
                  <c:v>0.19727891156462585</c:v>
                </c:pt>
              </c:numCache>
            </c:numRef>
          </c:val>
          <c:extLst>
            <c:ext xmlns:c16="http://schemas.microsoft.com/office/drawing/2014/chart" uri="{C3380CC4-5D6E-409C-BE32-E72D297353CC}">
              <c16:uniqueId val="{00000000-7954-4BDF-B7D9-A82E5608F593}"/>
            </c:ext>
          </c:extLst>
        </c:ser>
        <c:ser>
          <c:idx val="1"/>
          <c:order val="1"/>
          <c:tx>
            <c:strRef>
              <c:f>Sheet1!$C$1</c:f>
              <c:strCache>
                <c:ptCount val="1"/>
                <c:pt idx="0">
                  <c:v>Feb '20</c:v>
                </c:pt>
              </c:strCache>
            </c:strRef>
          </c:tx>
          <c:spPr>
            <a:solidFill>
              <a:schemeClr val="accent6">
                <a:alpha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Never</c:v>
                </c:pt>
                <c:pt idx="1">
                  <c:v>Sometimes</c:v>
                </c:pt>
                <c:pt idx="2">
                  <c:v>Often</c:v>
                </c:pt>
              </c:strCache>
            </c:strRef>
          </c:cat>
          <c:val>
            <c:numRef>
              <c:f>Sheet1!$C$2:$C$4</c:f>
              <c:numCache>
                <c:formatCode>0%</c:formatCode>
                <c:ptCount val="3"/>
                <c:pt idx="0">
                  <c:v>0.78911564625850339</c:v>
                </c:pt>
                <c:pt idx="1">
                  <c:v>0.11564625850340136</c:v>
                </c:pt>
                <c:pt idx="2">
                  <c:v>3.4013605442176874E-2</c:v>
                </c:pt>
              </c:numCache>
            </c:numRef>
          </c:val>
          <c:extLst>
            <c:ext xmlns:c16="http://schemas.microsoft.com/office/drawing/2014/chart" uri="{C3380CC4-5D6E-409C-BE32-E72D297353CC}">
              <c16:uniqueId val="{00000001-7954-4BDF-B7D9-A82E5608F593}"/>
            </c:ext>
          </c:extLst>
        </c:ser>
        <c:dLbls>
          <c:showLegendKey val="0"/>
          <c:showVal val="0"/>
          <c:showCatName val="0"/>
          <c:showSerName val="0"/>
          <c:showPercent val="0"/>
          <c:showBubbleSize val="0"/>
        </c:dLbls>
        <c:gapWidth val="182"/>
        <c:overlap val="-9"/>
        <c:axId val="531797152"/>
        <c:axId val="531792560"/>
      </c:barChart>
      <c:catAx>
        <c:axId val="531797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KE"/>
          </a:p>
        </c:txPr>
        <c:crossAx val="531792560"/>
        <c:crosses val="autoZero"/>
        <c:auto val="1"/>
        <c:lblAlgn val="ctr"/>
        <c:lblOffset val="100"/>
        <c:noMultiLvlLbl val="0"/>
      </c:catAx>
      <c:valAx>
        <c:axId val="531792560"/>
        <c:scaling>
          <c:orientation val="minMax"/>
        </c:scaling>
        <c:delete val="1"/>
        <c:axPos val="b"/>
        <c:numFmt formatCode="0%" sourceLinked="1"/>
        <c:majorTickMark val="none"/>
        <c:minorTickMark val="none"/>
        <c:tickLblPos val="nextTo"/>
        <c:crossAx val="531797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04855942497407"/>
          <c:y val="5.5913816676325841E-2"/>
          <c:w val="0.52390916592199277"/>
          <c:h val="0.88817236664734833"/>
        </c:manualLayout>
      </c:layout>
      <c:doughnutChart>
        <c:varyColors val="1"/>
        <c:ser>
          <c:idx val="0"/>
          <c:order val="0"/>
          <c:tx>
            <c:strRef>
              <c:f>Sheet1!$B$1</c:f>
              <c:strCache>
                <c:ptCount val="1"/>
                <c:pt idx="0">
                  <c:v>75% or more of pre-Covid revenues</c:v>
                </c:pt>
              </c:strCache>
            </c:strRef>
          </c:tx>
          <c:spPr>
            <a:ln>
              <a:solidFill>
                <a:schemeClr val="bg2"/>
              </a:solidFill>
            </a:ln>
          </c:spPr>
          <c:dPt>
            <c:idx val="0"/>
            <c:bubble3D val="0"/>
            <c:spPr>
              <a:solidFill>
                <a:schemeClr val="bg1"/>
              </a:solidFill>
              <a:ln w="19050">
                <a:solidFill>
                  <a:schemeClr val="bg2"/>
                </a:solidFill>
              </a:ln>
              <a:effectLst/>
            </c:spPr>
            <c:extLst>
              <c:ext xmlns:c16="http://schemas.microsoft.com/office/drawing/2014/chart" uri="{C3380CC4-5D6E-409C-BE32-E72D297353CC}">
                <c16:uniqueId val="{00000001-6F70-4FED-97D3-D565D8E28CE8}"/>
              </c:ext>
            </c:extLst>
          </c:dPt>
          <c:dPt>
            <c:idx val="1"/>
            <c:bubble3D val="0"/>
            <c:spPr>
              <a:solidFill>
                <a:schemeClr val="accent3"/>
              </a:solidFill>
              <a:ln w="19050">
                <a:solidFill>
                  <a:schemeClr val="bg2"/>
                </a:solidFill>
              </a:ln>
              <a:effectLst/>
            </c:spPr>
            <c:extLst>
              <c:ext xmlns:c16="http://schemas.microsoft.com/office/drawing/2014/chart" uri="{C3380CC4-5D6E-409C-BE32-E72D297353CC}">
                <c16:uniqueId val="{00000003-6F70-4FED-97D3-D565D8E28CE8}"/>
              </c:ext>
            </c:extLst>
          </c:dPt>
          <c:dLbls>
            <c:dLbl>
              <c:idx val="1"/>
              <c:layout>
                <c:manualLayout>
                  <c:x val="-0.20513223866268668"/>
                  <c:y val="-0.38791874635159534"/>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70-4FED-97D3-D565D8E28CE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en-KE"/>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formatCode="0.00%">
                  <c:v>0.36842105263157898</c:v>
                </c:pt>
                <c:pt idx="1">
                  <c:v>0.63157894736842102</c:v>
                </c:pt>
              </c:numCache>
            </c:numRef>
          </c:val>
          <c:extLst>
            <c:ext xmlns:c16="http://schemas.microsoft.com/office/drawing/2014/chart" uri="{C3380CC4-5D6E-409C-BE32-E72D297353CC}">
              <c16:uniqueId val="{00000004-6F70-4FED-97D3-D565D8E28CE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81948210671755"/>
          <c:y val="2.5820495127705231E-2"/>
          <c:w val="0.5321826989897277"/>
          <c:h val="0.71049655034720349"/>
        </c:manualLayout>
      </c:layout>
      <c:barChart>
        <c:barDir val="bar"/>
        <c:grouping val="percentStacked"/>
        <c:varyColors val="0"/>
        <c:ser>
          <c:idx val="1"/>
          <c:order val="0"/>
          <c:tx>
            <c:strRef>
              <c:f>Sheet1!$C$1</c:f>
              <c:strCache>
                <c:ptCount val="1"/>
                <c:pt idx="0">
                  <c:v>RECOVERED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Rural</c:v>
                </c:pt>
                <c:pt idx="1">
                  <c:v>Urban</c:v>
                </c:pt>
              </c:strCache>
            </c:strRef>
          </c:cat>
          <c:val>
            <c:numRef>
              <c:f>Sheet1!$C$2:$C$3</c:f>
              <c:numCache>
                <c:formatCode>0%</c:formatCode>
                <c:ptCount val="2"/>
                <c:pt idx="0">
                  <c:v>0.2</c:v>
                </c:pt>
                <c:pt idx="1">
                  <c:v>0.26315789473684209</c:v>
                </c:pt>
              </c:numCache>
            </c:numRef>
          </c:val>
          <c:extLst>
            <c:ext xmlns:c16="http://schemas.microsoft.com/office/drawing/2014/chart" uri="{C3380CC4-5D6E-409C-BE32-E72D297353CC}">
              <c16:uniqueId val="{00000000-A567-4F84-9049-AD237D2518DA}"/>
            </c:ext>
          </c:extLst>
        </c:ser>
        <c:ser>
          <c:idx val="0"/>
          <c:order val="1"/>
          <c:tx>
            <c:strRef>
              <c:f>Sheet1!$B$1</c:f>
              <c:strCache>
                <c:ptCount val="1"/>
                <c:pt idx="0">
                  <c:v>STRUGGLING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Rural</c:v>
                </c:pt>
                <c:pt idx="1">
                  <c:v>Urban</c:v>
                </c:pt>
              </c:strCache>
            </c:strRef>
          </c:cat>
          <c:val>
            <c:numRef>
              <c:f>Sheet1!$B$2:$B$3</c:f>
              <c:numCache>
                <c:formatCode>0%</c:formatCode>
                <c:ptCount val="2"/>
                <c:pt idx="0">
                  <c:v>0.32571428571428573</c:v>
                </c:pt>
                <c:pt idx="1">
                  <c:v>0.33552631578947367</c:v>
                </c:pt>
              </c:numCache>
            </c:numRef>
          </c:val>
          <c:extLst>
            <c:ext xmlns:c16="http://schemas.microsoft.com/office/drawing/2014/chart" uri="{C3380CC4-5D6E-409C-BE32-E72D297353CC}">
              <c16:uniqueId val="{00000001-A567-4F84-9049-AD237D2518DA}"/>
            </c:ext>
          </c:extLst>
        </c:ser>
        <c:ser>
          <c:idx val="2"/>
          <c:order val="2"/>
          <c:tx>
            <c:strRef>
              <c:f>Sheet1!$D$1</c:f>
              <c:strCache>
                <c:ptCount val="1"/>
                <c:pt idx="0">
                  <c:v>CLOSED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Rural</c:v>
                </c:pt>
                <c:pt idx="1">
                  <c:v>Urban</c:v>
                </c:pt>
              </c:strCache>
            </c:strRef>
          </c:cat>
          <c:val>
            <c:numRef>
              <c:f>Sheet1!$D$2:$D$3</c:f>
              <c:numCache>
                <c:formatCode>0%</c:formatCode>
                <c:ptCount val="2"/>
                <c:pt idx="0">
                  <c:v>0.47428571428571431</c:v>
                </c:pt>
                <c:pt idx="1">
                  <c:v>0.40131578947368424</c:v>
                </c:pt>
              </c:numCache>
            </c:numRef>
          </c:val>
          <c:extLst>
            <c:ext xmlns:c16="http://schemas.microsoft.com/office/drawing/2014/chart" uri="{C3380CC4-5D6E-409C-BE32-E72D297353CC}">
              <c16:uniqueId val="{00000002-A567-4F84-9049-AD237D2518DA}"/>
            </c:ext>
          </c:extLst>
        </c:ser>
        <c:dLbls>
          <c:showLegendKey val="0"/>
          <c:showVal val="0"/>
          <c:showCatName val="0"/>
          <c:showSerName val="0"/>
          <c:showPercent val="0"/>
          <c:showBubbleSize val="0"/>
        </c:dLbls>
        <c:gapWidth val="150"/>
        <c:overlap val="100"/>
        <c:axId val="1108994792"/>
        <c:axId val="1108996760"/>
      </c:barChart>
      <c:catAx>
        <c:axId val="1108994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KE"/>
          </a:p>
        </c:txPr>
        <c:crossAx val="1108996760"/>
        <c:crosses val="autoZero"/>
        <c:auto val="1"/>
        <c:lblAlgn val="ctr"/>
        <c:lblOffset val="100"/>
        <c:noMultiLvlLbl val="0"/>
      </c:catAx>
      <c:valAx>
        <c:axId val="1108996760"/>
        <c:scaling>
          <c:orientation val="minMax"/>
        </c:scaling>
        <c:delete val="1"/>
        <c:axPos val="b"/>
        <c:numFmt formatCode="0%" sourceLinked="1"/>
        <c:majorTickMark val="none"/>
        <c:minorTickMark val="none"/>
        <c:tickLblPos val="nextTo"/>
        <c:crossAx val="1108994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04855942497407"/>
          <c:y val="5.5913816676325841E-2"/>
          <c:w val="0.52390916592199277"/>
          <c:h val="0.88817236664734833"/>
        </c:manualLayout>
      </c:layout>
      <c:doughnutChart>
        <c:varyColors val="1"/>
        <c:ser>
          <c:idx val="0"/>
          <c:order val="0"/>
          <c:tx>
            <c:strRef>
              <c:f>Sheet1!$B$1</c:f>
              <c:strCache>
                <c:ptCount val="1"/>
                <c:pt idx="0">
                  <c:v>&lt; 75% of pre-Covid revenue</c:v>
                </c:pt>
              </c:strCache>
            </c:strRef>
          </c:tx>
          <c:spPr>
            <a:ln>
              <a:solidFill>
                <a:schemeClr val="bg2"/>
              </a:solidFill>
            </a:ln>
          </c:spPr>
          <c:dPt>
            <c:idx val="0"/>
            <c:bubble3D val="0"/>
            <c:spPr>
              <a:solidFill>
                <a:schemeClr val="bg1"/>
              </a:solidFill>
              <a:ln w="19050">
                <a:solidFill>
                  <a:schemeClr val="bg2"/>
                </a:solidFill>
              </a:ln>
              <a:effectLst/>
            </c:spPr>
            <c:extLst>
              <c:ext xmlns:c16="http://schemas.microsoft.com/office/drawing/2014/chart" uri="{C3380CC4-5D6E-409C-BE32-E72D297353CC}">
                <c16:uniqueId val="{00000001-D2B6-4AFA-8E39-635578834601}"/>
              </c:ext>
            </c:extLst>
          </c:dPt>
          <c:dPt>
            <c:idx val="1"/>
            <c:bubble3D val="0"/>
            <c:spPr>
              <a:solidFill>
                <a:schemeClr val="accent1"/>
              </a:solidFill>
              <a:ln w="19050">
                <a:solidFill>
                  <a:schemeClr val="bg2"/>
                </a:solidFill>
              </a:ln>
              <a:effectLst/>
            </c:spPr>
            <c:extLst>
              <c:ext xmlns:c16="http://schemas.microsoft.com/office/drawing/2014/chart" uri="{C3380CC4-5D6E-409C-BE32-E72D297353CC}">
                <c16:uniqueId val="{00000003-D2B6-4AFA-8E39-635578834601}"/>
              </c:ext>
            </c:extLst>
          </c:dPt>
          <c:dLbls>
            <c:dLbl>
              <c:idx val="1"/>
              <c:layout>
                <c:manualLayout>
                  <c:x val="-0.15161948075068146"/>
                  <c:y val="-0.22269409512776769"/>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B6-4AFA-8E39-63557883460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KE"/>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formatCode="0.00%">
                  <c:v>0.55000000000000004</c:v>
                </c:pt>
                <c:pt idx="1">
                  <c:v>0.45</c:v>
                </c:pt>
              </c:numCache>
            </c:numRef>
          </c:val>
          <c:extLst>
            <c:ext xmlns:c16="http://schemas.microsoft.com/office/drawing/2014/chart" uri="{C3380CC4-5D6E-409C-BE32-E72D297353CC}">
              <c16:uniqueId val="{00000004-D2B6-4AFA-8E39-63557883460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602164624408038"/>
          <c:y val="9.2248735168191612E-2"/>
          <c:w val="0.22744907576840384"/>
          <c:h val="0.83087760841326397"/>
        </c:manualLayout>
      </c:layout>
      <c:barChart>
        <c:barDir val="bar"/>
        <c:grouping val="clustered"/>
        <c:varyColors val="0"/>
        <c:ser>
          <c:idx val="0"/>
          <c:order val="0"/>
          <c:tx>
            <c:strRef>
              <c:f>Sheet1!$B$1</c:f>
              <c:strCache>
                <c:ptCount val="1"/>
                <c:pt idx="0">
                  <c:v>RECOVERED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Transport/storage</c:v>
                </c:pt>
                <c:pt idx="1">
                  <c:v>Trade: Wholesale</c:v>
                </c:pt>
                <c:pt idx="2">
                  <c:v>Trade: Clothes</c:v>
                </c:pt>
                <c:pt idx="3">
                  <c:v>Trade: General </c:v>
                </c:pt>
                <c:pt idx="4">
                  <c:v>Trade: Food stuffs</c:v>
                </c:pt>
              </c:strCache>
            </c:strRef>
          </c:cat>
          <c:val>
            <c:numRef>
              <c:f>Sheet1!$B$2:$B$6</c:f>
              <c:numCache>
                <c:formatCode>0%</c:formatCode>
                <c:ptCount val="5"/>
                <c:pt idx="0">
                  <c:v>0.05</c:v>
                </c:pt>
                <c:pt idx="1">
                  <c:v>0.05</c:v>
                </c:pt>
                <c:pt idx="2">
                  <c:v>5.2631578947368418E-2</c:v>
                </c:pt>
                <c:pt idx="3">
                  <c:v>9.2105263157894732E-2</c:v>
                </c:pt>
                <c:pt idx="4">
                  <c:v>0.42105263157894735</c:v>
                </c:pt>
              </c:numCache>
            </c:numRef>
          </c:val>
          <c:extLst>
            <c:ext xmlns:c16="http://schemas.microsoft.com/office/drawing/2014/chart" uri="{C3380CC4-5D6E-409C-BE32-E72D297353CC}">
              <c16:uniqueId val="{00000000-1FC3-42E3-9BF8-9B963E793655}"/>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none"/>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K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29336890639234"/>
          <c:y val="9.2248735168191612E-2"/>
          <c:w val="0.36832836503738736"/>
          <c:h val="0.83087760841326397"/>
        </c:manualLayout>
      </c:layout>
      <c:barChart>
        <c:barDir val="bar"/>
        <c:grouping val="clustered"/>
        <c:varyColors val="0"/>
        <c:ser>
          <c:idx val="0"/>
          <c:order val="0"/>
          <c:tx>
            <c:strRef>
              <c:f>Sheet1!$B$1</c:f>
              <c:strCache>
                <c:ptCount val="1"/>
                <c:pt idx="0">
                  <c:v>75% or more of pre-Covid revenues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Market stall / kiosk / shed</c:v>
                </c:pt>
                <c:pt idx="1">
                  <c:v>Home / residence</c:v>
                </c:pt>
                <c:pt idx="2">
                  <c:v>Open market / mobile</c:v>
                </c:pt>
                <c:pt idx="3">
                  <c:v>Commercial / industrial</c:v>
                </c:pt>
              </c:strCache>
            </c:strRef>
          </c:cat>
          <c:val>
            <c:numRef>
              <c:f>Sheet1!$B$2:$B$5</c:f>
              <c:numCache>
                <c:formatCode>0%</c:formatCode>
                <c:ptCount val="4"/>
                <c:pt idx="0">
                  <c:v>0.14473684210526316</c:v>
                </c:pt>
                <c:pt idx="1">
                  <c:v>0.23684210526315788</c:v>
                </c:pt>
                <c:pt idx="2">
                  <c:v>0.35526315789473684</c:v>
                </c:pt>
                <c:pt idx="3">
                  <c:v>0.26315789473684209</c:v>
                </c:pt>
              </c:numCache>
            </c:numRef>
          </c:val>
          <c:extLst>
            <c:ext xmlns:c16="http://schemas.microsoft.com/office/drawing/2014/chart" uri="{C3380CC4-5D6E-409C-BE32-E72D297353CC}">
              <c16:uniqueId val="{00000000-C419-4B8D-846B-152FC1DB01C6}"/>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none"/>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KE"/>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602164624408038"/>
          <c:y val="9.2248735168191612E-2"/>
          <c:w val="0.22744907576840384"/>
          <c:h val="0.83087760841326397"/>
        </c:manualLayout>
      </c:layout>
      <c:barChart>
        <c:barDir val="bar"/>
        <c:grouping val="clustered"/>
        <c:varyColors val="0"/>
        <c:ser>
          <c:idx val="0"/>
          <c:order val="0"/>
          <c:tx>
            <c:strRef>
              <c:f>Sheet1!$B$1</c:f>
              <c:strCache>
                <c:ptCount val="1"/>
                <c:pt idx="0">
                  <c:v>STRUGGLING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Trade: General</c:v>
                </c:pt>
                <c:pt idx="1">
                  <c:v>Agriculture</c:v>
                </c:pt>
                <c:pt idx="2">
                  <c:v>Transport/storage</c:v>
                </c:pt>
                <c:pt idx="3">
                  <c:v>Trade: Clothes </c:v>
                </c:pt>
                <c:pt idx="4">
                  <c:v>Trade: Food stuffs</c:v>
                </c:pt>
              </c:strCache>
            </c:strRef>
          </c:cat>
          <c:val>
            <c:numRef>
              <c:f>Sheet1!$B$2:$B$6</c:f>
              <c:numCache>
                <c:formatCode>0%</c:formatCode>
                <c:ptCount val="5"/>
                <c:pt idx="0">
                  <c:v>0.06</c:v>
                </c:pt>
                <c:pt idx="1">
                  <c:v>7.0000000000000007E-2</c:v>
                </c:pt>
                <c:pt idx="2">
                  <c:v>0.1</c:v>
                </c:pt>
                <c:pt idx="3">
                  <c:v>0.1111111111111111</c:v>
                </c:pt>
                <c:pt idx="4">
                  <c:v>0.3611111111111111</c:v>
                </c:pt>
              </c:numCache>
            </c:numRef>
          </c:val>
          <c:extLst>
            <c:ext xmlns:c16="http://schemas.microsoft.com/office/drawing/2014/chart" uri="{C3380CC4-5D6E-409C-BE32-E72D297353CC}">
              <c16:uniqueId val="{00000000-8C8E-4BB9-9A8A-4845D4E14A5A}"/>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none"/>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K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602164624408038"/>
          <c:y val="9.2248735168191612E-2"/>
          <c:w val="0.22744907576840384"/>
          <c:h val="0.83087760841326397"/>
        </c:manualLayout>
      </c:layout>
      <c:barChart>
        <c:barDir val="bar"/>
        <c:grouping val="clustered"/>
        <c:varyColors val="0"/>
        <c:ser>
          <c:idx val="0"/>
          <c:order val="0"/>
          <c:tx>
            <c:strRef>
              <c:f>Sheet1!$B$1</c:f>
              <c:strCache>
                <c:ptCount val="1"/>
                <c:pt idx="0">
                  <c:v>Closed business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 / restaurant</c:v>
                </c:pt>
                <c:pt idx="1">
                  <c:v>Agriculture</c:v>
                </c:pt>
                <c:pt idx="2">
                  <c:v>Trade: Clothes</c:v>
                </c:pt>
                <c:pt idx="3">
                  <c:v>Trade: General</c:v>
                </c:pt>
                <c:pt idx="4">
                  <c:v>Trade: Food stuffs</c:v>
                </c:pt>
              </c:strCache>
            </c:strRef>
          </c:cat>
          <c:val>
            <c:numRef>
              <c:f>Sheet1!$B$2:$B$6</c:f>
              <c:numCache>
                <c:formatCode>0%</c:formatCode>
                <c:ptCount val="5"/>
                <c:pt idx="0">
                  <c:v>0.05</c:v>
                </c:pt>
                <c:pt idx="1">
                  <c:v>0.11</c:v>
                </c:pt>
                <c:pt idx="2">
                  <c:v>0.12244897959183673</c:v>
                </c:pt>
                <c:pt idx="3">
                  <c:v>0.12244897959183673</c:v>
                </c:pt>
                <c:pt idx="4">
                  <c:v>0.29931972789115646</c:v>
                </c:pt>
              </c:numCache>
            </c:numRef>
          </c:val>
          <c:extLst>
            <c:ext xmlns:c16="http://schemas.microsoft.com/office/drawing/2014/chart" uri="{C3380CC4-5D6E-409C-BE32-E72D297353CC}">
              <c16:uniqueId val="{00000000-C323-4992-9203-6D8ECD001BF9}"/>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none"/>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KE"/>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602164624408038"/>
          <c:y val="9.2248735168191612E-2"/>
          <c:w val="0.22744907576840384"/>
          <c:h val="0.83087760841326397"/>
        </c:manualLayout>
      </c:layout>
      <c:barChart>
        <c:barDir val="bar"/>
        <c:grouping val="clustered"/>
        <c:varyColors val="0"/>
        <c:ser>
          <c:idx val="0"/>
          <c:order val="0"/>
          <c:tx>
            <c:strRef>
              <c:f>Sheet1!$B$1</c:f>
              <c:strCache>
                <c:ptCount val="1"/>
                <c:pt idx="0">
                  <c:v>TOTAL</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Salon / Barber</c:v>
                </c:pt>
                <c:pt idx="1">
                  <c:v>Agriculture</c:v>
                </c:pt>
                <c:pt idx="2">
                  <c:v>Trade: General</c:v>
                </c:pt>
                <c:pt idx="3">
                  <c:v>Trade: Clothes</c:v>
                </c:pt>
                <c:pt idx="4">
                  <c:v>Trade: Food stuffs</c:v>
                </c:pt>
              </c:strCache>
            </c:strRef>
          </c:cat>
          <c:val>
            <c:numRef>
              <c:f>Sheet1!$B$2:$B$6</c:f>
              <c:numCache>
                <c:formatCode>0%</c:formatCode>
                <c:ptCount val="5"/>
                <c:pt idx="0">
                  <c:v>0.05</c:v>
                </c:pt>
                <c:pt idx="1">
                  <c:v>0.09</c:v>
                </c:pt>
                <c:pt idx="2">
                  <c:v>0.1</c:v>
                </c:pt>
                <c:pt idx="3">
                  <c:v>0.12</c:v>
                </c:pt>
                <c:pt idx="4">
                  <c:v>0.32</c:v>
                </c:pt>
              </c:numCache>
            </c:numRef>
          </c:val>
          <c:extLst>
            <c:ext xmlns:c16="http://schemas.microsoft.com/office/drawing/2014/chart" uri="{C3380CC4-5D6E-409C-BE32-E72D297353CC}">
              <c16:uniqueId val="{00000000-8641-4CF6-AE93-C50571696A2F}"/>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none"/>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KE"/>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29336890639234"/>
          <c:y val="9.2248735168191612E-2"/>
          <c:w val="0.36832836503738736"/>
          <c:h val="0.83087760841326397"/>
        </c:manualLayout>
      </c:layout>
      <c:barChart>
        <c:barDir val="bar"/>
        <c:grouping val="clustered"/>
        <c:varyColors val="0"/>
        <c:ser>
          <c:idx val="0"/>
          <c:order val="0"/>
          <c:tx>
            <c:strRef>
              <c:f>Sheet1!$B$1</c:f>
              <c:strCache>
                <c:ptCount val="1"/>
                <c:pt idx="0">
                  <c:v>&lt; 75% of pre-Covid revenue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Market stall / kiosk / shed</c:v>
                </c:pt>
                <c:pt idx="1">
                  <c:v>Home / residence</c:v>
                </c:pt>
                <c:pt idx="2">
                  <c:v>Open market / mobile</c:v>
                </c:pt>
                <c:pt idx="3">
                  <c:v>Commercial / industrial</c:v>
                </c:pt>
              </c:strCache>
            </c:strRef>
          </c:cat>
          <c:val>
            <c:numRef>
              <c:f>Sheet1!$B$2:$B$5</c:f>
              <c:numCache>
                <c:formatCode>0%</c:formatCode>
                <c:ptCount val="4"/>
                <c:pt idx="0">
                  <c:v>0.18518518518518517</c:v>
                </c:pt>
                <c:pt idx="1">
                  <c:v>0.1388888888888889</c:v>
                </c:pt>
                <c:pt idx="2">
                  <c:v>0.37962962962962965</c:v>
                </c:pt>
                <c:pt idx="3">
                  <c:v>0.29629629629629628</c:v>
                </c:pt>
              </c:numCache>
            </c:numRef>
          </c:val>
          <c:extLst>
            <c:ext xmlns:c16="http://schemas.microsoft.com/office/drawing/2014/chart" uri="{C3380CC4-5D6E-409C-BE32-E72D297353CC}">
              <c16:uniqueId val="{00000000-1A9E-4565-8C51-C45B85688831}"/>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none"/>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KE"/>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29336890639234"/>
          <c:y val="9.2248735168191612E-2"/>
          <c:w val="0.36832836503738736"/>
          <c:h val="0.83087760841326397"/>
        </c:manualLayout>
      </c:layout>
      <c:barChart>
        <c:barDir val="bar"/>
        <c:grouping val="clustered"/>
        <c:varyColors val="0"/>
        <c:ser>
          <c:idx val="0"/>
          <c:order val="0"/>
          <c:tx>
            <c:strRef>
              <c:f>Sheet1!$B$1</c:f>
              <c:strCache>
                <c:ptCount val="1"/>
                <c:pt idx="0">
                  <c:v>Closed business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Market stall / kiosk / shed</c:v>
                </c:pt>
                <c:pt idx="1">
                  <c:v>Home / residence</c:v>
                </c:pt>
                <c:pt idx="2">
                  <c:v>Open market / mobile</c:v>
                </c:pt>
                <c:pt idx="3">
                  <c:v>Commercial / industrial</c:v>
                </c:pt>
              </c:strCache>
            </c:strRef>
          </c:cat>
          <c:val>
            <c:numRef>
              <c:f>Sheet1!$B$2:$B$5</c:f>
              <c:numCache>
                <c:formatCode>0%</c:formatCode>
                <c:ptCount val="4"/>
                <c:pt idx="0">
                  <c:v>0.18367346938775511</c:v>
                </c:pt>
                <c:pt idx="1">
                  <c:v>0.24489795918367346</c:v>
                </c:pt>
                <c:pt idx="2">
                  <c:v>0.23809523809523808</c:v>
                </c:pt>
                <c:pt idx="3">
                  <c:v>0.33333333333333331</c:v>
                </c:pt>
              </c:numCache>
            </c:numRef>
          </c:val>
          <c:extLst>
            <c:ext xmlns:c16="http://schemas.microsoft.com/office/drawing/2014/chart" uri="{C3380CC4-5D6E-409C-BE32-E72D297353CC}">
              <c16:uniqueId val="{00000000-BB7C-4E91-86C6-315E22909535}"/>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none"/>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KE"/>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29336890639234"/>
          <c:y val="9.2248735168191612E-2"/>
          <c:w val="0.36832836503738736"/>
          <c:h val="0.83087760841326397"/>
        </c:manualLayout>
      </c:layout>
      <c:barChart>
        <c:barDir val="bar"/>
        <c:grouping val="clustered"/>
        <c:varyColors val="0"/>
        <c:ser>
          <c:idx val="0"/>
          <c:order val="0"/>
          <c:tx>
            <c:strRef>
              <c:f>Sheet1!$B$1</c:f>
              <c:strCache>
                <c:ptCount val="1"/>
                <c:pt idx="0">
                  <c:v>Grand Total</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Market stall / kiosk / shed</c:v>
                </c:pt>
                <c:pt idx="1">
                  <c:v>Home / residence</c:v>
                </c:pt>
                <c:pt idx="2">
                  <c:v>Open market / mobile</c:v>
                </c:pt>
                <c:pt idx="3">
                  <c:v>Commercial / industrial</c:v>
                </c:pt>
              </c:strCache>
            </c:strRef>
          </c:cat>
          <c:val>
            <c:numRef>
              <c:f>Sheet1!$B$2:$B$5</c:f>
              <c:numCache>
                <c:formatCode>0%</c:formatCode>
                <c:ptCount val="4"/>
                <c:pt idx="0">
                  <c:v>0.16628175519630484</c:v>
                </c:pt>
                <c:pt idx="1">
                  <c:v>0.20092378752886836</c:v>
                </c:pt>
                <c:pt idx="2">
                  <c:v>0.29792147806004621</c:v>
                </c:pt>
                <c:pt idx="3">
                  <c:v>0.3348729792147806</c:v>
                </c:pt>
              </c:numCache>
            </c:numRef>
          </c:val>
          <c:extLst>
            <c:ext xmlns:c16="http://schemas.microsoft.com/office/drawing/2014/chart" uri="{C3380CC4-5D6E-409C-BE32-E72D297353CC}">
              <c16:uniqueId val="{00000000-DAE8-4609-ACF4-0A6CB66524E2}"/>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none"/>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K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RECOVERED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c:formatCode>
                <c:ptCount val="2"/>
                <c:pt idx="0">
                  <c:v>0.20526315789473684</c:v>
                </c:pt>
                <c:pt idx="1">
                  <c:v>0.26618705035971224</c:v>
                </c:pt>
              </c:numCache>
            </c:numRef>
          </c:val>
          <c:extLst>
            <c:ext xmlns:c16="http://schemas.microsoft.com/office/drawing/2014/chart" uri="{C3380CC4-5D6E-409C-BE32-E72D297353CC}">
              <c16:uniqueId val="{00000000-EB61-4A9E-BB72-D242CF6A5647}"/>
            </c:ext>
          </c:extLst>
        </c:ser>
        <c:ser>
          <c:idx val="1"/>
          <c:order val="1"/>
          <c:tx>
            <c:strRef>
              <c:f>Sheet1!$C$1</c:f>
              <c:strCache>
                <c:ptCount val="1"/>
                <c:pt idx="0">
                  <c:v>STRUGGLING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Sheet1!$C$2:$C$3</c:f>
              <c:numCache>
                <c:formatCode>0%</c:formatCode>
                <c:ptCount val="2"/>
                <c:pt idx="0">
                  <c:v>0.30526315789473685</c:v>
                </c:pt>
                <c:pt idx="1">
                  <c:v>0.35971223021582732</c:v>
                </c:pt>
              </c:numCache>
            </c:numRef>
          </c:val>
          <c:extLst>
            <c:ext xmlns:c16="http://schemas.microsoft.com/office/drawing/2014/chart" uri="{C3380CC4-5D6E-409C-BE32-E72D297353CC}">
              <c16:uniqueId val="{00000001-EB61-4A9E-BB72-D242CF6A5647}"/>
            </c:ext>
          </c:extLst>
        </c:ser>
        <c:ser>
          <c:idx val="2"/>
          <c:order val="2"/>
          <c:tx>
            <c:strRef>
              <c:f>Sheet1!$D$1</c:f>
              <c:strCache>
                <c:ptCount val="1"/>
                <c:pt idx="0">
                  <c:v>CLOSED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Sheet1!$D$2:$D$3</c:f>
              <c:numCache>
                <c:formatCode>0%</c:formatCode>
                <c:ptCount val="2"/>
                <c:pt idx="0">
                  <c:v>0.48947368421052634</c:v>
                </c:pt>
                <c:pt idx="1">
                  <c:v>0.37410071942446044</c:v>
                </c:pt>
              </c:numCache>
            </c:numRef>
          </c:val>
          <c:extLst>
            <c:ext xmlns:c16="http://schemas.microsoft.com/office/drawing/2014/chart" uri="{C3380CC4-5D6E-409C-BE32-E72D297353CC}">
              <c16:uniqueId val="{00000002-EB61-4A9E-BB72-D242CF6A5647}"/>
            </c:ext>
          </c:extLst>
        </c:ser>
        <c:dLbls>
          <c:dLblPos val="ctr"/>
          <c:showLegendKey val="0"/>
          <c:showVal val="1"/>
          <c:showCatName val="0"/>
          <c:showSerName val="0"/>
          <c:showPercent val="0"/>
          <c:showBubbleSize val="0"/>
        </c:dLbls>
        <c:gapWidth val="150"/>
        <c:overlap val="100"/>
        <c:axId val="1106777672"/>
        <c:axId val="1106779968"/>
      </c:barChart>
      <c:catAx>
        <c:axId val="1106777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KE"/>
          </a:p>
        </c:txPr>
        <c:crossAx val="1106779968"/>
        <c:crosses val="autoZero"/>
        <c:auto val="1"/>
        <c:lblAlgn val="ctr"/>
        <c:lblOffset val="100"/>
        <c:noMultiLvlLbl val="0"/>
      </c:catAx>
      <c:valAx>
        <c:axId val="1106779968"/>
        <c:scaling>
          <c:orientation val="minMax"/>
        </c:scaling>
        <c:delete val="1"/>
        <c:axPos val="b"/>
        <c:numFmt formatCode="0%" sourceLinked="1"/>
        <c:majorTickMark val="none"/>
        <c:minorTickMark val="none"/>
        <c:tickLblPos val="nextTo"/>
        <c:crossAx val="1106777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&lt; 75% of pre-Covid revenue</c:v>
                </c:pt>
              </c:strCache>
            </c:strRef>
          </c:tx>
          <c:spPr>
            <a:ln w="28575"/>
          </c:spPr>
          <c:dPt>
            <c:idx val="0"/>
            <c:bubble3D val="0"/>
            <c:spPr>
              <a:solidFill>
                <a:schemeClr val="accent1"/>
              </a:solidFill>
              <a:ln w="28575">
                <a:solidFill>
                  <a:schemeClr val="lt1"/>
                </a:solidFill>
              </a:ln>
              <a:effectLst/>
            </c:spPr>
            <c:extLst>
              <c:ext xmlns:c16="http://schemas.microsoft.com/office/drawing/2014/chart" uri="{C3380CC4-5D6E-409C-BE32-E72D297353CC}">
                <c16:uniqueId val="{00000002-80AF-456C-9749-FC2CA86DE7F0}"/>
              </c:ext>
            </c:extLst>
          </c:dPt>
          <c:dPt>
            <c:idx val="1"/>
            <c:bubble3D val="0"/>
            <c:spPr>
              <a:solidFill>
                <a:schemeClr val="accent1">
                  <a:alpha val="40000"/>
                </a:schemeClr>
              </a:solidFill>
              <a:ln w="28575">
                <a:solidFill>
                  <a:schemeClr val="lt1"/>
                </a:solidFill>
              </a:ln>
              <a:effectLst/>
            </c:spPr>
            <c:extLst>
              <c:ext xmlns:c16="http://schemas.microsoft.com/office/drawing/2014/chart" uri="{C3380CC4-5D6E-409C-BE32-E72D297353CC}">
                <c16:uniqueId val="{00000003-80AF-456C-9749-FC2CA86DE7F0}"/>
              </c:ext>
            </c:extLst>
          </c:dPt>
          <c:dLbls>
            <c:dLbl>
              <c:idx val="0"/>
              <c:layout>
                <c:manualLayout>
                  <c:x val="0.10836281994113313"/>
                  <c:y val="4.1067761806981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AF-456C-9749-FC2CA86DE7F0}"/>
                </c:ext>
              </c:extLst>
            </c:dLbl>
            <c:dLbl>
              <c:idx val="1"/>
              <c:layout>
                <c:manualLayout>
                  <c:x val="-6.1248550401510039E-2"/>
                  <c:y val="-0.184804928131416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AF-456C-9749-FC2CA86DE7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0%</c:formatCode>
                <c:ptCount val="2"/>
                <c:pt idx="0">
                  <c:v>0.53703703703703709</c:v>
                </c:pt>
                <c:pt idx="1">
                  <c:v>0.46296296296296297</c:v>
                </c:pt>
              </c:numCache>
            </c:numRef>
          </c:val>
          <c:extLst>
            <c:ext xmlns:c16="http://schemas.microsoft.com/office/drawing/2014/chart" uri="{C3380CC4-5D6E-409C-BE32-E72D297353CC}">
              <c16:uniqueId val="{00000000-80AF-456C-9749-FC2CA86DE7F0}"/>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75% or more of pre-Covid revenues</c:v>
                </c:pt>
              </c:strCache>
            </c:strRef>
          </c:tx>
          <c:spPr>
            <a:ln w="28575">
              <a:solidFill>
                <a:schemeClr val="bg1"/>
              </a:solidFill>
            </a:ln>
          </c:spPr>
          <c:dPt>
            <c:idx val="0"/>
            <c:bubble3D val="0"/>
            <c:spPr>
              <a:solidFill>
                <a:schemeClr val="accent3"/>
              </a:solidFill>
              <a:ln w="28575">
                <a:solidFill>
                  <a:schemeClr val="bg1"/>
                </a:solidFill>
              </a:ln>
              <a:effectLst/>
            </c:spPr>
            <c:extLst>
              <c:ext xmlns:c16="http://schemas.microsoft.com/office/drawing/2014/chart" uri="{C3380CC4-5D6E-409C-BE32-E72D297353CC}">
                <c16:uniqueId val="{00000001-A9AB-4670-8E47-0B7B07067C5F}"/>
              </c:ext>
            </c:extLst>
          </c:dPt>
          <c:dPt>
            <c:idx val="1"/>
            <c:bubble3D val="0"/>
            <c:spPr>
              <a:solidFill>
                <a:schemeClr val="accent3">
                  <a:alpha val="40000"/>
                </a:schemeClr>
              </a:solidFill>
              <a:ln w="28575">
                <a:solidFill>
                  <a:schemeClr val="bg1"/>
                </a:solidFill>
              </a:ln>
              <a:effectLst/>
            </c:spPr>
            <c:extLst>
              <c:ext xmlns:c16="http://schemas.microsoft.com/office/drawing/2014/chart" uri="{C3380CC4-5D6E-409C-BE32-E72D297353CC}">
                <c16:uniqueId val="{00000003-A9AB-4670-8E47-0B7B07067C5F}"/>
              </c:ext>
            </c:extLst>
          </c:dPt>
          <c:dLbls>
            <c:dLbl>
              <c:idx val="0"/>
              <c:layout>
                <c:manualLayout>
                  <c:x val="0.11307424689509536"/>
                  <c:y val="-4.70562668058233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AB-4670-8E47-0B7B07067C5F}"/>
                </c:ext>
              </c:extLst>
            </c:dLbl>
            <c:dLbl>
              <c:idx val="1"/>
              <c:layout>
                <c:manualLayout>
                  <c:x val="-0.11307424689509546"/>
                  <c:y val="-0.102669404517453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AB-4670-8E47-0B7B07067C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0%</c:formatCode>
                <c:ptCount val="2"/>
                <c:pt idx="0">
                  <c:v>0.51315789473684215</c:v>
                </c:pt>
                <c:pt idx="1">
                  <c:v>0.48684210526315791</c:v>
                </c:pt>
              </c:numCache>
            </c:numRef>
          </c:val>
          <c:extLst>
            <c:ext xmlns:c16="http://schemas.microsoft.com/office/drawing/2014/chart" uri="{C3380CC4-5D6E-409C-BE32-E72D297353CC}">
              <c16:uniqueId val="{00000004-A9AB-4670-8E47-0B7B07067C5F}"/>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Closed business</c:v>
                </c:pt>
              </c:strCache>
            </c:strRef>
          </c:tx>
          <c:spPr>
            <a:ln w="28575"/>
          </c:spPr>
          <c:dPt>
            <c:idx val="0"/>
            <c:bubble3D val="0"/>
            <c:spPr>
              <a:solidFill>
                <a:schemeClr val="accent6"/>
              </a:solidFill>
              <a:ln w="28575">
                <a:solidFill>
                  <a:schemeClr val="lt1"/>
                </a:solidFill>
              </a:ln>
              <a:effectLst/>
            </c:spPr>
            <c:extLst>
              <c:ext xmlns:c16="http://schemas.microsoft.com/office/drawing/2014/chart" uri="{C3380CC4-5D6E-409C-BE32-E72D297353CC}">
                <c16:uniqueId val="{00000001-B463-4CAC-9681-ECA8F5BE4374}"/>
              </c:ext>
            </c:extLst>
          </c:dPt>
          <c:dPt>
            <c:idx val="1"/>
            <c:bubble3D val="0"/>
            <c:spPr>
              <a:solidFill>
                <a:schemeClr val="accent6">
                  <a:alpha val="37000"/>
                </a:schemeClr>
              </a:solidFill>
              <a:ln w="28575">
                <a:solidFill>
                  <a:schemeClr val="lt1"/>
                </a:solidFill>
              </a:ln>
              <a:effectLst/>
            </c:spPr>
            <c:extLst>
              <c:ext xmlns:c16="http://schemas.microsoft.com/office/drawing/2014/chart" uri="{C3380CC4-5D6E-409C-BE32-E72D297353CC}">
                <c16:uniqueId val="{00000003-B463-4CAC-9681-ECA8F5BE4374}"/>
              </c:ext>
            </c:extLst>
          </c:dPt>
          <c:dLbls>
            <c:dLbl>
              <c:idx val="0"/>
              <c:layout>
                <c:manualLayout>
                  <c:x val="8.0094258217359188E-2"/>
                  <c:y val="-4.70562668058233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63-4CAC-9681-ECA8F5BE4374}"/>
                </c:ext>
              </c:extLst>
            </c:dLbl>
            <c:dLbl>
              <c:idx val="1"/>
              <c:layout>
                <c:manualLayout>
                  <c:x val="-0.10365139298717083"/>
                  <c:y val="-9.24024640657084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63-4CAC-9681-ECA8F5BE437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0%</c:formatCode>
                <c:ptCount val="2"/>
                <c:pt idx="0">
                  <c:v>0.64137931034482754</c:v>
                </c:pt>
                <c:pt idx="1">
                  <c:v>0.35862068965517241</c:v>
                </c:pt>
              </c:numCache>
            </c:numRef>
          </c:val>
          <c:extLst>
            <c:ext xmlns:c16="http://schemas.microsoft.com/office/drawing/2014/chart" uri="{C3380CC4-5D6E-409C-BE32-E72D297353CC}">
              <c16:uniqueId val="{00000004-B463-4CAC-9681-ECA8F5BE4374}"/>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Grand Total</c:v>
                </c:pt>
              </c:strCache>
            </c:strRef>
          </c:tx>
          <c:spPr>
            <a:ln w="28575"/>
          </c:spPr>
          <c:dPt>
            <c:idx val="0"/>
            <c:bubble3D val="0"/>
            <c:spPr>
              <a:solidFill>
                <a:schemeClr val="tx2"/>
              </a:solidFill>
              <a:ln w="28575">
                <a:solidFill>
                  <a:schemeClr val="lt1"/>
                </a:solidFill>
              </a:ln>
              <a:effectLst/>
            </c:spPr>
            <c:extLst>
              <c:ext xmlns:c16="http://schemas.microsoft.com/office/drawing/2014/chart" uri="{C3380CC4-5D6E-409C-BE32-E72D297353CC}">
                <c16:uniqueId val="{00000001-C964-4A2D-A2B2-C506337C0D86}"/>
              </c:ext>
            </c:extLst>
          </c:dPt>
          <c:dPt>
            <c:idx val="1"/>
            <c:bubble3D val="0"/>
            <c:spPr>
              <a:solidFill>
                <a:schemeClr val="tx2">
                  <a:alpha val="40000"/>
                </a:schemeClr>
              </a:solidFill>
              <a:ln w="28575">
                <a:solidFill>
                  <a:schemeClr val="lt1"/>
                </a:solidFill>
              </a:ln>
              <a:effectLst/>
            </c:spPr>
            <c:extLst>
              <c:ext xmlns:c16="http://schemas.microsoft.com/office/drawing/2014/chart" uri="{C3380CC4-5D6E-409C-BE32-E72D297353CC}">
                <c16:uniqueId val="{00000003-C964-4A2D-A2B2-C506337C0D86}"/>
              </c:ext>
            </c:extLst>
          </c:dPt>
          <c:dLbls>
            <c:dLbl>
              <c:idx val="0"/>
              <c:layout>
                <c:manualLayout>
                  <c:x val="9.8939966033208426E-2"/>
                  <c:y val="-3.08008213552361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64-4A2D-A2B2-C506337C0D86}"/>
                </c:ext>
              </c:extLst>
            </c:dLbl>
            <c:dLbl>
              <c:idx val="1"/>
              <c:layout>
                <c:manualLayout>
                  <c:x val="-9.4228539079246207E-2"/>
                  <c:y val="-0.12320328542094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64-4A2D-A2B2-C506337C0D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0%</c:formatCode>
                <c:ptCount val="2"/>
                <c:pt idx="0">
                  <c:v>0.57762557077625576</c:v>
                </c:pt>
                <c:pt idx="1">
                  <c:v>0.4223744292237443</c:v>
                </c:pt>
              </c:numCache>
            </c:numRef>
          </c:val>
          <c:extLst>
            <c:ext xmlns:c16="http://schemas.microsoft.com/office/drawing/2014/chart" uri="{C3380CC4-5D6E-409C-BE32-E72D297353CC}">
              <c16:uniqueId val="{00000004-C964-4A2D-A2B2-C506337C0D86}"/>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93678352947192"/>
          <c:y val="9.2248735168191612E-2"/>
          <c:w val="0.54186208743933872"/>
          <c:h val="0.83087760841326397"/>
        </c:manualLayout>
      </c:layout>
      <c:barChart>
        <c:barDir val="bar"/>
        <c:grouping val="clustered"/>
        <c:varyColors val="0"/>
        <c:ser>
          <c:idx val="0"/>
          <c:order val="0"/>
          <c:tx>
            <c:strRef>
              <c:f>Sheet1!$B$1</c:f>
              <c:strCache>
                <c:ptCount val="1"/>
                <c:pt idx="0">
                  <c:v>75% or more of pre-Covid revenues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18 - 34</c:v>
                </c:pt>
                <c:pt idx="1">
                  <c:v>35-44</c:v>
                </c:pt>
                <c:pt idx="2">
                  <c:v>45-54</c:v>
                </c:pt>
                <c:pt idx="3">
                  <c:v>55+</c:v>
                </c:pt>
              </c:strCache>
            </c:strRef>
          </c:cat>
          <c:val>
            <c:numRef>
              <c:f>Sheet1!$B$2:$B$5</c:f>
              <c:numCache>
                <c:formatCode>0%</c:formatCode>
                <c:ptCount val="4"/>
                <c:pt idx="0">
                  <c:v>0.23684210526315788</c:v>
                </c:pt>
                <c:pt idx="1">
                  <c:v>0.46052631578947367</c:v>
                </c:pt>
                <c:pt idx="2">
                  <c:v>0.15789473684210525</c:v>
                </c:pt>
                <c:pt idx="3">
                  <c:v>0.14473684210526316</c:v>
                </c:pt>
              </c:numCache>
            </c:numRef>
          </c:val>
          <c:extLst>
            <c:ext xmlns:c16="http://schemas.microsoft.com/office/drawing/2014/chart" uri="{C3380CC4-5D6E-409C-BE32-E72D297353CC}">
              <c16:uniqueId val="{00000000-4BE0-4BD5-8DDA-7BC4FCD96099}"/>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336809653936049"/>
          <c:y val="9.2248735168191612E-2"/>
          <c:w val="0.29543077442945026"/>
          <c:h val="0.83087762130349729"/>
        </c:manualLayout>
      </c:layout>
      <c:barChart>
        <c:barDir val="bar"/>
        <c:grouping val="clustered"/>
        <c:varyColors val="0"/>
        <c:ser>
          <c:idx val="0"/>
          <c:order val="0"/>
          <c:tx>
            <c:strRef>
              <c:f>Sheet1!$B$1</c:f>
              <c:strCache>
                <c:ptCount val="1"/>
                <c:pt idx="0">
                  <c:v>75% or more of pre-Covid revenues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Primary / none</c:v>
                </c:pt>
                <c:pt idx="1">
                  <c:v>Secondary</c:v>
                </c:pt>
                <c:pt idx="2">
                  <c:v>Tertiary</c:v>
                </c:pt>
              </c:strCache>
            </c:strRef>
          </c:cat>
          <c:val>
            <c:numRef>
              <c:f>Sheet1!$B$2:$B$4</c:f>
              <c:numCache>
                <c:formatCode>0%</c:formatCode>
                <c:ptCount val="3"/>
                <c:pt idx="0">
                  <c:v>0.47368421052631576</c:v>
                </c:pt>
                <c:pt idx="1">
                  <c:v>0.43421052631578949</c:v>
                </c:pt>
                <c:pt idx="2">
                  <c:v>9.2105263157894732E-2</c:v>
                </c:pt>
              </c:numCache>
            </c:numRef>
          </c:val>
          <c:extLst>
            <c:ext xmlns:c16="http://schemas.microsoft.com/office/drawing/2014/chart" uri="{C3380CC4-5D6E-409C-BE32-E72D297353CC}">
              <c16:uniqueId val="{00000000-FFDE-4DB0-B5E5-47765E0B3E2D}"/>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93678352947192"/>
          <c:y val="9.2248735168191612E-2"/>
          <c:w val="0.54186208743933872"/>
          <c:h val="0.83087760841326397"/>
        </c:manualLayout>
      </c:layout>
      <c:barChart>
        <c:barDir val="bar"/>
        <c:grouping val="clustered"/>
        <c:varyColors val="0"/>
        <c:ser>
          <c:idx val="0"/>
          <c:order val="0"/>
          <c:tx>
            <c:strRef>
              <c:f>Sheet1!$B$1</c:f>
              <c:strCache>
                <c:ptCount val="1"/>
                <c:pt idx="0">
                  <c:v>&lt; 75% of pre-Covid revenue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18 - 34</c:v>
                </c:pt>
                <c:pt idx="1">
                  <c:v>35-44</c:v>
                </c:pt>
                <c:pt idx="2">
                  <c:v>45-54</c:v>
                </c:pt>
                <c:pt idx="3">
                  <c:v>55+</c:v>
                </c:pt>
              </c:strCache>
            </c:strRef>
          </c:cat>
          <c:val>
            <c:numRef>
              <c:f>Sheet1!$B$2:$B$5</c:f>
              <c:numCache>
                <c:formatCode>0%</c:formatCode>
                <c:ptCount val="4"/>
                <c:pt idx="0">
                  <c:v>0.25471698113207547</c:v>
                </c:pt>
                <c:pt idx="1">
                  <c:v>0.30188679245283018</c:v>
                </c:pt>
                <c:pt idx="2">
                  <c:v>0.23584905660377359</c:v>
                </c:pt>
                <c:pt idx="3">
                  <c:v>0.20754716981132076</c:v>
                </c:pt>
              </c:numCache>
            </c:numRef>
          </c:val>
          <c:extLst>
            <c:ext xmlns:c16="http://schemas.microsoft.com/office/drawing/2014/chart" uri="{C3380CC4-5D6E-409C-BE32-E72D297353CC}">
              <c16:uniqueId val="{00000000-048D-4084-8DBD-1A634EB94435}"/>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max val="0.60000000000000009"/>
          <c:min val="0"/>
        </c:scaling>
        <c:delete val="1"/>
        <c:axPos val="b"/>
        <c:numFmt formatCode="0%" sourceLinked="1"/>
        <c:majorTickMark val="out"/>
        <c:minorTickMark val="none"/>
        <c:tickLblPos val="nextTo"/>
        <c:crossAx val="6505326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93678352947192"/>
          <c:y val="9.2248735168191612E-2"/>
          <c:w val="0.54186208743933872"/>
          <c:h val="0.83087760841326397"/>
        </c:manualLayout>
      </c:layout>
      <c:barChart>
        <c:barDir val="bar"/>
        <c:grouping val="clustered"/>
        <c:varyColors val="0"/>
        <c:ser>
          <c:idx val="0"/>
          <c:order val="0"/>
          <c:tx>
            <c:strRef>
              <c:f>Sheet1!$B$1</c:f>
              <c:strCache>
                <c:ptCount val="1"/>
                <c:pt idx="0">
                  <c:v>Closed business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18 - 34</c:v>
                </c:pt>
                <c:pt idx="1">
                  <c:v>35-44</c:v>
                </c:pt>
                <c:pt idx="2">
                  <c:v>45-54</c:v>
                </c:pt>
                <c:pt idx="3">
                  <c:v>55+</c:v>
                </c:pt>
              </c:strCache>
            </c:strRef>
          </c:cat>
          <c:val>
            <c:numRef>
              <c:f>Sheet1!$B$2:$B$5</c:f>
              <c:numCache>
                <c:formatCode>0%</c:formatCode>
                <c:ptCount val="4"/>
                <c:pt idx="0">
                  <c:v>0.28368794326241137</c:v>
                </c:pt>
                <c:pt idx="1">
                  <c:v>0.3546099290780142</c:v>
                </c:pt>
                <c:pt idx="2">
                  <c:v>0.19148936170212766</c:v>
                </c:pt>
                <c:pt idx="3">
                  <c:v>0.1702127659574468</c:v>
                </c:pt>
              </c:numCache>
            </c:numRef>
          </c:val>
          <c:extLst>
            <c:ext xmlns:c16="http://schemas.microsoft.com/office/drawing/2014/chart" uri="{C3380CC4-5D6E-409C-BE32-E72D297353CC}">
              <c16:uniqueId val="{00000000-448A-4DC2-B99D-AFE94C7D418D}"/>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max val="0.60000000000000009"/>
        </c:scaling>
        <c:delete val="1"/>
        <c:axPos val="b"/>
        <c:numFmt formatCode="0%" sourceLinked="1"/>
        <c:majorTickMark val="out"/>
        <c:minorTickMark val="none"/>
        <c:tickLblPos val="nextTo"/>
        <c:crossAx val="6505326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93678352947192"/>
          <c:y val="9.2248735168191612E-2"/>
          <c:w val="0.54186208743933872"/>
          <c:h val="0.83087760841326397"/>
        </c:manualLayout>
      </c:layout>
      <c:barChart>
        <c:barDir val="bar"/>
        <c:grouping val="clustered"/>
        <c:varyColors val="0"/>
        <c:ser>
          <c:idx val="0"/>
          <c:order val="0"/>
          <c:tx>
            <c:strRef>
              <c:f>Sheet1!$B$1</c:f>
              <c:strCache>
                <c:ptCount val="1"/>
                <c:pt idx="0">
                  <c:v>Grand Total</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18 - 34</c:v>
                </c:pt>
                <c:pt idx="1">
                  <c:v>35-44</c:v>
                </c:pt>
                <c:pt idx="2">
                  <c:v>45-54</c:v>
                </c:pt>
                <c:pt idx="3">
                  <c:v>55+</c:v>
                </c:pt>
              </c:strCache>
            </c:strRef>
          </c:cat>
          <c:val>
            <c:numRef>
              <c:f>Sheet1!$B$2:$B$5</c:f>
              <c:numCache>
                <c:formatCode>0%</c:formatCode>
                <c:ptCount val="4"/>
                <c:pt idx="0">
                  <c:v>0.26004728132387706</c:v>
                </c:pt>
                <c:pt idx="1">
                  <c:v>0.37115839243498816</c:v>
                </c:pt>
                <c:pt idx="2">
                  <c:v>0.20094562647754138</c:v>
                </c:pt>
                <c:pt idx="3">
                  <c:v>0.16784869976359337</c:v>
                </c:pt>
              </c:numCache>
            </c:numRef>
          </c:val>
          <c:extLst>
            <c:ext xmlns:c16="http://schemas.microsoft.com/office/drawing/2014/chart" uri="{C3380CC4-5D6E-409C-BE32-E72D297353CC}">
              <c16:uniqueId val="{00000000-2A5F-40B3-8202-9DD1037771B6}"/>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max val="0.60000000000000009"/>
        </c:scaling>
        <c:delete val="1"/>
        <c:axPos val="b"/>
        <c:numFmt formatCode="0%" sourceLinked="1"/>
        <c:majorTickMark val="out"/>
        <c:minorTickMark val="none"/>
        <c:tickLblPos val="nextTo"/>
        <c:crossAx val="6505326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336809653936049"/>
          <c:y val="9.2248735168191612E-2"/>
          <c:w val="0.29543077442945026"/>
          <c:h val="0.83087762130349729"/>
        </c:manualLayout>
      </c:layout>
      <c:barChart>
        <c:barDir val="bar"/>
        <c:grouping val="clustered"/>
        <c:varyColors val="0"/>
        <c:ser>
          <c:idx val="0"/>
          <c:order val="0"/>
          <c:tx>
            <c:strRef>
              <c:f>Sheet1!$B$1</c:f>
              <c:strCache>
                <c:ptCount val="1"/>
                <c:pt idx="0">
                  <c:v>&lt; 75% of pre-Covid revenue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Primary / none</c:v>
                </c:pt>
                <c:pt idx="1">
                  <c:v>Secondary</c:v>
                </c:pt>
                <c:pt idx="2">
                  <c:v>Tertiary</c:v>
                </c:pt>
              </c:strCache>
            </c:strRef>
          </c:cat>
          <c:val>
            <c:numRef>
              <c:f>Sheet1!$B$2:$B$4</c:f>
              <c:numCache>
                <c:formatCode>0%</c:formatCode>
                <c:ptCount val="3"/>
                <c:pt idx="0">
                  <c:v>0.46296296296296297</c:v>
                </c:pt>
                <c:pt idx="1">
                  <c:v>0.37962962962962965</c:v>
                </c:pt>
                <c:pt idx="2">
                  <c:v>0.1388888888888889</c:v>
                </c:pt>
              </c:numCache>
            </c:numRef>
          </c:val>
          <c:extLst>
            <c:ext xmlns:c16="http://schemas.microsoft.com/office/drawing/2014/chart" uri="{C3380CC4-5D6E-409C-BE32-E72D297353CC}">
              <c16:uniqueId val="{00000000-0F2F-4104-9133-F17B45E7FED2}"/>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Married</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c:formatCode>
                <c:ptCount val="2"/>
                <c:pt idx="0">
                  <c:v>0.69473684210526321</c:v>
                </c:pt>
                <c:pt idx="1">
                  <c:v>0.8920863309352518</c:v>
                </c:pt>
              </c:numCache>
            </c:numRef>
          </c:val>
          <c:extLst>
            <c:ext xmlns:c16="http://schemas.microsoft.com/office/drawing/2014/chart" uri="{C3380CC4-5D6E-409C-BE32-E72D297353CC}">
              <c16:uniqueId val="{00000000-3AD3-47D6-9E1E-CCA846D4349D}"/>
            </c:ext>
          </c:extLst>
        </c:ser>
        <c:ser>
          <c:idx val="1"/>
          <c:order val="1"/>
          <c:tx>
            <c:strRef>
              <c:f>Sheet1!$C$1</c:f>
              <c:strCache>
                <c:ptCount val="1"/>
                <c:pt idx="0">
                  <c:v>Single / widowed</c:v>
                </c:pt>
              </c:strCache>
            </c:strRef>
          </c:tx>
          <c:spPr>
            <a:solidFill>
              <a:schemeClr val="accent5">
                <a:lumMod val="40000"/>
                <a:lumOff val="6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KE"/>
                </a:p>
              </c:txPr>
              <c:dLblPos val="ctr"/>
              <c:showLegendKey val="0"/>
              <c:showVal val="1"/>
              <c:showCatName val="0"/>
              <c:showSerName val="0"/>
              <c:showPercent val="0"/>
              <c:showBubbleSize val="0"/>
              <c:extLst>
                <c:ext xmlns:c16="http://schemas.microsoft.com/office/drawing/2014/chart" uri="{C3380CC4-5D6E-409C-BE32-E72D297353CC}">
                  <c16:uniqueId val="{00000004-3AD3-47D6-9E1E-CCA846D4349D}"/>
                </c:ext>
              </c:extLst>
            </c:dLbl>
            <c:dLbl>
              <c:idx val="1"/>
              <c:layout>
                <c:manualLayout>
                  <c:x val="1.1990875604579319E-2"/>
                  <c:y val="-4.2455517588980672E-17"/>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K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D3-47D6-9E1E-CCA846D434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Sheet1!$C$2:$C$3</c:f>
              <c:numCache>
                <c:formatCode>0%</c:formatCode>
                <c:ptCount val="2"/>
                <c:pt idx="0">
                  <c:v>0.30526315789473685</c:v>
                </c:pt>
                <c:pt idx="1">
                  <c:v>0.1079136690647482</c:v>
                </c:pt>
              </c:numCache>
            </c:numRef>
          </c:val>
          <c:extLst>
            <c:ext xmlns:c16="http://schemas.microsoft.com/office/drawing/2014/chart" uri="{C3380CC4-5D6E-409C-BE32-E72D297353CC}">
              <c16:uniqueId val="{00000001-3AD3-47D6-9E1E-CCA846D4349D}"/>
            </c:ext>
          </c:extLst>
        </c:ser>
        <c:dLbls>
          <c:dLblPos val="ctr"/>
          <c:showLegendKey val="0"/>
          <c:showVal val="1"/>
          <c:showCatName val="0"/>
          <c:showSerName val="0"/>
          <c:showPercent val="0"/>
          <c:showBubbleSize val="0"/>
        </c:dLbls>
        <c:gapWidth val="150"/>
        <c:overlap val="100"/>
        <c:axId val="1106777672"/>
        <c:axId val="1106779968"/>
      </c:barChart>
      <c:catAx>
        <c:axId val="1106777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KE"/>
          </a:p>
        </c:txPr>
        <c:crossAx val="1106779968"/>
        <c:crosses val="autoZero"/>
        <c:auto val="1"/>
        <c:lblAlgn val="ctr"/>
        <c:lblOffset val="100"/>
        <c:noMultiLvlLbl val="0"/>
      </c:catAx>
      <c:valAx>
        <c:axId val="1106779968"/>
        <c:scaling>
          <c:orientation val="minMax"/>
        </c:scaling>
        <c:delete val="1"/>
        <c:axPos val="b"/>
        <c:numFmt formatCode="0%" sourceLinked="1"/>
        <c:majorTickMark val="none"/>
        <c:minorTickMark val="none"/>
        <c:tickLblPos val="nextTo"/>
        <c:crossAx val="1106777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336809653936049"/>
          <c:y val="9.2248735168191612E-2"/>
          <c:w val="0.29543077442945026"/>
          <c:h val="0.83087762130349729"/>
        </c:manualLayout>
      </c:layout>
      <c:barChart>
        <c:barDir val="bar"/>
        <c:grouping val="clustered"/>
        <c:varyColors val="0"/>
        <c:ser>
          <c:idx val="0"/>
          <c:order val="0"/>
          <c:tx>
            <c:strRef>
              <c:f>Sheet1!$B$1</c:f>
              <c:strCache>
                <c:ptCount val="1"/>
                <c:pt idx="0">
                  <c:v>Closed business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Primary / none</c:v>
                </c:pt>
                <c:pt idx="1">
                  <c:v>Secondary</c:v>
                </c:pt>
                <c:pt idx="2">
                  <c:v>Tertiary</c:v>
                </c:pt>
              </c:strCache>
            </c:strRef>
          </c:cat>
          <c:val>
            <c:numRef>
              <c:f>Sheet1!$B$2:$B$4</c:f>
              <c:numCache>
                <c:formatCode>0%</c:formatCode>
                <c:ptCount val="3"/>
                <c:pt idx="0">
                  <c:v>0.50340136054421769</c:v>
                </c:pt>
                <c:pt idx="1">
                  <c:v>0.37414965986394561</c:v>
                </c:pt>
                <c:pt idx="2">
                  <c:v>0.10204081632653061</c:v>
                </c:pt>
              </c:numCache>
            </c:numRef>
          </c:val>
          <c:extLst>
            <c:ext xmlns:c16="http://schemas.microsoft.com/office/drawing/2014/chart" uri="{C3380CC4-5D6E-409C-BE32-E72D297353CC}">
              <c16:uniqueId val="{00000000-82AF-4C34-9C3C-5A35BA8A3E9A}"/>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336809653936049"/>
          <c:y val="9.2248735168191612E-2"/>
          <c:w val="0.29543077442945026"/>
          <c:h val="0.83087762130349729"/>
        </c:manualLayout>
      </c:layout>
      <c:barChart>
        <c:barDir val="bar"/>
        <c:grouping val="clustered"/>
        <c:varyColors val="0"/>
        <c:ser>
          <c:idx val="0"/>
          <c:order val="0"/>
          <c:tx>
            <c:strRef>
              <c:f>Sheet1!$B$1</c:f>
              <c:strCache>
                <c:ptCount val="1"/>
                <c:pt idx="0">
                  <c:v>Grand Total</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Primary / none</c:v>
                </c:pt>
                <c:pt idx="1">
                  <c:v>Secondary</c:v>
                </c:pt>
                <c:pt idx="2">
                  <c:v>Tertiary</c:v>
                </c:pt>
              </c:strCache>
            </c:strRef>
          </c:cat>
          <c:val>
            <c:numRef>
              <c:f>Sheet1!$B$2:$B$4</c:f>
              <c:numCache>
                <c:formatCode>0%</c:formatCode>
                <c:ptCount val="3"/>
                <c:pt idx="0">
                  <c:v>0.47806004618937642</c:v>
                </c:pt>
                <c:pt idx="1">
                  <c:v>0.39030023094688221</c:v>
                </c:pt>
                <c:pt idx="2">
                  <c:v>0.12009237875288684</c:v>
                </c:pt>
              </c:numCache>
            </c:numRef>
          </c:val>
          <c:extLst>
            <c:ext xmlns:c16="http://schemas.microsoft.com/office/drawing/2014/chart" uri="{C3380CC4-5D6E-409C-BE32-E72D297353CC}">
              <c16:uniqueId val="{00000000-E50A-4C26-9AAD-8110EDE5A7A0}"/>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75% or more of pre-Covid revenues</c:v>
                </c:pt>
              </c:strCache>
            </c:strRef>
          </c:tx>
          <c:spPr>
            <a:ln w="28575">
              <a:solidFill>
                <a:schemeClr val="bg1"/>
              </a:solidFill>
            </a:ln>
          </c:spPr>
          <c:dPt>
            <c:idx val="0"/>
            <c:bubble3D val="0"/>
            <c:spPr>
              <a:solidFill>
                <a:srgbClr val="B3D235"/>
              </a:solidFill>
              <a:ln w="28575">
                <a:solidFill>
                  <a:schemeClr val="bg1"/>
                </a:solidFill>
              </a:ln>
              <a:effectLst/>
            </c:spPr>
            <c:extLst>
              <c:ext xmlns:c16="http://schemas.microsoft.com/office/drawing/2014/chart" uri="{C3380CC4-5D6E-409C-BE32-E72D297353CC}">
                <c16:uniqueId val="{00000001-A9AB-4670-8E47-0B7B07067C5F}"/>
              </c:ext>
            </c:extLst>
          </c:dPt>
          <c:dPt>
            <c:idx val="1"/>
            <c:bubble3D val="0"/>
            <c:spPr>
              <a:solidFill>
                <a:srgbClr val="B3D235">
                  <a:alpha val="40000"/>
                </a:srgbClr>
              </a:solidFill>
              <a:ln w="28575">
                <a:solidFill>
                  <a:schemeClr val="bg1"/>
                </a:solidFill>
              </a:ln>
              <a:effectLst/>
            </c:spPr>
            <c:extLst>
              <c:ext xmlns:c16="http://schemas.microsoft.com/office/drawing/2014/chart" uri="{C3380CC4-5D6E-409C-BE32-E72D297353CC}">
                <c16:uniqueId val="{00000003-A9AB-4670-8E47-0B7B07067C5F}"/>
              </c:ext>
            </c:extLst>
          </c:dPt>
          <c:dLbls>
            <c:dLbl>
              <c:idx val="0"/>
              <c:layout>
                <c:manualLayout>
                  <c:x val="0.15547708948075614"/>
                  <c:y val="1.0266940451745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AB-4670-8E47-0B7B07067C5F}"/>
                </c:ext>
              </c:extLst>
            </c:dLbl>
            <c:dLbl>
              <c:idx val="1"/>
              <c:layout>
                <c:manualLayout>
                  <c:x val="-0.14605423557283162"/>
                  <c:y val="-5.1334702258726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AB-4670-8E47-0B7B07067C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0.78947368421052633</c:v>
                </c:pt>
                <c:pt idx="1">
                  <c:v>0.21052631578947367</c:v>
                </c:pt>
              </c:numCache>
            </c:numRef>
          </c:val>
          <c:extLst>
            <c:ext xmlns:c16="http://schemas.microsoft.com/office/drawing/2014/chart" uri="{C3380CC4-5D6E-409C-BE32-E72D297353CC}">
              <c16:uniqueId val="{00000004-A9AB-4670-8E47-0B7B07067C5F}"/>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712649181031417"/>
          <c:y val="7.3976944446614859E-2"/>
          <c:w val="0.37583251513110627"/>
          <c:h val="0.92602305555338515"/>
        </c:manualLayout>
      </c:layout>
      <c:barChart>
        <c:barDir val="bar"/>
        <c:grouping val="clustered"/>
        <c:varyColors val="0"/>
        <c:ser>
          <c:idx val="0"/>
          <c:order val="0"/>
          <c:tx>
            <c:strRef>
              <c:f>Sheet1!$B$1</c:f>
              <c:strCache>
                <c:ptCount val="1"/>
                <c:pt idx="0">
                  <c:v>75% or more of pre-Covid revenues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Widowed/divorced</c:v>
                </c:pt>
                <c:pt idx="1">
                  <c:v>Single</c:v>
                </c:pt>
                <c:pt idx="2">
                  <c:v>Married/Living with partner</c:v>
                </c:pt>
              </c:strCache>
            </c:strRef>
          </c:cat>
          <c:val>
            <c:numRef>
              <c:f>Sheet1!$B$2:$B$4</c:f>
              <c:numCache>
                <c:formatCode>0%</c:formatCode>
                <c:ptCount val="3"/>
                <c:pt idx="0">
                  <c:v>6.5789473684210523E-2</c:v>
                </c:pt>
                <c:pt idx="1">
                  <c:v>0.14473684210526316</c:v>
                </c:pt>
                <c:pt idx="2">
                  <c:v>0.78947368421052633</c:v>
                </c:pt>
              </c:numCache>
            </c:numRef>
          </c:val>
          <c:extLst>
            <c:ext xmlns:c16="http://schemas.microsoft.com/office/drawing/2014/chart" uri="{C3380CC4-5D6E-409C-BE32-E72D297353CC}">
              <c16:uniqueId val="{00000000-634F-407C-B59F-E38FEB9D4671}"/>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1"/>
        <c:axPos val="l"/>
        <c:numFmt formatCode="General" sourceLinked="1"/>
        <c:majorTickMark val="out"/>
        <c:minorTickMark val="none"/>
        <c:tickLblPos val="nextTo"/>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712649181031417"/>
          <c:y val="7.3976944446614859E-2"/>
          <c:w val="0.37583251513110627"/>
          <c:h val="0.92602305555338515"/>
        </c:manualLayout>
      </c:layout>
      <c:barChart>
        <c:barDir val="bar"/>
        <c:grouping val="clustered"/>
        <c:varyColors val="0"/>
        <c:ser>
          <c:idx val="0"/>
          <c:order val="0"/>
          <c:tx>
            <c:strRef>
              <c:f>Sheet1!$B$1</c:f>
              <c:strCache>
                <c:ptCount val="1"/>
                <c:pt idx="0">
                  <c:v>&lt; 75% of pre-Covid revenue</c:v>
                </c:pt>
              </c:strCache>
            </c:strRef>
          </c:tx>
          <c:spPr>
            <a:solidFill>
              <a:srgbClr val="00377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Widowed/divorced</c:v>
                </c:pt>
                <c:pt idx="1">
                  <c:v>Single</c:v>
                </c:pt>
                <c:pt idx="2">
                  <c:v>Married/Living with partner</c:v>
                </c:pt>
              </c:strCache>
            </c:strRef>
          </c:cat>
          <c:val>
            <c:numRef>
              <c:f>Sheet1!$B$2:$B$4</c:f>
              <c:numCache>
                <c:formatCode>0%</c:formatCode>
                <c:ptCount val="3"/>
                <c:pt idx="0">
                  <c:v>0.10185185185185185</c:v>
                </c:pt>
                <c:pt idx="1">
                  <c:v>0.10185185185185185</c:v>
                </c:pt>
                <c:pt idx="2">
                  <c:v>0.79629629629629628</c:v>
                </c:pt>
              </c:numCache>
            </c:numRef>
          </c:val>
          <c:extLst>
            <c:ext xmlns:c16="http://schemas.microsoft.com/office/drawing/2014/chart" uri="{C3380CC4-5D6E-409C-BE32-E72D297353CC}">
              <c16:uniqueId val="{00000000-0F25-459D-B80D-B91A3812051E}"/>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1"/>
        <c:axPos val="l"/>
        <c:numFmt formatCode="General" sourceLinked="1"/>
        <c:majorTickMark val="out"/>
        <c:minorTickMark val="none"/>
        <c:tickLblPos val="nextTo"/>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712649181031417"/>
          <c:y val="7.3976944446614859E-2"/>
          <c:w val="0.37583251513110627"/>
          <c:h val="0.92602305555338515"/>
        </c:manualLayout>
      </c:layout>
      <c:barChart>
        <c:barDir val="bar"/>
        <c:grouping val="clustered"/>
        <c:varyColors val="0"/>
        <c:ser>
          <c:idx val="0"/>
          <c:order val="0"/>
          <c:tx>
            <c:strRef>
              <c:f>Sheet1!$B$1</c:f>
              <c:strCache>
                <c:ptCount val="1"/>
                <c:pt idx="0">
                  <c:v>Closed business</c:v>
                </c:pt>
              </c:strCache>
            </c:strRef>
          </c:tx>
          <c:spPr>
            <a:solidFill>
              <a:srgbClr val="F3C1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Widowed/divorced</c:v>
                </c:pt>
                <c:pt idx="1">
                  <c:v>Single</c:v>
                </c:pt>
                <c:pt idx="2">
                  <c:v>Married/Living with partner</c:v>
                </c:pt>
              </c:strCache>
            </c:strRef>
          </c:cat>
          <c:val>
            <c:numRef>
              <c:f>Sheet1!$B$2:$B$4</c:f>
              <c:numCache>
                <c:formatCode>0%</c:formatCode>
                <c:ptCount val="3"/>
                <c:pt idx="0">
                  <c:v>0.10884353741496598</c:v>
                </c:pt>
                <c:pt idx="1">
                  <c:v>0.12925170068027211</c:v>
                </c:pt>
                <c:pt idx="2">
                  <c:v>0.75510204081632648</c:v>
                </c:pt>
              </c:numCache>
            </c:numRef>
          </c:val>
          <c:extLst>
            <c:ext xmlns:c16="http://schemas.microsoft.com/office/drawing/2014/chart" uri="{C3380CC4-5D6E-409C-BE32-E72D297353CC}">
              <c16:uniqueId val="{00000000-34FD-4B48-BAE5-FE6EB24E56DE}"/>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1"/>
        <c:axPos val="l"/>
        <c:numFmt formatCode="General" sourceLinked="1"/>
        <c:majorTickMark val="out"/>
        <c:minorTickMark val="none"/>
        <c:tickLblPos val="nextTo"/>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712649181031417"/>
          <c:y val="7.3976944446614859E-2"/>
          <c:w val="0.37583251513110627"/>
          <c:h val="0.92602305555338515"/>
        </c:manualLayout>
      </c:layout>
      <c:barChart>
        <c:barDir val="bar"/>
        <c:grouping val="clustered"/>
        <c:varyColors val="0"/>
        <c:ser>
          <c:idx val="0"/>
          <c:order val="0"/>
          <c:tx>
            <c:strRef>
              <c:f>Sheet1!$B$1</c:f>
              <c:strCache>
                <c:ptCount val="1"/>
                <c:pt idx="0">
                  <c:v>Grand Total</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Widowed/divorced</c:v>
                </c:pt>
                <c:pt idx="1">
                  <c:v>Single</c:v>
                </c:pt>
                <c:pt idx="2">
                  <c:v>Married/Living with partner</c:v>
                </c:pt>
              </c:strCache>
            </c:strRef>
          </c:cat>
          <c:val>
            <c:numRef>
              <c:f>Sheet1!$B$2:$B$4</c:f>
              <c:numCache>
                <c:formatCode>0%</c:formatCode>
                <c:ptCount val="3"/>
                <c:pt idx="0">
                  <c:v>8.7759815242494224E-2</c:v>
                </c:pt>
                <c:pt idx="1">
                  <c:v>0.11547344110854503</c:v>
                </c:pt>
                <c:pt idx="2">
                  <c:v>0.79214780600461898</c:v>
                </c:pt>
              </c:numCache>
            </c:numRef>
          </c:val>
          <c:extLst>
            <c:ext xmlns:c16="http://schemas.microsoft.com/office/drawing/2014/chart" uri="{C3380CC4-5D6E-409C-BE32-E72D297353CC}">
              <c16:uniqueId val="{00000000-0E0A-40F3-B55D-3C85CC6994B6}"/>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1"/>
        <c:axPos val="l"/>
        <c:numFmt formatCode="General" sourceLinked="1"/>
        <c:majorTickMark val="out"/>
        <c:minorTickMark val="none"/>
        <c:tickLblPos val="nextTo"/>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&lt; 75% of pre-Covid revenue</c:v>
                </c:pt>
              </c:strCache>
            </c:strRef>
          </c:tx>
          <c:spPr>
            <a:ln w="28575">
              <a:solidFill>
                <a:schemeClr val="bg1"/>
              </a:solidFill>
            </a:ln>
          </c:spPr>
          <c:dPt>
            <c:idx val="0"/>
            <c:bubble3D val="0"/>
            <c:spPr>
              <a:solidFill>
                <a:srgbClr val="00377B"/>
              </a:solidFill>
              <a:ln w="28575">
                <a:solidFill>
                  <a:schemeClr val="bg1"/>
                </a:solidFill>
              </a:ln>
              <a:effectLst/>
            </c:spPr>
            <c:extLst>
              <c:ext xmlns:c16="http://schemas.microsoft.com/office/drawing/2014/chart" uri="{C3380CC4-5D6E-409C-BE32-E72D297353CC}">
                <c16:uniqueId val="{00000001-8653-49E9-A842-FFEFF7AC25A5}"/>
              </c:ext>
            </c:extLst>
          </c:dPt>
          <c:dPt>
            <c:idx val="1"/>
            <c:bubble3D val="0"/>
            <c:spPr>
              <a:solidFill>
                <a:srgbClr val="00377B">
                  <a:alpha val="40000"/>
                </a:srgbClr>
              </a:solidFill>
              <a:ln w="28575">
                <a:solidFill>
                  <a:schemeClr val="bg1"/>
                </a:solidFill>
              </a:ln>
              <a:effectLst/>
            </c:spPr>
            <c:extLst>
              <c:ext xmlns:c16="http://schemas.microsoft.com/office/drawing/2014/chart" uri="{C3380CC4-5D6E-409C-BE32-E72D297353CC}">
                <c16:uniqueId val="{00000003-8653-49E9-A842-FFEFF7AC25A5}"/>
              </c:ext>
            </c:extLst>
          </c:dPt>
          <c:dLbls>
            <c:dLbl>
              <c:idx val="0"/>
              <c:layout>
                <c:manualLayout>
                  <c:x val="0.15547708948075614"/>
                  <c:y val="1.0266940451745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53-49E9-A842-FFEFF7AC25A5}"/>
                </c:ext>
              </c:extLst>
            </c:dLbl>
            <c:dLbl>
              <c:idx val="1"/>
              <c:layout>
                <c:manualLayout>
                  <c:x val="-0.14605423557283162"/>
                  <c:y val="-5.1334702258726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53-49E9-A842-FFEFF7AC25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0.70370370370370372</c:v>
                </c:pt>
                <c:pt idx="1">
                  <c:v>0.29629629629629628</c:v>
                </c:pt>
              </c:numCache>
            </c:numRef>
          </c:val>
          <c:extLst>
            <c:ext xmlns:c16="http://schemas.microsoft.com/office/drawing/2014/chart" uri="{C3380CC4-5D6E-409C-BE32-E72D297353CC}">
              <c16:uniqueId val="{00000004-8653-49E9-A842-FFEFF7AC25A5}"/>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Closed business</c:v>
                </c:pt>
              </c:strCache>
            </c:strRef>
          </c:tx>
          <c:spPr>
            <a:ln w="28575">
              <a:solidFill>
                <a:schemeClr val="bg1"/>
              </a:solidFill>
            </a:ln>
          </c:spPr>
          <c:dPt>
            <c:idx val="0"/>
            <c:bubble3D val="0"/>
            <c:spPr>
              <a:solidFill>
                <a:srgbClr val="F3C102"/>
              </a:solidFill>
              <a:ln w="28575">
                <a:solidFill>
                  <a:schemeClr val="bg1"/>
                </a:solidFill>
              </a:ln>
              <a:effectLst/>
            </c:spPr>
            <c:extLst>
              <c:ext xmlns:c16="http://schemas.microsoft.com/office/drawing/2014/chart" uri="{C3380CC4-5D6E-409C-BE32-E72D297353CC}">
                <c16:uniqueId val="{00000001-E9FC-41EB-8547-7DD3A54CD8B9}"/>
              </c:ext>
            </c:extLst>
          </c:dPt>
          <c:dPt>
            <c:idx val="1"/>
            <c:bubble3D val="0"/>
            <c:spPr>
              <a:solidFill>
                <a:srgbClr val="F3C102">
                  <a:alpha val="40000"/>
                </a:srgbClr>
              </a:solidFill>
              <a:ln w="28575">
                <a:solidFill>
                  <a:schemeClr val="bg1"/>
                </a:solidFill>
              </a:ln>
              <a:effectLst/>
            </c:spPr>
            <c:extLst>
              <c:ext xmlns:c16="http://schemas.microsoft.com/office/drawing/2014/chart" uri="{C3380CC4-5D6E-409C-BE32-E72D297353CC}">
                <c16:uniqueId val="{00000003-E9FC-41EB-8547-7DD3A54CD8B9}"/>
              </c:ext>
            </c:extLst>
          </c:dPt>
          <c:dLbls>
            <c:dLbl>
              <c:idx val="0"/>
              <c:layout>
                <c:manualLayout>
                  <c:x val="0.15547708948075614"/>
                  <c:y val="1.0266940451745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FC-41EB-8547-7DD3A54CD8B9}"/>
                </c:ext>
              </c:extLst>
            </c:dLbl>
            <c:dLbl>
              <c:idx val="1"/>
              <c:layout>
                <c:manualLayout>
                  <c:x val="-0.14605423557283162"/>
                  <c:y val="-5.1334702258726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FC-41EB-8547-7DD3A54CD8B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0.65306122448979587</c:v>
                </c:pt>
                <c:pt idx="1">
                  <c:v>0.34693877551020408</c:v>
                </c:pt>
              </c:numCache>
            </c:numRef>
          </c:val>
          <c:extLst>
            <c:ext xmlns:c16="http://schemas.microsoft.com/office/drawing/2014/chart" uri="{C3380CC4-5D6E-409C-BE32-E72D297353CC}">
              <c16:uniqueId val="{00000004-E9FC-41EB-8547-7DD3A54CD8B9}"/>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Grand Total</c:v>
                </c:pt>
              </c:strCache>
            </c:strRef>
          </c:tx>
          <c:spPr>
            <a:ln w="28575">
              <a:solidFill>
                <a:schemeClr val="bg1"/>
              </a:solidFill>
            </a:ln>
          </c:spPr>
          <c:dPt>
            <c:idx val="0"/>
            <c:bubble3D val="0"/>
            <c:spPr>
              <a:solidFill>
                <a:schemeClr val="tx1">
                  <a:lumMod val="75000"/>
                  <a:lumOff val="25000"/>
                </a:schemeClr>
              </a:solidFill>
              <a:ln w="28575">
                <a:solidFill>
                  <a:schemeClr val="bg1"/>
                </a:solidFill>
              </a:ln>
              <a:effectLst/>
            </c:spPr>
            <c:extLst>
              <c:ext xmlns:c16="http://schemas.microsoft.com/office/drawing/2014/chart" uri="{C3380CC4-5D6E-409C-BE32-E72D297353CC}">
                <c16:uniqueId val="{00000001-2D2B-400B-AD4A-B5CF68F9B006}"/>
              </c:ext>
            </c:extLst>
          </c:dPt>
          <c:dPt>
            <c:idx val="1"/>
            <c:bubble3D val="0"/>
            <c:spPr>
              <a:solidFill>
                <a:schemeClr val="tx1">
                  <a:lumMod val="75000"/>
                  <a:lumOff val="25000"/>
                  <a:alpha val="40000"/>
                </a:schemeClr>
              </a:solidFill>
              <a:ln w="28575">
                <a:solidFill>
                  <a:schemeClr val="bg1"/>
                </a:solidFill>
              </a:ln>
              <a:effectLst/>
            </c:spPr>
            <c:extLst>
              <c:ext xmlns:c16="http://schemas.microsoft.com/office/drawing/2014/chart" uri="{C3380CC4-5D6E-409C-BE32-E72D297353CC}">
                <c16:uniqueId val="{00000003-2D2B-400B-AD4A-B5CF68F9B006}"/>
              </c:ext>
            </c:extLst>
          </c:dPt>
          <c:dLbls>
            <c:dLbl>
              <c:idx val="0"/>
              <c:layout>
                <c:manualLayout>
                  <c:x val="0.15547708948075614"/>
                  <c:y val="1.0266940451745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B-400B-AD4A-B5CF68F9B006}"/>
                </c:ext>
              </c:extLst>
            </c:dLbl>
            <c:dLbl>
              <c:idx val="1"/>
              <c:layout>
                <c:manualLayout>
                  <c:x val="-0.14605423557283162"/>
                  <c:y val="-5.1334702258726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B-400B-AD4A-B5CF68F9B0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0.69976905311778292</c:v>
                </c:pt>
                <c:pt idx="1">
                  <c:v>0.30023094688221708</c:v>
                </c:pt>
              </c:numCache>
            </c:numRef>
          </c:val>
          <c:extLst>
            <c:ext xmlns:c16="http://schemas.microsoft.com/office/drawing/2014/chart" uri="{C3380CC4-5D6E-409C-BE32-E72D297353CC}">
              <c16:uniqueId val="{00000004-2D2B-400B-AD4A-B5CF68F9B006}"/>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RECOVERED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0%</c:formatCode>
                <c:ptCount val="2"/>
                <c:pt idx="0">
                  <c:v>0.16161616161616163</c:v>
                </c:pt>
                <c:pt idx="1">
                  <c:v>0.25862068965517243</c:v>
                </c:pt>
              </c:numCache>
            </c:numRef>
          </c:val>
          <c:extLst>
            <c:ext xmlns:c16="http://schemas.microsoft.com/office/drawing/2014/chart" uri="{C3380CC4-5D6E-409C-BE32-E72D297353CC}">
              <c16:uniqueId val="{00000000-524F-444C-ABE5-BA9089FA7AD2}"/>
            </c:ext>
          </c:extLst>
        </c:ser>
        <c:ser>
          <c:idx val="1"/>
          <c:order val="1"/>
          <c:tx>
            <c:strRef>
              <c:f>Sheet1!$C$1</c:f>
              <c:strCache>
                <c:ptCount val="1"/>
                <c:pt idx="0">
                  <c:v>STRUGGLING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Sheet1!$C$2:$C$3</c:f>
              <c:numCache>
                <c:formatCode>0%</c:formatCode>
                <c:ptCount val="2"/>
                <c:pt idx="0">
                  <c:v>0.32323232323232326</c:v>
                </c:pt>
                <c:pt idx="1">
                  <c:v>0.32758620689655171</c:v>
                </c:pt>
              </c:numCache>
            </c:numRef>
          </c:val>
          <c:extLst>
            <c:ext xmlns:c16="http://schemas.microsoft.com/office/drawing/2014/chart" uri="{C3380CC4-5D6E-409C-BE32-E72D297353CC}">
              <c16:uniqueId val="{00000001-524F-444C-ABE5-BA9089FA7AD2}"/>
            </c:ext>
          </c:extLst>
        </c:ser>
        <c:ser>
          <c:idx val="2"/>
          <c:order val="2"/>
          <c:tx>
            <c:strRef>
              <c:f>Sheet1!$D$1</c:f>
              <c:strCache>
                <c:ptCount val="1"/>
                <c:pt idx="0">
                  <c:v>CLOSED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Sheet1!$D$2:$D$3</c:f>
              <c:numCache>
                <c:formatCode>0%</c:formatCode>
                <c:ptCount val="2"/>
                <c:pt idx="0">
                  <c:v>0.51515151515151514</c:v>
                </c:pt>
                <c:pt idx="1">
                  <c:v>0.41379310344827586</c:v>
                </c:pt>
              </c:numCache>
            </c:numRef>
          </c:val>
          <c:extLst>
            <c:ext xmlns:c16="http://schemas.microsoft.com/office/drawing/2014/chart" uri="{C3380CC4-5D6E-409C-BE32-E72D297353CC}">
              <c16:uniqueId val="{00000002-524F-444C-ABE5-BA9089FA7AD2}"/>
            </c:ext>
          </c:extLst>
        </c:ser>
        <c:dLbls>
          <c:dLblPos val="ctr"/>
          <c:showLegendKey val="0"/>
          <c:showVal val="1"/>
          <c:showCatName val="0"/>
          <c:showSerName val="0"/>
          <c:showPercent val="0"/>
          <c:showBubbleSize val="0"/>
        </c:dLbls>
        <c:gapWidth val="150"/>
        <c:overlap val="100"/>
        <c:axId val="1106777672"/>
        <c:axId val="1106779968"/>
      </c:barChart>
      <c:catAx>
        <c:axId val="1106777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KE"/>
          </a:p>
        </c:txPr>
        <c:crossAx val="1106779968"/>
        <c:crosses val="autoZero"/>
        <c:auto val="1"/>
        <c:lblAlgn val="ctr"/>
        <c:lblOffset val="100"/>
        <c:noMultiLvlLbl val="0"/>
      </c:catAx>
      <c:valAx>
        <c:axId val="1106779968"/>
        <c:scaling>
          <c:orientation val="minMax"/>
        </c:scaling>
        <c:delete val="1"/>
        <c:axPos val="b"/>
        <c:numFmt formatCode="0%" sourceLinked="1"/>
        <c:majorTickMark val="none"/>
        <c:minorTickMark val="none"/>
        <c:tickLblPos val="nextTo"/>
        <c:crossAx val="1106777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75% or more of pre-Covid revenues</c:v>
                </c:pt>
              </c:strCache>
            </c:strRef>
          </c:tx>
          <c:spPr>
            <a:ln w="28575">
              <a:solidFill>
                <a:schemeClr val="bg1"/>
              </a:solidFill>
            </a:ln>
          </c:spPr>
          <c:dPt>
            <c:idx val="0"/>
            <c:bubble3D val="0"/>
            <c:spPr>
              <a:solidFill>
                <a:srgbClr val="B3D235"/>
              </a:solidFill>
              <a:ln w="28575">
                <a:solidFill>
                  <a:schemeClr val="bg1"/>
                </a:solidFill>
              </a:ln>
              <a:effectLst/>
            </c:spPr>
            <c:extLst>
              <c:ext xmlns:c16="http://schemas.microsoft.com/office/drawing/2014/chart" uri="{C3380CC4-5D6E-409C-BE32-E72D297353CC}">
                <c16:uniqueId val="{00000001-988D-4A2F-BFC0-C3BB4919064B}"/>
              </c:ext>
            </c:extLst>
          </c:dPt>
          <c:dPt>
            <c:idx val="1"/>
            <c:bubble3D val="0"/>
            <c:spPr>
              <a:solidFill>
                <a:srgbClr val="B3D235">
                  <a:alpha val="40000"/>
                </a:srgbClr>
              </a:solidFill>
              <a:ln w="28575">
                <a:solidFill>
                  <a:schemeClr val="bg1"/>
                </a:solidFill>
              </a:ln>
              <a:effectLst/>
            </c:spPr>
            <c:extLst>
              <c:ext xmlns:c16="http://schemas.microsoft.com/office/drawing/2014/chart" uri="{C3380CC4-5D6E-409C-BE32-E72D297353CC}">
                <c16:uniqueId val="{00000003-988D-4A2F-BFC0-C3BB4919064B}"/>
              </c:ext>
            </c:extLst>
          </c:dPt>
          <c:dLbls>
            <c:dLbl>
              <c:idx val="0"/>
              <c:layout>
                <c:manualLayout>
                  <c:x val="0.12249728629227022"/>
                  <c:y val="-0.21560574948665298"/>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15:layout>
                    <c:manualLayout>
                      <c:w val="0.1391992948440666"/>
                      <c:h val="0.2597535934291581"/>
                    </c:manualLayout>
                  </c15:layout>
                </c:ext>
                <c:ext xmlns:c16="http://schemas.microsoft.com/office/drawing/2014/chart" uri="{C3380CC4-5D6E-409C-BE32-E72D297353CC}">
                  <c16:uniqueId val="{00000001-988D-4A2F-BFC0-C3BB4919064B}"/>
                </c:ext>
              </c:extLst>
            </c:dLbl>
            <c:dLbl>
              <c:idx val="1"/>
              <c:layout>
                <c:manualLayout>
                  <c:x val="-0.11307424689509545"/>
                  <c:y val="-0.16427104722792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8D-4A2F-BFC0-C3BB491906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Urban</c:v>
                </c:pt>
                <c:pt idx="1">
                  <c:v>Rural</c:v>
                </c:pt>
              </c:strCache>
            </c:strRef>
          </c:cat>
          <c:val>
            <c:numRef>
              <c:f>Sheet1!$B$2:$B$3</c:f>
              <c:numCache>
                <c:formatCode>0%</c:formatCode>
                <c:ptCount val="2"/>
                <c:pt idx="0">
                  <c:v>0.52631578947368418</c:v>
                </c:pt>
                <c:pt idx="1">
                  <c:v>0.46052631578947367</c:v>
                </c:pt>
              </c:numCache>
            </c:numRef>
          </c:val>
          <c:extLst>
            <c:ext xmlns:c16="http://schemas.microsoft.com/office/drawing/2014/chart" uri="{C3380CC4-5D6E-409C-BE32-E72D297353CC}">
              <c16:uniqueId val="{00000004-988D-4A2F-BFC0-C3BB4919064B}"/>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&lt; 75% of pre-Covid revenue</c:v>
                </c:pt>
              </c:strCache>
            </c:strRef>
          </c:tx>
          <c:spPr>
            <a:ln w="28575">
              <a:solidFill>
                <a:schemeClr val="bg1"/>
              </a:solidFill>
            </a:ln>
          </c:spPr>
          <c:dPt>
            <c:idx val="0"/>
            <c:bubble3D val="0"/>
            <c:spPr>
              <a:solidFill>
                <a:srgbClr val="00377B"/>
              </a:solidFill>
              <a:ln w="28575">
                <a:solidFill>
                  <a:schemeClr val="bg1"/>
                </a:solidFill>
              </a:ln>
              <a:effectLst/>
            </c:spPr>
            <c:extLst>
              <c:ext xmlns:c16="http://schemas.microsoft.com/office/drawing/2014/chart" uri="{C3380CC4-5D6E-409C-BE32-E72D297353CC}">
                <c16:uniqueId val="{00000001-213E-4D04-AD9B-5DF15D0DFCE4}"/>
              </c:ext>
            </c:extLst>
          </c:dPt>
          <c:dPt>
            <c:idx val="1"/>
            <c:bubble3D val="0"/>
            <c:spPr>
              <a:solidFill>
                <a:srgbClr val="00377B">
                  <a:alpha val="40000"/>
                </a:srgbClr>
              </a:solidFill>
              <a:ln w="28575">
                <a:solidFill>
                  <a:schemeClr val="bg1"/>
                </a:solidFill>
              </a:ln>
              <a:effectLst/>
            </c:spPr>
            <c:extLst>
              <c:ext xmlns:c16="http://schemas.microsoft.com/office/drawing/2014/chart" uri="{C3380CC4-5D6E-409C-BE32-E72D297353CC}">
                <c16:uniqueId val="{00000003-213E-4D04-AD9B-5DF15D0DFCE4}"/>
              </c:ext>
            </c:extLst>
          </c:dPt>
          <c:dLbls>
            <c:dLbl>
              <c:idx val="0"/>
              <c:layout>
                <c:manualLayout>
                  <c:x val="0.12249728629227022"/>
                  <c:y val="-0.21560574948665298"/>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15:layout>
                    <c:manualLayout>
                      <c:w val="0.1391992948440666"/>
                      <c:h val="0.2597535934291581"/>
                    </c:manualLayout>
                  </c15:layout>
                </c:ext>
                <c:ext xmlns:c16="http://schemas.microsoft.com/office/drawing/2014/chart" uri="{C3380CC4-5D6E-409C-BE32-E72D297353CC}">
                  <c16:uniqueId val="{00000001-213E-4D04-AD9B-5DF15D0DFCE4}"/>
                </c:ext>
              </c:extLst>
            </c:dLbl>
            <c:dLbl>
              <c:idx val="1"/>
              <c:layout>
                <c:manualLayout>
                  <c:x val="-0.11307424689509545"/>
                  <c:y val="-0.16427104722792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3E-4D04-AD9B-5DF15D0DFC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Urban</c:v>
                </c:pt>
                <c:pt idx="1">
                  <c:v>Rural</c:v>
                </c:pt>
              </c:strCache>
            </c:strRef>
          </c:cat>
          <c:val>
            <c:numRef>
              <c:f>Sheet1!$B$2:$B$3</c:f>
              <c:numCache>
                <c:formatCode>0%</c:formatCode>
                <c:ptCount val="2"/>
                <c:pt idx="0">
                  <c:v>0.47222222222222221</c:v>
                </c:pt>
                <c:pt idx="1">
                  <c:v>0.52777777777777779</c:v>
                </c:pt>
              </c:numCache>
            </c:numRef>
          </c:val>
          <c:extLst>
            <c:ext xmlns:c16="http://schemas.microsoft.com/office/drawing/2014/chart" uri="{C3380CC4-5D6E-409C-BE32-E72D297353CC}">
              <c16:uniqueId val="{00000004-213E-4D04-AD9B-5DF15D0DFCE4}"/>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Closed business</c:v>
                </c:pt>
              </c:strCache>
            </c:strRef>
          </c:tx>
          <c:spPr>
            <a:ln w="28575">
              <a:solidFill>
                <a:schemeClr val="bg1"/>
              </a:solidFill>
            </a:ln>
          </c:spPr>
          <c:dPt>
            <c:idx val="0"/>
            <c:bubble3D val="0"/>
            <c:spPr>
              <a:solidFill>
                <a:srgbClr val="F3C102"/>
              </a:solidFill>
              <a:ln w="28575">
                <a:solidFill>
                  <a:schemeClr val="bg1"/>
                </a:solidFill>
              </a:ln>
              <a:effectLst/>
            </c:spPr>
            <c:extLst>
              <c:ext xmlns:c16="http://schemas.microsoft.com/office/drawing/2014/chart" uri="{C3380CC4-5D6E-409C-BE32-E72D297353CC}">
                <c16:uniqueId val="{00000001-7CD4-47C8-8ED2-9BE2DC3CA95E}"/>
              </c:ext>
            </c:extLst>
          </c:dPt>
          <c:dPt>
            <c:idx val="1"/>
            <c:bubble3D val="0"/>
            <c:spPr>
              <a:solidFill>
                <a:srgbClr val="F3C102">
                  <a:alpha val="40000"/>
                </a:srgbClr>
              </a:solidFill>
              <a:ln w="28575">
                <a:solidFill>
                  <a:schemeClr val="bg1"/>
                </a:solidFill>
              </a:ln>
              <a:effectLst/>
            </c:spPr>
            <c:extLst>
              <c:ext xmlns:c16="http://schemas.microsoft.com/office/drawing/2014/chart" uri="{C3380CC4-5D6E-409C-BE32-E72D297353CC}">
                <c16:uniqueId val="{00000003-7CD4-47C8-8ED2-9BE2DC3CA95E}"/>
              </c:ext>
            </c:extLst>
          </c:dPt>
          <c:dLbls>
            <c:dLbl>
              <c:idx val="0"/>
              <c:layout>
                <c:manualLayout>
                  <c:x val="0.12249728629227022"/>
                  <c:y val="-0.21560574948665298"/>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15:layout>
                    <c:manualLayout>
                      <c:w val="0.1391992948440666"/>
                      <c:h val="0.2597535934291581"/>
                    </c:manualLayout>
                  </c15:layout>
                </c:ext>
                <c:ext xmlns:c16="http://schemas.microsoft.com/office/drawing/2014/chart" uri="{C3380CC4-5D6E-409C-BE32-E72D297353CC}">
                  <c16:uniqueId val="{00000001-7CD4-47C8-8ED2-9BE2DC3CA95E}"/>
                </c:ext>
              </c:extLst>
            </c:dLbl>
            <c:dLbl>
              <c:idx val="1"/>
              <c:layout>
                <c:manualLayout>
                  <c:x val="-0.11307424689509545"/>
                  <c:y val="-0.16427104722792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D4-47C8-8ED2-9BE2DC3CA9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Urban</c:v>
                </c:pt>
                <c:pt idx="1">
                  <c:v>Rural</c:v>
                </c:pt>
              </c:strCache>
            </c:strRef>
          </c:cat>
          <c:val>
            <c:numRef>
              <c:f>Sheet1!$B$2:$B$3</c:f>
              <c:numCache>
                <c:formatCode>0%</c:formatCode>
                <c:ptCount val="2"/>
                <c:pt idx="0">
                  <c:v>0.41496598639455784</c:v>
                </c:pt>
                <c:pt idx="1">
                  <c:v>0.56462585034013602</c:v>
                </c:pt>
              </c:numCache>
            </c:numRef>
          </c:val>
          <c:extLst>
            <c:ext xmlns:c16="http://schemas.microsoft.com/office/drawing/2014/chart" uri="{C3380CC4-5D6E-409C-BE32-E72D297353CC}">
              <c16:uniqueId val="{00000004-7CD4-47C8-8ED2-9BE2DC3CA95E}"/>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Grand Total</c:v>
                </c:pt>
              </c:strCache>
            </c:strRef>
          </c:tx>
          <c:spPr>
            <a:ln w="28575">
              <a:solidFill>
                <a:schemeClr val="bg1"/>
              </a:solidFill>
            </a:ln>
          </c:spPr>
          <c:dPt>
            <c:idx val="0"/>
            <c:bubble3D val="0"/>
            <c:spPr>
              <a:solidFill>
                <a:schemeClr val="tx1">
                  <a:lumMod val="75000"/>
                  <a:lumOff val="25000"/>
                </a:schemeClr>
              </a:solidFill>
              <a:ln w="28575">
                <a:solidFill>
                  <a:schemeClr val="bg1"/>
                </a:solidFill>
              </a:ln>
              <a:effectLst/>
            </c:spPr>
            <c:extLst>
              <c:ext xmlns:c16="http://schemas.microsoft.com/office/drawing/2014/chart" uri="{C3380CC4-5D6E-409C-BE32-E72D297353CC}">
                <c16:uniqueId val="{00000001-80A4-428A-A5C2-012AA2AE5C43}"/>
              </c:ext>
            </c:extLst>
          </c:dPt>
          <c:dPt>
            <c:idx val="1"/>
            <c:bubble3D val="0"/>
            <c:spPr>
              <a:solidFill>
                <a:schemeClr val="tx1">
                  <a:lumMod val="75000"/>
                  <a:lumOff val="25000"/>
                  <a:alpha val="40000"/>
                </a:schemeClr>
              </a:solidFill>
              <a:ln w="28575">
                <a:solidFill>
                  <a:schemeClr val="bg1"/>
                </a:solidFill>
              </a:ln>
              <a:effectLst/>
            </c:spPr>
            <c:extLst>
              <c:ext xmlns:c16="http://schemas.microsoft.com/office/drawing/2014/chart" uri="{C3380CC4-5D6E-409C-BE32-E72D297353CC}">
                <c16:uniqueId val="{00000003-80A4-428A-A5C2-012AA2AE5C43}"/>
              </c:ext>
            </c:extLst>
          </c:dPt>
          <c:dLbls>
            <c:dLbl>
              <c:idx val="0"/>
              <c:layout>
                <c:manualLayout>
                  <c:x val="0.12249728629227022"/>
                  <c:y val="-0.21560574948665298"/>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15:layout>
                    <c:manualLayout>
                      <c:w val="0.1391992948440666"/>
                      <c:h val="0.2597535934291581"/>
                    </c:manualLayout>
                  </c15:layout>
                </c:ext>
                <c:ext xmlns:c16="http://schemas.microsoft.com/office/drawing/2014/chart" uri="{C3380CC4-5D6E-409C-BE32-E72D297353CC}">
                  <c16:uniqueId val="{00000001-80A4-428A-A5C2-012AA2AE5C43}"/>
                </c:ext>
              </c:extLst>
            </c:dLbl>
            <c:dLbl>
              <c:idx val="1"/>
              <c:layout>
                <c:manualLayout>
                  <c:x val="-0.11307424689509545"/>
                  <c:y val="-0.16427104722792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A4-428A-A5C2-012AA2AE5C4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Urban</c:v>
                </c:pt>
                <c:pt idx="1">
                  <c:v>Rural</c:v>
                </c:pt>
              </c:strCache>
            </c:strRef>
          </c:cat>
          <c:val>
            <c:numRef>
              <c:f>Sheet1!$B$2:$B$3</c:f>
              <c:numCache>
                <c:formatCode>0%</c:formatCode>
                <c:ptCount val="2"/>
                <c:pt idx="0">
                  <c:v>0.46189376443418012</c:v>
                </c:pt>
                <c:pt idx="1">
                  <c:v>0.52655889145496537</c:v>
                </c:pt>
              </c:numCache>
            </c:numRef>
          </c:val>
          <c:extLst>
            <c:ext xmlns:c16="http://schemas.microsoft.com/office/drawing/2014/chart" uri="{C3380CC4-5D6E-409C-BE32-E72D297353CC}">
              <c16:uniqueId val="{00000004-80A4-428A-A5C2-012AA2AE5C43}"/>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712649181031417"/>
          <c:y val="7.3976944446614859E-2"/>
          <c:w val="0.37583251513110627"/>
          <c:h val="0.92602305555338515"/>
        </c:manualLayout>
      </c:layout>
      <c:barChart>
        <c:barDir val="bar"/>
        <c:grouping val="clustered"/>
        <c:varyColors val="0"/>
        <c:ser>
          <c:idx val="0"/>
          <c:order val="0"/>
          <c:tx>
            <c:strRef>
              <c:f>Sheet1!$B$1</c:f>
              <c:strCache>
                <c:ptCount val="1"/>
                <c:pt idx="0">
                  <c:v>Grand 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Renting, land, house/rooms, equipment</c:v>
                </c:pt>
                <c:pt idx="1">
                  <c:v>Employed</c:v>
                </c:pt>
                <c:pt idx="2">
                  <c:v>Running another business</c:v>
                </c:pt>
                <c:pt idx="3">
                  <c:v>Money/support from family/friends/spouse</c:v>
                </c:pt>
                <c:pt idx="4">
                  <c:v>Casual worker</c:v>
                </c:pt>
                <c:pt idx="5">
                  <c:v>Farming</c:v>
                </c:pt>
                <c:pt idx="6">
                  <c:v>None - don't have other income source</c:v>
                </c:pt>
              </c:strCache>
            </c:strRef>
          </c:cat>
          <c:val>
            <c:numRef>
              <c:f>Sheet1!$B$2:$B$8</c:f>
              <c:numCache>
                <c:formatCode>0%</c:formatCode>
                <c:ptCount val="7"/>
                <c:pt idx="0">
                  <c:v>1.1547344110854504E-2</c:v>
                </c:pt>
                <c:pt idx="1">
                  <c:v>2.5404157043879907E-2</c:v>
                </c:pt>
                <c:pt idx="2">
                  <c:v>4.1570438799076209E-2</c:v>
                </c:pt>
                <c:pt idx="3">
                  <c:v>7.1593533487297925E-2</c:v>
                </c:pt>
                <c:pt idx="4">
                  <c:v>0.19861431870669746</c:v>
                </c:pt>
                <c:pt idx="5">
                  <c:v>0.33025404157043881</c:v>
                </c:pt>
                <c:pt idx="6">
                  <c:v>0.39260969976905313</c:v>
                </c:pt>
              </c:numCache>
            </c:numRef>
          </c:val>
          <c:extLst>
            <c:ext xmlns:c16="http://schemas.microsoft.com/office/drawing/2014/chart" uri="{C3380CC4-5D6E-409C-BE32-E72D297353CC}">
              <c16:uniqueId val="{00000000-5FBD-49BB-B486-D8EF56202030}"/>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1"/>
        <c:axPos val="l"/>
        <c:numFmt formatCode="General" sourceLinked="1"/>
        <c:majorTickMark val="out"/>
        <c:minorTickMark val="none"/>
        <c:tickLblPos val="nextTo"/>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712649181031417"/>
          <c:y val="7.3976944446614859E-2"/>
          <c:w val="0.37583251513110627"/>
          <c:h val="0.92602305555338515"/>
        </c:manualLayout>
      </c:layout>
      <c:barChart>
        <c:barDir val="bar"/>
        <c:grouping val="clustered"/>
        <c:varyColors val="0"/>
        <c:ser>
          <c:idx val="0"/>
          <c:order val="0"/>
          <c:tx>
            <c:strRef>
              <c:f>Sheet1!$B$1</c:f>
              <c:strCache>
                <c:ptCount val="1"/>
                <c:pt idx="0">
                  <c:v>Closed business</c:v>
                </c:pt>
              </c:strCache>
            </c:strRef>
          </c:tx>
          <c:spPr>
            <a:solidFill>
              <a:srgbClr val="F3C1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Renting, land, house/rooms, equipment</c:v>
                </c:pt>
                <c:pt idx="1">
                  <c:v>Employed</c:v>
                </c:pt>
                <c:pt idx="2">
                  <c:v>Running another business</c:v>
                </c:pt>
                <c:pt idx="3">
                  <c:v>Money/support from family/friends/spouse</c:v>
                </c:pt>
                <c:pt idx="4">
                  <c:v>Casual worker</c:v>
                </c:pt>
                <c:pt idx="5">
                  <c:v>Farming</c:v>
                </c:pt>
                <c:pt idx="6">
                  <c:v>None - don't have other income source</c:v>
                </c:pt>
              </c:strCache>
            </c:strRef>
          </c:cat>
          <c:val>
            <c:numRef>
              <c:f>Sheet1!$B$2:$B$8</c:f>
              <c:numCache>
                <c:formatCode>0%</c:formatCode>
                <c:ptCount val="7"/>
                <c:pt idx="0">
                  <c:v>6.8027210884353739E-3</c:v>
                </c:pt>
                <c:pt idx="1">
                  <c:v>4.0816326530612242E-2</c:v>
                </c:pt>
                <c:pt idx="2">
                  <c:v>1.3605442176870748E-2</c:v>
                </c:pt>
                <c:pt idx="3">
                  <c:v>0.10884353741496598</c:v>
                </c:pt>
                <c:pt idx="4">
                  <c:v>0.38095238095238093</c:v>
                </c:pt>
                <c:pt idx="5">
                  <c:v>0.31972789115646261</c:v>
                </c:pt>
                <c:pt idx="6">
                  <c:v>0.23809523809523808</c:v>
                </c:pt>
              </c:numCache>
            </c:numRef>
          </c:val>
          <c:extLst>
            <c:ext xmlns:c16="http://schemas.microsoft.com/office/drawing/2014/chart" uri="{C3380CC4-5D6E-409C-BE32-E72D297353CC}">
              <c16:uniqueId val="{00000000-06B7-45F8-A1D3-E6E83ED2F426}"/>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1"/>
        <c:axPos val="l"/>
        <c:numFmt formatCode="General" sourceLinked="1"/>
        <c:majorTickMark val="out"/>
        <c:minorTickMark val="none"/>
        <c:tickLblPos val="nextTo"/>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712649181031417"/>
          <c:y val="7.3976944446614859E-2"/>
          <c:w val="0.37583251513110627"/>
          <c:h val="0.92602305555338515"/>
        </c:manualLayout>
      </c:layout>
      <c:barChart>
        <c:barDir val="bar"/>
        <c:grouping val="clustered"/>
        <c:varyColors val="0"/>
        <c:ser>
          <c:idx val="0"/>
          <c:order val="0"/>
          <c:tx>
            <c:strRef>
              <c:f>Sheet1!$B$1</c:f>
              <c:strCache>
                <c:ptCount val="1"/>
                <c:pt idx="0">
                  <c:v>&lt; 75% of pre-Covid revenue</c:v>
                </c:pt>
              </c:strCache>
            </c:strRef>
          </c:tx>
          <c:spPr>
            <a:solidFill>
              <a:srgbClr val="00377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Renting, land, house/rooms, equipment</c:v>
                </c:pt>
                <c:pt idx="1">
                  <c:v>Employed</c:v>
                </c:pt>
                <c:pt idx="2">
                  <c:v>Running another business</c:v>
                </c:pt>
                <c:pt idx="3">
                  <c:v>Money/support from family/friends/spouse</c:v>
                </c:pt>
                <c:pt idx="4">
                  <c:v>Casual worker</c:v>
                </c:pt>
                <c:pt idx="5">
                  <c:v>Farming</c:v>
                </c:pt>
                <c:pt idx="6">
                  <c:v>None - don't have other income source</c:v>
                </c:pt>
              </c:strCache>
            </c:strRef>
          </c:cat>
          <c:val>
            <c:numRef>
              <c:f>Sheet1!$B$2:$B$8</c:f>
              <c:numCache>
                <c:formatCode>0%</c:formatCode>
                <c:ptCount val="7"/>
                <c:pt idx="0">
                  <c:v>9.2592592592592587E-3</c:v>
                </c:pt>
                <c:pt idx="1">
                  <c:v>3.7037037037037035E-2</c:v>
                </c:pt>
                <c:pt idx="2">
                  <c:v>5.5555555555555552E-2</c:v>
                </c:pt>
                <c:pt idx="3">
                  <c:v>8.3333333333333329E-2</c:v>
                </c:pt>
                <c:pt idx="4">
                  <c:v>0.12962962962962962</c:v>
                </c:pt>
                <c:pt idx="5">
                  <c:v>0.34259259259259262</c:v>
                </c:pt>
                <c:pt idx="6">
                  <c:v>0.41666666666666669</c:v>
                </c:pt>
              </c:numCache>
            </c:numRef>
          </c:val>
          <c:extLst>
            <c:ext xmlns:c16="http://schemas.microsoft.com/office/drawing/2014/chart" uri="{C3380CC4-5D6E-409C-BE32-E72D297353CC}">
              <c16:uniqueId val="{00000000-65D7-411A-BAED-AD3B62EDA9A2}"/>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1"/>
        <c:axPos val="l"/>
        <c:numFmt formatCode="General" sourceLinked="1"/>
        <c:majorTickMark val="out"/>
        <c:minorTickMark val="none"/>
        <c:tickLblPos val="nextTo"/>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712649181031417"/>
          <c:y val="7.3976944446614859E-2"/>
          <c:w val="0.37583251513110627"/>
          <c:h val="0.92602305555338515"/>
        </c:manualLayout>
      </c:layout>
      <c:barChart>
        <c:barDir val="bar"/>
        <c:grouping val="clustered"/>
        <c:varyColors val="0"/>
        <c:ser>
          <c:idx val="0"/>
          <c:order val="0"/>
          <c:tx>
            <c:strRef>
              <c:f>Sheet1!$B$1</c:f>
              <c:strCache>
                <c:ptCount val="1"/>
                <c:pt idx="0">
                  <c:v>75% or more of pre-Covid revenues</c:v>
                </c:pt>
              </c:strCache>
            </c:strRef>
          </c:tx>
          <c:spPr>
            <a:solidFill>
              <a:srgbClr val="B3D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Renting, land, house/rooms, equipment</c:v>
                </c:pt>
                <c:pt idx="1">
                  <c:v>Employed</c:v>
                </c:pt>
                <c:pt idx="2">
                  <c:v>Running another business</c:v>
                </c:pt>
                <c:pt idx="3">
                  <c:v>Money/support from family/friends/spouse</c:v>
                </c:pt>
                <c:pt idx="4">
                  <c:v>Casual worker</c:v>
                </c:pt>
                <c:pt idx="5">
                  <c:v>Farming</c:v>
                </c:pt>
                <c:pt idx="6">
                  <c:v>None - don't have other income source</c:v>
                </c:pt>
              </c:strCache>
            </c:strRef>
          </c:cat>
          <c:val>
            <c:numRef>
              <c:f>Sheet1!$B$2:$B$8</c:f>
              <c:numCache>
                <c:formatCode>0%</c:formatCode>
                <c:ptCount val="7"/>
                <c:pt idx="0">
                  <c:v>2.6315789473684209E-2</c:v>
                </c:pt>
                <c:pt idx="1">
                  <c:v>0</c:v>
                </c:pt>
                <c:pt idx="2">
                  <c:v>5.2631578947368418E-2</c:v>
                </c:pt>
                <c:pt idx="3">
                  <c:v>1.3157894736842105E-2</c:v>
                </c:pt>
                <c:pt idx="4">
                  <c:v>7.8947368421052627E-2</c:v>
                </c:pt>
                <c:pt idx="5">
                  <c:v>0.39473684210526316</c:v>
                </c:pt>
                <c:pt idx="6">
                  <c:v>0.5</c:v>
                </c:pt>
              </c:numCache>
            </c:numRef>
          </c:val>
          <c:extLst>
            <c:ext xmlns:c16="http://schemas.microsoft.com/office/drawing/2014/chart" uri="{C3380CC4-5D6E-409C-BE32-E72D297353CC}">
              <c16:uniqueId val="{00000000-AC9F-42B5-BB8C-BA0DFD388B6E}"/>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1"/>
        <c:axPos val="l"/>
        <c:numFmt formatCode="General" sourceLinked="1"/>
        <c:majorTickMark val="out"/>
        <c:minorTickMark val="none"/>
        <c:tickLblPos val="nextTo"/>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88472366409203"/>
          <c:y val="9.2248735168191612E-2"/>
          <c:w val="0.3250884598233994"/>
          <c:h val="0.83087760841326397"/>
        </c:manualLayout>
      </c:layout>
      <c:barChart>
        <c:barDir val="bar"/>
        <c:grouping val="clustered"/>
        <c:varyColors val="0"/>
        <c:ser>
          <c:idx val="0"/>
          <c:order val="0"/>
          <c:tx>
            <c:strRef>
              <c:f>Sheet1!$B$1</c:f>
              <c:strCache>
                <c:ptCount val="1"/>
                <c:pt idx="0">
                  <c:v>75% or more of pre-Covid revenues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10,000</c:v>
                </c:pt>
                <c:pt idx="1">
                  <c:v>10,000 - 29,999</c:v>
                </c:pt>
                <c:pt idx="2">
                  <c:v>30,000 - 49,999</c:v>
                </c:pt>
                <c:pt idx="3">
                  <c:v>50,000 - 99,999</c:v>
                </c:pt>
                <c:pt idx="4">
                  <c:v>100,000+</c:v>
                </c:pt>
              </c:strCache>
            </c:strRef>
          </c:cat>
          <c:val>
            <c:numRef>
              <c:f>Sheet1!$B$2:$B$6</c:f>
              <c:numCache>
                <c:formatCode>0%</c:formatCode>
                <c:ptCount val="5"/>
                <c:pt idx="0">
                  <c:v>0.15277777777777779</c:v>
                </c:pt>
                <c:pt idx="1">
                  <c:v>0.43055555555555558</c:v>
                </c:pt>
                <c:pt idx="2">
                  <c:v>0.22222222222222221</c:v>
                </c:pt>
                <c:pt idx="3">
                  <c:v>0.1111111111111111</c:v>
                </c:pt>
                <c:pt idx="4">
                  <c:v>8.3333333333333329E-2</c:v>
                </c:pt>
              </c:numCache>
            </c:numRef>
          </c:val>
          <c:extLst>
            <c:ext xmlns:c16="http://schemas.microsoft.com/office/drawing/2014/chart" uri="{C3380CC4-5D6E-409C-BE32-E72D297353CC}">
              <c16:uniqueId val="{00000000-7DE2-4279-BE66-EE5998DFC9B8}"/>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KE"/>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88472366409203"/>
          <c:y val="9.2248735168191612E-2"/>
          <c:w val="0.3250884598233994"/>
          <c:h val="0.83087760841326397"/>
        </c:manualLayout>
      </c:layout>
      <c:barChart>
        <c:barDir val="bar"/>
        <c:grouping val="clustered"/>
        <c:varyColors val="0"/>
        <c:ser>
          <c:idx val="0"/>
          <c:order val="0"/>
          <c:tx>
            <c:strRef>
              <c:f>Sheet1!$B$1</c:f>
              <c:strCache>
                <c:ptCount val="1"/>
                <c:pt idx="0">
                  <c:v>&lt; 75% of pre-Covid revenue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10,000</c:v>
                </c:pt>
                <c:pt idx="1">
                  <c:v>10,000 - 29,999</c:v>
                </c:pt>
                <c:pt idx="2">
                  <c:v>30,000 - 49,999</c:v>
                </c:pt>
                <c:pt idx="3">
                  <c:v>50,000 - 99,999</c:v>
                </c:pt>
                <c:pt idx="4">
                  <c:v>100,000+</c:v>
                </c:pt>
              </c:strCache>
            </c:strRef>
          </c:cat>
          <c:val>
            <c:numRef>
              <c:f>Sheet1!$B$2:$B$6</c:f>
              <c:numCache>
                <c:formatCode>0%</c:formatCode>
                <c:ptCount val="5"/>
                <c:pt idx="0">
                  <c:v>1.0526315789473684E-2</c:v>
                </c:pt>
                <c:pt idx="1">
                  <c:v>0.21052631578947367</c:v>
                </c:pt>
                <c:pt idx="2">
                  <c:v>0.23157894736842105</c:v>
                </c:pt>
                <c:pt idx="3">
                  <c:v>0.21052631578947367</c:v>
                </c:pt>
                <c:pt idx="4">
                  <c:v>0.33684210526315789</c:v>
                </c:pt>
              </c:numCache>
            </c:numRef>
          </c:val>
          <c:extLst>
            <c:ext xmlns:c16="http://schemas.microsoft.com/office/drawing/2014/chart" uri="{C3380CC4-5D6E-409C-BE32-E72D297353CC}">
              <c16:uniqueId val="{00000000-AD97-4452-A3F5-E2701BF247EE}"/>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K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4311413532739"/>
          <c:y val="9.2248735168191612E-2"/>
          <c:w val="0.35711406716057381"/>
          <c:h val="0.83087760841326397"/>
        </c:manualLayout>
      </c:layout>
      <c:barChart>
        <c:barDir val="bar"/>
        <c:grouping val="clustered"/>
        <c:varyColors val="0"/>
        <c:ser>
          <c:idx val="0"/>
          <c:order val="0"/>
          <c:tx>
            <c:strRef>
              <c:f>Sheet1!$B$1</c:f>
              <c:strCache>
                <c:ptCount val="1"/>
                <c:pt idx="0">
                  <c:v>75% or more of pre-Covid revenues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Accessing credit / finance</c:v>
                </c:pt>
                <c:pt idx="1">
                  <c:v>Paying creditors / suppliers</c:v>
                </c:pt>
                <c:pt idx="2">
                  <c:v>Unpaid customer credit</c:v>
                </c:pt>
                <c:pt idx="3">
                  <c:v>Supply / stock issues</c:v>
                </c:pt>
                <c:pt idx="4">
                  <c:v>Operating costs*</c:v>
                </c:pt>
                <c:pt idx="5">
                  <c:v>Customer demand</c:v>
                </c:pt>
              </c:strCache>
            </c:strRef>
          </c:cat>
          <c:val>
            <c:numRef>
              <c:f>Sheet1!$B$2:$B$7</c:f>
              <c:numCache>
                <c:formatCode>0%</c:formatCode>
                <c:ptCount val="6"/>
                <c:pt idx="0">
                  <c:v>7.0000000000000007E-2</c:v>
                </c:pt>
                <c:pt idx="1">
                  <c:v>6.5789473684210523E-2</c:v>
                </c:pt>
                <c:pt idx="2">
                  <c:v>0.10526315789473684</c:v>
                </c:pt>
                <c:pt idx="3">
                  <c:v>0.17105263157894737</c:v>
                </c:pt>
                <c:pt idx="4">
                  <c:v>0.19736842105263158</c:v>
                </c:pt>
                <c:pt idx="5">
                  <c:v>0.28947368421052633</c:v>
                </c:pt>
              </c:numCache>
            </c:numRef>
          </c:val>
          <c:extLst>
            <c:ext xmlns:c16="http://schemas.microsoft.com/office/drawing/2014/chart" uri="{C3380CC4-5D6E-409C-BE32-E72D297353CC}">
              <c16:uniqueId val="{00000000-3100-433D-A7B8-C19D6BA9C2A6}"/>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max val="0.5"/>
          <c:min val="0"/>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KE"/>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01912616756206"/>
          <c:y val="5.0539251207729466E-2"/>
          <c:w val="0.3250884598233994"/>
          <c:h val="0.88456099033816427"/>
        </c:manualLayout>
      </c:layout>
      <c:barChart>
        <c:barDir val="bar"/>
        <c:grouping val="clustered"/>
        <c:varyColors val="0"/>
        <c:ser>
          <c:idx val="0"/>
          <c:order val="0"/>
          <c:tx>
            <c:strRef>
              <c:f>Sheet1!$B$1</c:f>
              <c:strCache>
                <c:ptCount val="1"/>
                <c:pt idx="0">
                  <c:v>75% or more of pre-Covid revenues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10,000</c:v>
                </c:pt>
                <c:pt idx="1">
                  <c:v>10,000 - 29,999</c:v>
                </c:pt>
                <c:pt idx="2">
                  <c:v>30,000 - 49,999</c:v>
                </c:pt>
                <c:pt idx="3">
                  <c:v>50,000 - 99,999</c:v>
                </c:pt>
                <c:pt idx="4">
                  <c:v>100,000+</c:v>
                </c:pt>
              </c:strCache>
            </c:strRef>
          </c:cat>
          <c:val>
            <c:numRef>
              <c:f>Sheet1!$B$2:$B$6</c:f>
              <c:numCache>
                <c:formatCode>0%</c:formatCode>
                <c:ptCount val="5"/>
                <c:pt idx="0">
                  <c:v>6.9444444444444448E-2</c:v>
                </c:pt>
                <c:pt idx="1">
                  <c:v>0.27777777777777779</c:v>
                </c:pt>
                <c:pt idx="2">
                  <c:v>0.29166666666666669</c:v>
                </c:pt>
                <c:pt idx="3">
                  <c:v>0.18055555555555555</c:v>
                </c:pt>
                <c:pt idx="4">
                  <c:v>0.18055555555555555</c:v>
                </c:pt>
              </c:numCache>
            </c:numRef>
          </c:val>
          <c:extLst>
            <c:ext xmlns:c16="http://schemas.microsoft.com/office/drawing/2014/chart" uri="{C3380CC4-5D6E-409C-BE32-E72D297353CC}">
              <c16:uniqueId val="{00000000-DD41-4069-A2B1-DF9FCAF8A211}"/>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KE"/>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88472366409203"/>
          <c:y val="9.2248735168191612E-2"/>
          <c:w val="0.3250884598233994"/>
          <c:h val="0.83087760841326397"/>
        </c:manualLayout>
      </c:layout>
      <c:barChart>
        <c:barDir val="bar"/>
        <c:grouping val="clustered"/>
        <c:varyColors val="0"/>
        <c:ser>
          <c:idx val="0"/>
          <c:order val="0"/>
          <c:tx>
            <c:strRef>
              <c:f>Sheet1!$B$1</c:f>
              <c:strCache>
                <c:ptCount val="1"/>
                <c:pt idx="0">
                  <c:v>&lt; 75% of pre-Covid revenue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10,000</c:v>
                </c:pt>
                <c:pt idx="1">
                  <c:v>10,000 - 29,999</c:v>
                </c:pt>
                <c:pt idx="2">
                  <c:v>30,000 - 49,999</c:v>
                </c:pt>
                <c:pt idx="3">
                  <c:v>50,000 - 99,999</c:v>
                </c:pt>
                <c:pt idx="4">
                  <c:v>100,000+</c:v>
                </c:pt>
              </c:strCache>
            </c:strRef>
          </c:cat>
          <c:val>
            <c:numRef>
              <c:f>Sheet1!$B$2:$B$6</c:f>
              <c:numCache>
                <c:formatCode>0%</c:formatCode>
                <c:ptCount val="5"/>
                <c:pt idx="0">
                  <c:v>0.27368421052631581</c:v>
                </c:pt>
                <c:pt idx="1">
                  <c:v>0.45263157894736844</c:v>
                </c:pt>
                <c:pt idx="2">
                  <c:v>9.4736842105263161E-2</c:v>
                </c:pt>
                <c:pt idx="3">
                  <c:v>9.4736842105263161E-2</c:v>
                </c:pt>
                <c:pt idx="4">
                  <c:v>8.4210526315789472E-2</c:v>
                </c:pt>
              </c:numCache>
            </c:numRef>
          </c:val>
          <c:extLst>
            <c:ext xmlns:c16="http://schemas.microsoft.com/office/drawing/2014/chart" uri="{C3380CC4-5D6E-409C-BE32-E72D297353CC}">
              <c16:uniqueId val="{00000000-E5F2-43F6-9B13-FC4D086EE5A8}"/>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KE"/>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88472366409203"/>
          <c:y val="9.2248735168191612E-2"/>
          <c:w val="0.3250884598233994"/>
          <c:h val="0.83087760841326397"/>
        </c:manualLayout>
      </c:layout>
      <c:barChart>
        <c:barDir val="bar"/>
        <c:grouping val="clustered"/>
        <c:varyColors val="0"/>
        <c:ser>
          <c:idx val="0"/>
          <c:order val="0"/>
          <c:tx>
            <c:strRef>
              <c:f>Sheet1!$B$1</c:f>
              <c:strCache>
                <c:ptCount val="1"/>
                <c:pt idx="0">
                  <c:v>CLOSED BUSINESSES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10,000</c:v>
                </c:pt>
                <c:pt idx="1">
                  <c:v>10,000 - 29,999</c:v>
                </c:pt>
                <c:pt idx="2">
                  <c:v>30,000 - 49,999</c:v>
                </c:pt>
                <c:pt idx="3">
                  <c:v>50,000 - 99,999</c:v>
                </c:pt>
                <c:pt idx="4">
                  <c:v>100,000+</c:v>
                </c:pt>
              </c:strCache>
            </c:strRef>
          </c:cat>
          <c:val>
            <c:numRef>
              <c:f>Sheet1!$B$2:$B$6</c:f>
              <c:numCache>
                <c:formatCode>0%</c:formatCode>
                <c:ptCount val="5"/>
                <c:pt idx="0">
                  <c:v>5.737704918032787E-2</c:v>
                </c:pt>
                <c:pt idx="1">
                  <c:v>0.30327868852459017</c:v>
                </c:pt>
                <c:pt idx="2">
                  <c:v>0.21311475409836064</c:v>
                </c:pt>
                <c:pt idx="3">
                  <c:v>0.18032786885245902</c:v>
                </c:pt>
                <c:pt idx="4">
                  <c:v>0.24590163934426229</c:v>
                </c:pt>
              </c:numCache>
            </c:numRef>
          </c:val>
          <c:extLst>
            <c:ext xmlns:c16="http://schemas.microsoft.com/office/drawing/2014/chart" uri="{C3380CC4-5D6E-409C-BE32-E72D297353CC}">
              <c16:uniqueId val="{00000000-028A-4075-AAB2-5447D13E626F}"/>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KE"/>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88472366409203"/>
          <c:y val="9.2248735168191612E-2"/>
          <c:w val="0.3250884598233994"/>
          <c:h val="0.83087760841326397"/>
        </c:manualLayout>
      </c:layout>
      <c:barChart>
        <c:barDir val="bar"/>
        <c:grouping val="clustered"/>
        <c:varyColors val="0"/>
        <c:ser>
          <c:idx val="0"/>
          <c:order val="0"/>
          <c:tx>
            <c:strRef>
              <c:f>Sheet1!$B$1</c:f>
              <c:strCache>
                <c:ptCount val="1"/>
                <c:pt idx="0">
                  <c:v>Grand Total</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10,000</c:v>
                </c:pt>
                <c:pt idx="1">
                  <c:v>10,000 - 29,999</c:v>
                </c:pt>
                <c:pt idx="2">
                  <c:v>30,000 - 49,999</c:v>
                </c:pt>
                <c:pt idx="3">
                  <c:v>50,000 - 99,999</c:v>
                </c:pt>
                <c:pt idx="4">
                  <c:v>100,000</c:v>
                </c:pt>
              </c:strCache>
            </c:strRef>
          </c:cat>
          <c:val>
            <c:numRef>
              <c:f>Sheet1!$B$2:$B$6</c:f>
              <c:numCache>
                <c:formatCode>0%</c:formatCode>
                <c:ptCount val="5"/>
                <c:pt idx="0">
                  <c:v>0.22015915119363394</c:v>
                </c:pt>
                <c:pt idx="1">
                  <c:v>0.23872679045092837</c:v>
                </c:pt>
                <c:pt idx="2">
                  <c:v>0.16976127320954906</c:v>
                </c:pt>
                <c:pt idx="3">
                  <c:v>0.14854111405835543</c:v>
                </c:pt>
                <c:pt idx="4">
                  <c:v>0.22281167108753316</c:v>
                </c:pt>
              </c:numCache>
            </c:numRef>
          </c:val>
          <c:extLst>
            <c:ext xmlns:c16="http://schemas.microsoft.com/office/drawing/2014/chart" uri="{C3380CC4-5D6E-409C-BE32-E72D297353CC}">
              <c16:uniqueId val="{00000000-D62F-418B-AB20-8F4E0CD33AA0}"/>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KE"/>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88472366409203"/>
          <c:y val="9.2248735168191612E-2"/>
          <c:w val="0.3250884598233994"/>
          <c:h val="0.83087760841326397"/>
        </c:manualLayout>
      </c:layout>
      <c:barChart>
        <c:barDir val="bar"/>
        <c:grouping val="clustered"/>
        <c:varyColors val="0"/>
        <c:ser>
          <c:idx val="0"/>
          <c:order val="0"/>
          <c:tx>
            <c:strRef>
              <c:f>Sheet1!$B$1</c:f>
              <c:strCache>
                <c:ptCount val="1"/>
                <c:pt idx="0">
                  <c:v>Grand Total</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10,000</c:v>
                </c:pt>
                <c:pt idx="1">
                  <c:v>10,000 - 29,999</c:v>
                </c:pt>
                <c:pt idx="2">
                  <c:v>30,000 - 49,999</c:v>
                </c:pt>
                <c:pt idx="3">
                  <c:v>50,000 - 99,999</c:v>
                </c:pt>
                <c:pt idx="4">
                  <c:v>100,000+</c:v>
                </c:pt>
              </c:strCache>
            </c:strRef>
          </c:cat>
          <c:val>
            <c:numRef>
              <c:f>Sheet1!$B$2:$B$6</c:f>
              <c:numCache>
                <c:formatCode>0%</c:formatCode>
                <c:ptCount val="5"/>
                <c:pt idx="0">
                  <c:v>0.18562874251497005</c:v>
                </c:pt>
                <c:pt idx="1">
                  <c:v>0.36</c:v>
                </c:pt>
                <c:pt idx="2">
                  <c:v>0.19</c:v>
                </c:pt>
                <c:pt idx="3">
                  <c:v>0.11</c:v>
                </c:pt>
                <c:pt idx="4">
                  <c:v>0.15</c:v>
                </c:pt>
              </c:numCache>
            </c:numRef>
          </c:val>
          <c:extLst>
            <c:ext xmlns:c16="http://schemas.microsoft.com/office/drawing/2014/chart" uri="{C3380CC4-5D6E-409C-BE32-E72D297353CC}">
              <c16:uniqueId val="{00000000-7011-4D22-868D-85B1FB1FFF9C}"/>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KE"/>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75% or more of pre-Covid revenues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12-474C-BDC7-72D843BC268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D12-474C-BDC7-72D843BC26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7-30D8-4A4B-A0AD-37C136EE72F6}"/>
              </c:ext>
            </c:extLst>
          </c:dPt>
          <c:dLbls>
            <c:dLbl>
              <c:idx val="0"/>
              <c:layout>
                <c:manualLayout>
                  <c:x val="7.0671404309434652E-2"/>
                  <c:y val="-0.12320328542094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12-474C-BDC7-72D843BC2680}"/>
                </c:ext>
              </c:extLst>
            </c:dLbl>
            <c:dLbl>
              <c:idx val="1"/>
              <c:layout>
                <c:manualLayout>
                  <c:x val="0.13663138166490699"/>
                  <c:y val="-5.1334702258726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12-474C-BDC7-72D843BC2680}"/>
                </c:ext>
              </c:extLst>
            </c:dLbl>
            <c:dLbl>
              <c:idx val="2"/>
              <c:layout>
                <c:manualLayout>
                  <c:x val="-0.11307424689509545"/>
                  <c:y val="2.0533880903490759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D8-4A4B-A0AD-37C136EE72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N/A</c:v>
                </c:pt>
                <c:pt idx="1">
                  <c:v>No</c:v>
                </c:pt>
                <c:pt idx="2">
                  <c:v>Yes</c:v>
                </c:pt>
              </c:strCache>
            </c:strRef>
          </c:cat>
          <c:val>
            <c:numRef>
              <c:f>Sheet1!$B$2:$B$4</c:f>
              <c:numCache>
                <c:formatCode>0%</c:formatCode>
                <c:ptCount val="3"/>
                <c:pt idx="0">
                  <c:v>1.3157894736842105E-2</c:v>
                </c:pt>
                <c:pt idx="1">
                  <c:v>0.43421052631578949</c:v>
                </c:pt>
                <c:pt idx="2">
                  <c:v>0.55263157894736847</c:v>
                </c:pt>
              </c:numCache>
            </c:numRef>
          </c:val>
          <c:extLst>
            <c:ext xmlns:c16="http://schemas.microsoft.com/office/drawing/2014/chart" uri="{C3380CC4-5D6E-409C-BE32-E72D297353CC}">
              <c16:uniqueId val="{00000004-5D12-474C-BDC7-72D843BC2680}"/>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&lt; 75% of pre-Covid revenue</c:v>
                </c:pt>
              </c:strCache>
            </c:strRef>
          </c:tx>
          <c:spPr>
            <a:ln w="28575">
              <a:solidFill>
                <a:schemeClr val="bg1"/>
              </a:solidFill>
            </a:ln>
          </c:spPr>
          <c:dPt>
            <c:idx val="0"/>
            <c:bubble3D val="0"/>
            <c:explosion val="2"/>
            <c:spPr>
              <a:solidFill>
                <a:schemeClr val="accent5"/>
              </a:solidFill>
              <a:ln w="28575">
                <a:solidFill>
                  <a:schemeClr val="bg1"/>
                </a:solidFill>
              </a:ln>
              <a:effectLst/>
            </c:spPr>
            <c:extLst>
              <c:ext xmlns:c16="http://schemas.microsoft.com/office/drawing/2014/chart" uri="{C3380CC4-5D6E-409C-BE32-E72D297353CC}">
                <c16:uniqueId val="{00000001-C9C6-429D-8013-C7BA27AA81E3}"/>
              </c:ext>
            </c:extLst>
          </c:dPt>
          <c:dPt>
            <c:idx val="1"/>
            <c:bubble3D val="0"/>
            <c:spPr>
              <a:solidFill>
                <a:schemeClr val="bg2"/>
              </a:solidFill>
              <a:ln w="28575">
                <a:solidFill>
                  <a:schemeClr val="bg1"/>
                </a:solidFill>
              </a:ln>
              <a:effectLst/>
            </c:spPr>
            <c:extLst>
              <c:ext xmlns:c16="http://schemas.microsoft.com/office/drawing/2014/chart" uri="{C3380CC4-5D6E-409C-BE32-E72D297353CC}">
                <c16:uniqueId val="{00000003-C9C6-429D-8013-C7BA27AA81E3}"/>
              </c:ext>
            </c:extLst>
          </c:dPt>
          <c:dPt>
            <c:idx val="2"/>
            <c:bubble3D val="0"/>
            <c:spPr>
              <a:solidFill>
                <a:schemeClr val="accent1"/>
              </a:solidFill>
              <a:ln w="28575">
                <a:solidFill>
                  <a:schemeClr val="bg1"/>
                </a:solidFill>
              </a:ln>
              <a:effectLst/>
            </c:spPr>
            <c:extLst>
              <c:ext xmlns:c16="http://schemas.microsoft.com/office/drawing/2014/chart" uri="{C3380CC4-5D6E-409C-BE32-E72D297353CC}">
                <c16:uniqueId val="{00000005-FDDE-41CD-8931-B3C701F941B6}"/>
              </c:ext>
            </c:extLst>
          </c:dPt>
          <c:dLbls>
            <c:dLbl>
              <c:idx val="0"/>
              <c:delete val="1"/>
              <c:extLst>
                <c:ext xmlns:c15="http://schemas.microsoft.com/office/drawing/2012/chart" uri="{CE6537A1-D6FC-4f65-9D91-7224C49458BB}"/>
                <c:ext xmlns:c16="http://schemas.microsoft.com/office/drawing/2014/chart" uri="{C3380CC4-5D6E-409C-BE32-E72D297353CC}">
                  <c16:uniqueId val="{00000001-C9C6-429D-8013-C7BA27AA81E3}"/>
                </c:ext>
              </c:extLst>
            </c:dLbl>
            <c:dLbl>
              <c:idx val="1"/>
              <c:layout>
                <c:manualLayout>
                  <c:x val="0.11307424689509545"/>
                  <c:y val="-0.17453798767967146"/>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C6-429D-8013-C7BA27AA81E3}"/>
                </c:ext>
              </c:extLst>
            </c:dLbl>
            <c:dLbl>
              <c:idx val="2"/>
              <c:layout>
                <c:manualLayout>
                  <c:x val="-0.12249710080302006"/>
                  <c:y val="0"/>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DE-41CD-8931-B3C701F941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N/A</c:v>
                </c:pt>
                <c:pt idx="1">
                  <c:v>No</c:v>
                </c:pt>
                <c:pt idx="2">
                  <c:v>Yes</c:v>
                </c:pt>
              </c:strCache>
            </c:strRef>
          </c:cat>
          <c:val>
            <c:numRef>
              <c:f>Sheet1!$B$2:$B$4</c:f>
              <c:numCache>
                <c:formatCode>0%</c:formatCode>
                <c:ptCount val="3"/>
                <c:pt idx="0">
                  <c:v>0</c:v>
                </c:pt>
                <c:pt idx="1">
                  <c:v>0.3611111111111111</c:v>
                </c:pt>
                <c:pt idx="2">
                  <c:v>0.63888888888888884</c:v>
                </c:pt>
              </c:numCache>
            </c:numRef>
          </c:val>
          <c:extLst>
            <c:ext xmlns:c16="http://schemas.microsoft.com/office/drawing/2014/chart" uri="{C3380CC4-5D6E-409C-BE32-E72D297353CC}">
              <c16:uniqueId val="{00000004-C9C6-429D-8013-C7BA27AA81E3}"/>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Closed business</c:v>
                </c:pt>
              </c:strCache>
            </c:strRef>
          </c:tx>
          <c:spPr>
            <a:ln w="28575">
              <a:solidFill>
                <a:schemeClr val="bg1"/>
              </a:solidFill>
            </a:ln>
          </c:spPr>
          <c:explosion val="4"/>
          <c:dPt>
            <c:idx val="0"/>
            <c:bubble3D val="0"/>
            <c:spPr>
              <a:solidFill>
                <a:schemeClr val="bg2">
                  <a:lumMod val="50000"/>
                </a:schemeClr>
              </a:solidFill>
              <a:ln w="28575">
                <a:solidFill>
                  <a:schemeClr val="bg1"/>
                </a:solidFill>
              </a:ln>
              <a:effectLst/>
            </c:spPr>
            <c:extLst>
              <c:ext xmlns:c16="http://schemas.microsoft.com/office/drawing/2014/chart" uri="{C3380CC4-5D6E-409C-BE32-E72D297353CC}">
                <c16:uniqueId val="{00000001-FF3B-4123-AC50-9EBDEF532834}"/>
              </c:ext>
            </c:extLst>
          </c:dPt>
          <c:dPt>
            <c:idx val="1"/>
            <c:bubble3D val="0"/>
            <c:spPr>
              <a:solidFill>
                <a:schemeClr val="bg2"/>
              </a:solidFill>
              <a:ln w="28575">
                <a:solidFill>
                  <a:schemeClr val="bg1"/>
                </a:solidFill>
              </a:ln>
              <a:effectLst/>
            </c:spPr>
            <c:extLst>
              <c:ext xmlns:c16="http://schemas.microsoft.com/office/drawing/2014/chart" uri="{C3380CC4-5D6E-409C-BE32-E72D297353CC}">
                <c16:uniqueId val="{00000003-FF3B-4123-AC50-9EBDEF532834}"/>
              </c:ext>
            </c:extLst>
          </c:dPt>
          <c:dPt>
            <c:idx val="2"/>
            <c:bubble3D val="0"/>
            <c:spPr>
              <a:solidFill>
                <a:schemeClr val="accent6"/>
              </a:solidFill>
              <a:ln w="28575">
                <a:solidFill>
                  <a:schemeClr val="bg1"/>
                </a:solidFill>
              </a:ln>
              <a:effectLst/>
            </c:spPr>
            <c:extLst>
              <c:ext xmlns:c16="http://schemas.microsoft.com/office/drawing/2014/chart" uri="{C3380CC4-5D6E-409C-BE32-E72D297353CC}">
                <c16:uniqueId val="{00000005-4F8C-4B25-B483-A17D8B85AABD}"/>
              </c:ext>
            </c:extLst>
          </c:dPt>
          <c:dLbls>
            <c:dLbl>
              <c:idx val="0"/>
              <c:layout>
                <c:manualLayout>
                  <c:x val="0.11307424689509536"/>
                  <c:y val="-4.7056266805823383E-17"/>
                </c:manualLayout>
              </c:layout>
              <c:tx>
                <c:rich>
                  <a:bodyPr/>
                  <a:lstStyle/>
                  <a:p>
                    <a:fld id="{E4A8AD0C-DB25-4612-8130-8C158570C5BB}" type="VALUE">
                      <a:rPr lang="en-US" b="0">
                        <a:solidFill>
                          <a:schemeClr val="tx1"/>
                        </a:solidFill>
                      </a:rPr>
                      <a:pPr/>
                      <a:t>[VALUE]</a:t>
                    </a:fld>
                    <a:endParaRPr lang="en-K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3B-4123-AC50-9EBDEF532834}"/>
                </c:ext>
              </c:extLst>
            </c:dLbl>
            <c:dLbl>
              <c:idx val="1"/>
              <c:layout>
                <c:manualLayout>
                  <c:x val="-5.6537123447547723E-2"/>
                  <c:y val="0.143839027308444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3B-4123-AC50-9EBDEF532834}"/>
                </c:ext>
              </c:extLst>
            </c:dLbl>
            <c:dLbl>
              <c:idx val="2"/>
              <c:layout>
                <c:manualLayout>
                  <c:x val="-0.12720852775698238"/>
                  <c:y val="-3.0800821355236187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8C-4B25-B483-A17D8B85AAB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N/A</c:v>
                </c:pt>
                <c:pt idx="1">
                  <c:v>No</c:v>
                </c:pt>
                <c:pt idx="2">
                  <c:v>Yes</c:v>
                </c:pt>
              </c:strCache>
            </c:strRef>
          </c:cat>
          <c:val>
            <c:numRef>
              <c:f>Sheet1!$B$2:$B$4</c:f>
              <c:numCache>
                <c:formatCode>0%</c:formatCode>
                <c:ptCount val="3"/>
                <c:pt idx="0">
                  <c:v>0.38095238095238093</c:v>
                </c:pt>
                <c:pt idx="1">
                  <c:v>0.21088435374149661</c:v>
                </c:pt>
                <c:pt idx="2">
                  <c:v>0.40816326530612246</c:v>
                </c:pt>
              </c:numCache>
            </c:numRef>
          </c:val>
          <c:extLst>
            <c:ext xmlns:c16="http://schemas.microsoft.com/office/drawing/2014/chart" uri="{C3380CC4-5D6E-409C-BE32-E72D297353CC}">
              <c16:uniqueId val="{00000004-FF3B-4123-AC50-9EBDEF532834}"/>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05992267324138"/>
          <c:y val="0.17543614286407216"/>
          <c:w val="0.29788015465351719"/>
          <c:h val="0.64912771427185567"/>
        </c:manualLayout>
      </c:layout>
      <c:doughnutChart>
        <c:varyColors val="1"/>
        <c:ser>
          <c:idx val="0"/>
          <c:order val="0"/>
          <c:tx>
            <c:strRef>
              <c:f>Sheet1!$B$1</c:f>
              <c:strCache>
                <c:ptCount val="1"/>
                <c:pt idx="0">
                  <c:v>Grand Total</c:v>
                </c:pt>
              </c:strCache>
            </c:strRef>
          </c:tx>
          <c:spPr>
            <a:ln w="28575">
              <a:solidFill>
                <a:schemeClr val="bg1"/>
              </a:solidFill>
            </a:ln>
          </c:spPr>
          <c:dPt>
            <c:idx val="0"/>
            <c:bubble3D val="0"/>
            <c:explosion val="2"/>
            <c:spPr>
              <a:solidFill>
                <a:schemeClr val="bg2">
                  <a:lumMod val="50000"/>
                </a:schemeClr>
              </a:solidFill>
              <a:ln w="28575">
                <a:solidFill>
                  <a:schemeClr val="bg1"/>
                </a:solidFill>
              </a:ln>
              <a:effectLst/>
            </c:spPr>
            <c:extLst>
              <c:ext xmlns:c16="http://schemas.microsoft.com/office/drawing/2014/chart" uri="{C3380CC4-5D6E-409C-BE32-E72D297353CC}">
                <c16:uniqueId val="{00000001-0DD3-4B49-8034-872FED45B710}"/>
              </c:ext>
            </c:extLst>
          </c:dPt>
          <c:dPt>
            <c:idx val="1"/>
            <c:bubble3D val="0"/>
            <c:spPr>
              <a:solidFill>
                <a:schemeClr val="bg2"/>
              </a:solidFill>
              <a:ln w="28575">
                <a:solidFill>
                  <a:schemeClr val="bg1"/>
                </a:solidFill>
              </a:ln>
              <a:effectLst/>
            </c:spPr>
            <c:extLst>
              <c:ext xmlns:c16="http://schemas.microsoft.com/office/drawing/2014/chart" uri="{C3380CC4-5D6E-409C-BE32-E72D297353CC}">
                <c16:uniqueId val="{00000003-0DD3-4B49-8034-872FED45B710}"/>
              </c:ext>
            </c:extLst>
          </c:dPt>
          <c:dPt>
            <c:idx val="2"/>
            <c:bubble3D val="0"/>
            <c:spPr>
              <a:solidFill>
                <a:schemeClr val="tx1"/>
              </a:solidFill>
              <a:ln w="28575">
                <a:solidFill>
                  <a:schemeClr val="bg1"/>
                </a:solidFill>
              </a:ln>
              <a:effectLst/>
            </c:spPr>
            <c:extLst>
              <c:ext xmlns:c16="http://schemas.microsoft.com/office/drawing/2014/chart" uri="{C3380CC4-5D6E-409C-BE32-E72D297353CC}">
                <c16:uniqueId val="{00000005-B7E6-4BB4-9CDB-DBCBDA18EC83}"/>
              </c:ext>
            </c:extLst>
          </c:dPt>
          <c:dLbls>
            <c:dLbl>
              <c:idx val="0"/>
              <c:layout>
                <c:manualLayout>
                  <c:x val="0.15547708948075623"/>
                  <c:y val="-5.1334702258726897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E4A8AD0C-DB25-4612-8130-8C158570C5BB}" type="VALUE">
                      <a:rPr lang="en-US" b="0">
                        <a:solidFill>
                          <a:schemeClr val="tx1"/>
                        </a:solidFill>
                      </a:rPr>
                      <a:pPr>
                        <a:defRPr>
                          <a:solidFill>
                            <a:schemeClr val="tx1"/>
                          </a:solidFill>
                        </a:defRPr>
                      </a:pPr>
                      <a:t>[VALUE]</a:t>
                    </a:fld>
                    <a:endParaRPr lang="en-KE"/>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D3-4B49-8034-872FED45B710}"/>
                </c:ext>
              </c:extLst>
            </c:dLbl>
            <c:dLbl>
              <c:idx val="1"/>
              <c:layout>
                <c:manualLayout>
                  <c:x val="0.10836281994113313"/>
                  <c:y val="0.16427104722792599"/>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D3-4B49-8034-872FED45B710}"/>
                </c:ext>
              </c:extLst>
            </c:dLbl>
            <c:dLbl>
              <c:idx val="2"/>
              <c:layout>
                <c:manualLayout>
                  <c:x val="-0.11307424689509545"/>
                  <c:y val="-1.0266940451745379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E6-4BB4-9CDB-DBCBDA18EC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N/A</c:v>
                </c:pt>
                <c:pt idx="1">
                  <c:v>No</c:v>
                </c:pt>
                <c:pt idx="2">
                  <c:v>Yes</c:v>
                </c:pt>
              </c:strCache>
            </c:strRef>
          </c:cat>
          <c:val>
            <c:numRef>
              <c:f>Sheet1!$B$2:$B$4</c:f>
              <c:numCache>
                <c:formatCode>0%</c:formatCode>
                <c:ptCount val="3"/>
                <c:pt idx="0">
                  <c:v>0.17</c:v>
                </c:pt>
                <c:pt idx="1">
                  <c:v>0.31</c:v>
                </c:pt>
                <c:pt idx="2">
                  <c:v>0.52</c:v>
                </c:pt>
              </c:numCache>
            </c:numRef>
          </c:val>
          <c:extLst>
            <c:ext xmlns:c16="http://schemas.microsoft.com/office/drawing/2014/chart" uri="{C3380CC4-5D6E-409C-BE32-E72D297353CC}">
              <c16:uniqueId val="{00000004-0DD3-4B49-8034-872FED45B710}"/>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4311413532739"/>
          <c:y val="9.2248735168191612E-2"/>
          <c:w val="0.31302311234906338"/>
          <c:h val="0.83087760841326397"/>
        </c:manualLayout>
      </c:layout>
      <c:barChart>
        <c:barDir val="bar"/>
        <c:grouping val="clustered"/>
        <c:varyColors val="0"/>
        <c:ser>
          <c:idx val="0"/>
          <c:order val="0"/>
          <c:tx>
            <c:strRef>
              <c:f>Sheet1!$B$1</c:f>
              <c:strCache>
                <c:ptCount val="1"/>
                <c:pt idx="0">
                  <c:v>&lt; 75% of pre-Covid revenue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K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Accessing credit / finance</c:v>
                </c:pt>
                <c:pt idx="1">
                  <c:v>Paying creditors / suppliers</c:v>
                </c:pt>
                <c:pt idx="2">
                  <c:v>Unpaid customer credit</c:v>
                </c:pt>
                <c:pt idx="3">
                  <c:v>Supply / stock issues</c:v>
                </c:pt>
                <c:pt idx="4">
                  <c:v>Operating costs*</c:v>
                </c:pt>
                <c:pt idx="5">
                  <c:v>Customer demand</c:v>
                </c:pt>
              </c:strCache>
            </c:strRef>
          </c:cat>
          <c:val>
            <c:numRef>
              <c:f>Sheet1!$B$2:$B$7</c:f>
              <c:numCache>
                <c:formatCode>0%</c:formatCode>
                <c:ptCount val="6"/>
                <c:pt idx="0">
                  <c:v>0.01</c:v>
                </c:pt>
                <c:pt idx="1">
                  <c:v>5.5555555555555552E-2</c:v>
                </c:pt>
                <c:pt idx="2">
                  <c:v>6.4814814814814811E-2</c:v>
                </c:pt>
                <c:pt idx="3">
                  <c:v>0.18518518518518517</c:v>
                </c:pt>
                <c:pt idx="4">
                  <c:v>0.1111111111111111</c:v>
                </c:pt>
                <c:pt idx="5">
                  <c:v>0.45370370370370372</c:v>
                </c:pt>
              </c:numCache>
            </c:numRef>
          </c:val>
          <c:extLst>
            <c:ext xmlns:c16="http://schemas.microsoft.com/office/drawing/2014/chart" uri="{C3380CC4-5D6E-409C-BE32-E72D297353CC}">
              <c16:uniqueId val="{00000000-DDF5-4C11-8AB1-C5F826A20327}"/>
            </c:ext>
          </c:extLst>
        </c:ser>
        <c:dLbls>
          <c:showLegendKey val="0"/>
          <c:showVal val="0"/>
          <c:showCatName val="0"/>
          <c:showSerName val="0"/>
          <c:showPercent val="0"/>
          <c:showBubbleSize val="0"/>
        </c:dLbls>
        <c:gapWidth val="182"/>
        <c:axId val="650532672"/>
        <c:axId val="650533000"/>
      </c:barChart>
      <c:catAx>
        <c:axId val="6505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E"/>
          </a:p>
        </c:txPr>
        <c:crossAx val="650533000"/>
        <c:crosses val="autoZero"/>
        <c:auto val="1"/>
        <c:lblAlgn val="ctr"/>
        <c:lblOffset val="100"/>
        <c:noMultiLvlLbl val="0"/>
      </c:catAx>
      <c:valAx>
        <c:axId val="650533000"/>
        <c:scaling>
          <c:orientation val="minMax"/>
          <c:max val="0.5"/>
          <c:min val="0"/>
        </c:scaling>
        <c:delete val="1"/>
        <c:axPos val="b"/>
        <c:numFmt formatCode="0%" sourceLinked="1"/>
        <c:majorTickMark val="out"/>
        <c:minorTickMark val="none"/>
        <c:tickLblPos val="nextTo"/>
        <c:crossAx val="6505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KE"/>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75% or more of pre-Covid revenues</c:v>
                </c:pt>
              </c:strCache>
            </c:strRef>
          </c:tx>
          <c:spPr>
            <a:ln w="28575">
              <a:solidFill>
                <a:schemeClr val="bg1"/>
              </a:solidFill>
            </a:ln>
          </c:spPr>
          <c:dPt>
            <c:idx val="0"/>
            <c:bubble3D val="0"/>
            <c:explosion val="2"/>
            <c:spPr>
              <a:solidFill>
                <a:schemeClr val="tx2">
                  <a:lumMod val="40000"/>
                  <a:lumOff val="60000"/>
                </a:schemeClr>
              </a:solidFill>
              <a:ln w="28575">
                <a:solidFill>
                  <a:schemeClr val="bg1"/>
                </a:solidFill>
              </a:ln>
              <a:effectLst/>
            </c:spPr>
            <c:extLst>
              <c:ext xmlns:c16="http://schemas.microsoft.com/office/drawing/2014/chart" uri="{C3380CC4-5D6E-409C-BE32-E72D297353CC}">
                <c16:uniqueId val="{00000001-389D-4D1C-B1F5-BAA4C4D2D2FD}"/>
              </c:ext>
            </c:extLst>
          </c:dPt>
          <c:dPt>
            <c:idx val="1"/>
            <c:bubble3D val="0"/>
            <c:spPr>
              <a:solidFill>
                <a:schemeClr val="accent3"/>
              </a:solidFill>
              <a:ln w="28575">
                <a:solidFill>
                  <a:schemeClr val="bg1"/>
                </a:solidFill>
              </a:ln>
              <a:effectLst/>
            </c:spPr>
            <c:extLst>
              <c:ext xmlns:c16="http://schemas.microsoft.com/office/drawing/2014/chart" uri="{C3380CC4-5D6E-409C-BE32-E72D297353CC}">
                <c16:uniqueId val="{00000003-389D-4D1C-B1F5-BAA4C4D2D2FD}"/>
              </c:ext>
            </c:extLst>
          </c:dPt>
          <c:dLbls>
            <c:dLbl>
              <c:idx val="0"/>
              <c:layout>
                <c:manualLayout>
                  <c:x val="0.11307424689509536"/>
                  <c:y val="-4.7056266805823383E-17"/>
                </c:manualLayout>
              </c:layout>
              <c:tx>
                <c:rich>
                  <a:bodyPr/>
                  <a:lstStyle/>
                  <a:p>
                    <a:fld id="{E4A8AD0C-DB25-4612-8130-8C158570C5BB}" type="VALUE">
                      <a:rPr lang="en-US" b="0">
                        <a:solidFill>
                          <a:schemeClr val="tx1"/>
                        </a:solidFill>
                      </a:rPr>
                      <a:pPr/>
                      <a:t>[VALUE]</a:t>
                    </a:fld>
                    <a:endParaRPr lang="en-K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9D-4D1C-B1F5-BAA4C4D2D2FD}"/>
                </c:ext>
              </c:extLst>
            </c:dLbl>
            <c:dLbl>
              <c:idx val="1"/>
              <c:layout>
                <c:manualLayout>
                  <c:x val="-0.11778567384905775"/>
                  <c:y val="-0.2053388090349076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9D-4D1C-B1F5-BAA4C4D2D2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0.55263157894736847</c:v>
                </c:pt>
                <c:pt idx="1">
                  <c:v>0.44736842105263158</c:v>
                </c:pt>
              </c:numCache>
            </c:numRef>
          </c:val>
          <c:extLst>
            <c:ext xmlns:c16="http://schemas.microsoft.com/office/drawing/2014/chart" uri="{C3380CC4-5D6E-409C-BE32-E72D297353CC}">
              <c16:uniqueId val="{00000004-389D-4D1C-B1F5-BAA4C4D2D2FD}"/>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&lt; 75% of pre-Covid revenue</c:v>
                </c:pt>
              </c:strCache>
            </c:strRef>
          </c:tx>
          <c:spPr>
            <a:ln w="28575">
              <a:solidFill>
                <a:schemeClr val="bg1"/>
              </a:solidFill>
            </a:ln>
          </c:spPr>
          <c:dPt>
            <c:idx val="0"/>
            <c:bubble3D val="0"/>
            <c:explosion val="2"/>
            <c:spPr>
              <a:solidFill>
                <a:schemeClr val="accent4"/>
              </a:solidFill>
              <a:ln w="28575">
                <a:solidFill>
                  <a:schemeClr val="bg1"/>
                </a:solidFill>
              </a:ln>
              <a:effectLst/>
            </c:spPr>
            <c:extLst>
              <c:ext xmlns:c16="http://schemas.microsoft.com/office/drawing/2014/chart" uri="{C3380CC4-5D6E-409C-BE32-E72D297353CC}">
                <c16:uniqueId val="{00000001-ACFB-4E4C-9E8B-30D97F82B608}"/>
              </c:ext>
            </c:extLst>
          </c:dPt>
          <c:dPt>
            <c:idx val="1"/>
            <c:bubble3D val="0"/>
            <c:spPr>
              <a:solidFill>
                <a:schemeClr val="accent1"/>
              </a:solidFill>
              <a:ln w="28575">
                <a:solidFill>
                  <a:schemeClr val="bg1"/>
                </a:solidFill>
              </a:ln>
              <a:effectLst/>
            </c:spPr>
            <c:extLst>
              <c:ext xmlns:c16="http://schemas.microsoft.com/office/drawing/2014/chart" uri="{C3380CC4-5D6E-409C-BE32-E72D297353CC}">
                <c16:uniqueId val="{00000003-ACFB-4E4C-9E8B-30D97F82B608}"/>
              </c:ext>
            </c:extLst>
          </c:dPt>
          <c:dLbls>
            <c:dLbl>
              <c:idx val="0"/>
              <c:layout>
                <c:manualLayout>
                  <c:x val="0.11307424689509536"/>
                  <c:y val="-4.7056266805823383E-17"/>
                </c:manualLayout>
              </c:layout>
              <c:tx>
                <c:rich>
                  <a:bodyPr/>
                  <a:lstStyle/>
                  <a:p>
                    <a:fld id="{E4A8AD0C-DB25-4612-8130-8C158570C5BB}" type="VALUE">
                      <a:rPr lang="en-US" b="0">
                        <a:solidFill>
                          <a:schemeClr val="tx1"/>
                        </a:solidFill>
                      </a:rPr>
                      <a:pPr/>
                      <a:t>[VALUE]</a:t>
                    </a:fld>
                    <a:endParaRPr lang="en-K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FB-4E4C-9E8B-30D97F82B608}"/>
                </c:ext>
              </c:extLst>
            </c:dLbl>
            <c:dLbl>
              <c:idx val="1"/>
              <c:layout>
                <c:manualLayout>
                  <c:x val="-0.11307424689509546"/>
                  <c:y val="-0.10266940451745385"/>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FB-4E4C-9E8B-30D97F82B60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0.73148148148148151</c:v>
                </c:pt>
                <c:pt idx="1">
                  <c:v>0.26851851851851855</c:v>
                </c:pt>
              </c:numCache>
            </c:numRef>
          </c:val>
          <c:extLst>
            <c:ext xmlns:c16="http://schemas.microsoft.com/office/drawing/2014/chart" uri="{C3380CC4-5D6E-409C-BE32-E72D297353CC}">
              <c16:uniqueId val="{00000004-ACFB-4E4C-9E8B-30D97F82B608}"/>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spPr>
            <a:ln w="28575">
              <a:solidFill>
                <a:schemeClr val="bg1"/>
              </a:solidFill>
            </a:ln>
          </c:spPr>
          <c:dPt>
            <c:idx val="0"/>
            <c:bubble3D val="0"/>
            <c:spPr>
              <a:solidFill>
                <a:schemeClr val="bg1">
                  <a:lumMod val="50000"/>
                </a:schemeClr>
              </a:solidFill>
              <a:ln w="28575">
                <a:solidFill>
                  <a:schemeClr val="bg1"/>
                </a:solidFill>
              </a:ln>
              <a:effectLst/>
            </c:spPr>
            <c:extLst>
              <c:ext xmlns:c16="http://schemas.microsoft.com/office/drawing/2014/chart" uri="{C3380CC4-5D6E-409C-BE32-E72D297353CC}">
                <c16:uniqueId val="{00000001-416E-42A3-8BFA-1CD1B9B0B2AF}"/>
              </c:ext>
            </c:extLst>
          </c:dPt>
          <c:dPt>
            <c:idx val="1"/>
            <c:bubble3D val="0"/>
            <c:spPr>
              <a:solidFill>
                <a:srgbClr val="B8B8B8"/>
              </a:solidFill>
              <a:ln w="28575">
                <a:solidFill>
                  <a:schemeClr val="bg1"/>
                </a:solidFill>
              </a:ln>
              <a:effectLst/>
            </c:spPr>
            <c:extLst>
              <c:ext xmlns:c16="http://schemas.microsoft.com/office/drawing/2014/chart" uri="{C3380CC4-5D6E-409C-BE32-E72D297353CC}">
                <c16:uniqueId val="{00000003-416E-42A3-8BFA-1CD1B9B0B2AF}"/>
              </c:ext>
            </c:extLst>
          </c:dPt>
          <c:dLbls>
            <c:dLbl>
              <c:idx val="0"/>
              <c:layout>
                <c:manualLayout>
                  <c:x val="0.14134280861886922"/>
                  <c:y val="-5.1334702258726897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6E-42A3-8BFA-1CD1B9B0B2AF}"/>
                </c:ext>
              </c:extLst>
            </c:dLbl>
            <c:dLbl>
              <c:idx val="1"/>
              <c:delete val="1"/>
              <c:extLst>
                <c:ext xmlns:c15="http://schemas.microsoft.com/office/drawing/2012/chart" uri="{CE6537A1-D6FC-4f65-9D91-7224C49458BB}"/>
                <c:ext xmlns:c16="http://schemas.microsoft.com/office/drawing/2014/chart" uri="{C3380CC4-5D6E-409C-BE32-E72D297353CC}">
                  <c16:uniqueId val="{00000003-416E-42A3-8BFA-1CD1B9B0B2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4-416E-42A3-8BFA-1CD1B9B0B2AF}"/>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Closed</c:v>
                </c:pt>
              </c:strCache>
            </c:strRef>
          </c:tx>
          <c:spPr>
            <a:ln w="28575">
              <a:solidFill>
                <a:schemeClr val="bg1"/>
              </a:solidFill>
            </a:ln>
          </c:spPr>
          <c:dPt>
            <c:idx val="0"/>
            <c:bubble3D val="0"/>
            <c:spPr>
              <a:solidFill>
                <a:srgbClr val="F3C102"/>
              </a:solidFill>
              <a:ln w="28575">
                <a:solidFill>
                  <a:schemeClr val="bg1"/>
                </a:solidFill>
              </a:ln>
              <a:effectLst/>
            </c:spPr>
            <c:extLst>
              <c:ext xmlns:c16="http://schemas.microsoft.com/office/drawing/2014/chart" uri="{C3380CC4-5D6E-409C-BE32-E72D297353CC}">
                <c16:uniqueId val="{00000001-8839-4546-8130-CA29012E1659}"/>
              </c:ext>
            </c:extLst>
          </c:dPt>
          <c:dPt>
            <c:idx val="1"/>
            <c:bubble3D val="0"/>
            <c:spPr>
              <a:solidFill>
                <a:schemeClr val="tx2">
                  <a:lumMod val="40000"/>
                  <a:lumOff val="60000"/>
                </a:schemeClr>
              </a:solidFill>
              <a:ln w="28575">
                <a:solidFill>
                  <a:schemeClr val="bg1"/>
                </a:solidFill>
              </a:ln>
              <a:effectLst/>
            </c:spPr>
            <c:extLst>
              <c:ext xmlns:c16="http://schemas.microsoft.com/office/drawing/2014/chart" uri="{C3380CC4-5D6E-409C-BE32-E72D297353CC}">
                <c16:uniqueId val="{00000003-8839-4546-8130-CA29012E1659}"/>
              </c:ext>
            </c:extLst>
          </c:dPt>
          <c:dLbls>
            <c:dLbl>
              <c:idx val="0"/>
              <c:layout>
                <c:manualLayout>
                  <c:x val="0.15076566252679391"/>
                  <c:y val="-5.133470225872692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3C102"/>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39-4546-8130-CA29012E1659}"/>
                </c:ext>
              </c:extLst>
            </c:dLbl>
            <c:dLbl>
              <c:idx val="1"/>
              <c:delete val="1"/>
              <c:extLst>
                <c:ext xmlns:c15="http://schemas.microsoft.com/office/drawing/2012/chart" uri="{CE6537A1-D6FC-4f65-9D91-7224C49458BB}"/>
                <c:ext xmlns:c16="http://schemas.microsoft.com/office/drawing/2014/chart" uri="{C3380CC4-5D6E-409C-BE32-E72D297353CC}">
                  <c16:uniqueId val="{00000003-8839-4546-8130-CA29012E16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4-8839-4546-8130-CA29012E1659}"/>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struggling</c:v>
                </c:pt>
              </c:strCache>
            </c:strRef>
          </c:tx>
          <c:spPr>
            <a:ln w="28575">
              <a:solidFill>
                <a:schemeClr val="bg1"/>
              </a:solidFill>
            </a:ln>
          </c:spPr>
          <c:dPt>
            <c:idx val="0"/>
            <c:bubble3D val="0"/>
            <c:spPr>
              <a:solidFill>
                <a:srgbClr val="00377B"/>
              </a:solidFill>
              <a:ln w="28575">
                <a:solidFill>
                  <a:schemeClr val="bg1"/>
                </a:solidFill>
              </a:ln>
              <a:effectLst/>
            </c:spPr>
            <c:extLst>
              <c:ext xmlns:c16="http://schemas.microsoft.com/office/drawing/2014/chart" uri="{C3380CC4-5D6E-409C-BE32-E72D297353CC}">
                <c16:uniqueId val="{00000001-1326-45CD-9AE4-CB3F4C7D2CE7}"/>
              </c:ext>
            </c:extLst>
          </c:dPt>
          <c:dPt>
            <c:idx val="1"/>
            <c:bubble3D val="0"/>
            <c:spPr>
              <a:solidFill>
                <a:schemeClr val="tx2">
                  <a:lumMod val="40000"/>
                  <a:lumOff val="60000"/>
                </a:schemeClr>
              </a:solidFill>
              <a:ln w="28575">
                <a:solidFill>
                  <a:schemeClr val="bg1"/>
                </a:solidFill>
              </a:ln>
              <a:effectLst/>
            </c:spPr>
            <c:extLst>
              <c:ext xmlns:c16="http://schemas.microsoft.com/office/drawing/2014/chart" uri="{C3380CC4-5D6E-409C-BE32-E72D297353CC}">
                <c16:uniqueId val="{00000003-1326-45CD-9AE4-CB3F4C7D2CE7}"/>
              </c:ext>
            </c:extLst>
          </c:dPt>
          <c:dLbls>
            <c:dLbl>
              <c:idx val="0"/>
              <c:layout>
                <c:manualLayout>
                  <c:x val="0.12249710080301998"/>
                  <c:y val="-0.12320328542094455"/>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377B"/>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26-45CD-9AE4-CB3F4C7D2CE7}"/>
                </c:ext>
              </c:extLst>
            </c:dLbl>
            <c:dLbl>
              <c:idx val="1"/>
              <c:delete val="1"/>
              <c:extLst>
                <c:ext xmlns:c15="http://schemas.microsoft.com/office/drawing/2012/chart" uri="{CE6537A1-D6FC-4f65-9D91-7224C49458BB}"/>
                <c:ext xmlns:c16="http://schemas.microsoft.com/office/drawing/2014/chart" uri="{C3380CC4-5D6E-409C-BE32-E72D297353CC}">
                  <c16:uniqueId val="{00000003-1326-45CD-9AE4-CB3F4C7D2C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0.21</c:v>
                </c:pt>
                <c:pt idx="1">
                  <c:v>0.79</c:v>
                </c:pt>
              </c:numCache>
            </c:numRef>
          </c:val>
          <c:extLst>
            <c:ext xmlns:c16="http://schemas.microsoft.com/office/drawing/2014/chart" uri="{C3380CC4-5D6E-409C-BE32-E72D297353CC}">
              <c16:uniqueId val="{00000004-1326-45CD-9AE4-CB3F4C7D2CE7}"/>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recovered</c:v>
                </c:pt>
              </c:strCache>
            </c:strRef>
          </c:tx>
          <c:spPr>
            <a:ln w="28575">
              <a:solidFill>
                <a:schemeClr val="bg1"/>
              </a:solidFill>
            </a:ln>
          </c:spPr>
          <c:dPt>
            <c:idx val="0"/>
            <c:bubble3D val="0"/>
            <c:spPr>
              <a:solidFill>
                <a:srgbClr val="B3D235"/>
              </a:solidFill>
              <a:ln w="28575">
                <a:solidFill>
                  <a:schemeClr val="bg1"/>
                </a:solidFill>
              </a:ln>
              <a:effectLst/>
            </c:spPr>
            <c:extLst>
              <c:ext xmlns:c16="http://schemas.microsoft.com/office/drawing/2014/chart" uri="{C3380CC4-5D6E-409C-BE32-E72D297353CC}">
                <c16:uniqueId val="{00000001-6880-48D1-89DA-2DDE5032E1F0}"/>
              </c:ext>
            </c:extLst>
          </c:dPt>
          <c:dPt>
            <c:idx val="1"/>
            <c:bubble3D val="0"/>
            <c:spPr>
              <a:solidFill>
                <a:schemeClr val="tx2">
                  <a:lumMod val="40000"/>
                  <a:lumOff val="60000"/>
                </a:schemeClr>
              </a:solidFill>
              <a:ln w="28575">
                <a:solidFill>
                  <a:schemeClr val="bg1"/>
                </a:solidFill>
              </a:ln>
              <a:effectLst/>
            </c:spPr>
            <c:extLst>
              <c:ext xmlns:c16="http://schemas.microsoft.com/office/drawing/2014/chart" uri="{C3380CC4-5D6E-409C-BE32-E72D297353CC}">
                <c16:uniqueId val="{00000003-6880-48D1-89DA-2DDE5032E1F0}"/>
              </c:ext>
            </c:extLst>
          </c:dPt>
          <c:dLbls>
            <c:dLbl>
              <c:idx val="0"/>
              <c:layout>
                <c:manualLayout>
                  <c:x val="0.11307424689509545"/>
                  <c:y val="-0.10266940451745379"/>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B3D235"/>
                      </a:solidFill>
                      <a:latin typeface="+mn-lt"/>
                      <a:ea typeface="+mn-ea"/>
                      <a:cs typeface="+mn-cs"/>
                    </a:defRPr>
                  </a:pPr>
                  <a:endParaRPr lang="en-K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80-48D1-89DA-2DDE5032E1F0}"/>
                </c:ext>
              </c:extLst>
            </c:dLbl>
            <c:dLbl>
              <c:idx val="1"/>
              <c:delete val="1"/>
              <c:extLst>
                <c:ext xmlns:c15="http://schemas.microsoft.com/office/drawing/2012/chart" uri="{CE6537A1-D6FC-4f65-9D91-7224C49458BB}"/>
                <c:ext xmlns:c16="http://schemas.microsoft.com/office/drawing/2014/chart" uri="{C3380CC4-5D6E-409C-BE32-E72D297353CC}">
                  <c16:uniqueId val="{00000003-6880-48D1-89DA-2DDE5032E1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0.24</c:v>
                </c:pt>
                <c:pt idx="1">
                  <c:v>0.76</c:v>
                </c:pt>
              </c:numCache>
            </c:numRef>
          </c:val>
          <c:extLst>
            <c:ext xmlns:c16="http://schemas.microsoft.com/office/drawing/2014/chart" uri="{C3380CC4-5D6E-409C-BE32-E72D297353CC}">
              <c16:uniqueId val="{00000004-6880-48D1-89DA-2DDE5032E1F0}"/>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0.41007</cdr:x>
      <cdr:y>0.38803</cdr:y>
    </cdr:from>
    <cdr:to>
      <cdr:x>0.60795</cdr:x>
      <cdr:y>0.61197</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105386" y="479985"/>
          <a:ext cx="533400" cy="27700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1"/>
              </a:solidFill>
            </a:rPr>
            <a:t>YES</a:t>
          </a:r>
          <a:endParaRPr lang="en-ZA" sz="1200" b="1" dirty="0">
            <a:solidFill>
              <a:schemeClr val="accent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0.40869</cdr:x>
      <cdr:y>0.38803</cdr:y>
    </cdr:from>
    <cdr:to>
      <cdr:x>0.60657</cdr:x>
      <cdr:y>0.63785</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059324" y="430248"/>
          <a:ext cx="512905" cy="27699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3"/>
              </a:solidFill>
            </a:rPr>
            <a:t>YES</a:t>
          </a:r>
          <a:endParaRPr lang="en-ZA" sz="1200" b="1" dirty="0">
            <a:solidFill>
              <a:schemeClr val="accent3"/>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0.40501</cdr:x>
      <cdr:y>0.38803</cdr:y>
    </cdr:from>
    <cdr:to>
      <cdr:x>0.60289</cdr:x>
      <cdr:y>0.63785</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049786" y="430248"/>
          <a:ext cx="512905" cy="27699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1"/>
              </a:solidFill>
            </a:rPr>
            <a:t>YES</a:t>
          </a:r>
          <a:endParaRPr lang="en-ZA" sz="1200" b="1" dirty="0">
            <a:solidFill>
              <a:schemeClr val="accent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0.41262</cdr:x>
      <cdr:y>0.40042</cdr:y>
    </cdr:from>
    <cdr:to>
      <cdr:x>0.6105</cdr:x>
      <cdr:y>0.62436</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112260" y="495306"/>
          <a:ext cx="533400" cy="27700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3"/>
              </a:solidFill>
            </a:rPr>
            <a:t>YES</a:t>
          </a:r>
          <a:endParaRPr lang="en-ZA" sz="1200" b="1" dirty="0">
            <a:solidFill>
              <a:schemeClr val="accent3"/>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0.41007</cdr:x>
      <cdr:y>0.38803</cdr:y>
    </cdr:from>
    <cdr:to>
      <cdr:x>0.60795</cdr:x>
      <cdr:y>0.61197</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105386" y="479985"/>
          <a:ext cx="533400" cy="27700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1"/>
              </a:solidFill>
            </a:rPr>
            <a:t>YES</a:t>
          </a:r>
          <a:endParaRPr lang="en-ZA" sz="1200" b="1" dirty="0">
            <a:solidFill>
              <a:schemeClr val="accent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0.42033</cdr:x>
      <cdr:y>0.39244</cdr:y>
    </cdr:from>
    <cdr:to>
      <cdr:x>0.61821</cdr:x>
      <cdr:y>0.61638</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133042" y="485446"/>
          <a:ext cx="533400" cy="27700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6"/>
              </a:solidFill>
            </a:rPr>
            <a:t>YES</a:t>
          </a:r>
          <a:endParaRPr lang="en-ZA" sz="1200" b="1" dirty="0">
            <a:solidFill>
              <a:schemeClr val="accent6"/>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0.41262</cdr:x>
      <cdr:y>0.38803</cdr:y>
    </cdr:from>
    <cdr:to>
      <cdr:x>0.6105</cdr:x>
      <cdr:y>0.61197</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112260" y="479985"/>
          <a:ext cx="533400" cy="27700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tx1"/>
              </a:solidFill>
            </a:rPr>
            <a:t>YES</a:t>
          </a:r>
          <a:endParaRPr lang="en-ZA" sz="1200" b="1" dirty="0">
            <a:solidFill>
              <a:schemeClr val="tx1"/>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0.41389</cdr:x>
      <cdr:y>0.39179</cdr:y>
    </cdr:from>
    <cdr:to>
      <cdr:x>0.61177</cdr:x>
      <cdr:y>0.61573</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115667" y="484638"/>
          <a:ext cx="533400" cy="27700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3"/>
              </a:solidFill>
            </a:rPr>
            <a:t>YES</a:t>
          </a:r>
          <a:endParaRPr lang="en-ZA" sz="1200" b="1" dirty="0">
            <a:solidFill>
              <a:schemeClr val="accent3"/>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0.4201</cdr:x>
      <cdr:y>0.38803</cdr:y>
    </cdr:from>
    <cdr:to>
      <cdr:x>0.61798</cdr:x>
      <cdr:y>0.61197</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132420" y="479985"/>
          <a:ext cx="533400" cy="27700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1"/>
              </a:solidFill>
            </a:rPr>
            <a:t>YES</a:t>
          </a:r>
          <a:endParaRPr lang="en-ZA" sz="1200" b="1" dirty="0">
            <a:solidFill>
              <a:schemeClr val="accent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0.41262</cdr:x>
      <cdr:y>0.40042</cdr:y>
    </cdr:from>
    <cdr:to>
      <cdr:x>0.6105</cdr:x>
      <cdr:y>0.62436</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112260" y="495306"/>
          <a:ext cx="533400" cy="27700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3"/>
              </a:solidFill>
            </a:rPr>
            <a:t>YES</a:t>
          </a:r>
          <a:endParaRPr lang="en-ZA" sz="1200" b="1" dirty="0">
            <a:solidFill>
              <a:schemeClr val="accent3"/>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0.42033</cdr:x>
      <cdr:y>0.39244</cdr:y>
    </cdr:from>
    <cdr:to>
      <cdr:x>0.61821</cdr:x>
      <cdr:y>0.61638</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133042" y="485446"/>
          <a:ext cx="533400" cy="27700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6"/>
              </a:solidFill>
            </a:rPr>
            <a:t>YES</a:t>
          </a:r>
          <a:endParaRPr lang="en-ZA" sz="1200" b="1" dirty="0">
            <a:solidFill>
              <a:schemeClr val="accent6"/>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0.39024</cdr:x>
      <cdr:y>0.39048</cdr:y>
    </cdr:from>
    <cdr:to>
      <cdr:x>0.67007</cdr:x>
      <cdr:y>0.60952</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845136" y="493812"/>
          <a:ext cx="606023" cy="27699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3"/>
              </a:solidFill>
            </a:rPr>
            <a:t>YES</a:t>
          </a:r>
          <a:endParaRPr lang="en-ZA" sz="1200" b="1" dirty="0">
            <a:solidFill>
              <a:schemeClr val="accent3"/>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0.39018</cdr:x>
      <cdr:y>0.39179</cdr:y>
    </cdr:from>
    <cdr:to>
      <cdr:x>0.61177</cdr:x>
      <cdr:y>0.61083</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845002" y="495466"/>
          <a:ext cx="479889" cy="27699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1"/>
              </a:solidFill>
            </a:rPr>
            <a:t>YES</a:t>
          </a:r>
          <a:endParaRPr lang="en-ZA" sz="1200" b="1" dirty="0">
            <a:solidFill>
              <a:schemeClr val="accent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0.42095</cdr:x>
      <cdr:y>0.39715</cdr:y>
    </cdr:from>
    <cdr:to>
      <cdr:x>0.61883</cdr:x>
      <cdr:y>0.64697</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121433" y="500505"/>
          <a:ext cx="527164" cy="3148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1"/>
              </a:solidFill>
            </a:rPr>
            <a:t>YES</a:t>
          </a:r>
          <a:endParaRPr lang="en-ZA" sz="1200" b="1" dirty="0">
            <a:solidFill>
              <a:schemeClr val="accent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0.42429</cdr:x>
      <cdr:y>0.41394</cdr:y>
    </cdr:from>
    <cdr:to>
      <cdr:x>0.62217</cdr:x>
      <cdr:y>0.66376</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197924" y="521667"/>
          <a:ext cx="558689" cy="31483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3"/>
              </a:solidFill>
            </a:rPr>
            <a:t>YES</a:t>
          </a:r>
          <a:endParaRPr lang="en-ZA" sz="1200" b="1" dirty="0">
            <a:solidFill>
              <a:schemeClr val="accent3"/>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0.41274</cdr:x>
      <cdr:y>0.38416</cdr:y>
    </cdr:from>
    <cdr:to>
      <cdr:x>0.61062</cdr:x>
      <cdr:y>0.63398</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069834" y="515402"/>
          <a:ext cx="512905" cy="33517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3"/>
              </a:solidFill>
            </a:rPr>
            <a:t>YES</a:t>
          </a:r>
          <a:endParaRPr lang="en-ZA" sz="1200" b="1" dirty="0">
            <a:solidFill>
              <a:schemeClr val="accent3"/>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0.40649</cdr:x>
      <cdr:y>0.38803</cdr:y>
    </cdr:from>
    <cdr:to>
      <cdr:x>0.60437</cdr:x>
      <cdr:y>0.63785</cdr:y>
    </cdr:to>
    <cdr:sp macro="" textlink="">
      <cdr:nvSpPr>
        <cdr:cNvPr id="2" name="TextBox 1">
          <a:extLst xmlns:a="http://schemas.openxmlformats.org/drawingml/2006/main">
            <a:ext uri="{FF2B5EF4-FFF2-40B4-BE49-F238E27FC236}">
              <a16:creationId xmlns:a16="http://schemas.microsoft.com/office/drawing/2014/main" id="{98E9BEB3-34CC-4A9B-911B-1D6A3D0D719A}"/>
            </a:ext>
          </a:extLst>
        </cdr:cNvPr>
        <cdr:cNvSpPr txBox="1"/>
      </cdr:nvSpPr>
      <cdr:spPr>
        <a:xfrm xmlns:a="http://schemas.openxmlformats.org/drawingml/2006/main">
          <a:off x="1053622" y="430248"/>
          <a:ext cx="512905" cy="27699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Aft>
              <a:spcPts val="600"/>
            </a:spcAft>
          </a:pPr>
          <a:r>
            <a:rPr lang="en-US" sz="1200" b="1" dirty="0">
              <a:solidFill>
                <a:schemeClr val="accent1"/>
              </a:solidFill>
            </a:rPr>
            <a:t>YES</a:t>
          </a:r>
          <a:endParaRPr lang="en-ZA" sz="1200" b="1" dirty="0">
            <a:solidFill>
              <a:schemeClr val="accent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0F1208-8C4B-46AA-AB97-6BD8440E09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73864191-8638-4667-A89A-EB3311105B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6BB24F-5740-4472-A466-558F31B50286}" type="datetimeFigureOut">
              <a:rPr lang="en-ZA" smtClean="0"/>
              <a:t>2023/05/03</a:t>
            </a:fld>
            <a:endParaRPr lang="en-ZA"/>
          </a:p>
        </p:txBody>
      </p:sp>
      <p:sp>
        <p:nvSpPr>
          <p:cNvPr id="4" name="Footer Placeholder 3">
            <a:extLst>
              <a:ext uri="{FF2B5EF4-FFF2-40B4-BE49-F238E27FC236}">
                <a16:creationId xmlns:a16="http://schemas.microsoft.com/office/drawing/2014/main" id="{572A6562-B693-4D94-B6C3-2DC8DB8393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DFD07C7F-3F36-4F27-90AD-46C97101F0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4A371D-3AFF-4020-87EC-FAB1685BBCD1}" type="slidenum">
              <a:rPr lang="en-ZA" smtClean="0"/>
              <a:t>‹#›</a:t>
            </a:fld>
            <a:endParaRPr lang="en-ZA"/>
          </a:p>
        </p:txBody>
      </p:sp>
    </p:spTree>
    <p:extLst>
      <p:ext uri="{BB962C8B-B14F-4D97-AF65-F5344CB8AC3E}">
        <p14:creationId xmlns:p14="http://schemas.microsoft.com/office/powerpoint/2010/main" val="2578997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6EC28-0177-470F-8357-16A9BD5F0F80}" type="datetimeFigureOut">
              <a:rPr lang="en-ZA" smtClean="0"/>
              <a:t>2023/05/03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1159F-5C94-4AD9-B88B-A44CFB874BD6}" type="slidenum">
              <a:rPr lang="en-ZA" smtClean="0"/>
              <a:t>‹#›</a:t>
            </a:fld>
            <a:endParaRPr lang="en-ZA"/>
          </a:p>
        </p:txBody>
      </p:sp>
    </p:spTree>
    <p:extLst>
      <p:ext uri="{BB962C8B-B14F-4D97-AF65-F5344CB8AC3E}">
        <p14:creationId xmlns:p14="http://schemas.microsoft.com/office/powerpoint/2010/main" val="138146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Excel file: MSE Tracker segmentation data</a:t>
            </a:r>
          </a:p>
          <a:p>
            <a:r>
              <a:rPr lang="en-ZA" dirty="0"/>
              <a:t>Tab: Segment size</a:t>
            </a:r>
          </a:p>
        </p:txBody>
      </p:sp>
      <p:sp>
        <p:nvSpPr>
          <p:cNvPr id="4" name="Slide Number Placeholder 3"/>
          <p:cNvSpPr>
            <a:spLocks noGrp="1"/>
          </p:cNvSpPr>
          <p:nvPr>
            <p:ph type="sldNum" sz="quarter" idx="5"/>
          </p:nvPr>
        </p:nvSpPr>
        <p:spPr/>
        <p:txBody>
          <a:bodyPr/>
          <a:lstStyle/>
          <a:p>
            <a:fld id="{FE91159F-5C94-4AD9-B88B-A44CFB874BD6}" type="slidenum">
              <a:rPr lang="en-ZA" smtClean="0"/>
              <a:t>7</a:t>
            </a:fld>
            <a:endParaRPr lang="en-ZA"/>
          </a:p>
        </p:txBody>
      </p:sp>
    </p:spTree>
    <p:extLst>
      <p:ext uri="{BB962C8B-B14F-4D97-AF65-F5344CB8AC3E}">
        <p14:creationId xmlns:p14="http://schemas.microsoft.com/office/powerpoint/2010/main" val="1303541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Excel file: MSE Tracker segmentation data</a:t>
            </a:r>
          </a:p>
          <a:p>
            <a:r>
              <a:rPr lang="en-ZA" sz="1200" dirty="0"/>
              <a:t>Tab: _Business challenges</a:t>
            </a:r>
            <a:endParaRPr lang="en-ZA" dirty="0"/>
          </a:p>
          <a:p>
            <a:endParaRPr lang="en-ZA" dirty="0"/>
          </a:p>
        </p:txBody>
      </p:sp>
      <p:sp>
        <p:nvSpPr>
          <p:cNvPr id="4" name="Slide Number Placeholder 3"/>
          <p:cNvSpPr>
            <a:spLocks noGrp="1"/>
          </p:cNvSpPr>
          <p:nvPr>
            <p:ph type="sldNum" sz="quarter" idx="5"/>
          </p:nvPr>
        </p:nvSpPr>
        <p:spPr/>
        <p:txBody>
          <a:bodyPr/>
          <a:lstStyle/>
          <a:p>
            <a:fld id="{FE91159F-5C94-4AD9-B88B-A44CFB874BD6}" type="slidenum">
              <a:rPr lang="en-ZA" smtClean="0"/>
              <a:t>16</a:t>
            </a:fld>
            <a:endParaRPr lang="en-ZA"/>
          </a:p>
        </p:txBody>
      </p:sp>
    </p:spTree>
    <p:extLst>
      <p:ext uri="{BB962C8B-B14F-4D97-AF65-F5344CB8AC3E}">
        <p14:creationId xmlns:p14="http://schemas.microsoft.com/office/powerpoint/2010/main" val="286309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Excel file: MSE Tracker segmentation data</a:t>
            </a:r>
          </a:p>
          <a:p>
            <a:r>
              <a:rPr lang="en-ZA" sz="1200" dirty="0"/>
              <a:t>Tab: _Savings</a:t>
            </a:r>
            <a:endParaRPr lang="en-ZA" dirty="0"/>
          </a:p>
          <a:p>
            <a:endParaRPr lang="en-ZA" dirty="0"/>
          </a:p>
        </p:txBody>
      </p:sp>
      <p:sp>
        <p:nvSpPr>
          <p:cNvPr id="4" name="Slide Number Placeholder 3"/>
          <p:cNvSpPr>
            <a:spLocks noGrp="1"/>
          </p:cNvSpPr>
          <p:nvPr>
            <p:ph type="sldNum" sz="quarter" idx="5"/>
          </p:nvPr>
        </p:nvSpPr>
        <p:spPr/>
        <p:txBody>
          <a:bodyPr/>
          <a:lstStyle/>
          <a:p>
            <a:fld id="{FE91159F-5C94-4AD9-B88B-A44CFB874BD6}" type="slidenum">
              <a:rPr lang="en-ZA" smtClean="0"/>
              <a:t>17</a:t>
            </a:fld>
            <a:endParaRPr lang="en-ZA"/>
          </a:p>
        </p:txBody>
      </p:sp>
    </p:spTree>
    <p:extLst>
      <p:ext uri="{BB962C8B-B14F-4D97-AF65-F5344CB8AC3E}">
        <p14:creationId xmlns:p14="http://schemas.microsoft.com/office/powerpoint/2010/main" val="1003992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Excel file: MSE Tracker segmentation data</a:t>
            </a:r>
          </a:p>
          <a:p>
            <a:r>
              <a:rPr lang="en-ZA" sz="1200" dirty="0"/>
              <a:t>Tab: _Loans</a:t>
            </a:r>
            <a:endParaRPr lang="en-ZA" dirty="0"/>
          </a:p>
          <a:p>
            <a:endParaRPr lang="en-ZA" dirty="0"/>
          </a:p>
        </p:txBody>
      </p:sp>
      <p:sp>
        <p:nvSpPr>
          <p:cNvPr id="4" name="Slide Number Placeholder 3"/>
          <p:cNvSpPr>
            <a:spLocks noGrp="1"/>
          </p:cNvSpPr>
          <p:nvPr>
            <p:ph type="sldNum" sz="quarter" idx="5"/>
          </p:nvPr>
        </p:nvSpPr>
        <p:spPr/>
        <p:txBody>
          <a:bodyPr/>
          <a:lstStyle/>
          <a:p>
            <a:fld id="{FE91159F-5C94-4AD9-B88B-A44CFB874BD6}" type="slidenum">
              <a:rPr lang="en-ZA" smtClean="0"/>
              <a:t>18</a:t>
            </a:fld>
            <a:endParaRPr lang="en-ZA"/>
          </a:p>
        </p:txBody>
      </p:sp>
    </p:spTree>
    <p:extLst>
      <p:ext uri="{BB962C8B-B14F-4D97-AF65-F5344CB8AC3E}">
        <p14:creationId xmlns:p14="http://schemas.microsoft.com/office/powerpoint/2010/main" val="352089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Excel file: MSE Tracker segmentation data</a:t>
            </a:r>
          </a:p>
          <a:p>
            <a:r>
              <a:rPr lang="en-ZA" sz="1200" dirty="0"/>
              <a:t>Tab: _Digital status</a:t>
            </a:r>
            <a:endParaRPr lang="en-ZA" dirty="0"/>
          </a:p>
          <a:p>
            <a:endParaRPr lang="en-ZA" dirty="0"/>
          </a:p>
        </p:txBody>
      </p:sp>
      <p:sp>
        <p:nvSpPr>
          <p:cNvPr id="4" name="Slide Number Placeholder 3"/>
          <p:cNvSpPr>
            <a:spLocks noGrp="1"/>
          </p:cNvSpPr>
          <p:nvPr>
            <p:ph type="sldNum" sz="quarter" idx="5"/>
          </p:nvPr>
        </p:nvSpPr>
        <p:spPr/>
        <p:txBody>
          <a:bodyPr/>
          <a:lstStyle/>
          <a:p>
            <a:fld id="{FE91159F-5C94-4AD9-B88B-A44CFB874BD6}" type="slidenum">
              <a:rPr lang="en-ZA" smtClean="0"/>
              <a:t>19</a:t>
            </a:fld>
            <a:endParaRPr lang="en-ZA"/>
          </a:p>
        </p:txBody>
      </p:sp>
    </p:spTree>
    <p:extLst>
      <p:ext uri="{BB962C8B-B14F-4D97-AF65-F5344CB8AC3E}">
        <p14:creationId xmlns:p14="http://schemas.microsoft.com/office/powerpoint/2010/main" val="2969965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Excel file: MSE Tracker segmentation data</a:t>
            </a:r>
          </a:p>
          <a:p>
            <a:r>
              <a:rPr lang="en-ZA" sz="1200" dirty="0"/>
              <a:t>Tab: _Food security</a:t>
            </a:r>
            <a:endParaRPr lang="en-ZA" dirty="0"/>
          </a:p>
          <a:p>
            <a:endParaRPr lang="en-ZA" dirty="0"/>
          </a:p>
        </p:txBody>
      </p:sp>
      <p:sp>
        <p:nvSpPr>
          <p:cNvPr id="4" name="Slide Number Placeholder 3"/>
          <p:cNvSpPr>
            <a:spLocks noGrp="1"/>
          </p:cNvSpPr>
          <p:nvPr>
            <p:ph type="sldNum" sz="quarter" idx="5"/>
          </p:nvPr>
        </p:nvSpPr>
        <p:spPr/>
        <p:txBody>
          <a:bodyPr/>
          <a:lstStyle/>
          <a:p>
            <a:fld id="{FE91159F-5C94-4AD9-B88B-A44CFB874BD6}" type="slidenum">
              <a:rPr lang="en-ZA" smtClean="0"/>
              <a:t>20</a:t>
            </a:fld>
            <a:endParaRPr lang="en-ZA"/>
          </a:p>
        </p:txBody>
      </p:sp>
    </p:spTree>
    <p:extLst>
      <p:ext uri="{BB962C8B-B14F-4D97-AF65-F5344CB8AC3E}">
        <p14:creationId xmlns:p14="http://schemas.microsoft.com/office/powerpoint/2010/main" val="1594329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Excel file: MSE Tracker segmentation data</a:t>
            </a:r>
          </a:p>
          <a:p>
            <a:r>
              <a:rPr lang="en-ZA" sz="1200" dirty="0"/>
              <a:t>Tab: _Optimism</a:t>
            </a:r>
            <a:endParaRPr lang="en-ZA" dirty="0"/>
          </a:p>
          <a:p>
            <a:endParaRPr lang="en-ZA" dirty="0"/>
          </a:p>
        </p:txBody>
      </p:sp>
      <p:sp>
        <p:nvSpPr>
          <p:cNvPr id="4" name="Slide Number Placeholder 3"/>
          <p:cNvSpPr>
            <a:spLocks noGrp="1"/>
          </p:cNvSpPr>
          <p:nvPr>
            <p:ph type="sldNum" sz="quarter" idx="5"/>
          </p:nvPr>
        </p:nvSpPr>
        <p:spPr/>
        <p:txBody>
          <a:bodyPr/>
          <a:lstStyle/>
          <a:p>
            <a:fld id="{FE91159F-5C94-4AD9-B88B-A44CFB874BD6}" type="slidenum">
              <a:rPr lang="en-ZA" smtClean="0"/>
              <a:t>21</a:t>
            </a:fld>
            <a:endParaRPr lang="en-ZA"/>
          </a:p>
        </p:txBody>
      </p:sp>
    </p:spTree>
    <p:extLst>
      <p:ext uri="{BB962C8B-B14F-4D97-AF65-F5344CB8AC3E}">
        <p14:creationId xmlns:p14="http://schemas.microsoft.com/office/powerpoint/2010/main" val="704424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E91159F-5C94-4AD9-B88B-A44CFB874BD6}" type="slidenum">
              <a:rPr lang="en-ZA" smtClean="0"/>
              <a:t>24</a:t>
            </a:fld>
            <a:endParaRPr lang="en-ZA"/>
          </a:p>
        </p:txBody>
      </p:sp>
    </p:spTree>
    <p:extLst>
      <p:ext uri="{BB962C8B-B14F-4D97-AF65-F5344CB8AC3E}">
        <p14:creationId xmlns:p14="http://schemas.microsoft.com/office/powerpoint/2010/main" val="1455307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E91159F-5C94-4AD9-B88B-A44CFB874BD6}" type="slidenum">
              <a:rPr lang="en-ZA" smtClean="0"/>
              <a:t>28</a:t>
            </a:fld>
            <a:endParaRPr lang="en-ZA"/>
          </a:p>
        </p:txBody>
      </p:sp>
    </p:spTree>
    <p:extLst>
      <p:ext uri="{BB962C8B-B14F-4D97-AF65-F5344CB8AC3E}">
        <p14:creationId xmlns:p14="http://schemas.microsoft.com/office/powerpoint/2010/main" val="2818887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E91159F-5C94-4AD9-B88B-A44CFB874BD6}" type="slidenum">
              <a:rPr lang="en-ZA" smtClean="0"/>
              <a:t>29</a:t>
            </a:fld>
            <a:endParaRPr lang="en-ZA"/>
          </a:p>
        </p:txBody>
      </p:sp>
    </p:spTree>
    <p:extLst>
      <p:ext uri="{BB962C8B-B14F-4D97-AF65-F5344CB8AC3E}">
        <p14:creationId xmlns:p14="http://schemas.microsoft.com/office/powerpoint/2010/main" val="2515082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E91159F-5C94-4AD9-B88B-A44CFB874BD6}" type="slidenum">
              <a:rPr lang="en-ZA" smtClean="0"/>
              <a:t>30</a:t>
            </a:fld>
            <a:endParaRPr lang="en-ZA"/>
          </a:p>
        </p:txBody>
      </p:sp>
    </p:spTree>
    <p:extLst>
      <p:ext uri="{BB962C8B-B14F-4D97-AF65-F5344CB8AC3E}">
        <p14:creationId xmlns:p14="http://schemas.microsoft.com/office/powerpoint/2010/main" val="211836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Excel file: MSE Tracker segmentation data</a:t>
            </a:r>
          </a:p>
          <a:p>
            <a:r>
              <a:rPr lang="en-ZA" sz="1200" dirty="0"/>
              <a:t>Tab: __Pre-covid revenue</a:t>
            </a:r>
          </a:p>
          <a:p>
            <a:endParaRPr lang="en-ZA" dirty="0"/>
          </a:p>
        </p:txBody>
      </p:sp>
      <p:sp>
        <p:nvSpPr>
          <p:cNvPr id="4" name="Slide Number Placeholder 3"/>
          <p:cNvSpPr>
            <a:spLocks noGrp="1"/>
          </p:cNvSpPr>
          <p:nvPr>
            <p:ph type="sldNum" sz="quarter" idx="5"/>
          </p:nvPr>
        </p:nvSpPr>
        <p:spPr/>
        <p:txBody>
          <a:bodyPr/>
          <a:lstStyle/>
          <a:p>
            <a:fld id="{FE91159F-5C94-4AD9-B88B-A44CFB874BD6}" type="slidenum">
              <a:rPr lang="en-ZA" smtClean="0"/>
              <a:t>8</a:t>
            </a:fld>
            <a:endParaRPr lang="en-ZA"/>
          </a:p>
        </p:txBody>
      </p:sp>
    </p:spTree>
    <p:extLst>
      <p:ext uri="{BB962C8B-B14F-4D97-AF65-F5344CB8AC3E}">
        <p14:creationId xmlns:p14="http://schemas.microsoft.com/office/powerpoint/2010/main" val="157928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800" dirty="0"/>
              <a:t>Excel file: MSE Tracker segmentation data</a:t>
            </a:r>
          </a:p>
          <a:p>
            <a:r>
              <a:rPr lang="en-ZA" sz="800" dirty="0"/>
              <a:t>Tab: _Pre covid premises</a:t>
            </a:r>
          </a:p>
        </p:txBody>
      </p:sp>
      <p:sp>
        <p:nvSpPr>
          <p:cNvPr id="4" name="Slide Number Placeholder 3"/>
          <p:cNvSpPr>
            <a:spLocks noGrp="1"/>
          </p:cNvSpPr>
          <p:nvPr>
            <p:ph type="sldNum" sz="quarter" idx="5"/>
          </p:nvPr>
        </p:nvSpPr>
        <p:spPr/>
        <p:txBody>
          <a:bodyPr/>
          <a:lstStyle/>
          <a:p>
            <a:fld id="{FE91159F-5C94-4AD9-B88B-A44CFB874BD6}" type="slidenum">
              <a:rPr lang="en-ZA" smtClean="0"/>
              <a:t>9</a:t>
            </a:fld>
            <a:endParaRPr lang="en-ZA"/>
          </a:p>
        </p:txBody>
      </p:sp>
    </p:spTree>
    <p:extLst>
      <p:ext uri="{BB962C8B-B14F-4D97-AF65-F5344CB8AC3E}">
        <p14:creationId xmlns:p14="http://schemas.microsoft.com/office/powerpoint/2010/main" val="56812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Excel file: MSE Tracker segmentation data</a:t>
            </a:r>
          </a:p>
          <a:p>
            <a:r>
              <a:rPr lang="en-ZA" sz="1200" dirty="0"/>
              <a:t>Tab: _Demographics / _Pre covid activity</a:t>
            </a:r>
            <a:endParaRPr lang="en-ZA" dirty="0"/>
          </a:p>
        </p:txBody>
      </p:sp>
      <p:sp>
        <p:nvSpPr>
          <p:cNvPr id="4" name="Slide Number Placeholder 3"/>
          <p:cNvSpPr>
            <a:spLocks noGrp="1"/>
          </p:cNvSpPr>
          <p:nvPr>
            <p:ph type="sldNum" sz="quarter" idx="5"/>
          </p:nvPr>
        </p:nvSpPr>
        <p:spPr/>
        <p:txBody>
          <a:bodyPr/>
          <a:lstStyle/>
          <a:p>
            <a:fld id="{FE91159F-5C94-4AD9-B88B-A44CFB874BD6}" type="slidenum">
              <a:rPr lang="en-ZA" smtClean="0"/>
              <a:t>10</a:t>
            </a:fld>
            <a:endParaRPr lang="en-ZA"/>
          </a:p>
        </p:txBody>
      </p:sp>
    </p:spTree>
    <p:extLst>
      <p:ext uri="{BB962C8B-B14F-4D97-AF65-F5344CB8AC3E}">
        <p14:creationId xmlns:p14="http://schemas.microsoft.com/office/powerpoint/2010/main" val="181456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Excel file: MSE Tracker segmentation data</a:t>
            </a:r>
          </a:p>
          <a:p>
            <a:r>
              <a:rPr lang="en-ZA" sz="1200" dirty="0"/>
              <a:t>Tab: _Demographics</a:t>
            </a:r>
            <a:endParaRPr lang="en-ZA" dirty="0"/>
          </a:p>
        </p:txBody>
      </p:sp>
      <p:sp>
        <p:nvSpPr>
          <p:cNvPr id="4" name="Slide Number Placeholder 3"/>
          <p:cNvSpPr>
            <a:spLocks noGrp="1"/>
          </p:cNvSpPr>
          <p:nvPr>
            <p:ph type="sldNum" sz="quarter" idx="5"/>
          </p:nvPr>
        </p:nvSpPr>
        <p:spPr/>
        <p:txBody>
          <a:bodyPr/>
          <a:lstStyle/>
          <a:p>
            <a:fld id="{FE91159F-5C94-4AD9-B88B-A44CFB874BD6}" type="slidenum">
              <a:rPr lang="en-ZA" smtClean="0"/>
              <a:t>11</a:t>
            </a:fld>
            <a:endParaRPr lang="en-ZA"/>
          </a:p>
        </p:txBody>
      </p:sp>
    </p:spTree>
    <p:extLst>
      <p:ext uri="{BB962C8B-B14F-4D97-AF65-F5344CB8AC3E}">
        <p14:creationId xmlns:p14="http://schemas.microsoft.com/office/powerpoint/2010/main" val="393740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Excel file: MSE Tracker segmentation data</a:t>
            </a:r>
          </a:p>
          <a:p>
            <a:r>
              <a:rPr lang="en-ZA" sz="1200" dirty="0"/>
              <a:t>Tab: _Demographics</a:t>
            </a:r>
            <a:endParaRPr lang="en-ZA" dirty="0"/>
          </a:p>
          <a:p>
            <a:endParaRPr lang="en-ZA" dirty="0"/>
          </a:p>
        </p:txBody>
      </p:sp>
      <p:sp>
        <p:nvSpPr>
          <p:cNvPr id="4" name="Slide Number Placeholder 3"/>
          <p:cNvSpPr>
            <a:spLocks noGrp="1"/>
          </p:cNvSpPr>
          <p:nvPr>
            <p:ph type="sldNum" sz="quarter" idx="5"/>
          </p:nvPr>
        </p:nvSpPr>
        <p:spPr/>
        <p:txBody>
          <a:bodyPr/>
          <a:lstStyle/>
          <a:p>
            <a:fld id="{FE91159F-5C94-4AD9-B88B-A44CFB874BD6}" type="slidenum">
              <a:rPr lang="en-ZA" smtClean="0"/>
              <a:t>12</a:t>
            </a:fld>
            <a:endParaRPr lang="en-ZA"/>
          </a:p>
        </p:txBody>
      </p:sp>
    </p:spTree>
    <p:extLst>
      <p:ext uri="{BB962C8B-B14F-4D97-AF65-F5344CB8AC3E}">
        <p14:creationId xmlns:p14="http://schemas.microsoft.com/office/powerpoint/2010/main" val="1765826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Excel file: MSE Tracker segmentation data</a:t>
            </a:r>
          </a:p>
          <a:p>
            <a:r>
              <a:rPr lang="en-ZA" sz="1200" dirty="0"/>
              <a:t>Tab: _Business challenges</a:t>
            </a:r>
            <a:endParaRPr lang="en-ZA" dirty="0"/>
          </a:p>
          <a:p>
            <a:endParaRPr lang="en-ZA" dirty="0"/>
          </a:p>
        </p:txBody>
      </p:sp>
      <p:sp>
        <p:nvSpPr>
          <p:cNvPr id="4" name="Slide Number Placeholder 3"/>
          <p:cNvSpPr>
            <a:spLocks noGrp="1"/>
          </p:cNvSpPr>
          <p:nvPr>
            <p:ph type="sldNum" sz="quarter" idx="5"/>
          </p:nvPr>
        </p:nvSpPr>
        <p:spPr/>
        <p:txBody>
          <a:bodyPr/>
          <a:lstStyle/>
          <a:p>
            <a:fld id="{FE91159F-5C94-4AD9-B88B-A44CFB874BD6}" type="slidenum">
              <a:rPr lang="en-ZA" smtClean="0"/>
              <a:t>13</a:t>
            </a:fld>
            <a:endParaRPr lang="en-ZA"/>
          </a:p>
        </p:txBody>
      </p:sp>
    </p:spTree>
    <p:extLst>
      <p:ext uri="{BB962C8B-B14F-4D97-AF65-F5344CB8AC3E}">
        <p14:creationId xmlns:p14="http://schemas.microsoft.com/office/powerpoint/2010/main" val="3366277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Excel file: MSE Tracker segmentation data</a:t>
            </a:r>
          </a:p>
          <a:p>
            <a:r>
              <a:rPr lang="en-ZA" sz="1200" dirty="0"/>
              <a:t>Tab: _Customer credit</a:t>
            </a:r>
            <a:endParaRPr lang="en-ZA" dirty="0"/>
          </a:p>
          <a:p>
            <a:endParaRPr lang="en-ZA" b="1" dirty="0"/>
          </a:p>
        </p:txBody>
      </p:sp>
      <p:sp>
        <p:nvSpPr>
          <p:cNvPr id="4" name="Slide Number Placeholder 3"/>
          <p:cNvSpPr>
            <a:spLocks noGrp="1"/>
          </p:cNvSpPr>
          <p:nvPr>
            <p:ph type="sldNum" sz="quarter" idx="5"/>
          </p:nvPr>
        </p:nvSpPr>
        <p:spPr/>
        <p:txBody>
          <a:bodyPr/>
          <a:lstStyle/>
          <a:p>
            <a:fld id="{FE91159F-5C94-4AD9-B88B-A44CFB874BD6}" type="slidenum">
              <a:rPr lang="en-ZA" smtClean="0"/>
              <a:t>14</a:t>
            </a:fld>
            <a:endParaRPr lang="en-ZA"/>
          </a:p>
        </p:txBody>
      </p:sp>
    </p:spTree>
    <p:extLst>
      <p:ext uri="{BB962C8B-B14F-4D97-AF65-F5344CB8AC3E}">
        <p14:creationId xmlns:p14="http://schemas.microsoft.com/office/powerpoint/2010/main" val="42661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Excel file: MSE Tracker segmentation data</a:t>
            </a:r>
          </a:p>
          <a:p>
            <a:r>
              <a:rPr lang="en-ZA" sz="1200" dirty="0"/>
              <a:t>Tab: _Business challenges</a:t>
            </a:r>
            <a:endParaRPr lang="en-ZA" dirty="0"/>
          </a:p>
          <a:p>
            <a:endParaRPr lang="en-ZA" dirty="0"/>
          </a:p>
        </p:txBody>
      </p:sp>
      <p:sp>
        <p:nvSpPr>
          <p:cNvPr id="4" name="Slide Number Placeholder 3"/>
          <p:cNvSpPr>
            <a:spLocks noGrp="1"/>
          </p:cNvSpPr>
          <p:nvPr>
            <p:ph type="sldNum" sz="quarter" idx="5"/>
          </p:nvPr>
        </p:nvSpPr>
        <p:spPr/>
        <p:txBody>
          <a:bodyPr/>
          <a:lstStyle/>
          <a:p>
            <a:fld id="{FE91159F-5C94-4AD9-B88B-A44CFB874BD6}" type="slidenum">
              <a:rPr lang="en-ZA" smtClean="0"/>
              <a:t>15</a:t>
            </a:fld>
            <a:endParaRPr lang="en-ZA"/>
          </a:p>
        </p:txBody>
      </p:sp>
    </p:spTree>
    <p:extLst>
      <p:ext uri="{BB962C8B-B14F-4D97-AF65-F5344CB8AC3E}">
        <p14:creationId xmlns:p14="http://schemas.microsoft.com/office/powerpoint/2010/main" val="70849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DEE0F80-EC7B-4D81-81B2-32F260B61665}"/>
              </a:ext>
            </a:extLst>
          </p:cNvPr>
          <p:cNvSpPr>
            <a:spLocks noGrp="1"/>
          </p:cNvSpPr>
          <p:nvPr>
            <p:ph type="body" sz="quarter" idx="10" hasCustomPrompt="1"/>
          </p:nvPr>
        </p:nvSpPr>
        <p:spPr>
          <a:xfrm>
            <a:off x="3483711" y="4236430"/>
            <a:ext cx="5255846" cy="584200"/>
          </a:xfrm>
          <a:prstGeom prst="rect">
            <a:avLst/>
          </a:prstGeom>
        </p:spPr>
        <p:txBody>
          <a:bodyPr/>
          <a:lstStyle>
            <a:lvl1pPr marL="0" indent="0" algn="ctr">
              <a:buNone/>
              <a:defRPr sz="3200" b="0" i="0">
                <a:solidFill>
                  <a:schemeClr val="bg1"/>
                </a:solidFill>
              </a:defRPr>
            </a:lvl1pPr>
          </a:lstStyle>
          <a:p>
            <a:pPr lvl="0"/>
            <a:r>
              <a:rPr lang="en-US"/>
              <a:t>PRESENTATION TITLE</a:t>
            </a:r>
          </a:p>
        </p:txBody>
      </p:sp>
      <p:sp>
        <p:nvSpPr>
          <p:cNvPr id="13" name="Text Placeholder 11">
            <a:extLst>
              <a:ext uri="{FF2B5EF4-FFF2-40B4-BE49-F238E27FC236}">
                <a16:creationId xmlns:a16="http://schemas.microsoft.com/office/drawing/2014/main" id="{C67B6C60-CD29-4B11-A11E-839265EFA51E}"/>
              </a:ext>
            </a:extLst>
          </p:cNvPr>
          <p:cNvSpPr>
            <a:spLocks noGrp="1"/>
          </p:cNvSpPr>
          <p:nvPr>
            <p:ph type="body" sz="quarter" idx="11" hasCustomPrompt="1"/>
          </p:nvPr>
        </p:nvSpPr>
        <p:spPr>
          <a:xfrm>
            <a:off x="3483711" y="4846031"/>
            <a:ext cx="5255846" cy="584200"/>
          </a:xfrm>
          <a:prstGeom prst="rect">
            <a:avLst/>
          </a:prstGeom>
        </p:spPr>
        <p:txBody>
          <a:bodyPr/>
          <a:lstStyle>
            <a:lvl1pPr marL="0" indent="0" algn="ctr">
              <a:buNone/>
              <a:defRPr sz="2400" b="0" i="0">
                <a:solidFill>
                  <a:schemeClr val="bg1"/>
                </a:solidFill>
              </a:defRPr>
            </a:lvl1pPr>
          </a:lstStyle>
          <a:p>
            <a:pPr lvl="0"/>
            <a:r>
              <a:rPr lang="en-US"/>
              <a:t>Subtitle</a:t>
            </a:r>
          </a:p>
        </p:txBody>
      </p:sp>
      <p:sp>
        <p:nvSpPr>
          <p:cNvPr id="14" name="Text Placeholder 11">
            <a:extLst>
              <a:ext uri="{FF2B5EF4-FFF2-40B4-BE49-F238E27FC236}">
                <a16:creationId xmlns:a16="http://schemas.microsoft.com/office/drawing/2014/main" id="{699EBE2D-F334-4585-ADF7-5EC5C5DD1232}"/>
              </a:ext>
            </a:extLst>
          </p:cNvPr>
          <p:cNvSpPr>
            <a:spLocks noGrp="1"/>
          </p:cNvSpPr>
          <p:nvPr>
            <p:ph type="body" sz="quarter" idx="12" hasCustomPrompt="1"/>
          </p:nvPr>
        </p:nvSpPr>
        <p:spPr>
          <a:xfrm>
            <a:off x="3483711" y="5455631"/>
            <a:ext cx="5255846" cy="584200"/>
          </a:xfrm>
          <a:prstGeom prst="rect">
            <a:avLst/>
          </a:prstGeom>
        </p:spPr>
        <p:txBody>
          <a:bodyPr/>
          <a:lstStyle>
            <a:lvl1pPr marL="0" indent="0" algn="ctr">
              <a:buNone/>
              <a:defRPr sz="1600" b="0" i="0">
                <a:solidFill>
                  <a:schemeClr val="bg1"/>
                </a:solidFill>
              </a:defRPr>
            </a:lvl1pPr>
          </a:lstStyle>
          <a:p>
            <a:pPr lvl="0"/>
            <a:r>
              <a:rPr lang="en-US"/>
              <a:t>Month year</a:t>
            </a:r>
          </a:p>
        </p:txBody>
      </p:sp>
    </p:spTree>
    <p:extLst>
      <p:ext uri="{BB962C8B-B14F-4D97-AF65-F5344CB8AC3E}">
        <p14:creationId xmlns:p14="http://schemas.microsoft.com/office/powerpoint/2010/main" val="120580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454D-8990-4A61-B1FB-1FBEB8880A5E}"/>
              </a:ext>
            </a:extLst>
          </p:cNvPr>
          <p:cNvSpPr>
            <a:spLocks noGrp="1"/>
          </p:cNvSpPr>
          <p:nvPr>
            <p:ph type="title"/>
          </p:nvPr>
        </p:nvSpPr>
        <p:spPr/>
        <p:txBody>
          <a:bodyPr/>
          <a:lstStyle/>
          <a:p>
            <a:r>
              <a:rPr lang="en-US"/>
              <a:t>Click to edit Master title style</a:t>
            </a:r>
            <a:endParaRPr lang="en-ZA"/>
          </a:p>
        </p:txBody>
      </p:sp>
      <p:sp>
        <p:nvSpPr>
          <p:cNvPr id="3" name="Footer Placeholder 2">
            <a:extLst>
              <a:ext uri="{FF2B5EF4-FFF2-40B4-BE49-F238E27FC236}">
                <a16:creationId xmlns:a16="http://schemas.microsoft.com/office/drawing/2014/main" id="{2726F4F8-2C30-403A-A3AE-41491F17EB88}"/>
              </a:ext>
            </a:extLst>
          </p:cNvPr>
          <p:cNvSpPr>
            <a:spLocks noGrp="1"/>
          </p:cNvSpPr>
          <p:nvPr>
            <p:ph type="ftr" sz="quarter" idx="10"/>
          </p:nvPr>
        </p:nvSpPr>
        <p:spPr>
          <a:xfrm>
            <a:off x="835269" y="6391765"/>
            <a:ext cx="10947291" cy="365125"/>
          </a:xfrm>
        </p:spPr>
        <p:txBody>
          <a:bodyPr/>
          <a:lstStyle>
            <a:lvl1pPr>
              <a:defRPr/>
            </a:lvl1pPr>
          </a:lstStyle>
          <a:p>
            <a:r>
              <a:rPr lang="en-ZA"/>
              <a:t>Footnote</a:t>
            </a:r>
          </a:p>
        </p:txBody>
      </p:sp>
      <p:sp>
        <p:nvSpPr>
          <p:cNvPr id="4" name="Slide Number Placeholder 3">
            <a:extLst>
              <a:ext uri="{FF2B5EF4-FFF2-40B4-BE49-F238E27FC236}">
                <a16:creationId xmlns:a16="http://schemas.microsoft.com/office/drawing/2014/main" id="{454E3730-36CA-458E-B24D-7832A277987C}"/>
              </a:ext>
            </a:extLst>
          </p:cNvPr>
          <p:cNvSpPr>
            <a:spLocks noGrp="1"/>
          </p:cNvSpPr>
          <p:nvPr>
            <p:ph type="sldNum" sz="quarter" idx="11"/>
          </p:nvPr>
        </p:nvSpPr>
        <p:spPr/>
        <p:txBody>
          <a:bodyPr/>
          <a:lstStyle/>
          <a:p>
            <a:fld id="{E9D4EFA4-1F90-4D2B-A593-3266C62E9295}" type="slidenum">
              <a:rPr lang="en-ZA" smtClean="0"/>
              <a:pPr/>
              <a:t>‹#›</a:t>
            </a:fld>
            <a:r>
              <a:rPr lang="en-ZA"/>
              <a:t> |</a:t>
            </a:r>
          </a:p>
        </p:txBody>
      </p:sp>
      <p:sp>
        <p:nvSpPr>
          <p:cNvPr id="8" name="Text Placeholder 4">
            <a:extLst>
              <a:ext uri="{FF2B5EF4-FFF2-40B4-BE49-F238E27FC236}">
                <a16:creationId xmlns:a16="http://schemas.microsoft.com/office/drawing/2014/main" id="{88C19718-3822-49F4-BE0F-39FD9A422B92}"/>
              </a:ext>
            </a:extLst>
          </p:cNvPr>
          <p:cNvSpPr>
            <a:spLocks noGrp="1"/>
          </p:cNvSpPr>
          <p:nvPr>
            <p:ph type="body" sz="quarter" idx="12" hasCustomPrompt="1"/>
          </p:nvPr>
        </p:nvSpPr>
        <p:spPr>
          <a:xfrm>
            <a:off x="3976688" y="1275713"/>
            <a:ext cx="4238625" cy="274324"/>
          </a:xfrm>
          <a:prstGeom prst="rect">
            <a:avLst/>
          </a:prstGeom>
        </p:spPr>
        <p:txBody>
          <a:bodyPr/>
          <a:lstStyle>
            <a:lvl1pPr marL="0" indent="0" algn="ctr">
              <a:buNone/>
              <a:defRPr sz="1400" b="1"/>
            </a:lvl1pPr>
          </a:lstStyle>
          <a:p>
            <a:pPr lvl="0"/>
            <a:r>
              <a:rPr lang="en-US"/>
              <a:t>MAIN HEADING</a:t>
            </a:r>
            <a:endParaRPr lang="en-ZA"/>
          </a:p>
        </p:txBody>
      </p:sp>
      <p:sp>
        <p:nvSpPr>
          <p:cNvPr id="9" name="Text Placeholder 4">
            <a:extLst>
              <a:ext uri="{FF2B5EF4-FFF2-40B4-BE49-F238E27FC236}">
                <a16:creationId xmlns:a16="http://schemas.microsoft.com/office/drawing/2014/main" id="{8650ED45-23DD-4DEA-BCCE-A203C60F4E1C}"/>
              </a:ext>
            </a:extLst>
          </p:cNvPr>
          <p:cNvSpPr>
            <a:spLocks noGrp="1"/>
          </p:cNvSpPr>
          <p:nvPr>
            <p:ph type="body" sz="quarter" idx="13" hasCustomPrompt="1"/>
          </p:nvPr>
        </p:nvSpPr>
        <p:spPr>
          <a:xfrm>
            <a:off x="3976688" y="1585205"/>
            <a:ext cx="4238625" cy="274324"/>
          </a:xfrm>
          <a:prstGeom prst="rect">
            <a:avLst/>
          </a:prstGeom>
        </p:spPr>
        <p:txBody>
          <a:bodyPr/>
          <a:lstStyle>
            <a:lvl1pPr marL="0" indent="0" algn="ctr">
              <a:buNone/>
              <a:defRPr sz="1100" b="0" i="1"/>
            </a:lvl1pPr>
          </a:lstStyle>
          <a:p>
            <a:pPr lvl="0"/>
            <a:r>
              <a:rPr lang="en-US"/>
              <a:t>Subheading</a:t>
            </a:r>
            <a:endParaRPr lang="en-ZA"/>
          </a:p>
        </p:txBody>
      </p:sp>
    </p:spTree>
    <p:extLst>
      <p:ext uri="{BB962C8B-B14F-4D97-AF65-F5344CB8AC3E}">
        <p14:creationId xmlns:p14="http://schemas.microsoft.com/office/powerpoint/2010/main" val="187435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454D-8990-4A61-B1FB-1FBEB8880A5E}"/>
              </a:ext>
            </a:extLst>
          </p:cNvPr>
          <p:cNvSpPr>
            <a:spLocks noGrp="1"/>
          </p:cNvSpPr>
          <p:nvPr>
            <p:ph type="title"/>
          </p:nvPr>
        </p:nvSpPr>
        <p:spPr/>
        <p:txBody>
          <a:bodyPr/>
          <a:lstStyle/>
          <a:p>
            <a:r>
              <a:rPr lang="en-US"/>
              <a:t>Click to edit Master title style</a:t>
            </a:r>
            <a:endParaRPr lang="en-ZA"/>
          </a:p>
        </p:txBody>
      </p:sp>
      <p:sp>
        <p:nvSpPr>
          <p:cNvPr id="3" name="Footer Placeholder 2">
            <a:extLst>
              <a:ext uri="{FF2B5EF4-FFF2-40B4-BE49-F238E27FC236}">
                <a16:creationId xmlns:a16="http://schemas.microsoft.com/office/drawing/2014/main" id="{2726F4F8-2C30-403A-A3AE-41491F17EB88}"/>
              </a:ext>
            </a:extLst>
          </p:cNvPr>
          <p:cNvSpPr>
            <a:spLocks noGrp="1"/>
          </p:cNvSpPr>
          <p:nvPr>
            <p:ph type="ftr" sz="quarter" idx="10"/>
          </p:nvPr>
        </p:nvSpPr>
        <p:spPr>
          <a:xfrm>
            <a:off x="835269" y="6391765"/>
            <a:ext cx="10947291" cy="365125"/>
          </a:xfrm>
        </p:spPr>
        <p:txBody>
          <a:bodyPr/>
          <a:lstStyle>
            <a:lvl1pPr>
              <a:defRPr/>
            </a:lvl1pPr>
          </a:lstStyle>
          <a:p>
            <a:r>
              <a:rPr lang="en-ZA"/>
              <a:t>Footnote</a:t>
            </a:r>
          </a:p>
        </p:txBody>
      </p:sp>
      <p:sp>
        <p:nvSpPr>
          <p:cNvPr id="4" name="Slide Number Placeholder 3">
            <a:extLst>
              <a:ext uri="{FF2B5EF4-FFF2-40B4-BE49-F238E27FC236}">
                <a16:creationId xmlns:a16="http://schemas.microsoft.com/office/drawing/2014/main" id="{454E3730-36CA-458E-B24D-7832A277987C}"/>
              </a:ext>
            </a:extLst>
          </p:cNvPr>
          <p:cNvSpPr>
            <a:spLocks noGrp="1"/>
          </p:cNvSpPr>
          <p:nvPr>
            <p:ph type="sldNum" sz="quarter" idx="11"/>
          </p:nvPr>
        </p:nvSpPr>
        <p:spPr/>
        <p:txBody>
          <a:bodyPr/>
          <a:lstStyle/>
          <a:p>
            <a:fld id="{E9D4EFA4-1F90-4D2B-A593-3266C62E9295}" type="slidenum">
              <a:rPr lang="en-ZA" smtClean="0"/>
              <a:pPr/>
              <a:t>‹#›</a:t>
            </a:fld>
            <a:r>
              <a:rPr lang="en-ZA"/>
              <a:t> |</a:t>
            </a:r>
          </a:p>
        </p:txBody>
      </p:sp>
      <p:sp>
        <p:nvSpPr>
          <p:cNvPr id="8" name="Text Placeholder 4">
            <a:extLst>
              <a:ext uri="{FF2B5EF4-FFF2-40B4-BE49-F238E27FC236}">
                <a16:creationId xmlns:a16="http://schemas.microsoft.com/office/drawing/2014/main" id="{88C19718-3822-49F4-BE0F-39FD9A422B92}"/>
              </a:ext>
            </a:extLst>
          </p:cNvPr>
          <p:cNvSpPr>
            <a:spLocks noGrp="1"/>
          </p:cNvSpPr>
          <p:nvPr>
            <p:ph type="body" sz="quarter" idx="12" hasCustomPrompt="1"/>
          </p:nvPr>
        </p:nvSpPr>
        <p:spPr>
          <a:xfrm>
            <a:off x="3976688" y="1275713"/>
            <a:ext cx="4238625" cy="274324"/>
          </a:xfrm>
          <a:prstGeom prst="rect">
            <a:avLst/>
          </a:prstGeom>
        </p:spPr>
        <p:txBody>
          <a:bodyPr/>
          <a:lstStyle>
            <a:lvl1pPr marL="0" indent="0" algn="ctr">
              <a:buNone/>
              <a:defRPr sz="1400" b="1"/>
            </a:lvl1pPr>
          </a:lstStyle>
          <a:p>
            <a:pPr lvl="0"/>
            <a:r>
              <a:rPr lang="en-US"/>
              <a:t>MAIN HEADING</a:t>
            </a:r>
            <a:endParaRPr lang="en-ZA"/>
          </a:p>
        </p:txBody>
      </p:sp>
      <p:sp>
        <p:nvSpPr>
          <p:cNvPr id="9" name="Text Placeholder 4">
            <a:extLst>
              <a:ext uri="{FF2B5EF4-FFF2-40B4-BE49-F238E27FC236}">
                <a16:creationId xmlns:a16="http://schemas.microsoft.com/office/drawing/2014/main" id="{8650ED45-23DD-4DEA-BCCE-A203C60F4E1C}"/>
              </a:ext>
            </a:extLst>
          </p:cNvPr>
          <p:cNvSpPr>
            <a:spLocks noGrp="1"/>
          </p:cNvSpPr>
          <p:nvPr>
            <p:ph type="body" sz="quarter" idx="13" hasCustomPrompt="1"/>
          </p:nvPr>
        </p:nvSpPr>
        <p:spPr>
          <a:xfrm>
            <a:off x="3976688" y="1585205"/>
            <a:ext cx="4238625" cy="274324"/>
          </a:xfrm>
          <a:prstGeom prst="rect">
            <a:avLst/>
          </a:prstGeom>
        </p:spPr>
        <p:txBody>
          <a:bodyPr/>
          <a:lstStyle>
            <a:lvl1pPr marL="0" indent="0" algn="ctr">
              <a:buNone/>
              <a:defRPr sz="1100" b="0" i="1"/>
            </a:lvl1pPr>
          </a:lstStyle>
          <a:p>
            <a:pPr lvl="0"/>
            <a:r>
              <a:rPr lang="en-US"/>
              <a:t>Subheading</a:t>
            </a:r>
            <a:endParaRPr lang="en-ZA"/>
          </a:p>
        </p:txBody>
      </p:sp>
    </p:spTree>
    <p:extLst>
      <p:ext uri="{BB962C8B-B14F-4D97-AF65-F5344CB8AC3E}">
        <p14:creationId xmlns:p14="http://schemas.microsoft.com/office/powerpoint/2010/main" val="332739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454D-8990-4A61-B1FB-1FBEB8880A5E}"/>
              </a:ext>
            </a:extLst>
          </p:cNvPr>
          <p:cNvSpPr>
            <a:spLocks noGrp="1"/>
          </p:cNvSpPr>
          <p:nvPr>
            <p:ph type="title"/>
          </p:nvPr>
        </p:nvSpPr>
        <p:spPr/>
        <p:txBody>
          <a:bodyPr/>
          <a:lstStyle/>
          <a:p>
            <a:r>
              <a:rPr lang="en-US"/>
              <a:t>Click to edit Master title style</a:t>
            </a:r>
            <a:endParaRPr lang="en-ZA"/>
          </a:p>
        </p:txBody>
      </p:sp>
      <p:sp>
        <p:nvSpPr>
          <p:cNvPr id="3" name="Footer Placeholder 2">
            <a:extLst>
              <a:ext uri="{FF2B5EF4-FFF2-40B4-BE49-F238E27FC236}">
                <a16:creationId xmlns:a16="http://schemas.microsoft.com/office/drawing/2014/main" id="{2726F4F8-2C30-403A-A3AE-41491F17EB88}"/>
              </a:ext>
            </a:extLst>
          </p:cNvPr>
          <p:cNvSpPr>
            <a:spLocks noGrp="1"/>
          </p:cNvSpPr>
          <p:nvPr>
            <p:ph type="ftr" sz="quarter" idx="10"/>
          </p:nvPr>
        </p:nvSpPr>
        <p:spPr>
          <a:xfrm>
            <a:off x="835269" y="6391765"/>
            <a:ext cx="10947291" cy="365125"/>
          </a:xfrm>
        </p:spPr>
        <p:txBody>
          <a:bodyPr/>
          <a:lstStyle>
            <a:lvl1pPr>
              <a:defRPr/>
            </a:lvl1pPr>
          </a:lstStyle>
          <a:p>
            <a:r>
              <a:rPr lang="en-ZA"/>
              <a:t>Footnote</a:t>
            </a:r>
          </a:p>
        </p:txBody>
      </p:sp>
      <p:sp>
        <p:nvSpPr>
          <p:cNvPr id="4" name="Slide Number Placeholder 3">
            <a:extLst>
              <a:ext uri="{FF2B5EF4-FFF2-40B4-BE49-F238E27FC236}">
                <a16:creationId xmlns:a16="http://schemas.microsoft.com/office/drawing/2014/main" id="{454E3730-36CA-458E-B24D-7832A277987C}"/>
              </a:ext>
            </a:extLst>
          </p:cNvPr>
          <p:cNvSpPr>
            <a:spLocks noGrp="1"/>
          </p:cNvSpPr>
          <p:nvPr>
            <p:ph type="sldNum" sz="quarter" idx="11"/>
          </p:nvPr>
        </p:nvSpPr>
        <p:spPr/>
        <p:txBody>
          <a:bodyPr/>
          <a:lstStyle/>
          <a:p>
            <a:fld id="{E9D4EFA4-1F90-4D2B-A593-3266C62E9295}" type="slidenum">
              <a:rPr lang="en-ZA" smtClean="0"/>
              <a:pPr/>
              <a:t>‹#›</a:t>
            </a:fld>
            <a:r>
              <a:rPr lang="en-ZA"/>
              <a:t> |</a:t>
            </a:r>
          </a:p>
        </p:txBody>
      </p:sp>
    </p:spTree>
    <p:extLst>
      <p:ext uri="{BB962C8B-B14F-4D97-AF65-F5344CB8AC3E}">
        <p14:creationId xmlns:p14="http://schemas.microsoft.com/office/powerpoint/2010/main" val="20618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454D-8990-4A61-B1FB-1FBEB8880A5E}"/>
              </a:ext>
            </a:extLst>
          </p:cNvPr>
          <p:cNvSpPr>
            <a:spLocks noGrp="1"/>
          </p:cNvSpPr>
          <p:nvPr>
            <p:ph type="title"/>
          </p:nvPr>
        </p:nvSpPr>
        <p:spPr/>
        <p:txBody>
          <a:bodyPr/>
          <a:lstStyle/>
          <a:p>
            <a:r>
              <a:rPr lang="en-US"/>
              <a:t>Click to edit Master title style</a:t>
            </a:r>
            <a:endParaRPr lang="en-ZA"/>
          </a:p>
        </p:txBody>
      </p:sp>
      <p:sp>
        <p:nvSpPr>
          <p:cNvPr id="3" name="Footer Placeholder 2">
            <a:extLst>
              <a:ext uri="{FF2B5EF4-FFF2-40B4-BE49-F238E27FC236}">
                <a16:creationId xmlns:a16="http://schemas.microsoft.com/office/drawing/2014/main" id="{2726F4F8-2C30-403A-A3AE-41491F17EB88}"/>
              </a:ext>
            </a:extLst>
          </p:cNvPr>
          <p:cNvSpPr>
            <a:spLocks noGrp="1"/>
          </p:cNvSpPr>
          <p:nvPr>
            <p:ph type="ftr" sz="quarter" idx="10"/>
          </p:nvPr>
        </p:nvSpPr>
        <p:spPr>
          <a:xfrm>
            <a:off x="835269" y="6391765"/>
            <a:ext cx="9843079" cy="365125"/>
          </a:xfrm>
        </p:spPr>
        <p:txBody>
          <a:bodyPr/>
          <a:lstStyle>
            <a:lvl1pPr>
              <a:defRPr/>
            </a:lvl1pPr>
          </a:lstStyle>
          <a:p>
            <a:r>
              <a:rPr lang="en-ZA"/>
              <a:t>Footnote</a:t>
            </a:r>
          </a:p>
        </p:txBody>
      </p:sp>
      <p:sp>
        <p:nvSpPr>
          <p:cNvPr id="4" name="Slide Number Placeholder 3">
            <a:extLst>
              <a:ext uri="{FF2B5EF4-FFF2-40B4-BE49-F238E27FC236}">
                <a16:creationId xmlns:a16="http://schemas.microsoft.com/office/drawing/2014/main" id="{454E3730-36CA-458E-B24D-7832A277987C}"/>
              </a:ext>
            </a:extLst>
          </p:cNvPr>
          <p:cNvSpPr>
            <a:spLocks noGrp="1"/>
          </p:cNvSpPr>
          <p:nvPr>
            <p:ph type="sldNum" sz="quarter" idx="11"/>
          </p:nvPr>
        </p:nvSpPr>
        <p:spPr/>
        <p:txBody>
          <a:bodyPr/>
          <a:lstStyle/>
          <a:p>
            <a:fld id="{E9D4EFA4-1F90-4D2B-A593-3266C62E9295}" type="slidenum">
              <a:rPr lang="en-ZA" smtClean="0"/>
              <a:pPr/>
              <a:t>‹#›</a:t>
            </a:fld>
            <a:r>
              <a:rPr lang="en-ZA"/>
              <a:t> |</a:t>
            </a:r>
          </a:p>
        </p:txBody>
      </p:sp>
      <p:sp>
        <p:nvSpPr>
          <p:cNvPr id="6" name="Picture Placeholder 30">
            <a:extLst>
              <a:ext uri="{FF2B5EF4-FFF2-40B4-BE49-F238E27FC236}">
                <a16:creationId xmlns:a16="http://schemas.microsoft.com/office/drawing/2014/main" id="{2CFC3058-089C-4966-AE9C-B24562540718}"/>
              </a:ext>
            </a:extLst>
          </p:cNvPr>
          <p:cNvSpPr>
            <a:spLocks noGrp="1"/>
          </p:cNvSpPr>
          <p:nvPr>
            <p:ph type="pic" sz="quarter" idx="12"/>
          </p:nvPr>
        </p:nvSpPr>
        <p:spPr>
          <a:xfrm>
            <a:off x="7464833" y="-1237337"/>
            <a:ext cx="6811255" cy="6812142"/>
          </a:xfrm>
          <a:custGeom>
            <a:avLst/>
            <a:gdLst>
              <a:gd name="connsiteX0" fmla="*/ 6812141 w 13624284"/>
              <a:gd name="connsiteY0" fmla="*/ 0 h 13624284"/>
              <a:gd name="connsiteX1" fmla="*/ 8656649 w 13624284"/>
              <a:gd name="connsiteY1" fmla="*/ 764020 h 13624284"/>
              <a:gd name="connsiteX2" fmla="*/ 12860265 w 13624284"/>
              <a:gd name="connsiteY2" fmla="*/ 4967635 h 13624284"/>
              <a:gd name="connsiteX3" fmla="*/ 12860265 w 13624284"/>
              <a:gd name="connsiteY3" fmla="*/ 8656651 h 13624284"/>
              <a:gd name="connsiteX4" fmla="*/ 8656649 w 13624284"/>
              <a:gd name="connsiteY4" fmla="*/ 12860265 h 13624284"/>
              <a:gd name="connsiteX5" fmla="*/ 4967633 w 13624284"/>
              <a:gd name="connsiteY5" fmla="*/ 12860265 h 13624284"/>
              <a:gd name="connsiteX6" fmla="*/ 764019 w 13624284"/>
              <a:gd name="connsiteY6" fmla="*/ 8656651 h 13624284"/>
              <a:gd name="connsiteX7" fmla="*/ 764019 w 13624284"/>
              <a:gd name="connsiteY7" fmla="*/ 4967635 h 13624284"/>
              <a:gd name="connsiteX8" fmla="*/ 4967633 w 13624284"/>
              <a:gd name="connsiteY8" fmla="*/ 764020 h 13624284"/>
              <a:gd name="connsiteX9" fmla="*/ 6812141 w 13624284"/>
              <a:gd name="connsiteY9" fmla="*/ 0 h 1362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4284" h="13624284">
                <a:moveTo>
                  <a:pt x="6812141" y="0"/>
                </a:moveTo>
                <a:cubicBezTo>
                  <a:pt x="7479721" y="0"/>
                  <a:pt x="8147301" y="254673"/>
                  <a:pt x="8656649" y="764020"/>
                </a:cubicBezTo>
                <a:lnTo>
                  <a:pt x="12860265" y="4967635"/>
                </a:lnTo>
                <a:cubicBezTo>
                  <a:pt x="13878957" y="5986328"/>
                  <a:pt x="13878957" y="7637957"/>
                  <a:pt x="12860265" y="8656651"/>
                </a:cubicBezTo>
                <a:lnTo>
                  <a:pt x="8656649" y="12860265"/>
                </a:lnTo>
                <a:cubicBezTo>
                  <a:pt x="7637955" y="13878958"/>
                  <a:pt x="5986327" y="13878958"/>
                  <a:pt x="4967633" y="12860265"/>
                </a:cubicBezTo>
                <a:lnTo>
                  <a:pt x="764019" y="8656651"/>
                </a:lnTo>
                <a:cubicBezTo>
                  <a:pt x="-254674" y="7637957"/>
                  <a:pt x="-254674" y="5986328"/>
                  <a:pt x="764019" y="4967635"/>
                </a:cubicBezTo>
                <a:lnTo>
                  <a:pt x="4967633" y="764020"/>
                </a:lnTo>
                <a:cubicBezTo>
                  <a:pt x="5476981" y="254673"/>
                  <a:pt x="6144561" y="0"/>
                  <a:pt x="6812141"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89642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957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95550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AD9B72-D3C9-4D5C-9908-23CE0BA2B97C}"/>
              </a:ext>
            </a:extLst>
          </p:cNvPr>
          <p:cNvSpPr/>
          <p:nvPr userDrawn="1"/>
        </p:nvSpPr>
        <p:spPr>
          <a:xfrm>
            <a:off x="0" y="0"/>
            <a:ext cx="12192000" cy="3921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5E7744EE-5E83-46B0-B2BC-4D6C5E04217E}"/>
              </a:ext>
            </a:extLst>
          </p:cNvPr>
          <p:cNvPicPr>
            <a:picLocks noChangeAspect="1"/>
          </p:cNvPicPr>
          <p:nvPr userDrawn="1"/>
        </p:nvPicPr>
        <p:blipFill rotWithShape="1">
          <a:blip r:embed="rId3"/>
          <a:srcRect l="57500" t="25279" r="18095" b="16043"/>
          <a:stretch/>
        </p:blipFill>
        <p:spPr>
          <a:xfrm>
            <a:off x="3820766" y="162696"/>
            <a:ext cx="4550467" cy="3595977"/>
          </a:xfrm>
          <a:prstGeom prst="rect">
            <a:avLst/>
          </a:prstGeom>
        </p:spPr>
      </p:pic>
      <p:sp>
        <p:nvSpPr>
          <p:cNvPr id="7" name="Rectangle 6">
            <a:extLst>
              <a:ext uri="{FF2B5EF4-FFF2-40B4-BE49-F238E27FC236}">
                <a16:creationId xmlns:a16="http://schemas.microsoft.com/office/drawing/2014/main" id="{3A24882E-4C4E-4984-8381-84AEF5E09B56}"/>
              </a:ext>
            </a:extLst>
          </p:cNvPr>
          <p:cNvSpPr/>
          <p:nvPr userDrawn="1"/>
        </p:nvSpPr>
        <p:spPr>
          <a:xfrm>
            <a:off x="-12700" y="6502400"/>
            <a:ext cx="12192000" cy="3556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88760261"/>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EA4FE2-8434-4F1A-A85B-B6043D2BEF5B}"/>
              </a:ext>
            </a:extLst>
          </p:cNvPr>
          <p:cNvSpPr/>
          <p:nvPr userDrawn="1"/>
        </p:nvSpPr>
        <p:spPr>
          <a:xfrm>
            <a:off x="5864" y="-4401"/>
            <a:ext cx="12192000" cy="1011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2" name="Title Placeholder 1">
            <a:extLst>
              <a:ext uri="{FF2B5EF4-FFF2-40B4-BE49-F238E27FC236}">
                <a16:creationId xmlns:a16="http://schemas.microsoft.com/office/drawing/2014/main" id="{7851C342-1412-4BFF-9FB3-79CA4342871C}"/>
              </a:ext>
            </a:extLst>
          </p:cNvPr>
          <p:cNvSpPr>
            <a:spLocks noGrp="1"/>
          </p:cNvSpPr>
          <p:nvPr>
            <p:ph type="title"/>
          </p:nvPr>
        </p:nvSpPr>
        <p:spPr>
          <a:xfrm>
            <a:off x="96713" y="39564"/>
            <a:ext cx="10770579" cy="93198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10" name="Rectangle 9">
            <a:extLst>
              <a:ext uri="{FF2B5EF4-FFF2-40B4-BE49-F238E27FC236}">
                <a16:creationId xmlns:a16="http://schemas.microsoft.com/office/drawing/2014/main" id="{97D88AB3-20D3-44C6-8955-6BD6E0BB0BF9}"/>
              </a:ext>
            </a:extLst>
          </p:cNvPr>
          <p:cNvSpPr/>
          <p:nvPr userDrawn="1"/>
        </p:nvSpPr>
        <p:spPr>
          <a:xfrm rot="16200000" flipH="1">
            <a:off x="1000039" y="6676"/>
            <a:ext cx="87923" cy="2088000"/>
          </a:xfrm>
          <a:prstGeom prst="rect">
            <a:avLst/>
          </a:prstGeom>
          <a:solidFill>
            <a:srgbClr val="B3D235"/>
          </a:solidFill>
          <a:ln>
            <a:solidFill>
              <a:srgbClr val="B3D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12" name="Footer Placeholder 11">
            <a:extLst>
              <a:ext uri="{FF2B5EF4-FFF2-40B4-BE49-F238E27FC236}">
                <a16:creationId xmlns:a16="http://schemas.microsoft.com/office/drawing/2014/main" id="{74CD6C64-D680-421B-B0F0-A2C5311A15D9}"/>
              </a:ext>
            </a:extLst>
          </p:cNvPr>
          <p:cNvSpPr>
            <a:spLocks noGrp="1"/>
          </p:cNvSpPr>
          <p:nvPr>
            <p:ph type="ftr" sz="quarter" idx="3"/>
          </p:nvPr>
        </p:nvSpPr>
        <p:spPr>
          <a:xfrm>
            <a:off x="835269" y="6391765"/>
            <a:ext cx="10947291" cy="365125"/>
          </a:xfrm>
          <a:prstGeom prst="rect">
            <a:avLst/>
          </a:prstGeom>
        </p:spPr>
        <p:txBody>
          <a:bodyPr vert="horz" lIns="91440" tIns="45720" rIns="91440" bIns="45720" rtlCol="0" anchor="ctr"/>
          <a:lstStyle>
            <a:lvl1pPr algn="l">
              <a:defRPr sz="1200">
                <a:solidFill>
                  <a:schemeClr val="tx1">
                    <a:tint val="75000"/>
                  </a:schemeClr>
                </a:solidFill>
                <a:latin typeface="+mj-lt"/>
                <a:ea typeface="Open Sans" panose="020B0606030504020204" pitchFamily="34" charset="0"/>
                <a:cs typeface="Open Sans" panose="020B0606030504020204" pitchFamily="34" charset="0"/>
              </a:defRPr>
            </a:lvl1pPr>
          </a:lstStyle>
          <a:p>
            <a:endParaRPr lang="en-ZA"/>
          </a:p>
        </p:txBody>
      </p:sp>
      <p:sp>
        <p:nvSpPr>
          <p:cNvPr id="13" name="Slide Number Placeholder 12">
            <a:extLst>
              <a:ext uri="{FF2B5EF4-FFF2-40B4-BE49-F238E27FC236}">
                <a16:creationId xmlns:a16="http://schemas.microsoft.com/office/drawing/2014/main" id="{F9EBDA9F-9E84-41C3-9641-31FDA9C76BE4}"/>
              </a:ext>
            </a:extLst>
          </p:cNvPr>
          <p:cNvSpPr>
            <a:spLocks noGrp="1"/>
          </p:cNvSpPr>
          <p:nvPr>
            <p:ph type="sldNum" sz="quarter" idx="4"/>
          </p:nvPr>
        </p:nvSpPr>
        <p:spPr>
          <a:xfrm>
            <a:off x="190498" y="6391765"/>
            <a:ext cx="630118" cy="365125"/>
          </a:xfrm>
          <a:prstGeom prst="rect">
            <a:avLst/>
          </a:prstGeom>
        </p:spPr>
        <p:txBody>
          <a:bodyPr vert="horz" lIns="91440" tIns="45720" rIns="91440" bIns="45720" rtlCol="0" anchor="ctr"/>
          <a:lstStyle>
            <a:lvl1pPr algn="l">
              <a:defRPr sz="1200">
                <a:solidFill>
                  <a:schemeClr val="tx1"/>
                </a:solidFill>
                <a:latin typeface="+mj-lt"/>
                <a:ea typeface="Open Sans" panose="020B0606030504020204" pitchFamily="34" charset="0"/>
                <a:cs typeface="Open Sans" panose="020B0606030504020204" pitchFamily="34" charset="0"/>
              </a:defRPr>
            </a:lvl1pPr>
          </a:lstStyle>
          <a:p>
            <a:fld id="{E9D4EFA4-1F90-4D2B-A593-3266C62E9295}" type="slidenum">
              <a:rPr lang="en-ZA" smtClean="0"/>
              <a:pPr/>
              <a:t>‹#›</a:t>
            </a:fld>
            <a:r>
              <a:rPr lang="en-ZA"/>
              <a:t> |</a:t>
            </a:r>
          </a:p>
        </p:txBody>
      </p:sp>
      <p:pic>
        <p:nvPicPr>
          <p:cNvPr id="9" name="Picture 8">
            <a:extLst>
              <a:ext uri="{FF2B5EF4-FFF2-40B4-BE49-F238E27FC236}">
                <a16:creationId xmlns:a16="http://schemas.microsoft.com/office/drawing/2014/main" id="{49827F0C-1F31-46F4-9DCF-7655997401F6}"/>
              </a:ext>
            </a:extLst>
          </p:cNvPr>
          <p:cNvPicPr>
            <a:picLocks noChangeAspect="1"/>
          </p:cNvPicPr>
          <p:nvPr userDrawn="1"/>
        </p:nvPicPr>
        <p:blipFill rotWithShape="1">
          <a:blip r:embed="rId3"/>
          <a:srcRect l="57500" t="25279" r="18095" b="16043"/>
          <a:stretch/>
        </p:blipFill>
        <p:spPr>
          <a:xfrm>
            <a:off x="10958141" y="39564"/>
            <a:ext cx="1196992" cy="945915"/>
          </a:xfrm>
          <a:prstGeom prst="rect">
            <a:avLst/>
          </a:prstGeom>
        </p:spPr>
      </p:pic>
    </p:spTree>
    <p:extLst>
      <p:ext uri="{BB962C8B-B14F-4D97-AF65-F5344CB8AC3E}">
        <p14:creationId xmlns:p14="http://schemas.microsoft.com/office/powerpoint/2010/main" val="1662531532"/>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buSzPct val="120000"/>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Courier New" panose="02070309020205020404" pitchFamily="49" charset="0"/>
        <a:buChar char="o"/>
        <a:defRPr sz="1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Ø"/>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EA4FE2-8434-4F1A-A85B-B6043D2BEF5B}"/>
              </a:ext>
            </a:extLst>
          </p:cNvPr>
          <p:cNvSpPr/>
          <p:nvPr userDrawn="1"/>
        </p:nvSpPr>
        <p:spPr>
          <a:xfrm>
            <a:off x="5864" y="-4401"/>
            <a:ext cx="12192000" cy="1011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2" name="Title Placeholder 1">
            <a:extLst>
              <a:ext uri="{FF2B5EF4-FFF2-40B4-BE49-F238E27FC236}">
                <a16:creationId xmlns:a16="http://schemas.microsoft.com/office/drawing/2014/main" id="{7851C342-1412-4BFF-9FB3-79CA4342871C}"/>
              </a:ext>
            </a:extLst>
          </p:cNvPr>
          <p:cNvSpPr>
            <a:spLocks noGrp="1"/>
          </p:cNvSpPr>
          <p:nvPr>
            <p:ph type="title"/>
          </p:nvPr>
        </p:nvSpPr>
        <p:spPr>
          <a:xfrm>
            <a:off x="96713" y="39564"/>
            <a:ext cx="10770579" cy="93198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12" name="Footer Placeholder 11">
            <a:extLst>
              <a:ext uri="{FF2B5EF4-FFF2-40B4-BE49-F238E27FC236}">
                <a16:creationId xmlns:a16="http://schemas.microsoft.com/office/drawing/2014/main" id="{74CD6C64-D680-421B-B0F0-A2C5311A15D9}"/>
              </a:ext>
            </a:extLst>
          </p:cNvPr>
          <p:cNvSpPr>
            <a:spLocks noGrp="1"/>
          </p:cNvSpPr>
          <p:nvPr>
            <p:ph type="ftr" sz="quarter" idx="3"/>
          </p:nvPr>
        </p:nvSpPr>
        <p:spPr>
          <a:xfrm>
            <a:off x="835269" y="6391765"/>
            <a:ext cx="10947291" cy="365125"/>
          </a:xfrm>
          <a:prstGeom prst="rect">
            <a:avLst/>
          </a:prstGeom>
        </p:spPr>
        <p:txBody>
          <a:bodyPr vert="horz" lIns="91440" tIns="45720" rIns="91440" bIns="45720" rtlCol="0" anchor="ctr"/>
          <a:lstStyle>
            <a:lvl1pPr algn="l">
              <a:defRPr sz="1200">
                <a:solidFill>
                  <a:schemeClr val="tx1">
                    <a:tint val="75000"/>
                  </a:schemeClr>
                </a:solidFill>
                <a:latin typeface="+mj-lt"/>
                <a:ea typeface="Open Sans" panose="020B0606030504020204" pitchFamily="34" charset="0"/>
                <a:cs typeface="Open Sans" panose="020B0606030504020204" pitchFamily="34" charset="0"/>
              </a:defRPr>
            </a:lvl1pPr>
          </a:lstStyle>
          <a:p>
            <a:endParaRPr lang="en-ZA"/>
          </a:p>
        </p:txBody>
      </p:sp>
      <p:sp>
        <p:nvSpPr>
          <p:cNvPr id="13" name="Slide Number Placeholder 12">
            <a:extLst>
              <a:ext uri="{FF2B5EF4-FFF2-40B4-BE49-F238E27FC236}">
                <a16:creationId xmlns:a16="http://schemas.microsoft.com/office/drawing/2014/main" id="{F9EBDA9F-9E84-41C3-9641-31FDA9C76BE4}"/>
              </a:ext>
            </a:extLst>
          </p:cNvPr>
          <p:cNvSpPr>
            <a:spLocks noGrp="1"/>
          </p:cNvSpPr>
          <p:nvPr>
            <p:ph type="sldNum" sz="quarter" idx="4"/>
          </p:nvPr>
        </p:nvSpPr>
        <p:spPr>
          <a:xfrm>
            <a:off x="190498" y="6391765"/>
            <a:ext cx="630118" cy="365125"/>
          </a:xfrm>
          <a:prstGeom prst="rect">
            <a:avLst/>
          </a:prstGeom>
        </p:spPr>
        <p:txBody>
          <a:bodyPr vert="horz" lIns="91440" tIns="45720" rIns="91440" bIns="45720" rtlCol="0" anchor="ctr"/>
          <a:lstStyle>
            <a:lvl1pPr algn="l">
              <a:defRPr sz="1200">
                <a:solidFill>
                  <a:schemeClr val="tx1"/>
                </a:solidFill>
                <a:latin typeface="+mj-lt"/>
                <a:ea typeface="Open Sans" panose="020B0606030504020204" pitchFamily="34" charset="0"/>
                <a:cs typeface="Open Sans" panose="020B0606030504020204" pitchFamily="34" charset="0"/>
              </a:defRPr>
            </a:lvl1pPr>
          </a:lstStyle>
          <a:p>
            <a:fld id="{E9D4EFA4-1F90-4D2B-A593-3266C62E9295}" type="slidenum">
              <a:rPr lang="en-ZA" smtClean="0"/>
              <a:pPr/>
              <a:t>‹#›</a:t>
            </a:fld>
            <a:r>
              <a:rPr lang="en-ZA"/>
              <a:t> |</a:t>
            </a:r>
          </a:p>
        </p:txBody>
      </p:sp>
      <p:pic>
        <p:nvPicPr>
          <p:cNvPr id="9" name="Picture 8">
            <a:extLst>
              <a:ext uri="{FF2B5EF4-FFF2-40B4-BE49-F238E27FC236}">
                <a16:creationId xmlns:a16="http://schemas.microsoft.com/office/drawing/2014/main" id="{49827F0C-1F31-46F4-9DCF-7655997401F6}"/>
              </a:ext>
            </a:extLst>
          </p:cNvPr>
          <p:cNvPicPr>
            <a:picLocks noChangeAspect="1"/>
          </p:cNvPicPr>
          <p:nvPr userDrawn="1"/>
        </p:nvPicPr>
        <p:blipFill rotWithShape="1">
          <a:blip r:embed="rId4"/>
          <a:srcRect l="57500" t="25279" r="18095" b="16043"/>
          <a:stretch/>
        </p:blipFill>
        <p:spPr>
          <a:xfrm>
            <a:off x="10867292" y="5810975"/>
            <a:ext cx="1196992" cy="945915"/>
          </a:xfrm>
          <a:prstGeom prst="rect">
            <a:avLst/>
          </a:prstGeom>
        </p:spPr>
      </p:pic>
    </p:spTree>
    <p:extLst>
      <p:ext uri="{BB962C8B-B14F-4D97-AF65-F5344CB8AC3E}">
        <p14:creationId xmlns:p14="http://schemas.microsoft.com/office/powerpoint/2010/main" val="1528150065"/>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dt="0"/>
  <p:txStyles>
    <p:title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buSzPct val="120000"/>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Courier New" panose="02070309020205020404" pitchFamily="49" charset="0"/>
        <a:buChar char="o"/>
        <a:defRPr sz="1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Ø"/>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EA4FE2-8434-4F1A-A85B-B6043D2BEF5B}"/>
              </a:ext>
            </a:extLst>
          </p:cNvPr>
          <p:cNvSpPr/>
          <p:nvPr userDrawn="1"/>
        </p:nvSpPr>
        <p:spPr>
          <a:xfrm>
            <a:off x="5864" y="-4401"/>
            <a:ext cx="12192000" cy="1011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2" name="Title Placeholder 1">
            <a:extLst>
              <a:ext uri="{FF2B5EF4-FFF2-40B4-BE49-F238E27FC236}">
                <a16:creationId xmlns:a16="http://schemas.microsoft.com/office/drawing/2014/main" id="{7851C342-1412-4BFF-9FB3-79CA4342871C}"/>
              </a:ext>
            </a:extLst>
          </p:cNvPr>
          <p:cNvSpPr>
            <a:spLocks noGrp="1"/>
          </p:cNvSpPr>
          <p:nvPr>
            <p:ph type="title"/>
          </p:nvPr>
        </p:nvSpPr>
        <p:spPr>
          <a:xfrm>
            <a:off x="96713" y="39564"/>
            <a:ext cx="10770579" cy="93198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12" name="Footer Placeholder 11">
            <a:extLst>
              <a:ext uri="{FF2B5EF4-FFF2-40B4-BE49-F238E27FC236}">
                <a16:creationId xmlns:a16="http://schemas.microsoft.com/office/drawing/2014/main" id="{74CD6C64-D680-421B-B0F0-A2C5311A15D9}"/>
              </a:ext>
            </a:extLst>
          </p:cNvPr>
          <p:cNvSpPr>
            <a:spLocks noGrp="1"/>
          </p:cNvSpPr>
          <p:nvPr>
            <p:ph type="ftr" sz="quarter" idx="3"/>
          </p:nvPr>
        </p:nvSpPr>
        <p:spPr>
          <a:xfrm>
            <a:off x="835269" y="6391765"/>
            <a:ext cx="9859739" cy="365125"/>
          </a:xfrm>
          <a:prstGeom prst="rect">
            <a:avLst/>
          </a:prstGeom>
        </p:spPr>
        <p:txBody>
          <a:bodyPr vert="horz" lIns="91440" tIns="45720" rIns="91440" bIns="45720" rtlCol="0" anchor="ctr"/>
          <a:lstStyle>
            <a:lvl1pPr algn="l">
              <a:defRPr sz="1200">
                <a:solidFill>
                  <a:schemeClr val="tx1">
                    <a:tint val="75000"/>
                  </a:schemeClr>
                </a:solidFill>
                <a:latin typeface="+mj-lt"/>
                <a:ea typeface="Open Sans" panose="020B0606030504020204" pitchFamily="34" charset="0"/>
                <a:cs typeface="Open Sans" panose="020B0606030504020204" pitchFamily="34" charset="0"/>
              </a:defRPr>
            </a:lvl1pPr>
          </a:lstStyle>
          <a:p>
            <a:endParaRPr lang="en-ZA"/>
          </a:p>
        </p:txBody>
      </p:sp>
      <p:sp>
        <p:nvSpPr>
          <p:cNvPr id="13" name="Slide Number Placeholder 12">
            <a:extLst>
              <a:ext uri="{FF2B5EF4-FFF2-40B4-BE49-F238E27FC236}">
                <a16:creationId xmlns:a16="http://schemas.microsoft.com/office/drawing/2014/main" id="{F9EBDA9F-9E84-41C3-9641-31FDA9C76BE4}"/>
              </a:ext>
            </a:extLst>
          </p:cNvPr>
          <p:cNvSpPr>
            <a:spLocks noGrp="1"/>
          </p:cNvSpPr>
          <p:nvPr>
            <p:ph type="sldNum" sz="quarter" idx="4"/>
          </p:nvPr>
        </p:nvSpPr>
        <p:spPr>
          <a:xfrm>
            <a:off x="190498" y="6391765"/>
            <a:ext cx="630118" cy="365125"/>
          </a:xfrm>
          <a:prstGeom prst="rect">
            <a:avLst/>
          </a:prstGeom>
        </p:spPr>
        <p:txBody>
          <a:bodyPr vert="horz" lIns="91440" tIns="45720" rIns="91440" bIns="45720" rtlCol="0" anchor="ctr"/>
          <a:lstStyle>
            <a:lvl1pPr algn="l">
              <a:defRPr sz="1200">
                <a:solidFill>
                  <a:schemeClr val="tx1"/>
                </a:solidFill>
                <a:latin typeface="+mj-lt"/>
                <a:ea typeface="Open Sans" panose="020B0606030504020204" pitchFamily="34" charset="0"/>
                <a:cs typeface="Open Sans" panose="020B0606030504020204" pitchFamily="34" charset="0"/>
              </a:defRPr>
            </a:lvl1pPr>
          </a:lstStyle>
          <a:p>
            <a:fld id="{E9D4EFA4-1F90-4D2B-A593-3266C62E9295}" type="slidenum">
              <a:rPr lang="en-ZA" smtClean="0"/>
              <a:pPr/>
              <a:t>‹#›</a:t>
            </a:fld>
            <a:r>
              <a:rPr lang="en-ZA"/>
              <a:t> |</a:t>
            </a:r>
          </a:p>
        </p:txBody>
      </p:sp>
      <p:pic>
        <p:nvPicPr>
          <p:cNvPr id="9" name="Picture 8">
            <a:extLst>
              <a:ext uri="{FF2B5EF4-FFF2-40B4-BE49-F238E27FC236}">
                <a16:creationId xmlns:a16="http://schemas.microsoft.com/office/drawing/2014/main" id="{0D84D155-8D33-4A43-875E-222FB1C75BF2}"/>
              </a:ext>
            </a:extLst>
          </p:cNvPr>
          <p:cNvPicPr>
            <a:picLocks noChangeAspect="1"/>
          </p:cNvPicPr>
          <p:nvPr userDrawn="1"/>
        </p:nvPicPr>
        <p:blipFill rotWithShape="1">
          <a:blip r:embed="rId5"/>
          <a:srcRect l="57500" t="25279" r="18095" b="16043"/>
          <a:stretch/>
        </p:blipFill>
        <p:spPr>
          <a:xfrm>
            <a:off x="10867292" y="5810975"/>
            <a:ext cx="1196992" cy="945915"/>
          </a:xfrm>
          <a:prstGeom prst="rect">
            <a:avLst/>
          </a:prstGeom>
        </p:spPr>
      </p:pic>
    </p:spTree>
    <p:extLst>
      <p:ext uri="{BB962C8B-B14F-4D97-AF65-F5344CB8AC3E}">
        <p14:creationId xmlns:p14="http://schemas.microsoft.com/office/powerpoint/2010/main" val="37639460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dt="0"/>
  <p:txStyles>
    <p:title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buSzPct val="120000"/>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Courier New" panose="02070309020205020404" pitchFamily="49" charset="0"/>
        <a:buChar char="o"/>
        <a:defRPr sz="1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Ø"/>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19.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chart" Target="../charts/chart38.xml"/><Relationship Id="rId4" Type="http://schemas.openxmlformats.org/officeDocument/2006/relationships/chart" Target="../charts/chart37.xml"/></Relationships>
</file>

<file path=ppt/slides/_rels/slide2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40.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chart" Target="../charts/chart47.xml"/><Relationship Id="rId3" Type="http://schemas.openxmlformats.org/officeDocument/2006/relationships/chart" Target="../charts/chart42.xml"/><Relationship Id="rId7" Type="http://schemas.openxmlformats.org/officeDocument/2006/relationships/chart" Target="../charts/chart46.xml"/><Relationship Id="rId2" Type="http://schemas.openxmlformats.org/officeDocument/2006/relationships/chart" Target="../charts/chart41.xml"/><Relationship Id="rId1" Type="http://schemas.openxmlformats.org/officeDocument/2006/relationships/slideLayout" Target="../slideLayouts/slideLayout2.xml"/><Relationship Id="rId6" Type="http://schemas.openxmlformats.org/officeDocument/2006/relationships/chart" Target="../charts/chart45.xml"/><Relationship Id="rId5" Type="http://schemas.openxmlformats.org/officeDocument/2006/relationships/chart" Target="../charts/chart44.xml"/><Relationship Id="rId10" Type="http://schemas.openxmlformats.org/officeDocument/2006/relationships/chart" Target="../charts/chart49.xml"/><Relationship Id="rId4" Type="http://schemas.openxmlformats.org/officeDocument/2006/relationships/chart" Target="../charts/chart43.xml"/><Relationship Id="rId9" Type="http://schemas.openxmlformats.org/officeDocument/2006/relationships/chart" Target="../charts/chart48.xml"/></Relationships>
</file>

<file path=ppt/slides/_rels/slide28.xml.rels><?xml version="1.0" encoding="UTF-8" standalone="yes"?>
<Relationships xmlns="http://schemas.openxmlformats.org/package/2006/relationships"><Relationship Id="rId8" Type="http://schemas.openxmlformats.org/officeDocument/2006/relationships/chart" Target="../charts/chart55.xml"/><Relationship Id="rId13" Type="http://schemas.openxmlformats.org/officeDocument/2006/relationships/chart" Target="../charts/chart60.xml"/><Relationship Id="rId3" Type="http://schemas.openxmlformats.org/officeDocument/2006/relationships/chart" Target="../charts/chart50.xml"/><Relationship Id="rId7" Type="http://schemas.openxmlformats.org/officeDocument/2006/relationships/chart" Target="../charts/chart54.xml"/><Relationship Id="rId12" Type="http://schemas.openxmlformats.org/officeDocument/2006/relationships/chart" Target="../charts/chart5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53.xml"/><Relationship Id="rId11" Type="http://schemas.openxmlformats.org/officeDocument/2006/relationships/chart" Target="../charts/chart58.xml"/><Relationship Id="rId5" Type="http://schemas.openxmlformats.org/officeDocument/2006/relationships/chart" Target="../charts/chart52.xml"/><Relationship Id="rId10" Type="http://schemas.openxmlformats.org/officeDocument/2006/relationships/chart" Target="../charts/chart57.xml"/><Relationship Id="rId4" Type="http://schemas.openxmlformats.org/officeDocument/2006/relationships/chart" Target="../charts/chart51.xml"/><Relationship Id="rId9" Type="http://schemas.openxmlformats.org/officeDocument/2006/relationships/chart" Target="../charts/chart56.xml"/><Relationship Id="rId14" Type="http://schemas.openxmlformats.org/officeDocument/2006/relationships/chart" Target="../charts/chart61.xml"/></Relationships>
</file>

<file path=ppt/slides/_rels/slide29.xml.rels><?xml version="1.0" encoding="UTF-8" standalone="yes"?>
<Relationships xmlns="http://schemas.openxmlformats.org/package/2006/relationships"><Relationship Id="rId8" Type="http://schemas.openxmlformats.org/officeDocument/2006/relationships/chart" Target="../charts/chart67.xml"/><Relationship Id="rId13" Type="http://schemas.openxmlformats.org/officeDocument/2006/relationships/chart" Target="../charts/chart72.xml"/><Relationship Id="rId3" Type="http://schemas.openxmlformats.org/officeDocument/2006/relationships/chart" Target="../charts/chart62.xml"/><Relationship Id="rId7" Type="http://schemas.openxmlformats.org/officeDocument/2006/relationships/chart" Target="../charts/chart66.xml"/><Relationship Id="rId12" Type="http://schemas.openxmlformats.org/officeDocument/2006/relationships/chart" Target="../charts/chart7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65.xml"/><Relationship Id="rId11" Type="http://schemas.openxmlformats.org/officeDocument/2006/relationships/chart" Target="../charts/chart70.xml"/><Relationship Id="rId5" Type="http://schemas.openxmlformats.org/officeDocument/2006/relationships/chart" Target="../charts/chart64.xml"/><Relationship Id="rId10" Type="http://schemas.openxmlformats.org/officeDocument/2006/relationships/chart" Target="../charts/chart69.xml"/><Relationship Id="rId4" Type="http://schemas.openxmlformats.org/officeDocument/2006/relationships/chart" Target="../charts/chart63.xml"/><Relationship Id="rId9" Type="http://schemas.openxmlformats.org/officeDocument/2006/relationships/chart" Target="../charts/chart68.xml"/><Relationship Id="rId14" Type="http://schemas.openxmlformats.org/officeDocument/2006/relationships/chart" Target="../charts/chart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77.xml"/><Relationship Id="rId5" Type="http://schemas.openxmlformats.org/officeDocument/2006/relationships/chart" Target="../charts/chart76.xml"/><Relationship Id="rId4" Type="http://schemas.openxmlformats.org/officeDocument/2006/relationships/chart" Target="../charts/chart75.xml"/></Relationships>
</file>

<file path=ppt/slides/_rels/slide31.xml.rels><?xml version="1.0" encoding="UTF-8" standalone="yes"?>
<Relationships xmlns="http://schemas.openxmlformats.org/package/2006/relationships"><Relationship Id="rId8" Type="http://schemas.openxmlformats.org/officeDocument/2006/relationships/chart" Target="../charts/chart84.xml"/><Relationship Id="rId3" Type="http://schemas.openxmlformats.org/officeDocument/2006/relationships/chart" Target="../charts/chart79.xml"/><Relationship Id="rId7" Type="http://schemas.openxmlformats.org/officeDocument/2006/relationships/chart" Target="../charts/chart83.xml"/><Relationship Id="rId2" Type="http://schemas.openxmlformats.org/officeDocument/2006/relationships/chart" Target="../charts/chart78.xml"/><Relationship Id="rId1" Type="http://schemas.openxmlformats.org/officeDocument/2006/relationships/slideLayout" Target="../slideLayouts/slideLayout2.xml"/><Relationship Id="rId6" Type="http://schemas.openxmlformats.org/officeDocument/2006/relationships/chart" Target="../charts/chart82.xml"/><Relationship Id="rId5" Type="http://schemas.openxmlformats.org/officeDocument/2006/relationships/chart" Target="../charts/chart81.xml"/><Relationship Id="rId4" Type="http://schemas.openxmlformats.org/officeDocument/2006/relationships/chart" Target="../charts/chart80.xml"/></Relationships>
</file>

<file path=ppt/slides/_rels/slide32.xml.rels><?xml version="1.0" encoding="UTF-8" standalone="yes"?>
<Relationships xmlns="http://schemas.openxmlformats.org/package/2006/relationships"><Relationship Id="rId8" Type="http://schemas.openxmlformats.org/officeDocument/2006/relationships/chart" Target="../charts/chart91.xml"/><Relationship Id="rId3" Type="http://schemas.openxmlformats.org/officeDocument/2006/relationships/chart" Target="../charts/chart86.xml"/><Relationship Id="rId7" Type="http://schemas.openxmlformats.org/officeDocument/2006/relationships/chart" Target="../charts/chart90.xml"/><Relationship Id="rId2" Type="http://schemas.openxmlformats.org/officeDocument/2006/relationships/chart" Target="../charts/chart85.xml"/><Relationship Id="rId1" Type="http://schemas.openxmlformats.org/officeDocument/2006/relationships/slideLayout" Target="../slideLayouts/slideLayout2.xml"/><Relationship Id="rId6" Type="http://schemas.openxmlformats.org/officeDocument/2006/relationships/chart" Target="../charts/chart89.xml"/><Relationship Id="rId5" Type="http://schemas.openxmlformats.org/officeDocument/2006/relationships/chart" Target="../charts/chart88.xml"/><Relationship Id="rId4" Type="http://schemas.openxmlformats.org/officeDocument/2006/relationships/chart" Target="../charts/chart87.xml"/></Relationships>
</file>

<file path=ppt/slides/_rels/slide33.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chart" Target="../charts/chart92.xml"/><Relationship Id="rId1" Type="http://schemas.openxmlformats.org/officeDocument/2006/relationships/slideLayout" Target="../slideLayouts/slideLayout2.xml"/><Relationship Id="rId5" Type="http://schemas.openxmlformats.org/officeDocument/2006/relationships/chart" Target="../charts/chart95.xml"/><Relationship Id="rId4" Type="http://schemas.openxmlformats.org/officeDocument/2006/relationships/chart" Target="../charts/chart9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93513F-DDD3-4313-B3A2-1A04E38E3244}"/>
              </a:ext>
            </a:extLst>
          </p:cNvPr>
          <p:cNvSpPr>
            <a:spLocks noGrp="1"/>
          </p:cNvSpPr>
          <p:nvPr>
            <p:ph type="body" sz="quarter" idx="10"/>
          </p:nvPr>
        </p:nvSpPr>
        <p:spPr>
          <a:xfrm>
            <a:off x="1516908" y="4151500"/>
            <a:ext cx="10359406" cy="604252"/>
          </a:xfrm>
        </p:spPr>
        <p:txBody>
          <a:bodyPr lIns="91440" tIns="45720" rIns="91440" bIns="45720" anchor="t"/>
          <a:lstStyle/>
          <a:p>
            <a:r>
              <a:rPr lang="en-ZA" dirty="0"/>
              <a:t>MSE TRACKER SURVEY – SEGMENTATION</a:t>
            </a:r>
          </a:p>
        </p:txBody>
      </p:sp>
      <p:sp>
        <p:nvSpPr>
          <p:cNvPr id="3" name="Text Placeholder 2">
            <a:extLst>
              <a:ext uri="{FF2B5EF4-FFF2-40B4-BE49-F238E27FC236}">
                <a16:creationId xmlns:a16="http://schemas.microsoft.com/office/drawing/2014/main" id="{916FAD66-AD9A-4E35-9B3C-24053B3E6EF1}"/>
              </a:ext>
            </a:extLst>
          </p:cNvPr>
          <p:cNvSpPr>
            <a:spLocks noGrp="1"/>
          </p:cNvSpPr>
          <p:nvPr>
            <p:ph type="body" sz="quarter" idx="11"/>
          </p:nvPr>
        </p:nvSpPr>
        <p:spPr>
          <a:xfrm>
            <a:off x="4068688" y="4849206"/>
            <a:ext cx="5255846" cy="584200"/>
          </a:xfrm>
        </p:spPr>
        <p:txBody>
          <a:bodyPr lIns="91440" tIns="45720" rIns="91440" bIns="45720" anchor="t"/>
          <a:lstStyle/>
          <a:p>
            <a:r>
              <a:rPr lang="en-ZA" dirty="0">
                <a:ea typeface="Open Sans"/>
                <a:cs typeface="Open Sans"/>
              </a:rPr>
              <a:t>December 2022</a:t>
            </a:r>
          </a:p>
        </p:txBody>
      </p:sp>
    </p:spTree>
    <p:extLst>
      <p:ext uri="{BB962C8B-B14F-4D97-AF65-F5344CB8AC3E}">
        <p14:creationId xmlns:p14="http://schemas.microsoft.com/office/powerpoint/2010/main" val="8851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9FBF6CA-DAA9-8472-AC62-CA00B7826EDD}"/>
              </a:ext>
            </a:extLst>
          </p:cNvPr>
          <p:cNvSpPr/>
          <p:nvPr/>
        </p:nvSpPr>
        <p:spPr>
          <a:xfrm>
            <a:off x="5865997" y="1069287"/>
            <a:ext cx="6326003" cy="5322475"/>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F3E52F95-1CF3-2124-67E4-C2E4E028B41B}"/>
              </a:ext>
            </a:extLst>
          </p:cNvPr>
          <p:cNvSpPr>
            <a:spLocks noGrp="1"/>
          </p:cNvSpPr>
          <p:nvPr>
            <p:ph type="sldNum" sz="quarter" idx="11"/>
          </p:nvPr>
        </p:nvSpPr>
        <p:spPr/>
        <p:txBody>
          <a:bodyPr/>
          <a:lstStyle/>
          <a:p>
            <a:fld id="{E9D4EFA4-1F90-4D2B-A593-3266C62E9295}" type="slidenum">
              <a:rPr lang="en-ZA" smtClean="0"/>
              <a:pPr/>
              <a:t>10</a:t>
            </a:fld>
            <a:r>
              <a:rPr lang="en-ZA"/>
              <a:t> |</a:t>
            </a:r>
          </a:p>
        </p:txBody>
      </p:sp>
      <p:sp>
        <p:nvSpPr>
          <p:cNvPr id="7" name="Footer Placeholder 2">
            <a:extLst>
              <a:ext uri="{FF2B5EF4-FFF2-40B4-BE49-F238E27FC236}">
                <a16:creationId xmlns:a16="http://schemas.microsoft.com/office/drawing/2014/main" id="{20DFEAAF-663D-4FA9-75CC-E41F41A9B717}"/>
              </a:ext>
            </a:extLst>
          </p:cNvPr>
          <p:cNvSpPr>
            <a:spLocks noGrp="1"/>
          </p:cNvSpPr>
          <p:nvPr>
            <p:ph type="ftr" sz="quarter" idx="10"/>
          </p:nvPr>
        </p:nvSpPr>
        <p:spPr>
          <a:xfrm>
            <a:off x="576873" y="6391764"/>
            <a:ext cx="10143617" cy="365125"/>
          </a:xfrm>
        </p:spPr>
        <p:txBody>
          <a:bodyPr/>
          <a:lstStyle/>
          <a:p>
            <a:r>
              <a:rPr lang="en-ZA" sz="900" dirty="0">
                <a:solidFill>
                  <a:schemeClr val="tx1"/>
                </a:solidFill>
              </a:rPr>
              <a:t>Source: </a:t>
            </a:r>
            <a:r>
              <a:rPr lang="en-ZA" sz="900" dirty="0" err="1">
                <a:solidFill>
                  <a:schemeClr val="tx1"/>
                </a:solidFill>
              </a:rPr>
              <a:t>FinAccess</a:t>
            </a:r>
            <a:r>
              <a:rPr lang="en-ZA" sz="900" dirty="0">
                <a:solidFill>
                  <a:schemeClr val="tx1"/>
                </a:solidFill>
              </a:rPr>
              <a:t> MSE Tracker Wave 1 sample</a:t>
            </a:r>
          </a:p>
          <a:p>
            <a:r>
              <a:rPr lang="en-ZA" sz="900" dirty="0">
                <a:solidFill>
                  <a:schemeClr val="tx1"/>
                </a:solidFill>
              </a:rPr>
              <a:t>[1] 62% of all businesses were in the trade sector</a:t>
            </a:r>
          </a:p>
          <a:p>
            <a:r>
              <a:rPr lang="en-ZA" sz="900" dirty="0">
                <a:solidFill>
                  <a:schemeClr val="tx1"/>
                </a:solidFill>
              </a:rPr>
              <a:t>Note: *Location as at July 2021. Data on the urban / rural location of business owners for pre-Covid was not collected in the first survey wave</a:t>
            </a:r>
          </a:p>
        </p:txBody>
      </p:sp>
      <p:sp>
        <p:nvSpPr>
          <p:cNvPr id="11" name="TextBox 10">
            <a:extLst>
              <a:ext uri="{FF2B5EF4-FFF2-40B4-BE49-F238E27FC236}">
                <a16:creationId xmlns:a16="http://schemas.microsoft.com/office/drawing/2014/main" id="{8A81D6AF-4D0B-A44C-672C-10FB4B9EC69D}"/>
              </a:ext>
            </a:extLst>
          </p:cNvPr>
          <p:cNvSpPr txBox="1"/>
          <p:nvPr/>
        </p:nvSpPr>
        <p:spPr>
          <a:xfrm>
            <a:off x="206979" y="997428"/>
            <a:ext cx="5551362" cy="2908489"/>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US" sz="1400" b="1" dirty="0"/>
              <a:t>Urban businesses were slightly more likely to remain active </a:t>
            </a:r>
            <a:r>
              <a:rPr lang="en-US" sz="1400" dirty="0"/>
              <a:t>compared to their rural counterparts</a:t>
            </a:r>
          </a:p>
          <a:p>
            <a:pPr marL="628650" lvl="1" indent="-171450">
              <a:spcAft>
                <a:spcPts val="600"/>
              </a:spcAft>
              <a:buFont typeface="Arial" panose="020B0604020202020204" pitchFamily="34" charset="0"/>
              <a:buChar char="•"/>
            </a:pPr>
            <a:r>
              <a:rPr lang="en-US" sz="1400" dirty="0"/>
              <a:t>40% of urban business owners in the sample had closed operations by July 2021 compared to 47% of business owners based in rural areas</a:t>
            </a:r>
          </a:p>
          <a:p>
            <a:pPr marL="171450" indent="-171450" algn="l">
              <a:spcAft>
                <a:spcPts val="600"/>
              </a:spcAft>
              <a:buFont typeface="Arial" panose="020B0604020202020204" pitchFamily="34" charset="0"/>
              <a:buChar char="•"/>
            </a:pPr>
            <a:r>
              <a:rPr lang="en-US" sz="1400" dirty="0"/>
              <a:t>Differences in recovery across different sectors, for example trade versus manufacturing businesses, could not be explored in detail due to the small sample sizes</a:t>
            </a:r>
          </a:p>
          <a:p>
            <a:pPr marL="171450" indent="-171450" algn="l">
              <a:spcAft>
                <a:spcPts val="600"/>
              </a:spcAft>
              <a:buFont typeface="Arial" panose="020B0604020202020204" pitchFamily="34" charset="0"/>
              <a:buChar char="•"/>
            </a:pPr>
            <a:r>
              <a:rPr lang="en-US" sz="1400" dirty="0"/>
              <a:t>However, within the trade sector, the dominate sector in this sample</a:t>
            </a:r>
            <a:r>
              <a:rPr lang="en-US" sz="1400" baseline="30000" dirty="0"/>
              <a:t>1</a:t>
            </a:r>
            <a:r>
              <a:rPr lang="en-US" sz="1400" dirty="0"/>
              <a:t>, </a:t>
            </a:r>
            <a:r>
              <a:rPr lang="en-US" sz="1400" b="1" dirty="0"/>
              <a:t>food trade businesses were less likely to close </a:t>
            </a:r>
            <a:r>
              <a:rPr lang="en-US" sz="1400" dirty="0"/>
              <a:t>compared to clothing and general retail trade businesses. This is not surprising given the necessity of food purchases</a:t>
            </a:r>
          </a:p>
        </p:txBody>
      </p:sp>
      <p:sp>
        <p:nvSpPr>
          <p:cNvPr id="14" name="Title 1">
            <a:extLst>
              <a:ext uri="{FF2B5EF4-FFF2-40B4-BE49-F238E27FC236}">
                <a16:creationId xmlns:a16="http://schemas.microsoft.com/office/drawing/2014/main" id="{5D2CE12B-F0D6-0977-577D-94C774D40084}"/>
              </a:ext>
            </a:extLst>
          </p:cNvPr>
          <p:cNvSpPr txBox="1">
            <a:spLocks/>
          </p:cNvSpPr>
          <p:nvPr/>
        </p:nvSpPr>
        <p:spPr>
          <a:xfrm>
            <a:off x="190498" y="46935"/>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b="1" dirty="0"/>
              <a:t>WHICH MICRO BUSINESSES WERE ABLE TO RECOVER? </a:t>
            </a:r>
            <a:endParaRPr lang="en-ZA" dirty="0"/>
          </a:p>
        </p:txBody>
      </p:sp>
      <p:graphicFrame>
        <p:nvGraphicFramePr>
          <p:cNvPr id="21" name="Chart 20">
            <a:extLst>
              <a:ext uri="{FF2B5EF4-FFF2-40B4-BE49-F238E27FC236}">
                <a16:creationId xmlns:a16="http://schemas.microsoft.com/office/drawing/2014/main" id="{7E5EBB98-0FF8-4EBC-9F0B-956DBFEECA2F}"/>
              </a:ext>
            </a:extLst>
          </p:cNvPr>
          <p:cNvGraphicFramePr/>
          <p:nvPr>
            <p:extLst>
              <p:ext uri="{D42A27DB-BD31-4B8C-83A1-F6EECF244321}">
                <p14:modId xmlns:p14="http://schemas.microsoft.com/office/powerpoint/2010/main" val="3375915675"/>
              </p:ext>
            </p:extLst>
          </p:nvPr>
        </p:nvGraphicFramePr>
        <p:xfrm>
          <a:off x="5865997" y="3989767"/>
          <a:ext cx="5378946" cy="18855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Table 21">
            <a:extLst>
              <a:ext uri="{FF2B5EF4-FFF2-40B4-BE49-F238E27FC236}">
                <a16:creationId xmlns:a16="http://schemas.microsoft.com/office/drawing/2014/main" id="{A032CBEC-6C30-A245-FD1E-CDE0BD06A35D}"/>
              </a:ext>
            </a:extLst>
          </p:cNvPr>
          <p:cNvGraphicFramePr>
            <a:graphicFrameLocks noGrp="1"/>
          </p:cNvGraphicFramePr>
          <p:nvPr>
            <p:extLst>
              <p:ext uri="{D42A27DB-BD31-4B8C-83A1-F6EECF244321}">
                <p14:modId xmlns:p14="http://schemas.microsoft.com/office/powerpoint/2010/main" val="2544844240"/>
              </p:ext>
            </p:extLst>
          </p:nvPr>
        </p:nvGraphicFramePr>
        <p:xfrm>
          <a:off x="10995775" y="4117913"/>
          <a:ext cx="568147" cy="1227978"/>
        </p:xfrm>
        <a:graphic>
          <a:graphicData uri="http://schemas.openxmlformats.org/drawingml/2006/table">
            <a:tbl>
              <a:tblPr firstRow="1" bandRow="1">
                <a:tableStyleId>{5C22544A-7EE6-4342-B048-85BDC9FD1C3A}</a:tableStyleId>
              </a:tblPr>
              <a:tblGrid>
                <a:gridCol w="568147">
                  <a:extLst>
                    <a:ext uri="{9D8B030D-6E8A-4147-A177-3AD203B41FA5}">
                      <a16:colId xmlns:a16="http://schemas.microsoft.com/office/drawing/2014/main" val="197606135"/>
                    </a:ext>
                  </a:extLst>
                </a:gridCol>
              </a:tblGrid>
              <a:tr h="409326">
                <a:tc>
                  <a:txBody>
                    <a:bodyPr/>
                    <a:lstStyle/>
                    <a:p>
                      <a:pPr algn="ctr" fontAlgn="b"/>
                      <a:r>
                        <a:rPr lang="en-ZA" sz="1100" b="0" i="1" u="none" strike="noStrike">
                          <a:solidFill>
                            <a:srgbClr val="000000"/>
                          </a:solidFill>
                          <a:effectLst/>
                          <a:latin typeface="+mj-lt"/>
                        </a:rPr>
                        <a:t>115</a:t>
                      </a:r>
                    </a:p>
                  </a:txBody>
                  <a:tcPr marL="7620" marR="7620" marT="7620" marB="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1061514"/>
                  </a:ext>
                </a:extLst>
              </a:tr>
              <a:tr h="409326">
                <a:tc>
                  <a:txBody>
                    <a:bodyPr/>
                    <a:lstStyle/>
                    <a:p>
                      <a:pPr algn="ctr" fontAlgn="b"/>
                      <a:r>
                        <a:rPr lang="en-ZA" sz="1100" b="0" i="1" u="none" strike="noStrike" dirty="0">
                          <a:solidFill>
                            <a:srgbClr val="000000"/>
                          </a:solidFill>
                          <a:effectLst/>
                          <a:latin typeface="+mj-lt"/>
                        </a:rPr>
                        <a:t>34</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425638"/>
                  </a:ext>
                </a:extLst>
              </a:tr>
              <a:tr h="409326">
                <a:tc>
                  <a:txBody>
                    <a:bodyPr/>
                    <a:lstStyle/>
                    <a:p>
                      <a:pPr algn="ctr" fontAlgn="b"/>
                      <a:r>
                        <a:rPr lang="en-ZA" sz="1100" b="0" i="1" u="none" strike="noStrike" dirty="0">
                          <a:solidFill>
                            <a:srgbClr val="000000"/>
                          </a:solidFill>
                          <a:effectLst/>
                          <a:latin typeface="+mj-lt"/>
                        </a:rPr>
                        <a:t>32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4375912"/>
                  </a:ext>
                </a:extLst>
              </a:tr>
            </a:tbl>
          </a:graphicData>
        </a:graphic>
      </p:graphicFrame>
      <p:sp>
        <p:nvSpPr>
          <p:cNvPr id="23" name="TextBox 22">
            <a:extLst>
              <a:ext uri="{FF2B5EF4-FFF2-40B4-BE49-F238E27FC236}">
                <a16:creationId xmlns:a16="http://schemas.microsoft.com/office/drawing/2014/main" id="{82A81809-93A3-6B5D-FB00-039F5EAE6067}"/>
              </a:ext>
            </a:extLst>
          </p:cNvPr>
          <p:cNvSpPr txBox="1"/>
          <p:nvPr/>
        </p:nvSpPr>
        <p:spPr>
          <a:xfrm>
            <a:off x="10682332" y="3899200"/>
            <a:ext cx="1195033" cy="261610"/>
          </a:xfrm>
          <a:prstGeom prst="rect">
            <a:avLst/>
          </a:prstGeom>
          <a:noFill/>
        </p:spPr>
        <p:txBody>
          <a:bodyPr wrap="square" rtlCol="0">
            <a:spAutoFit/>
          </a:bodyPr>
          <a:lstStyle/>
          <a:p>
            <a:pPr algn="ctr">
              <a:spcAft>
                <a:spcPts val="600"/>
              </a:spcAft>
            </a:pPr>
            <a:r>
              <a:rPr lang="en-US" sz="1100" i="1" dirty="0"/>
              <a:t>Sample size</a:t>
            </a:r>
            <a:endParaRPr lang="en-ZA" sz="1100" i="1" dirty="0"/>
          </a:p>
        </p:txBody>
      </p:sp>
      <p:sp>
        <p:nvSpPr>
          <p:cNvPr id="24" name="TextBox 23">
            <a:extLst>
              <a:ext uri="{FF2B5EF4-FFF2-40B4-BE49-F238E27FC236}">
                <a16:creationId xmlns:a16="http://schemas.microsoft.com/office/drawing/2014/main" id="{E6249483-A4D4-7F6D-AE50-CC02F0A0766F}"/>
              </a:ext>
            </a:extLst>
          </p:cNvPr>
          <p:cNvSpPr txBox="1"/>
          <p:nvPr/>
        </p:nvSpPr>
        <p:spPr>
          <a:xfrm>
            <a:off x="6085346" y="3552899"/>
            <a:ext cx="5758076" cy="307777"/>
          </a:xfrm>
          <a:prstGeom prst="rect">
            <a:avLst/>
          </a:prstGeom>
          <a:noFill/>
        </p:spPr>
        <p:txBody>
          <a:bodyPr wrap="square" rtlCol="0">
            <a:spAutoFit/>
          </a:bodyPr>
          <a:lstStyle/>
          <a:p>
            <a:pPr algn="ctr">
              <a:spcAft>
                <a:spcPts val="600"/>
              </a:spcAft>
            </a:pPr>
            <a:r>
              <a:rPr lang="en-US" sz="1400" b="1" dirty="0"/>
              <a:t>MAIN BUSINESS ACTIVITY PRE-COVID (FEB 2020) BY SEGMENT</a:t>
            </a:r>
          </a:p>
        </p:txBody>
      </p:sp>
      <p:sp>
        <p:nvSpPr>
          <p:cNvPr id="2" name="TextBox 1">
            <a:extLst>
              <a:ext uri="{FF2B5EF4-FFF2-40B4-BE49-F238E27FC236}">
                <a16:creationId xmlns:a16="http://schemas.microsoft.com/office/drawing/2014/main" id="{B8002CF0-BD13-5203-0CE5-FF366407E25B}"/>
              </a:ext>
            </a:extLst>
          </p:cNvPr>
          <p:cNvSpPr txBox="1"/>
          <p:nvPr/>
        </p:nvSpPr>
        <p:spPr>
          <a:xfrm>
            <a:off x="6226945" y="1432407"/>
            <a:ext cx="5758076" cy="307777"/>
          </a:xfrm>
          <a:prstGeom prst="rect">
            <a:avLst/>
          </a:prstGeom>
          <a:noFill/>
        </p:spPr>
        <p:txBody>
          <a:bodyPr wrap="square" rtlCol="0">
            <a:spAutoFit/>
          </a:bodyPr>
          <a:lstStyle/>
          <a:p>
            <a:pPr algn="ctr">
              <a:spcAft>
                <a:spcPts val="600"/>
              </a:spcAft>
            </a:pPr>
            <a:r>
              <a:rPr lang="en-US" sz="1400" b="1" dirty="0"/>
              <a:t>LOCATION OF BUSINESS OWNER BY SEGMENT*</a:t>
            </a:r>
          </a:p>
        </p:txBody>
      </p:sp>
      <p:graphicFrame>
        <p:nvGraphicFramePr>
          <p:cNvPr id="3" name="Chart 2">
            <a:extLst>
              <a:ext uri="{FF2B5EF4-FFF2-40B4-BE49-F238E27FC236}">
                <a16:creationId xmlns:a16="http://schemas.microsoft.com/office/drawing/2014/main" id="{21157BD6-ECBB-5527-9E50-F63E5C6A968D}"/>
              </a:ext>
            </a:extLst>
          </p:cNvPr>
          <p:cNvGraphicFramePr/>
          <p:nvPr>
            <p:extLst>
              <p:ext uri="{D42A27DB-BD31-4B8C-83A1-F6EECF244321}">
                <p14:modId xmlns:p14="http://schemas.microsoft.com/office/powerpoint/2010/main" val="1895561331"/>
              </p:ext>
            </p:extLst>
          </p:nvPr>
        </p:nvGraphicFramePr>
        <p:xfrm>
          <a:off x="5780984" y="1814942"/>
          <a:ext cx="5378946" cy="18855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22C4E7F3-6C43-BE42-096D-ACA99308B279}"/>
              </a:ext>
            </a:extLst>
          </p:cNvPr>
          <p:cNvGraphicFramePr>
            <a:graphicFrameLocks noGrp="1"/>
          </p:cNvGraphicFramePr>
          <p:nvPr>
            <p:extLst>
              <p:ext uri="{D42A27DB-BD31-4B8C-83A1-F6EECF244321}">
                <p14:modId xmlns:p14="http://schemas.microsoft.com/office/powerpoint/2010/main" val="3721292246"/>
              </p:ext>
            </p:extLst>
          </p:nvPr>
        </p:nvGraphicFramePr>
        <p:xfrm>
          <a:off x="10995775" y="1961554"/>
          <a:ext cx="568147" cy="1176346"/>
        </p:xfrm>
        <a:graphic>
          <a:graphicData uri="http://schemas.openxmlformats.org/drawingml/2006/table">
            <a:tbl>
              <a:tblPr firstRow="1" bandRow="1">
                <a:tableStyleId>{5C22544A-7EE6-4342-B048-85BDC9FD1C3A}</a:tableStyleId>
              </a:tblPr>
              <a:tblGrid>
                <a:gridCol w="568147">
                  <a:extLst>
                    <a:ext uri="{9D8B030D-6E8A-4147-A177-3AD203B41FA5}">
                      <a16:colId xmlns:a16="http://schemas.microsoft.com/office/drawing/2014/main" val="197606135"/>
                    </a:ext>
                  </a:extLst>
                </a:gridCol>
              </a:tblGrid>
              <a:tr h="588173">
                <a:tc>
                  <a:txBody>
                    <a:bodyPr/>
                    <a:lstStyle/>
                    <a:p>
                      <a:pPr algn="ctr" fontAlgn="b"/>
                      <a:r>
                        <a:rPr lang="en-ZA" sz="1100" b="0" i="1" u="none" strike="noStrike" dirty="0">
                          <a:solidFill>
                            <a:srgbClr val="000000"/>
                          </a:solidFill>
                          <a:effectLst/>
                          <a:latin typeface="+mj-lt"/>
                        </a:rPr>
                        <a:t>152</a:t>
                      </a:r>
                    </a:p>
                  </a:txBody>
                  <a:tcPr marL="7620" marR="7620" marT="7620" marB="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1061514"/>
                  </a:ext>
                </a:extLst>
              </a:tr>
              <a:tr h="588173">
                <a:tc>
                  <a:txBody>
                    <a:bodyPr/>
                    <a:lstStyle/>
                    <a:p>
                      <a:pPr algn="ctr" fontAlgn="b"/>
                      <a:r>
                        <a:rPr lang="en-ZA" sz="1100" b="0" i="1" u="none" strike="noStrike" dirty="0">
                          <a:solidFill>
                            <a:srgbClr val="000000"/>
                          </a:solidFill>
                          <a:effectLst/>
                          <a:latin typeface="+mj-lt"/>
                        </a:rPr>
                        <a:t>175</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425638"/>
                  </a:ext>
                </a:extLst>
              </a:tr>
            </a:tbl>
          </a:graphicData>
        </a:graphic>
      </p:graphicFrame>
      <p:sp>
        <p:nvSpPr>
          <p:cNvPr id="8" name="TextBox 7">
            <a:extLst>
              <a:ext uri="{FF2B5EF4-FFF2-40B4-BE49-F238E27FC236}">
                <a16:creationId xmlns:a16="http://schemas.microsoft.com/office/drawing/2014/main" id="{31D23C81-2ADC-7F5C-4DFB-A765B6E3DA0E}"/>
              </a:ext>
            </a:extLst>
          </p:cNvPr>
          <p:cNvSpPr txBox="1"/>
          <p:nvPr/>
        </p:nvSpPr>
        <p:spPr>
          <a:xfrm>
            <a:off x="10682332" y="1742842"/>
            <a:ext cx="1195033" cy="261610"/>
          </a:xfrm>
          <a:prstGeom prst="rect">
            <a:avLst/>
          </a:prstGeom>
          <a:noFill/>
        </p:spPr>
        <p:txBody>
          <a:bodyPr wrap="square" rtlCol="0">
            <a:spAutoFit/>
          </a:bodyPr>
          <a:lstStyle/>
          <a:p>
            <a:pPr algn="ctr">
              <a:spcAft>
                <a:spcPts val="600"/>
              </a:spcAft>
            </a:pPr>
            <a:r>
              <a:rPr lang="en-US" sz="1100" i="1" dirty="0"/>
              <a:t>Sample size</a:t>
            </a:r>
            <a:endParaRPr lang="en-ZA" sz="1100" i="1" dirty="0"/>
          </a:p>
        </p:txBody>
      </p:sp>
      <p:sp>
        <p:nvSpPr>
          <p:cNvPr id="9" name="TextBox 8">
            <a:extLst>
              <a:ext uri="{FF2B5EF4-FFF2-40B4-BE49-F238E27FC236}">
                <a16:creationId xmlns:a16="http://schemas.microsoft.com/office/drawing/2014/main" id="{6720DB6A-06CA-F9B2-75EA-95F1E5335EB6}"/>
              </a:ext>
            </a:extLst>
          </p:cNvPr>
          <p:cNvSpPr txBox="1"/>
          <p:nvPr/>
        </p:nvSpPr>
        <p:spPr>
          <a:xfrm>
            <a:off x="5971543" y="6161493"/>
            <a:ext cx="4989534" cy="230832"/>
          </a:xfrm>
          <a:prstGeom prst="rect">
            <a:avLst/>
          </a:prstGeom>
          <a:noFill/>
        </p:spPr>
        <p:txBody>
          <a:bodyPr wrap="square" rtlCol="0">
            <a:spAutoFit/>
          </a:bodyPr>
          <a:lstStyle/>
          <a:p>
            <a:pPr algn="l">
              <a:spcAft>
                <a:spcPts val="600"/>
              </a:spcAft>
            </a:pPr>
            <a:r>
              <a:rPr lang="en-ZA" sz="900" dirty="0"/>
              <a:t>Sample n = 331 (analysis excludes the respondents with unclassified revenue</a:t>
            </a:r>
          </a:p>
        </p:txBody>
      </p:sp>
    </p:spTree>
    <p:extLst>
      <p:ext uri="{BB962C8B-B14F-4D97-AF65-F5344CB8AC3E}">
        <p14:creationId xmlns:p14="http://schemas.microsoft.com/office/powerpoint/2010/main" val="291298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3B00C06-82DA-E190-F831-11F440A91853}"/>
              </a:ext>
            </a:extLst>
          </p:cNvPr>
          <p:cNvSpPr/>
          <p:nvPr/>
        </p:nvSpPr>
        <p:spPr>
          <a:xfrm>
            <a:off x="6784556" y="942684"/>
            <a:ext cx="5407444" cy="532691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F3E52F95-1CF3-2124-67E4-C2E4E028B41B}"/>
              </a:ext>
            </a:extLst>
          </p:cNvPr>
          <p:cNvSpPr>
            <a:spLocks noGrp="1"/>
          </p:cNvSpPr>
          <p:nvPr>
            <p:ph type="sldNum" sz="quarter" idx="11"/>
          </p:nvPr>
        </p:nvSpPr>
        <p:spPr/>
        <p:txBody>
          <a:bodyPr/>
          <a:lstStyle/>
          <a:p>
            <a:fld id="{E9D4EFA4-1F90-4D2B-A593-3266C62E9295}" type="slidenum">
              <a:rPr lang="en-ZA" smtClean="0"/>
              <a:pPr/>
              <a:t>11</a:t>
            </a:fld>
            <a:r>
              <a:rPr lang="en-ZA"/>
              <a:t> |</a:t>
            </a:r>
          </a:p>
        </p:txBody>
      </p:sp>
      <p:sp>
        <p:nvSpPr>
          <p:cNvPr id="7" name="Footer Placeholder 2">
            <a:extLst>
              <a:ext uri="{FF2B5EF4-FFF2-40B4-BE49-F238E27FC236}">
                <a16:creationId xmlns:a16="http://schemas.microsoft.com/office/drawing/2014/main" id="{20DFEAAF-663D-4FA9-75CC-E41F41A9B717}"/>
              </a:ext>
            </a:extLst>
          </p:cNvPr>
          <p:cNvSpPr>
            <a:spLocks noGrp="1"/>
          </p:cNvSpPr>
          <p:nvPr>
            <p:ph type="ftr" sz="quarter" idx="10"/>
          </p:nvPr>
        </p:nvSpPr>
        <p:spPr>
          <a:xfrm>
            <a:off x="576874" y="6410273"/>
            <a:ext cx="10143617" cy="365125"/>
          </a:xfrm>
        </p:spPr>
        <p:txBody>
          <a:bodyPr/>
          <a:lstStyle/>
          <a:p>
            <a:r>
              <a:rPr lang="en-ZA" sz="900" dirty="0">
                <a:solidFill>
                  <a:schemeClr val="tx1"/>
                </a:solidFill>
              </a:rPr>
              <a:t>Source: </a:t>
            </a:r>
            <a:r>
              <a:rPr lang="en-ZA" sz="900" dirty="0" err="1">
                <a:solidFill>
                  <a:schemeClr val="tx1"/>
                </a:solidFill>
              </a:rPr>
              <a:t>FinAccess</a:t>
            </a:r>
            <a:r>
              <a:rPr lang="en-ZA" sz="900" dirty="0">
                <a:solidFill>
                  <a:schemeClr val="tx1"/>
                </a:solidFill>
              </a:rPr>
              <a:t> MSE Tracker Wave 3 sample. </a:t>
            </a:r>
          </a:p>
        </p:txBody>
      </p:sp>
      <p:sp>
        <p:nvSpPr>
          <p:cNvPr id="14" name="Title 1">
            <a:extLst>
              <a:ext uri="{FF2B5EF4-FFF2-40B4-BE49-F238E27FC236}">
                <a16:creationId xmlns:a16="http://schemas.microsoft.com/office/drawing/2014/main" id="{5D2CE12B-F0D6-0977-577D-94C774D40084}"/>
              </a:ext>
            </a:extLst>
          </p:cNvPr>
          <p:cNvSpPr txBox="1">
            <a:spLocks/>
          </p:cNvSpPr>
          <p:nvPr/>
        </p:nvSpPr>
        <p:spPr>
          <a:xfrm>
            <a:off x="190498" y="46935"/>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b="1" dirty="0"/>
              <a:t>WHICH MICRO BUSINESSES WERE ABLE TO RECOVER? </a:t>
            </a:r>
            <a:endParaRPr lang="en-ZA" dirty="0"/>
          </a:p>
        </p:txBody>
      </p:sp>
      <p:graphicFrame>
        <p:nvGraphicFramePr>
          <p:cNvPr id="8" name="Chart 7">
            <a:extLst>
              <a:ext uri="{FF2B5EF4-FFF2-40B4-BE49-F238E27FC236}">
                <a16:creationId xmlns:a16="http://schemas.microsoft.com/office/drawing/2014/main" id="{19537E06-0BD7-0EE2-5F58-FF3387331266}"/>
              </a:ext>
            </a:extLst>
          </p:cNvPr>
          <p:cNvGraphicFramePr/>
          <p:nvPr>
            <p:extLst>
              <p:ext uri="{D42A27DB-BD31-4B8C-83A1-F6EECF244321}">
                <p14:modId xmlns:p14="http://schemas.microsoft.com/office/powerpoint/2010/main" val="4150834864"/>
              </p:ext>
            </p:extLst>
          </p:nvPr>
        </p:nvGraphicFramePr>
        <p:xfrm>
          <a:off x="7460388" y="1423362"/>
          <a:ext cx="3177416" cy="18075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460F6DC-D7CF-E4D4-7C52-998ADEE4939D}"/>
              </a:ext>
            </a:extLst>
          </p:cNvPr>
          <p:cNvSpPr txBox="1"/>
          <p:nvPr/>
        </p:nvSpPr>
        <p:spPr>
          <a:xfrm>
            <a:off x="10622806" y="1837363"/>
            <a:ext cx="561505" cy="261610"/>
          </a:xfrm>
          <a:prstGeom prst="rect">
            <a:avLst/>
          </a:prstGeom>
          <a:noFill/>
        </p:spPr>
        <p:txBody>
          <a:bodyPr wrap="square" rtlCol="0">
            <a:spAutoFit/>
          </a:bodyPr>
          <a:lstStyle/>
          <a:p>
            <a:pPr algn="l">
              <a:spcAft>
                <a:spcPts val="600"/>
              </a:spcAft>
            </a:pPr>
            <a:r>
              <a:rPr lang="en-US" sz="1100" i="1" dirty="0"/>
              <a:t>139</a:t>
            </a:r>
            <a:endParaRPr lang="en-ZA" sz="1100" i="1" dirty="0"/>
          </a:p>
        </p:txBody>
      </p:sp>
      <p:sp>
        <p:nvSpPr>
          <p:cNvPr id="10" name="TextBox 9">
            <a:extLst>
              <a:ext uri="{FF2B5EF4-FFF2-40B4-BE49-F238E27FC236}">
                <a16:creationId xmlns:a16="http://schemas.microsoft.com/office/drawing/2014/main" id="{19377EB9-1492-13BE-C36A-0D61C9ABFFC1}"/>
              </a:ext>
            </a:extLst>
          </p:cNvPr>
          <p:cNvSpPr txBox="1"/>
          <p:nvPr/>
        </p:nvSpPr>
        <p:spPr>
          <a:xfrm>
            <a:off x="10622808" y="2578719"/>
            <a:ext cx="561501" cy="261610"/>
          </a:xfrm>
          <a:prstGeom prst="rect">
            <a:avLst/>
          </a:prstGeom>
          <a:noFill/>
        </p:spPr>
        <p:txBody>
          <a:bodyPr wrap="square" rtlCol="0">
            <a:spAutoFit/>
          </a:bodyPr>
          <a:lstStyle/>
          <a:p>
            <a:pPr algn="l">
              <a:spcAft>
                <a:spcPts val="600"/>
              </a:spcAft>
            </a:pPr>
            <a:r>
              <a:rPr lang="en-US" sz="1100" i="1" dirty="0"/>
              <a:t>190</a:t>
            </a:r>
            <a:endParaRPr lang="en-ZA" sz="1100" i="1" dirty="0"/>
          </a:p>
        </p:txBody>
      </p:sp>
      <p:sp>
        <p:nvSpPr>
          <p:cNvPr id="18" name="TextBox 17">
            <a:extLst>
              <a:ext uri="{FF2B5EF4-FFF2-40B4-BE49-F238E27FC236}">
                <a16:creationId xmlns:a16="http://schemas.microsoft.com/office/drawing/2014/main" id="{6717A639-7613-4D76-3C20-BA06CADCF570}"/>
              </a:ext>
            </a:extLst>
          </p:cNvPr>
          <p:cNvSpPr txBox="1"/>
          <p:nvPr/>
        </p:nvSpPr>
        <p:spPr>
          <a:xfrm>
            <a:off x="10428499" y="1503329"/>
            <a:ext cx="950119" cy="261610"/>
          </a:xfrm>
          <a:prstGeom prst="rect">
            <a:avLst/>
          </a:prstGeom>
          <a:noFill/>
        </p:spPr>
        <p:txBody>
          <a:bodyPr wrap="square" rtlCol="0">
            <a:spAutoFit/>
          </a:bodyPr>
          <a:lstStyle/>
          <a:p>
            <a:pPr algn="ctr">
              <a:spcAft>
                <a:spcPts val="600"/>
              </a:spcAft>
            </a:pPr>
            <a:r>
              <a:rPr lang="en-US" sz="1100" i="1" dirty="0"/>
              <a:t>Sample size</a:t>
            </a:r>
            <a:endParaRPr lang="en-ZA" sz="1100" i="1" dirty="0"/>
          </a:p>
        </p:txBody>
      </p:sp>
      <p:grpSp>
        <p:nvGrpSpPr>
          <p:cNvPr id="19" name="Group 18">
            <a:extLst>
              <a:ext uri="{FF2B5EF4-FFF2-40B4-BE49-F238E27FC236}">
                <a16:creationId xmlns:a16="http://schemas.microsoft.com/office/drawing/2014/main" id="{87E9A587-C18D-AF7A-2021-0D0B6227BA19}"/>
              </a:ext>
            </a:extLst>
          </p:cNvPr>
          <p:cNvGrpSpPr/>
          <p:nvPr/>
        </p:nvGrpSpPr>
        <p:grpSpPr>
          <a:xfrm>
            <a:off x="7533236" y="3193644"/>
            <a:ext cx="4418834" cy="261610"/>
            <a:chOff x="3450726" y="5835347"/>
            <a:chExt cx="4418834" cy="261610"/>
          </a:xfrm>
        </p:grpSpPr>
        <p:sp>
          <p:nvSpPr>
            <p:cNvPr id="20" name="Rectangle 19">
              <a:extLst>
                <a:ext uri="{FF2B5EF4-FFF2-40B4-BE49-F238E27FC236}">
                  <a16:creationId xmlns:a16="http://schemas.microsoft.com/office/drawing/2014/main" id="{FD5CD171-4E89-F86B-CF48-DBC79868299A}"/>
                </a:ext>
              </a:extLst>
            </p:cNvPr>
            <p:cNvSpPr/>
            <p:nvPr/>
          </p:nvSpPr>
          <p:spPr>
            <a:xfrm>
              <a:off x="3450726" y="5870387"/>
              <a:ext cx="206918" cy="2069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a:extLst>
                <a:ext uri="{FF2B5EF4-FFF2-40B4-BE49-F238E27FC236}">
                  <a16:creationId xmlns:a16="http://schemas.microsoft.com/office/drawing/2014/main" id="{09E039B2-7EF5-6758-E0EF-B15CF12584C4}"/>
                </a:ext>
              </a:extLst>
            </p:cNvPr>
            <p:cNvSpPr/>
            <p:nvPr/>
          </p:nvSpPr>
          <p:spPr>
            <a:xfrm>
              <a:off x="4928394" y="5870387"/>
              <a:ext cx="206918" cy="206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a:extLst>
                <a:ext uri="{FF2B5EF4-FFF2-40B4-BE49-F238E27FC236}">
                  <a16:creationId xmlns:a16="http://schemas.microsoft.com/office/drawing/2014/main" id="{0D8A008B-A9CD-3005-67F9-C5E6874B1FC1}"/>
                </a:ext>
              </a:extLst>
            </p:cNvPr>
            <p:cNvSpPr/>
            <p:nvPr/>
          </p:nvSpPr>
          <p:spPr>
            <a:xfrm>
              <a:off x="6373918" y="5870387"/>
              <a:ext cx="206918" cy="20691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TextBox 26">
              <a:extLst>
                <a:ext uri="{FF2B5EF4-FFF2-40B4-BE49-F238E27FC236}">
                  <a16:creationId xmlns:a16="http://schemas.microsoft.com/office/drawing/2014/main" id="{2872464B-D44D-94A2-FC82-9D2D7AD30DF8}"/>
                </a:ext>
              </a:extLst>
            </p:cNvPr>
            <p:cNvSpPr txBox="1"/>
            <p:nvPr/>
          </p:nvSpPr>
          <p:spPr>
            <a:xfrm>
              <a:off x="3679371" y="5835347"/>
              <a:ext cx="1050329" cy="261610"/>
            </a:xfrm>
            <a:prstGeom prst="rect">
              <a:avLst/>
            </a:prstGeom>
            <a:noFill/>
          </p:spPr>
          <p:txBody>
            <a:bodyPr wrap="square" rtlCol="0">
              <a:spAutoFit/>
            </a:bodyPr>
            <a:lstStyle/>
            <a:p>
              <a:pPr algn="l">
                <a:spcAft>
                  <a:spcPts val="600"/>
                </a:spcAft>
              </a:pPr>
              <a:r>
                <a:rPr lang="en-ZA" sz="1100" dirty="0"/>
                <a:t>RECOVERED</a:t>
              </a:r>
            </a:p>
          </p:txBody>
        </p:sp>
        <p:sp>
          <p:nvSpPr>
            <p:cNvPr id="28" name="TextBox 27">
              <a:extLst>
                <a:ext uri="{FF2B5EF4-FFF2-40B4-BE49-F238E27FC236}">
                  <a16:creationId xmlns:a16="http://schemas.microsoft.com/office/drawing/2014/main" id="{50B7C280-CAB5-5F38-87D6-E7A17A9155E0}"/>
                </a:ext>
              </a:extLst>
            </p:cNvPr>
            <p:cNvSpPr txBox="1"/>
            <p:nvPr/>
          </p:nvSpPr>
          <p:spPr>
            <a:xfrm>
              <a:off x="5157039" y="5835347"/>
              <a:ext cx="1208315" cy="261610"/>
            </a:xfrm>
            <a:prstGeom prst="rect">
              <a:avLst/>
            </a:prstGeom>
            <a:noFill/>
          </p:spPr>
          <p:txBody>
            <a:bodyPr wrap="square" rtlCol="0">
              <a:spAutoFit/>
            </a:bodyPr>
            <a:lstStyle/>
            <a:p>
              <a:pPr algn="l">
                <a:spcAft>
                  <a:spcPts val="600"/>
                </a:spcAft>
              </a:pPr>
              <a:r>
                <a:rPr lang="en-ZA" sz="1100" dirty="0"/>
                <a:t>STRUGGLING</a:t>
              </a:r>
            </a:p>
          </p:txBody>
        </p:sp>
        <p:sp>
          <p:nvSpPr>
            <p:cNvPr id="29" name="TextBox 28">
              <a:extLst>
                <a:ext uri="{FF2B5EF4-FFF2-40B4-BE49-F238E27FC236}">
                  <a16:creationId xmlns:a16="http://schemas.microsoft.com/office/drawing/2014/main" id="{BAB69C0F-C074-9433-4C92-2EACC620C3A4}"/>
                </a:ext>
              </a:extLst>
            </p:cNvPr>
            <p:cNvSpPr txBox="1"/>
            <p:nvPr/>
          </p:nvSpPr>
          <p:spPr>
            <a:xfrm>
              <a:off x="6661245" y="5835347"/>
              <a:ext cx="1208315" cy="261610"/>
            </a:xfrm>
            <a:prstGeom prst="rect">
              <a:avLst/>
            </a:prstGeom>
            <a:noFill/>
          </p:spPr>
          <p:txBody>
            <a:bodyPr wrap="square" rtlCol="0">
              <a:spAutoFit/>
            </a:bodyPr>
            <a:lstStyle/>
            <a:p>
              <a:pPr algn="l">
                <a:spcAft>
                  <a:spcPts val="600"/>
                </a:spcAft>
              </a:pPr>
              <a:r>
                <a:rPr lang="en-ZA" sz="1100" dirty="0"/>
                <a:t>CLOSED</a:t>
              </a:r>
            </a:p>
          </p:txBody>
        </p:sp>
      </p:grpSp>
      <p:sp>
        <p:nvSpPr>
          <p:cNvPr id="30" name="TextBox 29">
            <a:extLst>
              <a:ext uri="{FF2B5EF4-FFF2-40B4-BE49-F238E27FC236}">
                <a16:creationId xmlns:a16="http://schemas.microsoft.com/office/drawing/2014/main" id="{86BC7784-A8C9-34DE-1980-CB9D9A064A2E}"/>
              </a:ext>
            </a:extLst>
          </p:cNvPr>
          <p:cNvSpPr txBox="1"/>
          <p:nvPr/>
        </p:nvSpPr>
        <p:spPr>
          <a:xfrm>
            <a:off x="6539684" y="1069118"/>
            <a:ext cx="5758076" cy="307777"/>
          </a:xfrm>
          <a:prstGeom prst="rect">
            <a:avLst/>
          </a:prstGeom>
          <a:noFill/>
        </p:spPr>
        <p:txBody>
          <a:bodyPr wrap="square" rtlCol="0">
            <a:spAutoFit/>
          </a:bodyPr>
          <a:lstStyle/>
          <a:p>
            <a:pPr algn="ctr">
              <a:spcAft>
                <a:spcPts val="600"/>
              </a:spcAft>
            </a:pPr>
            <a:r>
              <a:rPr lang="en-US" sz="1400" b="1" dirty="0"/>
              <a:t>GENDER OF BUSINESS OWNER BY SEGMENT</a:t>
            </a:r>
          </a:p>
        </p:txBody>
      </p:sp>
      <p:sp>
        <p:nvSpPr>
          <p:cNvPr id="2" name="TextBox 1">
            <a:extLst>
              <a:ext uri="{FF2B5EF4-FFF2-40B4-BE49-F238E27FC236}">
                <a16:creationId xmlns:a16="http://schemas.microsoft.com/office/drawing/2014/main" id="{F2CE0958-BE5D-3B84-B42A-8D5340C0BED1}"/>
              </a:ext>
            </a:extLst>
          </p:cNvPr>
          <p:cNvSpPr txBox="1"/>
          <p:nvPr/>
        </p:nvSpPr>
        <p:spPr>
          <a:xfrm>
            <a:off x="6433924" y="3785917"/>
            <a:ext cx="5758076" cy="307777"/>
          </a:xfrm>
          <a:prstGeom prst="rect">
            <a:avLst/>
          </a:prstGeom>
          <a:noFill/>
        </p:spPr>
        <p:txBody>
          <a:bodyPr wrap="square" rtlCol="0">
            <a:spAutoFit/>
          </a:bodyPr>
          <a:lstStyle/>
          <a:p>
            <a:pPr algn="ctr">
              <a:spcAft>
                <a:spcPts val="600"/>
              </a:spcAft>
            </a:pPr>
            <a:r>
              <a:rPr lang="en-US" sz="1400" b="1" dirty="0"/>
              <a:t>GENDER OF BUSINESS OWNER BY MARITAL STATUS</a:t>
            </a:r>
          </a:p>
        </p:txBody>
      </p:sp>
      <p:pic>
        <p:nvPicPr>
          <p:cNvPr id="12" name="Picture 11" descr="A picture containing text, outdoor, person&#10;&#10;Description automatically generated">
            <a:extLst>
              <a:ext uri="{FF2B5EF4-FFF2-40B4-BE49-F238E27FC236}">
                <a16:creationId xmlns:a16="http://schemas.microsoft.com/office/drawing/2014/main" id="{961C7681-C57D-49B3-255D-ED2538CFBC46}"/>
              </a:ext>
            </a:extLst>
          </p:cNvPr>
          <p:cNvPicPr>
            <a:picLocks noChangeAspect="1"/>
          </p:cNvPicPr>
          <p:nvPr/>
        </p:nvPicPr>
        <p:blipFill rotWithShape="1">
          <a:blip r:embed="rId4">
            <a:extLst>
              <a:ext uri="{28A0092B-C50C-407E-A947-70E740481C1C}">
                <a14:useLocalDpi xmlns:a14="http://schemas.microsoft.com/office/drawing/2010/main" val="0"/>
              </a:ext>
            </a:extLst>
          </a:blip>
          <a:srcRect l="16667" r="16667"/>
          <a:stretch/>
        </p:blipFill>
        <p:spPr>
          <a:xfrm>
            <a:off x="576874" y="4318549"/>
            <a:ext cx="1986518" cy="1986518"/>
          </a:xfrm>
          <a:prstGeom prst="flowChartConnector">
            <a:avLst/>
          </a:prstGeom>
        </p:spPr>
      </p:pic>
      <p:sp>
        <p:nvSpPr>
          <p:cNvPr id="6" name="Speech Bubble: Rectangle 5">
            <a:extLst>
              <a:ext uri="{FF2B5EF4-FFF2-40B4-BE49-F238E27FC236}">
                <a16:creationId xmlns:a16="http://schemas.microsoft.com/office/drawing/2014/main" id="{5DBDB73E-BA1C-D220-7394-BA9FBBE78C50}"/>
              </a:ext>
            </a:extLst>
          </p:cNvPr>
          <p:cNvSpPr/>
          <p:nvPr/>
        </p:nvSpPr>
        <p:spPr>
          <a:xfrm>
            <a:off x="2628374" y="4628013"/>
            <a:ext cx="4044174" cy="1333610"/>
          </a:xfrm>
          <a:prstGeom prst="wedgeRectCallout">
            <a:avLst>
              <a:gd name="adj1" fmla="val -58823"/>
              <a:gd name="adj2" fmla="val 27092"/>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dirty="0">
                <a:solidFill>
                  <a:srgbClr val="000000"/>
                </a:solidFill>
                <a:effectLst/>
                <a:latin typeface="+mj-lt"/>
              </a:rPr>
              <a:t>What things helped you cope during this time? </a:t>
            </a:r>
          </a:p>
          <a:p>
            <a:endParaRPr lang="en-US" sz="1200" b="0" i="1" dirty="0">
              <a:solidFill>
                <a:srgbClr val="000000"/>
              </a:solidFill>
              <a:effectLst/>
              <a:latin typeface="+mj-lt"/>
            </a:endParaRPr>
          </a:p>
          <a:p>
            <a:r>
              <a:rPr lang="en-US" sz="1200" b="0" i="1" dirty="0">
                <a:solidFill>
                  <a:srgbClr val="000000"/>
                </a:solidFill>
                <a:effectLst/>
                <a:latin typeface="+mj-lt"/>
              </a:rPr>
              <a:t>The fact that my wife is always here helping with the shop, I get opportunity to go look for some casual work.</a:t>
            </a:r>
          </a:p>
          <a:p>
            <a:endParaRPr lang="en-US" sz="1200" i="1" dirty="0">
              <a:solidFill>
                <a:srgbClr val="000000"/>
              </a:solidFill>
              <a:latin typeface="+mj-lt"/>
            </a:endParaRPr>
          </a:p>
          <a:p>
            <a:r>
              <a:rPr lang="en-US" sz="1200" i="1" dirty="0">
                <a:solidFill>
                  <a:srgbClr val="000000"/>
                </a:solidFill>
                <a:latin typeface="+mj-lt"/>
              </a:rPr>
              <a:t>- Male, general trader, </a:t>
            </a:r>
            <a:r>
              <a:rPr lang="en-US" sz="1200" i="1" dirty="0" err="1">
                <a:solidFill>
                  <a:srgbClr val="000000"/>
                </a:solidFill>
                <a:latin typeface="+mj-lt"/>
              </a:rPr>
              <a:t>Kawangware</a:t>
            </a:r>
            <a:r>
              <a:rPr lang="en-US" sz="1200" i="1" dirty="0">
                <a:solidFill>
                  <a:srgbClr val="000000"/>
                </a:solidFill>
                <a:latin typeface="+mj-lt"/>
              </a:rPr>
              <a:t> (Recovered segment)</a:t>
            </a:r>
            <a:endParaRPr lang="en-ZA" sz="1200" i="1" dirty="0">
              <a:latin typeface="+mj-lt"/>
            </a:endParaRPr>
          </a:p>
        </p:txBody>
      </p:sp>
      <p:sp>
        <p:nvSpPr>
          <p:cNvPr id="3" name="TextBox 2">
            <a:extLst>
              <a:ext uri="{FF2B5EF4-FFF2-40B4-BE49-F238E27FC236}">
                <a16:creationId xmlns:a16="http://schemas.microsoft.com/office/drawing/2014/main" id="{29081F33-8D62-9965-B6F6-BDEF2A0F4E54}"/>
              </a:ext>
            </a:extLst>
          </p:cNvPr>
          <p:cNvSpPr txBox="1"/>
          <p:nvPr/>
        </p:nvSpPr>
        <p:spPr>
          <a:xfrm>
            <a:off x="6993511" y="5965720"/>
            <a:ext cx="4989534" cy="230832"/>
          </a:xfrm>
          <a:prstGeom prst="rect">
            <a:avLst/>
          </a:prstGeom>
          <a:noFill/>
        </p:spPr>
        <p:txBody>
          <a:bodyPr wrap="square" rtlCol="0">
            <a:spAutoFit/>
          </a:bodyPr>
          <a:lstStyle/>
          <a:p>
            <a:pPr algn="l">
              <a:spcAft>
                <a:spcPts val="600"/>
              </a:spcAft>
            </a:pPr>
            <a:r>
              <a:rPr lang="en-ZA" sz="900" dirty="0"/>
              <a:t>Sample n = 331 (analysis excludes the respondents with unclassified revenue</a:t>
            </a:r>
          </a:p>
        </p:txBody>
      </p:sp>
      <p:graphicFrame>
        <p:nvGraphicFramePr>
          <p:cNvPr id="11" name="Chart 10">
            <a:extLst>
              <a:ext uri="{FF2B5EF4-FFF2-40B4-BE49-F238E27FC236}">
                <a16:creationId xmlns:a16="http://schemas.microsoft.com/office/drawing/2014/main" id="{78F371E2-1CA8-F42F-E868-DDCC41C367FC}"/>
              </a:ext>
            </a:extLst>
          </p:cNvPr>
          <p:cNvGraphicFramePr/>
          <p:nvPr>
            <p:extLst>
              <p:ext uri="{D42A27DB-BD31-4B8C-83A1-F6EECF244321}">
                <p14:modId xmlns:p14="http://schemas.microsoft.com/office/powerpoint/2010/main" val="3638810665"/>
              </p:ext>
            </p:extLst>
          </p:nvPr>
        </p:nvGraphicFramePr>
        <p:xfrm>
          <a:off x="7485930" y="4063611"/>
          <a:ext cx="3177416" cy="1371027"/>
        </p:xfrm>
        <a:graphic>
          <a:graphicData uri="http://schemas.openxmlformats.org/drawingml/2006/chart">
            <c:chart xmlns:c="http://schemas.openxmlformats.org/drawingml/2006/chart" xmlns:r="http://schemas.openxmlformats.org/officeDocument/2006/relationships" r:id="rId5"/>
          </a:graphicData>
        </a:graphic>
      </p:graphicFrame>
      <p:grpSp>
        <p:nvGrpSpPr>
          <p:cNvPr id="13" name="Group 12">
            <a:extLst>
              <a:ext uri="{FF2B5EF4-FFF2-40B4-BE49-F238E27FC236}">
                <a16:creationId xmlns:a16="http://schemas.microsoft.com/office/drawing/2014/main" id="{CBE67E8F-30C9-EEF3-0A21-4CE31659E4AB}"/>
              </a:ext>
            </a:extLst>
          </p:cNvPr>
          <p:cNvGrpSpPr/>
          <p:nvPr/>
        </p:nvGrpSpPr>
        <p:grpSpPr>
          <a:xfrm>
            <a:off x="8214235" y="5468694"/>
            <a:ext cx="3164383" cy="430887"/>
            <a:chOff x="3450726" y="5835347"/>
            <a:chExt cx="3164383" cy="430887"/>
          </a:xfrm>
        </p:grpSpPr>
        <p:sp>
          <p:nvSpPr>
            <p:cNvPr id="15" name="Rectangle 14">
              <a:extLst>
                <a:ext uri="{FF2B5EF4-FFF2-40B4-BE49-F238E27FC236}">
                  <a16:creationId xmlns:a16="http://schemas.microsoft.com/office/drawing/2014/main" id="{54BB752F-8D16-D45C-2E30-7C4D41EA2646}"/>
                </a:ext>
              </a:extLst>
            </p:cNvPr>
            <p:cNvSpPr/>
            <p:nvPr/>
          </p:nvSpPr>
          <p:spPr>
            <a:xfrm>
              <a:off x="3450726" y="5870387"/>
              <a:ext cx="206918" cy="20691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a:extLst>
                <a:ext uri="{FF2B5EF4-FFF2-40B4-BE49-F238E27FC236}">
                  <a16:creationId xmlns:a16="http://schemas.microsoft.com/office/drawing/2014/main" id="{2962E2D5-91E2-666D-C7E7-2D4EF265E105}"/>
                </a:ext>
              </a:extLst>
            </p:cNvPr>
            <p:cNvSpPr/>
            <p:nvPr/>
          </p:nvSpPr>
          <p:spPr>
            <a:xfrm>
              <a:off x="4928394" y="5870387"/>
              <a:ext cx="206918" cy="20691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id="{C13E8EF9-70A6-EC97-55D0-DFFC5A36E658}"/>
                </a:ext>
              </a:extLst>
            </p:cNvPr>
            <p:cNvSpPr txBox="1"/>
            <p:nvPr/>
          </p:nvSpPr>
          <p:spPr>
            <a:xfrm>
              <a:off x="3679371" y="5835347"/>
              <a:ext cx="1227296" cy="430887"/>
            </a:xfrm>
            <a:prstGeom prst="rect">
              <a:avLst/>
            </a:prstGeom>
            <a:noFill/>
          </p:spPr>
          <p:txBody>
            <a:bodyPr wrap="square" rtlCol="0">
              <a:spAutoFit/>
            </a:bodyPr>
            <a:lstStyle/>
            <a:p>
              <a:pPr algn="l">
                <a:spcAft>
                  <a:spcPts val="600"/>
                </a:spcAft>
              </a:pPr>
              <a:r>
                <a:rPr lang="en-ZA" sz="1100" dirty="0"/>
                <a:t>Married/living with partner</a:t>
              </a:r>
            </a:p>
          </p:txBody>
        </p:sp>
        <p:sp>
          <p:nvSpPr>
            <p:cNvPr id="22" name="TextBox 21">
              <a:extLst>
                <a:ext uri="{FF2B5EF4-FFF2-40B4-BE49-F238E27FC236}">
                  <a16:creationId xmlns:a16="http://schemas.microsoft.com/office/drawing/2014/main" id="{1F0C7E0A-AA12-0991-54F5-646F1858926C}"/>
                </a:ext>
              </a:extLst>
            </p:cNvPr>
            <p:cNvSpPr txBox="1"/>
            <p:nvPr/>
          </p:nvSpPr>
          <p:spPr>
            <a:xfrm>
              <a:off x="5157039" y="5835347"/>
              <a:ext cx="1458070" cy="430887"/>
            </a:xfrm>
            <a:prstGeom prst="rect">
              <a:avLst/>
            </a:prstGeom>
            <a:noFill/>
          </p:spPr>
          <p:txBody>
            <a:bodyPr wrap="square" rtlCol="0">
              <a:spAutoFit/>
            </a:bodyPr>
            <a:lstStyle/>
            <a:p>
              <a:pPr algn="l">
                <a:spcAft>
                  <a:spcPts val="600"/>
                </a:spcAft>
              </a:pPr>
              <a:r>
                <a:rPr lang="en-ZA" sz="1100" dirty="0"/>
                <a:t>Single / widowed / divorced</a:t>
              </a:r>
            </a:p>
          </p:txBody>
        </p:sp>
      </p:grpSp>
      <p:sp>
        <p:nvSpPr>
          <p:cNvPr id="24" name="Rectangle 23">
            <a:extLst>
              <a:ext uri="{FF2B5EF4-FFF2-40B4-BE49-F238E27FC236}">
                <a16:creationId xmlns:a16="http://schemas.microsoft.com/office/drawing/2014/main" id="{AB588DF7-3F6D-A35F-F136-F037CC500D61}"/>
              </a:ext>
            </a:extLst>
          </p:cNvPr>
          <p:cNvSpPr/>
          <p:nvPr/>
        </p:nvSpPr>
        <p:spPr>
          <a:xfrm>
            <a:off x="210359" y="942684"/>
            <a:ext cx="6543831" cy="3200876"/>
          </a:xfrm>
          <a:prstGeom prst="rect">
            <a:avLst/>
          </a:prstGeom>
        </p:spPr>
        <p:txBody>
          <a:bodyPr/>
          <a:lstStyle/>
          <a:p>
            <a:pPr marL="285750" lvl="0" indent="-285750">
              <a:lnSpc>
                <a:spcPct val="110000"/>
              </a:lnSpc>
              <a:spcAft>
                <a:spcPts val="600"/>
              </a:spcAft>
              <a:buFont typeface="Arial" panose="020B0604020202020204" pitchFamily="34" charset="0"/>
              <a:buChar char="•"/>
            </a:pPr>
            <a:r>
              <a:rPr lang="en-US" sz="1300" b="1" dirty="0"/>
              <a:t>Differences in the recovery of businesses was also observed based on the gender of the business owner: </a:t>
            </a:r>
            <a:endParaRPr lang="en-US" sz="1300" dirty="0"/>
          </a:p>
          <a:p>
            <a:pPr marL="742950" lvl="1" indent="-285750">
              <a:lnSpc>
                <a:spcPct val="110000"/>
              </a:lnSpc>
              <a:spcAft>
                <a:spcPts val="600"/>
              </a:spcAft>
              <a:buFont typeface="Arial" panose="020B0604020202020204" pitchFamily="34" charset="0"/>
              <a:buChar char="•"/>
            </a:pPr>
            <a:r>
              <a:rPr lang="en-US" sz="1300" b="1" dirty="0"/>
              <a:t>Male business owners were slightly more likely to have recovered by July 2021, </a:t>
            </a:r>
            <a:r>
              <a:rPr lang="en-US" sz="1300" dirty="0"/>
              <a:t>compared to female business owners</a:t>
            </a:r>
          </a:p>
          <a:p>
            <a:pPr marL="742950" lvl="1" indent="-285750">
              <a:lnSpc>
                <a:spcPct val="110000"/>
              </a:lnSpc>
              <a:spcAft>
                <a:spcPts val="600"/>
              </a:spcAft>
              <a:buFont typeface="Arial" panose="020B0604020202020204" pitchFamily="34" charset="0"/>
              <a:buChar char="•"/>
            </a:pPr>
            <a:r>
              <a:rPr lang="en-US" sz="1300" b="1" dirty="0"/>
              <a:t>Spousal support in the business and/or household </a:t>
            </a:r>
            <a:r>
              <a:rPr lang="en-US" sz="1300" dirty="0"/>
              <a:t>may explain some of the difference in recovery between male and female business owners; </a:t>
            </a:r>
            <a:r>
              <a:rPr lang="en-US" sz="1300" b="1" dirty="0"/>
              <a:t>89% of men in the sample were married / living with a partner compared to 69% of female business owners</a:t>
            </a:r>
            <a:endParaRPr lang="en-US" sz="1300" dirty="0"/>
          </a:p>
          <a:p>
            <a:pPr marL="742950" lvl="1" indent="-285750">
              <a:lnSpc>
                <a:spcPct val="110000"/>
              </a:lnSpc>
              <a:spcAft>
                <a:spcPts val="600"/>
              </a:spcAft>
              <a:buFont typeface="Arial" panose="020B0604020202020204" pitchFamily="34" charset="0"/>
              <a:buChar char="•"/>
            </a:pPr>
            <a:r>
              <a:rPr lang="en-US" sz="1300" dirty="0"/>
              <a:t>Interviews with business owners highlighted the critical support spouses play in enabling them to conduct other activities related to the business, such as buying stock, or separate from it, such as looking for casual work. The </a:t>
            </a:r>
            <a:r>
              <a:rPr lang="en-US" sz="1300" b="1" dirty="0"/>
              <a:t>ability to generate income separate from the business was particularly important during COVID </a:t>
            </a:r>
            <a:r>
              <a:rPr lang="en-US" sz="1300" dirty="0"/>
              <a:t>due to reduced customer demand</a:t>
            </a:r>
          </a:p>
        </p:txBody>
      </p:sp>
    </p:spTree>
    <p:extLst>
      <p:ext uri="{BB962C8B-B14F-4D97-AF65-F5344CB8AC3E}">
        <p14:creationId xmlns:p14="http://schemas.microsoft.com/office/powerpoint/2010/main" val="295825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3B00C06-82DA-E190-F831-11F440A91853}"/>
              </a:ext>
            </a:extLst>
          </p:cNvPr>
          <p:cNvSpPr/>
          <p:nvPr/>
        </p:nvSpPr>
        <p:spPr>
          <a:xfrm>
            <a:off x="6645445" y="997429"/>
            <a:ext cx="5546555" cy="362481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F3E52F95-1CF3-2124-67E4-C2E4E028B41B}"/>
              </a:ext>
            </a:extLst>
          </p:cNvPr>
          <p:cNvSpPr>
            <a:spLocks noGrp="1"/>
          </p:cNvSpPr>
          <p:nvPr>
            <p:ph type="sldNum" sz="quarter" idx="11"/>
          </p:nvPr>
        </p:nvSpPr>
        <p:spPr/>
        <p:txBody>
          <a:bodyPr/>
          <a:lstStyle/>
          <a:p>
            <a:fld id="{E9D4EFA4-1F90-4D2B-A593-3266C62E9295}" type="slidenum">
              <a:rPr lang="en-ZA" smtClean="0"/>
              <a:pPr/>
              <a:t>12</a:t>
            </a:fld>
            <a:r>
              <a:rPr lang="en-ZA"/>
              <a:t> |</a:t>
            </a:r>
          </a:p>
        </p:txBody>
      </p:sp>
      <p:sp>
        <p:nvSpPr>
          <p:cNvPr id="7" name="Footer Placeholder 2">
            <a:extLst>
              <a:ext uri="{FF2B5EF4-FFF2-40B4-BE49-F238E27FC236}">
                <a16:creationId xmlns:a16="http://schemas.microsoft.com/office/drawing/2014/main" id="{20DFEAAF-663D-4FA9-75CC-E41F41A9B717}"/>
              </a:ext>
            </a:extLst>
          </p:cNvPr>
          <p:cNvSpPr>
            <a:spLocks noGrp="1"/>
          </p:cNvSpPr>
          <p:nvPr>
            <p:ph type="ftr" sz="quarter" idx="10"/>
          </p:nvPr>
        </p:nvSpPr>
        <p:spPr>
          <a:xfrm>
            <a:off x="576874" y="6410273"/>
            <a:ext cx="10143617" cy="365125"/>
          </a:xfrm>
        </p:spPr>
        <p:txBody>
          <a:bodyPr/>
          <a:lstStyle/>
          <a:p>
            <a:r>
              <a:rPr lang="en-ZA" sz="900" dirty="0">
                <a:solidFill>
                  <a:schemeClr val="tx1"/>
                </a:solidFill>
              </a:rPr>
              <a:t>Source: </a:t>
            </a:r>
            <a:r>
              <a:rPr lang="en-ZA" sz="900" dirty="0" err="1">
                <a:solidFill>
                  <a:schemeClr val="tx1"/>
                </a:solidFill>
              </a:rPr>
              <a:t>FinAccess</a:t>
            </a:r>
            <a:r>
              <a:rPr lang="en-ZA" sz="900" dirty="0">
                <a:solidFill>
                  <a:schemeClr val="tx1"/>
                </a:solidFill>
              </a:rPr>
              <a:t> MSE Tracker Wave 3 sample. </a:t>
            </a:r>
          </a:p>
        </p:txBody>
      </p:sp>
      <p:sp>
        <p:nvSpPr>
          <p:cNvPr id="14" name="Title 1">
            <a:extLst>
              <a:ext uri="{FF2B5EF4-FFF2-40B4-BE49-F238E27FC236}">
                <a16:creationId xmlns:a16="http://schemas.microsoft.com/office/drawing/2014/main" id="{5D2CE12B-F0D6-0977-577D-94C774D40084}"/>
              </a:ext>
            </a:extLst>
          </p:cNvPr>
          <p:cNvSpPr txBox="1">
            <a:spLocks/>
          </p:cNvSpPr>
          <p:nvPr/>
        </p:nvSpPr>
        <p:spPr>
          <a:xfrm>
            <a:off x="190498" y="46935"/>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b="1" dirty="0"/>
              <a:t>WHICH MICRO BUSINESSES WERE ABLE TO RECOVER? </a:t>
            </a:r>
            <a:endParaRPr lang="en-ZA" dirty="0"/>
          </a:p>
        </p:txBody>
      </p:sp>
      <p:grpSp>
        <p:nvGrpSpPr>
          <p:cNvPr id="19" name="Group 18">
            <a:extLst>
              <a:ext uri="{FF2B5EF4-FFF2-40B4-BE49-F238E27FC236}">
                <a16:creationId xmlns:a16="http://schemas.microsoft.com/office/drawing/2014/main" id="{87E9A587-C18D-AF7A-2021-0D0B6227BA19}"/>
              </a:ext>
            </a:extLst>
          </p:cNvPr>
          <p:cNvGrpSpPr/>
          <p:nvPr/>
        </p:nvGrpSpPr>
        <p:grpSpPr>
          <a:xfrm>
            <a:off x="7384424" y="3568926"/>
            <a:ext cx="4440560" cy="276999"/>
            <a:chOff x="3429000" y="5835347"/>
            <a:chExt cx="4440560" cy="276999"/>
          </a:xfrm>
        </p:grpSpPr>
        <p:sp>
          <p:nvSpPr>
            <p:cNvPr id="20" name="Rectangle 19">
              <a:extLst>
                <a:ext uri="{FF2B5EF4-FFF2-40B4-BE49-F238E27FC236}">
                  <a16:creationId xmlns:a16="http://schemas.microsoft.com/office/drawing/2014/main" id="{FD5CD171-4E89-F86B-CF48-DBC79868299A}"/>
                </a:ext>
              </a:extLst>
            </p:cNvPr>
            <p:cNvSpPr/>
            <p:nvPr/>
          </p:nvSpPr>
          <p:spPr>
            <a:xfrm>
              <a:off x="3429000" y="5848661"/>
              <a:ext cx="250371" cy="2503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a:extLst>
                <a:ext uri="{FF2B5EF4-FFF2-40B4-BE49-F238E27FC236}">
                  <a16:creationId xmlns:a16="http://schemas.microsoft.com/office/drawing/2014/main" id="{09E039B2-7EF5-6758-E0EF-B15CF12584C4}"/>
                </a:ext>
              </a:extLst>
            </p:cNvPr>
            <p:cNvSpPr/>
            <p:nvPr/>
          </p:nvSpPr>
          <p:spPr>
            <a:xfrm>
              <a:off x="4906668" y="5848661"/>
              <a:ext cx="250371" cy="250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a:extLst>
                <a:ext uri="{FF2B5EF4-FFF2-40B4-BE49-F238E27FC236}">
                  <a16:creationId xmlns:a16="http://schemas.microsoft.com/office/drawing/2014/main" id="{0D8A008B-A9CD-3005-67F9-C5E6874B1FC1}"/>
                </a:ext>
              </a:extLst>
            </p:cNvPr>
            <p:cNvSpPr/>
            <p:nvPr/>
          </p:nvSpPr>
          <p:spPr>
            <a:xfrm>
              <a:off x="6352192" y="5848661"/>
              <a:ext cx="250371" cy="25037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TextBox 26">
              <a:extLst>
                <a:ext uri="{FF2B5EF4-FFF2-40B4-BE49-F238E27FC236}">
                  <a16:creationId xmlns:a16="http://schemas.microsoft.com/office/drawing/2014/main" id="{2872464B-D44D-94A2-FC82-9D2D7AD30DF8}"/>
                </a:ext>
              </a:extLst>
            </p:cNvPr>
            <p:cNvSpPr txBox="1"/>
            <p:nvPr/>
          </p:nvSpPr>
          <p:spPr>
            <a:xfrm>
              <a:off x="3679371" y="5835347"/>
              <a:ext cx="1050329" cy="276999"/>
            </a:xfrm>
            <a:prstGeom prst="rect">
              <a:avLst/>
            </a:prstGeom>
            <a:noFill/>
          </p:spPr>
          <p:txBody>
            <a:bodyPr wrap="square" rtlCol="0">
              <a:spAutoFit/>
            </a:bodyPr>
            <a:lstStyle/>
            <a:p>
              <a:pPr algn="l">
                <a:spcAft>
                  <a:spcPts val="600"/>
                </a:spcAft>
              </a:pPr>
              <a:r>
                <a:rPr lang="en-ZA" sz="1200" dirty="0"/>
                <a:t>RECOVERED</a:t>
              </a:r>
            </a:p>
          </p:txBody>
        </p:sp>
        <p:sp>
          <p:nvSpPr>
            <p:cNvPr id="28" name="TextBox 27">
              <a:extLst>
                <a:ext uri="{FF2B5EF4-FFF2-40B4-BE49-F238E27FC236}">
                  <a16:creationId xmlns:a16="http://schemas.microsoft.com/office/drawing/2014/main" id="{50B7C280-CAB5-5F38-87D6-E7A17A9155E0}"/>
                </a:ext>
              </a:extLst>
            </p:cNvPr>
            <p:cNvSpPr txBox="1"/>
            <p:nvPr/>
          </p:nvSpPr>
          <p:spPr>
            <a:xfrm>
              <a:off x="5157039" y="5835347"/>
              <a:ext cx="1208315" cy="276999"/>
            </a:xfrm>
            <a:prstGeom prst="rect">
              <a:avLst/>
            </a:prstGeom>
            <a:noFill/>
          </p:spPr>
          <p:txBody>
            <a:bodyPr wrap="square" rtlCol="0">
              <a:spAutoFit/>
            </a:bodyPr>
            <a:lstStyle/>
            <a:p>
              <a:pPr algn="l">
                <a:spcAft>
                  <a:spcPts val="600"/>
                </a:spcAft>
              </a:pPr>
              <a:r>
                <a:rPr lang="en-ZA" sz="1200" dirty="0"/>
                <a:t>STRUGGLING</a:t>
              </a:r>
            </a:p>
          </p:txBody>
        </p:sp>
        <p:sp>
          <p:nvSpPr>
            <p:cNvPr id="29" name="TextBox 28">
              <a:extLst>
                <a:ext uri="{FF2B5EF4-FFF2-40B4-BE49-F238E27FC236}">
                  <a16:creationId xmlns:a16="http://schemas.microsoft.com/office/drawing/2014/main" id="{BAB69C0F-C074-9433-4C92-2EACC620C3A4}"/>
                </a:ext>
              </a:extLst>
            </p:cNvPr>
            <p:cNvSpPr txBox="1"/>
            <p:nvPr/>
          </p:nvSpPr>
          <p:spPr>
            <a:xfrm>
              <a:off x="6661245" y="5835347"/>
              <a:ext cx="1208315" cy="276999"/>
            </a:xfrm>
            <a:prstGeom prst="rect">
              <a:avLst/>
            </a:prstGeom>
            <a:noFill/>
          </p:spPr>
          <p:txBody>
            <a:bodyPr wrap="square" rtlCol="0">
              <a:spAutoFit/>
            </a:bodyPr>
            <a:lstStyle/>
            <a:p>
              <a:pPr algn="l">
                <a:spcAft>
                  <a:spcPts val="600"/>
                </a:spcAft>
              </a:pPr>
              <a:r>
                <a:rPr lang="en-ZA" sz="1200" dirty="0"/>
                <a:t>CLOSED</a:t>
              </a:r>
            </a:p>
          </p:txBody>
        </p:sp>
      </p:grpSp>
      <p:sp>
        <p:nvSpPr>
          <p:cNvPr id="31" name="TextBox 30">
            <a:extLst>
              <a:ext uri="{FF2B5EF4-FFF2-40B4-BE49-F238E27FC236}">
                <a16:creationId xmlns:a16="http://schemas.microsoft.com/office/drawing/2014/main" id="{085F4257-9405-A420-077E-8D7223395BBC}"/>
              </a:ext>
            </a:extLst>
          </p:cNvPr>
          <p:cNvSpPr txBox="1"/>
          <p:nvPr/>
        </p:nvSpPr>
        <p:spPr>
          <a:xfrm>
            <a:off x="230369" y="1003870"/>
            <a:ext cx="6250633" cy="3631763"/>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US" sz="1400" dirty="0"/>
              <a:t>Beyond practical assistance in the household and / or business, financial support from spouses was also highlighted as a critical lifeline for business owners </a:t>
            </a:r>
          </a:p>
          <a:p>
            <a:pPr marL="171450" indent="-171450" algn="l">
              <a:spcAft>
                <a:spcPts val="600"/>
              </a:spcAft>
              <a:buFont typeface="Arial" panose="020B0604020202020204" pitchFamily="34" charset="0"/>
              <a:buChar char="•"/>
            </a:pPr>
            <a:r>
              <a:rPr lang="en-US" sz="1400" b="1" dirty="0"/>
              <a:t>However, the survey data also suggests that a lack of financial support from a spouse or other income earner in the household may have contributed towards business continuity. </a:t>
            </a:r>
            <a:r>
              <a:rPr lang="en-US" sz="1400" dirty="0"/>
              <a:t>This is most likely because these business owners had </a:t>
            </a:r>
            <a:r>
              <a:rPr lang="en-US" sz="1400" b="1" dirty="0"/>
              <a:t>no choice but to keep going – </a:t>
            </a:r>
            <a:endParaRPr lang="en-US" sz="1400" dirty="0"/>
          </a:p>
          <a:p>
            <a:pPr marL="742950" lvl="1" indent="-285750">
              <a:spcAft>
                <a:spcPts val="600"/>
              </a:spcAft>
              <a:buFont typeface="Courier New" panose="02070309020205020404" pitchFamily="49" charset="0"/>
              <a:buChar char="o"/>
            </a:pPr>
            <a:r>
              <a:rPr lang="en-US" sz="1400" dirty="0"/>
              <a:t>Business owners who were the sole income earner in their household had lower levels of business closure (41%) compared to business owners who were not (52%)</a:t>
            </a:r>
          </a:p>
          <a:p>
            <a:pPr marL="171450" indent="-171450">
              <a:spcAft>
                <a:spcPts val="600"/>
              </a:spcAft>
              <a:buFont typeface="Arial" panose="020B0604020202020204" pitchFamily="34" charset="0"/>
              <a:buChar char="•"/>
            </a:pPr>
            <a:r>
              <a:rPr lang="en-US" sz="1400" dirty="0"/>
              <a:t>Other demographic factors such as the age and education level of the business owner did not appear to play a role in the recovery of businesses in this sample</a:t>
            </a:r>
          </a:p>
          <a:p>
            <a:pPr marL="171450" indent="-171450" algn="l">
              <a:spcAft>
                <a:spcPts val="600"/>
              </a:spcAft>
              <a:buFont typeface="Arial" panose="020B0604020202020204" pitchFamily="34" charset="0"/>
              <a:buChar char="•"/>
            </a:pPr>
            <a:endParaRPr lang="en-US" sz="1400" dirty="0"/>
          </a:p>
        </p:txBody>
      </p:sp>
      <p:graphicFrame>
        <p:nvGraphicFramePr>
          <p:cNvPr id="32" name="Chart 31">
            <a:extLst>
              <a:ext uri="{FF2B5EF4-FFF2-40B4-BE49-F238E27FC236}">
                <a16:creationId xmlns:a16="http://schemas.microsoft.com/office/drawing/2014/main" id="{28B1BE50-ED4F-A88D-A98E-3FF8ADE7BA14}"/>
              </a:ext>
            </a:extLst>
          </p:cNvPr>
          <p:cNvGraphicFramePr/>
          <p:nvPr>
            <p:extLst>
              <p:ext uri="{D42A27DB-BD31-4B8C-83A1-F6EECF244321}">
                <p14:modId xmlns:p14="http://schemas.microsoft.com/office/powerpoint/2010/main" val="534524764"/>
              </p:ext>
            </p:extLst>
          </p:nvPr>
        </p:nvGraphicFramePr>
        <p:xfrm>
          <a:off x="7711548" y="1683050"/>
          <a:ext cx="2967183" cy="1807533"/>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7A951841-E9B0-E382-0D97-ABAF6C7A81E6}"/>
              </a:ext>
            </a:extLst>
          </p:cNvPr>
          <p:cNvSpPr txBox="1"/>
          <p:nvPr/>
        </p:nvSpPr>
        <p:spPr>
          <a:xfrm>
            <a:off x="6539684" y="1225642"/>
            <a:ext cx="5758076" cy="307777"/>
          </a:xfrm>
          <a:prstGeom prst="rect">
            <a:avLst/>
          </a:prstGeom>
          <a:noFill/>
        </p:spPr>
        <p:txBody>
          <a:bodyPr wrap="square" rtlCol="0">
            <a:spAutoFit/>
          </a:bodyPr>
          <a:lstStyle/>
          <a:p>
            <a:pPr algn="ctr">
              <a:spcAft>
                <a:spcPts val="600"/>
              </a:spcAft>
            </a:pPr>
            <a:r>
              <a:rPr lang="en-US" sz="1400" b="1" dirty="0"/>
              <a:t>BUSINESS OWNER IS SOLE INCOME EARNER IN HOUSEHOLD* </a:t>
            </a:r>
          </a:p>
        </p:txBody>
      </p:sp>
      <p:sp>
        <p:nvSpPr>
          <p:cNvPr id="34" name="TextBox 33">
            <a:extLst>
              <a:ext uri="{FF2B5EF4-FFF2-40B4-BE49-F238E27FC236}">
                <a16:creationId xmlns:a16="http://schemas.microsoft.com/office/drawing/2014/main" id="{AA3C57EB-E83D-1ED5-85DE-34C325F08DF3}"/>
              </a:ext>
            </a:extLst>
          </p:cNvPr>
          <p:cNvSpPr txBox="1"/>
          <p:nvPr/>
        </p:nvSpPr>
        <p:spPr>
          <a:xfrm>
            <a:off x="10669261" y="2119973"/>
            <a:ext cx="561505" cy="261610"/>
          </a:xfrm>
          <a:prstGeom prst="rect">
            <a:avLst/>
          </a:prstGeom>
          <a:noFill/>
        </p:spPr>
        <p:txBody>
          <a:bodyPr wrap="square" rtlCol="0">
            <a:spAutoFit/>
          </a:bodyPr>
          <a:lstStyle/>
          <a:p>
            <a:pPr algn="ctr">
              <a:spcAft>
                <a:spcPts val="600"/>
              </a:spcAft>
            </a:pPr>
            <a:r>
              <a:rPr lang="en-US" sz="1100" i="1" dirty="0"/>
              <a:t>232</a:t>
            </a:r>
            <a:endParaRPr lang="en-ZA" sz="1100" i="1" dirty="0"/>
          </a:p>
        </p:txBody>
      </p:sp>
      <p:sp>
        <p:nvSpPr>
          <p:cNvPr id="35" name="TextBox 34">
            <a:extLst>
              <a:ext uri="{FF2B5EF4-FFF2-40B4-BE49-F238E27FC236}">
                <a16:creationId xmlns:a16="http://schemas.microsoft.com/office/drawing/2014/main" id="{318101BD-3947-7F7C-85E0-7E385214D666}"/>
              </a:ext>
            </a:extLst>
          </p:cNvPr>
          <p:cNvSpPr txBox="1"/>
          <p:nvPr/>
        </p:nvSpPr>
        <p:spPr>
          <a:xfrm>
            <a:off x="10669263" y="2847007"/>
            <a:ext cx="561501" cy="261610"/>
          </a:xfrm>
          <a:prstGeom prst="rect">
            <a:avLst/>
          </a:prstGeom>
          <a:noFill/>
        </p:spPr>
        <p:txBody>
          <a:bodyPr wrap="square" rtlCol="0">
            <a:spAutoFit/>
          </a:bodyPr>
          <a:lstStyle/>
          <a:p>
            <a:pPr algn="ctr">
              <a:spcAft>
                <a:spcPts val="600"/>
              </a:spcAft>
            </a:pPr>
            <a:r>
              <a:rPr lang="en-US" sz="1100" i="1" dirty="0"/>
              <a:t>99</a:t>
            </a:r>
            <a:endParaRPr lang="en-ZA" sz="1100" i="1" dirty="0"/>
          </a:p>
        </p:txBody>
      </p:sp>
      <p:sp>
        <p:nvSpPr>
          <p:cNvPr id="36" name="TextBox 35">
            <a:extLst>
              <a:ext uri="{FF2B5EF4-FFF2-40B4-BE49-F238E27FC236}">
                <a16:creationId xmlns:a16="http://schemas.microsoft.com/office/drawing/2014/main" id="{B593F7C8-C387-C743-A3A4-624F053BEE97}"/>
              </a:ext>
            </a:extLst>
          </p:cNvPr>
          <p:cNvSpPr txBox="1"/>
          <p:nvPr/>
        </p:nvSpPr>
        <p:spPr>
          <a:xfrm>
            <a:off x="10474954" y="1755474"/>
            <a:ext cx="950119" cy="261610"/>
          </a:xfrm>
          <a:prstGeom prst="rect">
            <a:avLst/>
          </a:prstGeom>
          <a:noFill/>
        </p:spPr>
        <p:txBody>
          <a:bodyPr wrap="square" rtlCol="0">
            <a:spAutoFit/>
          </a:bodyPr>
          <a:lstStyle/>
          <a:p>
            <a:pPr algn="ctr">
              <a:spcAft>
                <a:spcPts val="600"/>
              </a:spcAft>
            </a:pPr>
            <a:r>
              <a:rPr lang="en-US" sz="1100" i="1" dirty="0"/>
              <a:t>Sample size</a:t>
            </a:r>
            <a:endParaRPr lang="en-ZA" sz="1100" i="1" dirty="0"/>
          </a:p>
        </p:txBody>
      </p:sp>
      <p:sp>
        <p:nvSpPr>
          <p:cNvPr id="2" name="TextBox 1">
            <a:extLst>
              <a:ext uri="{FF2B5EF4-FFF2-40B4-BE49-F238E27FC236}">
                <a16:creationId xmlns:a16="http://schemas.microsoft.com/office/drawing/2014/main" id="{97C17E58-1861-06CF-2C6C-4FCED46E3B79}"/>
              </a:ext>
            </a:extLst>
          </p:cNvPr>
          <p:cNvSpPr txBox="1"/>
          <p:nvPr/>
        </p:nvSpPr>
        <p:spPr>
          <a:xfrm>
            <a:off x="6835450" y="4321824"/>
            <a:ext cx="4989534" cy="230832"/>
          </a:xfrm>
          <a:prstGeom prst="rect">
            <a:avLst/>
          </a:prstGeom>
          <a:noFill/>
        </p:spPr>
        <p:txBody>
          <a:bodyPr wrap="square" rtlCol="0">
            <a:spAutoFit/>
          </a:bodyPr>
          <a:lstStyle/>
          <a:p>
            <a:pPr algn="l">
              <a:spcAft>
                <a:spcPts val="600"/>
              </a:spcAft>
            </a:pPr>
            <a:r>
              <a:rPr lang="en-ZA" sz="900" dirty="0"/>
              <a:t>Sample n = 331 (analysis excludes the respondents with unclassified revenue</a:t>
            </a:r>
          </a:p>
        </p:txBody>
      </p:sp>
    </p:spTree>
    <p:extLst>
      <p:ext uri="{BB962C8B-B14F-4D97-AF65-F5344CB8AC3E}">
        <p14:creationId xmlns:p14="http://schemas.microsoft.com/office/powerpoint/2010/main" val="1475569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B726C10-9CED-56E5-5338-30556F8797F5}"/>
              </a:ext>
            </a:extLst>
          </p:cNvPr>
          <p:cNvSpPr/>
          <p:nvPr/>
        </p:nvSpPr>
        <p:spPr>
          <a:xfrm>
            <a:off x="4261371" y="915890"/>
            <a:ext cx="7930629" cy="5432256"/>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E7BE44B0-46CF-F8DA-2CDA-1FC8AC410230}"/>
              </a:ext>
            </a:extLst>
          </p:cNvPr>
          <p:cNvSpPr>
            <a:spLocks noGrp="1"/>
          </p:cNvSpPr>
          <p:nvPr>
            <p:ph type="sldNum" sz="quarter" idx="11"/>
          </p:nvPr>
        </p:nvSpPr>
        <p:spPr/>
        <p:txBody>
          <a:bodyPr/>
          <a:lstStyle/>
          <a:p>
            <a:fld id="{E9D4EFA4-1F90-4D2B-A593-3266C62E9295}" type="slidenum">
              <a:rPr lang="en-ZA" smtClean="0"/>
              <a:pPr/>
              <a:t>13</a:t>
            </a:fld>
            <a:r>
              <a:rPr lang="en-ZA"/>
              <a:t> |</a:t>
            </a:r>
          </a:p>
        </p:txBody>
      </p:sp>
      <p:sp>
        <p:nvSpPr>
          <p:cNvPr id="7" name="Title 1">
            <a:extLst>
              <a:ext uri="{FF2B5EF4-FFF2-40B4-BE49-F238E27FC236}">
                <a16:creationId xmlns:a16="http://schemas.microsoft.com/office/drawing/2014/main" id="{1DD2272C-B8F0-14EB-A269-BD2F83772CA1}"/>
              </a:ext>
            </a:extLst>
          </p:cNvPr>
          <p:cNvSpPr txBox="1">
            <a:spLocks/>
          </p:cNvSpPr>
          <p:nvPr/>
        </p:nvSpPr>
        <p:spPr>
          <a:xfrm>
            <a:off x="190498" y="-18381"/>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b="1" dirty="0"/>
              <a:t>WHAT CHALLENGES DID MICRO BUSINESSES FACE DURING COVID? </a:t>
            </a:r>
            <a:endParaRPr lang="en-ZA" dirty="0"/>
          </a:p>
        </p:txBody>
      </p:sp>
      <p:graphicFrame>
        <p:nvGraphicFramePr>
          <p:cNvPr id="8" name="Chart 7">
            <a:extLst>
              <a:ext uri="{FF2B5EF4-FFF2-40B4-BE49-F238E27FC236}">
                <a16:creationId xmlns:a16="http://schemas.microsoft.com/office/drawing/2014/main" id="{08315F60-3155-E9DF-593C-33D1E5C6C146}"/>
              </a:ext>
            </a:extLst>
          </p:cNvPr>
          <p:cNvGraphicFramePr/>
          <p:nvPr>
            <p:extLst>
              <p:ext uri="{D42A27DB-BD31-4B8C-83A1-F6EECF244321}">
                <p14:modId xmlns:p14="http://schemas.microsoft.com/office/powerpoint/2010/main" val="3020020357"/>
              </p:ext>
            </p:extLst>
          </p:nvPr>
        </p:nvGraphicFramePr>
        <p:xfrm>
          <a:off x="5427098" y="1514132"/>
          <a:ext cx="3528000" cy="2438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67AF229-6F50-1B54-FC4B-2C0E2C38BD07}"/>
              </a:ext>
            </a:extLst>
          </p:cNvPr>
          <p:cNvGraphicFramePr/>
          <p:nvPr>
            <p:extLst>
              <p:ext uri="{D42A27DB-BD31-4B8C-83A1-F6EECF244321}">
                <p14:modId xmlns:p14="http://schemas.microsoft.com/office/powerpoint/2010/main" val="2750620300"/>
              </p:ext>
            </p:extLst>
          </p:nvPr>
        </p:nvGraphicFramePr>
        <p:xfrm>
          <a:off x="8538115" y="1514133"/>
          <a:ext cx="3528000" cy="243874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711B8D8A-54B4-B204-60CC-118674E077CA}"/>
              </a:ext>
            </a:extLst>
          </p:cNvPr>
          <p:cNvSpPr txBox="1"/>
          <p:nvPr/>
        </p:nvSpPr>
        <p:spPr>
          <a:xfrm>
            <a:off x="4275741" y="1711012"/>
            <a:ext cx="1591660" cy="646331"/>
          </a:xfrm>
          <a:prstGeom prst="rect">
            <a:avLst/>
          </a:prstGeom>
          <a:noFill/>
        </p:spPr>
        <p:txBody>
          <a:bodyPr wrap="square" rtlCol="0">
            <a:spAutoFit/>
          </a:bodyPr>
          <a:lstStyle/>
          <a:p>
            <a:pPr algn="ctr"/>
            <a:r>
              <a:rPr lang="en-ZA" sz="1200" b="1" dirty="0"/>
              <a:t>MAIN BUSINESS CHALLENGE</a:t>
            </a:r>
            <a:r>
              <a:rPr lang="en-ZA" sz="1200" b="1" baseline="30000" dirty="0"/>
              <a:t>1</a:t>
            </a:r>
            <a:r>
              <a:rPr lang="en-ZA" sz="1200" dirty="0"/>
              <a:t>: </a:t>
            </a:r>
          </a:p>
          <a:p>
            <a:pPr algn="ctr"/>
            <a:r>
              <a:rPr lang="en-ZA" sz="1200" dirty="0"/>
              <a:t>July 2021</a:t>
            </a:r>
          </a:p>
        </p:txBody>
      </p:sp>
      <p:sp>
        <p:nvSpPr>
          <p:cNvPr id="16" name="TextBox 15">
            <a:extLst>
              <a:ext uri="{FF2B5EF4-FFF2-40B4-BE49-F238E27FC236}">
                <a16:creationId xmlns:a16="http://schemas.microsoft.com/office/drawing/2014/main" id="{04D7345C-2AF0-68FA-50BF-AE0EADAC172B}"/>
              </a:ext>
            </a:extLst>
          </p:cNvPr>
          <p:cNvSpPr txBox="1"/>
          <p:nvPr/>
        </p:nvSpPr>
        <p:spPr>
          <a:xfrm>
            <a:off x="6860901" y="1086420"/>
            <a:ext cx="1475945" cy="461665"/>
          </a:xfrm>
          <a:prstGeom prst="rect">
            <a:avLst/>
          </a:prstGeom>
          <a:noFill/>
        </p:spPr>
        <p:txBody>
          <a:bodyPr wrap="square" rtlCol="0">
            <a:spAutoFit/>
          </a:bodyPr>
          <a:lstStyle/>
          <a:p>
            <a:pPr algn="ctr"/>
            <a:r>
              <a:rPr lang="en-ZA" sz="1400" b="1" dirty="0">
                <a:solidFill>
                  <a:schemeClr val="accent3">
                    <a:lumMod val="75000"/>
                  </a:schemeClr>
                </a:solidFill>
              </a:rPr>
              <a:t>RECOVERED</a:t>
            </a:r>
          </a:p>
          <a:p>
            <a:pPr algn="ctr"/>
            <a:r>
              <a:rPr lang="en-ZA" sz="1000" dirty="0">
                <a:solidFill>
                  <a:schemeClr val="accent3">
                    <a:lumMod val="75000"/>
                  </a:schemeClr>
                </a:solidFill>
              </a:rPr>
              <a:t>(n = 76)</a:t>
            </a:r>
            <a:endParaRPr lang="en-ZA" sz="1400" dirty="0">
              <a:solidFill>
                <a:schemeClr val="accent3">
                  <a:lumMod val="75000"/>
                </a:schemeClr>
              </a:solidFill>
            </a:endParaRPr>
          </a:p>
        </p:txBody>
      </p:sp>
      <p:sp>
        <p:nvSpPr>
          <p:cNvPr id="17" name="TextBox 16">
            <a:extLst>
              <a:ext uri="{FF2B5EF4-FFF2-40B4-BE49-F238E27FC236}">
                <a16:creationId xmlns:a16="http://schemas.microsoft.com/office/drawing/2014/main" id="{40CC2AF4-0EF9-CD89-ACCD-D71E2F7A8FBE}"/>
              </a:ext>
            </a:extLst>
          </p:cNvPr>
          <p:cNvSpPr txBox="1"/>
          <p:nvPr/>
        </p:nvSpPr>
        <p:spPr>
          <a:xfrm>
            <a:off x="10106456" y="1022795"/>
            <a:ext cx="1475945" cy="469359"/>
          </a:xfrm>
          <a:prstGeom prst="rect">
            <a:avLst/>
          </a:prstGeom>
          <a:noFill/>
        </p:spPr>
        <p:txBody>
          <a:bodyPr wrap="square" rtlCol="0">
            <a:spAutoFit/>
          </a:bodyPr>
          <a:lstStyle/>
          <a:p>
            <a:pPr algn="ctr"/>
            <a:r>
              <a:rPr lang="en-ZA" sz="1400" b="1" dirty="0">
                <a:solidFill>
                  <a:schemeClr val="accent1"/>
                </a:solidFill>
              </a:rPr>
              <a:t>STRUGGLING</a:t>
            </a:r>
          </a:p>
          <a:p>
            <a:pPr algn="ctr"/>
            <a:r>
              <a:rPr lang="en-ZA" sz="1050" dirty="0">
                <a:solidFill>
                  <a:schemeClr val="accent1"/>
                </a:solidFill>
              </a:rPr>
              <a:t>(n = 108)</a:t>
            </a:r>
            <a:endParaRPr lang="en-ZA" sz="1600" dirty="0">
              <a:solidFill>
                <a:schemeClr val="accent1"/>
              </a:solidFill>
            </a:endParaRPr>
          </a:p>
        </p:txBody>
      </p:sp>
      <p:sp>
        <p:nvSpPr>
          <p:cNvPr id="18" name="TextBox 17">
            <a:extLst>
              <a:ext uri="{FF2B5EF4-FFF2-40B4-BE49-F238E27FC236}">
                <a16:creationId xmlns:a16="http://schemas.microsoft.com/office/drawing/2014/main" id="{488AF3EB-2CDB-9A11-3561-EFC69F9023E7}"/>
              </a:ext>
            </a:extLst>
          </p:cNvPr>
          <p:cNvSpPr txBox="1"/>
          <p:nvPr/>
        </p:nvSpPr>
        <p:spPr>
          <a:xfrm>
            <a:off x="547508" y="6357632"/>
            <a:ext cx="10272137" cy="461665"/>
          </a:xfrm>
          <a:prstGeom prst="rect">
            <a:avLst/>
          </a:prstGeom>
          <a:noFill/>
        </p:spPr>
        <p:txBody>
          <a:bodyPr wrap="square" rtlCol="0">
            <a:spAutoFit/>
          </a:bodyPr>
          <a:lstStyle/>
          <a:p>
            <a:pPr algn="l"/>
            <a:r>
              <a:rPr lang="en-US" sz="800" dirty="0"/>
              <a:t>Source: </a:t>
            </a:r>
            <a:r>
              <a:rPr lang="en-US" sz="800" dirty="0" err="1"/>
              <a:t>FinAccess</a:t>
            </a:r>
            <a:r>
              <a:rPr lang="en-US" sz="800" dirty="0"/>
              <a:t> MSE Tracker: Wave 3 and in-depth interviews</a:t>
            </a:r>
          </a:p>
          <a:p>
            <a:pPr algn="l"/>
            <a:r>
              <a:rPr lang="en-US" sz="800" dirty="0"/>
              <a:t>Note: [1] What is the main risk or challenge facing your business right now?  *Operating costs includes paying business rent and utility costs. Top six challenges shown.  </a:t>
            </a:r>
          </a:p>
          <a:p>
            <a:r>
              <a:rPr lang="en-US" sz="800" dirty="0"/>
              <a:t>*See: https://www.tuko.co.ke/362851-mama-mboga-stop-chopping-vegetables-customers-covid-19-guidelines.html</a:t>
            </a:r>
            <a:endParaRPr lang="en-ZA" sz="800" dirty="0"/>
          </a:p>
        </p:txBody>
      </p:sp>
      <p:sp>
        <p:nvSpPr>
          <p:cNvPr id="19" name="TextBox 18">
            <a:extLst>
              <a:ext uri="{FF2B5EF4-FFF2-40B4-BE49-F238E27FC236}">
                <a16:creationId xmlns:a16="http://schemas.microsoft.com/office/drawing/2014/main" id="{7E8627CA-70F0-4995-AF6C-062861B4E9C0}"/>
              </a:ext>
            </a:extLst>
          </p:cNvPr>
          <p:cNvSpPr txBox="1"/>
          <p:nvPr/>
        </p:nvSpPr>
        <p:spPr>
          <a:xfrm>
            <a:off x="157013" y="913604"/>
            <a:ext cx="4116383" cy="6001643"/>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ZA" sz="1300" b="1" dirty="0"/>
              <a:t>Reduced customer demand </a:t>
            </a:r>
            <a:r>
              <a:rPr lang="en-ZA" sz="1300" dirty="0"/>
              <a:t>was the biggest challenge business owners faced during Covid</a:t>
            </a:r>
          </a:p>
          <a:p>
            <a:pPr marL="171450" indent="-171450" algn="l">
              <a:spcAft>
                <a:spcPts val="600"/>
              </a:spcAft>
              <a:buFont typeface="Arial" panose="020B0604020202020204" pitchFamily="34" charset="0"/>
              <a:buChar char="•"/>
            </a:pPr>
            <a:r>
              <a:rPr lang="en-ZA" sz="1300" dirty="0"/>
              <a:t>Demand was suppressed due to </a:t>
            </a:r>
            <a:r>
              <a:rPr lang="en-ZA" sz="1300" b="1" dirty="0"/>
              <a:t>customers migrating to rural areas </a:t>
            </a:r>
            <a:r>
              <a:rPr lang="en-ZA" sz="1300" dirty="0"/>
              <a:t>either because of job losses in the urban centres and the need to seek cheaper accommodation, or due to the fear of contracting COVID-19</a:t>
            </a:r>
          </a:p>
          <a:p>
            <a:pPr marL="171450" indent="-171450" algn="l">
              <a:spcAft>
                <a:spcPts val="600"/>
              </a:spcAft>
              <a:buFont typeface="Arial" panose="020B0604020202020204" pitchFamily="34" charset="0"/>
              <a:buChar char="•"/>
            </a:pPr>
            <a:r>
              <a:rPr lang="en-ZA" sz="1300" b="1" dirty="0"/>
              <a:t>Those that remained in the cities had less money to spend</a:t>
            </a:r>
            <a:r>
              <a:rPr lang="en-ZA" sz="1300" dirty="0"/>
              <a:t> at businesses, again due to job losses / income opportunities. For example, domestic work opportunities reduced due to people not wanting others in their homes</a:t>
            </a:r>
          </a:p>
          <a:p>
            <a:pPr marL="171450" indent="-171450" algn="l">
              <a:spcAft>
                <a:spcPts val="600"/>
              </a:spcAft>
              <a:buFont typeface="Arial" panose="020B0604020202020204" pitchFamily="34" charset="0"/>
              <a:buChar char="•"/>
            </a:pPr>
            <a:r>
              <a:rPr lang="en-ZA" sz="1300" b="1" dirty="0"/>
              <a:t>Government curfews </a:t>
            </a:r>
            <a:r>
              <a:rPr lang="en-ZA" sz="1300" dirty="0"/>
              <a:t>also had a material impact on businesses operating hours </a:t>
            </a:r>
          </a:p>
          <a:p>
            <a:pPr marL="171450" indent="-171450">
              <a:spcAft>
                <a:spcPts val="600"/>
              </a:spcAft>
              <a:buFont typeface="Arial" panose="020B0604020202020204" pitchFamily="34" charset="0"/>
              <a:buChar char="•"/>
            </a:pPr>
            <a:r>
              <a:rPr lang="en-US" sz="1300" dirty="0"/>
              <a:t>Businesses were also affected by </a:t>
            </a:r>
            <a:r>
              <a:rPr lang="en-US" sz="1300" b="1" dirty="0"/>
              <a:t>issues with the quality of supplies</a:t>
            </a:r>
            <a:r>
              <a:rPr lang="en-US" sz="1300" dirty="0"/>
              <a:t>, </a:t>
            </a:r>
            <a:r>
              <a:rPr lang="en-US" sz="1300" b="1" dirty="0"/>
              <a:t>stock prices, </a:t>
            </a:r>
            <a:r>
              <a:rPr lang="en-US" sz="1300" dirty="0"/>
              <a:t>as well as the</a:t>
            </a:r>
            <a:r>
              <a:rPr lang="en-US" sz="1300" b="1" dirty="0"/>
              <a:t> availability and cost of transporting goods</a:t>
            </a:r>
          </a:p>
          <a:p>
            <a:pPr marL="171450" indent="-171450">
              <a:spcAft>
                <a:spcPts val="600"/>
              </a:spcAft>
              <a:buFont typeface="Arial" panose="020B0604020202020204" pitchFamily="34" charset="0"/>
              <a:buChar char="•"/>
            </a:pPr>
            <a:r>
              <a:rPr lang="en-US" sz="1300" dirty="0"/>
              <a:t>Anecdotally, </a:t>
            </a:r>
            <a:r>
              <a:rPr lang="en-US" sz="1300" b="1" dirty="0"/>
              <a:t>government communication </a:t>
            </a:r>
            <a:r>
              <a:rPr lang="en-US" sz="1300" dirty="0"/>
              <a:t>regarding the risk of contracting Covid-19 from informal businesses, such as Mama </a:t>
            </a:r>
            <a:r>
              <a:rPr lang="en-US" sz="1300" dirty="0" err="1"/>
              <a:t>Mboga’s</a:t>
            </a:r>
            <a:r>
              <a:rPr lang="en-US" sz="1300" dirty="0"/>
              <a:t>*, also decreased demand in certain sectors – </a:t>
            </a:r>
            <a:r>
              <a:rPr lang="en-US" sz="1300" i="1" dirty="0"/>
              <a:t>“customers disappeared and went to buy at the supermarkets” </a:t>
            </a:r>
          </a:p>
          <a:p>
            <a:pPr marL="171450" indent="-171450">
              <a:spcAft>
                <a:spcPts val="600"/>
              </a:spcAft>
              <a:buFont typeface="Arial" panose="020B0604020202020204" pitchFamily="34" charset="0"/>
              <a:buChar char="•"/>
            </a:pPr>
            <a:endParaRPr lang="en-US" sz="1200" dirty="0"/>
          </a:p>
          <a:p>
            <a:pPr marL="171450" indent="-171450" algn="l">
              <a:spcAft>
                <a:spcPts val="600"/>
              </a:spcAft>
              <a:buFont typeface="Arial" panose="020B0604020202020204" pitchFamily="34" charset="0"/>
              <a:buChar char="•"/>
            </a:pPr>
            <a:endParaRPr lang="en-ZA" sz="1200" dirty="0"/>
          </a:p>
        </p:txBody>
      </p:sp>
      <p:pic>
        <p:nvPicPr>
          <p:cNvPr id="21" name="Picture 20" descr="A picture containing person, person, suit, dark&#10;&#10;Description automatically generated">
            <a:extLst>
              <a:ext uri="{FF2B5EF4-FFF2-40B4-BE49-F238E27FC236}">
                <a16:creationId xmlns:a16="http://schemas.microsoft.com/office/drawing/2014/main" id="{4F06E557-948E-460C-EFAE-D173EDEDE687}"/>
              </a:ext>
            </a:extLst>
          </p:cNvPr>
          <p:cNvPicPr>
            <a:picLocks noChangeAspect="1"/>
          </p:cNvPicPr>
          <p:nvPr/>
        </p:nvPicPr>
        <p:blipFill rotWithShape="1">
          <a:blip r:embed="rId5">
            <a:extLst>
              <a:ext uri="{28A0092B-C50C-407E-A947-70E740481C1C}">
                <a14:useLocalDpi xmlns:a14="http://schemas.microsoft.com/office/drawing/2010/main" val="0"/>
              </a:ext>
            </a:extLst>
          </a:blip>
          <a:srcRect l="13012" t="9936" b="20422"/>
          <a:stretch/>
        </p:blipFill>
        <p:spPr>
          <a:xfrm>
            <a:off x="4305546" y="3634579"/>
            <a:ext cx="3074594" cy="2461470"/>
          </a:xfrm>
          <a:prstGeom prst="rect">
            <a:avLst/>
          </a:prstGeom>
        </p:spPr>
      </p:pic>
      <p:grpSp>
        <p:nvGrpSpPr>
          <p:cNvPr id="25" name="Group 24">
            <a:extLst>
              <a:ext uri="{FF2B5EF4-FFF2-40B4-BE49-F238E27FC236}">
                <a16:creationId xmlns:a16="http://schemas.microsoft.com/office/drawing/2014/main" id="{7C08AF86-6BB0-92EE-6433-265765406A47}"/>
              </a:ext>
            </a:extLst>
          </p:cNvPr>
          <p:cNvGrpSpPr/>
          <p:nvPr/>
        </p:nvGrpSpPr>
        <p:grpSpPr>
          <a:xfrm>
            <a:off x="7001208" y="4058660"/>
            <a:ext cx="4960985" cy="1931611"/>
            <a:chOff x="7403880" y="742093"/>
            <a:chExt cx="3710208" cy="1931611"/>
          </a:xfrm>
        </p:grpSpPr>
        <p:sp>
          <p:nvSpPr>
            <p:cNvPr id="27" name="Speech Bubble: Rectangle 26">
              <a:extLst>
                <a:ext uri="{FF2B5EF4-FFF2-40B4-BE49-F238E27FC236}">
                  <a16:creationId xmlns:a16="http://schemas.microsoft.com/office/drawing/2014/main" id="{A55A12FF-3947-9044-873A-04233131C179}"/>
                </a:ext>
              </a:extLst>
            </p:cNvPr>
            <p:cNvSpPr/>
            <p:nvPr/>
          </p:nvSpPr>
          <p:spPr>
            <a:xfrm>
              <a:off x="7403880" y="742093"/>
              <a:ext cx="3710208" cy="1931611"/>
            </a:xfrm>
            <a:prstGeom prst="wedgeRectCallout">
              <a:avLst>
                <a:gd name="adj1" fmla="val -62097"/>
                <a:gd name="adj2" fmla="val 15928"/>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sp>
          <p:nvSpPr>
            <p:cNvPr id="28" name="TextBox 27">
              <a:extLst>
                <a:ext uri="{FF2B5EF4-FFF2-40B4-BE49-F238E27FC236}">
                  <a16:creationId xmlns:a16="http://schemas.microsoft.com/office/drawing/2014/main" id="{94561405-8903-7E03-DECA-2D3506086E72}"/>
                </a:ext>
              </a:extLst>
            </p:cNvPr>
            <p:cNvSpPr txBox="1"/>
            <p:nvPr/>
          </p:nvSpPr>
          <p:spPr>
            <a:xfrm>
              <a:off x="7531064" y="899131"/>
              <a:ext cx="3455839" cy="1540486"/>
            </a:xfrm>
            <a:prstGeom prst="rect">
              <a:avLst/>
            </a:prstGeom>
            <a:noFill/>
          </p:spPr>
          <p:txBody>
            <a:bodyPr wrap="square">
              <a:spAutoFit/>
            </a:bodyPr>
            <a:lstStyle/>
            <a:p>
              <a:pPr>
                <a:lnSpc>
                  <a:spcPct val="113000"/>
                </a:lnSpc>
              </a:pPr>
              <a:r>
                <a:rPr lang="en-US" sz="1200" b="0" i="1" dirty="0">
                  <a:solidFill>
                    <a:srgbClr val="000000"/>
                  </a:solidFill>
                  <a:effectLst/>
                  <a:latin typeface="+mj-lt"/>
                </a:rPr>
                <a:t>When covid was announced, so many of my </a:t>
              </a:r>
              <a:r>
                <a:rPr lang="en-US" sz="1200" b="1" i="1" dirty="0">
                  <a:solidFill>
                    <a:srgbClr val="000000"/>
                  </a:solidFill>
                  <a:effectLst/>
                  <a:latin typeface="+mj-lt"/>
                </a:rPr>
                <a:t>customers lost their jobs and others opted to go to the rural areas </a:t>
              </a:r>
              <a:r>
                <a:rPr lang="en-US" sz="1200" b="0" i="1" dirty="0">
                  <a:solidFill>
                    <a:srgbClr val="000000"/>
                  </a:solidFill>
                  <a:effectLst/>
                  <a:latin typeface="+mj-lt"/>
                </a:rPr>
                <a:t>to avoid contracting the virus. Also, most of my customers would come to the store in the evening, but </a:t>
              </a:r>
              <a:r>
                <a:rPr lang="en-US" sz="1200" b="1" i="1" dirty="0">
                  <a:solidFill>
                    <a:srgbClr val="000000"/>
                  </a:solidFill>
                  <a:effectLst/>
                  <a:latin typeface="+mj-lt"/>
                </a:rPr>
                <a:t>because of the 7 pm curfew so many of them would not come</a:t>
              </a:r>
              <a:r>
                <a:rPr lang="en-US" sz="1200" b="0" i="1" dirty="0">
                  <a:solidFill>
                    <a:srgbClr val="000000"/>
                  </a:solidFill>
                  <a:effectLst/>
                  <a:latin typeface="+mj-lt"/>
                </a:rPr>
                <a:t>. During curfew time the police would come to our area and throw teargas to force us into our homes.  </a:t>
              </a:r>
              <a:r>
                <a:rPr lang="en-US" sz="1200" b="1" i="1" dirty="0">
                  <a:solidFill>
                    <a:srgbClr val="000000"/>
                  </a:solidFill>
                  <a:effectLst/>
                  <a:latin typeface="+mj-lt"/>
                </a:rPr>
                <a:t>- Female trader,  Embakasi (struggling segment)</a:t>
              </a:r>
            </a:p>
          </p:txBody>
        </p:sp>
      </p:grpSp>
    </p:spTree>
    <p:extLst>
      <p:ext uri="{BB962C8B-B14F-4D97-AF65-F5344CB8AC3E}">
        <p14:creationId xmlns:p14="http://schemas.microsoft.com/office/powerpoint/2010/main" val="251984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B726C10-9CED-56E5-5338-30556F8797F5}"/>
              </a:ext>
            </a:extLst>
          </p:cNvPr>
          <p:cNvSpPr/>
          <p:nvPr/>
        </p:nvSpPr>
        <p:spPr>
          <a:xfrm>
            <a:off x="4658003" y="915890"/>
            <a:ext cx="7533997" cy="5432256"/>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E7BE44B0-46CF-F8DA-2CDA-1FC8AC410230}"/>
              </a:ext>
            </a:extLst>
          </p:cNvPr>
          <p:cNvSpPr>
            <a:spLocks noGrp="1"/>
          </p:cNvSpPr>
          <p:nvPr>
            <p:ph type="sldNum" sz="quarter" idx="11"/>
          </p:nvPr>
        </p:nvSpPr>
        <p:spPr/>
        <p:txBody>
          <a:bodyPr/>
          <a:lstStyle/>
          <a:p>
            <a:fld id="{E9D4EFA4-1F90-4D2B-A593-3266C62E9295}" type="slidenum">
              <a:rPr lang="en-ZA" smtClean="0"/>
              <a:pPr/>
              <a:t>14</a:t>
            </a:fld>
            <a:r>
              <a:rPr lang="en-ZA"/>
              <a:t> |</a:t>
            </a:r>
          </a:p>
        </p:txBody>
      </p:sp>
      <p:sp>
        <p:nvSpPr>
          <p:cNvPr id="7" name="Title 1">
            <a:extLst>
              <a:ext uri="{FF2B5EF4-FFF2-40B4-BE49-F238E27FC236}">
                <a16:creationId xmlns:a16="http://schemas.microsoft.com/office/drawing/2014/main" id="{1DD2272C-B8F0-14EB-A269-BD2F83772CA1}"/>
              </a:ext>
            </a:extLst>
          </p:cNvPr>
          <p:cNvSpPr txBox="1">
            <a:spLocks/>
          </p:cNvSpPr>
          <p:nvPr/>
        </p:nvSpPr>
        <p:spPr>
          <a:xfrm>
            <a:off x="190498" y="-18381"/>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b="1" dirty="0"/>
              <a:t>WHAT CHALLENGES DID MICRO BUSINESSES FACE DURING COVID? </a:t>
            </a:r>
            <a:endParaRPr lang="en-ZA" dirty="0"/>
          </a:p>
        </p:txBody>
      </p:sp>
      <p:sp>
        <p:nvSpPr>
          <p:cNvPr id="18" name="TextBox 17">
            <a:extLst>
              <a:ext uri="{FF2B5EF4-FFF2-40B4-BE49-F238E27FC236}">
                <a16:creationId xmlns:a16="http://schemas.microsoft.com/office/drawing/2014/main" id="{488AF3EB-2CDB-9A11-3561-EFC69F9023E7}"/>
              </a:ext>
            </a:extLst>
          </p:cNvPr>
          <p:cNvSpPr txBox="1"/>
          <p:nvPr/>
        </p:nvSpPr>
        <p:spPr>
          <a:xfrm>
            <a:off x="572291" y="6426399"/>
            <a:ext cx="10272137" cy="338554"/>
          </a:xfrm>
          <a:prstGeom prst="rect">
            <a:avLst/>
          </a:prstGeom>
          <a:noFill/>
        </p:spPr>
        <p:txBody>
          <a:bodyPr wrap="square" rtlCol="0">
            <a:spAutoFit/>
          </a:bodyPr>
          <a:lstStyle/>
          <a:p>
            <a:pPr algn="l"/>
            <a:r>
              <a:rPr lang="en-US" sz="800" dirty="0"/>
              <a:t>Source: </a:t>
            </a:r>
            <a:r>
              <a:rPr lang="en-US" sz="800" dirty="0" err="1"/>
              <a:t>FinAccess</a:t>
            </a:r>
            <a:r>
              <a:rPr lang="en-US" sz="800" dirty="0"/>
              <a:t> MSE Tracker: Wave 3 and in-depth interviews</a:t>
            </a:r>
          </a:p>
          <a:p>
            <a:pPr algn="l"/>
            <a:r>
              <a:rPr lang="en-US" sz="800" dirty="0"/>
              <a:t>[1] All businesses were asked how much outstanding credit was owed to them</a:t>
            </a:r>
          </a:p>
        </p:txBody>
      </p:sp>
      <p:sp>
        <p:nvSpPr>
          <p:cNvPr id="19" name="TextBox 18">
            <a:extLst>
              <a:ext uri="{FF2B5EF4-FFF2-40B4-BE49-F238E27FC236}">
                <a16:creationId xmlns:a16="http://schemas.microsoft.com/office/drawing/2014/main" id="{7E8627CA-70F0-4995-AF6C-062861B4E9C0}"/>
              </a:ext>
            </a:extLst>
          </p:cNvPr>
          <p:cNvSpPr txBox="1"/>
          <p:nvPr/>
        </p:nvSpPr>
        <p:spPr>
          <a:xfrm>
            <a:off x="189163" y="1024515"/>
            <a:ext cx="4359982" cy="2785378"/>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US" sz="1300" dirty="0"/>
              <a:t>In addition to low demand, business owners also faced challenges with </a:t>
            </a:r>
            <a:r>
              <a:rPr lang="en-US" sz="1300" b="1" dirty="0"/>
              <a:t>customers not being unable to repay money owed to them</a:t>
            </a:r>
          </a:p>
          <a:p>
            <a:pPr marL="171450" indent="-171450" algn="l">
              <a:spcAft>
                <a:spcPts val="600"/>
              </a:spcAft>
              <a:buFont typeface="Arial" panose="020B0604020202020204" pitchFamily="34" charset="0"/>
              <a:buChar char="•"/>
            </a:pPr>
            <a:r>
              <a:rPr lang="en-US" sz="1300" dirty="0"/>
              <a:t>This bad debt </a:t>
            </a:r>
            <a:r>
              <a:rPr lang="en-US" sz="1300" b="1" dirty="0"/>
              <a:t>impacted on business cash flows</a:t>
            </a:r>
            <a:r>
              <a:rPr lang="en-US" sz="1300" dirty="0"/>
              <a:t>, but perhaps more damaging was the </a:t>
            </a:r>
            <a:r>
              <a:rPr lang="en-US" sz="1300" b="1" dirty="0"/>
              <a:t>negative impact it had on their customer relationships</a:t>
            </a:r>
          </a:p>
          <a:p>
            <a:pPr marL="171450" indent="-171450">
              <a:spcAft>
                <a:spcPts val="600"/>
              </a:spcAft>
              <a:buFont typeface="Arial" panose="020B0604020202020204" pitchFamily="34" charset="0"/>
              <a:buChar char="•"/>
            </a:pPr>
            <a:r>
              <a:rPr lang="en-US" sz="1300" dirty="0"/>
              <a:t>In response some business owners stopped offering customers goods on credit</a:t>
            </a:r>
          </a:p>
          <a:p>
            <a:pPr marL="628650" lvl="1" indent="-171450">
              <a:spcAft>
                <a:spcPts val="600"/>
              </a:spcAft>
              <a:buFont typeface="Courier New" panose="02070309020205020404" pitchFamily="49" charset="0"/>
              <a:buChar char="o"/>
            </a:pPr>
            <a:r>
              <a:rPr lang="en-US" sz="1300" dirty="0"/>
              <a:t>71% of businesses in the ‘struggling’ segment were offering customers credit pre-Covid. This dropped to 55% by July 2021</a:t>
            </a:r>
          </a:p>
          <a:p>
            <a:pPr marL="171450" indent="-171450" algn="l">
              <a:spcAft>
                <a:spcPts val="600"/>
              </a:spcAft>
              <a:buFont typeface="Arial" panose="020B0604020202020204" pitchFamily="34" charset="0"/>
              <a:buChar char="•"/>
            </a:pPr>
            <a:endParaRPr lang="en-ZA" sz="1200" dirty="0"/>
          </a:p>
        </p:txBody>
      </p:sp>
      <p:grpSp>
        <p:nvGrpSpPr>
          <p:cNvPr id="20" name="Group 19">
            <a:extLst>
              <a:ext uri="{FF2B5EF4-FFF2-40B4-BE49-F238E27FC236}">
                <a16:creationId xmlns:a16="http://schemas.microsoft.com/office/drawing/2014/main" id="{350B8A2E-0003-1C6D-2F72-C6CD4281AE17}"/>
              </a:ext>
            </a:extLst>
          </p:cNvPr>
          <p:cNvGrpSpPr/>
          <p:nvPr/>
        </p:nvGrpSpPr>
        <p:grpSpPr>
          <a:xfrm>
            <a:off x="6930008" y="1505199"/>
            <a:ext cx="2695574" cy="1236980"/>
            <a:chOff x="2446819" y="2358365"/>
            <a:chExt cx="2695574" cy="1236980"/>
          </a:xfrm>
        </p:grpSpPr>
        <p:graphicFrame>
          <p:nvGraphicFramePr>
            <p:cNvPr id="23" name="Chart 22">
              <a:extLst>
                <a:ext uri="{FF2B5EF4-FFF2-40B4-BE49-F238E27FC236}">
                  <a16:creationId xmlns:a16="http://schemas.microsoft.com/office/drawing/2014/main" id="{724D2AC3-6CAC-EA52-EBAF-EB20BDF5A04A}"/>
                </a:ext>
              </a:extLst>
            </p:cNvPr>
            <p:cNvGraphicFramePr/>
            <p:nvPr>
              <p:extLst>
                <p:ext uri="{D42A27DB-BD31-4B8C-83A1-F6EECF244321}">
                  <p14:modId xmlns:p14="http://schemas.microsoft.com/office/powerpoint/2010/main" val="1135413045"/>
                </p:ext>
              </p:extLst>
            </p:nvPr>
          </p:nvGraphicFramePr>
          <p:xfrm>
            <a:off x="2446819" y="2358365"/>
            <a:ext cx="2695574" cy="123698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1">
              <a:extLst>
                <a:ext uri="{FF2B5EF4-FFF2-40B4-BE49-F238E27FC236}">
                  <a16:creationId xmlns:a16="http://schemas.microsoft.com/office/drawing/2014/main" id="{BFD50B74-DD0E-70B5-9D5E-B8DBD6D52290}"/>
                </a:ext>
              </a:extLst>
            </p:cNvPr>
            <p:cNvSpPr txBox="1"/>
            <p:nvPr/>
          </p:nvSpPr>
          <p:spPr>
            <a:xfrm>
              <a:off x="3553306" y="2874763"/>
              <a:ext cx="533400" cy="27700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600"/>
                </a:spcAft>
              </a:pPr>
              <a:r>
                <a:rPr lang="en-US" sz="1200" b="1" dirty="0">
                  <a:solidFill>
                    <a:schemeClr val="accent3">
                      <a:lumMod val="75000"/>
                    </a:schemeClr>
                  </a:solidFill>
                </a:rPr>
                <a:t>YES</a:t>
              </a:r>
              <a:endParaRPr lang="en-ZA" sz="1200" b="1" dirty="0">
                <a:solidFill>
                  <a:schemeClr val="accent3">
                    <a:lumMod val="75000"/>
                  </a:schemeClr>
                </a:solidFill>
              </a:endParaRPr>
            </a:p>
          </p:txBody>
        </p:sp>
      </p:grpSp>
      <p:grpSp>
        <p:nvGrpSpPr>
          <p:cNvPr id="29" name="Group 28">
            <a:extLst>
              <a:ext uri="{FF2B5EF4-FFF2-40B4-BE49-F238E27FC236}">
                <a16:creationId xmlns:a16="http://schemas.microsoft.com/office/drawing/2014/main" id="{F2FB4C1E-97DD-FB0F-BB5E-554EB20BE93C}"/>
              </a:ext>
            </a:extLst>
          </p:cNvPr>
          <p:cNvGrpSpPr/>
          <p:nvPr/>
        </p:nvGrpSpPr>
        <p:grpSpPr>
          <a:xfrm>
            <a:off x="9449369" y="1505199"/>
            <a:ext cx="2695574" cy="1236980"/>
            <a:chOff x="2446819" y="2394778"/>
            <a:chExt cx="2695574" cy="1236980"/>
          </a:xfrm>
        </p:grpSpPr>
        <p:graphicFrame>
          <p:nvGraphicFramePr>
            <p:cNvPr id="30" name="Chart 29">
              <a:extLst>
                <a:ext uri="{FF2B5EF4-FFF2-40B4-BE49-F238E27FC236}">
                  <a16:creationId xmlns:a16="http://schemas.microsoft.com/office/drawing/2014/main" id="{FB39BFD1-1D2B-A3E3-3049-97E84F49F42C}"/>
                </a:ext>
              </a:extLst>
            </p:cNvPr>
            <p:cNvGraphicFramePr/>
            <p:nvPr>
              <p:extLst>
                <p:ext uri="{D42A27DB-BD31-4B8C-83A1-F6EECF244321}">
                  <p14:modId xmlns:p14="http://schemas.microsoft.com/office/powerpoint/2010/main" val="740522109"/>
                </p:ext>
              </p:extLst>
            </p:nvPr>
          </p:nvGraphicFramePr>
          <p:xfrm>
            <a:off x="2446819" y="2394778"/>
            <a:ext cx="2695574" cy="1236980"/>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1">
              <a:extLst>
                <a:ext uri="{FF2B5EF4-FFF2-40B4-BE49-F238E27FC236}">
                  <a16:creationId xmlns:a16="http://schemas.microsoft.com/office/drawing/2014/main" id="{3268AEA1-F04C-0519-E6AB-A846748267D4}"/>
                </a:ext>
              </a:extLst>
            </p:cNvPr>
            <p:cNvSpPr txBox="1"/>
            <p:nvPr/>
          </p:nvSpPr>
          <p:spPr>
            <a:xfrm>
              <a:off x="3553306" y="2874763"/>
              <a:ext cx="533400" cy="27700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600"/>
                </a:spcAft>
              </a:pPr>
              <a:r>
                <a:rPr lang="en-US" sz="1200" b="1" dirty="0">
                  <a:solidFill>
                    <a:schemeClr val="accent1"/>
                  </a:solidFill>
                </a:rPr>
                <a:t>YES</a:t>
              </a:r>
              <a:endParaRPr lang="en-ZA" sz="1200" b="1" dirty="0">
                <a:solidFill>
                  <a:schemeClr val="accent1"/>
                </a:solidFill>
              </a:endParaRPr>
            </a:p>
          </p:txBody>
        </p:sp>
      </p:grpSp>
      <p:grpSp>
        <p:nvGrpSpPr>
          <p:cNvPr id="32" name="Group 31">
            <a:extLst>
              <a:ext uri="{FF2B5EF4-FFF2-40B4-BE49-F238E27FC236}">
                <a16:creationId xmlns:a16="http://schemas.microsoft.com/office/drawing/2014/main" id="{55466083-B6B4-74EC-F99E-D9986229A3C7}"/>
              </a:ext>
            </a:extLst>
          </p:cNvPr>
          <p:cNvGrpSpPr/>
          <p:nvPr/>
        </p:nvGrpSpPr>
        <p:grpSpPr>
          <a:xfrm>
            <a:off x="6948243" y="2982107"/>
            <a:ext cx="2695574" cy="1236980"/>
            <a:chOff x="2234728" y="4832754"/>
            <a:chExt cx="2695574" cy="1236980"/>
          </a:xfrm>
        </p:grpSpPr>
        <p:graphicFrame>
          <p:nvGraphicFramePr>
            <p:cNvPr id="33" name="Chart 32">
              <a:extLst>
                <a:ext uri="{FF2B5EF4-FFF2-40B4-BE49-F238E27FC236}">
                  <a16:creationId xmlns:a16="http://schemas.microsoft.com/office/drawing/2014/main" id="{A6D86870-E60E-A290-392B-762F43A33796}"/>
                </a:ext>
              </a:extLst>
            </p:cNvPr>
            <p:cNvGraphicFramePr/>
            <p:nvPr>
              <p:extLst>
                <p:ext uri="{D42A27DB-BD31-4B8C-83A1-F6EECF244321}">
                  <p14:modId xmlns:p14="http://schemas.microsoft.com/office/powerpoint/2010/main" val="3403556127"/>
                </p:ext>
              </p:extLst>
            </p:nvPr>
          </p:nvGraphicFramePr>
          <p:xfrm>
            <a:off x="2234728" y="4832754"/>
            <a:ext cx="2695574" cy="1236980"/>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1">
              <a:extLst>
                <a:ext uri="{FF2B5EF4-FFF2-40B4-BE49-F238E27FC236}">
                  <a16:creationId xmlns:a16="http://schemas.microsoft.com/office/drawing/2014/main" id="{5DFA66B1-F19A-0787-A92E-292A2D386737}"/>
                </a:ext>
              </a:extLst>
            </p:cNvPr>
            <p:cNvSpPr txBox="1"/>
            <p:nvPr/>
          </p:nvSpPr>
          <p:spPr>
            <a:xfrm>
              <a:off x="3341215" y="5312739"/>
              <a:ext cx="533400" cy="27700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600"/>
                </a:spcAft>
              </a:pPr>
              <a:r>
                <a:rPr lang="en-US" sz="1200" b="1" dirty="0">
                  <a:solidFill>
                    <a:schemeClr val="accent3">
                      <a:lumMod val="75000"/>
                    </a:schemeClr>
                  </a:solidFill>
                </a:rPr>
                <a:t>YES</a:t>
              </a:r>
              <a:endParaRPr lang="en-ZA" sz="1200" b="1" dirty="0">
                <a:solidFill>
                  <a:schemeClr val="accent3">
                    <a:lumMod val="75000"/>
                  </a:schemeClr>
                </a:solidFill>
              </a:endParaRPr>
            </a:p>
          </p:txBody>
        </p:sp>
      </p:grpSp>
      <p:grpSp>
        <p:nvGrpSpPr>
          <p:cNvPr id="35" name="Group 34">
            <a:extLst>
              <a:ext uri="{FF2B5EF4-FFF2-40B4-BE49-F238E27FC236}">
                <a16:creationId xmlns:a16="http://schemas.microsoft.com/office/drawing/2014/main" id="{4ADC4731-F036-048D-DEA3-FD25B2938800}"/>
              </a:ext>
            </a:extLst>
          </p:cNvPr>
          <p:cNvGrpSpPr/>
          <p:nvPr/>
        </p:nvGrpSpPr>
        <p:grpSpPr>
          <a:xfrm>
            <a:off x="9449369" y="2982107"/>
            <a:ext cx="2695574" cy="1236980"/>
            <a:chOff x="4593396" y="4832754"/>
            <a:chExt cx="2695574" cy="1236980"/>
          </a:xfrm>
        </p:grpSpPr>
        <p:graphicFrame>
          <p:nvGraphicFramePr>
            <p:cNvPr id="36" name="Chart 35">
              <a:extLst>
                <a:ext uri="{FF2B5EF4-FFF2-40B4-BE49-F238E27FC236}">
                  <a16:creationId xmlns:a16="http://schemas.microsoft.com/office/drawing/2014/main" id="{15CF4968-3A6B-9589-B80E-4BB0D351BD8F}"/>
                </a:ext>
              </a:extLst>
            </p:cNvPr>
            <p:cNvGraphicFramePr/>
            <p:nvPr>
              <p:extLst>
                <p:ext uri="{D42A27DB-BD31-4B8C-83A1-F6EECF244321}">
                  <p14:modId xmlns:p14="http://schemas.microsoft.com/office/powerpoint/2010/main" val="1783394677"/>
                </p:ext>
              </p:extLst>
            </p:nvPr>
          </p:nvGraphicFramePr>
          <p:xfrm>
            <a:off x="4593396" y="4832754"/>
            <a:ext cx="2695574" cy="1236980"/>
          </p:xfrm>
          <a:graphic>
            <a:graphicData uri="http://schemas.openxmlformats.org/drawingml/2006/chart">
              <c:chart xmlns:c="http://schemas.openxmlformats.org/drawingml/2006/chart" xmlns:r="http://schemas.openxmlformats.org/officeDocument/2006/relationships" r:id="rId6"/>
            </a:graphicData>
          </a:graphic>
        </p:graphicFrame>
        <p:sp>
          <p:nvSpPr>
            <p:cNvPr id="37" name="TextBox 1">
              <a:extLst>
                <a:ext uri="{FF2B5EF4-FFF2-40B4-BE49-F238E27FC236}">
                  <a16:creationId xmlns:a16="http://schemas.microsoft.com/office/drawing/2014/main" id="{47B07481-CDE0-43E5-040E-D1BBEA670930}"/>
                </a:ext>
              </a:extLst>
            </p:cNvPr>
            <p:cNvSpPr txBox="1"/>
            <p:nvPr/>
          </p:nvSpPr>
          <p:spPr>
            <a:xfrm>
              <a:off x="5699883" y="5312739"/>
              <a:ext cx="533400" cy="27700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600"/>
                </a:spcAft>
              </a:pPr>
              <a:r>
                <a:rPr lang="en-US" sz="1200" b="1" dirty="0">
                  <a:solidFill>
                    <a:schemeClr val="accent1"/>
                  </a:solidFill>
                </a:rPr>
                <a:t>YES</a:t>
              </a:r>
              <a:endParaRPr lang="en-ZA" sz="1200" b="1" dirty="0">
                <a:solidFill>
                  <a:schemeClr val="accent1"/>
                </a:solidFill>
              </a:endParaRPr>
            </a:p>
          </p:txBody>
        </p:sp>
      </p:grpSp>
      <p:sp>
        <p:nvSpPr>
          <p:cNvPr id="38" name="TextBox 37">
            <a:extLst>
              <a:ext uri="{FF2B5EF4-FFF2-40B4-BE49-F238E27FC236}">
                <a16:creationId xmlns:a16="http://schemas.microsoft.com/office/drawing/2014/main" id="{68BB0C28-731D-6D72-DF1C-11FDA8A9C010}"/>
              </a:ext>
            </a:extLst>
          </p:cNvPr>
          <p:cNvSpPr txBox="1"/>
          <p:nvPr/>
        </p:nvSpPr>
        <p:spPr>
          <a:xfrm>
            <a:off x="4991666" y="1727284"/>
            <a:ext cx="2141378" cy="646331"/>
          </a:xfrm>
          <a:prstGeom prst="rect">
            <a:avLst/>
          </a:prstGeom>
          <a:noFill/>
        </p:spPr>
        <p:txBody>
          <a:bodyPr wrap="square" rtlCol="0">
            <a:spAutoFit/>
          </a:bodyPr>
          <a:lstStyle/>
          <a:p>
            <a:pPr marL="360000" algn="r"/>
            <a:r>
              <a:rPr lang="en-US" sz="1200" b="1" dirty="0"/>
              <a:t>Offered customers goods and services on credit </a:t>
            </a:r>
            <a:r>
              <a:rPr lang="en-US" sz="1200" b="1" u="sng" dirty="0"/>
              <a:t>pre-COVID</a:t>
            </a:r>
            <a:r>
              <a:rPr lang="en-US" sz="1200" b="1" dirty="0"/>
              <a:t>? </a:t>
            </a:r>
          </a:p>
        </p:txBody>
      </p:sp>
      <p:sp>
        <p:nvSpPr>
          <p:cNvPr id="39" name="TextBox 38">
            <a:extLst>
              <a:ext uri="{FF2B5EF4-FFF2-40B4-BE49-F238E27FC236}">
                <a16:creationId xmlns:a16="http://schemas.microsoft.com/office/drawing/2014/main" id="{4A3E1560-BF7A-74A1-0803-ED1047AE181E}"/>
              </a:ext>
            </a:extLst>
          </p:cNvPr>
          <p:cNvSpPr txBox="1"/>
          <p:nvPr/>
        </p:nvSpPr>
        <p:spPr>
          <a:xfrm>
            <a:off x="4991666" y="3166005"/>
            <a:ext cx="2141378" cy="646331"/>
          </a:xfrm>
          <a:prstGeom prst="rect">
            <a:avLst/>
          </a:prstGeom>
          <a:noFill/>
        </p:spPr>
        <p:txBody>
          <a:bodyPr wrap="square" rtlCol="0">
            <a:spAutoFit/>
          </a:bodyPr>
          <a:lstStyle/>
          <a:p>
            <a:pPr marL="360000" algn="r"/>
            <a:r>
              <a:rPr lang="en-US" sz="1200" b="1" i="0" dirty="0"/>
              <a:t>Offered customers good and services on credit in </a:t>
            </a:r>
            <a:r>
              <a:rPr lang="en-US" sz="1200" b="1" u="sng" dirty="0"/>
              <a:t>J</a:t>
            </a:r>
            <a:r>
              <a:rPr lang="en-US" sz="1200" b="1" i="0" u="sng" dirty="0"/>
              <a:t>uly 2021</a:t>
            </a:r>
            <a:r>
              <a:rPr lang="en-US" sz="1200" b="1" i="0" dirty="0"/>
              <a:t>? </a:t>
            </a:r>
            <a:endParaRPr lang="en-ZA" sz="1200" b="1" i="0" dirty="0"/>
          </a:p>
        </p:txBody>
      </p:sp>
      <p:graphicFrame>
        <p:nvGraphicFramePr>
          <p:cNvPr id="2" name="Table 2">
            <a:extLst>
              <a:ext uri="{FF2B5EF4-FFF2-40B4-BE49-F238E27FC236}">
                <a16:creationId xmlns:a16="http://schemas.microsoft.com/office/drawing/2014/main" id="{7729873E-FCEE-22BA-FD0C-0DB4ECA94F0B}"/>
              </a:ext>
            </a:extLst>
          </p:cNvPr>
          <p:cNvGraphicFramePr>
            <a:graphicFrameLocks noGrp="1"/>
          </p:cNvGraphicFramePr>
          <p:nvPr>
            <p:extLst>
              <p:ext uri="{D42A27DB-BD31-4B8C-83A1-F6EECF244321}">
                <p14:modId xmlns:p14="http://schemas.microsoft.com/office/powerpoint/2010/main" val="3204115473"/>
              </p:ext>
            </p:extLst>
          </p:nvPr>
        </p:nvGraphicFramePr>
        <p:xfrm>
          <a:off x="4991666" y="4848707"/>
          <a:ext cx="6971733" cy="970868"/>
        </p:xfrm>
        <a:graphic>
          <a:graphicData uri="http://schemas.openxmlformats.org/drawingml/2006/table">
            <a:tbl>
              <a:tblPr firstRow="1" bandRow="1">
                <a:tableStyleId>{2D5ABB26-0587-4C30-8999-92F81FD0307C}</a:tableStyleId>
              </a:tblPr>
              <a:tblGrid>
                <a:gridCol w="2066724">
                  <a:extLst>
                    <a:ext uri="{9D8B030D-6E8A-4147-A177-3AD203B41FA5}">
                      <a16:colId xmlns:a16="http://schemas.microsoft.com/office/drawing/2014/main" val="3104302631"/>
                    </a:ext>
                  </a:extLst>
                </a:gridCol>
                <a:gridCol w="2581098">
                  <a:extLst>
                    <a:ext uri="{9D8B030D-6E8A-4147-A177-3AD203B41FA5}">
                      <a16:colId xmlns:a16="http://schemas.microsoft.com/office/drawing/2014/main" val="524149306"/>
                    </a:ext>
                  </a:extLst>
                </a:gridCol>
                <a:gridCol w="2323911">
                  <a:extLst>
                    <a:ext uri="{9D8B030D-6E8A-4147-A177-3AD203B41FA5}">
                      <a16:colId xmlns:a16="http://schemas.microsoft.com/office/drawing/2014/main" val="119603858"/>
                    </a:ext>
                  </a:extLst>
                </a:gridCol>
              </a:tblGrid>
              <a:tr h="485434">
                <a:tc>
                  <a:txBody>
                    <a:bodyPr/>
                    <a:lstStyle/>
                    <a:p>
                      <a:pPr algn="r"/>
                      <a:r>
                        <a:rPr lang="en-ZA" sz="1200" b="0" dirty="0"/>
                        <a:t>Feb 2020 (pre-COVID)</a:t>
                      </a:r>
                    </a:p>
                  </a:txBody>
                  <a:tcPr anchor="ctr"/>
                </a:tc>
                <a:tc>
                  <a:txBody>
                    <a:bodyPr/>
                    <a:lstStyle/>
                    <a:p>
                      <a:pPr algn="ctr"/>
                      <a:r>
                        <a:rPr lang="en-ZA" sz="1400" b="0" dirty="0" err="1"/>
                        <a:t>KSh</a:t>
                      </a:r>
                      <a:r>
                        <a:rPr lang="en-ZA" sz="1400" b="0" dirty="0"/>
                        <a:t> 500 </a:t>
                      </a:r>
                    </a:p>
                  </a:txBody>
                  <a:tcPr anchor="ctr"/>
                </a:tc>
                <a:tc>
                  <a:txBody>
                    <a:bodyPr/>
                    <a:lstStyle/>
                    <a:p>
                      <a:pPr algn="ctr"/>
                      <a:r>
                        <a:rPr lang="en-ZA" sz="1400" b="0" dirty="0" err="1"/>
                        <a:t>KSh</a:t>
                      </a:r>
                      <a:r>
                        <a:rPr lang="en-ZA" sz="1400" b="0" dirty="0"/>
                        <a:t> 1 500</a:t>
                      </a:r>
                    </a:p>
                  </a:txBody>
                  <a:tcPr anchor="ctr"/>
                </a:tc>
                <a:extLst>
                  <a:ext uri="{0D108BD9-81ED-4DB2-BD59-A6C34878D82A}">
                    <a16:rowId xmlns:a16="http://schemas.microsoft.com/office/drawing/2014/main" val="3438434400"/>
                  </a:ext>
                </a:extLst>
              </a:tr>
              <a:tr h="485434">
                <a:tc>
                  <a:txBody>
                    <a:bodyPr/>
                    <a:lstStyle/>
                    <a:p>
                      <a:pPr algn="r"/>
                      <a:r>
                        <a:rPr lang="en-ZA" sz="1200" b="0" dirty="0"/>
                        <a:t>July 2021</a:t>
                      </a:r>
                    </a:p>
                  </a:txBody>
                  <a:tcPr anchor="ctr"/>
                </a:tc>
                <a:tc>
                  <a:txBody>
                    <a:bodyPr/>
                    <a:lstStyle/>
                    <a:p>
                      <a:pPr algn="ctr"/>
                      <a:r>
                        <a:rPr lang="en-ZA" sz="1400" b="0" dirty="0" err="1"/>
                        <a:t>KSh</a:t>
                      </a:r>
                      <a:r>
                        <a:rPr lang="en-ZA" sz="1400" b="0" dirty="0"/>
                        <a:t> 1 500</a:t>
                      </a:r>
                    </a:p>
                  </a:txBody>
                  <a:tcPr anchor="ctr"/>
                </a:tc>
                <a:tc>
                  <a:txBody>
                    <a:bodyPr/>
                    <a:lstStyle/>
                    <a:p>
                      <a:pPr algn="ctr"/>
                      <a:r>
                        <a:rPr lang="en-ZA" sz="1400" b="0" dirty="0" err="1"/>
                        <a:t>KSh</a:t>
                      </a:r>
                      <a:r>
                        <a:rPr lang="en-ZA" sz="1400" b="0" dirty="0"/>
                        <a:t> 1 500</a:t>
                      </a:r>
                    </a:p>
                  </a:txBody>
                  <a:tcPr anchor="ctr"/>
                </a:tc>
                <a:extLst>
                  <a:ext uri="{0D108BD9-81ED-4DB2-BD59-A6C34878D82A}">
                    <a16:rowId xmlns:a16="http://schemas.microsoft.com/office/drawing/2014/main" val="1742169477"/>
                  </a:ext>
                </a:extLst>
              </a:tr>
            </a:tbl>
          </a:graphicData>
        </a:graphic>
      </p:graphicFrame>
      <p:sp>
        <p:nvSpPr>
          <p:cNvPr id="40" name="TextBox 39">
            <a:extLst>
              <a:ext uri="{FF2B5EF4-FFF2-40B4-BE49-F238E27FC236}">
                <a16:creationId xmlns:a16="http://schemas.microsoft.com/office/drawing/2014/main" id="{10CBEFBE-BE36-1E77-A331-3778AD9473CC}"/>
              </a:ext>
            </a:extLst>
          </p:cNvPr>
          <p:cNvSpPr txBox="1"/>
          <p:nvPr/>
        </p:nvSpPr>
        <p:spPr>
          <a:xfrm>
            <a:off x="4549145" y="4304654"/>
            <a:ext cx="2583899" cy="461665"/>
          </a:xfrm>
          <a:prstGeom prst="rect">
            <a:avLst/>
          </a:prstGeom>
          <a:noFill/>
        </p:spPr>
        <p:txBody>
          <a:bodyPr wrap="square" rtlCol="0">
            <a:spAutoFit/>
          </a:bodyPr>
          <a:lstStyle/>
          <a:p>
            <a:pPr marL="360000" algn="r"/>
            <a:r>
              <a:rPr lang="en-US" sz="1200" b="1" i="0" dirty="0"/>
              <a:t>Median amount of credit owed by customers</a:t>
            </a:r>
            <a:r>
              <a:rPr lang="en-US" sz="1200" b="1" i="0" baseline="30000" dirty="0"/>
              <a:t>1</a:t>
            </a:r>
            <a:r>
              <a:rPr lang="en-US" sz="1200" b="1" i="0" dirty="0"/>
              <a:t> </a:t>
            </a:r>
            <a:endParaRPr lang="en-ZA" sz="1200" b="1" i="0" dirty="0"/>
          </a:p>
        </p:txBody>
      </p:sp>
      <p:sp>
        <p:nvSpPr>
          <p:cNvPr id="41" name="Speech Bubble: Rectangle 40">
            <a:extLst>
              <a:ext uri="{FF2B5EF4-FFF2-40B4-BE49-F238E27FC236}">
                <a16:creationId xmlns:a16="http://schemas.microsoft.com/office/drawing/2014/main" id="{CB20FB00-C4C4-75CE-17A1-7D8EE7534995}"/>
              </a:ext>
            </a:extLst>
          </p:cNvPr>
          <p:cNvSpPr/>
          <p:nvPr/>
        </p:nvSpPr>
        <p:spPr>
          <a:xfrm>
            <a:off x="299942" y="4056312"/>
            <a:ext cx="4129460" cy="1505413"/>
          </a:xfrm>
          <a:prstGeom prst="wedgeRectCallout">
            <a:avLst>
              <a:gd name="adj1" fmla="val -37889"/>
              <a:gd name="adj2" fmla="val 76804"/>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nSpc>
                <a:spcPct val="110000"/>
              </a:lnSpc>
              <a:spcAft>
                <a:spcPts val="600"/>
              </a:spcAft>
            </a:pPr>
            <a:r>
              <a:rPr lang="en-US" sz="1400" b="0" i="1" dirty="0">
                <a:solidFill>
                  <a:srgbClr val="000000"/>
                </a:solidFill>
                <a:effectLst/>
                <a:latin typeface="+mj-lt"/>
              </a:rPr>
              <a:t>Some of my customers also took debts that they did not pay back so this also made relationships with some of my customers really strained. </a:t>
            </a:r>
            <a:r>
              <a:rPr lang="en-US" sz="1400" b="1" i="1" dirty="0">
                <a:solidFill>
                  <a:srgbClr val="000000"/>
                </a:solidFill>
                <a:effectLst/>
                <a:latin typeface="+mj-lt"/>
              </a:rPr>
              <a:t>Female, general retailer closed during Covid, </a:t>
            </a:r>
            <a:r>
              <a:rPr lang="en-US" sz="1400" b="1" i="1" dirty="0" err="1">
                <a:solidFill>
                  <a:srgbClr val="000000"/>
                </a:solidFill>
                <a:effectLst/>
                <a:latin typeface="+mj-lt"/>
              </a:rPr>
              <a:t>Kangemi</a:t>
            </a:r>
            <a:endParaRPr lang="en-ZA" sz="1400" b="1" i="1" dirty="0">
              <a:latin typeface="+mj-lt"/>
            </a:endParaRPr>
          </a:p>
        </p:txBody>
      </p:sp>
      <p:sp>
        <p:nvSpPr>
          <p:cNvPr id="43" name="TextBox 42">
            <a:extLst>
              <a:ext uri="{FF2B5EF4-FFF2-40B4-BE49-F238E27FC236}">
                <a16:creationId xmlns:a16="http://schemas.microsoft.com/office/drawing/2014/main" id="{1322D575-9EB0-E8C4-6A85-F646D27078EF}"/>
              </a:ext>
            </a:extLst>
          </p:cNvPr>
          <p:cNvSpPr txBox="1"/>
          <p:nvPr/>
        </p:nvSpPr>
        <p:spPr>
          <a:xfrm>
            <a:off x="7492271" y="1024901"/>
            <a:ext cx="1475945" cy="461665"/>
          </a:xfrm>
          <a:prstGeom prst="rect">
            <a:avLst/>
          </a:prstGeom>
          <a:noFill/>
        </p:spPr>
        <p:txBody>
          <a:bodyPr wrap="square" rtlCol="0">
            <a:spAutoFit/>
          </a:bodyPr>
          <a:lstStyle/>
          <a:p>
            <a:pPr algn="ctr"/>
            <a:r>
              <a:rPr lang="en-ZA" sz="1400" b="1" dirty="0">
                <a:solidFill>
                  <a:schemeClr val="accent3">
                    <a:lumMod val="75000"/>
                  </a:schemeClr>
                </a:solidFill>
              </a:rPr>
              <a:t>RECOVERED</a:t>
            </a:r>
          </a:p>
          <a:p>
            <a:pPr algn="ctr"/>
            <a:r>
              <a:rPr lang="en-ZA" sz="1000" dirty="0">
                <a:solidFill>
                  <a:schemeClr val="accent3">
                    <a:lumMod val="75000"/>
                  </a:schemeClr>
                </a:solidFill>
              </a:rPr>
              <a:t>(n = 76)</a:t>
            </a:r>
            <a:endParaRPr lang="en-ZA" sz="1400" dirty="0">
              <a:solidFill>
                <a:schemeClr val="accent3">
                  <a:lumMod val="75000"/>
                </a:schemeClr>
              </a:solidFill>
            </a:endParaRPr>
          </a:p>
        </p:txBody>
      </p:sp>
      <p:sp>
        <p:nvSpPr>
          <p:cNvPr id="44" name="TextBox 43">
            <a:extLst>
              <a:ext uri="{FF2B5EF4-FFF2-40B4-BE49-F238E27FC236}">
                <a16:creationId xmlns:a16="http://schemas.microsoft.com/office/drawing/2014/main" id="{579FEE9A-1229-923C-DFDD-B12E20A8AFE6}"/>
              </a:ext>
            </a:extLst>
          </p:cNvPr>
          <p:cNvSpPr txBox="1"/>
          <p:nvPr/>
        </p:nvSpPr>
        <p:spPr>
          <a:xfrm>
            <a:off x="10106456" y="1017207"/>
            <a:ext cx="1475945" cy="469359"/>
          </a:xfrm>
          <a:prstGeom prst="rect">
            <a:avLst/>
          </a:prstGeom>
          <a:noFill/>
        </p:spPr>
        <p:txBody>
          <a:bodyPr wrap="square" rtlCol="0">
            <a:spAutoFit/>
          </a:bodyPr>
          <a:lstStyle/>
          <a:p>
            <a:pPr algn="ctr"/>
            <a:r>
              <a:rPr lang="en-ZA" sz="1400" b="1" dirty="0">
                <a:solidFill>
                  <a:schemeClr val="accent1"/>
                </a:solidFill>
              </a:rPr>
              <a:t>STRUGGLING</a:t>
            </a:r>
          </a:p>
          <a:p>
            <a:pPr algn="ctr"/>
            <a:r>
              <a:rPr lang="en-ZA" sz="1050" dirty="0">
                <a:solidFill>
                  <a:schemeClr val="accent1"/>
                </a:solidFill>
              </a:rPr>
              <a:t>(n = 108)</a:t>
            </a:r>
            <a:endParaRPr lang="en-ZA" sz="1600" dirty="0">
              <a:solidFill>
                <a:schemeClr val="accent1"/>
              </a:solidFill>
            </a:endParaRPr>
          </a:p>
        </p:txBody>
      </p:sp>
      <p:cxnSp>
        <p:nvCxnSpPr>
          <p:cNvPr id="6" name="Straight Connector 5">
            <a:extLst>
              <a:ext uri="{FF2B5EF4-FFF2-40B4-BE49-F238E27FC236}">
                <a16:creationId xmlns:a16="http://schemas.microsoft.com/office/drawing/2014/main" id="{9E7A5D5D-A9C8-97B5-9C7D-957C43003E4D}"/>
              </a:ext>
            </a:extLst>
          </p:cNvPr>
          <p:cNvCxnSpPr>
            <a:cxnSpLocks/>
          </p:cNvCxnSpPr>
          <p:nvPr/>
        </p:nvCxnSpPr>
        <p:spPr>
          <a:xfrm>
            <a:off x="4658003" y="4219087"/>
            <a:ext cx="753399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748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B726C10-9CED-56E5-5338-30556F8797F5}"/>
              </a:ext>
            </a:extLst>
          </p:cNvPr>
          <p:cNvSpPr/>
          <p:nvPr/>
        </p:nvSpPr>
        <p:spPr>
          <a:xfrm>
            <a:off x="4371531" y="844154"/>
            <a:ext cx="7820469" cy="5432256"/>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E7BE44B0-46CF-F8DA-2CDA-1FC8AC410230}"/>
              </a:ext>
            </a:extLst>
          </p:cNvPr>
          <p:cNvSpPr>
            <a:spLocks noGrp="1"/>
          </p:cNvSpPr>
          <p:nvPr>
            <p:ph type="sldNum" sz="quarter" idx="11"/>
          </p:nvPr>
        </p:nvSpPr>
        <p:spPr/>
        <p:txBody>
          <a:bodyPr/>
          <a:lstStyle/>
          <a:p>
            <a:fld id="{E9D4EFA4-1F90-4D2B-A593-3266C62E9295}" type="slidenum">
              <a:rPr lang="en-ZA" smtClean="0"/>
              <a:pPr/>
              <a:t>15</a:t>
            </a:fld>
            <a:r>
              <a:rPr lang="en-ZA"/>
              <a:t> |</a:t>
            </a:r>
          </a:p>
        </p:txBody>
      </p:sp>
      <p:sp>
        <p:nvSpPr>
          <p:cNvPr id="7" name="Title 1">
            <a:extLst>
              <a:ext uri="{FF2B5EF4-FFF2-40B4-BE49-F238E27FC236}">
                <a16:creationId xmlns:a16="http://schemas.microsoft.com/office/drawing/2014/main" id="{1DD2272C-B8F0-14EB-A269-BD2F83772CA1}"/>
              </a:ext>
            </a:extLst>
          </p:cNvPr>
          <p:cNvSpPr txBox="1">
            <a:spLocks/>
          </p:cNvSpPr>
          <p:nvPr/>
        </p:nvSpPr>
        <p:spPr>
          <a:xfrm>
            <a:off x="190498" y="-18381"/>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b="1" dirty="0"/>
              <a:t>WHAT CHALLENGES DID MICRO BUSINESSES FACE DURING COVID? </a:t>
            </a:r>
            <a:endParaRPr lang="en-ZA" dirty="0"/>
          </a:p>
        </p:txBody>
      </p:sp>
      <p:graphicFrame>
        <p:nvGraphicFramePr>
          <p:cNvPr id="13" name="Chart 12">
            <a:extLst>
              <a:ext uri="{FF2B5EF4-FFF2-40B4-BE49-F238E27FC236}">
                <a16:creationId xmlns:a16="http://schemas.microsoft.com/office/drawing/2014/main" id="{0D4FEE0C-D4B4-11E3-095A-0CA18B0C15D0}"/>
              </a:ext>
            </a:extLst>
          </p:cNvPr>
          <p:cNvGraphicFramePr/>
          <p:nvPr>
            <p:extLst>
              <p:ext uri="{D42A27DB-BD31-4B8C-83A1-F6EECF244321}">
                <p14:modId xmlns:p14="http://schemas.microsoft.com/office/powerpoint/2010/main" val="3530502651"/>
              </p:ext>
            </p:extLst>
          </p:nvPr>
        </p:nvGraphicFramePr>
        <p:xfrm>
          <a:off x="5334605" y="1248033"/>
          <a:ext cx="3528000" cy="25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85875024-3305-A489-8C5C-057F3BCD0BCD}"/>
              </a:ext>
            </a:extLst>
          </p:cNvPr>
          <p:cNvGraphicFramePr/>
          <p:nvPr>
            <p:extLst>
              <p:ext uri="{D42A27DB-BD31-4B8C-83A1-F6EECF244321}">
                <p14:modId xmlns:p14="http://schemas.microsoft.com/office/powerpoint/2010/main" val="4118343009"/>
              </p:ext>
            </p:extLst>
          </p:nvPr>
        </p:nvGraphicFramePr>
        <p:xfrm>
          <a:off x="8506159" y="1248033"/>
          <a:ext cx="3528000" cy="2592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A83DA09D-968A-620E-689F-FC1FCEB0F794}"/>
              </a:ext>
            </a:extLst>
          </p:cNvPr>
          <p:cNvSpPr txBox="1"/>
          <p:nvPr/>
        </p:nvSpPr>
        <p:spPr>
          <a:xfrm>
            <a:off x="4229415" y="1461220"/>
            <a:ext cx="1695897" cy="646331"/>
          </a:xfrm>
          <a:prstGeom prst="rect">
            <a:avLst/>
          </a:prstGeom>
          <a:noFill/>
        </p:spPr>
        <p:txBody>
          <a:bodyPr wrap="square" rtlCol="0">
            <a:spAutoFit/>
          </a:bodyPr>
          <a:lstStyle/>
          <a:p>
            <a:pPr algn="ctr"/>
            <a:r>
              <a:rPr lang="en-ZA" sz="1200" b="1" dirty="0"/>
              <a:t>SUPPLIER CHALLENGES</a:t>
            </a:r>
            <a:r>
              <a:rPr lang="en-ZA" sz="1200" b="1" baseline="30000" dirty="0"/>
              <a:t>1</a:t>
            </a:r>
            <a:r>
              <a:rPr lang="en-ZA" sz="1200" dirty="0"/>
              <a:t>: </a:t>
            </a:r>
          </a:p>
          <a:p>
            <a:pPr algn="ctr"/>
            <a:r>
              <a:rPr lang="en-ZA" sz="1200" dirty="0"/>
              <a:t>July 2021</a:t>
            </a:r>
          </a:p>
        </p:txBody>
      </p:sp>
      <p:sp>
        <p:nvSpPr>
          <p:cNvPr id="18" name="TextBox 17">
            <a:extLst>
              <a:ext uri="{FF2B5EF4-FFF2-40B4-BE49-F238E27FC236}">
                <a16:creationId xmlns:a16="http://schemas.microsoft.com/office/drawing/2014/main" id="{488AF3EB-2CDB-9A11-3561-EFC69F9023E7}"/>
              </a:ext>
            </a:extLst>
          </p:cNvPr>
          <p:cNvSpPr txBox="1"/>
          <p:nvPr/>
        </p:nvSpPr>
        <p:spPr>
          <a:xfrm>
            <a:off x="572291" y="6428236"/>
            <a:ext cx="10272137" cy="338554"/>
          </a:xfrm>
          <a:prstGeom prst="rect">
            <a:avLst/>
          </a:prstGeom>
          <a:noFill/>
        </p:spPr>
        <p:txBody>
          <a:bodyPr wrap="square" rtlCol="0">
            <a:spAutoFit/>
          </a:bodyPr>
          <a:lstStyle/>
          <a:p>
            <a:pPr algn="l"/>
            <a:r>
              <a:rPr lang="en-US" sz="800" dirty="0"/>
              <a:t>Source: </a:t>
            </a:r>
            <a:r>
              <a:rPr lang="en-US" sz="800" dirty="0" err="1"/>
              <a:t>FinAccess</a:t>
            </a:r>
            <a:r>
              <a:rPr lang="en-US" sz="800" dirty="0"/>
              <a:t> MSE Tracker: Wave 3 and in-depth interviews</a:t>
            </a:r>
          </a:p>
          <a:p>
            <a:pPr algn="l"/>
            <a:r>
              <a:rPr lang="en-US" sz="800" dirty="0"/>
              <a:t>Note: [1] Currently, what challenges, if any, are you facing accessing supplies for your business?” </a:t>
            </a:r>
          </a:p>
        </p:txBody>
      </p:sp>
      <p:sp>
        <p:nvSpPr>
          <p:cNvPr id="19" name="TextBox 18">
            <a:extLst>
              <a:ext uri="{FF2B5EF4-FFF2-40B4-BE49-F238E27FC236}">
                <a16:creationId xmlns:a16="http://schemas.microsoft.com/office/drawing/2014/main" id="{7E8627CA-70F0-4995-AF6C-062861B4E9C0}"/>
              </a:ext>
            </a:extLst>
          </p:cNvPr>
          <p:cNvSpPr txBox="1"/>
          <p:nvPr/>
        </p:nvSpPr>
        <p:spPr>
          <a:xfrm>
            <a:off x="189164" y="1024515"/>
            <a:ext cx="4069286" cy="6170920"/>
          </a:xfrm>
          <a:prstGeom prst="rect">
            <a:avLst/>
          </a:prstGeom>
          <a:noFill/>
        </p:spPr>
        <p:txBody>
          <a:bodyPr wrap="square" rtlCol="0">
            <a:spAutoFit/>
          </a:bodyPr>
          <a:lstStyle/>
          <a:p>
            <a:pPr marL="171450" indent="-171450" algn="l">
              <a:spcAft>
                <a:spcPts val="600"/>
              </a:spcAft>
              <a:buFont typeface="Arial" panose="020B0604020202020204" pitchFamily="34" charset="0"/>
              <a:buChar char="•"/>
            </a:pPr>
            <a:r>
              <a:rPr lang="en-ZA" sz="1300" b="1" dirty="0"/>
              <a:t>Challenges with suppliers, particularly increased prices of goods and services, </a:t>
            </a:r>
            <a:r>
              <a:rPr lang="en-ZA" sz="1300" dirty="0"/>
              <a:t>was another major challenge for business owners</a:t>
            </a:r>
          </a:p>
          <a:p>
            <a:pPr marL="171450" indent="-171450" algn="l">
              <a:spcAft>
                <a:spcPts val="600"/>
              </a:spcAft>
              <a:buFont typeface="Arial" panose="020B0604020202020204" pitchFamily="34" charset="0"/>
              <a:buChar char="•"/>
            </a:pPr>
            <a:r>
              <a:rPr lang="en-ZA" sz="1300" dirty="0"/>
              <a:t>Travel bans to get in and out of the cities and transport permit requirements resulted in fewer transport providers operating during COVID, driving the price up of transport </a:t>
            </a:r>
          </a:p>
          <a:p>
            <a:pPr marL="171450" indent="-171450" algn="l">
              <a:spcAft>
                <a:spcPts val="600"/>
              </a:spcAft>
              <a:buFont typeface="Arial" panose="020B0604020202020204" pitchFamily="34" charset="0"/>
              <a:buChar char="•"/>
            </a:pPr>
            <a:r>
              <a:rPr lang="en-US" sz="1300" dirty="0"/>
              <a:t>Some business owners also felt that the </a:t>
            </a:r>
            <a:r>
              <a:rPr lang="en-US" sz="1300" b="1" dirty="0"/>
              <a:t>disruptions to the normal bargaining practices </a:t>
            </a:r>
            <a:r>
              <a:rPr lang="en-US" sz="1300" dirty="0"/>
              <a:t>during COVID also drove stock prices up - </a:t>
            </a:r>
          </a:p>
          <a:p>
            <a:pPr marL="360000">
              <a:spcAft>
                <a:spcPts val="600"/>
              </a:spcAft>
            </a:pPr>
            <a:r>
              <a:rPr lang="en-US" sz="1300" dirty="0"/>
              <a:t> “</a:t>
            </a:r>
            <a:r>
              <a:rPr lang="en-US" sz="1300" i="1" dirty="0"/>
              <a:t>In Meru market, the chief was chasing the crowd of people. It meant  </a:t>
            </a:r>
            <a:r>
              <a:rPr lang="en-US" sz="1300" b="0" i="1" dirty="0">
                <a:solidFill>
                  <a:srgbClr val="000000"/>
                </a:solidFill>
                <a:effectLst/>
              </a:rPr>
              <a:t>a buyer couldn't properly bargain with the seller</a:t>
            </a:r>
            <a:r>
              <a:rPr lang="en-US" sz="1300" i="1" dirty="0">
                <a:solidFill>
                  <a:srgbClr val="000000"/>
                </a:solidFill>
              </a:rPr>
              <a:t>, </a:t>
            </a:r>
            <a:r>
              <a:rPr lang="en-US" sz="1300" b="0" i="1" dirty="0">
                <a:solidFill>
                  <a:srgbClr val="000000"/>
                </a:solidFill>
                <a:effectLst/>
              </a:rPr>
              <a:t>so it was better to order on phone but again they take advantage and hike the prices.”</a:t>
            </a:r>
          </a:p>
          <a:p>
            <a:pPr marL="171450" indent="-171450">
              <a:spcAft>
                <a:spcPts val="600"/>
              </a:spcAft>
              <a:buFont typeface="Arial" panose="020B0604020202020204" pitchFamily="34" charset="0"/>
              <a:buChar char="•"/>
            </a:pPr>
            <a:r>
              <a:rPr lang="en-US" sz="1300" b="1" dirty="0"/>
              <a:t>Access to markets, fewer suppliers in the market and changes in supply schedules (when stock was delivered to the market) </a:t>
            </a:r>
            <a:r>
              <a:rPr lang="en-US" sz="1300" dirty="0"/>
              <a:t>also</a:t>
            </a:r>
            <a:r>
              <a:rPr lang="en-US" sz="1300" b="1" dirty="0"/>
              <a:t> </a:t>
            </a:r>
            <a:r>
              <a:rPr lang="en-US" sz="1300" dirty="0"/>
              <a:t>made getting stock and supplies more difficult for business owners</a:t>
            </a:r>
          </a:p>
          <a:p>
            <a:pPr>
              <a:spcAft>
                <a:spcPts val="600"/>
              </a:spcAft>
            </a:pPr>
            <a:endParaRPr lang="en-US" sz="1200" dirty="0"/>
          </a:p>
          <a:p>
            <a:pPr marL="171450" indent="-171450">
              <a:spcAft>
                <a:spcPts val="600"/>
              </a:spcAft>
              <a:buFont typeface="Arial" panose="020B0604020202020204" pitchFamily="34" charset="0"/>
              <a:buChar char="•"/>
            </a:pPr>
            <a:endParaRPr lang="en-US" sz="1200" i="1" dirty="0">
              <a:latin typeface="+mj-lt"/>
            </a:endParaRPr>
          </a:p>
          <a:p>
            <a:pPr marL="171450" indent="-171450" algn="l">
              <a:spcAft>
                <a:spcPts val="600"/>
              </a:spcAft>
              <a:buFont typeface="Arial" panose="020B0604020202020204" pitchFamily="34" charset="0"/>
              <a:buChar char="•"/>
            </a:pPr>
            <a:endParaRPr lang="en-ZA" sz="1200" dirty="0"/>
          </a:p>
          <a:p>
            <a:pPr marL="171450" indent="-171450" algn="l">
              <a:spcAft>
                <a:spcPts val="600"/>
              </a:spcAft>
              <a:buFont typeface="Arial" panose="020B0604020202020204" pitchFamily="34" charset="0"/>
              <a:buChar char="•"/>
            </a:pPr>
            <a:endParaRPr lang="en-US" sz="1200" dirty="0"/>
          </a:p>
          <a:p>
            <a:pPr marL="171450" indent="-171450">
              <a:spcAft>
                <a:spcPts val="600"/>
              </a:spcAft>
              <a:buFont typeface="Arial" panose="020B0604020202020204" pitchFamily="34" charset="0"/>
              <a:buChar char="•"/>
            </a:pPr>
            <a:endParaRPr lang="en-US" sz="1200" dirty="0"/>
          </a:p>
          <a:p>
            <a:pPr marL="171450" indent="-171450" algn="l">
              <a:spcAft>
                <a:spcPts val="600"/>
              </a:spcAft>
              <a:buFont typeface="Arial" panose="020B0604020202020204" pitchFamily="34" charset="0"/>
              <a:buChar char="•"/>
            </a:pPr>
            <a:endParaRPr lang="en-ZA" sz="1200" dirty="0"/>
          </a:p>
        </p:txBody>
      </p:sp>
      <p:pic>
        <p:nvPicPr>
          <p:cNvPr id="28" name="Picture 27" descr="A person standing next to a fruit stand&#10;&#10;Description automatically generated with medium confidence">
            <a:extLst>
              <a:ext uri="{FF2B5EF4-FFF2-40B4-BE49-F238E27FC236}">
                <a16:creationId xmlns:a16="http://schemas.microsoft.com/office/drawing/2014/main" id="{BC55C48B-9931-2377-BCE9-E47399D34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763" y="3689871"/>
            <a:ext cx="2995098" cy="2995098"/>
          </a:xfrm>
          <a:prstGeom prst="rect">
            <a:avLst/>
          </a:prstGeom>
        </p:spPr>
      </p:pic>
      <p:grpSp>
        <p:nvGrpSpPr>
          <p:cNvPr id="29" name="Group 28">
            <a:extLst>
              <a:ext uri="{FF2B5EF4-FFF2-40B4-BE49-F238E27FC236}">
                <a16:creationId xmlns:a16="http://schemas.microsoft.com/office/drawing/2014/main" id="{FAD2DDE1-440B-A548-240A-0B96DE29961D}"/>
              </a:ext>
            </a:extLst>
          </p:cNvPr>
          <p:cNvGrpSpPr/>
          <p:nvPr/>
        </p:nvGrpSpPr>
        <p:grpSpPr>
          <a:xfrm>
            <a:off x="7078014" y="4224762"/>
            <a:ext cx="4924822" cy="1769934"/>
            <a:chOff x="8296917" y="654204"/>
            <a:chExt cx="3798370" cy="2016807"/>
          </a:xfrm>
        </p:grpSpPr>
        <p:sp>
          <p:nvSpPr>
            <p:cNvPr id="30" name="Speech Bubble: Rectangle 29">
              <a:extLst>
                <a:ext uri="{FF2B5EF4-FFF2-40B4-BE49-F238E27FC236}">
                  <a16:creationId xmlns:a16="http://schemas.microsoft.com/office/drawing/2014/main" id="{968E46B3-A3C9-AABD-2440-E3056280E06B}"/>
                </a:ext>
              </a:extLst>
            </p:cNvPr>
            <p:cNvSpPr/>
            <p:nvPr/>
          </p:nvSpPr>
          <p:spPr>
            <a:xfrm>
              <a:off x="8296917" y="654204"/>
              <a:ext cx="3798370" cy="2016807"/>
            </a:xfrm>
            <a:prstGeom prst="wedgeRectCallout">
              <a:avLst>
                <a:gd name="adj1" fmla="val -60663"/>
                <a:gd name="adj2" fmla="val -19080"/>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sp>
          <p:nvSpPr>
            <p:cNvPr id="31" name="TextBox 30">
              <a:extLst>
                <a:ext uri="{FF2B5EF4-FFF2-40B4-BE49-F238E27FC236}">
                  <a16:creationId xmlns:a16="http://schemas.microsoft.com/office/drawing/2014/main" id="{72D172F3-4F46-1D29-1176-90B40B6C0575}"/>
                </a:ext>
              </a:extLst>
            </p:cNvPr>
            <p:cNvSpPr txBox="1"/>
            <p:nvPr/>
          </p:nvSpPr>
          <p:spPr>
            <a:xfrm>
              <a:off x="8534839" y="850287"/>
              <a:ext cx="3407190" cy="1769676"/>
            </a:xfrm>
            <a:prstGeom prst="rect">
              <a:avLst/>
            </a:prstGeom>
            <a:noFill/>
          </p:spPr>
          <p:txBody>
            <a:bodyPr wrap="square">
              <a:spAutoFit/>
            </a:bodyPr>
            <a:lstStyle/>
            <a:p>
              <a:pPr>
                <a:lnSpc>
                  <a:spcPct val="114000"/>
                </a:lnSpc>
                <a:spcAft>
                  <a:spcPts val="600"/>
                </a:spcAft>
              </a:pPr>
              <a:r>
                <a:rPr lang="en-US" sz="1200" b="0" i="1" dirty="0">
                  <a:solidFill>
                    <a:srgbClr val="000000"/>
                  </a:solidFill>
                  <a:effectLst/>
                  <a:latin typeface="+mj-lt"/>
                </a:rPr>
                <a:t>From the suppliers side the challenge was getting goods to Nairobi from Meru because you remember the zoning and the lockdown, the </a:t>
              </a:r>
              <a:r>
                <a:rPr lang="en-US" sz="1200" b="1" i="1" dirty="0">
                  <a:solidFill>
                    <a:srgbClr val="000000"/>
                  </a:solidFill>
                  <a:effectLst/>
                  <a:latin typeface="+mj-lt"/>
                </a:rPr>
                <a:t>few vehicles with travel permit hiked their cost to up to 350 shillings per bunch of bananas, we used to pay 150 to 200 shillings</a:t>
              </a:r>
              <a:r>
                <a:rPr lang="en-US" sz="1200" b="0" i="1" dirty="0">
                  <a:solidFill>
                    <a:srgbClr val="000000"/>
                  </a:solidFill>
                  <a:effectLst/>
                  <a:latin typeface="+mj-lt"/>
                </a:rPr>
                <a:t> and </a:t>
              </a:r>
              <a:r>
                <a:rPr lang="en-US" sz="1200" i="1" dirty="0">
                  <a:solidFill>
                    <a:srgbClr val="000000"/>
                  </a:solidFill>
                  <a:latin typeface="+mj-lt"/>
                </a:rPr>
                <a:t>also </a:t>
              </a:r>
              <a:r>
                <a:rPr lang="en-US" sz="1200" i="1" dirty="0">
                  <a:solidFill>
                    <a:srgbClr val="000000"/>
                  </a:solidFill>
                  <a:effectLst/>
                  <a:latin typeface="+mj-lt"/>
                </a:rPr>
                <a:t>getting space in such trucks became a problem too</a:t>
              </a:r>
              <a:r>
                <a:rPr lang="en-US" sz="1200" b="0" i="1" dirty="0">
                  <a:solidFill>
                    <a:srgbClr val="000000"/>
                  </a:solidFill>
                  <a:effectLst/>
                  <a:latin typeface="+mj-lt"/>
                </a:rPr>
                <a:t>. – </a:t>
              </a:r>
              <a:r>
                <a:rPr lang="en-US" sz="1200" b="1" i="1" dirty="0">
                  <a:solidFill>
                    <a:srgbClr val="000000"/>
                  </a:solidFill>
                  <a:effectLst/>
                  <a:latin typeface="+mj-lt"/>
                </a:rPr>
                <a:t>Male, fruit vendor, Nairobi (struggling segment)</a:t>
              </a:r>
              <a:endParaRPr lang="en-ZA" sz="1200" b="1" i="1" dirty="0">
                <a:latin typeface="+mj-lt"/>
              </a:endParaRPr>
            </a:p>
          </p:txBody>
        </p:sp>
      </p:grpSp>
      <p:sp>
        <p:nvSpPr>
          <p:cNvPr id="32" name="TextBox 31">
            <a:extLst>
              <a:ext uri="{FF2B5EF4-FFF2-40B4-BE49-F238E27FC236}">
                <a16:creationId xmlns:a16="http://schemas.microsoft.com/office/drawing/2014/main" id="{9298914D-C81D-F174-1F92-13BDF9D0954E}"/>
              </a:ext>
            </a:extLst>
          </p:cNvPr>
          <p:cNvSpPr txBox="1"/>
          <p:nvPr/>
        </p:nvSpPr>
        <p:spPr>
          <a:xfrm>
            <a:off x="6860901" y="926930"/>
            <a:ext cx="1475945" cy="461665"/>
          </a:xfrm>
          <a:prstGeom prst="rect">
            <a:avLst/>
          </a:prstGeom>
          <a:noFill/>
        </p:spPr>
        <p:txBody>
          <a:bodyPr wrap="square" rtlCol="0">
            <a:spAutoFit/>
          </a:bodyPr>
          <a:lstStyle/>
          <a:p>
            <a:pPr algn="ctr"/>
            <a:r>
              <a:rPr lang="en-ZA" sz="1400" b="1" dirty="0">
                <a:solidFill>
                  <a:schemeClr val="accent3">
                    <a:lumMod val="75000"/>
                  </a:schemeClr>
                </a:solidFill>
              </a:rPr>
              <a:t>RECOVERED</a:t>
            </a:r>
          </a:p>
          <a:p>
            <a:pPr algn="ctr"/>
            <a:r>
              <a:rPr lang="en-ZA" sz="1000" dirty="0">
                <a:solidFill>
                  <a:schemeClr val="accent3">
                    <a:lumMod val="75000"/>
                  </a:schemeClr>
                </a:solidFill>
              </a:rPr>
              <a:t>(n = 76)</a:t>
            </a:r>
            <a:endParaRPr lang="en-ZA" sz="1400" dirty="0">
              <a:solidFill>
                <a:schemeClr val="accent3">
                  <a:lumMod val="75000"/>
                </a:schemeClr>
              </a:solidFill>
            </a:endParaRPr>
          </a:p>
        </p:txBody>
      </p:sp>
      <p:sp>
        <p:nvSpPr>
          <p:cNvPr id="33" name="TextBox 32">
            <a:extLst>
              <a:ext uri="{FF2B5EF4-FFF2-40B4-BE49-F238E27FC236}">
                <a16:creationId xmlns:a16="http://schemas.microsoft.com/office/drawing/2014/main" id="{7BFE7D30-518C-DC54-D78B-8E7F869E8116}"/>
              </a:ext>
            </a:extLst>
          </p:cNvPr>
          <p:cNvSpPr txBox="1"/>
          <p:nvPr/>
        </p:nvSpPr>
        <p:spPr>
          <a:xfrm>
            <a:off x="10106456" y="919236"/>
            <a:ext cx="1475945" cy="469359"/>
          </a:xfrm>
          <a:prstGeom prst="rect">
            <a:avLst/>
          </a:prstGeom>
          <a:noFill/>
        </p:spPr>
        <p:txBody>
          <a:bodyPr wrap="square" rtlCol="0">
            <a:spAutoFit/>
          </a:bodyPr>
          <a:lstStyle/>
          <a:p>
            <a:pPr algn="ctr"/>
            <a:r>
              <a:rPr lang="en-ZA" sz="1400" b="1" dirty="0">
                <a:solidFill>
                  <a:schemeClr val="accent1"/>
                </a:solidFill>
              </a:rPr>
              <a:t>STRUGGLING</a:t>
            </a:r>
          </a:p>
          <a:p>
            <a:pPr algn="ctr"/>
            <a:r>
              <a:rPr lang="en-ZA" sz="1050" dirty="0">
                <a:solidFill>
                  <a:schemeClr val="accent1"/>
                </a:solidFill>
              </a:rPr>
              <a:t>(n = 108)</a:t>
            </a:r>
            <a:endParaRPr lang="en-ZA" sz="1600" dirty="0">
              <a:solidFill>
                <a:schemeClr val="accent1"/>
              </a:solidFill>
            </a:endParaRPr>
          </a:p>
        </p:txBody>
      </p:sp>
    </p:spTree>
    <p:extLst>
      <p:ext uri="{BB962C8B-B14F-4D97-AF65-F5344CB8AC3E}">
        <p14:creationId xmlns:p14="http://schemas.microsoft.com/office/powerpoint/2010/main" val="1192700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B726C10-9CED-56E5-5338-30556F8797F5}"/>
              </a:ext>
            </a:extLst>
          </p:cNvPr>
          <p:cNvSpPr/>
          <p:nvPr/>
        </p:nvSpPr>
        <p:spPr>
          <a:xfrm>
            <a:off x="5515680" y="843342"/>
            <a:ext cx="6678360" cy="5112494"/>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E7BE44B0-46CF-F8DA-2CDA-1FC8AC410230}"/>
              </a:ext>
            </a:extLst>
          </p:cNvPr>
          <p:cNvSpPr>
            <a:spLocks noGrp="1"/>
          </p:cNvSpPr>
          <p:nvPr>
            <p:ph type="sldNum" sz="quarter" idx="11"/>
          </p:nvPr>
        </p:nvSpPr>
        <p:spPr/>
        <p:txBody>
          <a:bodyPr/>
          <a:lstStyle/>
          <a:p>
            <a:fld id="{E9D4EFA4-1F90-4D2B-A593-3266C62E9295}" type="slidenum">
              <a:rPr lang="en-ZA" smtClean="0"/>
              <a:pPr/>
              <a:t>16</a:t>
            </a:fld>
            <a:r>
              <a:rPr lang="en-ZA"/>
              <a:t> |</a:t>
            </a:r>
          </a:p>
        </p:txBody>
      </p:sp>
      <p:sp>
        <p:nvSpPr>
          <p:cNvPr id="7" name="Title 1">
            <a:extLst>
              <a:ext uri="{FF2B5EF4-FFF2-40B4-BE49-F238E27FC236}">
                <a16:creationId xmlns:a16="http://schemas.microsoft.com/office/drawing/2014/main" id="{1DD2272C-B8F0-14EB-A269-BD2F83772CA1}"/>
              </a:ext>
            </a:extLst>
          </p:cNvPr>
          <p:cNvSpPr txBox="1">
            <a:spLocks/>
          </p:cNvSpPr>
          <p:nvPr/>
        </p:nvSpPr>
        <p:spPr>
          <a:xfrm>
            <a:off x="190498" y="-18381"/>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b="1" dirty="0"/>
              <a:t>WHAT CHALLENGES DID MICRO BUSINESSES FACE DURING COVID? </a:t>
            </a:r>
            <a:endParaRPr lang="en-ZA" dirty="0"/>
          </a:p>
        </p:txBody>
      </p:sp>
      <p:sp>
        <p:nvSpPr>
          <p:cNvPr id="15" name="TextBox 14">
            <a:extLst>
              <a:ext uri="{FF2B5EF4-FFF2-40B4-BE49-F238E27FC236}">
                <a16:creationId xmlns:a16="http://schemas.microsoft.com/office/drawing/2014/main" id="{A83DA09D-968A-620E-689F-FC1FCEB0F794}"/>
              </a:ext>
            </a:extLst>
          </p:cNvPr>
          <p:cNvSpPr txBox="1"/>
          <p:nvPr/>
        </p:nvSpPr>
        <p:spPr>
          <a:xfrm>
            <a:off x="5688851" y="1555598"/>
            <a:ext cx="1817152" cy="646331"/>
          </a:xfrm>
          <a:prstGeom prst="rect">
            <a:avLst/>
          </a:prstGeom>
          <a:noFill/>
        </p:spPr>
        <p:txBody>
          <a:bodyPr wrap="square" rtlCol="0">
            <a:spAutoFit/>
          </a:bodyPr>
          <a:lstStyle/>
          <a:p>
            <a:pPr algn="ctr"/>
            <a:r>
              <a:rPr lang="en-ZA" sz="1200" b="1" dirty="0"/>
              <a:t>Could access trade credit from suppliers </a:t>
            </a:r>
            <a:r>
              <a:rPr lang="en-ZA" sz="1200" b="1" u="sng" dirty="0"/>
              <a:t>pre-COVID</a:t>
            </a:r>
            <a:r>
              <a:rPr lang="en-ZA" sz="1200" b="1" dirty="0"/>
              <a:t>?</a:t>
            </a:r>
            <a:r>
              <a:rPr lang="en-ZA" sz="1200" b="1" baseline="30000" dirty="0"/>
              <a:t>1</a:t>
            </a:r>
            <a:r>
              <a:rPr lang="en-ZA" sz="1200" b="1" dirty="0"/>
              <a:t> </a:t>
            </a:r>
            <a:endParaRPr lang="en-ZA" sz="1200" dirty="0"/>
          </a:p>
        </p:txBody>
      </p:sp>
      <p:sp>
        <p:nvSpPr>
          <p:cNvPr id="18" name="TextBox 17">
            <a:extLst>
              <a:ext uri="{FF2B5EF4-FFF2-40B4-BE49-F238E27FC236}">
                <a16:creationId xmlns:a16="http://schemas.microsoft.com/office/drawing/2014/main" id="{488AF3EB-2CDB-9A11-3561-EFC69F9023E7}"/>
              </a:ext>
            </a:extLst>
          </p:cNvPr>
          <p:cNvSpPr txBox="1"/>
          <p:nvPr/>
        </p:nvSpPr>
        <p:spPr>
          <a:xfrm>
            <a:off x="600121" y="6391765"/>
            <a:ext cx="10272137" cy="338554"/>
          </a:xfrm>
          <a:prstGeom prst="rect">
            <a:avLst/>
          </a:prstGeom>
          <a:noFill/>
        </p:spPr>
        <p:txBody>
          <a:bodyPr wrap="square" rtlCol="0">
            <a:spAutoFit/>
          </a:bodyPr>
          <a:lstStyle/>
          <a:p>
            <a:pPr algn="l"/>
            <a:r>
              <a:rPr lang="en-US" sz="800" dirty="0"/>
              <a:t>Source: </a:t>
            </a:r>
            <a:r>
              <a:rPr lang="en-US" sz="800" dirty="0" err="1"/>
              <a:t>FinAccess</a:t>
            </a:r>
            <a:r>
              <a:rPr lang="en-US" sz="800" dirty="0"/>
              <a:t> MSE Tracker: Wave 3</a:t>
            </a:r>
          </a:p>
          <a:p>
            <a:pPr algn="l"/>
            <a:r>
              <a:rPr lang="en-US" sz="800" dirty="0"/>
              <a:t>[1] Recall data for Feb 2020 collected in the Wave 3 survey (not included in the previous survey waves). Only asked to active businesses therefore no data shown for the closed business segment</a:t>
            </a:r>
          </a:p>
        </p:txBody>
      </p:sp>
      <p:grpSp>
        <p:nvGrpSpPr>
          <p:cNvPr id="20" name="Group 19">
            <a:extLst>
              <a:ext uri="{FF2B5EF4-FFF2-40B4-BE49-F238E27FC236}">
                <a16:creationId xmlns:a16="http://schemas.microsoft.com/office/drawing/2014/main" id="{7A9A67E4-6A1C-8455-B768-C04151A4068C}"/>
              </a:ext>
            </a:extLst>
          </p:cNvPr>
          <p:cNvGrpSpPr/>
          <p:nvPr/>
        </p:nvGrpSpPr>
        <p:grpSpPr>
          <a:xfrm>
            <a:off x="7559702" y="1428435"/>
            <a:ext cx="2695574" cy="1360678"/>
            <a:chOff x="2446819" y="2358365"/>
            <a:chExt cx="2695574" cy="1236980"/>
          </a:xfrm>
        </p:grpSpPr>
        <p:graphicFrame>
          <p:nvGraphicFramePr>
            <p:cNvPr id="21" name="Chart 20">
              <a:extLst>
                <a:ext uri="{FF2B5EF4-FFF2-40B4-BE49-F238E27FC236}">
                  <a16:creationId xmlns:a16="http://schemas.microsoft.com/office/drawing/2014/main" id="{566EFE4B-8EBE-28BF-9514-73F04CB1CAD0}"/>
                </a:ext>
              </a:extLst>
            </p:cNvPr>
            <p:cNvGraphicFramePr/>
            <p:nvPr>
              <p:extLst>
                <p:ext uri="{D42A27DB-BD31-4B8C-83A1-F6EECF244321}">
                  <p14:modId xmlns:p14="http://schemas.microsoft.com/office/powerpoint/2010/main" val="1421704587"/>
                </p:ext>
              </p:extLst>
            </p:nvPr>
          </p:nvGraphicFramePr>
          <p:xfrm>
            <a:off x="2446819" y="2358365"/>
            <a:ext cx="2695574" cy="123698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1">
              <a:extLst>
                <a:ext uri="{FF2B5EF4-FFF2-40B4-BE49-F238E27FC236}">
                  <a16:creationId xmlns:a16="http://schemas.microsoft.com/office/drawing/2014/main" id="{2AEADD4A-3A7C-DD04-33E4-60C404B7F2B4}"/>
                </a:ext>
              </a:extLst>
            </p:cNvPr>
            <p:cNvSpPr txBox="1"/>
            <p:nvPr/>
          </p:nvSpPr>
          <p:spPr>
            <a:xfrm>
              <a:off x="3504580" y="2841404"/>
              <a:ext cx="533400" cy="2797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1400" b="1" dirty="0">
                  <a:solidFill>
                    <a:schemeClr val="accent3">
                      <a:lumMod val="75000"/>
                    </a:schemeClr>
                  </a:solidFill>
                </a:rPr>
                <a:t>YES</a:t>
              </a:r>
              <a:endParaRPr lang="en-ZA" sz="1400" b="1" dirty="0">
                <a:solidFill>
                  <a:schemeClr val="accent3">
                    <a:lumMod val="75000"/>
                  </a:schemeClr>
                </a:solidFill>
              </a:endParaRPr>
            </a:p>
          </p:txBody>
        </p:sp>
      </p:grpSp>
      <p:grpSp>
        <p:nvGrpSpPr>
          <p:cNvPr id="25" name="Group 24">
            <a:extLst>
              <a:ext uri="{FF2B5EF4-FFF2-40B4-BE49-F238E27FC236}">
                <a16:creationId xmlns:a16="http://schemas.microsoft.com/office/drawing/2014/main" id="{34E47D84-D85A-F318-F844-FEA4E4A4888D}"/>
              </a:ext>
            </a:extLst>
          </p:cNvPr>
          <p:cNvGrpSpPr/>
          <p:nvPr/>
        </p:nvGrpSpPr>
        <p:grpSpPr>
          <a:xfrm>
            <a:off x="7559702" y="2868018"/>
            <a:ext cx="2695574" cy="1360678"/>
            <a:chOff x="2446819" y="2358365"/>
            <a:chExt cx="2695574" cy="1236980"/>
          </a:xfrm>
        </p:grpSpPr>
        <p:graphicFrame>
          <p:nvGraphicFramePr>
            <p:cNvPr id="27" name="Chart 26">
              <a:extLst>
                <a:ext uri="{FF2B5EF4-FFF2-40B4-BE49-F238E27FC236}">
                  <a16:creationId xmlns:a16="http://schemas.microsoft.com/office/drawing/2014/main" id="{9043C3D2-74EC-37DC-3A60-F31F4A399DC0}"/>
                </a:ext>
              </a:extLst>
            </p:cNvPr>
            <p:cNvGraphicFramePr/>
            <p:nvPr>
              <p:extLst>
                <p:ext uri="{D42A27DB-BD31-4B8C-83A1-F6EECF244321}">
                  <p14:modId xmlns:p14="http://schemas.microsoft.com/office/powerpoint/2010/main" val="419217664"/>
                </p:ext>
              </p:extLst>
            </p:nvPr>
          </p:nvGraphicFramePr>
          <p:xfrm>
            <a:off x="2446819" y="2358365"/>
            <a:ext cx="2695574" cy="1236980"/>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1">
              <a:extLst>
                <a:ext uri="{FF2B5EF4-FFF2-40B4-BE49-F238E27FC236}">
                  <a16:creationId xmlns:a16="http://schemas.microsoft.com/office/drawing/2014/main" id="{330F6F3A-C46F-9978-422E-626D98D161C5}"/>
                </a:ext>
              </a:extLst>
            </p:cNvPr>
            <p:cNvSpPr txBox="1"/>
            <p:nvPr/>
          </p:nvSpPr>
          <p:spPr>
            <a:xfrm>
              <a:off x="3517794" y="2858621"/>
              <a:ext cx="533400" cy="2797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1400" b="1" dirty="0">
                  <a:solidFill>
                    <a:schemeClr val="accent3">
                      <a:lumMod val="75000"/>
                    </a:schemeClr>
                  </a:solidFill>
                </a:rPr>
                <a:t>YES</a:t>
              </a:r>
              <a:endParaRPr lang="en-ZA" sz="1400" b="1" dirty="0">
                <a:solidFill>
                  <a:schemeClr val="accent3">
                    <a:lumMod val="75000"/>
                  </a:schemeClr>
                </a:solidFill>
              </a:endParaRPr>
            </a:p>
          </p:txBody>
        </p:sp>
      </p:grpSp>
      <p:grpSp>
        <p:nvGrpSpPr>
          <p:cNvPr id="33" name="Group 32">
            <a:extLst>
              <a:ext uri="{FF2B5EF4-FFF2-40B4-BE49-F238E27FC236}">
                <a16:creationId xmlns:a16="http://schemas.microsoft.com/office/drawing/2014/main" id="{BE9EB11F-EE5A-96EC-81AB-BBD2D1520EEF}"/>
              </a:ext>
            </a:extLst>
          </p:cNvPr>
          <p:cNvGrpSpPr/>
          <p:nvPr/>
        </p:nvGrpSpPr>
        <p:grpSpPr>
          <a:xfrm>
            <a:off x="9863819" y="2860398"/>
            <a:ext cx="2695574" cy="1360678"/>
            <a:chOff x="2446819" y="2358365"/>
            <a:chExt cx="2695574" cy="1236980"/>
          </a:xfrm>
        </p:grpSpPr>
        <p:graphicFrame>
          <p:nvGraphicFramePr>
            <p:cNvPr id="34" name="Chart 33">
              <a:extLst>
                <a:ext uri="{FF2B5EF4-FFF2-40B4-BE49-F238E27FC236}">
                  <a16:creationId xmlns:a16="http://schemas.microsoft.com/office/drawing/2014/main" id="{9CA123C8-4E68-6F67-6151-F4FC118E6993}"/>
                </a:ext>
              </a:extLst>
            </p:cNvPr>
            <p:cNvGraphicFramePr/>
            <p:nvPr>
              <p:extLst>
                <p:ext uri="{D42A27DB-BD31-4B8C-83A1-F6EECF244321}">
                  <p14:modId xmlns:p14="http://schemas.microsoft.com/office/powerpoint/2010/main" val="1122183881"/>
                </p:ext>
              </p:extLst>
            </p:nvPr>
          </p:nvGraphicFramePr>
          <p:xfrm>
            <a:off x="2446819" y="2358365"/>
            <a:ext cx="2695574" cy="1236980"/>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1">
              <a:extLst>
                <a:ext uri="{FF2B5EF4-FFF2-40B4-BE49-F238E27FC236}">
                  <a16:creationId xmlns:a16="http://schemas.microsoft.com/office/drawing/2014/main" id="{6AD27853-FEFB-268F-962D-BDDC55B5ADEC}"/>
                </a:ext>
              </a:extLst>
            </p:cNvPr>
            <p:cNvSpPr txBox="1"/>
            <p:nvPr/>
          </p:nvSpPr>
          <p:spPr>
            <a:xfrm>
              <a:off x="3517794" y="2858621"/>
              <a:ext cx="533400" cy="2797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1400" b="1" dirty="0">
                  <a:solidFill>
                    <a:schemeClr val="accent1"/>
                  </a:solidFill>
                </a:rPr>
                <a:t>YES</a:t>
              </a:r>
              <a:endParaRPr lang="en-ZA" sz="1400" b="1" dirty="0">
                <a:solidFill>
                  <a:schemeClr val="accent1"/>
                </a:solidFill>
              </a:endParaRPr>
            </a:p>
          </p:txBody>
        </p:sp>
      </p:grpSp>
      <p:sp>
        <p:nvSpPr>
          <p:cNvPr id="36" name="TextBox 35">
            <a:extLst>
              <a:ext uri="{FF2B5EF4-FFF2-40B4-BE49-F238E27FC236}">
                <a16:creationId xmlns:a16="http://schemas.microsoft.com/office/drawing/2014/main" id="{8A617C9A-3DFF-E5D8-A0AA-D0E74FC4AA57}"/>
              </a:ext>
            </a:extLst>
          </p:cNvPr>
          <p:cNvSpPr txBox="1"/>
          <p:nvPr/>
        </p:nvSpPr>
        <p:spPr>
          <a:xfrm>
            <a:off x="5688851" y="3070519"/>
            <a:ext cx="1817152" cy="646331"/>
          </a:xfrm>
          <a:prstGeom prst="rect">
            <a:avLst/>
          </a:prstGeom>
          <a:noFill/>
        </p:spPr>
        <p:txBody>
          <a:bodyPr wrap="square" rtlCol="0">
            <a:spAutoFit/>
          </a:bodyPr>
          <a:lstStyle/>
          <a:p>
            <a:pPr algn="ctr"/>
            <a:r>
              <a:rPr lang="en-ZA" sz="1200" b="1" dirty="0"/>
              <a:t>Could access trade credit from suppliers in </a:t>
            </a:r>
            <a:r>
              <a:rPr lang="en-ZA" sz="1200" b="1" u="sng" dirty="0"/>
              <a:t>July 2021</a:t>
            </a:r>
            <a:endParaRPr lang="en-ZA" sz="1200" u="sng" dirty="0"/>
          </a:p>
        </p:txBody>
      </p:sp>
      <p:grpSp>
        <p:nvGrpSpPr>
          <p:cNvPr id="37" name="Group 36">
            <a:extLst>
              <a:ext uri="{FF2B5EF4-FFF2-40B4-BE49-F238E27FC236}">
                <a16:creationId xmlns:a16="http://schemas.microsoft.com/office/drawing/2014/main" id="{ABA5DC2D-2DA5-7CF4-C466-F04CBC963B16}"/>
              </a:ext>
            </a:extLst>
          </p:cNvPr>
          <p:cNvGrpSpPr/>
          <p:nvPr/>
        </p:nvGrpSpPr>
        <p:grpSpPr>
          <a:xfrm>
            <a:off x="5736189" y="4330803"/>
            <a:ext cx="6355054" cy="1521142"/>
            <a:chOff x="6252300" y="4521968"/>
            <a:chExt cx="3798370" cy="1320716"/>
          </a:xfrm>
        </p:grpSpPr>
        <p:sp>
          <p:nvSpPr>
            <p:cNvPr id="38" name="Speech Bubble: Rectangle 37">
              <a:extLst>
                <a:ext uri="{FF2B5EF4-FFF2-40B4-BE49-F238E27FC236}">
                  <a16:creationId xmlns:a16="http://schemas.microsoft.com/office/drawing/2014/main" id="{0430A8A5-2B00-06E5-2B02-CD391AF89C46}"/>
                </a:ext>
              </a:extLst>
            </p:cNvPr>
            <p:cNvSpPr/>
            <p:nvPr/>
          </p:nvSpPr>
          <p:spPr>
            <a:xfrm>
              <a:off x="6252300" y="4521968"/>
              <a:ext cx="3798370" cy="1320716"/>
            </a:xfrm>
            <a:prstGeom prst="wedgeRectCallout">
              <a:avLst>
                <a:gd name="adj1" fmla="val 1302"/>
                <a:gd name="adj2" fmla="val 78512"/>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ZA" dirty="0"/>
            </a:p>
          </p:txBody>
        </p:sp>
        <p:sp>
          <p:nvSpPr>
            <p:cNvPr id="39" name="TextBox 38">
              <a:extLst>
                <a:ext uri="{FF2B5EF4-FFF2-40B4-BE49-F238E27FC236}">
                  <a16:creationId xmlns:a16="http://schemas.microsoft.com/office/drawing/2014/main" id="{E23207F0-4998-7B04-413F-E0C5043F542A}"/>
                </a:ext>
              </a:extLst>
            </p:cNvPr>
            <p:cNvSpPr txBox="1"/>
            <p:nvPr/>
          </p:nvSpPr>
          <p:spPr>
            <a:xfrm>
              <a:off x="6338079" y="4671455"/>
              <a:ext cx="3662156" cy="982883"/>
            </a:xfrm>
            <a:prstGeom prst="rect">
              <a:avLst/>
            </a:prstGeom>
            <a:noFill/>
          </p:spPr>
          <p:txBody>
            <a:bodyPr wrap="square">
              <a:spAutoFit/>
            </a:bodyPr>
            <a:lstStyle/>
            <a:p>
              <a:pPr>
                <a:lnSpc>
                  <a:spcPct val="114000"/>
                </a:lnSpc>
              </a:pPr>
              <a:r>
                <a:rPr lang="en-US" sz="1200" b="0" i="1" dirty="0">
                  <a:solidFill>
                    <a:srgbClr val="000000"/>
                  </a:solidFill>
                  <a:effectLst/>
                  <a:latin typeface="+mj-lt"/>
                </a:rPr>
                <a:t>For suppliers there </a:t>
              </a:r>
              <a:r>
                <a:rPr lang="en-US" sz="1200" b="1" i="1" dirty="0">
                  <a:solidFill>
                    <a:srgbClr val="000000"/>
                  </a:solidFill>
                  <a:effectLst/>
                  <a:latin typeface="+mj-lt"/>
                </a:rPr>
                <a:t>was uncertainty that my shop will be able to survive</a:t>
              </a:r>
              <a:r>
                <a:rPr lang="en-US" sz="1200" b="0" i="1" dirty="0">
                  <a:solidFill>
                    <a:srgbClr val="000000"/>
                  </a:solidFill>
                  <a:effectLst/>
                  <a:latin typeface="+mj-lt"/>
                </a:rPr>
                <a:t>…in the first week we got goods on credit and </a:t>
              </a:r>
              <a:r>
                <a:rPr lang="en-US" sz="1200" i="1" dirty="0">
                  <a:solidFill>
                    <a:srgbClr val="000000"/>
                  </a:solidFill>
                  <a:latin typeface="+mj-lt"/>
                </a:rPr>
                <a:t>I</a:t>
              </a:r>
              <a:r>
                <a:rPr lang="en-US" sz="1200" b="0" i="1" dirty="0">
                  <a:solidFill>
                    <a:srgbClr val="000000"/>
                  </a:solidFill>
                  <a:effectLst/>
                  <a:latin typeface="+mj-lt"/>
                </a:rPr>
                <a:t> think because of the trend and people were not able to pay, they </a:t>
              </a:r>
              <a:r>
                <a:rPr lang="en-US" sz="1200" b="1" i="1" dirty="0">
                  <a:solidFill>
                    <a:srgbClr val="000000"/>
                  </a:solidFill>
                  <a:effectLst/>
                  <a:latin typeface="+mj-lt"/>
                </a:rPr>
                <a:t>changed their terms to cash payment </a:t>
              </a:r>
              <a:r>
                <a:rPr lang="en-US" sz="1200" b="0" i="1" dirty="0">
                  <a:solidFill>
                    <a:srgbClr val="000000"/>
                  </a:solidFill>
                  <a:effectLst/>
                  <a:latin typeface="+mj-lt"/>
                </a:rPr>
                <a:t>which became a challenge to us in business. I ended up having rent arrears (for the house he rents, which is also where he operates his business). – </a:t>
              </a:r>
              <a:r>
                <a:rPr lang="en-US" sz="1200" b="1" i="1" dirty="0">
                  <a:solidFill>
                    <a:srgbClr val="000000"/>
                  </a:solidFill>
                  <a:effectLst/>
                  <a:latin typeface="+mj-lt"/>
                </a:rPr>
                <a:t>Male, general retailer,</a:t>
              </a:r>
              <a:r>
                <a:rPr lang="en-US" sz="1200" b="1" i="1" dirty="0">
                  <a:solidFill>
                    <a:srgbClr val="000000"/>
                  </a:solidFill>
                  <a:latin typeface="+mj-lt"/>
                </a:rPr>
                <a:t> </a:t>
              </a:r>
              <a:r>
                <a:rPr lang="en-ZA" sz="1200" b="1" i="1" dirty="0" err="1">
                  <a:solidFill>
                    <a:srgbClr val="000000"/>
                  </a:solidFill>
                  <a:latin typeface="+mj-lt"/>
                </a:rPr>
                <a:t>Kawangware</a:t>
              </a:r>
              <a:r>
                <a:rPr lang="en-ZA" sz="1200" b="1" i="1" dirty="0">
                  <a:solidFill>
                    <a:srgbClr val="000000"/>
                  </a:solidFill>
                  <a:latin typeface="+mj-lt"/>
                </a:rPr>
                <a:t> (recovered segment)</a:t>
              </a:r>
            </a:p>
          </p:txBody>
        </p:sp>
      </p:grpSp>
      <p:grpSp>
        <p:nvGrpSpPr>
          <p:cNvPr id="48" name="Group 47">
            <a:extLst>
              <a:ext uri="{FF2B5EF4-FFF2-40B4-BE49-F238E27FC236}">
                <a16:creationId xmlns:a16="http://schemas.microsoft.com/office/drawing/2014/main" id="{F68F704F-8E9E-5EC2-2395-CD1342A441DF}"/>
              </a:ext>
            </a:extLst>
          </p:cNvPr>
          <p:cNvGrpSpPr/>
          <p:nvPr/>
        </p:nvGrpSpPr>
        <p:grpSpPr>
          <a:xfrm>
            <a:off x="9863819" y="1430650"/>
            <a:ext cx="2695574" cy="1360678"/>
            <a:chOff x="9289655" y="1234707"/>
            <a:chExt cx="2695574" cy="1360678"/>
          </a:xfrm>
        </p:grpSpPr>
        <p:graphicFrame>
          <p:nvGraphicFramePr>
            <p:cNvPr id="24" name="Chart 23">
              <a:extLst>
                <a:ext uri="{FF2B5EF4-FFF2-40B4-BE49-F238E27FC236}">
                  <a16:creationId xmlns:a16="http://schemas.microsoft.com/office/drawing/2014/main" id="{B2C80E02-593D-BB21-D540-AA67DF6E3A66}"/>
                </a:ext>
              </a:extLst>
            </p:cNvPr>
            <p:cNvGraphicFramePr/>
            <p:nvPr>
              <p:extLst>
                <p:ext uri="{D42A27DB-BD31-4B8C-83A1-F6EECF244321}">
                  <p14:modId xmlns:p14="http://schemas.microsoft.com/office/powerpoint/2010/main" val="4262892118"/>
                </p:ext>
              </p:extLst>
            </p:nvPr>
          </p:nvGraphicFramePr>
          <p:xfrm>
            <a:off x="9289655" y="1234707"/>
            <a:ext cx="2695574" cy="1360678"/>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Box 1">
              <a:extLst>
                <a:ext uri="{FF2B5EF4-FFF2-40B4-BE49-F238E27FC236}">
                  <a16:creationId xmlns:a16="http://schemas.microsoft.com/office/drawing/2014/main" id="{536A681D-360E-6077-132C-442ECB315629}"/>
                </a:ext>
              </a:extLst>
            </p:cNvPr>
            <p:cNvSpPr txBox="1"/>
            <p:nvPr/>
          </p:nvSpPr>
          <p:spPr>
            <a:xfrm>
              <a:off x="10371480" y="1763835"/>
              <a:ext cx="5334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1400" b="1" dirty="0">
                  <a:solidFill>
                    <a:schemeClr val="accent1"/>
                  </a:solidFill>
                </a:rPr>
                <a:t>YES</a:t>
              </a:r>
              <a:endParaRPr lang="en-ZA" sz="1400" b="1" dirty="0">
                <a:solidFill>
                  <a:schemeClr val="accent1"/>
                </a:solidFill>
              </a:endParaRPr>
            </a:p>
          </p:txBody>
        </p:sp>
      </p:grpSp>
      <p:sp>
        <p:nvSpPr>
          <p:cNvPr id="41" name="TextBox 40">
            <a:extLst>
              <a:ext uri="{FF2B5EF4-FFF2-40B4-BE49-F238E27FC236}">
                <a16:creationId xmlns:a16="http://schemas.microsoft.com/office/drawing/2014/main" id="{2B533290-386A-06B2-8074-4AAEE6FD1966}"/>
              </a:ext>
            </a:extLst>
          </p:cNvPr>
          <p:cNvSpPr txBox="1"/>
          <p:nvPr/>
        </p:nvSpPr>
        <p:spPr>
          <a:xfrm>
            <a:off x="244100" y="843342"/>
            <a:ext cx="5271580" cy="2446824"/>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300" b="1" dirty="0"/>
              <a:t>Reduced access to trade credit </a:t>
            </a:r>
            <a:r>
              <a:rPr lang="en-US" sz="1300" dirty="0"/>
              <a:t>and </a:t>
            </a:r>
            <a:r>
              <a:rPr lang="en-US" sz="1300" b="1" dirty="0" err="1"/>
              <a:t>unfavourable</a:t>
            </a:r>
            <a:r>
              <a:rPr lang="en-US" sz="1300" b="1" dirty="0"/>
              <a:t> payment terms</a:t>
            </a:r>
            <a:r>
              <a:rPr lang="en-US" sz="1300" dirty="0"/>
              <a:t> was another major challenge business owners faced with their suppliers</a:t>
            </a:r>
          </a:p>
          <a:p>
            <a:pPr marL="171450" indent="-171450">
              <a:spcAft>
                <a:spcPts val="600"/>
              </a:spcAft>
              <a:buFont typeface="Arial" panose="020B0604020202020204" pitchFamily="34" charset="0"/>
              <a:buChar char="•"/>
            </a:pPr>
            <a:r>
              <a:rPr lang="en-US" sz="1300" dirty="0"/>
              <a:t>The lack of access to credit to purchase stock put a lot of strain on businesses, driving down the quantities they were able to purchase and therefore sell</a:t>
            </a:r>
          </a:p>
          <a:p>
            <a:pPr marL="171450" indent="-171450">
              <a:spcAft>
                <a:spcPts val="600"/>
              </a:spcAft>
              <a:buFont typeface="Arial" panose="020B0604020202020204" pitchFamily="34" charset="0"/>
              <a:buChar char="•"/>
            </a:pPr>
            <a:r>
              <a:rPr lang="en-US" sz="1300" dirty="0"/>
              <a:t>This was particularly challenging for those with higher fixed costs, many of whom were already operating at the margin prior to COVID, but ultimately the additional strain from COVID-related challenges created a </a:t>
            </a:r>
            <a:r>
              <a:rPr lang="en-US" sz="1300" b="1" dirty="0"/>
              <a:t>downward spiral leading to business closure for many</a:t>
            </a:r>
          </a:p>
        </p:txBody>
      </p:sp>
      <p:sp>
        <p:nvSpPr>
          <p:cNvPr id="49" name="TextBox 48">
            <a:extLst>
              <a:ext uri="{FF2B5EF4-FFF2-40B4-BE49-F238E27FC236}">
                <a16:creationId xmlns:a16="http://schemas.microsoft.com/office/drawing/2014/main" id="{B0AF5CAC-CBBE-DD8C-BB24-0CDA366C0F05}"/>
              </a:ext>
            </a:extLst>
          </p:cNvPr>
          <p:cNvSpPr txBox="1"/>
          <p:nvPr/>
        </p:nvSpPr>
        <p:spPr>
          <a:xfrm>
            <a:off x="8080660" y="895720"/>
            <a:ext cx="1475945" cy="461665"/>
          </a:xfrm>
          <a:prstGeom prst="rect">
            <a:avLst/>
          </a:prstGeom>
          <a:noFill/>
        </p:spPr>
        <p:txBody>
          <a:bodyPr wrap="square" rtlCol="0">
            <a:spAutoFit/>
          </a:bodyPr>
          <a:lstStyle/>
          <a:p>
            <a:pPr algn="ctr"/>
            <a:r>
              <a:rPr lang="en-ZA" sz="1400" b="1" dirty="0">
                <a:solidFill>
                  <a:schemeClr val="accent3">
                    <a:lumMod val="75000"/>
                  </a:schemeClr>
                </a:solidFill>
              </a:rPr>
              <a:t>RECOVERED</a:t>
            </a:r>
          </a:p>
          <a:p>
            <a:pPr algn="ctr"/>
            <a:r>
              <a:rPr lang="en-ZA" sz="1000" dirty="0">
                <a:solidFill>
                  <a:schemeClr val="accent3">
                    <a:lumMod val="75000"/>
                  </a:schemeClr>
                </a:solidFill>
              </a:rPr>
              <a:t>(n = 76)</a:t>
            </a:r>
            <a:endParaRPr lang="en-ZA" sz="1400" dirty="0">
              <a:solidFill>
                <a:schemeClr val="accent3">
                  <a:lumMod val="75000"/>
                </a:schemeClr>
              </a:solidFill>
            </a:endParaRPr>
          </a:p>
        </p:txBody>
      </p:sp>
      <p:sp>
        <p:nvSpPr>
          <p:cNvPr id="50" name="TextBox 49">
            <a:extLst>
              <a:ext uri="{FF2B5EF4-FFF2-40B4-BE49-F238E27FC236}">
                <a16:creationId xmlns:a16="http://schemas.microsoft.com/office/drawing/2014/main" id="{E727FE06-2672-AA81-2F40-2F24A10FEBED}"/>
              </a:ext>
            </a:extLst>
          </p:cNvPr>
          <p:cNvSpPr txBox="1"/>
          <p:nvPr/>
        </p:nvSpPr>
        <p:spPr>
          <a:xfrm>
            <a:off x="10425436" y="895720"/>
            <a:ext cx="1475945" cy="469359"/>
          </a:xfrm>
          <a:prstGeom prst="rect">
            <a:avLst/>
          </a:prstGeom>
          <a:noFill/>
        </p:spPr>
        <p:txBody>
          <a:bodyPr wrap="square" rtlCol="0">
            <a:spAutoFit/>
          </a:bodyPr>
          <a:lstStyle/>
          <a:p>
            <a:pPr algn="ctr"/>
            <a:r>
              <a:rPr lang="en-ZA" sz="1400" b="1" dirty="0">
                <a:solidFill>
                  <a:schemeClr val="accent1"/>
                </a:solidFill>
              </a:rPr>
              <a:t>STRUGGLING</a:t>
            </a:r>
          </a:p>
          <a:p>
            <a:pPr algn="ctr"/>
            <a:r>
              <a:rPr lang="en-ZA" sz="1050" dirty="0">
                <a:solidFill>
                  <a:schemeClr val="accent1"/>
                </a:solidFill>
              </a:rPr>
              <a:t>(n = 108)</a:t>
            </a:r>
            <a:endParaRPr lang="en-ZA" sz="1600" dirty="0">
              <a:solidFill>
                <a:schemeClr val="accent1"/>
              </a:solidFill>
            </a:endParaRPr>
          </a:p>
        </p:txBody>
      </p:sp>
      <p:grpSp>
        <p:nvGrpSpPr>
          <p:cNvPr id="55" name="Group 54">
            <a:extLst>
              <a:ext uri="{FF2B5EF4-FFF2-40B4-BE49-F238E27FC236}">
                <a16:creationId xmlns:a16="http://schemas.microsoft.com/office/drawing/2014/main" id="{2AC4B50F-B1F0-8862-9708-1B7548374E38}"/>
              </a:ext>
            </a:extLst>
          </p:cNvPr>
          <p:cNvGrpSpPr/>
          <p:nvPr/>
        </p:nvGrpSpPr>
        <p:grpSpPr>
          <a:xfrm>
            <a:off x="100757" y="3451150"/>
            <a:ext cx="6824233" cy="3627758"/>
            <a:chOff x="222388" y="3439361"/>
            <a:chExt cx="6824233" cy="3627758"/>
          </a:xfrm>
        </p:grpSpPr>
        <p:pic>
          <p:nvPicPr>
            <p:cNvPr id="5" name="Picture 4" descr="Logo&#10;&#10;Description automatically generated">
              <a:extLst>
                <a:ext uri="{FF2B5EF4-FFF2-40B4-BE49-F238E27FC236}">
                  <a16:creationId xmlns:a16="http://schemas.microsoft.com/office/drawing/2014/main" id="{EE5ABD07-0F59-9426-51AA-6F885DFC2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388" y="4128279"/>
              <a:ext cx="3298678" cy="2938840"/>
            </a:xfrm>
            <a:prstGeom prst="rect">
              <a:avLst/>
            </a:prstGeom>
          </p:spPr>
        </p:pic>
        <p:sp>
          <p:nvSpPr>
            <p:cNvPr id="8" name="TextBox 7">
              <a:extLst>
                <a:ext uri="{FF2B5EF4-FFF2-40B4-BE49-F238E27FC236}">
                  <a16:creationId xmlns:a16="http://schemas.microsoft.com/office/drawing/2014/main" id="{4BD14460-AE9B-0E95-9973-71295D35A5AD}"/>
                </a:ext>
              </a:extLst>
            </p:cNvPr>
            <p:cNvSpPr txBox="1"/>
            <p:nvPr/>
          </p:nvSpPr>
          <p:spPr>
            <a:xfrm>
              <a:off x="708095" y="3439361"/>
              <a:ext cx="1264848" cy="461665"/>
            </a:xfrm>
            <a:prstGeom prst="rect">
              <a:avLst/>
            </a:prstGeom>
            <a:noFill/>
          </p:spPr>
          <p:txBody>
            <a:bodyPr wrap="square" rtlCol="0">
              <a:spAutoFit/>
            </a:bodyPr>
            <a:lstStyle/>
            <a:p>
              <a:pPr algn="l">
                <a:spcAft>
                  <a:spcPts val="600"/>
                </a:spcAft>
              </a:pPr>
              <a:r>
                <a:rPr lang="en-ZA" sz="1200" dirty="0"/>
                <a:t>Limited access to credit</a:t>
              </a:r>
            </a:p>
          </p:txBody>
        </p:sp>
        <p:sp>
          <p:nvSpPr>
            <p:cNvPr id="43" name="TextBox 42">
              <a:extLst>
                <a:ext uri="{FF2B5EF4-FFF2-40B4-BE49-F238E27FC236}">
                  <a16:creationId xmlns:a16="http://schemas.microsoft.com/office/drawing/2014/main" id="{2C9AEF10-8558-691F-B3A2-6D00D2270F11}"/>
                </a:ext>
              </a:extLst>
            </p:cNvPr>
            <p:cNvSpPr txBox="1"/>
            <p:nvPr/>
          </p:nvSpPr>
          <p:spPr>
            <a:xfrm>
              <a:off x="1576650" y="3771012"/>
              <a:ext cx="1970020" cy="461665"/>
            </a:xfrm>
            <a:prstGeom prst="rect">
              <a:avLst/>
            </a:prstGeom>
            <a:noFill/>
          </p:spPr>
          <p:txBody>
            <a:bodyPr wrap="square" rtlCol="0">
              <a:spAutoFit/>
            </a:bodyPr>
            <a:lstStyle/>
            <a:p>
              <a:pPr algn="l">
                <a:spcAft>
                  <a:spcPts val="600"/>
                </a:spcAft>
              </a:pPr>
              <a:r>
                <a:rPr lang="en-ZA" sz="1200" dirty="0"/>
                <a:t>Purchased smaller quantities of stock</a:t>
              </a:r>
            </a:p>
          </p:txBody>
        </p:sp>
        <p:sp>
          <p:nvSpPr>
            <p:cNvPr id="44" name="TextBox 43">
              <a:extLst>
                <a:ext uri="{FF2B5EF4-FFF2-40B4-BE49-F238E27FC236}">
                  <a16:creationId xmlns:a16="http://schemas.microsoft.com/office/drawing/2014/main" id="{FDF64D1C-2F2C-1A0B-71D9-0351B587109D}"/>
                </a:ext>
              </a:extLst>
            </p:cNvPr>
            <p:cNvSpPr txBox="1"/>
            <p:nvPr/>
          </p:nvSpPr>
          <p:spPr>
            <a:xfrm>
              <a:off x="2404452" y="4282044"/>
              <a:ext cx="2132163" cy="276999"/>
            </a:xfrm>
            <a:prstGeom prst="rect">
              <a:avLst/>
            </a:prstGeom>
            <a:noFill/>
          </p:spPr>
          <p:txBody>
            <a:bodyPr wrap="square" rtlCol="0">
              <a:spAutoFit/>
            </a:bodyPr>
            <a:lstStyle/>
            <a:p>
              <a:pPr algn="l">
                <a:spcAft>
                  <a:spcPts val="600"/>
                </a:spcAft>
              </a:pPr>
              <a:r>
                <a:rPr lang="en-ZA" sz="1200" dirty="0"/>
                <a:t>Have less to sell to clients</a:t>
              </a:r>
            </a:p>
          </p:txBody>
        </p:sp>
        <p:sp>
          <p:nvSpPr>
            <p:cNvPr id="45" name="TextBox 44">
              <a:extLst>
                <a:ext uri="{FF2B5EF4-FFF2-40B4-BE49-F238E27FC236}">
                  <a16:creationId xmlns:a16="http://schemas.microsoft.com/office/drawing/2014/main" id="{0E222D8E-4643-E061-C04E-1DC77959E778}"/>
                </a:ext>
              </a:extLst>
            </p:cNvPr>
            <p:cNvSpPr txBox="1"/>
            <p:nvPr/>
          </p:nvSpPr>
          <p:spPr>
            <a:xfrm>
              <a:off x="2950852" y="4734187"/>
              <a:ext cx="1954531" cy="276999"/>
            </a:xfrm>
            <a:prstGeom prst="rect">
              <a:avLst/>
            </a:prstGeom>
            <a:noFill/>
          </p:spPr>
          <p:txBody>
            <a:bodyPr wrap="square" rtlCol="0">
              <a:spAutoFit/>
            </a:bodyPr>
            <a:lstStyle/>
            <a:p>
              <a:pPr marL="171450" indent="-171450" algn="l">
                <a:buFont typeface="Wingdings" panose="05000000000000000000" pitchFamily="2" charset="2"/>
                <a:buChar char="Ø"/>
              </a:pPr>
              <a:r>
                <a:rPr lang="en-ZA" sz="1200" dirty="0"/>
                <a:t>Less revenue</a:t>
              </a:r>
            </a:p>
          </p:txBody>
        </p:sp>
        <p:cxnSp>
          <p:nvCxnSpPr>
            <p:cNvPr id="10" name="Straight Arrow Connector 9">
              <a:extLst>
                <a:ext uri="{FF2B5EF4-FFF2-40B4-BE49-F238E27FC236}">
                  <a16:creationId xmlns:a16="http://schemas.microsoft.com/office/drawing/2014/main" id="{F9083DD0-FBA9-0871-25CF-1C778C390CA3}"/>
                </a:ext>
              </a:extLst>
            </p:cNvPr>
            <p:cNvCxnSpPr>
              <a:cxnSpLocks/>
            </p:cNvCxnSpPr>
            <p:nvPr/>
          </p:nvCxnSpPr>
          <p:spPr>
            <a:xfrm>
              <a:off x="939729" y="4007458"/>
              <a:ext cx="0" cy="440888"/>
            </a:xfrm>
            <a:prstGeom prst="straightConnector1">
              <a:avLst/>
            </a:prstGeom>
            <a:ln w="28575">
              <a:solidFill>
                <a:srgbClr val="F3C10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CB46AD3-D658-D7F8-035E-C5020596FA4A}"/>
                </a:ext>
              </a:extLst>
            </p:cNvPr>
            <p:cNvCxnSpPr/>
            <p:nvPr/>
          </p:nvCxnSpPr>
          <p:spPr>
            <a:xfrm>
              <a:off x="1767531" y="4319014"/>
              <a:ext cx="0" cy="367125"/>
            </a:xfrm>
            <a:prstGeom prst="straightConnector1">
              <a:avLst/>
            </a:prstGeom>
            <a:ln w="28575">
              <a:solidFill>
                <a:srgbClr val="1DC4C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EED5ABD-297B-FEFE-7CDB-398665966197}"/>
                </a:ext>
              </a:extLst>
            </p:cNvPr>
            <p:cNvCxnSpPr/>
            <p:nvPr/>
          </p:nvCxnSpPr>
          <p:spPr>
            <a:xfrm>
              <a:off x="2540838" y="4561523"/>
              <a:ext cx="0" cy="367125"/>
            </a:xfrm>
            <a:prstGeom prst="straightConnector1">
              <a:avLst/>
            </a:prstGeom>
            <a:ln w="28575">
              <a:solidFill>
                <a:srgbClr val="FE853C"/>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350CBD6-32EA-B3E2-1F05-9CE42DBACD08}"/>
                </a:ext>
              </a:extLst>
            </p:cNvPr>
            <p:cNvSpPr txBox="1"/>
            <p:nvPr/>
          </p:nvSpPr>
          <p:spPr>
            <a:xfrm>
              <a:off x="3043819" y="5018485"/>
              <a:ext cx="1954531" cy="276999"/>
            </a:xfrm>
            <a:prstGeom prst="rect">
              <a:avLst/>
            </a:prstGeom>
            <a:noFill/>
          </p:spPr>
          <p:txBody>
            <a:bodyPr wrap="square" rtlCol="0">
              <a:spAutoFit/>
            </a:bodyPr>
            <a:lstStyle/>
            <a:p>
              <a:pPr marL="171450" indent="-171450" algn="l">
                <a:buFont typeface="Wingdings" panose="05000000000000000000" pitchFamily="2" charset="2"/>
                <a:buChar char="Ø"/>
              </a:pPr>
              <a:r>
                <a:rPr lang="en-ZA" sz="1200" dirty="0"/>
                <a:t>Less profit</a:t>
              </a:r>
            </a:p>
          </p:txBody>
        </p:sp>
        <p:sp>
          <p:nvSpPr>
            <p:cNvPr id="53" name="TextBox 52">
              <a:extLst>
                <a:ext uri="{FF2B5EF4-FFF2-40B4-BE49-F238E27FC236}">
                  <a16:creationId xmlns:a16="http://schemas.microsoft.com/office/drawing/2014/main" id="{0B4B62FF-6CC8-E43E-83A2-C0F46ED872C3}"/>
                </a:ext>
              </a:extLst>
            </p:cNvPr>
            <p:cNvSpPr txBox="1"/>
            <p:nvPr/>
          </p:nvSpPr>
          <p:spPr>
            <a:xfrm>
              <a:off x="3199395" y="5300443"/>
              <a:ext cx="2285652" cy="646331"/>
            </a:xfrm>
            <a:prstGeom prst="rect">
              <a:avLst/>
            </a:prstGeom>
            <a:noFill/>
          </p:spPr>
          <p:txBody>
            <a:bodyPr wrap="square" rtlCol="0">
              <a:spAutoFit/>
            </a:bodyPr>
            <a:lstStyle/>
            <a:p>
              <a:pPr marL="171450" indent="-171450" algn="l">
                <a:buFont typeface="Wingdings" panose="05000000000000000000" pitchFamily="2" charset="2"/>
                <a:buChar char="Ø"/>
              </a:pPr>
              <a:r>
                <a:rPr lang="en-ZA" sz="1200" dirty="0"/>
                <a:t>Less capital to purchase stock, and the cycle repeats until…</a:t>
              </a:r>
            </a:p>
          </p:txBody>
        </p:sp>
        <p:sp>
          <p:nvSpPr>
            <p:cNvPr id="54" name="TextBox 53">
              <a:extLst>
                <a:ext uri="{FF2B5EF4-FFF2-40B4-BE49-F238E27FC236}">
                  <a16:creationId xmlns:a16="http://schemas.microsoft.com/office/drawing/2014/main" id="{F6B0611D-B77A-80B7-04E4-6EC5B9FBFF3D}"/>
                </a:ext>
              </a:extLst>
            </p:cNvPr>
            <p:cNvSpPr txBox="1"/>
            <p:nvPr/>
          </p:nvSpPr>
          <p:spPr>
            <a:xfrm>
              <a:off x="3229580" y="6053714"/>
              <a:ext cx="3817041" cy="276999"/>
            </a:xfrm>
            <a:prstGeom prst="rect">
              <a:avLst/>
            </a:prstGeom>
            <a:noFill/>
          </p:spPr>
          <p:txBody>
            <a:bodyPr wrap="square" rtlCol="0">
              <a:spAutoFit/>
            </a:bodyPr>
            <a:lstStyle/>
            <a:p>
              <a:pPr algn="l"/>
              <a:r>
                <a:rPr lang="en-ZA" sz="1200" b="1" dirty="0"/>
                <a:t>Business closure (temporary or permanent)</a:t>
              </a:r>
            </a:p>
          </p:txBody>
        </p:sp>
      </p:grpSp>
    </p:spTree>
    <p:extLst>
      <p:ext uri="{BB962C8B-B14F-4D97-AF65-F5344CB8AC3E}">
        <p14:creationId xmlns:p14="http://schemas.microsoft.com/office/powerpoint/2010/main" val="186421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peech Bubble: Rectangle 30">
            <a:extLst>
              <a:ext uri="{FF2B5EF4-FFF2-40B4-BE49-F238E27FC236}">
                <a16:creationId xmlns:a16="http://schemas.microsoft.com/office/drawing/2014/main" id="{C6F6D587-48A7-5231-2B12-0B4E28CEE077}"/>
              </a:ext>
            </a:extLst>
          </p:cNvPr>
          <p:cNvSpPr/>
          <p:nvPr/>
        </p:nvSpPr>
        <p:spPr>
          <a:xfrm>
            <a:off x="505555" y="4102673"/>
            <a:ext cx="3739910" cy="1929417"/>
          </a:xfrm>
          <a:prstGeom prst="wedgeRectCallout">
            <a:avLst>
              <a:gd name="adj1" fmla="val 6319"/>
              <a:gd name="adj2" fmla="val -62946"/>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8" name="Rectangle 7">
            <a:extLst>
              <a:ext uri="{FF2B5EF4-FFF2-40B4-BE49-F238E27FC236}">
                <a16:creationId xmlns:a16="http://schemas.microsoft.com/office/drawing/2014/main" id="{ED963CDD-8C4C-8E21-B695-8B6322C8367C}"/>
              </a:ext>
            </a:extLst>
          </p:cNvPr>
          <p:cNvSpPr/>
          <p:nvPr/>
        </p:nvSpPr>
        <p:spPr>
          <a:xfrm>
            <a:off x="4450437" y="843342"/>
            <a:ext cx="7741562" cy="5112494"/>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99B80CEA-0B4E-19A8-8FD5-77EBE764790B}"/>
              </a:ext>
            </a:extLst>
          </p:cNvPr>
          <p:cNvSpPr>
            <a:spLocks noGrp="1"/>
          </p:cNvSpPr>
          <p:nvPr>
            <p:ph type="sldNum" sz="quarter" idx="11"/>
          </p:nvPr>
        </p:nvSpPr>
        <p:spPr/>
        <p:txBody>
          <a:bodyPr/>
          <a:lstStyle/>
          <a:p>
            <a:fld id="{E9D4EFA4-1F90-4D2B-A593-3266C62E9295}" type="slidenum">
              <a:rPr lang="en-ZA" smtClean="0"/>
              <a:pPr/>
              <a:t>17</a:t>
            </a:fld>
            <a:r>
              <a:rPr lang="en-ZA"/>
              <a:t> |</a:t>
            </a:r>
          </a:p>
        </p:txBody>
      </p:sp>
      <p:sp>
        <p:nvSpPr>
          <p:cNvPr id="7" name="Title 1">
            <a:extLst>
              <a:ext uri="{FF2B5EF4-FFF2-40B4-BE49-F238E27FC236}">
                <a16:creationId xmlns:a16="http://schemas.microsoft.com/office/drawing/2014/main" id="{91DADD74-94B3-D0D5-1ED0-47C272BF868E}"/>
              </a:ext>
            </a:extLst>
          </p:cNvPr>
          <p:cNvSpPr txBox="1">
            <a:spLocks/>
          </p:cNvSpPr>
          <p:nvPr/>
        </p:nvSpPr>
        <p:spPr>
          <a:xfrm>
            <a:off x="190498" y="-18381"/>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b="1" dirty="0"/>
              <a:t>WHAT CHALLENGES DID MICRO BUSINESSES FACE DURING COVID? </a:t>
            </a:r>
            <a:endParaRPr lang="en-ZA" dirty="0"/>
          </a:p>
        </p:txBody>
      </p:sp>
      <p:graphicFrame>
        <p:nvGraphicFramePr>
          <p:cNvPr id="10" name="Chart 9">
            <a:extLst>
              <a:ext uri="{FF2B5EF4-FFF2-40B4-BE49-F238E27FC236}">
                <a16:creationId xmlns:a16="http://schemas.microsoft.com/office/drawing/2014/main" id="{79CB8BF5-27FB-E03D-8CA5-A1969AB0858A}"/>
              </a:ext>
            </a:extLst>
          </p:cNvPr>
          <p:cNvGraphicFramePr/>
          <p:nvPr>
            <p:extLst>
              <p:ext uri="{D42A27DB-BD31-4B8C-83A1-F6EECF244321}">
                <p14:modId xmlns:p14="http://schemas.microsoft.com/office/powerpoint/2010/main" val="2594603521"/>
              </p:ext>
            </p:extLst>
          </p:nvPr>
        </p:nvGraphicFramePr>
        <p:xfrm>
          <a:off x="7908346" y="1691973"/>
          <a:ext cx="2695574" cy="1236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F68EA5C-45C9-D6D3-D948-D5F65E020A70}"/>
              </a:ext>
            </a:extLst>
          </p:cNvPr>
          <p:cNvGraphicFramePr/>
          <p:nvPr>
            <p:extLst>
              <p:ext uri="{D42A27DB-BD31-4B8C-83A1-F6EECF244321}">
                <p14:modId xmlns:p14="http://schemas.microsoft.com/office/powerpoint/2010/main" val="3562462585"/>
              </p:ext>
            </p:extLst>
          </p:nvPr>
        </p:nvGraphicFramePr>
        <p:xfrm>
          <a:off x="6070146" y="1691973"/>
          <a:ext cx="2695574" cy="1236980"/>
        </p:xfrm>
        <a:graphic>
          <a:graphicData uri="http://schemas.openxmlformats.org/drawingml/2006/chart">
            <c:chart xmlns:c="http://schemas.openxmlformats.org/drawingml/2006/chart" xmlns:r="http://schemas.openxmlformats.org/officeDocument/2006/relationships" r:id="rId4"/>
          </a:graphicData>
        </a:graphic>
      </p:graphicFrame>
      <p:grpSp>
        <p:nvGrpSpPr>
          <p:cNvPr id="28" name="Group 27">
            <a:extLst>
              <a:ext uri="{FF2B5EF4-FFF2-40B4-BE49-F238E27FC236}">
                <a16:creationId xmlns:a16="http://schemas.microsoft.com/office/drawing/2014/main" id="{716C939D-0093-DB2D-AD29-54A4D4125AFC}"/>
              </a:ext>
            </a:extLst>
          </p:cNvPr>
          <p:cNvGrpSpPr/>
          <p:nvPr/>
        </p:nvGrpSpPr>
        <p:grpSpPr>
          <a:xfrm>
            <a:off x="9746546" y="1659266"/>
            <a:ext cx="2695574" cy="1236980"/>
            <a:chOff x="9696295" y="1691973"/>
            <a:chExt cx="2695574" cy="1236980"/>
          </a:xfrm>
        </p:grpSpPr>
        <p:graphicFrame>
          <p:nvGraphicFramePr>
            <p:cNvPr id="11" name="Chart 10">
              <a:extLst>
                <a:ext uri="{FF2B5EF4-FFF2-40B4-BE49-F238E27FC236}">
                  <a16:creationId xmlns:a16="http://schemas.microsoft.com/office/drawing/2014/main" id="{606EF14C-A87D-70C7-C572-EFB7AC9350AE}"/>
                </a:ext>
              </a:extLst>
            </p:cNvPr>
            <p:cNvGraphicFramePr/>
            <p:nvPr>
              <p:extLst>
                <p:ext uri="{D42A27DB-BD31-4B8C-83A1-F6EECF244321}">
                  <p14:modId xmlns:p14="http://schemas.microsoft.com/office/powerpoint/2010/main" val="1017600786"/>
                </p:ext>
              </p:extLst>
            </p:nvPr>
          </p:nvGraphicFramePr>
          <p:xfrm>
            <a:off x="9696295" y="1691973"/>
            <a:ext cx="2695574" cy="123698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28F5033F-D45A-209C-1CBB-37088011D1D7}"/>
                </a:ext>
              </a:extLst>
            </p:cNvPr>
            <p:cNvSpPr txBox="1"/>
            <p:nvPr/>
          </p:nvSpPr>
          <p:spPr>
            <a:xfrm>
              <a:off x="11419798" y="2272719"/>
              <a:ext cx="772202" cy="338554"/>
            </a:xfrm>
            <a:prstGeom prst="rect">
              <a:avLst/>
            </a:prstGeom>
            <a:noFill/>
          </p:spPr>
          <p:txBody>
            <a:bodyPr wrap="square" rtlCol="0">
              <a:spAutoFit/>
            </a:bodyPr>
            <a:lstStyle/>
            <a:p>
              <a:pPr algn="l">
                <a:spcAft>
                  <a:spcPts val="600"/>
                </a:spcAft>
              </a:pPr>
              <a:r>
                <a:rPr lang="en-US" sz="800" i="1" dirty="0">
                  <a:solidFill>
                    <a:schemeClr val="tx1">
                      <a:lumMod val="75000"/>
                      <a:lumOff val="25000"/>
                    </a:schemeClr>
                  </a:solidFill>
                </a:rPr>
                <a:t>Not applicable**</a:t>
              </a:r>
              <a:endParaRPr lang="en-ZA" sz="800" i="1" dirty="0">
                <a:solidFill>
                  <a:schemeClr val="tx1">
                    <a:lumMod val="75000"/>
                    <a:lumOff val="25000"/>
                  </a:schemeClr>
                </a:solidFill>
              </a:endParaRPr>
            </a:p>
          </p:txBody>
        </p:sp>
      </p:grpSp>
      <p:sp>
        <p:nvSpPr>
          <p:cNvPr id="13" name="TextBox 12">
            <a:extLst>
              <a:ext uri="{FF2B5EF4-FFF2-40B4-BE49-F238E27FC236}">
                <a16:creationId xmlns:a16="http://schemas.microsoft.com/office/drawing/2014/main" id="{297B67B4-F244-6597-80DA-962A02A354DF}"/>
              </a:ext>
            </a:extLst>
          </p:cNvPr>
          <p:cNvSpPr txBox="1"/>
          <p:nvPr/>
        </p:nvSpPr>
        <p:spPr>
          <a:xfrm>
            <a:off x="505556" y="6402061"/>
            <a:ext cx="9973413" cy="246221"/>
          </a:xfrm>
          <a:prstGeom prst="rect">
            <a:avLst/>
          </a:prstGeom>
          <a:noFill/>
        </p:spPr>
        <p:txBody>
          <a:bodyPr wrap="square">
            <a:spAutoFit/>
          </a:bodyPr>
          <a:lstStyle/>
          <a:p>
            <a:r>
              <a:rPr lang="en-US" sz="1000" dirty="0"/>
              <a:t>*Business was closed by November 2020 and therefore were not asked about status of savings pre-Covid </a:t>
            </a:r>
            <a:endParaRPr lang="en-ZA" sz="1000" dirty="0"/>
          </a:p>
        </p:txBody>
      </p:sp>
      <p:sp>
        <p:nvSpPr>
          <p:cNvPr id="15" name="TextBox 14">
            <a:extLst>
              <a:ext uri="{FF2B5EF4-FFF2-40B4-BE49-F238E27FC236}">
                <a16:creationId xmlns:a16="http://schemas.microsoft.com/office/drawing/2014/main" id="{5FBA705A-863E-B6E5-06EB-F5ED9492069D}"/>
              </a:ext>
            </a:extLst>
          </p:cNvPr>
          <p:cNvSpPr txBox="1"/>
          <p:nvPr/>
        </p:nvSpPr>
        <p:spPr>
          <a:xfrm>
            <a:off x="6528712" y="1094175"/>
            <a:ext cx="1475945" cy="461665"/>
          </a:xfrm>
          <a:prstGeom prst="rect">
            <a:avLst/>
          </a:prstGeom>
          <a:noFill/>
        </p:spPr>
        <p:txBody>
          <a:bodyPr wrap="square" rtlCol="0">
            <a:spAutoFit/>
          </a:bodyPr>
          <a:lstStyle/>
          <a:p>
            <a:pPr algn="ctr"/>
            <a:r>
              <a:rPr lang="en-ZA" sz="1400" b="1" dirty="0">
                <a:solidFill>
                  <a:schemeClr val="accent3">
                    <a:lumMod val="75000"/>
                  </a:schemeClr>
                </a:solidFill>
              </a:rPr>
              <a:t>RECOVERED</a:t>
            </a:r>
          </a:p>
          <a:p>
            <a:pPr algn="ctr"/>
            <a:r>
              <a:rPr lang="en-ZA" sz="1000" dirty="0">
                <a:solidFill>
                  <a:schemeClr val="accent3">
                    <a:lumMod val="75000"/>
                  </a:schemeClr>
                </a:solidFill>
              </a:rPr>
              <a:t>(n = 76)</a:t>
            </a:r>
            <a:endParaRPr lang="en-ZA" sz="1400" dirty="0">
              <a:solidFill>
                <a:schemeClr val="accent3">
                  <a:lumMod val="75000"/>
                </a:schemeClr>
              </a:solidFill>
            </a:endParaRPr>
          </a:p>
        </p:txBody>
      </p:sp>
      <p:sp>
        <p:nvSpPr>
          <p:cNvPr id="16" name="TextBox 15">
            <a:extLst>
              <a:ext uri="{FF2B5EF4-FFF2-40B4-BE49-F238E27FC236}">
                <a16:creationId xmlns:a16="http://schemas.microsoft.com/office/drawing/2014/main" id="{0E8A0AD6-D209-FBD6-2E2C-F072744B3B15}"/>
              </a:ext>
            </a:extLst>
          </p:cNvPr>
          <p:cNvSpPr txBox="1"/>
          <p:nvPr/>
        </p:nvSpPr>
        <p:spPr>
          <a:xfrm>
            <a:off x="8572044" y="1094175"/>
            <a:ext cx="1475945" cy="469359"/>
          </a:xfrm>
          <a:prstGeom prst="rect">
            <a:avLst/>
          </a:prstGeom>
          <a:noFill/>
        </p:spPr>
        <p:txBody>
          <a:bodyPr wrap="square" rtlCol="0">
            <a:spAutoFit/>
          </a:bodyPr>
          <a:lstStyle/>
          <a:p>
            <a:pPr algn="ctr"/>
            <a:r>
              <a:rPr lang="en-ZA" sz="1400" b="1" dirty="0">
                <a:solidFill>
                  <a:schemeClr val="accent1"/>
                </a:solidFill>
              </a:rPr>
              <a:t>STRUGGLING</a:t>
            </a:r>
          </a:p>
          <a:p>
            <a:pPr algn="ctr"/>
            <a:r>
              <a:rPr lang="en-ZA" sz="1050" dirty="0">
                <a:solidFill>
                  <a:schemeClr val="accent1"/>
                </a:solidFill>
              </a:rPr>
              <a:t>(n = 108)</a:t>
            </a:r>
            <a:endParaRPr lang="en-ZA" sz="1600" dirty="0">
              <a:solidFill>
                <a:schemeClr val="accent1"/>
              </a:solidFill>
            </a:endParaRPr>
          </a:p>
        </p:txBody>
      </p:sp>
      <p:sp>
        <p:nvSpPr>
          <p:cNvPr id="17" name="TextBox 16">
            <a:extLst>
              <a:ext uri="{FF2B5EF4-FFF2-40B4-BE49-F238E27FC236}">
                <a16:creationId xmlns:a16="http://schemas.microsoft.com/office/drawing/2014/main" id="{BD08DE35-CE0B-DC6A-EFCC-074E4F90B762}"/>
              </a:ext>
            </a:extLst>
          </p:cNvPr>
          <p:cNvSpPr txBox="1"/>
          <p:nvPr/>
        </p:nvSpPr>
        <p:spPr>
          <a:xfrm>
            <a:off x="10206174" y="1094175"/>
            <a:ext cx="1475945" cy="469359"/>
          </a:xfrm>
          <a:prstGeom prst="rect">
            <a:avLst/>
          </a:prstGeom>
          <a:noFill/>
        </p:spPr>
        <p:txBody>
          <a:bodyPr wrap="square" rtlCol="0">
            <a:spAutoFit/>
          </a:bodyPr>
          <a:lstStyle/>
          <a:p>
            <a:pPr algn="ctr"/>
            <a:r>
              <a:rPr lang="en-ZA" sz="1400" b="1" dirty="0">
                <a:solidFill>
                  <a:srgbClr val="FFC000"/>
                </a:solidFill>
              </a:rPr>
              <a:t>CLOSED</a:t>
            </a:r>
          </a:p>
          <a:p>
            <a:pPr algn="ctr"/>
            <a:r>
              <a:rPr lang="en-ZA" sz="1050" dirty="0">
                <a:solidFill>
                  <a:schemeClr val="accent6">
                    <a:lumMod val="75000"/>
                  </a:schemeClr>
                </a:solidFill>
              </a:rPr>
              <a:t>(n = 147)</a:t>
            </a:r>
            <a:endParaRPr lang="en-ZA" sz="1600" dirty="0">
              <a:solidFill>
                <a:schemeClr val="accent6">
                  <a:lumMod val="75000"/>
                </a:schemeClr>
              </a:solidFill>
            </a:endParaRPr>
          </a:p>
        </p:txBody>
      </p:sp>
      <p:sp>
        <p:nvSpPr>
          <p:cNvPr id="18" name="TextBox 17">
            <a:extLst>
              <a:ext uri="{FF2B5EF4-FFF2-40B4-BE49-F238E27FC236}">
                <a16:creationId xmlns:a16="http://schemas.microsoft.com/office/drawing/2014/main" id="{F9322589-824E-18E0-EFF3-E173EEC1C1E8}"/>
              </a:ext>
            </a:extLst>
          </p:cNvPr>
          <p:cNvSpPr txBox="1"/>
          <p:nvPr/>
        </p:nvSpPr>
        <p:spPr>
          <a:xfrm>
            <a:off x="4429939" y="1980331"/>
            <a:ext cx="1801272" cy="461665"/>
          </a:xfrm>
          <a:prstGeom prst="rect">
            <a:avLst/>
          </a:prstGeom>
          <a:noFill/>
        </p:spPr>
        <p:txBody>
          <a:bodyPr wrap="square" rtlCol="0">
            <a:spAutoFit/>
          </a:bodyPr>
          <a:lstStyle/>
          <a:p>
            <a:pPr algn="ctr">
              <a:spcAft>
                <a:spcPts val="600"/>
              </a:spcAft>
            </a:pPr>
            <a:r>
              <a:rPr lang="en-ZA" sz="1200" b="1" dirty="0"/>
              <a:t>HAD ANY SAVINGS PRE-COVID (FEB 2020)</a:t>
            </a:r>
          </a:p>
        </p:txBody>
      </p:sp>
      <p:sp>
        <p:nvSpPr>
          <p:cNvPr id="19" name="Speech Bubble: Rectangle 18">
            <a:extLst>
              <a:ext uri="{FF2B5EF4-FFF2-40B4-BE49-F238E27FC236}">
                <a16:creationId xmlns:a16="http://schemas.microsoft.com/office/drawing/2014/main" id="{06EBCA0C-8A35-B7B1-3BDD-710A67C906B8}"/>
              </a:ext>
            </a:extLst>
          </p:cNvPr>
          <p:cNvSpPr/>
          <p:nvPr/>
        </p:nvSpPr>
        <p:spPr>
          <a:xfrm>
            <a:off x="4658593" y="4811283"/>
            <a:ext cx="7405634" cy="929361"/>
          </a:xfrm>
          <a:prstGeom prst="wedgeRectCallout">
            <a:avLst>
              <a:gd name="adj1" fmla="val -25833"/>
              <a:gd name="adj2" fmla="val -48623"/>
            </a:avLst>
          </a:prstGeom>
        </p:spPr>
        <p:style>
          <a:lnRef idx="2">
            <a:schemeClr val="accent4"/>
          </a:lnRef>
          <a:fillRef idx="1">
            <a:schemeClr val="lt1"/>
          </a:fillRef>
          <a:effectRef idx="0">
            <a:schemeClr val="accent4"/>
          </a:effectRef>
          <a:fontRef idx="minor">
            <a:schemeClr val="dk1"/>
          </a:fontRef>
        </p:style>
        <p:txBody>
          <a:bodyPr rtlCol="0" anchor="ctr"/>
          <a:lstStyle/>
          <a:p>
            <a:pPr>
              <a:spcAft>
                <a:spcPts val="600"/>
              </a:spcAft>
            </a:pPr>
            <a:r>
              <a:rPr lang="en-US" sz="1200" dirty="0"/>
              <a:t>Business owners were also asked what they had </a:t>
            </a:r>
            <a:r>
              <a:rPr lang="en-US" sz="1200" b="1" dirty="0"/>
              <a:t>originally set aside the savings for</a:t>
            </a:r>
            <a:r>
              <a:rPr lang="en-US" sz="1200" dirty="0"/>
              <a:t>. The top reasons included </a:t>
            </a:r>
            <a:r>
              <a:rPr lang="en-US" sz="1200" b="1" dirty="0"/>
              <a:t>for the business (41%)</a:t>
            </a:r>
            <a:r>
              <a:rPr lang="en-US" sz="1200" dirty="0"/>
              <a:t>, for education for myself / family (39%), for an emergency (38%)</a:t>
            </a:r>
            <a:endParaRPr lang="en-US" sz="1200" b="1" dirty="0"/>
          </a:p>
        </p:txBody>
      </p:sp>
      <p:sp>
        <p:nvSpPr>
          <p:cNvPr id="20" name="TextBox 19">
            <a:extLst>
              <a:ext uri="{FF2B5EF4-FFF2-40B4-BE49-F238E27FC236}">
                <a16:creationId xmlns:a16="http://schemas.microsoft.com/office/drawing/2014/main" id="{ADF02989-2035-4E7C-5274-0FE321F0A7AF}"/>
              </a:ext>
            </a:extLst>
          </p:cNvPr>
          <p:cNvSpPr txBox="1"/>
          <p:nvPr/>
        </p:nvSpPr>
        <p:spPr>
          <a:xfrm>
            <a:off x="274844" y="886200"/>
            <a:ext cx="4094975" cy="3046988"/>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400" dirty="0"/>
              <a:t>In the </a:t>
            </a:r>
            <a:r>
              <a:rPr lang="en-US" sz="1400" b="1" dirty="0"/>
              <a:t>absence of any targeted social support </a:t>
            </a:r>
            <a:r>
              <a:rPr lang="en-US" sz="1400" b="1" dirty="0" err="1"/>
              <a:t>programmes</a:t>
            </a:r>
            <a:r>
              <a:rPr lang="en-US" sz="1400" b="1" dirty="0"/>
              <a:t> </a:t>
            </a:r>
            <a:r>
              <a:rPr lang="en-US" sz="1400" dirty="0"/>
              <a:t>to help businesses withstand the impacts of COVID,  business owners had little choice but to dip into whatever available savings they had</a:t>
            </a:r>
          </a:p>
          <a:p>
            <a:pPr marL="171450" indent="-171450">
              <a:spcAft>
                <a:spcPts val="600"/>
              </a:spcAft>
              <a:buFont typeface="Arial" panose="020B0604020202020204" pitchFamily="34" charset="0"/>
              <a:buChar char="•"/>
            </a:pPr>
            <a:r>
              <a:rPr lang="en-US" sz="1400" dirty="0"/>
              <a:t>This clearly was not enough though – the </a:t>
            </a:r>
            <a:r>
              <a:rPr lang="en-US" sz="1400" b="1" dirty="0"/>
              <a:t>availability of savings pre-Covid appeared to have little impact on the recovery </a:t>
            </a:r>
            <a:r>
              <a:rPr lang="en-US" sz="1400" dirty="0"/>
              <a:t>of businesses and most of this money was already used by November 2020</a:t>
            </a:r>
          </a:p>
          <a:p>
            <a:pPr marL="171450" indent="-171450">
              <a:spcAft>
                <a:spcPts val="600"/>
              </a:spcAft>
              <a:buFont typeface="Arial" panose="020B0604020202020204" pitchFamily="34" charset="0"/>
              <a:buChar char="•"/>
            </a:pPr>
            <a:r>
              <a:rPr lang="en-US" sz="1400" dirty="0"/>
              <a:t>No doubt some of this money had to be diverted to help cover household expenses and other emergencies</a:t>
            </a:r>
          </a:p>
        </p:txBody>
      </p:sp>
      <p:sp>
        <p:nvSpPr>
          <p:cNvPr id="21" name="TextBox 20">
            <a:extLst>
              <a:ext uri="{FF2B5EF4-FFF2-40B4-BE49-F238E27FC236}">
                <a16:creationId xmlns:a16="http://schemas.microsoft.com/office/drawing/2014/main" id="{0FE2F0B1-18E8-5509-58E4-C3C9A764B4FD}"/>
              </a:ext>
            </a:extLst>
          </p:cNvPr>
          <p:cNvSpPr txBox="1"/>
          <p:nvPr/>
        </p:nvSpPr>
        <p:spPr>
          <a:xfrm>
            <a:off x="4491869" y="3195913"/>
            <a:ext cx="1488655" cy="646331"/>
          </a:xfrm>
          <a:prstGeom prst="rect">
            <a:avLst/>
          </a:prstGeom>
          <a:noFill/>
        </p:spPr>
        <p:txBody>
          <a:bodyPr wrap="square" rtlCol="0">
            <a:spAutoFit/>
          </a:bodyPr>
          <a:lstStyle/>
          <a:p>
            <a:pPr algn="ctr">
              <a:spcAft>
                <a:spcPts val="600"/>
              </a:spcAft>
            </a:pPr>
            <a:r>
              <a:rPr lang="en-ZA" sz="1200" b="1" dirty="0"/>
              <a:t>STATUS OF SAVINGS IN NOVEMBER 2020</a:t>
            </a:r>
          </a:p>
        </p:txBody>
      </p:sp>
      <p:graphicFrame>
        <p:nvGraphicFramePr>
          <p:cNvPr id="27" name="Chart 26">
            <a:extLst>
              <a:ext uri="{FF2B5EF4-FFF2-40B4-BE49-F238E27FC236}">
                <a16:creationId xmlns:a16="http://schemas.microsoft.com/office/drawing/2014/main" id="{DBE107A5-94BE-84EB-5DE5-B198E77293B2}"/>
              </a:ext>
            </a:extLst>
          </p:cNvPr>
          <p:cNvGraphicFramePr/>
          <p:nvPr>
            <p:extLst>
              <p:ext uri="{D42A27DB-BD31-4B8C-83A1-F6EECF244321}">
                <p14:modId xmlns:p14="http://schemas.microsoft.com/office/powerpoint/2010/main" val="2385062680"/>
              </p:ext>
            </p:extLst>
          </p:nvPr>
        </p:nvGraphicFramePr>
        <p:xfrm>
          <a:off x="9596453" y="2998195"/>
          <a:ext cx="2448000" cy="18091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Chart 25">
            <a:extLst>
              <a:ext uri="{FF2B5EF4-FFF2-40B4-BE49-F238E27FC236}">
                <a16:creationId xmlns:a16="http://schemas.microsoft.com/office/drawing/2014/main" id="{ABC96F6A-BDB2-D324-76E3-1D87AEB92A29}"/>
              </a:ext>
            </a:extLst>
          </p:cNvPr>
          <p:cNvGraphicFramePr/>
          <p:nvPr>
            <p:extLst>
              <p:ext uri="{D42A27DB-BD31-4B8C-83A1-F6EECF244321}">
                <p14:modId xmlns:p14="http://schemas.microsoft.com/office/powerpoint/2010/main" val="4089858419"/>
              </p:ext>
            </p:extLst>
          </p:nvPr>
        </p:nvGraphicFramePr>
        <p:xfrm>
          <a:off x="7758253" y="2964056"/>
          <a:ext cx="2448000" cy="180912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hart 23">
            <a:extLst>
              <a:ext uri="{FF2B5EF4-FFF2-40B4-BE49-F238E27FC236}">
                <a16:creationId xmlns:a16="http://schemas.microsoft.com/office/drawing/2014/main" id="{9DE3B16D-EA0A-554B-A5C0-8DE19F0F2650}"/>
              </a:ext>
            </a:extLst>
          </p:cNvPr>
          <p:cNvGraphicFramePr/>
          <p:nvPr>
            <p:extLst>
              <p:ext uri="{D42A27DB-BD31-4B8C-83A1-F6EECF244321}">
                <p14:modId xmlns:p14="http://schemas.microsoft.com/office/powerpoint/2010/main" val="2541010029"/>
              </p:ext>
            </p:extLst>
          </p:nvPr>
        </p:nvGraphicFramePr>
        <p:xfrm>
          <a:off x="6102573" y="2964056"/>
          <a:ext cx="2448000" cy="180912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5" name="Table 25">
            <a:extLst>
              <a:ext uri="{FF2B5EF4-FFF2-40B4-BE49-F238E27FC236}">
                <a16:creationId xmlns:a16="http://schemas.microsoft.com/office/drawing/2014/main" id="{65D4E54B-F6DD-6BBB-D63F-520DF2C0740F}"/>
              </a:ext>
            </a:extLst>
          </p:cNvPr>
          <p:cNvGraphicFramePr>
            <a:graphicFrameLocks noGrp="1"/>
          </p:cNvGraphicFramePr>
          <p:nvPr>
            <p:extLst>
              <p:ext uri="{D42A27DB-BD31-4B8C-83A1-F6EECF244321}">
                <p14:modId xmlns:p14="http://schemas.microsoft.com/office/powerpoint/2010/main" val="3458888238"/>
              </p:ext>
            </p:extLst>
          </p:nvPr>
        </p:nvGraphicFramePr>
        <p:xfrm>
          <a:off x="6231211" y="3184389"/>
          <a:ext cx="1046025" cy="1451895"/>
        </p:xfrm>
        <a:graphic>
          <a:graphicData uri="http://schemas.openxmlformats.org/drawingml/2006/table">
            <a:tbl>
              <a:tblPr firstRow="1" bandRow="1">
                <a:tableStyleId>{5C22544A-7EE6-4342-B048-85BDC9FD1C3A}</a:tableStyleId>
              </a:tblPr>
              <a:tblGrid>
                <a:gridCol w="1046025">
                  <a:extLst>
                    <a:ext uri="{9D8B030D-6E8A-4147-A177-3AD203B41FA5}">
                      <a16:colId xmlns:a16="http://schemas.microsoft.com/office/drawing/2014/main" val="2115209185"/>
                    </a:ext>
                  </a:extLst>
                </a:gridCol>
              </a:tblGrid>
              <a:tr h="483965">
                <a:tc>
                  <a:txBody>
                    <a:bodyPr/>
                    <a:lstStyle/>
                    <a:p>
                      <a:pPr algn="r"/>
                      <a:r>
                        <a:rPr lang="en-ZA" sz="1050" b="0" dirty="0">
                          <a:solidFill>
                            <a:schemeClr val="tx1"/>
                          </a:solidFill>
                        </a:rPr>
                        <a:t>Have no savings left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3490457"/>
                  </a:ext>
                </a:extLst>
              </a:tr>
              <a:tr h="483965">
                <a:tc>
                  <a:txBody>
                    <a:bodyPr/>
                    <a:lstStyle/>
                    <a:p>
                      <a:pPr algn="r"/>
                      <a:r>
                        <a:rPr lang="en-ZA" sz="1050" b="0" dirty="0">
                          <a:solidFill>
                            <a:schemeClr val="tx1"/>
                          </a:solidFill>
                        </a:rPr>
                        <a:t>Used at least half</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001655"/>
                  </a:ext>
                </a:extLst>
              </a:tr>
              <a:tr h="483965">
                <a:tc>
                  <a:txBody>
                    <a:bodyPr/>
                    <a:lstStyle/>
                    <a:p>
                      <a:pPr algn="r"/>
                      <a:r>
                        <a:rPr lang="en-ZA" sz="1050" b="0" dirty="0">
                          <a:solidFill>
                            <a:schemeClr val="tx1"/>
                          </a:solidFill>
                        </a:rPr>
                        <a:t>Used less than half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1653752"/>
                  </a:ext>
                </a:extLst>
              </a:tr>
            </a:tbl>
          </a:graphicData>
        </a:graphic>
      </p:graphicFrame>
      <p:sp>
        <p:nvSpPr>
          <p:cNvPr id="30" name="TextBox 29">
            <a:extLst>
              <a:ext uri="{FF2B5EF4-FFF2-40B4-BE49-F238E27FC236}">
                <a16:creationId xmlns:a16="http://schemas.microsoft.com/office/drawing/2014/main" id="{EB11E328-C9DE-7D01-29BA-A2B66BA76182}"/>
              </a:ext>
            </a:extLst>
          </p:cNvPr>
          <p:cNvSpPr txBox="1"/>
          <p:nvPr/>
        </p:nvSpPr>
        <p:spPr>
          <a:xfrm>
            <a:off x="553415" y="4190218"/>
            <a:ext cx="3742318" cy="1683538"/>
          </a:xfrm>
          <a:prstGeom prst="rect">
            <a:avLst/>
          </a:prstGeom>
          <a:noFill/>
        </p:spPr>
        <p:txBody>
          <a:bodyPr wrap="square">
            <a:spAutoFit/>
          </a:bodyPr>
          <a:lstStyle/>
          <a:p>
            <a:pPr>
              <a:lnSpc>
                <a:spcPct val="110000"/>
              </a:lnSpc>
            </a:pPr>
            <a:r>
              <a:rPr lang="en-ZA" sz="1200" i="1" dirty="0"/>
              <a:t>During covid, one of my children was sick, and I had to rush him to the hospital. I took </a:t>
            </a:r>
            <a:r>
              <a:rPr lang="en-ZA" sz="1200" i="1" dirty="0" err="1"/>
              <a:t>Ksh</a:t>
            </a:r>
            <a:r>
              <a:rPr lang="en-ZA" sz="1200" i="1" dirty="0"/>
              <a:t> 4,000 which was supposed to buy stock for my business in order to take care of his consultation and buy him medicine. </a:t>
            </a:r>
            <a:r>
              <a:rPr lang="en-ZA" sz="1200" b="1" i="1" dirty="0"/>
              <a:t>I was never able to return the money I took from the business</a:t>
            </a:r>
            <a:r>
              <a:rPr lang="en-ZA" sz="1200" i="1" dirty="0"/>
              <a:t>, and this contributed to it's downfall. </a:t>
            </a:r>
          </a:p>
          <a:p>
            <a:pPr>
              <a:lnSpc>
                <a:spcPct val="110000"/>
              </a:lnSpc>
            </a:pPr>
            <a:r>
              <a:rPr lang="en-ZA" sz="1100" i="1" dirty="0"/>
              <a:t>– </a:t>
            </a:r>
            <a:r>
              <a:rPr lang="en-ZA" sz="1100" b="1" i="1" dirty="0"/>
              <a:t>Female, used to be a general trader in </a:t>
            </a:r>
            <a:r>
              <a:rPr lang="en-ZA" sz="1100" b="1" i="1" dirty="0" err="1"/>
              <a:t>Kangemi</a:t>
            </a:r>
            <a:endParaRPr lang="en-ZA" sz="1100" b="1" i="1" dirty="0"/>
          </a:p>
        </p:txBody>
      </p:sp>
    </p:spTree>
    <p:extLst>
      <p:ext uri="{BB962C8B-B14F-4D97-AF65-F5344CB8AC3E}">
        <p14:creationId xmlns:p14="http://schemas.microsoft.com/office/powerpoint/2010/main" val="2121837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B726C10-9CED-56E5-5338-30556F8797F5}"/>
              </a:ext>
            </a:extLst>
          </p:cNvPr>
          <p:cNvSpPr/>
          <p:nvPr/>
        </p:nvSpPr>
        <p:spPr>
          <a:xfrm>
            <a:off x="4565855" y="914436"/>
            <a:ext cx="7626145" cy="4293484"/>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E7BE44B0-46CF-F8DA-2CDA-1FC8AC410230}"/>
              </a:ext>
            </a:extLst>
          </p:cNvPr>
          <p:cNvSpPr>
            <a:spLocks noGrp="1"/>
          </p:cNvSpPr>
          <p:nvPr>
            <p:ph type="sldNum" sz="quarter" idx="11"/>
          </p:nvPr>
        </p:nvSpPr>
        <p:spPr>
          <a:xfrm>
            <a:off x="190498" y="6484832"/>
            <a:ext cx="630118" cy="365125"/>
          </a:xfrm>
        </p:spPr>
        <p:txBody>
          <a:bodyPr/>
          <a:lstStyle/>
          <a:p>
            <a:fld id="{E9D4EFA4-1F90-4D2B-A593-3266C62E9295}" type="slidenum">
              <a:rPr lang="en-ZA" smtClean="0"/>
              <a:pPr/>
              <a:t>18</a:t>
            </a:fld>
            <a:r>
              <a:rPr lang="en-ZA" dirty="0"/>
              <a:t> |</a:t>
            </a:r>
          </a:p>
        </p:txBody>
      </p:sp>
      <p:sp>
        <p:nvSpPr>
          <p:cNvPr id="7" name="Title 1">
            <a:extLst>
              <a:ext uri="{FF2B5EF4-FFF2-40B4-BE49-F238E27FC236}">
                <a16:creationId xmlns:a16="http://schemas.microsoft.com/office/drawing/2014/main" id="{1DD2272C-B8F0-14EB-A269-BD2F83772CA1}"/>
              </a:ext>
            </a:extLst>
          </p:cNvPr>
          <p:cNvSpPr txBox="1">
            <a:spLocks/>
          </p:cNvSpPr>
          <p:nvPr/>
        </p:nvSpPr>
        <p:spPr>
          <a:xfrm>
            <a:off x="190498" y="-18381"/>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b="1" dirty="0"/>
              <a:t>DID FINANCE HELP MICRO BUSINESSES COPE DURING COVID? </a:t>
            </a:r>
            <a:endParaRPr lang="en-ZA" dirty="0"/>
          </a:p>
        </p:txBody>
      </p:sp>
      <p:sp>
        <p:nvSpPr>
          <p:cNvPr id="18" name="TextBox 17">
            <a:extLst>
              <a:ext uri="{FF2B5EF4-FFF2-40B4-BE49-F238E27FC236}">
                <a16:creationId xmlns:a16="http://schemas.microsoft.com/office/drawing/2014/main" id="{488AF3EB-2CDB-9A11-3561-EFC69F9023E7}"/>
              </a:ext>
            </a:extLst>
          </p:cNvPr>
          <p:cNvSpPr txBox="1"/>
          <p:nvPr/>
        </p:nvSpPr>
        <p:spPr>
          <a:xfrm>
            <a:off x="611925" y="6458572"/>
            <a:ext cx="10272137" cy="338554"/>
          </a:xfrm>
          <a:prstGeom prst="rect">
            <a:avLst/>
          </a:prstGeom>
          <a:noFill/>
        </p:spPr>
        <p:txBody>
          <a:bodyPr wrap="square" rtlCol="0">
            <a:spAutoFit/>
          </a:bodyPr>
          <a:lstStyle/>
          <a:p>
            <a:pPr algn="l"/>
            <a:r>
              <a:rPr lang="en-US" sz="800" dirty="0"/>
              <a:t>Source: </a:t>
            </a:r>
            <a:r>
              <a:rPr lang="en-US" sz="800" dirty="0" err="1"/>
              <a:t>FinAccess</a:t>
            </a:r>
            <a:r>
              <a:rPr lang="en-US" sz="800" dirty="0"/>
              <a:t> MSE Tracker: Wave 3</a:t>
            </a:r>
          </a:p>
          <a:p>
            <a:pPr algn="l"/>
            <a:r>
              <a:rPr lang="en-US" sz="800" dirty="0"/>
              <a:t>Note: *Includes SMS/Phone call, own website, or online store / marketplace.  SMS / </a:t>
            </a:r>
            <a:r>
              <a:rPr lang="en-US" sz="800" dirty="0" err="1"/>
              <a:t>phonecalls</a:t>
            </a:r>
            <a:r>
              <a:rPr lang="en-US" sz="800" dirty="0"/>
              <a:t> were the most commonly used channel to reach customers</a:t>
            </a:r>
          </a:p>
        </p:txBody>
      </p:sp>
      <p:sp>
        <p:nvSpPr>
          <p:cNvPr id="41" name="TextBox 40">
            <a:extLst>
              <a:ext uri="{FF2B5EF4-FFF2-40B4-BE49-F238E27FC236}">
                <a16:creationId xmlns:a16="http://schemas.microsoft.com/office/drawing/2014/main" id="{2B533290-386A-06B2-8074-4AAEE6FD1966}"/>
              </a:ext>
            </a:extLst>
          </p:cNvPr>
          <p:cNvSpPr txBox="1"/>
          <p:nvPr/>
        </p:nvSpPr>
        <p:spPr>
          <a:xfrm>
            <a:off x="203334" y="914436"/>
            <a:ext cx="4239178" cy="3123932"/>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400" dirty="0"/>
              <a:t>Around half of the businesses that remained active had at least one open loan in July 2021</a:t>
            </a:r>
          </a:p>
          <a:p>
            <a:pPr marL="171450" indent="-171450">
              <a:spcAft>
                <a:spcPts val="600"/>
              </a:spcAft>
              <a:buFont typeface="Arial" panose="020B0604020202020204" pitchFamily="34" charset="0"/>
              <a:buChar char="•"/>
            </a:pPr>
            <a:r>
              <a:rPr lang="en-US" sz="1400" b="1" dirty="0"/>
              <a:t>Digital credit (mobile banking loans) was the top source of credit </a:t>
            </a:r>
          </a:p>
          <a:p>
            <a:pPr marL="171450" indent="-171450">
              <a:spcAft>
                <a:spcPts val="600"/>
              </a:spcAft>
              <a:buFont typeface="Arial" panose="020B0604020202020204" pitchFamily="34" charset="0"/>
              <a:buChar char="•"/>
            </a:pPr>
            <a:r>
              <a:rPr lang="en-US" sz="1400" dirty="0"/>
              <a:t>Chamas were also an important source of financial support. Though during the qualitative interviews, some described how COVID ‘broke up’ their groups and weakened their relationships with other members</a:t>
            </a:r>
          </a:p>
          <a:p>
            <a:pPr marL="171450" indent="-171450">
              <a:spcAft>
                <a:spcPts val="600"/>
              </a:spcAft>
              <a:buFont typeface="Arial" panose="020B0604020202020204" pitchFamily="34" charset="0"/>
              <a:buChar char="•"/>
            </a:pPr>
            <a:r>
              <a:rPr lang="en-US" sz="1400" dirty="0"/>
              <a:t>These loans were used to support both household and business liquidity, but the </a:t>
            </a:r>
            <a:r>
              <a:rPr lang="en-US" sz="1400" b="1" dirty="0"/>
              <a:t>recovered segment were more likely to take the loans for business purposes</a:t>
            </a:r>
          </a:p>
        </p:txBody>
      </p:sp>
      <p:graphicFrame>
        <p:nvGraphicFramePr>
          <p:cNvPr id="13" name="Chart 12">
            <a:extLst>
              <a:ext uri="{FF2B5EF4-FFF2-40B4-BE49-F238E27FC236}">
                <a16:creationId xmlns:a16="http://schemas.microsoft.com/office/drawing/2014/main" id="{E8907FD7-2AA7-A12B-FE21-FE4DD36B739D}"/>
              </a:ext>
            </a:extLst>
          </p:cNvPr>
          <p:cNvGraphicFramePr/>
          <p:nvPr>
            <p:extLst>
              <p:ext uri="{D42A27DB-BD31-4B8C-83A1-F6EECF244321}">
                <p14:modId xmlns:p14="http://schemas.microsoft.com/office/powerpoint/2010/main" val="1238405596"/>
              </p:ext>
            </p:extLst>
          </p:nvPr>
        </p:nvGraphicFramePr>
        <p:xfrm>
          <a:off x="6759619" y="1274198"/>
          <a:ext cx="2165668" cy="1264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4B90532A-69EA-D010-CE85-261C11352C02}"/>
              </a:ext>
            </a:extLst>
          </p:cNvPr>
          <p:cNvGraphicFramePr/>
          <p:nvPr>
            <p:extLst>
              <p:ext uri="{D42A27DB-BD31-4B8C-83A1-F6EECF244321}">
                <p14:modId xmlns:p14="http://schemas.microsoft.com/office/powerpoint/2010/main" val="107377774"/>
              </p:ext>
            </p:extLst>
          </p:nvPr>
        </p:nvGraphicFramePr>
        <p:xfrm>
          <a:off x="9801228" y="1274198"/>
          <a:ext cx="2165668" cy="1264624"/>
        </p:xfrm>
        <a:graphic>
          <a:graphicData uri="http://schemas.openxmlformats.org/drawingml/2006/chart">
            <c:chart xmlns:c="http://schemas.openxmlformats.org/drawingml/2006/chart" xmlns:r="http://schemas.openxmlformats.org/officeDocument/2006/relationships" r:id="rId4"/>
          </a:graphicData>
        </a:graphic>
      </p:graphicFrame>
      <p:sp>
        <p:nvSpPr>
          <p:cNvPr id="19" name="Speech Bubble: Rectangle 18">
            <a:extLst>
              <a:ext uri="{FF2B5EF4-FFF2-40B4-BE49-F238E27FC236}">
                <a16:creationId xmlns:a16="http://schemas.microsoft.com/office/drawing/2014/main" id="{1AD25B1F-0517-CEAC-CD3B-0FFE3F56CB7D}"/>
              </a:ext>
            </a:extLst>
          </p:cNvPr>
          <p:cNvSpPr/>
          <p:nvPr/>
        </p:nvSpPr>
        <p:spPr>
          <a:xfrm>
            <a:off x="9902989" y="2504041"/>
            <a:ext cx="2165668" cy="883636"/>
          </a:xfrm>
          <a:prstGeom prst="wedgeRectCallout">
            <a:avLst>
              <a:gd name="adj1" fmla="val -7561"/>
              <a:gd name="adj2" fmla="val -74286"/>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200"/>
              </a:spcBef>
            </a:pPr>
            <a:r>
              <a:rPr lang="en-US" sz="1100" dirty="0"/>
              <a:t>Main source of loan (top 3): </a:t>
            </a:r>
          </a:p>
          <a:p>
            <a:pPr marL="171450" indent="-171450">
              <a:spcBef>
                <a:spcPts val="200"/>
              </a:spcBef>
              <a:buFont typeface="Arial" panose="020B0604020202020204" pitchFamily="34" charset="0"/>
              <a:buChar char="•"/>
            </a:pPr>
            <a:r>
              <a:rPr lang="en-US" sz="1100" b="1" dirty="0">
                <a:solidFill>
                  <a:schemeClr val="accent1"/>
                </a:solidFill>
              </a:rPr>
              <a:t>39%</a:t>
            </a:r>
            <a:r>
              <a:rPr lang="en-US" sz="1100" dirty="0"/>
              <a:t> – Mobile banking loan</a:t>
            </a:r>
          </a:p>
          <a:p>
            <a:pPr marL="171450" indent="-171450">
              <a:spcBef>
                <a:spcPts val="200"/>
              </a:spcBef>
              <a:buFont typeface="Arial" panose="020B0604020202020204" pitchFamily="34" charset="0"/>
              <a:buChar char="•"/>
            </a:pPr>
            <a:r>
              <a:rPr lang="en-US" sz="1100" b="1" dirty="0">
                <a:solidFill>
                  <a:schemeClr val="accent1"/>
                </a:solidFill>
              </a:rPr>
              <a:t>27%</a:t>
            </a:r>
            <a:r>
              <a:rPr lang="en-US" sz="1100" dirty="0"/>
              <a:t> – Loan from Chama</a:t>
            </a:r>
          </a:p>
          <a:p>
            <a:pPr marL="171450" indent="-171450">
              <a:spcBef>
                <a:spcPts val="200"/>
              </a:spcBef>
              <a:buFont typeface="Arial" panose="020B0604020202020204" pitchFamily="34" charset="0"/>
              <a:buChar char="•"/>
            </a:pPr>
            <a:r>
              <a:rPr lang="en-US" sz="1100" b="1" dirty="0">
                <a:solidFill>
                  <a:schemeClr val="accent1"/>
                </a:solidFill>
              </a:rPr>
              <a:t>19%</a:t>
            </a:r>
            <a:r>
              <a:rPr lang="en-US" sz="1100" dirty="0"/>
              <a:t> – Loan from bank</a:t>
            </a:r>
          </a:p>
        </p:txBody>
      </p:sp>
      <p:sp>
        <p:nvSpPr>
          <p:cNvPr id="20" name="Speech Bubble: Rectangle 19">
            <a:extLst>
              <a:ext uri="{FF2B5EF4-FFF2-40B4-BE49-F238E27FC236}">
                <a16:creationId xmlns:a16="http://schemas.microsoft.com/office/drawing/2014/main" id="{C217B4F6-4BA1-8BC6-9369-C7A0E598BAC2}"/>
              </a:ext>
            </a:extLst>
          </p:cNvPr>
          <p:cNvSpPr/>
          <p:nvPr/>
        </p:nvSpPr>
        <p:spPr>
          <a:xfrm>
            <a:off x="6759619" y="2504041"/>
            <a:ext cx="2165668" cy="883636"/>
          </a:xfrm>
          <a:prstGeom prst="wedgeRectCallout">
            <a:avLst>
              <a:gd name="adj1" fmla="val -2723"/>
              <a:gd name="adj2" fmla="val -80165"/>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200"/>
              </a:spcBef>
            </a:pPr>
            <a:r>
              <a:rPr lang="en-US" sz="1100" dirty="0"/>
              <a:t>Source of loan (top 3): </a:t>
            </a:r>
          </a:p>
          <a:p>
            <a:pPr marL="171450" indent="-171450">
              <a:spcBef>
                <a:spcPts val="200"/>
              </a:spcBef>
              <a:buFont typeface="Arial" panose="020B0604020202020204" pitchFamily="34" charset="0"/>
              <a:buChar char="•"/>
            </a:pPr>
            <a:r>
              <a:rPr lang="en-US" sz="1100" b="1" dirty="0">
                <a:solidFill>
                  <a:schemeClr val="accent3"/>
                </a:solidFill>
              </a:rPr>
              <a:t>45%</a:t>
            </a:r>
            <a:r>
              <a:rPr lang="en-US" sz="1100" dirty="0"/>
              <a:t> – Mobile banking loan</a:t>
            </a:r>
          </a:p>
          <a:p>
            <a:pPr marL="171450" indent="-171450">
              <a:spcBef>
                <a:spcPts val="200"/>
              </a:spcBef>
              <a:buFont typeface="Arial" panose="020B0604020202020204" pitchFamily="34" charset="0"/>
              <a:buChar char="•"/>
            </a:pPr>
            <a:r>
              <a:rPr lang="en-US" sz="1100" b="1" dirty="0">
                <a:solidFill>
                  <a:schemeClr val="accent3"/>
                </a:solidFill>
              </a:rPr>
              <a:t>31%</a:t>
            </a:r>
            <a:r>
              <a:rPr lang="en-US" sz="1100" b="1" dirty="0">
                <a:solidFill>
                  <a:schemeClr val="accent2">
                    <a:lumMod val="75000"/>
                  </a:schemeClr>
                </a:solidFill>
              </a:rPr>
              <a:t> </a:t>
            </a:r>
            <a:r>
              <a:rPr lang="en-US" sz="1100" dirty="0"/>
              <a:t>– </a:t>
            </a:r>
            <a:r>
              <a:rPr lang="en-US" sz="1100" dirty="0">
                <a:solidFill>
                  <a:schemeClr val="tx1"/>
                </a:solidFill>
              </a:rPr>
              <a:t>L</a:t>
            </a:r>
            <a:r>
              <a:rPr lang="en-US" sz="1100" dirty="0"/>
              <a:t>oan from Chama</a:t>
            </a:r>
          </a:p>
          <a:p>
            <a:pPr marL="171450" indent="-171450">
              <a:spcBef>
                <a:spcPts val="200"/>
              </a:spcBef>
              <a:buFont typeface="Arial" panose="020B0604020202020204" pitchFamily="34" charset="0"/>
              <a:buChar char="•"/>
            </a:pPr>
            <a:r>
              <a:rPr lang="en-US" sz="1100" b="1" dirty="0">
                <a:solidFill>
                  <a:schemeClr val="accent3"/>
                </a:solidFill>
              </a:rPr>
              <a:t>10%</a:t>
            </a:r>
            <a:r>
              <a:rPr lang="en-US" sz="1100" b="1" dirty="0">
                <a:solidFill>
                  <a:schemeClr val="accent2">
                    <a:lumMod val="75000"/>
                  </a:schemeClr>
                </a:solidFill>
              </a:rPr>
              <a:t> </a:t>
            </a:r>
            <a:r>
              <a:rPr lang="en-US" sz="1100" dirty="0"/>
              <a:t>– Loan from bank</a:t>
            </a:r>
          </a:p>
        </p:txBody>
      </p:sp>
      <p:graphicFrame>
        <p:nvGraphicFramePr>
          <p:cNvPr id="21" name="Chart 20">
            <a:extLst>
              <a:ext uri="{FF2B5EF4-FFF2-40B4-BE49-F238E27FC236}">
                <a16:creationId xmlns:a16="http://schemas.microsoft.com/office/drawing/2014/main" id="{A9D1F359-73C0-E9BF-4292-930353721196}"/>
              </a:ext>
            </a:extLst>
          </p:cNvPr>
          <p:cNvGraphicFramePr/>
          <p:nvPr>
            <p:extLst>
              <p:ext uri="{D42A27DB-BD31-4B8C-83A1-F6EECF244321}">
                <p14:modId xmlns:p14="http://schemas.microsoft.com/office/powerpoint/2010/main" val="2689635523"/>
              </p:ext>
            </p:extLst>
          </p:nvPr>
        </p:nvGraphicFramePr>
        <p:xfrm>
          <a:off x="6182100" y="3485169"/>
          <a:ext cx="3024000" cy="16360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1FE643BF-B6AE-5723-15B6-538BBB631A24}"/>
              </a:ext>
            </a:extLst>
          </p:cNvPr>
          <p:cNvGraphicFramePr/>
          <p:nvPr>
            <p:extLst>
              <p:ext uri="{D42A27DB-BD31-4B8C-83A1-F6EECF244321}">
                <p14:modId xmlns:p14="http://schemas.microsoft.com/office/powerpoint/2010/main" val="2153064095"/>
              </p:ext>
            </p:extLst>
          </p:nvPr>
        </p:nvGraphicFramePr>
        <p:xfrm>
          <a:off x="9168000" y="3485170"/>
          <a:ext cx="3024000" cy="16360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Table 11">
            <a:extLst>
              <a:ext uri="{FF2B5EF4-FFF2-40B4-BE49-F238E27FC236}">
                <a16:creationId xmlns:a16="http://schemas.microsoft.com/office/drawing/2014/main" id="{6B33AE4D-DF45-DB89-C5FE-D05B720CE59D}"/>
              </a:ext>
            </a:extLst>
          </p:cNvPr>
          <p:cNvGraphicFramePr>
            <a:graphicFrameLocks noGrp="1"/>
          </p:cNvGraphicFramePr>
          <p:nvPr>
            <p:extLst>
              <p:ext uri="{D42A27DB-BD31-4B8C-83A1-F6EECF244321}">
                <p14:modId xmlns:p14="http://schemas.microsoft.com/office/powerpoint/2010/main" val="1891832872"/>
              </p:ext>
            </p:extLst>
          </p:nvPr>
        </p:nvGraphicFramePr>
        <p:xfrm>
          <a:off x="9303073" y="3719278"/>
          <a:ext cx="1682750" cy="1375768"/>
        </p:xfrm>
        <a:graphic>
          <a:graphicData uri="http://schemas.openxmlformats.org/drawingml/2006/table">
            <a:tbl>
              <a:tblPr firstRow="1" bandRow="1">
                <a:tableStyleId>{5C22544A-7EE6-4342-B048-85BDC9FD1C3A}</a:tableStyleId>
              </a:tblPr>
              <a:tblGrid>
                <a:gridCol w="1682750">
                  <a:extLst>
                    <a:ext uri="{9D8B030D-6E8A-4147-A177-3AD203B41FA5}">
                      <a16:colId xmlns:a16="http://schemas.microsoft.com/office/drawing/2014/main" val="96804859"/>
                    </a:ext>
                  </a:extLst>
                </a:gridCol>
              </a:tblGrid>
              <a:tr h="479521">
                <a:tc>
                  <a:txBody>
                    <a:bodyPr/>
                    <a:lstStyle/>
                    <a:p>
                      <a:pPr algn="r"/>
                      <a:r>
                        <a:rPr lang="en-US" sz="1100" b="0" dirty="0">
                          <a:solidFill>
                            <a:schemeClr val="tx1"/>
                          </a:solidFill>
                        </a:rPr>
                        <a:t>To purchase stock / supplies</a:t>
                      </a:r>
                      <a:endParaRPr lang="en-ZA"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3405325518"/>
                  </a:ext>
                </a:extLst>
              </a:tr>
              <a:tr h="479521">
                <a:tc>
                  <a:txBody>
                    <a:bodyPr/>
                    <a:lstStyle/>
                    <a:p>
                      <a:pPr algn="r"/>
                      <a:r>
                        <a:rPr lang="en-US" sz="1100" b="0" dirty="0">
                          <a:solidFill>
                            <a:schemeClr val="tx1"/>
                          </a:solidFill>
                        </a:rPr>
                        <a:t>For general household expenses</a:t>
                      </a:r>
                      <a:endParaRPr lang="en-ZA" sz="11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1136821967"/>
                  </a:ext>
                </a:extLst>
              </a:tr>
              <a:tr h="416726">
                <a:tc>
                  <a:txBody>
                    <a:bodyPr/>
                    <a:lstStyle/>
                    <a:p>
                      <a:pPr algn="r"/>
                      <a:r>
                        <a:rPr lang="en-US" sz="1100" b="0" dirty="0">
                          <a:solidFill>
                            <a:schemeClr val="tx1"/>
                          </a:solidFill>
                        </a:rPr>
                        <a:t>Business expenses</a:t>
                      </a:r>
                      <a:endParaRPr lang="en-ZA" sz="11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645479013"/>
                  </a:ext>
                </a:extLst>
              </a:tr>
            </a:tbl>
          </a:graphicData>
        </a:graphic>
      </p:graphicFrame>
      <p:sp>
        <p:nvSpPr>
          <p:cNvPr id="25" name="TextBox 24">
            <a:extLst>
              <a:ext uri="{FF2B5EF4-FFF2-40B4-BE49-F238E27FC236}">
                <a16:creationId xmlns:a16="http://schemas.microsoft.com/office/drawing/2014/main" id="{84E213A1-E234-B6C4-F743-1AEA35366057}"/>
              </a:ext>
            </a:extLst>
          </p:cNvPr>
          <p:cNvSpPr txBox="1"/>
          <p:nvPr/>
        </p:nvSpPr>
        <p:spPr>
          <a:xfrm>
            <a:off x="4551481" y="1656662"/>
            <a:ext cx="1817152" cy="646331"/>
          </a:xfrm>
          <a:prstGeom prst="rect">
            <a:avLst/>
          </a:prstGeom>
          <a:noFill/>
        </p:spPr>
        <p:txBody>
          <a:bodyPr wrap="square" rtlCol="0">
            <a:spAutoFit/>
          </a:bodyPr>
          <a:lstStyle/>
          <a:p>
            <a:pPr algn="ctr"/>
            <a:r>
              <a:rPr lang="en-US" sz="1200" b="1" dirty="0"/>
              <a:t>HAD ANY OPEN LOAN IN JULY 2021</a:t>
            </a:r>
          </a:p>
          <a:p>
            <a:pPr algn="ctr"/>
            <a:r>
              <a:rPr lang="en-US" sz="1200" i="1" dirty="0"/>
              <a:t> (formal or informal)</a:t>
            </a:r>
          </a:p>
        </p:txBody>
      </p:sp>
      <p:sp>
        <p:nvSpPr>
          <p:cNvPr id="27" name="TextBox 26">
            <a:extLst>
              <a:ext uri="{FF2B5EF4-FFF2-40B4-BE49-F238E27FC236}">
                <a16:creationId xmlns:a16="http://schemas.microsoft.com/office/drawing/2014/main" id="{ED0F76D4-E09E-9ADD-2C3F-424029EA7BEA}"/>
              </a:ext>
            </a:extLst>
          </p:cNvPr>
          <p:cNvSpPr txBox="1"/>
          <p:nvPr/>
        </p:nvSpPr>
        <p:spPr>
          <a:xfrm>
            <a:off x="4532917" y="3681119"/>
            <a:ext cx="1817152" cy="646331"/>
          </a:xfrm>
          <a:prstGeom prst="rect">
            <a:avLst/>
          </a:prstGeom>
          <a:noFill/>
        </p:spPr>
        <p:txBody>
          <a:bodyPr wrap="square" rtlCol="0">
            <a:spAutoFit/>
          </a:bodyPr>
          <a:lstStyle/>
          <a:p>
            <a:pPr algn="ctr"/>
            <a:r>
              <a:rPr lang="en-US" sz="1200" b="1" dirty="0"/>
              <a:t>TOP 3 REASONS FOR TAKING OUT THE LOAN</a:t>
            </a:r>
            <a:endParaRPr lang="en-US" sz="1200" i="1" dirty="0"/>
          </a:p>
        </p:txBody>
      </p:sp>
      <p:graphicFrame>
        <p:nvGraphicFramePr>
          <p:cNvPr id="28" name="Table 11">
            <a:extLst>
              <a:ext uri="{FF2B5EF4-FFF2-40B4-BE49-F238E27FC236}">
                <a16:creationId xmlns:a16="http://schemas.microsoft.com/office/drawing/2014/main" id="{AE922B3D-19B3-1889-5343-E65B96CA3BB8}"/>
              </a:ext>
            </a:extLst>
          </p:cNvPr>
          <p:cNvGraphicFramePr>
            <a:graphicFrameLocks noGrp="1"/>
          </p:cNvGraphicFramePr>
          <p:nvPr>
            <p:extLst>
              <p:ext uri="{D42A27DB-BD31-4B8C-83A1-F6EECF244321}">
                <p14:modId xmlns:p14="http://schemas.microsoft.com/office/powerpoint/2010/main" val="1065542522"/>
              </p:ext>
            </p:extLst>
          </p:nvPr>
        </p:nvGraphicFramePr>
        <p:xfrm>
          <a:off x="6287826" y="3686581"/>
          <a:ext cx="1682750" cy="1434600"/>
        </p:xfrm>
        <a:graphic>
          <a:graphicData uri="http://schemas.openxmlformats.org/drawingml/2006/table">
            <a:tbl>
              <a:tblPr firstRow="1" bandRow="1">
                <a:tableStyleId>{5C22544A-7EE6-4342-B048-85BDC9FD1C3A}</a:tableStyleId>
              </a:tblPr>
              <a:tblGrid>
                <a:gridCol w="1682750">
                  <a:extLst>
                    <a:ext uri="{9D8B030D-6E8A-4147-A177-3AD203B41FA5}">
                      <a16:colId xmlns:a16="http://schemas.microsoft.com/office/drawing/2014/main" val="96804859"/>
                    </a:ext>
                  </a:extLst>
                </a:gridCol>
              </a:tblGrid>
              <a:tr h="500027">
                <a:tc>
                  <a:txBody>
                    <a:bodyPr/>
                    <a:lstStyle/>
                    <a:p>
                      <a:pPr algn="r"/>
                      <a:r>
                        <a:rPr lang="en-US" sz="1100" b="0" dirty="0">
                          <a:solidFill>
                            <a:schemeClr val="tx1"/>
                          </a:solidFill>
                        </a:rPr>
                        <a:t>To purchase stock / supplies</a:t>
                      </a:r>
                      <a:endParaRPr lang="en-ZA"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3405325518"/>
                  </a:ext>
                </a:extLst>
              </a:tr>
              <a:tr h="500027">
                <a:tc>
                  <a:txBody>
                    <a:bodyPr/>
                    <a:lstStyle/>
                    <a:p>
                      <a:pPr algn="r"/>
                      <a:r>
                        <a:rPr lang="en-US" sz="1100" b="0" dirty="0">
                          <a:solidFill>
                            <a:schemeClr val="tx1"/>
                          </a:solidFill>
                        </a:rPr>
                        <a:t>For general household expenses</a:t>
                      </a:r>
                      <a:endParaRPr lang="en-ZA" sz="11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1136821967"/>
                  </a:ext>
                </a:extLst>
              </a:tr>
              <a:tr h="434546">
                <a:tc>
                  <a:txBody>
                    <a:bodyPr/>
                    <a:lstStyle/>
                    <a:p>
                      <a:pPr algn="r"/>
                      <a:r>
                        <a:rPr lang="en-US" sz="1100" b="0" dirty="0">
                          <a:solidFill>
                            <a:schemeClr val="tx1"/>
                          </a:solidFill>
                        </a:rPr>
                        <a:t>Business expenses</a:t>
                      </a:r>
                      <a:endParaRPr lang="en-ZA" sz="11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645479013"/>
                  </a:ext>
                </a:extLst>
              </a:tr>
            </a:tbl>
          </a:graphicData>
        </a:graphic>
      </p:graphicFrame>
      <p:cxnSp>
        <p:nvCxnSpPr>
          <p:cNvPr id="32" name="Straight Connector 31">
            <a:extLst>
              <a:ext uri="{FF2B5EF4-FFF2-40B4-BE49-F238E27FC236}">
                <a16:creationId xmlns:a16="http://schemas.microsoft.com/office/drawing/2014/main" id="{4757B62B-E43E-1C2D-C57D-64D6520DBC15}"/>
              </a:ext>
            </a:extLst>
          </p:cNvPr>
          <p:cNvCxnSpPr>
            <a:cxnSpLocks/>
          </p:cNvCxnSpPr>
          <p:nvPr/>
        </p:nvCxnSpPr>
        <p:spPr>
          <a:xfrm>
            <a:off x="4580470" y="3583144"/>
            <a:ext cx="761153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CD9D678-F60E-C34B-986E-552F8EA79775}"/>
              </a:ext>
            </a:extLst>
          </p:cNvPr>
          <p:cNvSpPr txBox="1"/>
          <p:nvPr/>
        </p:nvSpPr>
        <p:spPr>
          <a:xfrm>
            <a:off x="7104480" y="938405"/>
            <a:ext cx="1475945" cy="461665"/>
          </a:xfrm>
          <a:prstGeom prst="rect">
            <a:avLst/>
          </a:prstGeom>
          <a:noFill/>
        </p:spPr>
        <p:txBody>
          <a:bodyPr wrap="square" rtlCol="0">
            <a:spAutoFit/>
          </a:bodyPr>
          <a:lstStyle/>
          <a:p>
            <a:pPr algn="ctr"/>
            <a:r>
              <a:rPr lang="en-ZA" sz="1400" b="1" dirty="0">
                <a:solidFill>
                  <a:schemeClr val="accent3">
                    <a:lumMod val="75000"/>
                  </a:schemeClr>
                </a:solidFill>
              </a:rPr>
              <a:t>RECOVERED</a:t>
            </a:r>
          </a:p>
          <a:p>
            <a:pPr algn="ctr"/>
            <a:r>
              <a:rPr lang="en-ZA" sz="1000" dirty="0">
                <a:solidFill>
                  <a:schemeClr val="accent3">
                    <a:lumMod val="75000"/>
                  </a:schemeClr>
                </a:solidFill>
              </a:rPr>
              <a:t>(n = 76)</a:t>
            </a:r>
            <a:endParaRPr lang="en-ZA" sz="1400" dirty="0">
              <a:solidFill>
                <a:schemeClr val="accent3">
                  <a:lumMod val="75000"/>
                </a:schemeClr>
              </a:solidFill>
            </a:endParaRPr>
          </a:p>
        </p:txBody>
      </p:sp>
      <p:sp>
        <p:nvSpPr>
          <p:cNvPr id="35" name="TextBox 34">
            <a:extLst>
              <a:ext uri="{FF2B5EF4-FFF2-40B4-BE49-F238E27FC236}">
                <a16:creationId xmlns:a16="http://schemas.microsoft.com/office/drawing/2014/main" id="{C4239C08-6CDC-3267-2A34-81741ABA1B58}"/>
              </a:ext>
            </a:extLst>
          </p:cNvPr>
          <p:cNvSpPr txBox="1"/>
          <p:nvPr/>
        </p:nvSpPr>
        <p:spPr>
          <a:xfrm>
            <a:off x="10106456" y="938405"/>
            <a:ext cx="1475945" cy="469359"/>
          </a:xfrm>
          <a:prstGeom prst="rect">
            <a:avLst/>
          </a:prstGeom>
          <a:noFill/>
        </p:spPr>
        <p:txBody>
          <a:bodyPr wrap="square" rtlCol="0">
            <a:spAutoFit/>
          </a:bodyPr>
          <a:lstStyle/>
          <a:p>
            <a:pPr algn="ctr"/>
            <a:r>
              <a:rPr lang="en-ZA" sz="1400" b="1" dirty="0">
                <a:solidFill>
                  <a:schemeClr val="accent1"/>
                </a:solidFill>
              </a:rPr>
              <a:t>STRUGGLING</a:t>
            </a:r>
          </a:p>
          <a:p>
            <a:pPr algn="ctr"/>
            <a:r>
              <a:rPr lang="en-ZA" sz="1050" dirty="0">
                <a:solidFill>
                  <a:schemeClr val="accent1"/>
                </a:solidFill>
              </a:rPr>
              <a:t>(n = 108)</a:t>
            </a:r>
            <a:endParaRPr lang="en-ZA" sz="1600" dirty="0">
              <a:solidFill>
                <a:schemeClr val="accent1"/>
              </a:solidFill>
            </a:endParaRPr>
          </a:p>
        </p:txBody>
      </p:sp>
      <p:sp>
        <p:nvSpPr>
          <p:cNvPr id="6" name="Speech Bubble: Rectangle 5">
            <a:extLst>
              <a:ext uri="{FF2B5EF4-FFF2-40B4-BE49-F238E27FC236}">
                <a16:creationId xmlns:a16="http://schemas.microsoft.com/office/drawing/2014/main" id="{0BCDE65F-BB62-1BEE-9C3B-D98F3F63CFDE}"/>
              </a:ext>
            </a:extLst>
          </p:cNvPr>
          <p:cNvSpPr/>
          <p:nvPr/>
        </p:nvSpPr>
        <p:spPr>
          <a:xfrm>
            <a:off x="418637" y="4278147"/>
            <a:ext cx="4017307" cy="1891343"/>
          </a:xfrm>
          <a:prstGeom prst="wedgeRectCallout">
            <a:avLst>
              <a:gd name="adj1" fmla="val -60938"/>
              <a:gd name="adj2" fmla="val 25035"/>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i="1" dirty="0">
              <a:latin typeface="+mj-lt"/>
            </a:endParaRPr>
          </a:p>
        </p:txBody>
      </p:sp>
      <p:sp>
        <p:nvSpPr>
          <p:cNvPr id="5" name="TextBox 4">
            <a:extLst>
              <a:ext uri="{FF2B5EF4-FFF2-40B4-BE49-F238E27FC236}">
                <a16:creationId xmlns:a16="http://schemas.microsoft.com/office/drawing/2014/main" id="{60EE4367-988F-1542-B53C-31F64358A18E}"/>
              </a:ext>
            </a:extLst>
          </p:cNvPr>
          <p:cNvSpPr txBox="1"/>
          <p:nvPr/>
        </p:nvSpPr>
        <p:spPr>
          <a:xfrm>
            <a:off x="472620" y="4361491"/>
            <a:ext cx="3870500" cy="1706365"/>
          </a:xfrm>
          <a:prstGeom prst="rect">
            <a:avLst/>
          </a:prstGeom>
          <a:noFill/>
        </p:spPr>
        <p:txBody>
          <a:bodyPr wrap="square">
            <a:spAutoFit/>
          </a:bodyPr>
          <a:lstStyle/>
          <a:p>
            <a:pPr>
              <a:lnSpc>
                <a:spcPct val="110000"/>
              </a:lnSpc>
            </a:pPr>
            <a:r>
              <a:rPr lang="en-US" sz="1200" b="0" i="1" dirty="0">
                <a:effectLst/>
                <a:latin typeface="+mj-lt"/>
              </a:rPr>
              <a:t>I was also part of a merry go round, which had 10 members. </a:t>
            </a:r>
            <a:r>
              <a:rPr lang="en-US" sz="1200" b="1" i="1" dirty="0">
                <a:effectLst/>
                <a:latin typeface="+mj-lt"/>
              </a:rPr>
              <a:t>We used to contribute </a:t>
            </a:r>
            <a:r>
              <a:rPr lang="en-US" sz="1200" b="1" i="1" dirty="0" err="1">
                <a:effectLst/>
                <a:latin typeface="+mj-lt"/>
              </a:rPr>
              <a:t>Ksh</a:t>
            </a:r>
            <a:r>
              <a:rPr lang="en-US" sz="1200" b="1" i="1" dirty="0">
                <a:effectLst/>
                <a:latin typeface="+mj-lt"/>
              </a:rPr>
              <a:t> 50 every day</a:t>
            </a:r>
            <a:r>
              <a:rPr lang="en-US" sz="1200" b="1" i="1" dirty="0">
                <a:latin typeface="+mj-lt"/>
              </a:rPr>
              <a:t>, t</a:t>
            </a:r>
            <a:r>
              <a:rPr lang="en-US" sz="1200" b="1" i="1" dirty="0">
                <a:effectLst/>
                <a:latin typeface="+mj-lt"/>
              </a:rPr>
              <a:t>his really helped boost my stock</a:t>
            </a:r>
            <a:r>
              <a:rPr lang="en-US" sz="1200" b="0" i="1" dirty="0">
                <a:effectLst/>
                <a:latin typeface="+mj-lt"/>
              </a:rPr>
              <a:t>, but after covid was announced, half of the members moved to their rural homes, and the other half didn't have money to spare so </a:t>
            </a:r>
            <a:r>
              <a:rPr lang="en-US" sz="1200" b="1" i="1" dirty="0">
                <a:effectLst/>
                <a:latin typeface="+mj-lt"/>
              </a:rPr>
              <a:t>we dismantled it. </a:t>
            </a:r>
          </a:p>
          <a:p>
            <a:pPr>
              <a:lnSpc>
                <a:spcPct val="110000"/>
              </a:lnSpc>
            </a:pPr>
            <a:r>
              <a:rPr lang="en-US" sz="1200" i="1" dirty="0">
                <a:latin typeface="+mj-lt"/>
              </a:rPr>
              <a:t>- Female, vegetable trader, </a:t>
            </a:r>
            <a:r>
              <a:rPr lang="en-US" sz="1200" i="1" dirty="0" err="1">
                <a:latin typeface="+mj-lt"/>
              </a:rPr>
              <a:t>Kawangware</a:t>
            </a:r>
            <a:r>
              <a:rPr lang="en-US" sz="1200" i="1" dirty="0">
                <a:latin typeface="+mj-lt"/>
              </a:rPr>
              <a:t> (struggling segment)</a:t>
            </a:r>
            <a:endParaRPr lang="en-ZA" sz="1200" i="1" dirty="0">
              <a:latin typeface="+mj-lt"/>
            </a:endParaRPr>
          </a:p>
        </p:txBody>
      </p:sp>
    </p:spTree>
    <p:extLst>
      <p:ext uri="{BB962C8B-B14F-4D97-AF65-F5344CB8AC3E}">
        <p14:creationId xmlns:p14="http://schemas.microsoft.com/office/powerpoint/2010/main" val="94562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peech Bubble: Rectangle 39">
            <a:extLst>
              <a:ext uri="{FF2B5EF4-FFF2-40B4-BE49-F238E27FC236}">
                <a16:creationId xmlns:a16="http://schemas.microsoft.com/office/drawing/2014/main" id="{ED02BD5D-6FB3-4EB8-1EF5-8AC07EE0EA31}"/>
              </a:ext>
            </a:extLst>
          </p:cNvPr>
          <p:cNvSpPr/>
          <p:nvPr/>
        </p:nvSpPr>
        <p:spPr>
          <a:xfrm>
            <a:off x="351904" y="3973439"/>
            <a:ext cx="2520272" cy="2183215"/>
          </a:xfrm>
          <a:prstGeom prst="wedgeRectCallout">
            <a:avLst>
              <a:gd name="adj1" fmla="val -66424"/>
              <a:gd name="adj2" fmla="val 20172"/>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i="1" dirty="0">
              <a:latin typeface="+mj-lt"/>
            </a:endParaRPr>
          </a:p>
        </p:txBody>
      </p:sp>
      <p:sp>
        <p:nvSpPr>
          <p:cNvPr id="22" name="Rectangle 21">
            <a:extLst>
              <a:ext uri="{FF2B5EF4-FFF2-40B4-BE49-F238E27FC236}">
                <a16:creationId xmlns:a16="http://schemas.microsoft.com/office/drawing/2014/main" id="{DB726C10-9CED-56E5-5338-30556F8797F5}"/>
              </a:ext>
            </a:extLst>
          </p:cNvPr>
          <p:cNvSpPr/>
          <p:nvPr/>
        </p:nvSpPr>
        <p:spPr>
          <a:xfrm>
            <a:off x="5760250" y="743354"/>
            <a:ext cx="6431750" cy="5651501"/>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E7BE44B0-46CF-F8DA-2CDA-1FC8AC410230}"/>
              </a:ext>
            </a:extLst>
          </p:cNvPr>
          <p:cNvSpPr>
            <a:spLocks noGrp="1"/>
          </p:cNvSpPr>
          <p:nvPr>
            <p:ph type="sldNum" sz="quarter" idx="11"/>
          </p:nvPr>
        </p:nvSpPr>
        <p:spPr>
          <a:xfrm>
            <a:off x="190498" y="6484832"/>
            <a:ext cx="630118" cy="365125"/>
          </a:xfrm>
        </p:spPr>
        <p:txBody>
          <a:bodyPr/>
          <a:lstStyle/>
          <a:p>
            <a:fld id="{E9D4EFA4-1F90-4D2B-A593-3266C62E9295}" type="slidenum">
              <a:rPr lang="en-ZA" smtClean="0"/>
              <a:pPr/>
              <a:t>19</a:t>
            </a:fld>
            <a:r>
              <a:rPr lang="en-ZA" dirty="0"/>
              <a:t> |</a:t>
            </a:r>
          </a:p>
        </p:txBody>
      </p:sp>
      <p:sp>
        <p:nvSpPr>
          <p:cNvPr id="7" name="Title 1">
            <a:extLst>
              <a:ext uri="{FF2B5EF4-FFF2-40B4-BE49-F238E27FC236}">
                <a16:creationId xmlns:a16="http://schemas.microsoft.com/office/drawing/2014/main" id="{1DD2272C-B8F0-14EB-A269-BD2F83772CA1}"/>
              </a:ext>
            </a:extLst>
          </p:cNvPr>
          <p:cNvSpPr txBox="1">
            <a:spLocks/>
          </p:cNvSpPr>
          <p:nvPr/>
        </p:nvSpPr>
        <p:spPr>
          <a:xfrm>
            <a:off x="190498" y="-18381"/>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b="1" dirty="0"/>
              <a:t>DID DIGITISATION HELP MICRO BUSINESSES COPE DURING COVID? </a:t>
            </a:r>
            <a:endParaRPr lang="en-ZA" dirty="0"/>
          </a:p>
        </p:txBody>
      </p:sp>
      <p:sp>
        <p:nvSpPr>
          <p:cNvPr id="18" name="TextBox 17">
            <a:extLst>
              <a:ext uri="{FF2B5EF4-FFF2-40B4-BE49-F238E27FC236}">
                <a16:creationId xmlns:a16="http://schemas.microsoft.com/office/drawing/2014/main" id="{488AF3EB-2CDB-9A11-3561-EFC69F9023E7}"/>
              </a:ext>
            </a:extLst>
          </p:cNvPr>
          <p:cNvSpPr txBox="1"/>
          <p:nvPr/>
        </p:nvSpPr>
        <p:spPr>
          <a:xfrm>
            <a:off x="611925" y="6458572"/>
            <a:ext cx="10272137" cy="338554"/>
          </a:xfrm>
          <a:prstGeom prst="rect">
            <a:avLst/>
          </a:prstGeom>
          <a:noFill/>
        </p:spPr>
        <p:txBody>
          <a:bodyPr wrap="square" rtlCol="0">
            <a:spAutoFit/>
          </a:bodyPr>
          <a:lstStyle/>
          <a:p>
            <a:pPr algn="l"/>
            <a:r>
              <a:rPr lang="en-US" sz="800" dirty="0"/>
              <a:t>Source: </a:t>
            </a:r>
            <a:r>
              <a:rPr lang="en-US" sz="800" dirty="0" err="1"/>
              <a:t>FinAccess</a:t>
            </a:r>
            <a:r>
              <a:rPr lang="en-US" sz="800" dirty="0"/>
              <a:t> MSE Tracker: Wave 3</a:t>
            </a:r>
          </a:p>
          <a:p>
            <a:pPr algn="l"/>
            <a:r>
              <a:rPr lang="en-US" sz="800" dirty="0"/>
              <a:t>Note: *Includes SMS/Phone call, own website, or online store / marketplace.  SMS / </a:t>
            </a:r>
            <a:r>
              <a:rPr lang="en-US" sz="800" dirty="0" err="1"/>
              <a:t>phonecalls</a:t>
            </a:r>
            <a:r>
              <a:rPr lang="en-US" sz="800" dirty="0"/>
              <a:t> were the most commonly used channel to reach customers</a:t>
            </a:r>
          </a:p>
        </p:txBody>
      </p:sp>
      <p:sp>
        <p:nvSpPr>
          <p:cNvPr id="41" name="TextBox 40">
            <a:extLst>
              <a:ext uri="{FF2B5EF4-FFF2-40B4-BE49-F238E27FC236}">
                <a16:creationId xmlns:a16="http://schemas.microsoft.com/office/drawing/2014/main" id="{2B533290-386A-06B2-8074-4AAEE6FD1966}"/>
              </a:ext>
            </a:extLst>
          </p:cNvPr>
          <p:cNvSpPr txBox="1"/>
          <p:nvPr/>
        </p:nvSpPr>
        <p:spPr>
          <a:xfrm>
            <a:off x="190498" y="701346"/>
            <a:ext cx="5097080" cy="3708708"/>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400" dirty="0"/>
              <a:t>Even the most rudimentary usage of technology, such as SMS and phone calls, seems to have made a difference in the recovery of businesses</a:t>
            </a:r>
          </a:p>
          <a:p>
            <a:pPr marL="171450" indent="-171450">
              <a:spcAft>
                <a:spcPts val="600"/>
              </a:spcAft>
              <a:buFont typeface="Arial" panose="020B0604020202020204" pitchFamily="34" charset="0"/>
              <a:buChar char="•"/>
            </a:pPr>
            <a:r>
              <a:rPr lang="en-US" sz="1400" dirty="0"/>
              <a:t>Both the recovered and struggling segments had relatively high acceptance of digital payments, but the recovered segment were more likely to use technology to reach their customers </a:t>
            </a:r>
          </a:p>
          <a:p>
            <a:pPr marL="171450" indent="-171450">
              <a:spcAft>
                <a:spcPts val="600"/>
              </a:spcAft>
              <a:buFont typeface="Arial" panose="020B0604020202020204" pitchFamily="34" charset="0"/>
              <a:buChar char="•"/>
            </a:pPr>
            <a:r>
              <a:rPr lang="en-US" sz="1400" dirty="0"/>
              <a:t>Combining these two factors, </a:t>
            </a:r>
            <a:r>
              <a:rPr lang="en-US" sz="1400" b="1" dirty="0"/>
              <a:t>the recovered segment were twice as likely to be ‘digitally advanced’ compared to the struggling segment in July 2021</a:t>
            </a:r>
          </a:p>
          <a:p>
            <a:pPr marL="171450" indent="-171450">
              <a:spcAft>
                <a:spcPts val="600"/>
              </a:spcAft>
              <a:buFont typeface="Arial" panose="020B0604020202020204" pitchFamily="34" charset="0"/>
              <a:buChar char="•"/>
            </a:pPr>
            <a:r>
              <a:rPr lang="en-US" sz="1400" dirty="0"/>
              <a:t>The need to support further digitization and technology usage among business owners also emerged as a key theme during the qualitative interviews</a:t>
            </a:r>
          </a:p>
          <a:p>
            <a:pPr marL="171450" indent="-171450">
              <a:spcAft>
                <a:spcPts val="600"/>
              </a:spcAft>
              <a:buFont typeface="Arial" panose="020B0604020202020204" pitchFamily="34" charset="0"/>
              <a:buChar char="•"/>
            </a:pPr>
            <a:endParaRPr lang="en-US" sz="1400" dirty="0"/>
          </a:p>
          <a:p>
            <a:pPr marL="171450" indent="-171450">
              <a:spcAft>
                <a:spcPts val="600"/>
              </a:spcAft>
              <a:buFont typeface="Arial" panose="020B0604020202020204" pitchFamily="34" charset="0"/>
              <a:buChar char="•"/>
            </a:pPr>
            <a:endParaRPr lang="en-US" sz="1400" dirty="0"/>
          </a:p>
        </p:txBody>
      </p:sp>
      <p:sp>
        <p:nvSpPr>
          <p:cNvPr id="29" name="TextBox 28">
            <a:extLst>
              <a:ext uri="{FF2B5EF4-FFF2-40B4-BE49-F238E27FC236}">
                <a16:creationId xmlns:a16="http://schemas.microsoft.com/office/drawing/2014/main" id="{C5B99E61-FFA9-37A9-DF36-5FC421611B97}"/>
              </a:ext>
            </a:extLst>
          </p:cNvPr>
          <p:cNvSpPr txBox="1"/>
          <p:nvPr/>
        </p:nvSpPr>
        <p:spPr>
          <a:xfrm>
            <a:off x="5760250" y="4572537"/>
            <a:ext cx="1984066" cy="1169551"/>
          </a:xfrm>
          <a:prstGeom prst="rect">
            <a:avLst/>
          </a:prstGeom>
          <a:noFill/>
        </p:spPr>
        <p:txBody>
          <a:bodyPr wrap="square" rtlCol="0">
            <a:spAutoFit/>
          </a:bodyPr>
          <a:lstStyle/>
          <a:p>
            <a:pPr algn="ctr"/>
            <a:r>
              <a:rPr lang="en-ZA" sz="1400" b="1" dirty="0"/>
              <a:t>DIGITALLY ADVANCED</a:t>
            </a:r>
          </a:p>
          <a:p>
            <a:pPr algn="ctr"/>
            <a:r>
              <a:rPr lang="en-US" sz="1000" b="0" i="1" u="none" dirty="0"/>
              <a:t>Use digital payments and at least one digital marketing channel* to reach customers</a:t>
            </a:r>
          </a:p>
          <a:p>
            <a:pPr algn="ctr"/>
            <a:r>
              <a:rPr lang="en-ZA" sz="1200" b="1" dirty="0"/>
              <a:t> </a:t>
            </a:r>
            <a:endParaRPr lang="en-ZA" sz="1200" dirty="0"/>
          </a:p>
        </p:txBody>
      </p:sp>
      <p:graphicFrame>
        <p:nvGraphicFramePr>
          <p:cNvPr id="30" name="Chart 29">
            <a:extLst>
              <a:ext uri="{FF2B5EF4-FFF2-40B4-BE49-F238E27FC236}">
                <a16:creationId xmlns:a16="http://schemas.microsoft.com/office/drawing/2014/main" id="{97610601-6415-BD81-6040-649CEF6E4A8B}"/>
              </a:ext>
            </a:extLst>
          </p:cNvPr>
          <p:cNvGraphicFramePr/>
          <p:nvPr>
            <p:extLst>
              <p:ext uri="{D42A27DB-BD31-4B8C-83A1-F6EECF244321}">
                <p14:modId xmlns:p14="http://schemas.microsoft.com/office/powerpoint/2010/main" val="3434283605"/>
              </p:ext>
            </p:extLst>
          </p:nvPr>
        </p:nvGraphicFramePr>
        <p:xfrm>
          <a:off x="9666742" y="4381761"/>
          <a:ext cx="2998860" cy="134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id="{98877FA7-C9D0-9E66-BAF5-6BB30C7CC57B}"/>
              </a:ext>
            </a:extLst>
          </p:cNvPr>
          <p:cNvGraphicFramePr/>
          <p:nvPr>
            <p:extLst>
              <p:ext uri="{D42A27DB-BD31-4B8C-83A1-F6EECF244321}">
                <p14:modId xmlns:p14="http://schemas.microsoft.com/office/powerpoint/2010/main" val="167856399"/>
              </p:ext>
            </p:extLst>
          </p:nvPr>
        </p:nvGraphicFramePr>
        <p:xfrm>
          <a:off x="7254296" y="4340286"/>
          <a:ext cx="3178194" cy="1342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DCFC355A-A961-4F20-CE88-744F379122FF}"/>
              </a:ext>
            </a:extLst>
          </p:cNvPr>
          <p:cNvSpPr txBox="1"/>
          <p:nvPr/>
        </p:nvSpPr>
        <p:spPr>
          <a:xfrm>
            <a:off x="7942136" y="913604"/>
            <a:ext cx="1475945" cy="461665"/>
          </a:xfrm>
          <a:prstGeom prst="rect">
            <a:avLst/>
          </a:prstGeom>
          <a:noFill/>
        </p:spPr>
        <p:txBody>
          <a:bodyPr wrap="square" rtlCol="0">
            <a:spAutoFit/>
          </a:bodyPr>
          <a:lstStyle/>
          <a:p>
            <a:pPr algn="ctr"/>
            <a:r>
              <a:rPr lang="en-ZA" sz="1400" b="1" dirty="0">
                <a:solidFill>
                  <a:schemeClr val="accent3">
                    <a:lumMod val="75000"/>
                  </a:schemeClr>
                </a:solidFill>
              </a:rPr>
              <a:t>RECOVERED</a:t>
            </a:r>
          </a:p>
          <a:p>
            <a:pPr algn="ctr"/>
            <a:r>
              <a:rPr lang="en-ZA" sz="1000" dirty="0">
                <a:solidFill>
                  <a:schemeClr val="accent3">
                    <a:lumMod val="75000"/>
                  </a:schemeClr>
                </a:solidFill>
              </a:rPr>
              <a:t>(n = 76)</a:t>
            </a:r>
            <a:endParaRPr lang="en-ZA" sz="1400" dirty="0">
              <a:solidFill>
                <a:schemeClr val="accent3">
                  <a:lumMod val="75000"/>
                </a:schemeClr>
              </a:solidFill>
            </a:endParaRPr>
          </a:p>
        </p:txBody>
      </p:sp>
      <p:sp>
        <p:nvSpPr>
          <p:cNvPr id="5" name="TextBox 4">
            <a:extLst>
              <a:ext uri="{FF2B5EF4-FFF2-40B4-BE49-F238E27FC236}">
                <a16:creationId xmlns:a16="http://schemas.microsoft.com/office/drawing/2014/main" id="{E4DD4916-4D90-5C9E-D67D-3B8D00A6C8F9}"/>
              </a:ext>
            </a:extLst>
          </p:cNvPr>
          <p:cNvSpPr txBox="1"/>
          <p:nvPr/>
        </p:nvSpPr>
        <p:spPr>
          <a:xfrm>
            <a:off x="10356828" y="938405"/>
            <a:ext cx="1475945" cy="469359"/>
          </a:xfrm>
          <a:prstGeom prst="rect">
            <a:avLst/>
          </a:prstGeom>
          <a:noFill/>
        </p:spPr>
        <p:txBody>
          <a:bodyPr wrap="square" rtlCol="0">
            <a:spAutoFit/>
          </a:bodyPr>
          <a:lstStyle/>
          <a:p>
            <a:pPr algn="ctr"/>
            <a:r>
              <a:rPr lang="en-ZA" sz="1400" b="1" dirty="0">
                <a:solidFill>
                  <a:schemeClr val="accent1"/>
                </a:solidFill>
              </a:rPr>
              <a:t>STRUGGLING</a:t>
            </a:r>
          </a:p>
          <a:p>
            <a:pPr algn="ctr"/>
            <a:r>
              <a:rPr lang="en-ZA" sz="1050" dirty="0">
                <a:solidFill>
                  <a:schemeClr val="accent1"/>
                </a:solidFill>
              </a:rPr>
              <a:t>(n = 108)</a:t>
            </a:r>
            <a:endParaRPr lang="en-ZA" sz="1600" dirty="0">
              <a:solidFill>
                <a:schemeClr val="accent1"/>
              </a:solidFill>
            </a:endParaRPr>
          </a:p>
        </p:txBody>
      </p:sp>
      <p:graphicFrame>
        <p:nvGraphicFramePr>
          <p:cNvPr id="6" name="Chart 5">
            <a:extLst>
              <a:ext uri="{FF2B5EF4-FFF2-40B4-BE49-F238E27FC236}">
                <a16:creationId xmlns:a16="http://schemas.microsoft.com/office/drawing/2014/main" id="{E30CD36D-89BA-23CF-3CFD-BB42B0E251DA}"/>
              </a:ext>
            </a:extLst>
          </p:cNvPr>
          <p:cNvGraphicFramePr/>
          <p:nvPr>
            <p:extLst>
              <p:ext uri="{D42A27DB-BD31-4B8C-83A1-F6EECF244321}">
                <p14:modId xmlns:p14="http://schemas.microsoft.com/office/powerpoint/2010/main" val="3149113584"/>
              </p:ext>
            </p:extLst>
          </p:nvPr>
        </p:nvGraphicFramePr>
        <p:xfrm>
          <a:off x="7547393" y="1388580"/>
          <a:ext cx="2592000" cy="13416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0C13451E-7500-326D-9FC9-F261453F95EC}"/>
              </a:ext>
            </a:extLst>
          </p:cNvPr>
          <p:cNvGraphicFramePr/>
          <p:nvPr>
            <p:extLst>
              <p:ext uri="{D42A27DB-BD31-4B8C-83A1-F6EECF244321}">
                <p14:modId xmlns:p14="http://schemas.microsoft.com/office/powerpoint/2010/main" val="1208430782"/>
              </p:ext>
            </p:extLst>
          </p:nvPr>
        </p:nvGraphicFramePr>
        <p:xfrm>
          <a:off x="9870172" y="1388580"/>
          <a:ext cx="2592000" cy="1341648"/>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A5B4B6DA-31C7-0DAA-9911-A39C8617E13A}"/>
              </a:ext>
            </a:extLst>
          </p:cNvPr>
          <p:cNvSpPr txBox="1"/>
          <p:nvPr/>
        </p:nvSpPr>
        <p:spPr>
          <a:xfrm>
            <a:off x="5777814" y="1796504"/>
            <a:ext cx="1984066" cy="707886"/>
          </a:xfrm>
          <a:prstGeom prst="rect">
            <a:avLst/>
          </a:prstGeom>
          <a:noFill/>
        </p:spPr>
        <p:txBody>
          <a:bodyPr wrap="square" rtlCol="0">
            <a:spAutoFit/>
          </a:bodyPr>
          <a:lstStyle/>
          <a:p>
            <a:pPr algn="ctr"/>
            <a:r>
              <a:rPr lang="en-ZA" sz="1400" b="1" dirty="0"/>
              <a:t>ACCEPTS DIGITAL PAYMENTS</a:t>
            </a:r>
          </a:p>
          <a:p>
            <a:pPr algn="ctr"/>
            <a:r>
              <a:rPr lang="en-ZA" sz="1050" dirty="0"/>
              <a:t>(July 2021)</a:t>
            </a:r>
            <a:endParaRPr lang="en-ZA" sz="1400" dirty="0"/>
          </a:p>
        </p:txBody>
      </p:sp>
      <p:sp>
        <p:nvSpPr>
          <p:cNvPr id="10" name="TextBox 9">
            <a:extLst>
              <a:ext uri="{FF2B5EF4-FFF2-40B4-BE49-F238E27FC236}">
                <a16:creationId xmlns:a16="http://schemas.microsoft.com/office/drawing/2014/main" id="{D5CCE811-C5AA-3219-E6BF-20904443F4ED}"/>
              </a:ext>
            </a:extLst>
          </p:cNvPr>
          <p:cNvSpPr txBox="1"/>
          <p:nvPr/>
        </p:nvSpPr>
        <p:spPr>
          <a:xfrm>
            <a:off x="5760250" y="3011424"/>
            <a:ext cx="1984066" cy="907941"/>
          </a:xfrm>
          <a:prstGeom prst="rect">
            <a:avLst/>
          </a:prstGeom>
          <a:noFill/>
        </p:spPr>
        <p:txBody>
          <a:bodyPr wrap="square" rtlCol="0">
            <a:spAutoFit/>
          </a:bodyPr>
          <a:lstStyle/>
          <a:p>
            <a:pPr algn="ctr"/>
            <a:r>
              <a:rPr lang="en-ZA" sz="1400" b="1" dirty="0"/>
              <a:t>USED AT LEAST ONE DIGITAL MARKETING CHANNEL*</a:t>
            </a:r>
          </a:p>
          <a:p>
            <a:pPr algn="ctr"/>
            <a:r>
              <a:rPr lang="en-ZA" sz="1050" dirty="0"/>
              <a:t>(July 2021)</a:t>
            </a:r>
            <a:endParaRPr lang="en-ZA" sz="2000" dirty="0"/>
          </a:p>
        </p:txBody>
      </p:sp>
      <p:graphicFrame>
        <p:nvGraphicFramePr>
          <p:cNvPr id="15" name="Chart 14">
            <a:extLst>
              <a:ext uri="{FF2B5EF4-FFF2-40B4-BE49-F238E27FC236}">
                <a16:creationId xmlns:a16="http://schemas.microsoft.com/office/drawing/2014/main" id="{8C3BBB72-F4AE-D40A-BFFF-1C78A2B224BF}"/>
              </a:ext>
            </a:extLst>
          </p:cNvPr>
          <p:cNvGraphicFramePr/>
          <p:nvPr>
            <p:extLst>
              <p:ext uri="{D42A27DB-BD31-4B8C-83A1-F6EECF244321}">
                <p14:modId xmlns:p14="http://schemas.microsoft.com/office/powerpoint/2010/main" val="3815638305"/>
              </p:ext>
            </p:extLst>
          </p:nvPr>
        </p:nvGraphicFramePr>
        <p:xfrm>
          <a:off x="7547393" y="2838428"/>
          <a:ext cx="2592000" cy="1342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a:extLst>
              <a:ext uri="{FF2B5EF4-FFF2-40B4-BE49-F238E27FC236}">
                <a16:creationId xmlns:a16="http://schemas.microsoft.com/office/drawing/2014/main" id="{0B888BF2-DD6B-FEA8-DE75-B6D520B2A2DA}"/>
              </a:ext>
            </a:extLst>
          </p:cNvPr>
          <p:cNvGraphicFramePr/>
          <p:nvPr>
            <p:extLst>
              <p:ext uri="{D42A27DB-BD31-4B8C-83A1-F6EECF244321}">
                <p14:modId xmlns:p14="http://schemas.microsoft.com/office/powerpoint/2010/main" val="22196812"/>
              </p:ext>
            </p:extLst>
          </p:nvPr>
        </p:nvGraphicFramePr>
        <p:xfrm>
          <a:off x="9870172" y="2798542"/>
          <a:ext cx="2592000" cy="1342800"/>
        </p:xfrm>
        <a:graphic>
          <a:graphicData uri="http://schemas.openxmlformats.org/drawingml/2006/chart">
            <c:chart xmlns:c="http://schemas.openxmlformats.org/drawingml/2006/chart" xmlns:r="http://schemas.openxmlformats.org/officeDocument/2006/relationships" r:id="rId8"/>
          </a:graphicData>
        </a:graphic>
      </p:graphicFrame>
      <p:cxnSp>
        <p:nvCxnSpPr>
          <p:cNvPr id="36" name="Straight Connector 35">
            <a:extLst>
              <a:ext uri="{FF2B5EF4-FFF2-40B4-BE49-F238E27FC236}">
                <a16:creationId xmlns:a16="http://schemas.microsoft.com/office/drawing/2014/main" id="{785B2750-0FCC-68AF-9706-A81C8AFF51A9}"/>
              </a:ext>
            </a:extLst>
          </p:cNvPr>
          <p:cNvCxnSpPr>
            <a:cxnSpLocks/>
          </p:cNvCxnSpPr>
          <p:nvPr/>
        </p:nvCxnSpPr>
        <p:spPr>
          <a:xfrm>
            <a:off x="5777814" y="4316445"/>
            <a:ext cx="638195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FD3FA28-5AB0-A792-0A93-348F99DEDF69}"/>
              </a:ext>
            </a:extLst>
          </p:cNvPr>
          <p:cNvSpPr txBox="1"/>
          <p:nvPr/>
        </p:nvSpPr>
        <p:spPr>
          <a:xfrm>
            <a:off x="416989" y="4102086"/>
            <a:ext cx="2390102" cy="1986441"/>
          </a:xfrm>
          <a:prstGeom prst="rect">
            <a:avLst/>
          </a:prstGeom>
          <a:noFill/>
        </p:spPr>
        <p:txBody>
          <a:bodyPr wrap="square">
            <a:spAutoFit/>
          </a:bodyPr>
          <a:lstStyle/>
          <a:p>
            <a:pPr>
              <a:lnSpc>
                <a:spcPct val="110000"/>
              </a:lnSpc>
              <a:spcAft>
                <a:spcPts val="600"/>
              </a:spcAft>
            </a:pPr>
            <a:r>
              <a:rPr lang="en-US" sz="1200" b="0" i="1" dirty="0">
                <a:solidFill>
                  <a:srgbClr val="000000"/>
                </a:solidFill>
                <a:effectLst/>
                <a:latin typeface="+mj-lt"/>
              </a:rPr>
              <a:t>I don't have a smart phone but when I get one I would be able to </a:t>
            </a:r>
            <a:r>
              <a:rPr lang="en-US" sz="1200" b="1" i="1" dirty="0">
                <a:solidFill>
                  <a:srgbClr val="000000"/>
                </a:solidFill>
                <a:effectLst/>
                <a:latin typeface="+mj-lt"/>
              </a:rPr>
              <a:t>create a page on </a:t>
            </a:r>
            <a:r>
              <a:rPr lang="en-US" sz="1200" b="1" i="1" dirty="0" err="1">
                <a:solidFill>
                  <a:srgbClr val="000000"/>
                </a:solidFill>
                <a:effectLst/>
                <a:latin typeface="+mj-lt"/>
              </a:rPr>
              <a:t>whatsapp</a:t>
            </a:r>
            <a:r>
              <a:rPr lang="en-US" sz="1200" b="1" i="1" dirty="0">
                <a:solidFill>
                  <a:srgbClr val="000000"/>
                </a:solidFill>
                <a:effectLst/>
                <a:latin typeface="+mj-lt"/>
              </a:rPr>
              <a:t> to market my bananas </a:t>
            </a:r>
            <a:r>
              <a:rPr lang="en-US" sz="1200" b="0" i="1" dirty="0">
                <a:solidFill>
                  <a:srgbClr val="000000"/>
                </a:solidFill>
                <a:effectLst/>
                <a:latin typeface="+mj-lt"/>
              </a:rPr>
              <a:t>because I have never seen anybody marketing fruits online apart from </a:t>
            </a:r>
            <a:r>
              <a:rPr lang="en-US" sz="1200" b="0" i="1" dirty="0" err="1">
                <a:solidFill>
                  <a:srgbClr val="000000"/>
                </a:solidFill>
                <a:effectLst/>
                <a:latin typeface="+mj-lt"/>
              </a:rPr>
              <a:t>Twiga</a:t>
            </a:r>
            <a:r>
              <a:rPr lang="en-US" sz="1200" b="0" i="1" dirty="0">
                <a:solidFill>
                  <a:srgbClr val="000000"/>
                </a:solidFill>
                <a:effectLst/>
                <a:latin typeface="+mj-lt"/>
              </a:rPr>
              <a:t> Foods </a:t>
            </a:r>
          </a:p>
          <a:p>
            <a:pPr>
              <a:lnSpc>
                <a:spcPct val="110000"/>
              </a:lnSpc>
              <a:spcAft>
                <a:spcPts val="600"/>
              </a:spcAft>
            </a:pPr>
            <a:r>
              <a:rPr lang="en-US" sz="1200" i="1" dirty="0">
                <a:solidFill>
                  <a:srgbClr val="000000"/>
                </a:solidFill>
                <a:latin typeface="+mj-lt"/>
              </a:rPr>
              <a:t>- Male, fruit trader, Pipeline (struggling segment)</a:t>
            </a:r>
            <a:endParaRPr lang="en-ZA" sz="1200" i="1" dirty="0">
              <a:latin typeface="+mj-lt"/>
            </a:endParaRPr>
          </a:p>
        </p:txBody>
      </p:sp>
      <p:sp>
        <p:nvSpPr>
          <p:cNvPr id="42" name="Speech Bubble: Rectangle 41">
            <a:extLst>
              <a:ext uri="{FF2B5EF4-FFF2-40B4-BE49-F238E27FC236}">
                <a16:creationId xmlns:a16="http://schemas.microsoft.com/office/drawing/2014/main" id="{007938BF-A2BE-C19F-D6BD-1BCF9828E193}"/>
              </a:ext>
            </a:extLst>
          </p:cNvPr>
          <p:cNvSpPr/>
          <p:nvPr/>
        </p:nvSpPr>
        <p:spPr>
          <a:xfrm>
            <a:off x="3057724" y="3963667"/>
            <a:ext cx="2520272" cy="2183215"/>
          </a:xfrm>
          <a:prstGeom prst="wedgeRectCallout">
            <a:avLst>
              <a:gd name="adj1" fmla="val 22121"/>
              <a:gd name="adj2" fmla="val 6604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i="1" dirty="0">
              <a:latin typeface="+mj-lt"/>
            </a:endParaRPr>
          </a:p>
        </p:txBody>
      </p:sp>
      <p:sp>
        <p:nvSpPr>
          <p:cNvPr id="43" name="TextBox 42">
            <a:extLst>
              <a:ext uri="{FF2B5EF4-FFF2-40B4-BE49-F238E27FC236}">
                <a16:creationId xmlns:a16="http://schemas.microsoft.com/office/drawing/2014/main" id="{7839B669-CEDB-311A-DE4F-18B4E620E36F}"/>
              </a:ext>
            </a:extLst>
          </p:cNvPr>
          <p:cNvSpPr txBox="1"/>
          <p:nvPr/>
        </p:nvSpPr>
        <p:spPr>
          <a:xfrm>
            <a:off x="3116742" y="4062053"/>
            <a:ext cx="2390102" cy="1986441"/>
          </a:xfrm>
          <a:prstGeom prst="rect">
            <a:avLst/>
          </a:prstGeom>
          <a:noFill/>
        </p:spPr>
        <p:txBody>
          <a:bodyPr wrap="square">
            <a:spAutoFit/>
          </a:bodyPr>
          <a:lstStyle/>
          <a:p>
            <a:pPr>
              <a:lnSpc>
                <a:spcPct val="110000"/>
              </a:lnSpc>
              <a:spcAft>
                <a:spcPts val="600"/>
              </a:spcAft>
            </a:pPr>
            <a:r>
              <a:rPr lang="en-US" sz="1200" b="0" i="1" dirty="0">
                <a:solidFill>
                  <a:srgbClr val="000000"/>
                </a:solidFill>
                <a:effectLst/>
                <a:latin typeface="+mj-lt"/>
              </a:rPr>
              <a:t>I would say technology really has helped because </a:t>
            </a:r>
            <a:r>
              <a:rPr lang="en-US" sz="1200" b="1" i="1" dirty="0">
                <a:solidFill>
                  <a:srgbClr val="000000"/>
                </a:solidFill>
                <a:effectLst/>
                <a:latin typeface="+mj-lt"/>
              </a:rPr>
              <a:t>8 out of 10 of my usual customers call me first to enquire what I have</a:t>
            </a:r>
            <a:r>
              <a:rPr lang="en-US" sz="1200" b="0" i="1" dirty="0">
                <a:solidFill>
                  <a:srgbClr val="000000"/>
                </a:solidFill>
                <a:effectLst/>
                <a:latin typeface="+mj-lt"/>
              </a:rPr>
              <a:t>, then make an order and come get it or send their children.</a:t>
            </a:r>
          </a:p>
          <a:p>
            <a:pPr>
              <a:lnSpc>
                <a:spcPct val="110000"/>
              </a:lnSpc>
              <a:spcAft>
                <a:spcPts val="600"/>
              </a:spcAft>
            </a:pPr>
            <a:r>
              <a:rPr lang="en-US" sz="1200" i="1" dirty="0">
                <a:solidFill>
                  <a:srgbClr val="000000"/>
                </a:solidFill>
                <a:latin typeface="+mj-lt"/>
              </a:rPr>
              <a:t>- Female, vegetable trader, </a:t>
            </a:r>
            <a:r>
              <a:rPr lang="en-US" sz="1200" i="1" dirty="0" err="1">
                <a:solidFill>
                  <a:srgbClr val="000000"/>
                </a:solidFill>
                <a:latin typeface="+mj-lt"/>
              </a:rPr>
              <a:t>Kawangware</a:t>
            </a:r>
            <a:r>
              <a:rPr lang="en-US" sz="1200" i="1" dirty="0">
                <a:solidFill>
                  <a:srgbClr val="000000"/>
                </a:solidFill>
                <a:latin typeface="+mj-lt"/>
              </a:rPr>
              <a:t> (struggling segment)</a:t>
            </a:r>
            <a:endParaRPr lang="en-ZA" sz="1200" i="1" dirty="0">
              <a:latin typeface="+mj-lt"/>
            </a:endParaRPr>
          </a:p>
        </p:txBody>
      </p:sp>
    </p:spTree>
    <p:extLst>
      <p:ext uri="{BB962C8B-B14F-4D97-AF65-F5344CB8AC3E}">
        <p14:creationId xmlns:p14="http://schemas.microsoft.com/office/powerpoint/2010/main" val="396599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667D74-DA70-44FD-87A8-AF78F9842A83}"/>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ZA"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 |</a:t>
            </a:r>
          </a:p>
        </p:txBody>
      </p:sp>
      <p:pic>
        <p:nvPicPr>
          <p:cNvPr id="12" name="Picture Placeholder 11">
            <a:extLst>
              <a:ext uri="{FF2B5EF4-FFF2-40B4-BE49-F238E27FC236}">
                <a16:creationId xmlns:a16="http://schemas.microsoft.com/office/drawing/2014/main" id="{98F703F3-CE41-48BC-B59C-01F29629B99A}"/>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p:blipFill>
        <p:spPr>
          <a:xfrm>
            <a:off x="7464833" y="-1201242"/>
            <a:ext cx="6811255" cy="6812142"/>
          </a:xfrm>
        </p:spPr>
      </p:pic>
      <p:sp>
        <p:nvSpPr>
          <p:cNvPr id="2" name="TextBox 1">
            <a:extLst>
              <a:ext uri="{FF2B5EF4-FFF2-40B4-BE49-F238E27FC236}">
                <a16:creationId xmlns:a16="http://schemas.microsoft.com/office/drawing/2014/main" id="{475F13ED-774D-4ABA-B183-8E71B47D888A}"/>
              </a:ext>
            </a:extLst>
          </p:cNvPr>
          <p:cNvSpPr txBox="1"/>
          <p:nvPr/>
        </p:nvSpPr>
        <p:spPr>
          <a:xfrm>
            <a:off x="288758" y="288758"/>
            <a:ext cx="6280484" cy="523220"/>
          </a:xfrm>
          <a:prstGeom prst="rect">
            <a:avLst/>
          </a:prstGeom>
          <a:noFill/>
        </p:spPr>
        <p:txBody>
          <a:bodyPr wrap="square" rtlCol="0">
            <a:spAutoFit/>
          </a:bodyPr>
          <a:lstStyle/>
          <a:p>
            <a:pPr algn="l">
              <a:spcAft>
                <a:spcPts val="600"/>
              </a:spcAft>
            </a:pPr>
            <a:r>
              <a:rPr lang="en-US" sz="2800" b="1" dirty="0"/>
              <a:t>STUDY OVERVIEW</a:t>
            </a:r>
            <a:endParaRPr lang="en-ZA" sz="2800" b="1" dirty="0"/>
          </a:p>
        </p:txBody>
      </p:sp>
      <p:sp>
        <p:nvSpPr>
          <p:cNvPr id="11" name="TextBox 10">
            <a:extLst>
              <a:ext uri="{FF2B5EF4-FFF2-40B4-BE49-F238E27FC236}">
                <a16:creationId xmlns:a16="http://schemas.microsoft.com/office/drawing/2014/main" id="{C7D562C1-7468-4C63-BE14-7447F79BE1B1}"/>
              </a:ext>
            </a:extLst>
          </p:cNvPr>
          <p:cNvSpPr txBox="1"/>
          <p:nvPr/>
        </p:nvSpPr>
        <p:spPr>
          <a:xfrm>
            <a:off x="288759" y="1049178"/>
            <a:ext cx="6984878" cy="5616922"/>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400" dirty="0"/>
              <a:t>The Kenya National Bureau of Statistics (KNBS), The Central Bank of Kenya (CBK) and Financial Sector Deepening Kenya (FSD Kenya) conducted three waves of the </a:t>
            </a:r>
            <a:r>
              <a:rPr lang="en-US" sz="1400" b="1" dirty="0" err="1"/>
              <a:t>FinAccess</a:t>
            </a:r>
            <a:r>
              <a:rPr lang="en-US" sz="1400" b="1" dirty="0"/>
              <a:t> Micro and Small Enterprise (MSE) COVID-19 Tracker survey </a:t>
            </a:r>
            <a:r>
              <a:rPr lang="en-US" sz="1400" dirty="0"/>
              <a:t>between November 2020 and July 2021</a:t>
            </a:r>
          </a:p>
          <a:p>
            <a:pPr marL="171450" indent="-171450" algn="l">
              <a:spcAft>
                <a:spcPts val="600"/>
              </a:spcAft>
              <a:buFont typeface="Arial" panose="020B0604020202020204" pitchFamily="34" charset="0"/>
              <a:buChar char="•"/>
            </a:pPr>
            <a:r>
              <a:rPr lang="en-US" sz="1400" dirty="0"/>
              <a:t>The objective of this pilot study was to better </a:t>
            </a:r>
            <a:r>
              <a:rPr lang="en-US" sz="1400" b="1" dirty="0"/>
              <a:t>understand the impact of COVID-19 on micro businesses</a:t>
            </a:r>
            <a:endParaRPr lang="en-US" sz="1400" b="1" dirty="0">
              <a:ea typeface="Open Sans"/>
              <a:cs typeface="Open Sans"/>
            </a:endParaRPr>
          </a:p>
          <a:p>
            <a:pPr marL="171450" indent="-171450" algn="l">
              <a:spcAft>
                <a:spcPts val="600"/>
              </a:spcAft>
              <a:buFont typeface="Arial" panose="020B0604020202020204" pitchFamily="34" charset="0"/>
              <a:buChar char="•"/>
            </a:pPr>
            <a:r>
              <a:rPr lang="en-US" sz="1400" dirty="0"/>
              <a:t>Micro businesses (firms with 1 – 9 employees) account for 98% of all businesses in Kenya, according to the 2016 MSME Survey</a:t>
            </a:r>
            <a:endParaRPr lang="en-US" sz="1400" dirty="0">
              <a:ea typeface="Open Sans"/>
              <a:cs typeface="Open Sans"/>
            </a:endParaRPr>
          </a:p>
          <a:p>
            <a:pPr marL="171450" indent="-171450">
              <a:spcAft>
                <a:spcPts val="600"/>
              </a:spcAft>
              <a:buFont typeface="Arial" panose="020B0604020202020204" pitchFamily="34" charset="0"/>
              <a:buChar char="•"/>
            </a:pPr>
            <a:r>
              <a:rPr lang="en-US" sz="1400" dirty="0"/>
              <a:t>Unlike the more formal MSME sector, which includes small and medium-sized businesses, micro enterprises tend not to exist in Government records, such as business license lists or the tax register</a:t>
            </a:r>
            <a:endParaRPr lang="en-US" sz="1400" dirty="0">
              <a:ea typeface="Open Sans"/>
              <a:cs typeface="Open Sans"/>
            </a:endParaRPr>
          </a:p>
          <a:p>
            <a:pPr marL="171450" indent="-171450" algn="l">
              <a:spcAft>
                <a:spcPts val="600"/>
              </a:spcAft>
              <a:buFont typeface="Arial" panose="020B0604020202020204" pitchFamily="34" charset="0"/>
              <a:buChar char="•"/>
            </a:pPr>
            <a:r>
              <a:rPr lang="en-US" sz="1400" b="1" dirty="0"/>
              <a:t>The</a:t>
            </a:r>
            <a:r>
              <a:rPr lang="en-US" sz="1400" dirty="0"/>
              <a:t> </a:t>
            </a:r>
            <a:r>
              <a:rPr lang="en-US" sz="1400" b="1" dirty="0" err="1"/>
              <a:t>FinAccess</a:t>
            </a:r>
            <a:r>
              <a:rPr lang="en-US" sz="1400" b="1" dirty="0"/>
              <a:t> MSE COVID-19 Tracker survey attempts to fill some of these knowledge gaps on micro firms, specifically how they responded to and coped during the COVID-19 pandemic</a:t>
            </a:r>
          </a:p>
          <a:p>
            <a:pPr marL="171450" indent="-171450" algn="l">
              <a:spcAft>
                <a:spcPts val="600"/>
              </a:spcAft>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Open Sans"/>
                <a:ea typeface="+mn-ea"/>
                <a:cs typeface="+mn-cs"/>
              </a:rPr>
              <a:t>To provide additional insight on the lived experience of business owners during the pandemic, </a:t>
            </a:r>
            <a:r>
              <a:rPr kumimoji="0" lang="en-US" sz="1400" b="1" i="0" u="none" strike="noStrike" kern="1200" cap="none" spc="0" normalizeH="0" baseline="0" noProof="0" dirty="0">
                <a:ln>
                  <a:noFill/>
                </a:ln>
                <a:solidFill>
                  <a:prstClr val="black"/>
                </a:solidFill>
                <a:effectLst/>
                <a:uLnTx/>
                <a:uFillTx/>
                <a:latin typeface="Open Sans"/>
                <a:ea typeface="+mn-ea"/>
                <a:cs typeface="+mn-cs"/>
              </a:rPr>
              <a:t>six </a:t>
            </a:r>
            <a:r>
              <a:rPr lang="en-US" sz="1400" b="1" dirty="0">
                <a:solidFill>
                  <a:prstClr val="black"/>
                </a:solidFill>
                <a:latin typeface="Open Sans"/>
              </a:rPr>
              <a:t>follow-up</a:t>
            </a:r>
            <a:r>
              <a:rPr kumimoji="0" lang="en-US" sz="1400" b="1" i="0" u="none" strike="noStrike" kern="1200" cap="none" spc="0" normalizeH="0" baseline="0" noProof="0" dirty="0">
                <a:ln>
                  <a:noFill/>
                </a:ln>
                <a:solidFill>
                  <a:prstClr val="black"/>
                </a:solidFill>
                <a:effectLst/>
                <a:uLnTx/>
                <a:uFillTx/>
                <a:latin typeface="Open Sans"/>
                <a:ea typeface="+mn-ea"/>
                <a:cs typeface="+mn-cs"/>
              </a:rPr>
              <a:t> interviews were conducted with respondents who participated in the tracker survey</a:t>
            </a:r>
            <a:endParaRPr lang="en-US" sz="1400" b="1" dirty="0"/>
          </a:p>
          <a:p>
            <a:pPr marL="171450" indent="-171450" algn="l">
              <a:spcAft>
                <a:spcPts val="600"/>
              </a:spcAft>
              <a:buFont typeface="Arial" panose="020B0604020202020204" pitchFamily="34" charset="0"/>
              <a:buChar char="•"/>
            </a:pPr>
            <a:r>
              <a:rPr lang="en-US" sz="1400" dirty="0"/>
              <a:t>Analytical support was provided by 71point4 Consulting and the qualitative follow-ups were conducted by </a:t>
            </a:r>
            <a:r>
              <a:rPr lang="en-US" sz="1400" dirty="0" err="1"/>
              <a:t>Gmaurich</a:t>
            </a:r>
            <a:r>
              <a:rPr lang="en-US" sz="1400" dirty="0"/>
              <a:t> Insights</a:t>
            </a:r>
          </a:p>
          <a:p>
            <a:pPr algn="l">
              <a:spcAft>
                <a:spcPts val="600"/>
              </a:spcAft>
            </a:pPr>
            <a:endParaRPr lang="en-US" sz="1600" b="1" dirty="0"/>
          </a:p>
          <a:p>
            <a:pPr algn="l">
              <a:spcAft>
                <a:spcPts val="600"/>
              </a:spcAft>
            </a:pPr>
            <a:endParaRPr lang="en-US" sz="1600" dirty="0"/>
          </a:p>
          <a:p>
            <a:pPr marL="285750" indent="-285750" algn="l">
              <a:spcAft>
                <a:spcPts val="600"/>
              </a:spcAft>
              <a:buFont typeface="Arial" panose="020B0604020202020204" pitchFamily="34" charset="0"/>
              <a:buChar char="•"/>
            </a:pPr>
            <a:endParaRPr lang="en-ZA" sz="1600" dirty="0"/>
          </a:p>
        </p:txBody>
      </p:sp>
      <p:pic>
        <p:nvPicPr>
          <p:cNvPr id="6" name="Picture 5">
            <a:extLst>
              <a:ext uri="{FF2B5EF4-FFF2-40B4-BE49-F238E27FC236}">
                <a16:creationId xmlns:a16="http://schemas.microsoft.com/office/drawing/2014/main" id="{7A2A9F8A-214F-B921-7CBC-1A8D6CBB67AB}"/>
              </a:ext>
            </a:extLst>
          </p:cNvPr>
          <p:cNvPicPr>
            <a:picLocks noChangeAspect="1"/>
          </p:cNvPicPr>
          <p:nvPr/>
        </p:nvPicPr>
        <p:blipFill>
          <a:blip r:embed="rId3"/>
          <a:stretch>
            <a:fillRect/>
          </a:stretch>
        </p:blipFill>
        <p:spPr>
          <a:xfrm>
            <a:off x="9056649" y="5971962"/>
            <a:ext cx="1539373" cy="784928"/>
          </a:xfrm>
          <a:prstGeom prst="rect">
            <a:avLst/>
          </a:prstGeom>
        </p:spPr>
      </p:pic>
      <p:pic>
        <p:nvPicPr>
          <p:cNvPr id="8" name="Picture 7" descr="Logo, icon&#10;&#10;Description automatically generated">
            <a:extLst>
              <a:ext uri="{FF2B5EF4-FFF2-40B4-BE49-F238E27FC236}">
                <a16:creationId xmlns:a16="http://schemas.microsoft.com/office/drawing/2014/main" id="{164C64BD-34DC-7A3A-9955-7DA462303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318" y="6068912"/>
            <a:ext cx="1133556" cy="645707"/>
          </a:xfrm>
          <a:prstGeom prst="rect">
            <a:avLst/>
          </a:prstGeom>
        </p:spPr>
      </p:pic>
    </p:spTree>
    <p:extLst>
      <p:ext uri="{BB962C8B-B14F-4D97-AF65-F5344CB8AC3E}">
        <p14:creationId xmlns:p14="http://schemas.microsoft.com/office/powerpoint/2010/main" val="3844829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B726C10-9CED-56E5-5338-30556F8797F5}"/>
              </a:ext>
            </a:extLst>
          </p:cNvPr>
          <p:cNvSpPr/>
          <p:nvPr/>
        </p:nvSpPr>
        <p:spPr>
          <a:xfrm>
            <a:off x="3918858" y="957978"/>
            <a:ext cx="8383302" cy="4124553"/>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E7BE44B0-46CF-F8DA-2CDA-1FC8AC410230}"/>
              </a:ext>
            </a:extLst>
          </p:cNvPr>
          <p:cNvSpPr>
            <a:spLocks noGrp="1"/>
          </p:cNvSpPr>
          <p:nvPr>
            <p:ph type="sldNum" sz="quarter" idx="11"/>
          </p:nvPr>
        </p:nvSpPr>
        <p:spPr/>
        <p:txBody>
          <a:bodyPr/>
          <a:lstStyle/>
          <a:p>
            <a:fld id="{E9D4EFA4-1F90-4D2B-A593-3266C62E9295}" type="slidenum">
              <a:rPr lang="en-ZA" smtClean="0"/>
              <a:pPr/>
              <a:t>20</a:t>
            </a:fld>
            <a:r>
              <a:rPr lang="en-ZA"/>
              <a:t> |</a:t>
            </a:r>
          </a:p>
        </p:txBody>
      </p:sp>
      <p:sp>
        <p:nvSpPr>
          <p:cNvPr id="7" name="Title 1">
            <a:extLst>
              <a:ext uri="{FF2B5EF4-FFF2-40B4-BE49-F238E27FC236}">
                <a16:creationId xmlns:a16="http://schemas.microsoft.com/office/drawing/2014/main" id="{1DD2272C-B8F0-14EB-A269-BD2F83772CA1}"/>
              </a:ext>
            </a:extLst>
          </p:cNvPr>
          <p:cNvSpPr txBox="1">
            <a:spLocks/>
          </p:cNvSpPr>
          <p:nvPr/>
        </p:nvSpPr>
        <p:spPr>
          <a:xfrm>
            <a:off x="190498" y="-18381"/>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b="1" dirty="0"/>
              <a:t>IMPACT OF BUSINESS CLOSURES ON MICRO BUSINESS OWNER HOUSEHOLDS </a:t>
            </a:r>
            <a:endParaRPr lang="en-ZA" dirty="0"/>
          </a:p>
        </p:txBody>
      </p:sp>
      <p:sp>
        <p:nvSpPr>
          <p:cNvPr id="41" name="TextBox 40">
            <a:extLst>
              <a:ext uri="{FF2B5EF4-FFF2-40B4-BE49-F238E27FC236}">
                <a16:creationId xmlns:a16="http://schemas.microsoft.com/office/drawing/2014/main" id="{2B533290-386A-06B2-8074-4AAEE6FD1966}"/>
              </a:ext>
            </a:extLst>
          </p:cNvPr>
          <p:cNvSpPr txBox="1"/>
          <p:nvPr/>
        </p:nvSpPr>
        <p:spPr>
          <a:xfrm>
            <a:off x="134239" y="988444"/>
            <a:ext cx="3657657" cy="4124206"/>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400" dirty="0"/>
              <a:t>The culmination of the challenges faced by business owners resulted in an </a:t>
            </a:r>
            <a:r>
              <a:rPr lang="en-US" sz="1400" b="1" dirty="0"/>
              <a:t>increase in food insecurity for business owners and their families </a:t>
            </a:r>
            <a:r>
              <a:rPr lang="en-US" sz="1400" dirty="0"/>
              <a:t>between February 2020 and July 2021</a:t>
            </a:r>
          </a:p>
          <a:p>
            <a:pPr marL="171450" indent="-171450">
              <a:spcAft>
                <a:spcPts val="600"/>
              </a:spcAft>
              <a:buFont typeface="Arial" panose="020B0604020202020204" pitchFamily="34" charset="0"/>
              <a:buChar char="•"/>
            </a:pPr>
            <a:r>
              <a:rPr lang="en-US" sz="1400" dirty="0"/>
              <a:t>This is most pronounced in the closed business segment; 20% of those who had closed their businesses by July 2021 reported that their families often went without enough food to eat in July 2021, up from only 3% in February 2020 (pre-Covid)</a:t>
            </a:r>
          </a:p>
          <a:p>
            <a:pPr marL="171450" indent="-171450">
              <a:spcAft>
                <a:spcPts val="600"/>
              </a:spcAft>
              <a:buFont typeface="Arial" panose="020B0604020202020204" pitchFamily="34" charset="0"/>
              <a:buChar char="•"/>
            </a:pPr>
            <a:r>
              <a:rPr lang="en-US" sz="1400" dirty="0"/>
              <a:t>Beyond food insecurity, the qualitative research also revealed other household impacts such as </a:t>
            </a:r>
            <a:r>
              <a:rPr lang="en-US" sz="1400" b="1" dirty="0"/>
              <a:t>falling behind on school fees, </a:t>
            </a:r>
            <a:r>
              <a:rPr lang="en-US" sz="1400" dirty="0"/>
              <a:t>as well as personal psychological impacts of not being able to meet their household’s needs</a:t>
            </a:r>
            <a:endParaRPr lang="en-US" sz="1400" b="1" dirty="0"/>
          </a:p>
        </p:txBody>
      </p:sp>
      <p:sp>
        <p:nvSpPr>
          <p:cNvPr id="33" name="TextBox 32">
            <a:extLst>
              <a:ext uri="{FF2B5EF4-FFF2-40B4-BE49-F238E27FC236}">
                <a16:creationId xmlns:a16="http://schemas.microsoft.com/office/drawing/2014/main" id="{FCD1E899-FBA5-48EA-9A89-45CDA8D75F5E}"/>
              </a:ext>
            </a:extLst>
          </p:cNvPr>
          <p:cNvSpPr txBox="1"/>
          <p:nvPr/>
        </p:nvSpPr>
        <p:spPr>
          <a:xfrm>
            <a:off x="6037681" y="1250839"/>
            <a:ext cx="1475945" cy="461665"/>
          </a:xfrm>
          <a:prstGeom prst="rect">
            <a:avLst/>
          </a:prstGeom>
          <a:noFill/>
        </p:spPr>
        <p:txBody>
          <a:bodyPr wrap="square" rtlCol="0">
            <a:spAutoFit/>
          </a:bodyPr>
          <a:lstStyle/>
          <a:p>
            <a:pPr algn="ctr"/>
            <a:r>
              <a:rPr lang="en-ZA" sz="1400" b="1" dirty="0">
                <a:solidFill>
                  <a:schemeClr val="accent3">
                    <a:lumMod val="75000"/>
                  </a:schemeClr>
                </a:solidFill>
              </a:rPr>
              <a:t>RECOVERED</a:t>
            </a:r>
          </a:p>
          <a:p>
            <a:pPr algn="ctr"/>
            <a:r>
              <a:rPr lang="en-ZA" sz="1000" dirty="0">
                <a:solidFill>
                  <a:schemeClr val="accent3">
                    <a:lumMod val="75000"/>
                  </a:schemeClr>
                </a:solidFill>
              </a:rPr>
              <a:t>(n = 76)</a:t>
            </a:r>
            <a:endParaRPr lang="en-ZA" sz="1400" dirty="0">
              <a:solidFill>
                <a:schemeClr val="accent3">
                  <a:lumMod val="75000"/>
                </a:schemeClr>
              </a:solidFill>
            </a:endParaRPr>
          </a:p>
        </p:txBody>
      </p:sp>
      <p:sp>
        <p:nvSpPr>
          <p:cNvPr id="36" name="TextBox 35">
            <a:extLst>
              <a:ext uri="{FF2B5EF4-FFF2-40B4-BE49-F238E27FC236}">
                <a16:creationId xmlns:a16="http://schemas.microsoft.com/office/drawing/2014/main" id="{5B305C10-D78C-51EE-4619-55256FDD5D4A}"/>
              </a:ext>
            </a:extLst>
          </p:cNvPr>
          <p:cNvSpPr txBox="1"/>
          <p:nvPr/>
        </p:nvSpPr>
        <p:spPr>
          <a:xfrm>
            <a:off x="8078163" y="1250839"/>
            <a:ext cx="1475945" cy="469359"/>
          </a:xfrm>
          <a:prstGeom prst="rect">
            <a:avLst/>
          </a:prstGeom>
          <a:noFill/>
        </p:spPr>
        <p:txBody>
          <a:bodyPr wrap="square" rtlCol="0">
            <a:spAutoFit/>
          </a:bodyPr>
          <a:lstStyle/>
          <a:p>
            <a:pPr algn="ctr"/>
            <a:r>
              <a:rPr lang="en-ZA" sz="1400" b="1" dirty="0">
                <a:solidFill>
                  <a:schemeClr val="accent1"/>
                </a:solidFill>
              </a:rPr>
              <a:t>STRUGGLING</a:t>
            </a:r>
          </a:p>
          <a:p>
            <a:pPr algn="ctr"/>
            <a:r>
              <a:rPr lang="en-ZA" sz="1050" dirty="0">
                <a:solidFill>
                  <a:schemeClr val="accent1"/>
                </a:solidFill>
              </a:rPr>
              <a:t>(</a:t>
            </a:r>
            <a:r>
              <a:rPr lang="en-ZA" sz="1000" dirty="0">
                <a:solidFill>
                  <a:schemeClr val="accent1"/>
                </a:solidFill>
              </a:rPr>
              <a:t>n = 108</a:t>
            </a:r>
            <a:r>
              <a:rPr lang="en-ZA" sz="1050" dirty="0">
                <a:solidFill>
                  <a:schemeClr val="accent1"/>
                </a:solidFill>
              </a:rPr>
              <a:t>)</a:t>
            </a:r>
            <a:endParaRPr lang="en-ZA" sz="1600" dirty="0">
              <a:solidFill>
                <a:schemeClr val="accent1"/>
              </a:solidFill>
            </a:endParaRPr>
          </a:p>
        </p:txBody>
      </p:sp>
      <p:sp>
        <p:nvSpPr>
          <p:cNvPr id="37" name="TextBox 36">
            <a:extLst>
              <a:ext uri="{FF2B5EF4-FFF2-40B4-BE49-F238E27FC236}">
                <a16:creationId xmlns:a16="http://schemas.microsoft.com/office/drawing/2014/main" id="{5A71FE7E-21D0-9645-8D36-9896B366C88D}"/>
              </a:ext>
            </a:extLst>
          </p:cNvPr>
          <p:cNvSpPr txBox="1"/>
          <p:nvPr/>
        </p:nvSpPr>
        <p:spPr>
          <a:xfrm>
            <a:off x="10036412" y="1250839"/>
            <a:ext cx="1475945" cy="469359"/>
          </a:xfrm>
          <a:prstGeom prst="rect">
            <a:avLst/>
          </a:prstGeom>
          <a:noFill/>
        </p:spPr>
        <p:txBody>
          <a:bodyPr wrap="square" rtlCol="0">
            <a:spAutoFit/>
          </a:bodyPr>
          <a:lstStyle/>
          <a:p>
            <a:pPr algn="ctr"/>
            <a:r>
              <a:rPr lang="en-ZA" sz="1400" b="1" dirty="0">
                <a:solidFill>
                  <a:schemeClr val="accent6">
                    <a:lumMod val="75000"/>
                  </a:schemeClr>
                </a:solidFill>
              </a:rPr>
              <a:t>CLOSED</a:t>
            </a:r>
          </a:p>
          <a:p>
            <a:pPr algn="ctr"/>
            <a:r>
              <a:rPr lang="en-ZA" sz="1050" dirty="0">
                <a:solidFill>
                  <a:schemeClr val="accent6">
                    <a:lumMod val="75000"/>
                  </a:schemeClr>
                </a:solidFill>
              </a:rPr>
              <a:t>(</a:t>
            </a:r>
            <a:r>
              <a:rPr lang="en-ZA" sz="1000" dirty="0">
                <a:solidFill>
                  <a:schemeClr val="accent6">
                    <a:lumMod val="75000"/>
                  </a:schemeClr>
                </a:solidFill>
              </a:rPr>
              <a:t>n = 147</a:t>
            </a:r>
            <a:r>
              <a:rPr lang="en-ZA" sz="1050" dirty="0">
                <a:solidFill>
                  <a:schemeClr val="accent6">
                    <a:lumMod val="75000"/>
                  </a:schemeClr>
                </a:solidFill>
              </a:rPr>
              <a:t>)</a:t>
            </a:r>
            <a:endParaRPr lang="en-ZA" sz="1600" dirty="0">
              <a:solidFill>
                <a:schemeClr val="accent6">
                  <a:lumMod val="75000"/>
                </a:schemeClr>
              </a:solidFill>
            </a:endParaRPr>
          </a:p>
        </p:txBody>
      </p:sp>
      <p:sp>
        <p:nvSpPr>
          <p:cNvPr id="38" name="TextBox 37">
            <a:extLst>
              <a:ext uri="{FF2B5EF4-FFF2-40B4-BE49-F238E27FC236}">
                <a16:creationId xmlns:a16="http://schemas.microsoft.com/office/drawing/2014/main" id="{8530566D-DCFC-A1A3-FDC0-A328D1FAECCF}"/>
              </a:ext>
            </a:extLst>
          </p:cNvPr>
          <p:cNvSpPr txBox="1"/>
          <p:nvPr/>
        </p:nvSpPr>
        <p:spPr>
          <a:xfrm>
            <a:off x="3971376" y="1483123"/>
            <a:ext cx="1857780" cy="954107"/>
          </a:xfrm>
          <a:prstGeom prst="rect">
            <a:avLst/>
          </a:prstGeom>
          <a:noFill/>
        </p:spPr>
        <p:txBody>
          <a:bodyPr wrap="square" rtlCol="0">
            <a:spAutoFit/>
          </a:bodyPr>
          <a:lstStyle/>
          <a:p>
            <a:pPr>
              <a:spcAft>
                <a:spcPts val="600"/>
              </a:spcAft>
            </a:pPr>
            <a:r>
              <a:rPr lang="en-US" sz="1400" b="1" dirty="0"/>
              <a:t>In the past month,  how frequently did your family go without food? </a:t>
            </a:r>
            <a:endParaRPr lang="en-ZA" sz="1400" b="1" dirty="0"/>
          </a:p>
        </p:txBody>
      </p:sp>
      <p:graphicFrame>
        <p:nvGraphicFramePr>
          <p:cNvPr id="39" name="Chart 38">
            <a:extLst>
              <a:ext uri="{FF2B5EF4-FFF2-40B4-BE49-F238E27FC236}">
                <a16:creationId xmlns:a16="http://schemas.microsoft.com/office/drawing/2014/main" id="{2D1D7536-89AB-E62F-7FD1-3A5C92FEF8B5}"/>
              </a:ext>
            </a:extLst>
          </p:cNvPr>
          <p:cNvGraphicFramePr/>
          <p:nvPr>
            <p:extLst>
              <p:ext uri="{D42A27DB-BD31-4B8C-83A1-F6EECF244321}">
                <p14:modId xmlns:p14="http://schemas.microsoft.com/office/powerpoint/2010/main" val="4263337636"/>
              </p:ext>
            </p:extLst>
          </p:nvPr>
        </p:nvGraphicFramePr>
        <p:xfrm>
          <a:off x="5522735" y="1816333"/>
          <a:ext cx="2520000" cy="2521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a:extLst>
              <a:ext uri="{FF2B5EF4-FFF2-40B4-BE49-F238E27FC236}">
                <a16:creationId xmlns:a16="http://schemas.microsoft.com/office/drawing/2014/main" id="{9A746772-B6CE-0DE9-7E69-83D3959D4639}"/>
              </a:ext>
            </a:extLst>
          </p:cNvPr>
          <p:cNvGraphicFramePr/>
          <p:nvPr>
            <p:extLst>
              <p:ext uri="{D42A27DB-BD31-4B8C-83A1-F6EECF244321}">
                <p14:modId xmlns:p14="http://schemas.microsoft.com/office/powerpoint/2010/main" val="3373581674"/>
              </p:ext>
            </p:extLst>
          </p:nvPr>
        </p:nvGraphicFramePr>
        <p:xfrm>
          <a:off x="7610924" y="1816333"/>
          <a:ext cx="2520000" cy="25212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a:extLst>
              <a:ext uri="{FF2B5EF4-FFF2-40B4-BE49-F238E27FC236}">
                <a16:creationId xmlns:a16="http://schemas.microsoft.com/office/drawing/2014/main" id="{57049C76-CFFD-BBA1-7080-FF6765AA1E04}"/>
              </a:ext>
            </a:extLst>
          </p:cNvPr>
          <p:cNvGraphicFramePr/>
          <p:nvPr>
            <p:extLst>
              <p:ext uri="{D42A27DB-BD31-4B8C-83A1-F6EECF244321}">
                <p14:modId xmlns:p14="http://schemas.microsoft.com/office/powerpoint/2010/main" val="1646420473"/>
              </p:ext>
            </p:extLst>
          </p:nvPr>
        </p:nvGraphicFramePr>
        <p:xfrm>
          <a:off x="9697342" y="1816333"/>
          <a:ext cx="2520000" cy="2521205"/>
        </p:xfrm>
        <a:graphic>
          <a:graphicData uri="http://schemas.openxmlformats.org/drawingml/2006/chart">
            <c:chart xmlns:c="http://schemas.openxmlformats.org/drawingml/2006/chart" xmlns:r="http://schemas.openxmlformats.org/officeDocument/2006/relationships" r:id="rId5"/>
          </a:graphicData>
        </a:graphic>
      </p:graphicFrame>
      <p:sp>
        <p:nvSpPr>
          <p:cNvPr id="43" name="Rectangle 42">
            <a:extLst>
              <a:ext uri="{FF2B5EF4-FFF2-40B4-BE49-F238E27FC236}">
                <a16:creationId xmlns:a16="http://schemas.microsoft.com/office/drawing/2014/main" id="{591D1598-061B-FF3D-BCCE-BE44CDFA14F8}"/>
              </a:ext>
            </a:extLst>
          </p:cNvPr>
          <p:cNvSpPr/>
          <p:nvPr/>
        </p:nvSpPr>
        <p:spPr>
          <a:xfrm>
            <a:off x="4167244" y="2553492"/>
            <a:ext cx="246918" cy="257175"/>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4" name="Rectangle 43">
            <a:extLst>
              <a:ext uri="{FF2B5EF4-FFF2-40B4-BE49-F238E27FC236}">
                <a16:creationId xmlns:a16="http://schemas.microsoft.com/office/drawing/2014/main" id="{7EFFF349-E99D-8653-A4C8-32A85A106E05}"/>
              </a:ext>
            </a:extLst>
          </p:cNvPr>
          <p:cNvSpPr/>
          <p:nvPr/>
        </p:nvSpPr>
        <p:spPr>
          <a:xfrm>
            <a:off x="4167244" y="2938404"/>
            <a:ext cx="246918" cy="257175"/>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a:p>
            <a:pPr algn="ctr"/>
            <a:endParaRPr lang="en-ZA" dirty="0"/>
          </a:p>
        </p:txBody>
      </p:sp>
      <p:sp>
        <p:nvSpPr>
          <p:cNvPr id="45" name="TextBox 44">
            <a:extLst>
              <a:ext uri="{FF2B5EF4-FFF2-40B4-BE49-F238E27FC236}">
                <a16:creationId xmlns:a16="http://schemas.microsoft.com/office/drawing/2014/main" id="{882A141E-EFC4-5014-3256-7F94763F1769}"/>
              </a:ext>
            </a:extLst>
          </p:cNvPr>
          <p:cNvSpPr txBox="1"/>
          <p:nvPr/>
        </p:nvSpPr>
        <p:spPr>
          <a:xfrm>
            <a:off x="4433212" y="2543967"/>
            <a:ext cx="1352550" cy="276999"/>
          </a:xfrm>
          <a:prstGeom prst="rect">
            <a:avLst/>
          </a:prstGeom>
          <a:noFill/>
        </p:spPr>
        <p:txBody>
          <a:bodyPr wrap="square" rtlCol="0">
            <a:spAutoFit/>
          </a:bodyPr>
          <a:lstStyle/>
          <a:p>
            <a:pPr algn="l">
              <a:spcAft>
                <a:spcPts val="600"/>
              </a:spcAft>
            </a:pPr>
            <a:r>
              <a:rPr lang="en-ZA" sz="1200" dirty="0"/>
              <a:t>Feb ’20*</a:t>
            </a:r>
          </a:p>
        </p:txBody>
      </p:sp>
      <p:sp>
        <p:nvSpPr>
          <p:cNvPr id="46" name="TextBox 45">
            <a:extLst>
              <a:ext uri="{FF2B5EF4-FFF2-40B4-BE49-F238E27FC236}">
                <a16:creationId xmlns:a16="http://schemas.microsoft.com/office/drawing/2014/main" id="{98460673-C11F-252B-FD39-AE33DC17D832}"/>
              </a:ext>
            </a:extLst>
          </p:cNvPr>
          <p:cNvSpPr txBox="1"/>
          <p:nvPr/>
        </p:nvSpPr>
        <p:spPr>
          <a:xfrm>
            <a:off x="4433212" y="2964647"/>
            <a:ext cx="1352550" cy="276999"/>
          </a:xfrm>
          <a:prstGeom prst="rect">
            <a:avLst/>
          </a:prstGeom>
          <a:noFill/>
        </p:spPr>
        <p:txBody>
          <a:bodyPr wrap="square" rtlCol="0">
            <a:spAutoFit/>
          </a:bodyPr>
          <a:lstStyle/>
          <a:p>
            <a:pPr algn="l">
              <a:spcAft>
                <a:spcPts val="600"/>
              </a:spcAft>
            </a:pPr>
            <a:r>
              <a:rPr lang="en-ZA" sz="1200" dirty="0"/>
              <a:t>July ‘21</a:t>
            </a:r>
          </a:p>
        </p:txBody>
      </p:sp>
      <p:sp>
        <p:nvSpPr>
          <p:cNvPr id="47" name="TextBox 46">
            <a:extLst>
              <a:ext uri="{FF2B5EF4-FFF2-40B4-BE49-F238E27FC236}">
                <a16:creationId xmlns:a16="http://schemas.microsoft.com/office/drawing/2014/main" id="{14061740-0C6A-C4AB-BA09-AD0D7E83EF47}"/>
              </a:ext>
            </a:extLst>
          </p:cNvPr>
          <p:cNvSpPr txBox="1"/>
          <p:nvPr/>
        </p:nvSpPr>
        <p:spPr>
          <a:xfrm>
            <a:off x="694314" y="6366578"/>
            <a:ext cx="11221845" cy="338554"/>
          </a:xfrm>
          <a:prstGeom prst="rect">
            <a:avLst/>
          </a:prstGeom>
          <a:noFill/>
        </p:spPr>
        <p:txBody>
          <a:bodyPr wrap="square" rtlCol="0">
            <a:spAutoFit/>
          </a:bodyPr>
          <a:lstStyle/>
          <a:p>
            <a:r>
              <a:rPr lang="en-US" sz="800" dirty="0"/>
              <a:t>Source: </a:t>
            </a:r>
            <a:r>
              <a:rPr lang="en-US" sz="800" dirty="0" err="1"/>
              <a:t>FinAccess</a:t>
            </a:r>
            <a:r>
              <a:rPr lang="en-US" sz="800" dirty="0"/>
              <a:t> MSE Tracker: Wave 1 &amp; Wave 3</a:t>
            </a:r>
          </a:p>
          <a:p>
            <a:pPr algn="l"/>
            <a:r>
              <a:rPr lang="en-US" sz="800" dirty="0"/>
              <a:t>Note:: *Recall data for February 2020 (pre-Covid) collected in November 2020 (Wave 1 survey data collection) </a:t>
            </a:r>
            <a:endParaRPr lang="en-ZA" sz="800" dirty="0"/>
          </a:p>
        </p:txBody>
      </p:sp>
      <p:sp>
        <p:nvSpPr>
          <p:cNvPr id="2" name="Oval 1">
            <a:extLst>
              <a:ext uri="{FF2B5EF4-FFF2-40B4-BE49-F238E27FC236}">
                <a16:creationId xmlns:a16="http://schemas.microsoft.com/office/drawing/2014/main" id="{BFB692FD-B4AB-D387-87FE-D76633A28A2B}"/>
              </a:ext>
            </a:extLst>
          </p:cNvPr>
          <p:cNvSpPr/>
          <p:nvPr/>
        </p:nvSpPr>
        <p:spPr>
          <a:xfrm>
            <a:off x="10088098" y="1981805"/>
            <a:ext cx="1828061" cy="83916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6" name="Group 5">
            <a:extLst>
              <a:ext uri="{FF2B5EF4-FFF2-40B4-BE49-F238E27FC236}">
                <a16:creationId xmlns:a16="http://schemas.microsoft.com/office/drawing/2014/main" id="{256231B4-42AD-14C6-410F-AE5B3FDA86CB}"/>
              </a:ext>
            </a:extLst>
          </p:cNvPr>
          <p:cNvGrpSpPr/>
          <p:nvPr/>
        </p:nvGrpSpPr>
        <p:grpSpPr>
          <a:xfrm>
            <a:off x="4112349" y="4397133"/>
            <a:ext cx="7860772" cy="1601788"/>
            <a:chOff x="4134558" y="4476396"/>
            <a:chExt cx="7860772" cy="1601788"/>
          </a:xfrm>
        </p:grpSpPr>
        <p:sp>
          <p:nvSpPr>
            <p:cNvPr id="3" name="Speech Bubble: Rectangle 2">
              <a:extLst>
                <a:ext uri="{FF2B5EF4-FFF2-40B4-BE49-F238E27FC236}">
                  <a16:creationId xmlns:a16="http://schemas.microsoft.com/office/drawing/2014/main" id="{D29706A7-519C-9399-BEDD-807BA8F02130}"/>
                </a:ext>
              </a:extLst>
            </p:cNvPr>
            <p:cNvSpPr/>
            <p:nvPr/>
          </p:nvSpPr>
          <p:spPr>
            <a:xfrm>
              <a:off x="4134558" y="4476396"/>
              <a:ext cx="7860772" cy="1601788"/>
            </a:xfrm>
            <a:prstGeom prst="wedgeRectCallout">
              <a:avLst>
                <a:gd name="adj1" fmla="val -57520"/>
                <a:gd name="adj2" fmla="val -47462"/>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sp>
          <p:nvSpPr>
            <p:cNvPr id="5" name="TextBox 4">
              <a:extLst>
                <a:ext uri="{FF2B5EF4-FFF2-40B4-BE49-F238E27FC236}">
                  <a16:creationId xmlns:a16="http://schemas.microsoft.com/office/drawing/2014/main" id="{340F2BDC-0A33-F11A-56DD-EFC587998A5C}"/>
                </a:ext>
              </a:extLst>
            </p:cNvPr>
            <p:cNvSpPr txBox="1"/>
            <p:nvPr/>
          </p:nvSpPr>
          <p:spPr>
            <a:xfrm>
              <a:off x="4227933" y="4595362"/>
              <a:ext cx="7745188" cy="1342547"/>
            </a:xfrm>
            <a:prstGeom prst="rect">
              <a:avLst/>
            </a:prstGeom>
            <a:noFill/>
          </p:spPr>
          <p:txBody>
            <a:bodyPr wrap="square">
              <a:spAutoFit/>
            </a:bodyPr>
            <a:lstStyle/>
            <a:p>
              <a:pPr>
                <a:lnSpc>
                  <a:spcPct val="114000"/>
                </a:lnSpc>
              </a:pPr>
              <a:r>
                <a:rPr lang="en-US" sz="1200" b="0" i="1" dirty="0">
                  <a:solidFill>
                    <a:srgbClr val="000000"/>
                  </a:solidFill>
                  <a:effectLst/>
                  <a:latin typeface="+mj-lt"/>
                </a:rPr>
                <a:t>I used to </a:t>
              </a:r>
              <a:r>
                <a:rPr lang="en-US" sz="1200" i="1" dirty="0">
                  <a:solidFill>
                    <a:srgbClr val="000000"/>
                  </a:solidFill>
                  <a:latin typeface="+mj-lt"/>
                </a:rPr>
                <a:t>be able </a:t>
              </a:r>
              <a:r>
                <a:rPr lang="en-US" sz="1200" b="0" i="1" dirty="0">
                  <a:solidFill>
                    <a:srgbClr val="000000"/>
                  </a:solidFill>
                  <a:effectLst/>
                  <a:latin typeface="+mj-lt"/>
                </a:rPr>
                <a:t>to chip in and pay school fee for my child, I was able to help my husband. I was also able to help my mother and was also supporting my nephew by paying his school fee. I have now paused on helping my mum and stopped paying school fees for my nephew</a:t>
              </a:r>
              <a:r>
                <a:rPr lang="en-US" sz="1200" i="1" dirty="0">
                  <a:solidFill>
                    <a:srgbClr val="000000"/>
                  </a:solidFill>
                  <a:effectLst/>
                  <a:latin typeface="+mj-lt"/>
                </a:rPr>
                <a:t>,</a:t>
              </a:r>
              <a:r>
                <a:rPr lang="en-US" sz="1200" b="1" i="1" dirty="0">
                  <a:solidFill>
                    <a:srgbClr val="000000"/>
                  </a:solidFill>
                  <a:effectLst/>
                  <a:latin typeface="+mj-lt"/>
                </a:rPr>
                <a:t> I feel like </a:t>
              </a:r>
              <a:r>
                <a:rPr lang="en-US" sz="1200" b="1" i="1" dirty="0">
                  <a:solidFill>
                    <a:srgbClr val="000000"/>
                  </a:solidFill>
                  <a:latin typeface="+mj-lt"/>
                </a:rPr>
                <a:t>I</a:t>
              </a:r>
              <a:r>
                <a:rPr lang="en-US" sz="1200" b="1" i="1" dirty="0">
                  <a:solidFill>
                    <a:srgbClr val="000000"/>
                  </a:solidFill>
                  <a:effectLst/>
                  <a:latin typeface="+mj-lt"/>
                </a:rPr>
                <a:t> have failed in my responsibilit</a:t>
              </a:r>
              <a:r>
                <a:rPr lang="en-US" sz="1200" b="0" i="1" dirty="0">
                  <a:solidFill>
                    <a:srgbClr val="000000"/>
                  </a:solidFill>
                  <a:effectLst/>
                  <a:latin typeface="+mj-lt"/>
                </a:rPr>
                <a:t>y. </a:t>
              </a:r>
              <a:r>
                <a:rPr lang="en-US" sz="1200" b="1" i="1" dirty="0">
                  <a:solidFill>
                    <a:srgbClr val="000000"/>
                  </a:solidFill>
                  <a:effectLst/>
                  <a:latin typeface="+mj-lt"/>
                </a:rPr>
                <a:t>We are also now struggling to pay for my child’s school fees.</a:t>
              </a:r>
              <a:r>
                <a:rPr lang="en-US" sz="1200" b="0" i="1" dirty="0">
                  <a:solidFill>
                    <a:srgbClr val="000000"/>
                  </a:solidFill>
                  <a:effectLst/>
                  <a:latin typeface="+mj-lt"/>
                </a:rPr>
                <a:t> For this term my husband has only managed to pay </a:t>
              </a:r>
              <a:r>
                <a:rPr lang="en-US" sz="1200" b="0" i="1" dirty="0" err="1">
                  <a:solidFill>
                    <a:srgbClr val="000000"/>
                  </a:solidFill>
                  <a:effectLst/>
                  <a:latin typeface="+mj-lt"/>
                </a:rPr>
                <a:t>KSh</a:t>
              </a:r>
              <a:r>
                <a:rPr lang="en-US" sz="1200" b="0" i="1" dirty="0">
                  <a:solidFill>
                    <a:srgbClr val="000000"/>
                  </a:solidFill>
                  <a:effectLst/>
                  <a:latin typeface="+mj-lt"/>
                </a:rPr>
                <a:t> 2 000 out of </a:t>
              </a:r>
              <a:r>
                <a:rPr lang="en-US" sz="1200" b="0" i="1" dirty="0" err="1">
                  <a:solidFill>
                    <a:srgbClr val="000000"/>
                  </a:solidFill>
                  <a:effectLst/>
                  <a:latin typeface="+mj-lt"/>
                </a:rPr>
                <a:t>Ksh</a:t>
              </a:r>
              <a:r>
                <a:rPr lang="en-US" sz="1200" b="0" i="1" dirty="0">
                  <a:solidFill>
                    <a:srgbClr val="000000"/>
                  </a:solidFill>
                  <a:effectLst/>
                  <a:latin typeface="+mj-lt"/>
                </a:rPr>
                <a:t> 6 500. </a:t>
              </a:r>
              <a:r>
                <a:rPr lang="en-US" sz="1200" i="1" dirty="0">
                  <a:solidFill>
                    <a:srgbClr val="000000"/>
                  </a:solidFill>
                  <a:latin typeface="+mj-lt"/>
                </a:rPr>
                <a:t>I</a:t>
              </a:r>
              <a:r>
                <a:rPr lang="en-US" sz="1200" b="0" i="1" dirty="0">
                  <a:solidFill>
                    <a:srgbClr val="000000"/>
                  </a:solidFill>
                  <a:effectLst/>
                  <a:latin typeface="+mj-lt"/>
                </a:rPr>
                <a:t> would have paid if it was before corona and the business was operating. – </a:t>
              </a:r>
              <a:r>
                <a:rPr lang="en-US" sz="1200" b="1" i="1" dirty="0">
                  <a:solidFill>
                    <a:srgbClr val="000000"/>
                  </a:solidFill>
                  <a:latin typeface="+mj-lt"/>
                </a:rPr>
                <a:t>Mary, 28, used to own a hair salon, husband works as a taxi driver</a:t>
              </a:r>
              <a:endParaRPr lang="en-ZA" sz="1200" i="1" dirty="0">
                <a:latin typeface="+mj-lt"/>
              </a:endParaRPr>
            </a:p>
          </p:txBody>
        </p:sp>
      </p:grpSp>
    </p:spTree>
    <p:extLst>
      <p:ext uri="{BB962C8B-B14F-4D97-AF65-F5344CB8AC3E}">
        <p14:creationId xmlns:p14="http://schemas.microsoft.com/office/powerpoint/2010/main" val="4223687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peech Bubble: Rectangle 24">
            <a:extLst>
              <a:ext uri="{FF2B5EF4-FFF2-40B4-BE49-F238E27FC236}">
                <a16:creationId xmlns:a16="http://schemas.microsoft.com/office/drawing/2014/main" id="{9D75FD76-C0FD-B293-CF76-A7366CFC25C4}"/>
              </a:ext>
            </a:extLst>
          </p:cNvPr>
          <p:cNvSpPr/>
          <p:nvPr/>
        </p:nvSpPr>
        <p:spPr>
          <a:xfrm>
            <a:off x="506790" y="3797503"/>
            <a:ext cx="4730930" cy="1808640"/>
          </a:xfrm>
          <a:prstGeom prst="wedgeRectCallout">
            <a:avLst>
              <a:gd name="adj1" fmla="val -32741"/>
              <a:gd name="adj2" fmla="val 72370"/>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24" name="Rectangle 23">
            <a:extLst>
              <a:ext uri="{FF2B5EF4-FFF2-40B4-BE49-F238E27FC236}">
                <a16:creationId xmlns:a16="http://schemas.microsoft.com/office/drawing/2014/main" id="{E14B22D7-3722-8B84-0FA4-B687F2151F0B}"/>
              </a:ext>
            </a:extLst>
          </p:cNvPr>
          <p:cNvSpPr/>
          <p:nvPr/>
        </p:nvSpPr>
        <p:spPr>
          <a:xfrm>
            <a:off x="5508170" y="953736"/>
            <a:ext cx="6683829" cy="5555921"/>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C4942607-2906-ADFD-8597-555ADCBD3EBA}"/>
              </a:ext>
            </a:extLst>
          </p:cNvPr>
          <p:cNvSpPr>
            <a:spLocks noGrp="1"/>
          </p:cNvSpPr>
          <p:nvPr>
            <p:ph type="sldNum" sz="quarter" idx="11"/>
          </p:nvPr>
        </p:nvSpPr>
        <p:spPr/>
        <p:txBody>
          <a:bodyPr/>
          <a:lstStyle/>
          <a:p>
            <a:fld id="{E9D4EFA4-1F90-4D2B-A593-3266C62E9295}" type="slidenum">
              <a:rPr lang="en-ZA" smtClean="0"/>
              <a:pPr/>
              <a:t>21</a:t>
            </a:fld>
            <a:r>
              <a:rPr lang="en-ZA"/>
              <a:t> |</a:t>
            </a:r>
          </a:p>
        </p:txBody>
      </p:sp>
      <p:sp>
        <p:nvSpPr>
          <p:cNvPr id="8" name="TextBox 7">
            <a:extLst>
              <a:ext uri="{FF2B5EF4-FFF2-40B4-BE49-F238E27FC236}">
                <a16:creationId xmlns:a16="http://schemas.microsoft.com/office/drawing/2014/main" id="{6A2D4BF8-1231-B5B3-065C-63B5A3E9FC86}"/>
              </a:ext>
            </a:extLst>
          </p:cNvPr>
          <p:cNvSpPr txBox="1"/>
          <p:nvPr/>
        </p:nvSpPr>
        <p:spPr>
          <a:xfrm>
            <a:off x="5682900" y="1096922"/>
            <a:ext cx="641590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HOW DO YOU FEEL ABOUT THE REST OF 2021, WILL IT BE BETTER, WORSE OR THE SAME FOR YOUR BUSINESS COMPARED TO LAST YEAR? </a:t>
            </a:r>
            <a:endParaRPr lang="en-US" sz="1400" b="1" baseline="30000" dirty="0"/>
          </a:p>
        </p:txBody>
      </p:sp>
      <p:grpSp>
        <p:nvGrpSpPr>
          <p:cNvPr id="9" name="Group 8">
            <a:extLst>
              <a:ext uri="{FF2B5EF4-FFF2-40B4-BE49-F238E27FC236}">
                <a16:creationId xmlns:a16="http://schemas.microsoft.com/office/drawing/2014/main" id="{1A5DB2F4-9DFC-C7CE-7DC0-6F53392682C0}"/>
              </a:ext>
            </a:extLst>
          </p:cNvPr>
          <p:cNvGrpSpPr/>
          <p:nvPr/>
        </p:nvGrpSpPr>
        <p:grpSpPr>
          <a:xfrm>
            <a:off x="6074786" y="2314615"/>
            <a:ext cx="2847919" cy="1767896"/>
            <a:chOff x="2782529" y="2349910"/>
            <a:chExt cx="2847919" cy="1767896"/>
          </a:xfrm>
        </p:grpSpPr>
        <p:graphicFrame>
          <p:nvGraphicFramePr>
            <p:cNvPr id="10" name="Chart 9">
              <a:extLst>
                <a:ext uri="{FF2B5EF4-FFF2-40B4-BE49-F238E27FC236}">
                  <a16:creationId xmlns:a16="http://schemas.microsoft.com/office/drawing/2014/main" id="{E0BA5CF2-D85C-F485-1D50-DCA474EF07C2}"/>
                </a:ext>
              </a:extLst>
            </p:cNvPr>
            <p:cNvGraphicFramePr/>
            <p:nvPr>
              <p:extLst>
                <p:ext uri="{D42A27DB-BD31-4B8C-83A1-F6EECF244321}">
                  <p14:modId xmlns:p14="http://schemas.microsoft.com/office/powerpoint/2010/main" val="3184942167"/>
                </p:ext>
              </p:extLst>
            </p:nvPr>
          </p:nvGraphicFramePr>
          <p:xfrm>
            <a:off x="2782529" y="2349910"/>
            <a:ext cx="2847919" cy="176789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3CF32A8-2D99-04FF-D604-1F00EC1D9B04}"/>
                </a:ext>
              </a:extLst>
            </p:cNvPr>
            <p:cNvSpPr txBox="1"/>
            <p:nvPr/>
          </p:nvSpPr>
          <p:spPr>
            <a:xfrm>
              <a:off x="3711260" y="3064581"/>
              <a:ext cx="990455" cy="338554"/>
            </a:xfrm>
            <a:prstGeom prst="rect">
              <a:avLst/>
            </a:prstGeom>
            <a:noFill/>
          </p:spPr>
          <p:txBody>
            <a:bodyPr wrap="square" rtlCol="0">
              <a:spAutoFit/>
            </a:bodyPr>
            <a:lstStyle/>
            <a:p>
              <a:pPr algn="l">
                <a:spcAft>
                  <a:spcPts val="600"/>
                </a:spcAft>
              </a:pPr>
              <a:r>
                <a:rPr lang="en-US" sz="1600" b="1" dirty="0">
                  <a:solidFill>
                    <a:schemeClr val="accent3"/>
                  </a:solidFill>
                </a:rPr>
                <a:t>BETTER</a:t>
              </a:r>
              <a:endParaRPr lang="en-ZA" sz="1600" b="1" dirty="0">
                <a:solidFill>
                  <a:schemeClr val="accent3"/>
                </a:solidFill>
              </a:endParaRPr>
            </a:p>
          </p:txBody>
        </p:sp>
      </p:grpSp>
      <p:grpSp>
        <p:nvGrpSpPr>
          <p:cNvPr id="12" name="Group 11">
            <a:extLst>
              <a:ext uri="{FF2B5EF4-FFF2-40B4-BE49-F238E27FC236}">
                <a16:creationId xmlns:a16="http://schemas.microsoft.com/office/drawing/2014/main" id="{60C4668B-C336-03F7-D2BF-9D51049DF4C4}"/>
              </a:ext>
            </a:extLst>
          </p:cNvPr>
          <p:cNvGrpSpPr/>
          <p:nvPr/>
        </p:nvGrpSpPr>
        <p:grpSpPr>
          <a:xfrm>
            <a:off x="9036562" y="2314615"/>
            <a:ext cx="2847919" cy="1767896"/>
            <a:chOff x="6184505" y="2349910"/>
            <a:chExt cx="2847919" cy="1767896"/>
          </a:xfrm>
        </p:grpSpPr>
        <p:graphicFrame>
          <p:nvGraphicFramePr>
            <p:cNvPr id="13" name="Chart 12">
              <a:extLst>
                <a:ext uri="{FF2B5EF4-FFF2-40B4-BE49-F238E27FC236}">
                  <a16:creationId xmlns:a16="http://schemas.microsoft.com/office/drawing/2014/main" id="{412EABDF-71FE-56CD-A3D6-3DF121C5B530}"/>
                </a:ext>
              </a:extLst>
            </p:cNvPr>
            <p:cNvGraphicFramePr/>
            <p:nvPr>
              <p:extLst>
                <p:ext uri="{D42A27DB-BD31-4B8C-83A1-F6EECF244321}">
                  <p14:modId xmlns:p14="http://schemas.microsoft.com/office/powerpoint/2010/main" val="1762588867"/>
                </p:ext>
              </p:extLst>
            </p:nvPr>
          </p:nvGraphicFramePr>
          <p:xfrm>
            <a:off x="6184505" y="2349910"/>
            <a:ext cx="2847919" cy="176789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3A1F2E01-AA7A-26E4-3F43-61639759A4B8}"/>
                </a:ext>
              </a:extLst>
            </p:cNvPr>
            <p:cNvSpPr txBox="1"/>
            <p:nvPr/>
          </p:nvSpPr>
          <p:spPr>
            <a:xfrm>
              <a:off x="7104385" y="3051308"/>
              <a:ext cx="1008157" cy="338554"/>
            </a:xfrm>
            <a:prstGeom prst="rect">
              <a:avLst/>
            </a:prstGeom>
            <a:noFill/>
          </p:spPr>
          <p:txBody>
            <a:bodyPr wrap="square" rtlCol="0">
              <a:spAutoFit/>
            </a:bodyPr>
            <a:lstStyle/>
            <a:p>
              <a:pPr algn="l">
                <a:spcAft>
                  <a:spcPts val="600"/>
                </a:spcAft>
              </a:pPr>
              <a:r>
                <a:rPr lang="en-US" sz="1600" b="1" dirty="0">
                  <a:solidFill>
                    <a:schemeClr val="accent1"/>
                  </a:solidFill>
                </a:rPr>
                <a:t>BETTER</a:t>
              </a:r>
              <a:endParaRPr lang="en-ZA" sz="1600" b="1" dirty="0">
                <a:solidFill>
                  <a:schemeClr val="accent1"/>
                </a:solidFill>
              </a:endParaRPr>
            </a:p>
          </p:txBody>
        </p:sp>
      </p:grpSp>
      <p:sp>
        <p:nvSpPr>
          <p:cNvPr id="15" name="Speech Bubble: Rectangle 14">
            <a:extLst>
              <a:ext uri="{FF2B5EF4-FFF2-40B4-BE49-F238E27FC236}">
                <a16:creationId xmlns:a16="http://schemas.microsoft.com/office/drawing/2014/main" id="{E5C4E908-7EB1-2DB3-F1D9-2F2A233E5A40}"/>
              </a:ext>
            </a:extLst>
          </p:cNvPr>
          <p:cNvSpPr/>
          <p:nvPr/>
        </p:nvSpPr>
        <p:spPr>
          <a:xfrm>
            <a:off x="6162214" y="4481979"/>
            <a:ext cx="5801186" cy="1539314"/>
          </a:xfrm>
          <a:prstGeom prst="wedgeRectCallout">
            <a:avLst>
              <a:gd name="adj1" fmla="val 26109"/>
              <a:gd name="adj2" fmla="val -7468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16" name="TextBox 15">
            <a:extLst>
              <a:ext uri="{FF2B5EF4-FFF2-40B4-BE49-F238E27FC236}">
                <a16:creationId xmlns:a16="http://schemas.microsoft.com/office/drawing/2014/main" id="{05A43B74-35DA-7630-5356-06F3F533E447}"/>
              </a:ext>
            </a:extLst>
          </p:cNvPr>
          <p:cNvSpPr txBox="1"/>
          <p:nvPr/>
        </p:nvSpPr>
        <p:spPr>
          <a:xfrm>
            <a:off x="6285323" y="4597698"/>
            <a:ext cx="5599158" cy="1423595"/>
          </a:xfrm>
          <a:prstGeom prst="rect">
            <a:avLst/>
          </a:prstGeom>
          <a:noFill/>
        </p:spPr>
        <p:txBody>
          <a:bodyPr wrap="square">
            <a:spAutoFit/>
          </a:bodyPr>
          <a:lstStyle/>
          <a:p>
            <a:pPr algn="l">
              <a:lnSpc>
                <a:spcPct val="112000"/>
              </a:lnSpc>
            </a:pPr>
            <a:r>
              <a:rPr lang="en-US" sz="1300" b="0" i="1" dirty="0">
                <a:solidFill>
                  <a:srgbClr val="000000"/>
                </a:solidFill>
                <a:effectLst/>
                <a:latin typeface="+mj-lt"/>
              </a:rPr>
              <a:t>I have a plan to expand this business, yo</a:t>
            </a:r>
            <a:r>
              <a:rPr lang="en-US" sz="1300" i="1" dirty="0">
                <a:solidFill>
                  <a:srgbClr val="000000"/>
                </a:solidFill>
                <a:latin typeface="+mj-lt"/>
              </a:rPr>
              <a:t>u can</a:t>
            </a:r>
            <a:r>
              <a:rPr lang="en-US" sz="1300" b="0" i="1" dirty="0">
                <a:solidFill>
                  <a:srgbClr val="000000"/>
                </a:solidFill>
                <a:effectLst/>
                <a:latin typeface="+mj-lt"/>
              </a:rPr>
              <a:t> see I even added shelves in the shop which have nothing on them. If I was able to get a loan or grant of just </a:t>
            </a:r>
            <a:r>
              <a:rPr lang="en-US" sz="1300" b="0" i="1" dirty="0" err="1">
                <a:solidFill>
                  <a:srgbClr val="000000"/>
                </a:solidFill>
                <a:effectLst/>
                <a:latin typeface="+mj-lt"/>
              </a:rPr>
              <a:t>Ksh</a:t>
            </a:r>
            <a:r>
              <a:rPr lang="en-US" sz="1300" b="0" i="1" dirty="0">
                <a:solidFill>
                  <a:srgbClr val="000000"/>
                </a:solidFill>
                <a:effectLst/>
                <a:latin typeface="+mj-lt"/>
              </a:rPr>
              <a:t> 20,000, I know I could be able to stock variety of items and even my customers wouldn't need to go anywhere else, because they would get everything they needed here. I am very optimistic about the future. – </a:t>
            </a:r>
            <a:r>
              <a:rPr lang="en-US" sz="1300" b="1" i="1" dirty="0">
                <a:solidFill>
                  <a:srgbClr val="000000"/>
                </a:solidFill>
                <a:effectLst/>
                <a:latin typeface="+mj-lt"/>
              </a:rPr>
              <a:t>Female, vegetable trader, </a:t>
            </a:r>
            <a:r>
              <a:rPr lang="en-US" sz="1300" b="1" i="1" dirty="0" err="1">
                <a:solidFill>
                  <a:srgbClr val="000000"/>
                </a:solidFill>
                <a:effectLst/>
                <a:latin typeface="+mj-lt"/>
              </a:rPr>
              <a:t>Kawangware</a:t>
            </a:r>
            <a:r>
              <a:rPr lang="en-US" sz="1300" b="1" i="1" dirty="0">
                <a:solidFill>
                  <a:srgbClr val="000000"/>
                </a:solidFill>
                <a:effectLst/>
                <a:latin typeface="+mj-lt"/>
              </a:rPr>
              <a:t> (struggling segment)</a:t>
            </a:r>
          </a:p>
        </p:txBody>
      </p:sp>
      <p:sp>
        <p:nvSpPr>
          <p:cNvPr id="17" name="TextBox 16">
            <a:extLst>
              <a:ext uri="{FF2B5EF4-FFF2-40B4-BE49-F238E27FC236}">
                <a16:creationId xmlns:a16="http://schemas.microsoft.com/office/drawing/2014/main" id="{6F981EDE-F267-1787-DAC8-BBA53C5371DF}"/>
              </a:ext>
            </a:extLst>
          </p:cNvPr>
          <p:cNvSpPr txBox="1"/>
          <p:nvPr/>
        </p:nvSpPr>
        <p:spPr>
          <a:xfrm>
            <a:off x="6677209" y="1816900"/>
            <a:ext cx="1475945" cy="461665"/>
          </a:xfrm>
          <a:prstGeom prst="rect">
            <a:avLst/>
          </a:prstGeom>
          <a:noFill/>
        </p:spPr>
        <p:txBody>
          <a:bodyPr wrap="square" rtlCol="0">
            <a:spAutoFit/>
          </a:bodyPr>
          <a:lstStyle/>
          <a:p>
            <a:pPr algn="ctr"/>
            <a:r>
              <a:rPr lang="en-ZA" sz="1400" b="1" dirty="0">
                <a:solidFill>
                  <a:schemeClr val="accent3">
                    <a:lumMod val="75000"/>
                  </a:schemeClr>
                </a:solidFill>
              </a:rPr>
              <a:t>RECOVERED</a:t>
            </a:r>
          </a:p>
          <a:p>
            <a:pPr algn="ctr"/>
            <a:r>
              <a:rPr lang="en-ZA" sz="1000" dirty="0">
                <a:solidFill>
                  <a:schemeClr val="accent3">
                    <a:lumMod val="75000"/>
                  </a:schemeClr>
                </a:solidFill>
              </a:rPr>
              <a:t>(n = 76)</a:t>
            </a:r>
            <a:endParaRPr lang="en-ZA" sz="1400" dirty="0">
              <a:solidFill>
                <a:schemeClr val="accent3">
                  <a:lumMod val="75000"/>
                </a:schemeClr>
              </a:solidFill>
            </a:endParaRPr>
          </a:p>
        </p:txBody>
      </p:sp>
      <p:sp>
        <p:nvSpPr>
          <p:cNvPr id="18" name="TextBox 17">
            <a:extLst>
              <a:ext uri="{FF2B5EF4-FFF2-40B4-BE49-F238E27FC236}">
                <a16:creationId xmlns:a16="http://schemas.microsoft.com/office/drawing/2014/main" id="{3F0A6501-47A3-BD8E-EECE-300A3CEEA756}"/>
              </a:ext>
            </a:extLst>
          </p:cNvPr>
          <p:cNvSpPr txBox="1"/>
          <p:nvPr/>
        </p:nvSpPr>
        <p:spPr>
          <a:xfrm>
            <a:off x="9592643" y="1809206"/>
            <a:ext cx="1475945" cy="469359"/>
          </a:xfrm>
          <a:prstGeom prst="rect">
            <a:avLst/>
          </a:prstGeom>
          <a:noFill/>
        </p:spPr>
        <p:txBody>
          <a:bodyPr wrap="square" rtlCol="0">
            <a:spAutoFit/>
          </a:bodyPr>
          <a:lstStyle/>
          <a:p>
            <a:pPr algn="ctr"/>
            <a:r>
              <a:rPr lang="en-ZA" sz="1400" b="1" dirty="0">
                <a:solidFill>
                  <a:schemeClr val="accent1"/>
                </a:solidFill>
              </a:rPr>
              <a:t>STRUGGLING</a:t>
            </a:r>
          </a:p>
          <a:p>
            <a:pPr algn="ctr"/>
            <a:r>
              <a:rPr lang="en-ZA" sz="1050" dirty="0">
                <a:solidFill>
                  <a:schemeClr val="accent1"/>
                </a:solidFill>
              </a:rPr>
              <a:t>(n = 108)</a:t>
            </a:r>
            <a:endParaRPr lang="en-ZA" sz="1600" dirty="0">
              <a:solidFill>
                <a:schemeClr val="accent1"/>
              </a:solidFill>
            </a:endParaRPr>
          </a:p>
        </p:txBody>
      </p:sp>
      <p:sp>
        <p:nvSpPr>
          <p:cNvPr id="20" name="TextBox 19">
            <a:extLst>
              <a:ext uri="{FF2B5EF4-FFF2-40B4-BE49-F238E27FC236}">
                <a16:creationId xmlns:a16="http://schemas.microsoft.com/office/drawing/2014/main" id="{9706252F-CA4A-FCD7-2CFB-FC7FBF3E6699}"/>
              </a:ext>
            </a:extLst>
          </p:cNvPr>
          <p:cNvSpPr txBox="1"/>
          <p:nvPr/>
        </p:nvSpPr>
        <p:spPr>
          <a:xfrm>
            <a:off x="276117" y="1031509"/>
            <a:ext cx="4961603" cy="2908489"/>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400" dirty="0"/>
              <a:t>Despite the extensive challenges micro business owners faced, many remained optimistic for the future, even those that were still struggling to recover from COVID in July 2021</a:t>
            </a:r>
          </a:p>
          <a:p>
            <a:pPr marL="285750" indent="-285750">
              <a:spcAft>
                <a:spcPts val="600"/>
              </a:spcAft>
              <a:buFont typeface="Arial" panose="020B0604020202020204" pitchFamily="34" charset="0"/>
              <a:buChar char="•"/>
            </a:pPr>
            <a:r>
              <a:rPr lang="en-US" sz="1400" dirty="0"/>
              <a:t>At least half of the business owners who had stopped activity by July 2021 </a:t>
            </a:r>
            <a:r>
              <a:rPr lang="en-US" sz="1400" b="1" dirty="0"/>
              <a:t>had intentions to re-start their businesses (54%),</a:t>
            </a:r>
            <a:r>
              <a:rPr lang="en-US" sz="1400" dirty="0"/>
              <a:t> but access to capital is the key constraint</a:t>
            </a:r>
          </a:p>
          <a:p>
            <a:pPr marL="285750" indent="-285750">
              <a:spcAft>
                <a:spcPts val="600"/>
              </a:spcAft>
              <a:buFont typeface="Arial" panose="020B0604020202020204" pitchFamily="34" charset="0"/>
              <a:buChar char="•"/>
            </a:pPr>
            <a:r>
              <a:rPr lang="en-US" sz="1400" dirty="0"/>
              <a:t>The need to diversify their business risk going forward also emerged during the follow-up interviews with closed business owners</a:t>
            </a:r>
          </a:p>
          <a:p>
            <a:pPr>
              <a:spcAft>
                <a:spcPts val="600"/>
              </a:spcAft>
            </a:pPr>
            <a:endParaRPr lang="en-ZA" sz="1400" dirty="0"/>
          </a:p>
        </p:txBody>
      </p:sp>
      <p:sp>
        <p:nvSpPr>
          <p:cNvPr id="21" name="Title 1">
            <a:extLst>
              <a:ext uri="{FF2B5EF4-FFF2-40B4-BE49-F238E27FC236}">
                <a16:creationId xmlns:a16="http://schemas.microsoft.com/office/drawing/2014/main" id="{54273178-3444-BF4E-20DE-BBED36281202}"/>
              </a:ext>
            </a:extLst>
          </p:cNvPr>
          <p:cNvSpPr txBox="1">
            <a:spLocks/>
          </p:cNvSpPr>
          <p:nvPr/>
        </p:nvSpPr>
        <p:spPr>
          <a:xfrm>
            <a:off x="190498" y="-18381"/>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b="1" dirty="0"/>
              <a:t>BUSINESS OPTIMISM </a:t>
            </a:r>
            <a:endParaRPr lang="en-ZA" dirty="0"/>
          </a:p>
        </p:txBody>
      </p:sp>
      <p:sp>
        <p:nvSpPr>
          <p:cNvPr id="23" name="TextBox 22">
            <a:extLst>
              <a:ext uri="{FF2B5EF4-FFF2-40B4-BE49-F238E27FC236}">
                <a16:creationId xmlns:a16="http://schemas.microsoft.com/office/drawing/2014/main" id="{0293B337-8322-8C91-BE49-7B9E396E9EB2}"/>
              </a:ext>
            </a:extLst>
          </p:cNvPr>
          <p:cNvSpPr txBox="1"/>
          <p:nvPr/>
        </p:nvSpPr>
        <p:spPr>
          <a:xfrm>
            <a:off x="620274" y="3939998"/>
            <a:ext cx="4503961" cy="1461682"/>
          </a:xfrm>
          <a:prstGeom prst="rect">
            <a:avLst/>
          </a:prstGeom>
          <a:noFill/>
        </p:spPr>
        <p:txBody>
          <a:bodyPr wrap="square">
            <a:spAutoFit/>
          </a:bodyPr>
          <a:lstStyle/>
          <a:p>
            <a:pPr>
              <a:lnSpc>
                <a:spcPct val="110000"/>
              </a:lnSpc>
              <a:spcAft>
                <a:spcPts val="600"/>
              </a:spcAft>
            </a:pPr>
            <a:r>
              <a:rPr lang="en-US" sz="1300" b="0" i="1" dirty="0">
                <a:solidFill>
                  <a:srgbClr val="000000"/>
                </a:solidFill>
                <a:effectLst/>
                <a:latin typeface="+mj-lt"/>
              </a:rPr>
              <a:t>Beside the plan of setting up another salon with cosmetic shop and having supporting cereal business, I wouldn't say I have another plan. Those are the major plans I have and Corona has made me think of creating that supporting business and not relying just on one business.</a:t>
            </a:r>
          </a:p>
          <a:p>
            <a:pPr>
              <a:lnSpc>
                <a:spcPct val="110000"/>
              </a:lnSpc>
              <a:spcAft>
                <a:spcPts val="600"/>
              </a:spcAft>
            </a:pPr>
            <a:r>
              <a:rPr lang="en-US" sz="1200" b="1" i="1" dirty="0">
                <a:solidFill>
                  <a:srgbClr val="000000"/>
                </a:solidFill>
                <a:latin typeface="+mj-lt"/>
              </a:rPr>
              <a:t>- Female, used to own a salon (closed business segment)</a:t>
            </a:r>
            <a:endParaRPr lang="en-ZA" sz="1200" b="1" i="1" dirty="0">
              <a:latin typeface="+mj-lt"/>
            </a:endParaRPr>
          </a:p>
        </p:txBody>
      </p:sp>
      <p:sp>
        <p:nvSpPr>
          <p:cNvPr id="27" name="TextBox 26">
            <a:extLst>
              <a:ext uri="{FF2B5EF4-FFF2-40B4-BE49-F238E27FC236}">
                <a16:creationId xmlns:a16="http://schemas.microsoft.com/office/drawing/2014/main" id="{DCBEA8EB-1C19-5004-C3D4-8460D74BEE23}"/>
              </a:ext>
            </a:extLst>
          </p:cNvPr>
          <p:cNvSpPr txBox="1"/>
          <p:nvPr/>
        </p:nvSpPr>
        <p:spPr>
          <a:xfrm>
            <a:off x="620274" y="6488778"/>
            <a:ext cx="6101442" cy="246221"/>
          </a:xfrm>
          <a:prstGeom prst="rect">
            <a:avLst/>
          </a:prstGeom>
          <a:noFill/>
        </p:spPr>
        <p:txBody>
          <a:bodyPr wrap="square">
            <a:spAutoFit/>
          </a:bodyPr>
          <a:lstStyle/>
          <a:p>
            <a:r>
              <a:rPr lang="en-US" sz="1000" dirty="0"/>
              <a:t>Source: </a:t>
            </a:r>
            <a:r>
              <a:rPr lang="en-US" sz="1000" dirty="0" err="1"/>
              <a:t>FinAccess</a:t>
            </a:r>
            <a:r>
              <a:rPr lang="en-US" sz="1000" dirty="0"/>
              <a:t> MSE Tracker: Wave 3</a:t>
            </a:r>
          </a:p>
        </p:txBody>
      </p:sp>
    </p:spTree>
    <p:extLst>
      <p:ext uri="{BB962C8B-B14F-4D97-AF65-F5344CB8AC3E}">
        <p14:creationId xmlns:p14="http://schemas.microsoft.com/office/powerpoint/2010/main" val="1119264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CE36393-4ACF-2B4D-3189-16944AB12A70}"/>
              </a:ext>
            </a:extLst>
          </p:cNvPr>
          <p:cNvSpPr>
            <a:spLocks noGrp="1"/>
          </p:cNvSpPr>
          <p:nvPr>
            <p:ph type="ftr" sz="quarter" idx="10"/>
          </p:nvPr>
        </p:nvSpPr>
        <p:spPr/>
        <p:txBody>
          <a:bodyPr/>
          <a:lstStyle/>
          <a:p>
            <a:r>
              <a:rPr lang="en-ZA"/>
              <a:t>Footnote</a:t>
            </a:r>
          </a:p>
        </p:txBody>
      </p:sp>
      <p:sp>
        <p:nvSpPr>
          <p:cNvPr id="4" name="Slide Number Placeholder 3">
            <a:extLst>
              <a:ext uri="{FF2B5EF4-FFF2-40B4-BE49-F238E27FC236}">
                <a16:creationId xmlns:a16="http://schemas.microsoft.com/office/drawing/2014/main" id="{6E8C1476-2A8C-D2CB-BEED-9C61DB1CD086}"/>
              </a:ext>
            </a:extLst>
          </p:cNvPr>
          <p:cNvSpPr>
            <a:spLocks noGrp="1"/>
          </p:cNvSpPr>
          <p:nvPr>
            <p:ph type="sldNum" sz="quarter" idx="11"/>
          </p:nvPr>
        </p:nvSpPr>
        <p:spPr/>
        <p:txBody>
          <a:bodyPr/>
          <a:lstStyle/>
          <a:p>
            <a:fld id="{E9D4EFA4-1F90-4D2B-A593-3266C62E9295}" type="slidenum">
              <a:rPr lang="en-ZA" smtClean="0"/>
              <a:pPr/>
              <a:t>22</a:t>
            </a:fld>
            <a:r>
              <a:rPr lang="en-ZA"/>
              <a:t> |</a:t>
            </a:r>
          </a:p>
        </p:txBody>
      </p:sp>
      <p:pic>
        <p:nvPicPr>
          <p:cNvPr id="11" name="Picture Placeholder 10" descr="A picture containing text, outdoor, fruit, marketplace&#10;&#10;Description automatically generated">
            <a:extLst>
              <a:ext uri="{FF2B5EF4-FFF2-40B4-BE49-F238E27FC236}">
                <a16:creationId xmlns:a16="http://schemas.microsoft.com/office/drawing/2014/main" id="{D609E2B2-5FD0-AB06-E813-1FA55FEEF575}"/>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1087D508-B9FE-4A72-1600-A15FDEA440F3}"/>
              </a:ext>
            </a:extLst>
          </p:cNvPr>
          <p:cNvSpPr txBox="1"/>
          <p:nvPr/>
        </p:nvSpPr>
        <p:spPr>
          <a:xfrm>
            <a:off x="505557" y="2264735"/>
            <a:ext cx="6362834" cy="1446550"/>
          </a:xfrm>
          <a:prstGeom prst="rect">
            <a:avLst/>
          </a:prstGeom>
          <a:noFill/>
        </p:spPr>
        <p:txBody>
          <a:bodyPr wrap="square" rtlCol="0">
            <a:spAutoFit/>
          </a:bodyPr>
          <a:lstStyle/>
          <a:p>
            <a:pPr algn="l">
              <a:spcAft>
                <a:spcPts val="600"/>
              </a:spcAft>
            </a:pPr>
            <a:r>
              <a:rPr lang="en-ZA" sz="4400" b="1" dirty="0">
                <a:solidFill>
                  <a:schemeClr val="accent1"/>
                </a:solidFill>
              </a:rPr>
              <a:t>MSE BUSINESS OWNER CASE STUDIES </a:t>
            </a:r>
            <a:endParaRPr lang="en-ZA" sz="1600" b="1" dirty="0">
              <a:solidFill>
                <a:schemeClr val="accent1"/>
              </a:solidFill>
            </a:endParaRPr>
          </a:p>
        </p:txBody>
      </p:sp>
    </p:spTree>
    <p:extLst>
      <p:ext uri="{BB962C8B-B14F-4D97-AF65-F5344CB8AC3E}">
        <p14:creationId xmlns:p14="http://schemas.microsoft.com/office/powerpoint/2010/main" val="2777106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E52F95-1CF3-2124-67E4-C2E4E028B41B}"/>
              </a:ext>
            </a:extLst>
          </p:cNvPr>
          <p:cNvSpPr>
            <a:spLocks noGrp="1"/>
          </p:cNvSpPr>
          <p:nvPr>
            <p:ph type="sldNum" sz="quarter" idx="11"/>
          </p:nvPr>
        </p:nvSpPr>
        <p:spPr/>
        <p:txBody>
          <a:bodyPr/>
          <a:lstStyle/>
          <a:p>
            <a:fld id="{E9D4EFA4-1F90-4D2B-A593-3266C62E9295}" type="slidenum">
              <a:rPr lang="en-ZA" smtClean="0"/>
              <a:pPr/>
              <a:t>23</a:t>
            </a:fld>
            <a:r>
              <a:rPr lang="en-ZA"/>
              <a:t> |</a:t>
            </a:r>
          </a:p>
        </p:txBody>
      </p:sp>
      <p:pic>
        <p:nvPicPr>
          <p:cNvPr id="39" name="Picture 38" descr="Shape&#10;&#10;Description automatically generated with low confidence">
            <a:extLst>
              <a:ext uri="{FF2B5EF4-FFF2-40B4-BE49-F238E27FC236}">
                <a16:creationId xmlns:a16="http://schemas.microsoft.com/office/drawing/2014/main" id="{E8D0D8B5-CF95-74FA-CC69-CB68D3C38B50}"/>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19612"/>
          <a:stretch/>
        </p:blipFill>
        <p:spPr>
          <a:xfrm>
            <a:off x="410350" y="2292342"/>
            <a:ext cx="315789" cy="253858"/>
          </a:xfrm>
          <a:prstGeom prst="rect">
            <a:avLst/>
          </a:prstGeom>
        </p:spPr>
      </p:pic>
      <p:pic>
        <p:nvPicPr>
          <p:cNvPr id="40" name="Picture 39" descr="Shape&#10;&#10;Description automatically generated with low confidence">
            <a:extLst>
              <a:ext uri="{FF2B5EF4-FFF2-40B4-BE49-F238E27FC236}">
                <a16:creationId xmlns:a16="http://schemas.microsoft.com/office/drawing/2014/main" id="{B87FD5D9-677C-4B0B-7AEB-7362F6F60E3E}"/>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19612"/>
          <a:stretch/>
        </p:blipFill>
        <p:spPr>
          <a:xfrm>
            <a:off x="410350" y="3717576"/>
            <a:ext cx="315789" cy="253858"/>
          </a:xfrm>
          <a:prstGeom prst="rect">
            <a:avLst/>
          </a:prstGeom>
        </p:spPr>
      </p:pic>
      <p:pic>
        <p:nvPicPr>
          <p:cNvPr id="46" name="Picture 45" descr="Shape&#10;&#10;Description automatically generated with low confidence">
            <a:extLst>
              <a:ext uri="{FF2B5EF4-FFF2-40B4-BE49-F238E27FC236}">
                <a16:creationId xmlns:a16="http://schemas.microsoft.com/office/drawing/2014/main" id="{E06B86E6-3762-6DBE-CAB1-46E80D0C4C94}"/>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19612"/>
          <a:stretch/>
        </p:blipFill>
        <p:spPr>
          <a:xfrm>
            <a:off x="410350" y="5075085"/>
            <a:ext cx="315789" cy="253858"/>
          </a:xfrm>
          <a:prstGeom prst="rect">
            <a:avLst/>
          </a:prstGeom>
        </p:spPr>
      </p:pic>
      <p:pic>
        <p:nvPicPr>
          <p:cNvPr id="49" name="Picture 48" descr="A picture containing text, outdoor, building, tree&#10;&#10;Description automatically generated">
            <a:extLst>
              <a:ext uri="{FF2B5EF4-FFF2-40B4-BE49-F238E27FC236}">
                <a16:creationId xmlns:a16="http://schemas.microsoft.com/office/drawing/2014/main" id="{C0934E7D-3DEF-C4C7-32D4-F540CE18B0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5507547" y="0"/>
            <a:ext cx="6782392" cy="6858000"/>
          </a:xfrm>
          <a:prstGeom prst="rect">
            <a:avLst/>
          </a:prstGeom>
        </p:spPr>
      </p:pic>
      <p:sp>
        <p:nvSpPr>
          <p:cNvPr id="50" name="Rectangle 49">
            <a:extLst>
              <a:ext uri="{FF2B5EF4-FFF2-40B4-BE49-F238E27FC236}">
                <a16:creationId xmlns:a16="http://schemas.microsoft.com/office/drawing/2014/main" id="{1695AE09-8949-3216-DB50-844F2471C26E}"/>
              </a:ext>
            </a:extLst>
          </p:cNvPr>
          <p:cNvSpPr/>
          <p:nvPr/>
        </p:nvSpPr>
        <p:spPr>
          <a:xfrm flipH="1">
            <a:off x="5507547" y="-183905"/>
            <a:ext cx="3173808" cy="7225810"/>
          </a:xfrm>
          <a:prstGeom prst="rect">
            <a:avLst/>
          </a:prstGeom>
          <a:gradFill>
            <a:gsLst>
              <a:gs pos="41000">
                <a:srgbClr val="FFFFFF"/>
              </a:gs>
              <a:gs pos="100000">
                <a:srgbClr val="FFFFFF">
                  <a:alpha val="4000"/>
                </a:srgbClr>
              </a:gs>
              <a:gs pos="75000">
                <a:schemeClr val="bg1">
                  <a:alpha val="56000"/>
                </a:schemeClr>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itle 1">
            <a:extLst>
              <a:ext uri="{FF2B5EF4-FFF2-40B4-BE49-F238E27FC236}">
                <a16:creationId xmlns:a16="http://schemas.microsoft.com/office/drawing/2014/main" id="{5D2CE12B-F0D6-0977-577D-94C774D40084}"/>
              </a:ext>
            </a:extLst>
          </p:cNvPr>
          <p:cNvSpPr txBox="1">
            <a:spLocks/>
          </p:cNvSpPr>
          <p:nvPr/>
        </p:nvSpPr>
        <p:spPr>
          <a:xfrm>
            <a:off x="190498" y="-18381"/>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sz="2400" b="1" dirty="0">
                <a:solidFill>
                  <a:schemeClr val="accent3">
                    <a:lumMod val="75000"/>
                  </a:schemeClr>
                </a:solidFill>
              </a:rPr>
              <a:t>CASE STUDY: RECOVERED BUSINESS</a:t>
            </a:r>
            <a:endParaRPr lang="en-ZA" sz="2400" b="1" dirty="0">
              <a:solidFill>
                <a:schemeClr val="accent3">
                  <a:lumMod val="75000"/>
                </a:schemeClr>
              </a:solidFill>
            </a:endParaRPr>
          </a:p>
        </p:txBody>
      </p:sp>
      <p:sp>
        <p:nvSpPr>
          <p:cNvPr id="2" name="Title 1">
            <a:extLst>
              <a:ext uri="{FF2B5EF4-FFF2-40B4-BE49-F238E27FC236}">
                <a16:creationId xmlns:a16="http://schemas.microsoft.com/office/drawing/2014/main" id="{1D875225-BA5D-3280-DEAE-348E94484956}"/>
              </a:ext>
            </a:extLst>
          </p:cNvPr>
          <p:cNvSpPr>
            <a:spLocks noGrp="1"/>
          </p:cNvSpPr>
          <p:nvPr>
            <p:ph type="title"/>
          </p:nvPr>
        </p:nvSpPr>
        <p:spPr>
          <a:xfrm>
            <a:off x="190498" y="694040"/>
            <a:ext cx="6680202" cy="434777"/>
          </a:xfrm>
        </p:spPr>
        <p:txBody>
          <a:bodyPr>
            <a:noAutofit/>
          </a:bodyPr>
          <a:lstStyle/>
          <a:p>
            <a:r>
              <a:rPr lang="en-US" sz="1400" i="1" dirty="0">
                <a:latin typeface="+mn-lt"/>
              </a:rPr>
              <a:t>Other sources of income from casual work, spousal support in the business, and low fixed costs helped Daniel to recover from the pandemic. </a:t>
            </a:r>
            <a:endParaRPr lang="en-ZA" sz="1400" i="1" dirty="0">
              <a:latin typeface="+mn-lt"/>
            </a:endParaRPr>
          </a:p>
        </p:txBody>
      </p:sp>
      <p:sp>
        <p:nvSpPr>
          <p:cNvPr id="51" name="TextBox 50">
            <a:extLst>
              <a:ext uri="{FF2B5EF4-FFF2-40B4-BE49-F238E27FC236}">
                <a16:creationId xmlns:a16="http://schemas.microsoft.com/office/drawing/2014/main" id="{768440DD-3A9C-1236-74E1-78965BB42259}"/>
              </a:ext>
            </a:extLst>
          </p:cNvPr>
          <p:cNvSpPr txBox="1"/>
          <p:nvPr/>
        </p:nvSpPr>
        <p:spPr>
          <a:xfrm>
            <a:off x="7294518" y="5970860"/>
            <a:ext cx="4884109" cy="696406"/>
          </a:xfrm>
          <a:prstGeom prst="rect">
            <a:avLst/>
          </a:prstGeom>
          <a:solidFill>
            <a:schemeClr val="bg1"/>
          </a:solidFill>
        </p:spPr>
        <p:txBody>
          <a:bodyPr wrap="square" anchor="ctr">
            <a:spAutoFit/>
          </a:bodyPr>
          <a:lstStyle/>
          <a:p>
            <a:pPr algn="ctr">
              <a:spcAft>
                <a:spcPts val="600"/>
              </a:spcAft>
            </a:pPr>
            <a:r>
              <a:rPr lang="en-US" sz="1400" dirty="0">
                <a:latin typeface="+mj-lt"/>
              </a:rPr>
              <a:t>Daniel*, 44-year-old married male, owns a </a:t>
            </a:r>
            <a:r>
              <a:rPr lang="en-US" sz="1400" b="1" dirty="0">
                <a:latin typeface="+mj-lt"/>
              </a:rPr>
              <a:t>general retail store </a:t>
            </a:r>
            <a:r>
              <a:rPr lang="en-US" sz="1400" dirty="0">
                <a:latin typeface="+mj-lt"/>
              </a:rPr>
              <a:t>in </a:t>
            </a:r>
            <a:r>
              <a:rPr lang="en-ZA" sz="1400" b="0" i="0" dirty="0" err="1">
                <a:effectLst/>
                <a:latin typeface="+mj-lt"/>
              </a:rPr>
              <a:t>Kawangware</a:t>
            </a:r>
            <a:r>
              <a:rPr lang="en-ZA" sz="1400" b="0" i="0" dirty="0">
                <a:effectLst/>
                <a:latin typeface="+mj-lt"/>
              </a:rPr>
              <a:t> informal settlement, Nairobi </a:t>
            </a:r>
            <a:endParaRPr lang="en-US" sz="1400" b="0" i="0" dirty="0">
              <a:effectLst/>
              <a:latin typeface="+mj-lt"/>
            </a:endParaRPr>
          </a:p>
        </p:txBody>
      </p:sp>
      <p:sp>
        <p:nvSpPr>
          <p:cNvPr id="52" name="Footer Placeholder 2">
            <a:extLst>
              <a:ext uri="{FF2B5EF4-FFF2-40B4-BE49-F238E27FC236}">
                <a16:creationId xmlns:a16="http://schemas.microsoft.com/office/drawing/2014/main" id="{71E78F72-9596-F88A-0676-7C211A78480B}"/>
              </a:ext>
            </a:extLst>
          </p:cNvPr>
          <p:cNvSpPr>
            <a:spLocks noGrp="1"/>
          </p:cNvSpPr>
          <p:nvPr>
            <p:ph type="ftr" sz="quarter" idx="10"/>
          </p:nvPr>
        </p:nvSpPr>
        <p:spPr>
          <a:xfrm>
            <a:off x="569177" y="6402265"/>
            <a:ext cx="2440723" cy="365125"/>
          </a:xfrm>
        </p:spPr>
        <p:txBody>
          <a:bodyPr/>
          <a:lstStyle/>
          <a:p>
            <a:r>
              <a:rPr lang="en-ZA" dirty="0"/>
              <a:t>*</a:t>
            </a:r>
            <a:r>
              <a:rPr lang="en-ZA" sz="900" dirty="0"/>
              <a:t>Not his real name</a:t>
            </a:r>
            <a:endParaRPr lang="en-ZA" dirty="0"/>
          </a:p>
        </p:txBody>
      </p:sp>
      <p:sp>
        <p:nvSpPr>
          <p:cNvPr id="37" name="TextBox 36">
            <a:extLst>
              <a:ext uri="{FF2B5EF4-FFF2-40B4-BE49-F238E27FC236}">
                <a16:creationId xmlns:a16="http://schemas.microsoft.com/office/drawing/2014/main" id="{67A0AB23-60D5-868D-013D-D65ADBEED64A}"/>
              </a:ext>
            </a:extLst>
          </p:cNvPr>
          <p:cNvSpPr txBox="1"/>
          <p:nvPr/>
        </p:nvSpPr>
        <p:spPr>
          <a:xfrm>
            <a:off x="190498" y="1157134"/>
            <a:ext cx="6300516" cy="5216813"/>
          </a:xfrm>
          <a:prstGeom prst="rect">
            <a:avLst/>
          </a:prstGeom>
          <a:noFill/>
        </p:spPr>
        <p:txBody>
          <a:bodyPr wrap="square" rtlCol="0">
            <a:spAutoFit/>
          </a:bodyPr>
          <a:lstStyle/>
          <a:p>
            <a:pPr lvl="1">
              <a:spcAft>
                <a:spcPts val="600"/>
              </a:spcAft>
            </a:pPr>
            <a:r>
              <a:rPr lang="en-US" sz="100" b="1" i="1" dirty="0">
                <a:latin typeface="+mj-lt"/>
              </a:rPr>
              <a:t>Danie</a:t>
            </a:r>
          </a:p>
          <a:p>
            <a:pPr>
              <a:spcAft>
                <a:spcPts val="600"/>
              </a:spcAft>
            </a:pPr>
            <a:r>
              <a:rPr lang="en-US" sz="1100" dirty="0"/>
              <a:t>Daniel’s business revenue has returned to pre-COVID revenues, around </a:t>
            </a:r>
            <a:r>
              <a:rPr lang="en-US" sz="1100" dirty="0" err="1"/>
              <a:t>Ksh</a:t>
            </a:r>
            <a:r>
              <a:rPr lang="en-US" sz="1100" dirty="0"/>
              <a:t> 3 000 – 4 000 per day. During COVID, and particularly when the 7pm curfew was in place, the store would generate less than half of this revenue.</a:t>
            </a:r>
          </a:p>
          <a:p>
            <a:pPr>
              <a:spcAft>
                <a:spcPts val="600"/>
              </a:spcAft>
            </a:pPr>
            <a:r>
              <a:rPr lang="en-US" sz="1100" dirty="0"/>
              <a:t>However, while daily sales are back up, </a:t>
            </a:r>
            <a:r>
              <a:rPr lang="en-US" sz="1100" b="1" dirty="0"/>
              <a:t>Daniel’s profits are still suppressed</a:t>
            </a:r>
            <a:r>
              <a:rPr lang="en-US" sz="1100" dirty="0"/>
              <a:t> due to the increase in stock prices – </a:t>
            </a:r>
          </a:p>
          <a:p>
            <a:pPr marL="540000">
              <a:spcAft>
                <a:spcPts val="600"/>
              </a:spcAft>
            </a:pPr>
            <a:r>
              <a:rPr lang="en-US" sz="1100" b="1" i="1" dirty="0">
                <a:solidFill>
                  <a:srgbClr val="000000"/>
                </a:solidFill>
                <a:effectLst/>
                <a:latin typeface="+mj-lt"/>
              </a:rPr>
              <a:t>I have been able to record income of by </a:t>
            </a:r>
            <a:r>
              <a:rPr lang="en-US" sz="1100" b="1" i="1" dirty="0" err="1">
                <a:solidFill>
                  <a:srgbClr val="000000"/>
                </a:solidFill>
                <a:effectLst/>
                <a:latin typeface="+mj-lt"/>
              </a:rPr>
              <a:t>Ksh</a:t>
            </a:r>
            <a:r>
              <a:rPr lang="en-US" sz="1100" b="1" i="1" dirty="0">
                <a:solidFill>
                  <a:srgbClr val="000000"/>
                </a:solidFill>
                <a:effectLst/>
                <a:latin typeface="+mj-lt"/>
              </a:rPr>
              <a:t> 3,000 by the fact that prices of basic products stocked in my shop has gone up. It has been a challenge passing the cost to my customers. Prices of goods like cooking oil, flour, rice, soaps…almost everything has gone up by bigger percentage some even double price</a:t>
            </a:r>
          </a:p>
          <a:p>
            <a:pPr marL="540000">
              <a:spcAft>
                <a:spcPts val="600"/>
              </a:spcAft>
            </a:pPr>
            <a:endParaRPr lang="en-US" sz="100" dirty="0"/>
          </a:p>
          <a:p>
            <a:pPr>
              <a:spcAft>
                <a:spcPts val="600"/>
              </a:spcAft>
            </a:pPr>
            <a:r>
              <a:rPr lang="en-US" sz="1100" dirty="0"/>
              <a:t>Daniel’s business was able to survive COVID due to the income he earned and “ploughed back into the business” from casual work. Without his wife manning the shop in his absence, this would not have been possible - </a:t>
            </a:r>
          </a:p>
          <a:p>
            <a:pPr marL="540000">
              <a:spcAft>
                <a:spcPts val="600"/>
              </a:spcAft>
            </a:pPr>
            <a:r>
              <a:rPr lang="en-US" sz="1100" b="1" i="1" dirty="0">
                <a:solidFill>
                  <a:srgbClr val="000000"/>
                </a:solidFill>
                <a:effectLst/>
                <a:latin typeface="+mj-lt"/>
              </a:rPr>
              <a:t>I was working as a mason or would go around with plastics which we exchange for other items for example old clothes, shoes and also electronics (</a:t>
            </a:r>
            <a:r>
              <a:rPr lang="en-US" sz="1100" b="1" i="1" dirty="0" err="1">
                <a:solidFill>
                  <a:srgbClr val="000000"/>
                </a:solidFill>
                <a:effectLst/>
                <a:latin typeface="+mj-lt"/>
              </a:rPr>
              <a:t>mali</a:t>
            </a:r>
            <a:r>
              <a:rPr lang="en-US" sz="1100" b="1" i="1" dirty="0">
                <a:solidFill>
                  <a:srgbClr val="000000"/>
                </a:solidFill>
                <a:effectLst/>
                <a:latin typeface="+mj-lt"/>
              </a:rPr>
              <a:t> </a:t>
            </a:r>
            <a:r>
              <a:rPr lang="en-US" sz="1100" b="1" i="1" dirty="0" err="1">
                <a:solidFill>
                  <a:srgbClr val="000000"/>
                </a:solidFill>
                <a:effectLst/>
                <a:latin typeface="+mj-lt"/>
              </a:rPr>
              <a:t>mali</a:t>
            </a:r>
            <a:r>
              <a:rPr lang="en-US" sz="1100" b="1" i="1" dirty="0">
                <a:solidFill>
                  <a:srgbClr val="000000"/>
                </a:solidFill>
                <a:effectLst/>
                <a:latin typeface="+mj-lt"/>
              </a:rPr>
              <a:t>). My wife is always here helping with the shop, so  I get opportunity to go look for some casual work. I would use that money to continue operating the shop</a:t>
            </a:r>
            <a:endParaRPr lang="en-US" sz="300" b="1" i="1" dirty="0">
              <a:latin typeface="+mj-lt"/>
            </a:endParaRPr>
          </a:p>
          <a:p>
            <a:pPr>
              <a:spcAft>
                <a:spcPts val="600"/>
              </a:spcAft>
            </a:pPr>
            <a:r>
              <a:rPr lang="en-US" sz="1100" dirty="0"/>
              <a:t>Another advantage Daniel has is that his business operates from the house he rents, so his </a:t>
            </a:r>
            <a:r>
              <a:rPr lang="en-US" sz="1100" b="1" dirty="0"/>
              <a:t>monthly business costs </a:t>
            </a:r>
            <a:r>
              <a:rPr lang="en-US" sz="1100" dirty="0"/>
              <a:t>are lower than others that have to rent separate retail spaces.</a:t>
            </a:r>
          </a:p>
          <a:p>
            <a:pPr>
              <a:spcAft>
                <a:spcPts val="600"/>
              </a:spcAft>
            </a:pPr>
            <a:r>
              <a:rPr lang="en-US" sz="1100" dirty="0"/>
              <a:t>Daniel’s Chama was another important source of financial support for him during this time - </a:t>
            </a:r>
          </a:p>
          <a:p>
            <a:pPr marL="540000">
              <a:spcAft>
                <a:spcPts val="600"/>
              </a:spcAft>
            </a:pPr>
            <a:r>
              <a:rPr lang="en-US" sz="1100" b="1" i="1" dirty="0">
                <a:solidFill>
                  <a:srgbClr val="000000"/>
                </a:solidFill>
                <a:effectLst/>
                <a:latin typeface="+mj-lt"/>
              </a:rPr>
              <a:t>I am grateful that I am in a chama which was helpful, as you could borrow, pay suppliers and pay when you get money. I regularly borrowed 5-10k to run the business</a:t>
            </a:r>
          </a:p>
          <a:p>
            <a:pPr marL="540000">
              <a:spcAft>
                <a:spcPts val="600"/>
              </a:spcAft>
            </a:pPr>
            <a:endParaRPr lang="en-US" sz="100" b="1" i="1" dirty="0">
              <a:solidFill>
                <a:srgbClr val="000000"/>
              </a:solidFill>
              <a:effectLst/>
              <a:latin typeface="+mj-lt"/>
            </a:endParaRPr>
          </a:p>
          <a:p>
            <a:pPr>
              <a:spcAft>
                <a:spcPts val="600"/>
              </a:spcAft>
            </a:pPr>
            <a:r>
              <a:rPr lang="en-US" sz="1100" dirty="0">
                <a:solidFill>
                  <a:srgbClr val="000000"/>
                </a:solidFill>
                <a:latin typeface="+mj-lt"/>
              </a:rPr>
              <a:t>While Daniel had previously borrowed from Equity Bank and </a:t>
            </a:r>
            <a:r>
              <a:rPr lang="en-US" sz="1100" dirty="0" err="1">
                <a:solidFill>
                  <a:srgbClr val="000000"/>
                </a:solidFill>
                <a:latin typeface="+mj-lt"/>
              </a:rPr>
              <a:t>Faulu</a:t>
            </a:r>
            <a:r>
              <a:rPr lang="en-US" sz="1100" dirty="0">
                <a:solidFill>
                  <a:srgbClr val="000000"/>
                </a:solidFill>
                <a:latin typeface="+mj-lt"/>
              </a:rPr>
              <a:t> micro-finance institution, he didn’t borrow from either of these sources during COVID but considers them both important source of loans for the future</a:t>
            </a:r>
          </a:p>
        </p:txBody>
      </p:sp>
    </p:spTree>
    <p:extLst>
      <p:ext uri="{BB962C8B-B14F-4D97-AF65-F5344CB8AC3E}">
        <p14:creationId xmlns:p14="http://schemas.microsoft.com/office/powerpoint/2010/main" val="1189364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itting outside&#10;&#10;Description automatically generated with low confidence">
            <a:extLst>
              <a:ext uri="{FF2B5EF4-FFF2-40B4-BE49-F238E27FC236}">
                <a16:creationId xmlns:a16="http://schemas.microsoft.com/office/drawing/2014/main" id="{B28850AF-C58E-4D9F-84C2-C893ED4DC52A}"/>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906967" y="-57964"/>
            <a:ext cx="6310433" cy="6915964"/>
          </a:xfrm>
          <a:prstGeom prst="rect">
            <a:avLst/>
          </a:prstGeom>
          <a:effectLst>
            <a:softEdge rad="12700"/>
          </a:effectLst>
        </p:spPr>
      </p:pic>
      <p:sp>
        <p:nvSpPr>
          <p:cNvPr id="13" name="Rectangle 12">
            <a:extLst>
              <a:ext uri="{FF2B5EF4-FFF2-40B4-BE49-F238E27FC236}">
                <a16:creationId xmlns:a16="http://schemas.microsoft.com/office/drawing/2014/main" id="{DD0D5B9E-BE43-44D2-A99F-CD5B60661B92}"/>
              </a:ext>
            </a:extLst>
          </p:cNvPr>
          <p:cNvSpPr/>
          <p:nvPr/>
        </p:nvSpPr>
        <p:spPr>
          <a:xfrm flipH="1">
            <a:off x="5828814" y="-183905"/>
            <a:ext cx="2537481" cy="7225810"/>
          </a:xfrm>
          <a:prstGeom prst="rect">
            <a:avLst/>
          </a:prstGeom>
          <a:gradFill>
            <a:gsLst>
              <a:gs pos="41000">
                <a:srgbClr val="FFFFFF"/>
              </a:gs>
              <a:gs pos="100000">
                <a:srgbClr val="FFFFFF">
                  <a:alpha val="4000"/>
                </a:srgbClr>
              </a:gs>
              <a:gs pos="75000">
                <a:schemeClr val="bg1">
                  <a:alpha val="56000"/>
                </a:schemeClr>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itle 1">
            <a:extLst>
              <a:ext uri="{FF2B5EF4-FFF2-40B4-BE49-F238E27FC236}">
                <a16:creationId xmlns:a16="http://schemas.microsoft.com/office/drawing/2014/main" id="{B136596F-6D71-4120-B263-5C498B26011F}"/>
              </a:ext>
            </a:extLst>
          </p:cNvPr>
          <p:cNvSpPr txBox="1">
            <a:spLocks/>
          </p:cNvSpPr>
          <p:nvPr/>
        </p:nvSpPr>
        <p:spPr>
          <a:xfrm>
            <a:off x="87287" y="-57964"/>
            <a:ext cx="6846913" cy="93198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sz="2800" b="1" dirty="0">
                <a:solidFill>
                  <a:schemeClr val="accent1"/>
                </a:solidFill>
              </a:rPr>
              <a:t>CASE STUDY: STRUGGLING BUSINESS</a:t>
            </a:r>
            <a:endParaRPr lang="en-ZA" sz="2800" b="1" dirty="0">
              <a:solidFill>
                <a:schemeClr val="accent1"/>
              </a:solidFill>
            </a:endParaRPr>
          </a:p>
        </p:txBody>
      </p:sp>
      <p:sp>
        <p:nvSpPr>
          <p:cNvPr id="14" name="TextBox 13">
            <a:extLst>
              <a:ext uri="{FF2B5EF4-FFF2-40B4-BE49-F238E27FC236}">
                <a16:creationId xmlns:a16="http://schemas.microsoft.com/office/drawing/2014/main" id="{BC294189-ADF2-4AE2-B787-E2FE8EA7E4AC}"/>
              </a:ext>
            </a:extLst>
          </p:cNvPr>
          <p:cNvSpPr txBox="1"/>
          <p:nvPr/>
        </p:nvSpPr>
        <p:spPr>
          <a:xfrm>
            <a:off x="174501" y="723058"/>
            <a:ext cx="7190942" cy="6093976"/>
          </a:xfrm>
          <a:prstGeom prst="rect">
            <a:avLst/>
          </a:prstGeom>
          <a:noFill/>
        </p:spPr>
        <p:txBody>
          <a:bodyPr wrap="square" rtlCol="0">
            <a:spAutoFit/>
          </a:bodyPr>
          <a:lstStyle/>
          <a:p>
            <a:pPr algn="l">
              <a:spcAft>
                <a:spcPts val="600"/>
              </a:spcAft>
            </a:pPr>
            <a:r>
              <a:rPr lang="en-US" sz="1100" dirty="0"/>
              <a:t>Valerie* is a survivalist who runs a small vegetable trade business and does laundry in people’s homes to supplement the business income. Both her business and casual work took a huge knock during COVID. </a:t>
            </a:r>
          </a:p>
          <a:p>
            <a:pPr marL="540000" algn="l">
              <a:spcAft>
                <a:spcPts val="600"/>
              </a:spcAft>
            </a:pPr>
            <a:r>
              <a:rPr lang="en-US" sz="1100" b="1" i="1" dirty="0">
                <a:solidFill>
                  <a:srgbClr val="000000"/>
                </a:solidFill>
                <a:latin typeface="+mj-lt"/>
              </a:rPr>
              <a:t>I had 3 regular [laundry] customers who called me every week but once covid hit one of them moved to </a:t>
            </a:r>
            <a:r>
              <a:rPr lang="en-US" sz="1100" b="1" i="1" dirty="0" err="1">
                <a:solidFill>
                  <a:srgbClr val="000000"/>
                </a:solidFill>
                <a:latin typeface="+mj-lt"/>
              </a:rPr>
              <a:t>Jamhuri</a:t>
            </a:r>
            <a:r>
              <a:rPr lang="en-US" sz="1100" b="1" i="1" dirty="0">
                <a:solidFill>
                  <a:srgbClr val="000000"/>
                </a:solidFill>
                <a:latin typeface="+mj-lt"/>
              </a:rPr>
              <a:t> estate, the other brought her sister from the rural home to help her with the housework. Now I only have one customer left</a:t>
            </a:r>
          </a:p>
          <a:p>
            <a:pPr lvl="1">
              <a:spcAft>
                <a:spcPts val="600"/>
              </a:spcAft>
            </a:pPr>
            <a:endParaRPr lang="en-US" sz="100" b="1" i="1" dirty="0">
              <a:latin typeface="+mj-lt"/>
            </a:endParaRPr>
          </a:p>
          <a:p>
            <a:pPr algn="l">
              <a:spcAft>
                <a:spcPts val="600"/>
              </a:spcAft>
            </a:pPr>
            <a:r>
              <a:rPr lang="en-US" sz="1100" dirty="0"/>
              <a:t>By July 2021 Valerie’s business income has not yet recovered, daily sales were 30% - 50% of what they were pre-COVID. As the sole income earner in the household, this put a lot of strain on her -  </a:t>
            </a:r>
          </a:p>
          <a:p>
            <a:pPr marL="540000" lvl="1">
              <a:spcAft>
                <a:spcPts val="600"/>
              </a:spcAft>
            </a:pPr>
            <a:r>
              <a:rPr lang="en-US" sz="1100" b="1" i="1" dirty="0">
                <a:solidFill>
                  <a:srgbClr val="000000"/>
                </a:solidFill>
                <a:effectLst/>
                <a:latin typeface="+mj-lt"/>
              </a:rPr>
              <a:t>This business helped me </a:t>
            </a:r>
            <a:r>
              <a:rPr lang="en-US" sz="1100" b="1" i="1" dirty="0">
                <a:solidFill>
                  <a:srgbClr val="000000"/>
                </a:solidFill>
                <a:latin typeface="+mj-lt"/>
              </a:rPr>
              <a:t>pay</a:t>
            </a:r>
            <a:r>
              <a:rPr lang="en-US" sz="1100" b="1" i="1" dirty="0">
                <a:solidFill>
                  <a:srgbClr val="000000"/>
                </a:solidFill>
                <a:effectLst/>
                <a:latin typeface="+mj-lt"/>
              </a:rPr>
              <a:t> school fees, rent for both my house and the business and also feed my children, so when it took a hit due to COVID, so did we. My children never lacked food, but I wasn't able to feed them as well as I would want to</a:t>
            </a:r>
          </a:p>
          <a:p>
            <a:pPr lvl="1">
              <a:spcAft>
                <a:spcPts val="600"/>
              </a:spcAft>
            </a:pPr>
            <a:endParaRPr lang="en-US" sz="300" dirty="0"/>
          </a:p>
          <a:p>
            <a:pPr algn="l">
              <a:spcAft>
                <a:spcPts val="600"/>
              </a:spcAft>
            </a:pPr>
            <a:r>
              <a:rPr lang="en-US" sz="1100" dirty="0"/>
              <a:t>One of Valerie’s biggest challenges during COVID was finding the capital to purchase stock. </a:t>
            </a:r>
          </a:p>
          <a:p>
            <a:pPr marL="540000" lvl="1">
              <a:spcAft>
                <a:spcPts val="600"/>
              </a:spcAft>
            </a:pPr>
            <a:r>
              <a:rPr lang="en-US" sz="1100" b="1" i="1" dirty="0">
                <a:solidFill>
                  <a:srgbClr val="000000"/>
                </a:solidFill>
                <a:effectLst/>
                <a:latin typeface="+mj-lt"/>
              </a:rPr>
              <a:t>Part of the reason they also spent less on my shop is because I didn't have enough stock. I am not able to stock up the business as I would want to because of lack of funds. </a:t>
            </a:r>
          </a:p>
          <a:p>
            <a:pPr lvl="1">
              <a:spcAft>
                <a:spcPts val="600"/>
              </a:spcAft>
            </a:pPr>
            <a:endParaRPr lang="en-US" sz="400" dirty="0"/>
          </a:p>
          <a:p>
            <a:pPr marL="0" lvl="1">
              <a:spcAft>
                <a:spcPts val="600"/>
              </a:spcAft>
            </a:pPr>
            <a:r>
              <a:rPr lang="en-US" sz="1100" dirty="0"/>
              <a:t>Prior to COVID Valeria used to save for stock purchases through her ‘merry-go-round’ but the group dismantled during COVID. It </a:t>
            </a:r>
            <a:r>
              <a:rPr lang="en-US" sz="1100" dirty="0">
                <a:solidFill>
                  <a:srgbClr val="000000"/>
                </a:solidFill>
                <a:latin typeface="+mj-lt"/>
              </a:rPr>
              <a:t>has since got back together but she believes the relationship has weakened –  </a:t>
            </a:r>
            <a:r>
              <a:rPr lang="en-US" sz="1100" b="1" i="1" dirty="0">
                <a:solidFill>
                  <a:srgbClr val="000000"/>
                </a:solidFill>
                <a:latin typeface="+mj-lt"/>
              </a:rPr>
              <a:t>“I don’t rely on them as much as I used to”. </a:t>
            </a:r>
            <a:endParaRPr lang="en-US" sz="400" dirty="0"/>
          </a:p>
          <a:p>
            <a:pPr lvl="1">
              <a:spcAft>
                <a:spcPts val="600"/>
              </a:spcAft>
            </a:pPr>
            <a:endParaRPr lang="en-US" sz="400" dirty="0"/>
          </a:p>
          <a:p>
            <a:pPr algn="l">
              <a:spcAft>
                <a:spcPts val="600"/>
              </a:spcAft>
            </a:pPr>
            <a:r>
              <a:rPr lang="en-US" sz="1100" dirty="0"/>
              <a:t>Despite extensive challenges, Valerie kept her business running. She largely attributes this to her sympathetic landlord. She used to operate from a table in front of his property but got “chased away” when the County Government worked on the road. When he saw this, he offered her the small store at a reduce rent  - </a:t>
            </a:r>
          </a:p>
          <a:p>
            <a:pPr algn="l">
              <a:spcAft>
                <a:spcPts val="600"/>
              </a:spcAft>
            </a:pPr>
            <a:endParaRPr lang="en-US" sz="300" dirty="0"/>
          </a:p>
          <a:p>
            <a:pPr marL="540000" lvl="1">
              <a:spcAft>
                <a:spcPts val="600"/>
              </a:spcAft>
            </a:pPr>
            <a:r>
              <a:rPr lang="en-US" sz="1100" b="1" i="1" dirty="0">
                <a:solidFill>
                  <a:srgbClr val="000000"/>
                </a:solidFill>
                <a:effectLst/>
                <a:latin typeface="+mj-lt"/>
              </a:rPr>
              <a:t>I would say the owner of this plot really helped me cope because he gave me a permanent space that I would feel safe in. It was not easy to keep up with the rent but I have a good landlord, who lets me pay in installments. Some of these landlords who owned other business premises were not very sympathetic</a:t>
            </a:r>
          </a:p>
          <a:p>
            <a:pPr lvl="1">
              <a:spcAft>
                <a:spcPts val="600"/>
              </a:spcAft>
            </a:pPr>
            <a:endParaRPr lang="en-US" sz="300" b="1" i="1" dirty="0">
              <a:solidFill>
                <a:srgbClr val="000000"/>
              </a:solidFill>
              <a:effectLst/>
              <a:latin typeface="+mj-lt"/>
            </a:endParaRPr>
          </a:p>
          <a:p>
            <a:pPr>
              <a:spcAft>
                <a:spcPts val="600"/>
              </a:spcAft>
            </a:pPr>
            <a:r>
              <a:rPr lang="en-US" sz="1100" dirty="0">
                <a:solidFill>
                  <a:srgbClr val="000000"/>
                </a:solidFill>
                <a:latin typeface="+mj-lt"/>
              </a:rPr>
              <a:t>Technology has also been an important enabler for Valerie’s business; most of her regular customers call her to enquire what products she has and then send their children to collect the goods. She also estimates that four out of her 10 regular customer pay via </a:t>
            </a:r>
            <a:r>
              <a:rPr lang="en-US" sz="1100" dirty="0" err="1">
                <a:solidFill>
                  <a:srgbClr val="000000"/>
                </a:solidFill>
                <a:latin typeface="+mj-lt"/>
              </a:rPr>
              <a:t>Mpesa</a:t>
            </a:r>
            <a:r>
              <a:rPr lang="en-US" sz="1100" dirty="0">
                <a:solidFill>
                  <a:srgbClr val="000000"/>
                </a:solidFill>
                <a:latin typeface="+mj-lt"/>
              </a:rPr>
              <a:t>. She hopes to sell her produce online one day. </a:t>
            </a:r>
          </a:p>
        </p:txBody>
      </p:sp>
      <p:pic>
        <p:nvPicPr>
          <p:cNvPr id="15" name="Picture 14" descr="Shape&#10;&#10;Description automatically generated with low confidence">
            <a:extLst>
              <a:ext uri="{FF2B5EF4-FFF2-40B4-BE49-F238E27FC236}">
                <a16:creationId xmlns:a16="http://schemas.microsoft.com/office/drawing/2014/main" id="{F100D093-D084-4343-B987-3EC0D0A25DA3}"/>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b="19612"/>
          <a:stretch/>
        </p:blipFill>
        <p:spPr>
          <a:xfrm>
            <a:off x="347663" y="1206879"/>
            <a:ext cx="315789" cy="253858"/>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B0CFBE82-B5A1-4BE9-A3F4-7491FE228331}"/>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b="19612"/>
          <a:stretch/>
        </p:blipFill>
        <p:spPr>
          <a:xfrm>
            <a:off x="347663" y="2275748"/>
            <a:ext cx="315789" cy="253858"/>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32A2E033-E111-4091-A0B5-A7B44FFCBC10}"/>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b="19612"/>
          <a:stretch/>
        </p:blipFill>
        <p:spPr>
          <a:xfrm>
            <a:off x="346290" y="3155645"/>
            <a:ext cx="315789" cy="253858"/>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305F2443-5407-4317-A0AB-09B69B9BE646}"/>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b="19612"/>
          <a:stretch/>
        </p:blipFill>
        <p:spPr>
          <a:xfrm>
            <a:off x="346289" y="5301906"/>
            <a:ext cx="315789" cy="253858"/>
          </a:xfrm>
          <a:prstGeom prst="rect">
            <a:avLst/>
          </a:prstGeom>
        </p:spPr>
      </p:pic>
      <p:sp>
        <p:nvSpPr>
          <p:cNvPr id="25" name="TextBox 24">
            <a:extLst>
              <a:ext uri="{FF2B5EF4-FFF2-40B4-BE49-F238E27FC236}">
                <a16:creationId xmlns:a16="http://schemas.microsoft.com/office/drawing/2014/main" id="{BD087592-917A-E55F-94B4-A8BF8BB36BD7}"/>
              </a:ext>
            </a:extLst>
          </p:cNvPr>
          <p:cNvSpPr txBox="1"/>
          <p:nvPr/>
        </p:nvSpPr>
        <p:spPr>
          <a:xfrm>
            <a:off x="7540636" y="5981252"/>
            <a:ext cx="4637991" cy="738664"/>
          </a:xfrm>
          <a:prstGeom prst="rect">
            <a:avLst/>
          </a:prstGeom>
          <a:solidFill>
            <a:schemeClr val="bg1"/>
          </a:solidFill>
        </p:spPr>
        <p:txBody>
          <a:bodyPr wrap="square">
            <a:spAutoFit/>
          </a:bodyPr>
          <a:lstStyle/>
          <a:p>
            <a:pPr algn="ctr">
              <a:spcAft>
                <a:spcPts val="600"/>
              </a:spcAft>
            </a:pPr>
            <a:r>
              <a:rPr lang="en-US" sz="1400" dirty="0">
                <a:latin typeface="+mj-lt"/>
              </a:rPr>
              <a:t>Valerie*, 46-year-old single mother of three, owns a small fresh vegetable business in </a:t>
            </a:r>
            <a:r>
              <a:rPr lang="en-ZA" sz="1400" b="0" i="0" dirty="0" err="1">
                <a:effectLst/>
                <a:latin typeface="+mj-lt"/>
              </a:rPr>
              <a:t>Kawangware</a:t>
            </a:r>
            <a:r>
              <a:rPr lang="en-ZA" sz="1400" b="0" i="0" dirty="0">
                <a:effectLst/>
                <a:latin typeface="+mj-lt"/>
              </a:rPr>
              <a:t>, Nairobi </a:t>
            </a:r>
            <a:endParaRPr lang="en-US" sz="1400" b="0" i="0" dirty="0">
              <a:effectLst/>
              <a:latin typeface="+mj-lt"/>
            </a:endParaRPr>
          </a:p>
        </p:txBody>
      </p:sp>
    </p:spTree>
    <p:extLst>
      <p:ext uri="{BB962C8B-B14F-4D97-AF65-F5344CB8AC3E}">
        <p14:creationId xmlns:p14="http://schemas.microsoft.com/office/powerpoint/2010/main" val="2911537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E901899-5F31-4D11-A40E-D8AF6F12F5E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a:ext>
            </a:extLst>
          </a:blip>
          <a:srcRect/>
          <a:stretch/>
        </p:blipFill>
        <p:spPr>
          <a:xfrm>
            <a:off x="3641322" y="-5526"/>
            <a:ext cx="8520228" cy="6857990"/>
          </a:xfrm>
          <a:prstGeom prst="rect">
            <a:avLst/>
          </a:prstGeom>
        </p:spPr>
      </p:pic>
      <p:sp>
        <p:nvSpPr>
          <p:cNvPr id="20" name="Rectangle 1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934845A-0A59-4044-9ED8-BCBC0AC2F39E}"/>
              </a:ext>
            </a:extLst>
          </p:cNvPr>
          <p:cNvSpPr>
            <a:spLocks noGrp="1"/>
          </p:cNvSpPr>
          <p:nvPr>
            <p:ph type="sldNum" sz="quarter" idx="11"/>
          </p:nvPr>
        </p:nvSpPr>
        <p:spPr>
          <a:xfrm>
            <a:off x="8970819" y="6356350"/>
            <a:ext cx="2743200" cy="365125"/>
          </a:xfrm>
        </p:spPr>
        <p:txBody>
          <a:bodyPr vert="horz" lIns="91440" tIns="45720" rIns="91440" bIns="45720" rtlCol="0" anchor="ctr">
            <a:normAutofit/>
          </a:bodyPr>
          <a:lstStyle/>
          <a:p>
            <a:pPr algn="r">
              <a:spcAft>
                <a:spcPts val="600"/>
              </a:spcAft>
              <a:defRPr/>
            </a:pPr>
            <a:fld id="{E9D4EFA4-1F90-4D2B-A593-3266C62E9295}" type="slidenum">
              <a:rPr lang="en-US">
                <a:solidFill>
                  <a:schemeClr val="bg1"/>
                </a:solidFill>
                <a:latin typeface="Calibri" panose="020F0502020204030204"/>
                <a:ea typeface="+mn-ea"/>
                <a:cs typeface="+mn-cs"/>
              </a:rPr>
              <a:pPr algn="r">
                <a:spcAft>
                  <a:spcPts val="600"/>
                </a:spcAft>
                <a:defRPr/>
              </a:pPr>
              <a:t>25</a:t>
            </a:fld>
            <a:r>
              <a:rPr lang="en-US">
                <a:solidFill>
                  <a:schemeClr val="bg1"/>
                </a:solidFill>
                <a:latin typeface="Calibri" panose="020F0502020204030204"/>
                <a:ea typeface="+mn-ea"/>
                <a:cs typeface="+mn-cs"/>
              </a:rPr>
              <a:t> |</a:t>
            </a:r>
          </a:p>
        </p:txBody>
      </p:sp>
      <p:sp>
        <p:nvSpPr>
          <p:cNvPr id="21" name="Title 1">
            <a:extLst>
              <a:ext uri="{FF2B5EF4-FFF2-40B4-BE49-F238E27FC236}">
                <a16:creationId xmlns:a16="http://schemas.microsoft.com/office/drawing/2014/main" id="{38ADC465-AB64-45C2-B948-126955057663}"/>
              </a:ext>
            </a:extLst>
          </p:cNvPr>
          <p:cNvSpPr>
            <a:spLocks noGrp="1"/>
          </p:cNvSpPr>
          <p:nvPr>
            <p:ph type="title"/>
          </p:nvPr>
        </p:nvSpPr>
        <p:spPr>
          <a:xfrm>
            <a:off x="87287" y="5536"/>
            <a:ext cx="5776185" cy="931985"/>
          </a:xfrm>
          <a:solidFill>
            <a:schemeClr val="bg1"/>
          </a:solidFill>
        </p:spPr>
        <p:txBody>
          <a:bodyPr>
            <a:normAutofit/>
          </a:bodyPr>
          <a:lstStyle/>
          <a:p>
            <a:r>
              <a:rPr lang="en-US" sz="2800" b="1" dirty="0">
                <a:solidFill>
                  <a:schemeClr val="accent6"/>
                </a:solidFill>
              </a:rPr>
              <a:t>CASE STUDY: CLOSED BUSINESS</a:t>
            </a:r>
            <a:endParaRPr lang="en-ZA" sz="2800" b="1" dirty="0">
              <a:solidFill>
                <a:schemeClr val="accent6"/>
              </a:solidFill>
            </a:endParaRPr>
          </a:p>
        </p:txBody>
      </p:sp>
      <p:sp>
        <p:nvSpPr>
          <p:cNvPr id="12" name="TextBox 11">
            <a:extLst>
              <a:ext uri="{FF2B5EF4-FFF2-40B4-BE49-F238E27FC236}">
                <a16:creationId xmlns:a16="http://schemas.microsoft.com/office/drawing/2014/main" id="{DA8F0AB3-44A4-4DB6-9460-8FE3FDF4C701}"/>
              </a:ext>
            </a:extLst>
          </p:cNvPr>
          <p:cNvSpPr txBox="1"/>
          <p:nvPr/>
        </p:nvSpPr>
        <p:spPr>
          <a:xfrm>
            <a:off x="121883" y="811958"/>
            <a:ext cx="7298524" cy="646331"/>
          </a:xfrm>
          <a:prstGeom prst="rect">
            <a:avLst/>
          </a:prstGeom>
          <a:noFill/>
        </p:spPr>
        <p:txBody>
          <a:bodyPr wrap="square" rtlCol="0">
            <a:spAutoFit/>
          </a:bodyPr>
          <a:lstStyle/>
          <a:p>
            <a:pPr algn="l">
              <a:spcAft>
                <a:spcPts val="600"/>
              </a:spcAft>
            </a:pPr>
            <a:r>
              <a:rPr lang="en-US" sz="1200" b="1" dirty="0"/>
              <a:t>Before COVID, Monica felt that her business was doing “fairly well”. </a:t>
            </a:r>
            <a:r>
              <a:rPr lang="en-US" sz="1200" dirty="0"/>
              <a:t>She estimates that her average monthly revenue in February 2020, pre-COVID, was </a:t>
            </a:r>
            <a:r>
              <a:rPr lang="en-US" sz="1200" dirty="0" err="1"/>
              <a:t>KSh</a:t>
            </a:r>
            <a:r>
              <a:rPr lang="en-US" sz="1200" dirty="0"/>
              <a:t> 36,000. This</a:t>
            </a:r>
            <a:r>
              <a:rPr lang="en-US" sz="1200" b="1" dirty="0"/>
              <a:t> dropped by more than 80% during the first lockdown</a:t>
            </a:r>
            <a:r>
              <a:rPr lang="en-US" sz="1200" dirty="0"/>
              <a:t> – </a:t>
            </a:r>
            <a:endParaRPr lang="en-ZA" sz="1200" b="1" dirty="0"/>
          </a:p>
        </p:txBody>
      </p:sp>
      <p:sp>
        <p:nvSpPr>
          <p:cNvPr id="22" name="TextBox 21">
            <a:extLst>
              <a:ext uri="{FF2B5EF4-FFF2-40B4-BE49-F238E27FC236}">
                <a16:creationId xmlns:a16="http://schemas.microsoft.com/office/drawing/2014/main" id="{D9F530F3-29FD-46E6-AE72-4C1A7A74AEEE}"/>
              </a:ext>
            </a:extLst>
          </p:cNvPr>
          <p:cNvSpPr txBox="1"/>
          <p:nvPr/>
        </p:nvSpPr>
        <p:spPr>
          <a:xfrm>
            <a:off x="693934" y="1540226"/>
            <a:ext cx="5913696" cy="646331"/>
          </a:xfrm>
          <a:prstGeom prst="rect">
            <a:avLst/>
          </a:prstGeom>
          <a:noFill/>
        </p:spPr>
        <p:txBody>
          <a:bodyPr wrap="square">
            <a:spAutoFit/>
          </a:bodyPr>
          <a:lstStyle/>
          <a:p>
            <a:r>
              <a:rPr lang="en-US" sz="1200" b="1" i="1" dirty="0"/>
              <a:t>So many of my customers moved due to lack of money to pay rent and the few customers I had left, started spending less. They used to spend 150 shillings but when COVID struck, they would spend 80 – 100 shillings</a:t>
            </a:r>
            <a:endParaRPr lang="en-ZA" sz="1200" i="1" dirty="0"/>
          </a:p>
        </p:txBody>
      </p:sp>
      <p:sp>
        <p:nvSpPr>
          <p:cNvPr id="23" name="TextBox 22">
            <a:extLst>
              <a:ext uri="{FF2B5EF4-FFF2-40B4-BE49-F238E27FC236}">
                <a16:creationId xmlns:a16="http://schemas.microsoft.com/office/drawing/2014/main" id="{F34FC29D-E7BC-4641-A877-F6F6789DE1E6}"/>
              </a:ext>
            </a:extLst>
          </p:cNvPr>
          <p:cNvSpPr txBox="1"/>
          <p:nvPr/>
        </p:nvSpPr>
        <p:spPr>
          <a:xfrm>
            <a:off x="126142" y="2304960"/>
            <a:ext cx="6497458" cy="461665"/>
          </a:xfrm>
          <a:prstGeom prst="rect">
            <a:avLst/>
          </a:prstGeom>
          <a:noFill/>
        </p:spPr>
        <p:txBody>
          <a:bodyPr wrap="square" rtlCol="0">
            <a:spAutoFit/>
          </a:bodyPr>
          <a:lstStyle/>
          <a:p>
            <a:pPr algn="l">
              <a:spcAft>
                <a:spcPts val="600"/>
              </a:spcAft>
            </a:pPr>
            <a:r>
              <a:rPr lang="en-US" sz="1200" dirty="0"/>
              <a:t>During COVID, Monica’s suppliers also started demanding cash on delivery which negatively affected her cash flow and ability to purchase sufficient stock to sell - </a:t>
            </a:r>
            <a:endParaRPr lang="en-US" sz="1200" b="1" dirty="0">
              <a:solidFill>
                <a:srgbClr val="000000"/>
              </a:solidFill>
              <a:latin typeface="Calibri" panose="020F0502020204030204" pitchFamily="34" charset="0"/>
            </a:endParaRPr>
          </a:p>
        </p:txBody>
      </p:sp>
      <p:sp>
        <p:nvSpPr>
          <p:cNvPr id="24" name="TextBox 23">
            <a:extLst>
              <a:ext uri="{FF2B5EF4-FFF2-40B4-BE49-F238E27FC236}">
                <a16:creationId xmlns:a16="http://schemas.microsoft.com/office/drawing/2014/main" id="{1424BDF5-A47C-48E6-B5C9-AB51C5788B07}"/>
              </a:ext>
            </a:extLst>
          </p:cNvPr>
          <p:cNvSpPr txBox="1"/>
          <p:nvPr/>
        </p:nvSpPr>
        <p:spPr>
          <a:xfrm>
            <a:off x="690704" y="2873095"/>
            <a:ext cx="5916925" cy="646331"/>
          </a:xfrm>
          <a:prstGeom prst="rect">
            <a:avLst/>
          </a:prstGeom>
          <a:noFill/>
        </p:spPr>
        <p:txBody>
          <a:bodyPr wrap="square">
            <a:spAutoFit/>
          </a:bodyPr>
          <a:lstStyle/>
          <a:p>
            <a:pPr algn="l">
              <a:spcAft>
                <a:spcPts val="600"/>
              </a:spcAft>
            </a:pPr>
            <a:r>
              <a:rPr lang="en-US" sz="1200" b="1" i="1" dirty="0">
                <a:solidFill>
                  <a:srgbClr val="000000"/>
                </a:solidFill>
                <a:effectLst/>
                <a:latin typeface="+mj-lt"/>
              </a:rPr>
              <a:t> I would only take stock worth the money I had sold the previous day, which was an average of </a:t>
            </a:r>
            <a:r>
              <a:rPr lang="en-US" sz="1200" b="1" i="1" dirty="0" err="1">
                <a:solidFill>
                  <a:srgbClr val="000000"/>
                </a:solidFill>
                <a:effectLst/>
                <a:latin typeface="+mj-lt"/>
              </a:rPr>
              <a:t>Ksh</a:t>
            </a:r>
            <a:r>
              <a:rPr lang="en-US" sz="1200" b="1" i="1" dirty="0">
                <a:solidFill>
                  <a:srgbClr val="000000"/>
                </a:solidFill>
                <a:effectLst/>
                <a:latin typeface="+mj-lt"/>
              </a:rPr>
              <a:t> 400</a:t>
            </a:r>
            <a:r>
              <a:rPr lang="en-US" sz="1200" b="1" i="1" dirty="0">
                <a:solidFill>
                  <a:srgbClr val="000000"/>
                </a:solidFill>
                <a:latin typeface="+mj-lt"/>
              </a:rPr>
              <a:t>. T</a:t>
            </a:r>
            <a:r>
              <a:rPr lang="en-US" sz="1200" b="1" i="1" dirty="0">
                <a:solidFill>
                  <a:srgbClr val="000000"/>
                </a:solidFill>
                <a:effectLst/>
                <a:latin typeface="+mj-lt"/>
              </a:rPr>
              <a:t>hat wasn't enough to give me good profits. It became very difficult for me to even make rent for the business</a:t>
            </a:r>
            <a:endParaRPr lang="en-ZA" sz="1200" b="1" i="1" dirty="0">
              <a:latin typeface="+mj-lt"/>
            </a:endParaRPr>
          </a:p>
        </p:txBody>
      </p:sp>
      <p:sp>
        <p:nvSpPr>
          <p:cNvPr id="34" name="TextBox 33">
            <a:extLst>
              <a:ext uri="{FF2B5EF4-FFF2-40B4-BE49-F238E27FC236}">
                <a16:creationId xmlns:a16="http://schemas.microsoft.com/office/drawing/2014/main" id="{D45D3E6D-E6E8-4DE6-ADA2-8AC6DC3547BE}"/>
              </a:ext>
            </a:extLst>
          </p:cNvPr>
          <p:cNvSpPr txBox="1"/>
          <p:nvPr/>
        </p:nvSpPr>
        <p:spPr>
          <a:xfrm>
            <a:off x="712116" y="4847658"/>
            <a:ext cx="5590713" cy="461665"/>
          </a:xfrm>
          <a:prstGeom prst="rect">
            <a:avLst/>
          </a:prstGeom>
          <a:solidFill>
            <a:schemeClr val="bg1"/>
          </a:solidFill>
        </p:spPr>
        <p:txBody>
          <a:bodyPr wrap="square">
            <a:spAutoFit/>
          </a:bodyPr>
          <a:lstStyle/>
          <a:p>
            <a:r>
              <a:rPr lang="en-US" sz="1200" b="1" i="1" dirty="0">
                <a:solidFill>
                  <a:srgbClr val="000000"/>
                </a:solidFill>
                <a:effectLst/>
                <a:latin typeface="+mj-lt"/>
              </a:rPr>
              <a:t>Business was so bad to a point where my husband and sister helped me out, but when I couldn't get it back on track I decided to close it</a:t>
            </a:r>
            <a:endParaRPr lang="en-ZA" sz="1200" b="1" i="1" dirty="0">
              <a:latin typeface="+mj-lt"/>
            </a:endParaRPr>
          </a:p>
        </p:txBody>
      </p:sp>
      <p:sp>
        <p:nvSpPr>
          <p:cNvPr id="35" name="TextBox 34">
            <a:extLst>
              <a:ext uri="{FF2B5EF4-FFF2-40B4-BE49-F238E27FC236}">
                <a16:creationId xmlns:a16="http://schemas.microsoft.com/office/drawing/2014/main" id="{3FE46A4A-B477-42DD-9DCD-C25F3D1DB1F7}"/>
              </a:ext>
            </a:extLst>
          </p:cNvPr>
          <p:cNvSpPr txBox="1"/>
          <p:nvPr/>
        </p:nvSpPr>
        <p:spPr>
          <a:xfrm>
            <a:off x="87287" y="5409055"/>
            <a:ext cx="6377189" cy="830997"/>
          </a:xfrm>
          <a:prstGeom prst="rect">
            <a:avLst/>
          </a:prstGeom>
          <a:noFill/>
        </p:spPr>
        <p:txBody>
          <a:bodyPr wrap="square">
            <a:spAutoFit/>
          </a:bodyPr>
          <a:lstStyle/>
          <a:p>
            <a:pPr>
              <a:spcAft>
                <a:spcPts val="600"/>
              </a:spcAft>
            </a:pPr>
            <a:r>
              <a:rPr lang="en-US" sz="1200" b="1" dirty="0"/>
              <a:t>Monica has now turned to casual work, </a:t>
            </a:r>
            <a:r>
              <a:rPr lang="en-US" sz="1200" dirty="0"/>
              <a:t>doing people’s</a:t>
            </a:r>
            <a:r>
              <a:rPr lang="en-US" sz="1200" b="1" dirty="0"/>
              <a:t> </a:t>
            </a:r>
            <a:r>
              <a:rPr lang="en-US" sz="1200" dirty="0"/>
              <a:t>laundry, to earn money but she is hoping to find a permanent job. She would like to find a job that pays her </a:t>
            </a:r>
            <a:r>
              <a:rPr lang="en-US" sz="1200" dirty="0" err="1"/>
              <a:t>KSh</a:t>
            </a:r>
            <a:r>
              <a:rPr lang="en-US" sz="1200" dirty="0"/>
              <a:t> 15,000 a month so that she can start contributing towards her household expenses again, especially the cost of her children’s education</a:t>
            </a:r>
            <a:endParaRPr lang="en-US" sz="1200" b="1" dirty="0">
              <a:solidFill>
                <a:srgbClr val="000000"/>
              </a:solidFill>
              <a:latin typeface="Calibri" panose="020F0502020204030204" pitchFamily="34" charset="0"/>
            </a:endParaRPr>
          </a:p>
        </p:txBody>
      </p:sp>
      <p:pic>
        <p:nvPicPr>
          <p:cNvPr id="38" name="Picture 37" descr="Shape&#10;&#10;Description automatically generated with low confidence">
            <a:extLst>
              <a:ext uri="{FF2B5EF4-FFF2-40B4-BE49-F238E27FC236}">
                <a16:creationId xmlns:a16="http://schemas.microsoft.com/office/drawing/2014/main" id="{93FD1F14-3E47-40E7-9636-2A3D1B1510BE}"/>
              </a:ext>
            </a:extLst>
          </p:cNvPr>
          <p:cNvPicPr>
            <a:picLocks noChangeAspect="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b="19612"/>
          <a:stretch/>
        </p:blipFill>
        <p:spPr>
          <a:xfrm>
            <a:off x="322833" y="1557434"/>
            <a:ext cx="315789" cy="253858"/>
          </a:xfrm>
          <a:prstGeom prst="rect">
            <a:avLst/>
          </a:prstGeom>
        </p:spPr>
      </p:pic>
      <p:pic>
        <p:nvPicPr>
          <p:cNvPr id="39" name="Picture 38" descr="Shape&#10;&#10;Description automatically generated with low confidence">
            <a:extLst>
              <a:ext uri="{FF2B5EF4-FFF2-40B4-BE49-F238E27FC236}">
                <a16:creationId xmlns:a16="http://schemas.microsoft.com/office/drawing/2014/main" id="{5F307213-EEC9-4D37-AB29-188FFD8F82B1}"/>
              </a:ext>
            </a:extLst>
          </p:cNvPr>
          <p:cNvPicPr>
            <a:picLocks noChangeAspect="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b="19612"/>
          <a:stretch/>
        </p:blipFill>
        <p:spPr>
          <a:xfrm>
            <a:off x="358749" y="2954090"/>
            <a:ext cx="315789" cy="253858"/>
          </a:xfrm>
          <a:prstGeom prst="rect">
            <a:avLst/>
          </a:prstGeom>
        </p:spPr>
      </p:pic>
      <p:pic>
        <p:nvPicPr>
          <p:cNvPr id="26" name="Picture 25" descr="Shape&#10;&#10;Description automatically generated with low confidence">
            <a:extLst>
              <a:ext uri="{FF2B5EF4-FFF2-40B4-BE49-F238E27FC236}">
                <a16:creationId xmlns:a16="http://schemas.microsoft.com/office/drawing/2014/main" id="{CF0FF2E1-5C30-42AE-9D4B-146B16343FDD}"/>
              </a:ext>
            </a:extLst>
          </p:cNvPr>
          <p:cNvPicPr>
            <a:picLocks noChangeAspect="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b="19612"/>
          <a:stretch/>
        </p:blipFill>
        <p:spPr>
          <a:xfrm>
            <a:off x="366135" y="4871396"/>
            <a:ext cx="315789" cy="253858"/>
          </a:xfrm>
          <a:prstGeom prst="rect">
            <a:avLst/>
          </a:prstGeom>
          <a:ln>
            <a:solidFill>
              <a:schemeClr val="bg1"/>
            </a:solidFill>
          </a:ln>
        </p:spPr>
      </p:pic>
      <p:sp>
        <p:nvSpPr>
          <p:cNvPr id="33" name="TextBox 32">
            <a:extLst>
              <a:ext uri="{FF2B5EF4-FFF2-40B4-BE49-F238E27FC236}">
                <a16:creationId xmlns:a16="http://schemas.microsoft.com/office/drawing/2014/main" id="{994605B7-F399-BAEE-89A1-4129985159D0}"/>
              </a:ext>
            </a:extLst>
          </p:cNvPr>
          <p:cNvSpPr txBox="1"/>
          <p:nvPr/>
        </p:nvSpPr>
        <p:spPr>
          <a:xfrm>
            <a:off x="7294519" y="5981252"/>
            <a:ext cx="4710284" cy="738664"/>
          </a:xfrm>
          <a:prstGeom prst="rect">
            <a:avLst/>
          </a:prstGeom>
          <a:solidFill>
            <a:schemeClr val="bg1"/>
          </a:solidFill>
        </p:spPr>
        <p:txBody>
          <a:bodyPr wrap="square">
            <a:spAutoFit/>
          </a:bodyPr>
          <a:lstStyle/>
          <a:p>
            <a:pPr algn="ctr">
              <a:spcAft>
                <a:spcPts val="600"/>
              </a:spcAft>
            </a:pPr>
            <a:r>
              <a:rPr lang="en-US" sz="1400" dirty="0">
                <a:latin typeface="+mj-lt"/>
              </a:rPr>
              <a:t>Monica*, 31-year-old married mother of two, used to own a small food trade business in </a:t>
            </a:r>
            <a:r>
              <a:rPr lang="en-US" sz="1400" dirty="0" err="1">
                <a:latin typeface="+mj-lt"/>
              </a:rPr>
              <a:t>Kangemi</a:t>
            </a:r>
            <a:r>
              <a:rPr lang="en-ZA" sz="1400" dirty="0">
                <a:latin typeface="+mj-lt"/>
              </a:rPr>
              <a:t>, on the outskirts</a:t>
            </a:r>
            <a:r>
              <a:rPr lang="en-ZA" sz="1400" b="0" i="0" dirty="0">
                <a:effectLst/>
                <a:latin typeface="+mj-lt"/>
              </a:rPr>
              <a:t> Nairobi </a:t>
            </a:r>
            <a:endParaRPr lang="en-US" sz="1400" b="0" i="0" dirty="0">
              <a:effectLst/>
              <a:latin typeface="+mj-lt"/>
            </a:endParaRPr>
          </a:p>
        </p:txBody>
      </p:sp>
      <p:sp>
        <p:nvSpPr>
          <p:cNvPr id="36" name="TextBox 35">
            <a:extLst>
              <a:ext uri="{FF2B5EF4-FFF2-40B4-BE49-F238E27FC236}">
                <a16:creationId xmlns:a16="http://schemas.microsoft.com/office/drawing/2014/main" id="{84118855-AF53-0AD0-74FF-2C8135A1A636}"/>
              </a:ext>
            </a:extLst>
          </p:cNvPr>
          <p:cNvSpPr txBox="1"/>
          <p:nvPr/>
        </p:nvSpPr>
        <p:spPr>
          <a:xfrm>
            <a:off x="121884" y="3686369"/>
            <a:ext cx="6377190" cy="646331"/>
          </a:xfrm>
          <a:prstGeom prst="rect">
            <a:avLst/>
          </a:prstGeom>
          <a:noFill/>
        </p:spPr>
        <p:txBody>
          <a:bodyPr wrap="square" rtlCol="0">
            <a:spAutoFit/>
          </a:bodyPr>
          <a:lstStyle/>
          <a:p>
            <a:pPr>
              <a:spcAft>
                <a:spcPts val="600"/>
              </a:spcAft>
            </a:pPr>
            <a:r>
              <a:rPr lang="en-US" sz="1200" b="1" dirty="0"/>
              <a:t>Beyond COVID, Monica faced other financial shocks </a:t>
            </a:r>
            <a:r>
              <a:rPr lang="en-US" sz="1200" dirty="0"/>
              <a:t>that also contributed to her business’s downfall. Her child fell ill and her parents house burnt down which cost Monica close to </a:t>
            </a:r>
            <a:r>
              <a:rPr lang="en-US" sz="1200" dirty="0" err="1"/>
              <a:t>KSh</a:t>
            </a:r>
            <a:r>
              <a:rPr lang="en-US" sz="1200" dirty="0"/>
              <a:t> 20,000. </a:t>
            </a:r>
          </a:p>
        </p:txBody>
      </p:sp>
      <p:sp>
        <p:nvSpPr>
          <p:cNvPr id="37" name="TextBox 36">
            <a:extLst>
              <a:ext uri="{FF2B5EF4-FFF2-40B4-BE49-F238E27FC236}">
                <a16:creationId xmlns:a16="http://schemas.microsoft.com/office/drawing/2014/main" id="{F1C0D77F-C436-745B-8616-CDC17C60888C}"/>
              </a:ext>
            </a:extLst>
          </p:cNvPr>
          <p:cNvSpPr txBox="1"/>
          <p:nvPr/>
        </p:nvSpPr>
        <p:spPr>
          <a:xfrm>
            <a:off x="121883" y="4449044"/>
            <a:ext cx="5081488" cy="276999"/>
          </a:xfrm>
          <a:prstGeom prst="rect">
            <a:avLst/>
          </a:prstGeom>
          <a:solidFill>
            <a:schemeClr val="bg1"/>
          </a:solidFill>
        </p:spPr>
        <p:txBody>
          <a:bodyPr wrap="square" rtlCol="0">
            <a:spAutoFit/>
          </a:bodyPr>
          <a:lstStyle/>
          <a:p>
            <a:pPr>
              <a:spcAft>
                <a:spcPts val="600"/>
              </a:spcAft>
            </a:pPr>
            <a:r>
              <a:rPr lang="en-US" sz="1200" dirty="0"/>
              <a:t>Monica’s main source of support during this time was her family –  </a:t>
            </a:r>
          </a:p>
        </p:txBody>
      </p:sp>
    </p:spTree>
    <p:extLst>
      <p:ext uri="{BB962C8B-B14F-4D97-AF65-F5344CB8AC3E}">
        <p14:creationId xmlns:p14="http://schemas.microsoft.com/office/powerpoint/2010/main" val="4156466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CE36393-4ACF-2B4D-3189-16944AB12A70}"/>
              </a:ext>
            </a:extLst>
          </p:cNvPr>
          <p:cNvSpPr>
            <a:spLocks noGrp="1"/>
          </p:cNvSpPr>
          <p:nvPr>
            <p:ph type="ftr" sz="quarter" idx="10"/>
          </p:nvPr>
        </p:nvSpPr>
        <p:spPr/>
        <p:txBody>
          <a:bodyPr/>
          <a:lstStyle/>
          <a:p>
            <a:r>
              <a:rPr lang="en-ZA"/>
              <a:t>Footnote</a:t>
            </a:r>
          </a:p>
        </p:txBody>
      </p:sp>
      <p:sp>
        <p:nvSpPr>
          <p:cNvPr id="4" name="Slide Number Placeholder 3">
            <a:extLst>
              <a:ext uri="{FF2B5EF4-FFF2-40B4-BE49-F238E27FC236}">
                <a16:creationId xmlns:a16="http://schemas.microsoft.com/office/drawing/2014/main" id="{6E8C1476-2A8C-D2CB-BEED-9C61DB1CD086}"/>
              </a:ext>
            </a:extLst>
          </p:cNvPr>
          <p:cNvSpPr>
            <a:spLocks noGrp="1"/>
          </p:cNvSpPr>
          <p:nvPr>
            <p:ph type="sldNum" sz="quarter" idx="11"/>
          </p:nvPr>
        </p:nvSpPr>
        <p:spPr/>
        <p:txBody>
          <a:bodyPr/>
          <a:lstStyle/>
          <a:p>
            <a:fld id="{E9D4EFA4-1F90-4D2B-A593-3266C62E9295}" type="slidenum">
              <a:rPr lang="en-ZA" smtClean="0"/>
              <a:pPr/>
              <a:t>26</a:t>
            </a:fld>
            <a:r>
              <a:rPr lang="en-ZA"/>
              <a:t> |</a:t>
            </a:r>
          </a:p>
        </p:txBody>
      </p:sp>
      <p:pic>
        <p:nvPicPr>
          <p:cNvPr id="7" name="Picture Placeholder 6" descr="A picture containing indoor&#10;&#10;Description automatically generated">
            <a:extLst>
              <a:ext uri="{FF2B5EF4-FFF2-40B4-BE49-F238E27FC236}">
                <a16:creationId xmlns:a16="http://schemas.microsoft.com/office/drawing/2014/main" id="{A8670B74-61DB-7370-ED52-FD53DC359202}"/>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1087D508-B9FE-4A72-1600-A15FDEA440F3}"/>
              </a:ext>
            </a:extLst>
          </p:cNvPr>
          <p:cNvSpPr txBox="1"/>
          <p:nvPr/>
        </p:nvSpPr>
        <p:spPr>
          <a:xfrm>
            <a:off x="505557" y="2264735"/>
            <a:ext cx="6294474" cy="1092607"/>
          </a:xfrm>
          <a:prstGeom prst="rect">
            <a:avLst/>
          </a:prstGeom>
          <a:noFill/>
        </p:spPr>
        <p:txBody>
          <a:bodyPr wrap="square" rtlCol="0">
            <a:spAutoFit/>
          </a:bodyPr>
          <a:lstStyle/>
          <a:p>
            <a:pPr algn="l">
              <a:spcAft>
                <a:spcPts val="600"/>
              </a:spcAft>
            </a:pPr>
            <a:r>
              <a:rPr lang="en-ZA" sz="4400" b="1" dirty="0">
                <a:solidFill>
                  <a:schemeClr val="accent1"/>
                </a:solidFill>
              </a:rPr>
              <a:t>APPENDIX </a:t>
            </a:r>
            <a:endParaRPr lang="en-ZA" sz="1600" b="1" dirty="0">
              <a:solidFill>
                <a:schemeClr val="accent1"/>
              </a:solidFill>
            </a:endParaRPr>
          </a:p>
          <a:p>
            <a:pPr algn="l">
              <a:spcAft>
                <a:spcPts val="600"/>
              </a:spcAft>
            </a:pPr>
            <a:r>
              <a:rPr lang="en-ZA" sz="1600" b="1" dirty="0">
                <a:solidFill>
                  <a:schemeClr val="accent1"/>
                </a:solidFill>
              </a:rPr>
              <a:t>- Summary data slides</a:t>
            </a:r>
            <a:endParaRPr lang="en-ZA" sz="4400" b="1" dirty="0">
              <a:solidFill>
                <a:schemeClr val="accent1"/>
              </a:solidFill>
            </a:endParaRPr>
          </a:p>
        </p:txBody>
      </p:sp>
    </p:spTree>
    <p:extLst>
      <p:ext uri="{BB962C8B-B14F-4D97-AF65-F5344CB8AC3E}">
        <p14:creationId xmlns:p14="http://schemas.microsoft.com/office/powerpoint/2010/main" val="74862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9DCA-8B04-4E09-8BEE-1051AFD3872F}"/>
              </a:ext>
            </a:extLst>
          </p:cNvPr>
          <p:cNvSpPr>
            <a:spLocks noGrp="1"/>
          </p:cNvSpPr>
          <p:nvPr>
            <p:ph type="title"/>
          </p:nvPr>
        </p:nvSpPr>
        <p:spPr/>
        <p:txBody>
          <a:bodyPr>
            <a:noAutofit/>
          </a:bodyPr>
          <a:lstStyle/>
          <a:p>
            <a:r>
              <a:rPr lang="en-US" b="1" dirty="0"/>
              <a:t>BUSINESS SECTOR &amp; WORK PREMISES: FEBRUARY 2020 (PRE-COVID)</a:t>
            </a:r>
            <a:endParaRPr lang="en-ZA" dirty="0"/>
          </a:p>
        </p:txBody>
      </p:sp>
      <p:sp>
        <p:nvSpPr>
          <p:cNvPr id="4" name="Slide Number Placeholder 3">
            <a:extLst>
              <a:ext uri="{FF2B5EF4-FFF2-40B4-BE49-F238E27FC236}">
                <a16:creationId xmlns:a16="http://schemas.microsoft.com/office/drawing/2014/main" id="{C1A2DEA1-906B-419C-B482-26E2BA5B207B}"/>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ZA"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 |</a:t>
            </a:r>
          </a:p>
        </p:txBody>
      </p:sp>
      <p:graphicFrame>
        <p:nvGraphicFramePr>
          <p:cNvPr id="5" name="Table 5">
            <a:extLst>
              <a:ext uri="{FF2B5EF4-FFF2-40B4-BE49-F238E27FC236}">
                <a16:creationId xmlns:a16="http://schemas.microsoft.com/office/drawing/2014/main" id="{E1BBFD84-402B-4437-8235-B4AF69D5B997}"/>
              </a:ext>
            </a:extLst>
          </p:cNvPr>
          <p:cNvGraphicFramePr>
            <a:graphicFrameLocks noGrp="1"/>
          </p:cNvGraphicFramePr>
          <p:nvPr>
            <p:extLst>
              <p:ext uri="{D42A27DB-BD31-4B8C-83A1-F6EECF244321}">
                <p14:modId xmlns:p14="http://schemas.microsoft.com/office/powerpoint/2010/main" val="2990180439"/>
              </p:ext>
            </p:extLst>
          </p:nvPr>
        </p:nvGraphicFramePr>
        <p:xfrm>
          <a:off x="-1" y="1169295"/>
          <a:ext cx="12187720" cy="4612640"/>
        </p:xfrm>
        <a:graphic>
          <a:graphicData uri="http://schemas.openxmlformats.org/drawingml/2006/table">
            <a:tbl>
              <a:tblPr firstRow="1" bandRow="1">
                <a:tableStyleId>{5C22544A-7EE6-4342-B048-85BDC9FD1C3A}</a:tableStyleId>
              </a:tblPr>
              <a:tblGrid>
                <a:gridCol w="2329544">
                  <a:extLst>
                    <a:ext uri="{9D8B030D-6E8A-4147-A177-3AD203B41FA5}">
                      <a16:colId xmlns:a16="http://schemas.microsoft.com/office/drawing/2014/main" val="1285100028"/>
                    </a:ext>
                  </a:extLst>
                </a:gridCol>
                <a:gridCol w="2432339">
                  <a:extLst>
                    <a:ext uri="{9D8B030D-6E8A-4147-A177-3AD203B41FA5}">
                      <a16:colId xmlns:a16="http://schemas.microsoft.com/office/drawing/2014/main" val="2461658540"/>
                    </a:ext>
                  </a:extLst>
                </a:gridCol>
                <a:gridCol w="2475279">
                  <a:extLst>
                    <a:ext uri="{9D8B030D-6E8A-4147-A177-3AD203B41FA5}">
                      <a16:colId xmlns:a16="http://schemas.microsoft.com/office/drawing/2014/main" val="2856246918"/>
                    </a:ext>
                  </a:extLst>
                </a:gridCol>
                <a:gridCol w="2475279">
                  <a:extLst>
                    <a:ext uri="{9D8B030D-6E8A-4147-A177-3AD203B41FA5}">
                      <a16:colId xmlns:a16="http://schemas.microsoft.com/office/drawing/2014/main" val="3265806732"/>
                    </a:ext>
                  </a:extLst>
                </a:gridCol>
                <a:gridCol w="2475279">
                  <a:extLst>
                    <a:ext uri="{9D8B030D-6E8A-4147-A177-3AD203B41FA5}">
                      <a16:colId xmlns:a16="http://schemas.microsoft.com/office/drawing/2014/main" val="3420925616"/>
                    </a:ext>
                  </a:extLst>
                </a:gridCol>
              </a:tblGrid>
              <a:tr h="370840">
                <a:tc>
                  <a:txBody>
                    <a:bodyPr/>
                    <a:lstStyle/>
                    <a:p>
                      <a:r>
                        <a:rPr lang="en-US" sz="1400">
                          <a:solidFill>
                            <a:schemeClr val="tx1"/>
                          </a:solidFill>
                        </a:rPr>
                        <a:t>SEGMENT</a:t>
                      </a:r>
                      <a:endParaRPr lang="en-ZA" sz="1400">
                        <a:solidFill>
                          <a:schemeClr val="tx1"/>
                        </a:solidFill>
                      </a:endParaRPr>
                    </a:p>
                  </a:txBody>
                  <a:tcPr>
                    <a:noFill/>
                  </a:tcPr>
                </a:tc>
                <a:tc>
                  <a:txBody>
                    <a:bodyPr/>
                    <a:lstStyle/>
                    <a:p>
                      <a:pPr algn="ctr"/>
                      <a:r>
                        <a:rPr lang="en-US" sz="1400" b="1" i="0">
                          <a:solidFill>
                            <a:schemeClr val="tx1"/>
                          </a:solidFill>
                        </a:rPr>
                        <a:t>RECOVERED</a:t>
                      </a:r>
                    </a:p>
                  </a:txBody>
                  <a:tcPr>
                    <a:noFill/>
                  </a:tcPr>
                </a:tc>
                <a:tc>
                  <a:txBody>
                    <a:bodyPr/>
                    <a:lstStyle/>
                    <a:p>
                      <a:pPr algn="ctr"/>
                      <a:r>
                        <a:rPr lang="en-US" sz="1400" b="1" i="0">
                          <a:solidFill>
                            <a:schemeClr val="tx1"/>
                          </a:solidFill>
                        </a:rPr>
                        <a:t>STRUGGLING</a:t>
                      </a:r>
                    </a:p>
                  </a:txBody>
                  <a:tcPr>
                    <a:noFill/>
                  </a:tcPr>
                </a:tc>
                <a:tc>
                  <a:txBody>
                    <a:bodyPr/>
                    <a:lstStyle/>
                    <a:p>
                      <a:pPr algn="ctr"/>
                      <a:r>
                        <a:rPr lang="en-US" sz="1400" b="1" i="0">
                          <a:solidFill>
                            <a:schemeClr val="tx1"/>
                          </a:solidFill>
                        </a:rPr>
                        <a:t>CLOSED</a:t>
                      </a:r>
                    </a:p>
                  </a:txBody>
                  <a:tcPr>
                    <a:noFill/>
                  </a:tcPr>
                </a:tc>
                <a:tc>
                  <a:txBody>
                    <a:bodyPr/>
                    <a:lstStyle/>
                    <a:p>
                      <a:pPr algn="ctr"/>
                      <a:r>
                        <a:rPr lang="en-US" sz="1400" b="1" i="0">
                          <a:solidFill>
                            <a:schemeClr val="tx1"/>
                          </a:solidFill>
                        </a:rPr>
                        <a:t>TOTAL</a:t>
                      </a:r>
                    </a:p>
                  </a:txBody>
                  <a:tcPr>
                    <a:noFill/>
                  </a:tcPr>
                </a:tc>
                <a:extLst>
                  <a:ext uri="{0D108BD9-81ED-4DB2-BD59-A6C34878D82A}">
                    <a16:rowId xmlns:a16="http://schemas.microsoft.com/office/drawing/2014/main" val="1020654049"/>
                  </a:ext>
                </a:extLst>
              </a:tr>
              <a:tr h="370840">
                <a:tc>
                  <a:txBody>
                    <a:bodyPr/>
                    <a:lstStyle/>
                    <a:p>
                      <a:r>
                        <a:rPr lang="en-US" sz="1000" b="1" dirty="0">
                          <a:solidFill>
                            <a:schemeClr val="tx1"/>
                          </a:solidFill>
                        </a:rPr>
                        <a:t>Revenue in July ’21 vs Feb ’20</a:t>
                      </a:r>
                      <a:r>
                        <a:rPr lang="en-US" sz="1000" b="1" baseline="30000" dirty="0">
                          <a:solidFill>
                            <a:schemeClr val="tx1"/>
                          </a:solidFill>
                        </a:rPr>
                        <a:t>1</a:t>
                      </a:r>
                      <a:endParaRPr lang="en-ZA" sz="1000" b="1" baseline="30000" dirty="0">
                        <a:solidFill>
                          <a:schemeClr val="tx1"/>
                        </a:solidFill>
                      </a:endParaRPr>
                    </a:p>
                  </a:txBody>
                  <a:tcPr anchor="ctr">
                    <a:solidFill>
                      <a:schemeClr val="bg2">
                        <a:lumMod val="20000"/>
                        <a:lumOff val="80000"/>
                      </a:schemeClr>
                    </a:solidFill>
                  </a:tcPr>
                </a:tc>
                <a:tc>
                  <a:txBody>
                    <a:bodyPr/>
                    <a:lstStyle/>
                    <a:p>
                      <a:pPr algn="ctr"/>
                      <a:r>
                        <a:rPr lang="en-US" sz="1000" b="0" i="0">
                          <a:solidFill>
                            <a:schemeClr val="tx1"/>
                          </a:solidFill>
                        </a:rPr>
                        <a:t>75% or more of pre-Covid revenues</a:t>
                      </a:r>
                    </a:p>
                  </a:txBody>
                  <a:tcPr anchor="ctr">
                    <a:solidFill>
                      <a:schemeClr val="bg2">
                        <a:lumMod val="20000"/>
                        <a:lumOff val="80000"/>
                      </a:schemeClr>
                    </a:solidFill>
                  </a:tcPr>
                </a:tc>
                <a:tc>
                  <a:txBody>
                    <a:bodyPr/>
                    <a:lstStyle/>
                    <a:p>
                      <a:pPr algn="ctr"/>
                      <a:r>
                        <a:rPr lang="en-US" sz="1000" b="0" i="0">
                          <a:solidFill>
                            <a:schemeClr val="tx1"/>
                          </a:solidFill>
                        </a:rPr>
                        <a:t>Less than 75% of pre-Covid revenues</a:t>
                      </a:r>
                    </a:p>
                  </a:txBody>
                  <a:tcPr anchor="ctr">
                    <a:solidFill>
                      <a:schemeClr val="bg2">
                        <a:lumMod val="20000"/>
                        <a:lumOff val="80000"/>
                      </a:schemeClr>
                    </a:solidFill>
                  </a:tcPr>
                </a:tc>
                <a:tc>
                  <a:txBody>
                    <a:bodyPr/>
                    <a:lstStyle/>
                    <a:p>
                      <a:pPr algn="ctr"/>
                      <a:r>
                        <a:rPr lang="en-US" sz="1000" b="0" i="0">
                          <a:solidFill>
                            <a:schemeClr val="tx1"/>
                          </a:solidFill>
                        </a:rPr>
                        <a:t>Not involved in any business activity in July 2021</a:t>
                      </a:r>
                    </a:p>
                  </a:txBody>
                  <a:tcPr anchor="ctr">
                    <a:solidFill>
                      <a:schemeClr val="bg2">
                        <a:lumMod val="20000"/>
                        <a:lumOff val="80000"/>
                      </a:schemeClr>
                    </a:solidFill>
                  </a:tcPr>
                </a:tc>
                <a:tc>
                  <a:txBody>
                    <a:bodyPr/>
                    <a:lstStyle/>
                    <a:p>
                      <a:pPr algn="ctr"/>
                      <a:endParaRPr lang="en-US" sz="1000" b="0" i="0" dirty="0">
                        <a:solidFill>
                          <a:schemeClr val="tx1"/>
                        </a:solidFill>
                      </a:endParaRPr>
                    </a:p>
                  </a:txBody>
                  <a:tcPr anchor="ctr">
                    <a:solidFill>
                      <a:schemeClr val="bg2">
                        <a:lumMod val="20000"/>
                        <a:lumOff val="80000"/>
                      </a:schemeClr>
                    </a:solidFill>
                  </a:tcPr>
                </a:tc>
                <a:extLst>
                  <a:ext uri="{0D108BD9-81ED-4DB2-BD59-A6C34878D82A}">
                    <a16:rowId xmlns:a16="http://schemas.microsoft.com/office/drawing/2014/main" val="3637474700"/>
                  </a:ext>
                </a:extLst>
              </a:tr>
              <a:tr h="370840">
                <a:tc>
                  <a:txBody>
                    <a:bodyPr/>
                    <a:lstStyle/>
                    <a:p>
                      <a:r>
                        <a:rPr lang="en-US" sz="1000" b="1" dirty="0"/>
                        <a:t>Segment size</a:t>
                      </a:r>
                      <a:r>
                        <a:rPr lang="en-US" sz="1000" b="1" baseline="30000" dirty="0"/>
                        <a:t>2</a:t>
                      </a:r>
                      <a:r>
                        <a:rPr lang="en-US" sz="1000" b="1" dirty="0"/>
                        <a:t> </a:t>
                      </a:r>
                    </a:p>
                  </a:txBody>
                  <a:tcPr anchor="ctr">
                    <a:noFill/>
                  </a:tcPr>
                </a:tc>
                <a:tc>
                  <a:txBody>
                    <a:bodyPr/>
                    <a:lstStyle/>
                    <a:p>
                      <a:pPr algn="ctr"/>
                      <a:r>
                        <a:rPr lang="en-US" sz="1000" b="1" dirty="0"/>
                        <a:t>76 respondents (18%)</a:t>
                      </a:r>
                      <a:endParaRPr lang="en-ZA" sz="1000" b="1" dirty="0"/>
                    </a:p>
                  </a:txBody>
                  <a:tcPr anchor="ctr">
                    <a:noFill/>
                  </a:tcPr>
                </a:tc>
                <a:tc>
                  <a:txBody>
                    <a:bodyPr/>
                    <a:lstStyle/>
                    <a:p>
                      <a:pPr algn="ctr"/>
                      <a:r>
                        <a:rPr lang="en-US" sz="1000" b="1" dirty="0"/>
                        <a:t>108 respondents (25%)</a:t>
                      </a:r>
                      <a:endParaRPr lang="en-ZA" sz="1000" b="1" dirty="0"/>
                    </a:p>
                  </a:txBody>
                  <a:tcPr anchor="ctr">
                    <a:noFill/>
                  </a:tcPr>
                </a:tc>
                <a:tc>
                  <a:txBody>
                    <a:bodyPr/>
                    <a:lstStyle/>
                    <a:p>
                      <a:pPr algn="ctr"/>
                      <a:r>
                        <a:rPr lang="en-US" sz="1000" b="1" dirty="0"/>
                        <a:t>147 respondents (34%)</a:t>
                      </a:r>
                      <a:endParaRPr lang="en-ZA" sz="1000" b="1" dirty="0"/>
                    </a:p>
                  </a:txBody>
                  <a:tcPr anchor="ctr">
                    <a:noFill/>
                  </a:tcPr>
                </a:tc>
                <a:tc>
                  <a:txBody>
                    <a:bodyPr/>
                    <a:lstStyle/>
                    <a:p>
                      <a:pPr algn="ctr"/>
                      <a:r>
                        <a:rPr lang="en-ZA" sz="1000" b="1" dirty="0"/>
                        <a:t>433 respondents</a:t>
                      </a:r>
                    </a:p>
                  </a:txBody>
                  <a:tcPr anchor="ctr">
                    <a:noFill/>
                  </a:tcPr>
                </a:tc>
                <a:extLst>
                  <a:ext uri="{0D108BD9-81ED-4DB2-BD59-A6C34878D82A}">
                    <a16:rowId xmlns:a16="http://schemas.microsoft.com/office/drawing/2014/main" val="3940112815"/>
                  </a:ext>
                </a:extLst>
              </a:tr>
              <a:tr h="781357">
                <a:tc>
                  <a:txBody>
                    <a:bodyPr/>
                    <a:lstStyle/>
                    <a:p>
                      <a:pPr marL="0"/>
                      <a:r>
                        <a:rPr lang="en-US" sz="1200" b="1" dirty="0"/>
                        <a:t>TOP 5 BUSINESS ACTIVITY</a:t>
                      </a:r>
                    </a:p>
                  </a:txBody>
                  <a:tcPr anchor="ctr">
                    <a:solidFill>
                      <a:schemeClr val="bg2">
                        <a:lumMod val="20000"/>
                        <a:lumOff val="80000"/>
                      </a:schemeClr>
                    </a:solidFill>
                  </a:tcPr>
                </a:tc>
                <a:tc>
                  <a:txBody>
                    <a:bodyPr/>
                    <a:lstStyle/>
                    <a:p>
                      <a:pPr algn="ctr"/>
                      <a:endParaRPr lang="en-ZA" sz="1200" b="1" dirty="0"/>
                    </a:p>
                  </a:txBody>
                  <a:tcPr>
                    <a:solidFill>
                      <a:schemeClr val="bg2">
                        <a:lumMod val="20000"/>
                        <a:lumOff val="80000"/>
                      </a:schemeClr>
                    </a:solidFill>
                  </a:tcPr>
                </a:tc>
                <a:tc>
                  <a:txBody>
                    <a:bodyPr/>
                    <a:lstStyle/>
                    <a:p>
                      <a:pPr algn="ctr"/>
                      <a:endParaRPr lang="en-US"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txBody>
                  <a:tcPr>
                    <a:solidFill>
                      <a:schemeClr val="bg2">
                        <a:lumMod val="20000"/>
                        <a:lumOff val="80000"/>
                      </a:schemeClr>
                    </a:solidFill>
                  </a:tcPr>
                </a:tc>
                <a:tc>
                  <a:txBody>
                    <a:bodyPr/>
                    <a:lstStyle/>
                    <a:p>
                      <a:pPr algn="ctr"/>
                      <a:endParaRPr lang="en-US"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txBody>
                  <a:tcPr>
                    <a:solidFill>
                      <a:schemeClr val="bg2">
                        <a:lumMod val="20000"/>
                        <a:lumOff val="80000"/>
                      </a:schemeClr>
                    </a:solidFill>
                  </a:tcPr>
                </a:tc>
                <a:tc>
                  <a:txBody>
                    <a:bodyPr/>
                    <a:lstStyle/>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txBody>
                  <a:tcPr>
                    <a:solidFill>
                      <a:schemeClr val="bg2">
                        <a:lumMod val="20000"/>
                        <a:lumOff val="80000"/>
                      </a:schemeClr>
                    </a:solidFill>
                  </a:tcPr>
                </a:tc>
                <a:extLst>
                  <a:ext uri="{0D108BD9-81ED-4DB2-BD59-A6C34878D82A}">
                    <a16:rowId xmlns:a16="http://schemas.microsoft.com/office/drawing/2014/main" val="2917075992"/>
                  </a:ext>
                </a:extLst>
              </a:tr>
              <a:tr h="370840">
                <a:tc>
                  <a:txBody>
                    <a:bodyPr/>
                    <a:lstStyle/>
                    <a:p>
                      <a:pPr marL="0"/>
                      <a:r>
                        <a:rPr lang="en-US" sz="1200" b="1" dirty="0"/>
                        <a:t>BUSINESS PREMISES </a:t>
                      </a:r>
                    </a:p>
                  </a:txBody>
                  <a:tcPr anchor="ctr">
                    <a:noFill/>
                  </a:tcPr>
                </a:tc>
                <a:tc>
                  <a:txBody>
                    <a:bodyPr/>
                    <a:lstStyle/>
                    <a:p>
                      <a:pPr algn="ctr"/>
                      <a:endParaRPr lang="en-US" sz="1200" b="1"/>
                    </a:p>
                    <a:p>
                      <a:pPr algn="ctr"/>
                      <a:endParaRPr lang="en-ZA" sz="1200" b="1"/>
                    </a:p>
                    <a:p>
                      <a:pPr algn="ctr"/>
                      <a:endParaRPr lang="en-ZA" sz="1200" b="1"/>
                    </a:p>
                    <a:p>
                      <a:pPr algn="ctr"/>
                      <a:endParaRPr lang="en-ZA" sz="1200" b="1"/>
                    </a:p>
                    <a:p>
                      <a:pPr algn="ctr"/>
                      <a:endParaRPr lang="en-ZA" sz="1200" b="1"/>
                    </a:p>
                    <a:p>
                      <a:pPr algn="ctr"/>
                      <a:endParaRPr lang="en-ZA" sz="1200" b="1"/>
                    </a:p>
                    <a:p>
                      <a:pPr algn="ctr"/>
                      <a:endParaRPr lang="en-ZA" sz="1200" b="1"/>
                    </a:p>
                    <a:p>
                      <a:pPr algn="ctr"/>
                      <a:endParaRPr lang="en-ZA" sz="1200" b="1"/>
                    </a:p>
                    <a:p>
                      <a:pPr algn="ctr"/>
                      <a:endParaRPr lang="en-ZA" sz="1200" b="1"/>
                    </a:p>
                  </a:txBody>
                  <a:tcPr>
                    <a:noFill/>
                  </a:tcPr>
                </a:tc>
                <a:tc>
                  <a:txBody>
                    <a:bodyPr/>
                    <a:lstStyle/>
                    <a:p>
                      <a:pPr algn="ctr"/>
                      <a:endParaRPr lang="en-ZA" sz="1200" b="1"/>
                    </a:p>
                  </a:txBody>
                  <a:tcPr>
                    <a:noFill/>
                  </a:tcPr>
                </a:tc>
                <a:tc>
                  <a:txBody>
                    <a:bodyPr/>
                    <a:lstStyle/>
                    <a:p>
                      <a:pPr algn="ctr"/>
                      <a:endParaRPr lang="en-ZA" sz="1200" b="1"/>
                    </a:p>
                  </a:txBody>
                  <a:tcPr>
                    <a:noFill/>
                  </a:tcPr>
                </a:tc>
                <a:tc>
                  <a:txBody>
                    <a:bodyPr/>
                    <a:lstStyle/>
                    <a:p>
                      <a:pPr algn="ctr"/>
                      <a:endParaRPr lang="en-ZA" sz="1200" b="1" dirty="0"/>
                    </a:p>
                  </a:txBody>
                  <a:tcPr>
                    <a:noFill/>
                  </a:tcPr>
                </a:tc>
                <a:extLst>
                  <a:ext uri="{0D108BD9-81ED-4DB2-BD59-A6C34878D82A}">
                    <a16:rowId xmlns:a16="http://schemas.microsoft.com/office/drawing/2014/main" val="2072062812"/>
                  </a:ext>
                </a:extLst>
              </a:tr>
            </a:tbl>
          </a:graphicData>
        </a:graphic>
      </p:graphicFrame>
      <p:graphicFrame>
        <p:nvGraphicFramePr>
          <p:cNvPr id="11" name="Chart 10">
            <a:extLst>
              <a:ext uri="{FF2B5EF4-FFF2-40B4-BE49-F238E27FC236}">
                <a16:creationId xmlns:a16="http://schemas.microsoft.com/office/drawing/2014/main" id="{3CE156F3-A577-4E13-AB52-5C0A0F883FDE}"/>
              </a:ext>
            </a:extLst>
          </p:cNvPr>
          <p:cNvGraphicFramePr/>
          <p:nvPr>
            <p:extLst>
              <p:ext uri="{D42A27DB-BD31-4B8C-83A1-F6EECF244321}">
                <p14:modId xmlns:p14="http://schemas.microsoft.com/office/powerpoint/2010/main" val="2396837188"/>
              </p:ext>
            </p:extLst>
          </p:nvPr>
        </p:nvGraphicFramePr>
        <p:xfrm>
          <a:off x="7115181" y="2423289"/>
          <a:ext cx="2695574" cy="1236980"/>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id="{D6067A77-DC59-4432-8879-08E10D6EC76A}"/>
              </a:ext>
            </a:extLst>
          </p:cNvPr>
          <p:cNvSpPr txBox="1"/>
          <p:nvPr/>
        </p:nvSpPr>
        <p:spPr>
          <a:xfrm>
            <a:off x="505557" y="6402938"/>
            <a:ext cx="11666474" cy="415498"/>
          </a:xfrm>
          <a:prstGeom prst="rect">
            <a:avLst/>
          </a:prstGeom>
          <a:noFill/>
        </p:spPr>
        <p:txBody>
          <a:bodyPr wrap="square" rtlCol="0">
            <a:spAutoFit/>
          </a:bodyPr>
          <a:lstStyle/>
          <a:p>
            <a:pPr algn="l"/>
            <a:r>
              <a:rPr lang="en-US" sz="700" dirty="0"/>
              <a:t>Source: </a:t>
            </a:r>
            <a:r>
              <a:rPr lang="en-US" sz="700" dirty="0" err="1"/>
              <a:t>FinAccess</a:t>
            </a:r>
            <a:r>
              <a:rPr lang="en-US" sz="700" dirty="0"/>
              <a:t> MSE Tracker: Wave 1 &amp; Wave 3 datasets</a:t>
            </a:r>
          </a:p>
          <a:p>
            <a:pPr algn="l"/>
            <a:r>
              <a:rPr lang="en-US" sz="700" dirty="0"/>
              <a:t>Note: [1] Segments based on the reported revenue amounts from the sample of business owners who participated in Wave 1 and Wave 3 and, for those that remained active, provided reliable revenue data that could be compared across the two periods. [2] Proportion show is relative to the total sample of 433 respondents who participated in Wave 1 and Wave 3. 102 respondents (24% of the sample) could not be classified into either the recovered or struggling segments due to the unreliability of their reported incomes in the first wave of the survey</a:t>
            </a:r>
            <a:endParaRPr lang="en-ZA" sz="700" dirty="0"/>
          </a:p>
        </p:txBody>
      </p:sp>
      <p:graphicFrame>
        <p:nvGraphicFramePr>
          <p:cNvPr id="33" name="Chart 32">
            <a:extLst>
              <a:ext uri="{FF2B5EF4-FFF2-40B4-BE49-F238E27FC236}">
                <a16:creationId xmlns:a16="http://schemas.microsoft.com/office/drawing/2014/main" id="{BB97B77C-CDB5-4C42-A792-71AFE24FAD4C}"/>
              </a:ext>
            </a:extLst>
          </p:cNvPr>
          <p:cNvGraphicFramePr/>
          <p:nvPr>
            <p:extLst>
              <p:ext uri="{D42A27DB-BD31-4B8C-83A1-F6EECF244321}">
                <p14:modId xmlns:p14="http://schemas.microsoft.com/office/powerpoint/2010/main" val="3026652576"/>
              </p:ext>
            </p:extLst>
          </p:nvPr>
        </p:nvGraphicFramePr>
        <p:xfrm>
          <a:off x="2028791" y="2377230"/>
          <a:ext cx="2880000" cy="1487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hart 36">
            <a:extLst>
              <a:ext uri="{FF2B5EF4-FFF2-40B4-BE49-F238E27FC236}">
                <a16:creationId xmlns:a16="http://schemas.microsoft.com/office/drawing/2014/main" id="{031D2FEC-CAF9-411F-BA59-B8BC023BE0DA}"/>
              </a:ext>
            </a:extLst>
          </p:cNvPr>
          <p:cNvGraphicFramePr/>
          <p:nvPr>
            <p:extLst>
              <p:ext uri="{D42A27DB-BD31-4B8C-83A1-F6EECF244321}">
                <p14:modId xmlns:p14="http://schemas.microsoft.com/office/powerpoint/2010/main" val="592103228"/>
              </p:ext>
            </p:extLst>
          </p:nvPr>
        </p:nvGraphicFramePr>
        <p:xfrm>
          <a:off x="2276658" y="3864613"/>
          <a:ext cx="2484000" cy="26024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F054F8DB-C040-43AE-BA3A-3EA8737EE351}"/>
              </a:ext>
            </a:extLst>
          </p:cNvPr>
          <p:cNvGraphicFramePr/>
          <p:nvPr>
            <p:extLst>
              <p:ext uri="{D42A27DB-BD31-4B8C-83A1-F6EECF244321}">
                <p14:modId xmlns:p14="http://schemas.microsoft.com/office/powerpoint/2010/main" val="908985218"/>
              </p:ext>
            </p:extLst>
          </p:nvPr>
        </p:nvGraphicFramePr>
        <p:xfrm>
          <a:off x="4546989" y="2377230"/>
          <a:ext cx="2880000" cy="14873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a:extLst>
              <a:ext uri="{FF2B5EF4-FFF2-40B4-BE49-F238E27FC236}">
                <a16:creationId xmlns:a16="http://schemas.microsoft.com/office/drawing/2014/main" id="{C07F0D5A-DC98-48C0-9791-5B4BFECF1E4C}"/>
              </a:ext>
            </a:extLst>
          </p:cNvPr>
          <p:cNvGraphicFramePr/>
          <p:nvPr>
            <p:extLst>
              <p:ext uri="{D42A27DB-BD31-4B8C-83A1-F6EECF244321}">
                <p14:modId xmlns:p14="http://schemas.microsoft.com/office/powerpoint/2010/main" val="2874009445"/>
              </p:ext>
            </p:extLst>
          </p:nvPr>
        </p:nvGraphicFramePr>
        <p:xfrm>
          <a:off x="7013232" y="2377230"/>
          <a:ext cx="2880000" cy="14873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Chart 25">
            <a:extLst>
              <a:ext uri="{FF2B5EF4-FFF2-40B4-BE49-F238E27FC236}">
                <a16:creationId xmlns:a16="http://schemas.microsoft.com/office/drawing/2014/main" id="{9385A09A-D70B-4319-B1AD-FB2094FB2512}"/>
              </a:ext>
            </a:extLst>
          </p:cNvPr>
          <p:cNvGraphicFramePr/>
          <p:nvPr>
            <p:extLst>
              <p:ext uri="{D42A27DB-BD31-4B8C-83A1-F6EECF244321}">
                <p14:modId xmlns:p14="http://schemas.microsoft.com/office/powerpoint/2010/main" val="1248570906"/>
              </p:ext>
            </p:extLst>
          </p:nvPr>
        </p:nvGraphicFramePr>
        <p:xfrm>
          <a:off x="9477902" y="2377230"/>
          <a:ext cx="2880000" cy="14873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Chart 26">
            <a:extLst>
              <a:ext uri="{FF2B5EF4-FFF2-40B4-BE49-F238E27FC236}">
                <a16:creationId xmlns:a16="http://schemas.microsoft.com/office/drawing/2014/main" id="{BC5D9D4E-DA04-4E4C-9395-41D531FBE840}"/>
              </a:ext>
            </a:extLst>
          </p:cNvPr>
          <p:cNvGraphicFramePr/>
          <p:nvPr>
            <p:extLst>
              <p:ext uri="{D42A27DB-BD31-4B8C-83A1-F6EECF244321}">
                <p14:modId xmlns:p14="http://schemas.microsoft.com/office/powerpoint/2010/main" val="2497607500"/>
              </p:ext>
            </p:extLst>
          </p:nvPr>
        </p:nvGraphicFramePr>
        <p:xfrm>
          <a:off x="4735087" y="3864613"/>
          <a:ext cx="2484000" cy="260244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8" name="Chart 27">
            <a:extLst>
              <a:ext uri="{FF2B5EF4-FFF2-40B4-BE49-F238E27FC236}">
                <a16:creationId xmlns:a16="http://schemas.microsoft.com/office/drawing/2014/main" id="{9C153BAA-2135-4EC8-AF82-2F7FDA62EF4D}"/>
              </a:ext>
            </a:extLst>
          </p:cNvPr>
          <p:cNvGraphicFramePr/>
          <p:nvPr>
            <p:extLst>
              <p:ext uri="{D42A27DB-BD31-4B8C-83A1-F6EECF244321}">
                <p14:modId xmlns:p14="http://schemas.microsoft.com/office/powerpoint/2010/main" val="3956729042"/>
              </p:ext>
            </p:extLst>
          </p:nvPr>
        </p:nvGraphicFramePr>
        <p:xfrm>
          <a:off x="7284401" y="3864613"/>
          <a:ext cx="2498400" cy="260244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9" name="Chart 28">
            <a:extLst>
              <a:ext uri="{FF2B5EF4-FFF2-40B4-BE49-F238E27FC236}">
                <a16:creationId xmlns:a16="http://schemas.microsoft.com/office/drawing/2014/main" id="{EB2B9DE7-B070-4471-8687-F5EE3682DA44}"/>
              </a:ext>
            </a:extLst>
          </p:cNvPr>
          <p:cNvGraphicFramePr/>
          <p:nvPr>
            <p:extLst>
              <p:ext uri="{D42A27DB-BD31-4B8C-83A1-F6EECF244321}">
                <p14:modId xmlns:p14="http://schemas.microsoft.com/office/powerpoint/2010/main" val="1159216970"/>
              </p:ext>
            </p:extLst>
          </p:nvPr>
        </p:nvGraphicFramePr>
        <p:xfrm>
          <a:off x="9675016" y="3864613"/>
          <a:ext cx="2497015" cy="260244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588570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9DCA-8B04-4E09-8BEE-1051AFD3872F}"/>
              </a:ext>
            </a:extLst>
          </p:cNvPr>
          <p:cNvSpPr>
            <a:spLocks noGrp="1"/>
          </p:cNvSpPr>
          <p:nvPr>
            <p:ph type="title"/>
          </p:nvPr>
        </p:nvSpPr>
        <p:spPr/>
        <p:txBody>
          <a:bodyPr>
            <a:normAutofit/>
          </a:bodyPr>
          <a:lstStyle/>
          <a:p>
            <a:r>
              <a:rPr lang="en-US" b="1"/>
              <a:t>BUSINESS OWNER DEMOGRAPHICS</a:t>
            </a:r>
            <a:endParaRPr lang="en-ZA"/>
          </a:p>
        </p:txBody>
      </p:sp>
      <p:sp>
        <p:nvSpPr>
          <p:cNvPr id="4" name="Slide Number Placeholder 3">
            <a:extLst>
              <a:ext uri="{FF2B5EF4-FFF2-40B4-BE49-F238E27FC236}">
                <a16:creationId xmlns:a16="http://schemas.microsoft.com/office/drawing/2014/main" id="{C1A2DEA1-906B-419C-B482-26E2BA5B207B}"/>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ZA"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 |</a:t>
            </a:r>
          </a:p>
        </p:txBody>
      </p:sp>
      <p:graphicFrame>
        <p:nvGraphicFramePr>
          <p:cNvPr id="5" name="Table 5">
            <a:extLst>
              <a:ext uri="{FF2B5EF4-FFF2-40B4-BE49-F238E27FC236}">
                <a16:creationId xmlns:a16="http://schemas.microsoft.com/office/drawing/2014/main" id="{E1BBFD84-402B-4437-8235-B4AF69D5B997}"/>
              </a:ext>
            </a:extLst>
          </p:cNvPr>
          <p:cNvGraphicFramePr>
            <a:graphicFrameLocks noGrp="1"/>
          </p:cNvGraphicFramePr>
          <p:nvPr>
            <p:extLst>
              <p:ext uri="{D42A27DB-BD31-4B8C-83A1-F6EECF244321}">
                <p14:modId xmlns:p14="http://schemas.microsoft.com/office/powerpoint/2010/main" val="1291851495"/>
              </p:ext>
            </p:extLst>
          </p:nvPr>
        </p:nvGraphicFramePr>
        <p:xfrm>
          <a:off x="53267" y="1115229"/>
          <a:ext cx="12049125" cy="5252720"/>
        </p:xfrm>
        <a:graphic>
          <a:graphicData uri="http://schemas.openxmlformats.org/drawingml/2006/table">
            <a:tbl>
              <a:tblPr firstRow="1" bandRow="1">
                <a:tableStyleId>{5C22544A-7EE6-4342-B048-85BDC9FD1C3A}</a:tableStyleId>
              </a:tblPr>
              <a:tblGrid>
                <a:gridCol w="2467993">
                  <a:extLst>
                    <a:ext uri="{9D8B030D-6E8A-4147-A177-3AD203B41FA5}">
                      <a16:colId xmlns:a16="http://schemas.microsoft.com/office/drawing/2014/main" val="1285100028"/>
                    </a:ext>
                  </a:extLst>
                </a:gridCol>
                <a:gridCol w="2351657">
                  <a:extLst>
                    <a:ext uri="{9D8B030D-6E8A-4147-A177-3AD203B41FA5}">
                      <a16:colId xmlns:a16="http://schemas.microsoft.com/office/drawing/2014/main" val="2461658540"/>
                    </a:ext>
                  </a:extLst>
                </a:gridCol>
                <a:gridCol w="2409825">
                  <a:extLst>
                    <a:ext uri="{9D8B030D-6E8A-4147-A177-3AD203B41FA5}">
                      <a16:colId xmlns:a16="http://schemas.microsoft.com/office/drawing/2014/main" val="2856246918"/>
                    </a:ext>
                  </a:extLst>
                </a:gridCol>
                <a:gridCol w="2409825">
                  <a:extLst>
                    <a:ext uri="{9D8B030D-6E8A-4147-A177-3AD203B41FA5}">
                      <a16:colId xmlns:a16="http://schemas.microsoft.com/office/drawing/2014/main" val="3265806732"/>
                    </a:ext>
                  </a:extLst>
                </a:gridCol>
                <a:gridCol w="2409825">
                  <a:extLst>
                    <a:ext uri="{9D8B030D-6E8A-4147-A177-3AD203B41FA5}">
                      <a16:colId xmlns:a16="http://schemas.microsoft.com/office/drawing/2014/main" val="3420925616"/>
                    </a:ext>
                  </a:extLst>
                </a:gridCol>
              </a:tblGrid>
              <a:tr h="370840">
                <a:tc>
                  <a:txBody>
                    <a:bodyPr/>
                    <a:lstStyle/>
                    <a:p>
                      <a:r>
                        <a:rPr lang="en-US" sz="1400">
                          <a:solidFill>
                            <a:schemeClr val="tx1"/>
                          </a:solidFill>
                        </a:rPr>
                        <a:t>SEGMENT</a:t>
                      </a:r>
                      <a:endParaRPr lang="en-ZA" sz="1400">
                        <a:solidFill>
                          <a:schemeClr val="tx1"/>
                        </a:solidFill>
                      </a:endParaRPr>
                    </a:p>
                  </a:txBody>
                  <a:tcPr>
                    <a:noFill/>
                  </a:tcPr>
                </a:tc>
                <a:tc>
                  <a:txBody>
                    <a:bodyPr/>
                    <a:lstStyle/>
                    <a:p>
                      <a:pPr algn="ctr"/>
                      <a:r>
                        <a:rPr lang="en-US" sz="1400" b="1" i="0">
                          <a:solidFill>
                            <a:schemeClr val="tx1"/>
                          </a:solidFill>
                        </a:rPr>
                        <a:t>RECOVERED</a:t>
                      </a:r>
                    </a:p>
                  </a:txBody>
                  <a:tcPr>
                    <a:noFill/>
                  </a:tcPr>
                </a:tc>
                <a:tc>
                  <a:txBody>
                    <a:bodyPr/>
                    <a:lstStyle/>
                    <a:p>
                      <a:pPr algn="ctr"/>
                      <a:r>
                        <a:rPr lang="en-US" sz="1400" b="1" i="0">
                          <a:solidFill>
                            <a:schemeClr val="tx1"/>
                          </a:solidFill>
                        </a:rPr>
                        <a:t>STRUGGLING</a:t>
                      </a:r>
                    </a:p>
                  </a:txBody>
                  <a:tcPr>
                    <a:noFill/>
                  </a:tcPr>
                </a:tc>
                <a:tc>
                  <a:txBody>
                    <a:bodyPr/>
                    <a:lstStyle/>
                    <a:p>
                      <a:pPr algn="ctr"/>
                      <a:r>
                        <a:rPr lang="en-US" sz="1400" b="1" i="0">
                          <a:solidFill>
                            <a:schemeClr val="tx1"/>
                          </a:solidFill>
                        </a:rPr>
                        <a:t>CLOSED</a:t>
                      </a:r>
                    </a:p>
                  </a:txBody>
                  <a:tcPr>
                    <a:noFill/>
                  </a:tcPr>
                </a:tc>
                <a:tc>
                  <a:txBody>
                    <a:bodyPr/>
                    <a:lstStyle/>
                    <a:p>
                      <a:pPr algn="ctr"/>
                      <a:r>
                        <a:rPr lang="en-US" sz="1400" b="1" i="0">
                          <a:solidFill>
                            <a:schemeClr val="tx1"/>
                          </a:solidFill>
                        </a:rPr>
                        <a:t>TOTAL</a:t>
                      </a:r>
                    </a:p>
                  </a:txBody>
                  <a:tcPr>
                    <a:noFill/>
                  </a:tcPr>
                </a:tc>
                <a:extLst>
                  <a:ext uri="{0D108BD9-81ED-4DB2-BD59-A6C34878D82A}">
                    <a16:rowId xmlns:a16="http://schemas.microsoft.com/office/drawing/2014/main" val="1020654049"/>
                  </a:ext>
                </a:extLst>
              </a:tr>
              <a:tr h="370840">
                <a:tc>
                  <a:txBody>
                    <a:bodyPr/>
                    <a:lstStyle/>
                    <a:p>
                      <a:r>
                        <a:rPr lang="en-US" sz="1000" b="1" dirty="0">
                          <a:solidFill>
                            <a:schemeClr val="tx1"/>
                          </a:solidFill>
                        </a:rPr>
                        <a:t>Revenue in July ’21 vs Feb ’20</a:t>
                      </a:r>
                      <a:r>
                        <a:rPr lang="en-US" sz="1000" b="1" baseline="30000" dirty="0">
                          <a:solidFill>
                            <a:schemeClr val="tx1"/>
                          </a:solidFill>
                        </a:rPr>
                        <a:t>1</a:t>
                      </a:r>
                      <a:endParaRPr lang="en-ZA" sz="1000" b="1" baseline="30000" dirty="0">
                        <a:solidFill>
                          <a:schemeClr val="tx1"/>
                        </a:solidFill>
                      </a:endParaRPr>
                    </a:p>
                  </a:txBody>
                  <a:tcPr anchor="ctr">
                    <a:solidFill>
                      <a:schemeClr val="bg2">
                        <a:lumMod val="20000"/>
                        <a:lumOff val="80000"/>
                      </a:schemeClr>
                    </a:solidFill>
                  </a:tcPr>
                </a:tc>
                <a:tc>
                  <a:txBody>
                    <a:bodyPr/>
                    <a:lstStyle/>
                    <a:p>
                      <a:pPr algn="ctr"/>
                      <a:r>
                        <a:rPr lang="en-US" sz="1000" b="0" i="0">
                          <a:solidFill>
                            <a:schemeClr val="tx1"/>
                          </a:solidFill>
                        </a:rPr>
                        <a:t>75% or more of pre-Covid revenues</a:t>
                      </a:r>
                    </a:p>
                  </a:txBody>
                  <a:tcPr anchor="ctr">
                    <a:solidFill>
                      <a:schemeClr val="bg2">
                        <a:lumMod val="20000"/>
                        <a:lumOff val="80000"/>
                      </a:schemeClr>
                    </a:solidFill>
                  </a:tcPr>
                </a:tc>
                <a:tc>
                  <a:txBody>
                    <a:bodyPr/>
                    <a:lstStyle/>
                    <a:p>
                      <a:pPr algn="ctr"/>
                      <a:r>
                        <a:rPr lang="en-US" sz="1000" b="0" i="0">
                          <a:solidFill>
                            <a:schemeClr val="tx1"/>
                          </a:solidFill>
                        </a:rPr>
                        <a:t>Less than 75% of pre-Covid revenues</a:t>
                      </a:r>
                    </a:p>
                  </a:txBody>
                  <a:tcPr anchor="ct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a:solidFill>
                            <a:schemeClr val="tx1"/>
                          </a:solidFill>
                        </a:rPr>
                        <a:t>Not involved in any business activity in July 2021</a:t>
                      </a:r>
                    </a:p>
                  </a:txBody>
                  <a:tcPr anchor="ctr">
                    <a:solidFill>
                      <a:schemeClr val="bg2">
                        <a:lumMod val="20000"/>
                        <a:lumOff val="80000"/>
                      </a:schemeClr>
                    </a:solidFill>
                  </a:tcPr>
                </a:tc>
                <a:tc>
                  <a:txBody>
                    <a:bodyPr/>
                    <a:lstStyle/>
                    <a:p>
                      <a:pPr algn="ctr"/>
                      <a:endParaRPr lang="en-US" sz="1000" b="0" i="0">
                        <a:solidFill>
                          <a:schemeClr val="tx1"/>
                        </a:solidFill>
                      </a:endParaRPr>
                    </a:p>
                  </a:txBody>
                  <a:tcPr anchor="ctr">
                    <a:solidFill>
                      <a:schemeClr val="bg2">
                        <a:lumMod val="20000"/>
                        <a:lumOff val="80000"/>
                      </a:schemeClr>
                    </a:solidFill>
                  </a:tcPr>
                </a:tc>
                <a:extLst>
                  <a:ext uri="{0D108BD9-81ED-4DB2-BD59-A6C34878D82A}">
                    <a16:rowId xmlns:a16="http://schemas.microsoft.com/office/drawing/2014/main" val="3637474700"/>
                  </a:ext>
                </a:extLst>
              </a:tr>
              <a:tr h="370840">
                <a:tc>
                  <a:txBody>
                    <a:bodyPr/>
                    <a:lstStyle/>
                    <a:p>
                      <a:r>
                        <a:rPr lang="en-US" sz="1000" b="1" dirty="0"/>
                        <a:t>Segment size</a:t>
                      </a:r>
                      <a:r>
                        <a:rPr lang="en-US" sz="1000" b="1" baseline="30000" dirty="0"/>
                        <a:t>2</a:t>
                      </a:r>
                      <a:r>
                        <a:rPr lang="en-US" sz="1000" b="1" dirty="0"/>
                        <a:t> </a:t>
                      </a:r>
                    </a:p>
                  </a:txBody>
                  <a:tcPr anchor="ctr">
                    <a:noFill/>
                  </a:tcPr>
                </a:tc>
                <a:tc>
                  <a:txBody>
                    <a:bodyPr/>
                    <a:lstStyle/>
                    <a:p>
                      <a:pPr algn="ctr"/>
                      <a:r>
                        <a:rPr lang="en-US" sz="1000" b="1" dirty="0"/>
                        <a:t>76 respondents (18%)</a:t>
                      </a:r>
                      <a:endParaRPr lang="en-ZA" sz="1000" b="1" dirty="0"/>
                    </a:p>
                  </a:txBody>
                  <a:tcPr anchor="ctr">
                    <a:noFill/>
                  </a:tcPr>
                </a:tc>
                <a:tc>
                  <a:txBody>
                    <a:bodyPr/>
                    <a:lstStyle/>
                    <a:p>
                      <a:pPr algn="ctr"/>
                      <a:r>
                        <a:rPr lang="en-US" sz="1000" b="1" dirty="0"/>
                        <a:t>108 respondents (25%)</a:t>
                      </a:r>
                      <a:endParaRPr lang="en-ZA" sz="1000" b="1" dirty="0"/>
                    </a:p>
                  </a:txBody>
                  <a:tcPr anchor="ctr">
                    <a:noFill/>
                  </a:tcPr>
                </a:tc>
                <a:tc>
                  <a:txBody>
                    <a:bodyPr/>
                    <a:lstStyle/>
                    <a:p>
                      <a:pPr algn="ctr"/>
                      <a:r>
                        <a:rPr lang="en-US" sz="1000" b="1" dirty="0"/>
                        <a:t>147 respondents (34%)</a:t>
                      </a:r>
                      <a:endParaRPr lang="en-ZA" sz="1000" b="1" dirty="0"/>
                    </a:p>
                  </a:txBody>
                  <a:tcPr anchor="ctr">
                    <a:noFill/>
                  </a:tcPr>
                </a:tc>
                <a:tc>
                  <a:txBody>
                    <a:bodyPr/>
                    <a:lstStyle/>
                    <a:p>
                      <a:pPr algn="ctr"/>
                      <a:r>
                        <a:rPr lang="en-ZA" sz="1000" b="1" dirty="0"/>
                        <a:t>433 respondents</a:t>
                      </a:r>
                    </a:p>
                  </a:txBody>
                  <a:tcPr anchor="ctr">
                    <a:noFill/>
                  </a:tcPr>
                </a:tc>
                <a:extLst>
                  <a:ext uri="{0D108BD9-81ED-4DB2-BD59-A6C34878D82A}">
                    <a16:rowId xmlns:a16="http://schemas.microsoft.com/office/drawing/2014/main" val="3940112815"/>
                  </a:ext>
                </a:extLst>
              </a:tr>
              <a:tr h="370840">
                <a:tc>
                  <a:txBody>
                    <a:bodyPr/>
                    <a:lstStyle/>
                    <a:p>
                      <a:r>
                        <a:rPr lang="en-US" sz="1200" b="1"/>
                        <a:t>GENDER</a:t>
                      </a:r>
                      <a:endParaRPr lang="en-ZA" sz="1200" b="1"/>
                    </a:p>
                  </a:txBody>
                  <a:tcPr anchor="ctr">
                    <a:solidFill>
                      <a:schemeClr val="bg2">
                        <a:lumMod val="20000"/>
                        <a:lumOff val="80000"/>
                      </a:schemeClr>
                    </a:solidFill>
                  </a:tcPr>
                </a:tc>
                <a:tc>
                  <a:txBody>
                    <a:bodyPr/>
                    <a:lstStyle/>
                    <a:p>
                      <a:pPr algn="ctr"/>
                      <a:endParaRPr lang="en-ZA" sz="1200" b="1"/>
                    </a:p>
                  </a:txBody>
                  <a:tcPr>
                    <a:solidFill>
                      <a:schemeClr val="bg2">
                        <a:lumMod val="20000"/>
                        <a:lumOff val="80000"/>
                      </a:schemeClr>
                    </a:solidFill>
                  </a:tcPr>
                </a:tc>
                <a:tc>
                  <a:txBody>
                    <a:bodyPr/>
                    <a:lstStyle/>
                    <a:p>
                      <a:pPr algn="ctr"/>
                      <a:endParaRPr lang="en-ZA" sz="1200" b="1"/>
                    </a:p>
                  </a:txBody>
                  <a:tcPr>
                    <a:solidFill>
                      <a:schemeClr val="bg2">
                        <a:lumMod val="20000"/>
                        <a:lumOff val="80000"/>
                      </a:schemeClr>
                    </a:solidFill>
                  </a:tcPr>
                </a:tc>
                <a:tc>
                  <a:txBody>
                    <a:bodyPr/>
                    <a:lstStyle/>
                    <a:p>
                      <a:pPr algn="ctr"/>
                      <a:endParaRPr lang="en-US" sz="1200" b="1"/>
                    </a:p>
                    <a:p>
                      <a:pPr algn="ctr"/>
                      <a:endParaRPr lang="en-ZA" sz="1200" b="1"/>
                    </a:p>
                    <a:p>
                      <a:pPr algn="ctr"/>
                      <a:endParaRPr lang="en-ZA" sz="1200" b="1"/>
                    </a:p>
                    <a:p>
                      <a:pPr algn="ctr"/>
                      <a:endParaRPr lang="en-ZA" sz="1200" b="1"/>
                    </a:p>
                    <a:p>
                      <a:pPr algn="ctr"/>
                      <a:endParaRPr lang="en-ZA" sz="1200" b="1"/>
                    </a:p>
                    <a:p>
                      <a:pPr algn="ctr"/>
                      <a:endParaRPr lang="en-ZA" sz="1200" b="1"/>
                    </a:p>
                  </a:txBody>
                  <a:tcPr>
                    <a:solidFill>
                      <a:schemeClr val="bg2">
                        <a:lumMod val="20000"/>
                        <a:lumOff val="80000"/>
                      </a:schemeClr>
                    </a:solidFill>
                  </a:tcPr>
                </a:tc>
                <a:tc>
                  <a:txBody>
                    <a:bodyPr/>
                    <a:lstStyle/>
                    <a:p>
                      <a:pPr algn="ctr"/>
                      <a:endParaRPr lang="en-ZA" sz="1200" b="1"/>
                    </a:p>
                  </a:txBody>
                  <a:tcPr>
                    <a:solidFill>
                      <a:schemeClr val="bg2">
                        <a:lumMod val="20000"/>
                        <a:lumOff val="80000"/>
                      </a:schemeClr>
                    </a:solidFill>
                  </a:tcPr>
                </a:tc>
                <a:extLst>
                  <a:ext uri="{0D108BD9-81ED-4DB2-BD59-A6C34878D82A}">
                    <a16:rowId xmlns:a16="http://schemas.microsoft.com/office/drawing/2014/main" val="2917075992"/>
                  </a:ext>
                </a:extLst>
              </a:tr>
              <a:tr h="147753">
                <a:tc>
                  <a:txBody>
                    <a:bodyPr/>
                    <a:lstStyle/>
                    <a:p>
                      <a:r>
                        <a:rPr lang="en-US" sz="1200" b="1"/>
                        <a:t>AGE</a:t>
                      </a:r>
                      <a:endParaRPr lang="en-ZA" sz="1200" b="1"/>
                    </a:p>
                  </a:txBody>
                  <a:tcPr anchor="ctr">
                    <a:noFill/>
                  </a:tcPr>
                </a:tc>
                <a:tc>
                  <a:txBody>
                    <a:bodyPr/>
                    <a:lstStyle/>
                    <a:p>
                      <a:pPr algn="ctr"/>
                      <a:endParaRPr lang="en-US" sz="1200" b="1"/>
                    </a:p>
                    <a:p>
                      <a:pPr algn="ctr"/>
                      <a:endParaRPr lang="en-ZA" sz="1200" b="1"/>
                    </a:p>
                    <a:p>
                      <a:pPr algn="ctr"/>
                      <a:endParaRPr lang="en-ZA" sz="1200" b="1"/>
                    </a:p>
                    <a:p>
                      <a:pPr algn="ctr"/>
                      <a:endParaRPr lang="en-ZA" sz="1200" b="1"/>
                    </a:p>
                    <a:p>
                      <a:pPr algn="ctr"/>
                      <a:endParaRPr lang="en-ZA" sz="1200" b="1"/>
                    </a:p>
                    <a:p>
                      <a:pPr algn="ctr"/>
                      <a:endParaRPr lang="en-ZA" sz="1200" b="1"/>
                    </a:p>
                    <a:p>
                      <a:pPr algn="ctr"/>
                      <a:endParaRPr lang="en-ZA" sz="1200" b="1"/>
                    </a:p>
                    <a:p>
                      <a:pPr algn="ctr"/>
                      <a:endParaRPr lang="en-ZA" sz="1200" b="1"/>
                    </a:p>
                  </a:txBody>
                  <a:tcPr>
                    <a:noFill/>
                  </a:tcPr>
                </a:tc>
                <a:tc>
                  <a:txBody>
                    <a:bodyPr/>
                    <a:lstStyle/>
                    <a:p>
                      <a:pPr algn="ctr"/>
                      <a:endParaRPr lang="en-ZA" sz="1200" b="1"/>
                    </a:p>
                  </a:txBody>
                  <a:tcPr>
                    <a:noFill/>
                  </a:tcPr>
                </a:tc>
                <a:tc>
                  <a:txBody>
                    <a:bodyPr/>
                    <a:lstStyle/>
                    <a:p>
                      <a:pPr algn="ctr"/>
                      <a:endParaRPr lang="en-ZA" sz="1200" b="1"/>
                    </a:p>
                  </a:txBody>
                  <a:tcPr>
                    <a:noFill/>
                  </a:tcPr>
                </a:tc>
                <a:tc>
                  <a:txBody>
                    <a:bodyPr/>
                    <a:lstStyle/>
                    <a:p>
                      <a:pPr algn="ctr"/>
                      <a:endParaRPr lang="en-ZA" sz="1200" b="1"/>
                    </a:p>
                  </a:txBody>
                  <a:tcPr>
                    <a:noFill/>
                  </a:tcPr>
                </a:tc>
                <a:extLst>
                  <a:ext uri="{0D108BD9-81ED-4DB2-BD59-A6C34878D82A}">
                    <a16:rowId xmlns:a16="http://schemas.microsoft.com/office/drawing/2014/main" val="2072062812"/>
                  </a:ext>
                </a:extLst>
              </a:tr>
              <a:tr h="370840">
                <a:tc>
                  <a:txBody>
                    <a:bodyPr/>
                    <a:lstStyle/>
                    <a:p>
                      <a:r>
                        <a:rPr lang="en-US" sz="1200" b="1" dirty="0"/>
                        <a:t>HIGHEST EDUCATION LEVEL</a:t>
                      </a:r>
                      <a:endParaRPr lang="en-ZA" sz="1200" b="1" dirty="0"/>
                    </a:p>
                  </a:txBody>
                  <a:tcPr anchor="ctr">
                    <a:solidFill>
                      <a:schemeClr val="bg2">
                        <a:lumMod val="20000"/>
                        <a:lumOff val="80000"/>
                      </a:schemeClr>
                    </a:solidFill>
                  </a:tcPr>
                </a:tc>
                <a:tc>
                  <a:txBody>
                    <a:bodyPr/>
                    <a:lstStyle/>
                    <a:p>
                      <a:pPr algn="ctr"/>
                      <a:endParaRPr lang="en-US" sz="1200" b="1"/>
                    </a:p>
                    <a:p>
                      <a:pPr algn="ctr"/>
                      <a:endParaRPr lang="en-ZA" sz="1200" b="1"/>
                    </a:p>
                    <a:p>
                      <a:pPr algn="ctr"/>
                      <a:endParaRPr lang="en-ZA" sz="1200" b="1"/>
                    </a:p>
                    <a:p>
                      <a:pPr algn="ctr"/>
                      <a:endParaRPr lang="en-ZA" sz="1200" b="1"/>
                    </a:p>
                    <a:p>
                      <a:pPr algn="ctr"/>
                      <a:endParaRPr lang="en-ZA" sz="1200" b="1"/>
                    </a:p>
                    <a:p>
                      <a:pPr algn="ctr"/>
                      <a:endParaRPr lang="en-ZA" sz="1200" b="1"/>
                    </a:p>
                    <a:p>
                      <a:pPr algn="ctr"/>
                      <a:endParaRPr lang="en-ZA" sz="1200" b="1"/>
                    </a:p>
                  </a:txBody>
                  <a:tcPr>
                    <a:solidFill>
                      <a:schemeClr val="bg2">
                        <a:lumMod val="20000"/>
                        <a:lumOff val="80000"/>
                      </a:schemeClr>
                    </a:solidFill>
                  </a:tcPr>
                </a:tc>
                <a:tc>
                  <a:txBody>
                    <a:bodyPr/>
                    <a:lstStyle/>
                    <a:p>
                      <a:pPr algn="ctr"/>
                      <a:endParaRPr lang="en-ZA" sz="1200" b="1"/>
                    </a:p>
                  </a:txBody>
                  <a:tcPr>
                    <a:solidFill>
                      <a:schemeClr val="bg2">
                        <a:lumMod val="20000"/>
                        <a:lumOff val="80000"/>
                      </a:schemeClr>
                    </a:solidFill>
                  </a:tcPr>
                </a:tc>
                <a:tc>
                  <a:txBody>
                    <a:bodyPr/>
                    <a:lstStyle/>
                    <a:p>
                      <a:pPr algn="ctr"/>
                      <a:endParaRPr lang="en-ZA" sz="1200" b="1"/>
                    </a:p>
                  </a:txBody>
                  <a:tcPr>
                    <a:solidFill>
                      <a:schemeClr val="bg2">
                        <a:lumMod val="20000"/>
                        <a:lumOff val="80000"/>
                      </a:schemeClr>
                    </a:solidFill>
                  </a:tcPr>
                </a:tc>
                <a:tc>
                  <a:txBody>
                    <a:bodyPr/>
                    <a:lstStyle/>
                    <a:p>
                      <a:pPr algn="ctr"/>
                      <a:endParaRPr lang="en-ZA" sz="1200" b="1" dirty="0"/>
                    </a:p>
                  </a:txBody>
                  <a:tcPr>
                    <a:solidFill>
                      <a:schemeClr val="bg2">
                        <a:lumMod val="20000"/>
                        <a:lumOff val="80000"/>
                      </a:schemeClr>
                    </a:solidFill>
                  </a:tcPr>
                </a:tc>
                <a:extLst>
                  <a:ext uri="{0D108BD9-81ED-4DB2-BD59-A6C34878D82A}">
                    <a16:rowId xmlns:a16="http://schemas.microsoft.com/office/drawing/2014/main" val="139207896"/>
                  </a:ext>
                </a:extLst>
              </a:tr>
            </a:tbl>
          </a:graphicData>
        </a:graphic>
      </p:graphicFrame>
      <p:graphicFrame>
        <p:nvGraphicFramePr>
          <p:cNvPr id="9" name="Chart 8">
            <a:extLst>
              <a:ext uri="{FF2B5EF4-FFF2-40B4-BE49-F238E27FC236}">
                <a16:creationId xmlns:a16="http://schemas.microsoft.com/office/drawing/2014/main" id="{B78D3F46-8C3C-45FF-B3EE-935E3AC79679}"/>
              </a:ext>
            </a:extLst>
          </p:cNvPr>
          <p:cNvGraphicFramePr/>
          <p:nvPr>
            <p:extLst>
              <p:ext uri="{D42A27DB-BD31-4B8C-83A1-F6EECF244321}">
                <p14:modId xmlns:p14="http://schemas.microsoft.com/office/powerpoint/2010/main" val="2350932746"/>
              </p:ext>
            </p:extLst>
          </p:nvPr>
        </p:nvGraphicFramePr>
        <p:xfrm>
          <a:off x="4731525" y="2294779"/>
          <a:ext cx="2695574" cy="1236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3088628F-D108-4DC8-8C56-79F798A1A5CA}"/>
              </a:ext>
            </a:extLst>
          </p:cNvPr>
          <p:cNvGraphicFramePr/>
          <p:nvPr>
            <p:extLst>
              <p:ext uri="{D42A27DB-BD31-4B8C-83A1-F6EECF244321}">
                <p14:modId xmlns:p14="http://schemas.microsoft.com/office/powerpoint/2010/main" val="537126755"/>
              </p:ext>
            </p:extLst>
          </p:nvPr>
        </p:nvGraphicFramePr>
        <p:xfrm>
          <a:off x="2408719" y="2294779"/>
          <a:ext cx="2695574" cy="12369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3CE156F3-A577-4E13-AB52-5C0A0F883FDE}"/>
              </a:ext>
            </a:extLst>
          </p:cNvPr>
          <p:cNvGraphicFramePr/>
          <p:nvPr>
            <p:extLst>
              <p:ext uri="{D42A27DB-BD31-4B8C-83A1-F6EECF244321}">
                <p14:modId xmlns:p14="http://schemas.microsoft.com/office/powerpoint/2010/main" val="101018537"/>
              </p:ext>
            </p:extLst>
          </p:nvPr>
        </p:nvGraphicFramePr>
        <p:xfrm>
          <a:off x="7168449" y="2294779"/>
          <a:ext cx="2695574" cy="12369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C5DD2AC8-0B18-4675-8CBA-44A3087AC250}"/>
              </a:ext>
            </a:extLst>
          </p:cNvPr>
          <p:cNvGraphicFramePr/>
          <p:nvPr>
            <p:extLst>
              <p:ext uri="{D42A27DB-BD31-4B8C-83A1-F6EECF244321}">
                <p14:modId xmlns:p14="http://schemas.microsoft.com/office/powerpoint/2010/main" val="2065176813"/>
              </p:ext>
            </p:extLst>
          </p:nvPr>
        </p:nvGraphicFramePr>
        <p:xfrm>
          <a:off x="9602131" y="2294779"/>
          <a:ext cx="2695574" cy="12369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a:extLst>
              <a:ext uri="{FF2B5EF4-FFF2-40B4-BE49-F238E27FC236}">
                <a16:creationId xmlns:a16="http://schemas.microsoft.com/office/drawing/2014/main" id="{BE2AD629-FB91-4173-BE78-0A41F9D10FB5}"/>
              </a:ext>
            </a:extLst>
          </p:cNvPr>
          <p:cNvGraphicFramePr/>
          <p:nvPr>
            <p:extLst>
              <p:ext uri="{D42A27DB-BD31-4B8C-83A1-F6EECF244321}">
                <p14:modId xmlns:p14="http://schemas.microsoft.com/office/powerpoint/2010/main" val="1382047615"/>
              </p:ext>
            </p:extLst>
          </p:nvPr>
        </p:nvGraphicFramePr>
        <p:xfrm>
          <a:off x="2708554" y="3595448"/>
          <a:ext cx="2112962" cy="137282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a:extLst>
              <a:ext uri="{FF2B5EF4-FFF2-40B4-BE49-F238E27FC236}">
                <a16:creationId xmlns:a16="http://schemas.microsoft.com/office/drawing/2014/main" id="{E49F50A8-3DC5-49DE-93F6-8669CA334DB4}"/>
              </a:ext>
            </a:extLst>
          </p:cNvPr>
          <p:cNvGraphicFramePr/>
          <p:nvPr>
            <p:extLst>
              <p:ext uri="{D42A27DB-BD31-4B8C-83A1-F6EECF244321}">
                <p14:modId xmlns:p14="http://schemas.microsoft.com/office/powerpoint/2010/main" val="3953869274"/>
              </p:ext>
            </p:extLst>
          </p:nvPr>
        </p:nvGraphicFramePr>
        <p:xfrm>
          <a:off x="2458761" y="5142246"/>
          <a:ext cx="2272763" cy="1236980"/>
        </p:xfrm>
        <a:graphic>
          <a:graphicData uri="http://schemas.openxmlformats.org/drawingml/2006/chart">
            <c:chart xmlns:c="http://schemas.openxmlformats.org/drawingml/2006/chart" xmlns:r="http://schemas.openxmlformats.org/officeDocument/2006/relationships" r:id="rId8"/>
          </a:graphicData>
        </a:graphic>
      </p:graphicFrame>
      <p:grpSp>
        <p:nvGrpSpPr>
          <p:cNvPr id="3" name="Group 2">
            <a:extLst>
              <a:ext uri="{FF2B5EF4-FFF2-40B4-BE49-F238E27FC236}">
                <a16:creationId xmlns:a16="http://schemas.microsoft.com/office/drawing/2014/main" id="{C0B6A04A-8C08-4146-9E94-3489C380AA00}"/>
              </a:ext>
            </a:extLst>
          </p:cNvPr>
          <p:cNvGrpSpPr/>
          <p:nvPr/>
        </p:nvGrpSpPr>
        <p:grpSpPr>
          <a:xfrm>
            <a:off x="1331653" y="2640688"/>
            <a:ext cx="1069669" cy="609145"/>
            <a:chOff x="1331653" y="2338847"/>
            <a:chExt cx="1069669" cy="609145"/>
          </a:xfrm>
        </p:grpSpPr>
        <p:grpSp>
          <p:nvGrpSpPr>
            <p:cNvPr id="31" name="Group 30">
              <a:extLst>
                <a:ext uri="{FF2B5EF4-FFF2-40B4-BE49-F238E27FC236}">
                  <a16:creationId xmlns:a16="http://schemas.microsoft.com/office/drawing/2014/main" id="{BCB6D10D-2E26-4BF9-BE07-4CF4B5899919}"/>
                </a:ext>
              </a:extLst>
            </p:cNvPr>
            <p:cNvGrpSpPr/>
            <p:nvPr/>
          </p:nvGrpSpPr>
          <p:grpSpPr>
            <a:xfrm>
              <a:off x="1331653" y="2670993"/>
              <a:ext cx="1069669" cy="276999"/>
              <a:chOff x="1278385" y="2788689"/>
              <a:chExt cx="1069669" cy="276999"/>
            </a:xfrm>
          </p:grpSpPr>
          <p:sp>
            <p:nvSpPr>
              <p:cNvPr id="26" name="Rectangle 25">
                <a:extLst>
                  <a:ext uri="{FF2B5EF4-FFF2-40B4-BE49-F238E27FC236}">
                    <a16:creationId xmlns:a16="http://schemas.microsoft.com/office/drawing/2014/main" id="{9A987158-BEEB-49F8-9EE4-11C83F7954AD}"/>
                  </a:ext>
                </a:extLst>
              </p:cNvPr>
              <p:cNvSpPr/>
              <p:nvPr/>
            </p:nvSpPr>
            <p:spPr>
              <a:xfrm>
                <a:off x="1278385" y="2817142"/>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TextBox 27">
                <a:extLst>
                  <a:ext uri="{FF2B5EF4-FFF2-40B4-BE49-F238E27FC236}">
                    <a16:creationId xmlns:a16="http://schemas.microsoft.com/office/drawing/2014/main" id="{E3485A7D-0431-49DD-A8D6-1046FB97B14C}"/>
                  </a:ext>
                </a:extLst>
              </p:cNvPr>
              <p:cNvSpPr txBox="1"/>
              <p:nvPr/>
            </p:nvSpPr>
            <p:spPr>
              <a:xfrm>
                <a:off x="1508232" y="2788689"/>
                <a:ext cx="839822" cy="276999"/>
              </a:xfrm>
              <a:prstGeom prst="rect">
                <a:avLst/>
              </a:prstGeom>
              <a:noFill/>
            </p:spPr>
            <p:txBody>
              <a:bodyPr wrap="square" rtlCol="0">
                <a:spAutoFit/>
              </a:bodyPr>
              <a:lstStyle/>
              <a:p>
                <a:pPr algn="l">
                  <a:spcAft>
                    <a:spcPts val="600"/>
                  </a:spcAft>
                </a:pPr>
                <a:r>
                  <a:rPr lang="en-US" sz="1200"/>
                  <a:t>Female</a:t>
                </a:r>
                <a:endParaRPr lang="en-ZA" sz="1200"/>
              </a:p>
            </p:txBody>
          </p:sp>
        </p:grpSp>
        <p:grpSp>
          <p:nvGrpSpPr>
            <p:cNvPr id="30" name="Group 29">
              <a:extLst>
                <a:ext uri="{FF2B5EF4-FFF2-40B4-BE49-F238E27FC236}">
                  <a16:creationId xmlns:a16="http://schemas.microsoft.com/office/drawing/2014/main" id="{CE43ED3A-0402-4295-B9AE-5859FC21632A}"/>
                </a:ext>
              </a:extLst>
            </p:cNvPr>
            <p:cNvGrpSpPr/>
            <p:nvPr/>
          </p:nvGrpSpPr>
          <p:grpSpPr>
            <a:xfrm>
              <a:off x="1331653" y="2338847"/>
              <a:ext cx="964353" cy="276999"/>
              <a:chOff x="1270988" y="3070119"/>
              <a:chExt cx="964353" cy="276999"/>
            </a:xfrm>
          </p:grpSpPr>
          <p:sp>
            <p:nvSpPr>
              <p:cNvPr id="27" name="Rectangle 26">
                <a:extLst>
                  <a:ext uri="{FF2B5EF4-FFF2-40B4-BE49-F238E27FC236}">
                    <a16:creationId xmlns:a16="http://schemas.microsoft.com/office/drawing/2014/main" id="{2314F156-4BFB-45D5-BD11-F9727B374A0F}"/>
                  </a:ext>
                </a:extLst>
              </p:cNvPr>
              <p:cNvSpPr/>
              <p:nvPr/>
            </p:nvSpPr>
            <p:spPr>
              <a:xfrm>
                <a:off x="1270988" y="3118618"/>
                <a:ext cx="180000" cy="180000"/>
              </a:xfrm>
              <a:prstGeom prst="rect">
                <a:avLst/>
              </a:prstGeom>
              <a:solidFill>
                <a:schemeClr val="tx2">
                  <a:alpha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29" name="TextBox 28">
                <a:extLst>
                  <a:ext uri="{FF2B5EF4-FFF2-40B4-BE49-F238E27FC236}">
                    <a16:creationId xmlns:a16="http://schemas.microsoft.com/office/drawing/2014/main" id="{5527E2FC-B1EB-4F4C-AF64-A68A63734312}"/>
                  </a:ext>
                </a:extLst>
              </p:cNvPr>
              <p:cNvSpPr txBox="1"/>
              <p:nvPr/>
            </p:nvSpPr>
            <p:spPr>
              <a:xfrm>
                <a:off x="1508232" y="3070119"/>
                <a:ext cx="727109" cy="276999"/>
              </a:xfrm>
              <a:prstGeom prst="rect">
                <a:avLst/>
              </a:prstGeom>
              <a:noFill/>
            </p:spPr>
            <p:txBody>
              <a:bodyPr wrap="square" rtlCol="0">
                <a:spAutoFit/>
              </a:bodyPr>
              <a:lstStyle/>
              <a:p>
                <a:pPr algn="l">
                  <a:spcAft>
                    <a:spcPts val="600"/>
                  </a:spcAft>
                </a:pPr>
                <a:r>
                  <a:rPr lang="en-US" sz="1200"/>
                  <a:t>Male</a:t>
                </a:r>
                <a:endParaRPr lang="en-ZA" sz="1200"/>
              </a:p>
            </p:txBody>
          </p:sp>
        </p:grpSp>
      </p:grpSp>
      <p:graphicFrame>
        <p:nvGraphicFramePr>
          <p:cNvPr id="34" name="Chart 33">
            <a:extLst>
              <a:ext uri="{FF2B5EF4-FFF2-40B4-BE49-F238E27FC236}">
                <a16:creationId xmlns:a16="http://schemas.microsoft.com/office/drawing/2014/main" id="{A2F9F702-FA2F-4568-8652-8C59D8A6583B}"/>
              </a:ext>
            </a:extLst>
          </p:cNvPr>
          <p:cNvGraphicFramePr/>
          <p:nvPr>
            <p:extLst>
              <p:ext uri="{D42A27DB-BD31-4B8C-83A1-F6EECF244321}">
                <p14:modId xmlns:p14="http://schemas.microsoft.com/office/powerpoint/2010/main" val="3323060245"/>
              </p:ext>
            </p:extLst>
          </p:nvPr>
        </p:nvGraphicFramePr>
        <p:xfrm>
          <a:off x="5225811" y="3595448"/>
          <a:ext cx="2112962" cy="137282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5" name="Chart 34">
            <a:extLst>
              <a:ext uri="{FF2B5EF4-FFF2-40B4-BE49-F238E27FC236}">
                <a16:creationId xmlns:a16="http://schemas.microsoft.com/office/drawing/2014/main" id="{5A23BE7B-9C1C-4BD2-8582-89CB03F76EC9}"/>
              </a:ext>
            </a:extLst>
          </p:cNvPr>
          <p:cNvGraphicFramePr/>
          <p:nvPr>
            <p:extLst>
              <p:ext uri="{D42A27DB-BD31-4B8C-83A1-F6EECF244321}">
                <p14:modId xmlns:p14="http://schemas.microsoft.com/office/powerpoint/2010/main" val="4098400541"/>
              </p:ext>
            </p:extLst>
          </p:nvPr>
        </p:nvGraphicFramePr>
        <p:xfrm>
          <a:off x="7537815" y="3595448"/>
          <a:ext cx="2112962" cy="137282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6" name="Chart 35">
            <a:extLst>
              <a:ext uri="{FF2B5EF4-FFF2-40B4-BE49-F238E27FC236}">
                <a16:creationId xmlns:a16="http://schemas.microsoft.com/office/drawing/2014/main" id="{C5BCA4B4-3C59-4964-924B-D76B56CC560C}"/>
              </a:ext>
            </a:extLst>
          </p:cNvPr>
          <p:cNvGraphicFramePr/>
          <p:nvPr>
            <p:extLst>
              <p:ext uri="{D42A27DB-BD31-4B8C-83A1-F6EECF244321}">
                <p14:modId xmlns:p14="http://schemas.microsoft.com/office/powerpoint/2010/main" val="1669290014"/>
              </p:ext>
            </p:extLst>
          </p:nvPr>
        </p:nvGraphicFramePr>
        <p:xfrm>
          <a:off x="9893437" y="3595448"/>
          <a:ext cx="2112962" cy="13728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7" name="Chart 36">
            <a:extLst>
              <a:ext uri="{FF2B5EF4-FFF2-40B4-BE49-F238E27FC236}">
                <a16:creationId xmlns:a16="http://schemas.microsoft.com/office/drawing/2014/main" id="{DB6C6B3C-9608-49A4-841E-07D85E21E338}"/>
              </a:ext>
            </a:extLst>
          </p:cNvPr>
          <p:cNvGraphicFramePr/>
          <p:nvPr>
            <p:extLst>
              <p:ext uri="{D42A27DB-BD31-4B8C-83A1-F6EECF244321}">
                <p14:modId xmlns:p14="http://schemas.microsoft.com/office/powerpoint/2010/main" val="2709587986"/>
              </p:ext>
            </p:extLst>
          </p:nvPr>
        </p:nvGraphicFramePr>
        <p:xfrm>
          <a:off x="4821516" y="5142246"/>
          <a:ext cx="2272763" cy="123698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8" name="Chart 37">
            <a:extLst>
              <a:ext uri="{FF2B5EF4-FFF2-40B4-BE49-F238E27FC236}">
                <a16:creationId xmlns:a16="http://schemas.microsoft.com/office/drawing/2014/main" id="{FA5FB1F7-1957-42CA-8C4C-F72869371541}"/>
              </a:ext>
            </a:extLst>
          </p:cNvPr>
          <p:cNvGraphicFramePr/>
          <p:nvPr>
            <p:extLst>
              <p:ext uri="{D42A27DB-BD31-4B8C-83A1-F6EECF244321}">
                <p14:modId xmlns:p14="http://schemas.microsoft.com/office/powerpoint/2010/main" val="3338706216"/>
              </p:ext>
            </p:extLst>
          </p:nvPr>
        </p:nvGraphicFramePr>
        <p:xfrm>
          <a:off x="7313849" y="5142246"/>
          <a:ext cx="2272763" cy="123698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9" name="Chart 38">
            <a:extLst>
              <a:ext uri="{FF2B5EF4-FFF2-40B4-BE49-F238E27FC236}">
                <a16:creationId xmlns:a16="http://schemas.microsoft.com/office/drawing/2014/main" id="{AE0E4175-247F-46DF-AAAE-23A1ECEA815D}"/>
              </a:ext>
            </a:extLst>
          </p:cNvPr>
          <p:cNvGraphicFramePr/>
          <p:nvPr>
            <p:extLst>
              <p:ext uri="{D42A27DB-BD31-4B8C-83A1-F6EECF244321}">
                <p14:modId xmlns:p14="http://schemas.microsoft.com/office/powerpoint/2010/main" val="2591293162"/>
              </p:ext>
            </p:extLst>
          </p:nvPr>
        </p:nvGraphicFramePr>
        <p:xfrm>
          <a:off x="9790411" y="5142246"/>
          <a:ext cx="2272763" cy="1236980"/>
        </p:xfrm>
        <a:graphic>
          <a:graphicData uri="http://schemas.openxmlformats.org/drawingml/2006/chart">
            <c:chart xmlns:c="http://schemas.openxmlformats.org/drawingml/2006/chart" xmlns:r="http://schemas.openxmlformats.org/officeDocument/2006/relationships" r:id="rId14"/>
          </a:graphicData>
        </a:graphic>
      </p:graphicFrame>
      <p:sp>
        <p:nvSpPr>
          <p:cNvPr id="6" name="TextBox 5">
            <a:extLst>
              <a:ext uri="{FF2B5EF4-FFF2-40B4-BE49-F238E27FC236}">
                <a16:creationId xmlns:a16="http://schemas.microsoft.com/office/drawing/2014/main" id="{17A6020E-BF06-C703-A9BA-3476CD501879}"/>
              </a:ext>
            </a:extLst>
          </p:cNvPr>
          <p:cNvSpPr txBox="1"/>
          <p:nvPr/>
        </p:nvSpPr>
        <p:spPr>
          <a:xfrm>
            <a:off x="525526" y="6402938"/>
            <a:ext cx="11666474" cy="415498"/>
          </a:xfrm>
          <a:prstGeom prst="rect">
            <a:avLst/>
          </a:prstGeom>
          <a:noFill/>
        </p:spPr>
        <p:txBody>
          <a:bodyPr wrap="square" rtlCol="0">
            <a:spAutoFit/>
          </a:bodyPr>
          <a:lstStyle/>
          <a:p>
            <a:r>
              <a:rPr lang="en-US" sz="700" dirty="0"/>
              <a:t>Source: </a:t>
            </a:r>
            <a:r>
              <a:rPr lang="en-US" sz="700" dirty="0" err="1"/>
              <a:t>FinAccess</a:t>
            </a:r>
            <a:r>
              <a:rPr lang="en-US" sz="700" dirty="0"/>
              <a:t> MSE Tracker: Wave 1 &amp; Wave 3 datasets. Demographic data from Wave 3 survey conducted in July 2021</a:t>
            </a:r>
          </a:p>
          <a:p>
            <a:pPr algn="l"/>
            <a:r>
              <a:rPr lang="en-US" sz="700" dirty="0"/>
              <a:t>Note: [1] Segments based on the reported revenue amounts from the sample of business owners who participated in Wave 1 and Wave 3 and, for those that remained active, provided reliable revenue data that could be compared across the two periods. [2] Proportion show is relative to the total sample of 433 respondents who participated in Wave 1 and Wave 3. 102 respondents (24% of the sample) could not be classified into either the recovered or struggling segments due to the unreliability of their reported incomes in the first wave of the survey</a:t>
            </a:r>
            <a:endParaRPr lang="en-ZA" sz="700" dirty="0"/>
          </a:p>
        </p:txBody>
      </p:sp>
    </p:spTree>
    <p:extLst>
      <p:ext uri="{BB962C8B-B14F-4D97-AF65-F5344CB8AC3E}">
        <p14:creationId xmlns:p14="http://schemas.microsoft.com/office/powerpoint/2010/main" val="4113370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9DCA-8B04-4E09-8BEE-1051AFD3872F}"/>
              </a:ext>
            </a:extLst>
          </p:cNvPr>
          <p:cNvSpPr>
            <a:spLocks noGrp="1"/>
          </p:cNvSpPr>
          <p:nvPr>
            <p:ph type="title"/>
          </p:nvPr>
        </p:nvSpPr>
        <p:spPr/>
        <p:txBody>
          <a:bodyPr>
            <a:normAutofit/>
          </a:bodyPr>
          <a:lstStyle/>
          <a:p>
            <a:r>
              <a:rPr lang="en-US" b="1"/>
              <a:t>BUSINESS OWNER DEMOGRAPHICS</a:t>
            </a:r>
            <a:endParaRPr lang="en-ZA"/>
          </a:p>
        </p:txBody>
      </p:sp>
      <p:sp>
        <p:nvSpPr>
          <p:cNvPr id="4" name="Slide Number Placeholder 3">
            <a:extLst>
              <a:ext uri="{FF2B5EF4-FFF2-40B4-BE49-F238E27FC236}">
                <a16:creationId xmlns:a16="http://schemas.microsoft.com/office/drawing/2014/main" id="{C1A2DEA1-906B-419C-B482-26E2BA5B207B}"/>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ZA"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 |</a:t>
            </a:r>
          </a:p>
        </p:txBody>
      </p:sp>
      <p:graphicFrame>
        <p:nvGraphicFramePr>
          <p:cNvPr id="5" name="Table 5">
            <a:extLst>
              <a:ext uri="{FF2B5EF4-FFF2-40B4-BE49-F238E27FC236}">
                <a16:creationId xmlns:a16="http://schemas.microsoft.com/office/drawing/2014/main" id="{E1BBFD84-402B-4437-8235-B4AF69D5B997}"/>
              </a:ext>
            </a:extLst>
          </p:cNvPr>
          <p:cNvGraphicFramePr>
            <a:graphicFrameLocks noGrp="1"/>
          </p:cNvGraphicFramePr>
          <p:nvPr>
            <p:extLst>
              <p:ext uri="{D42A27DB-BD31-4B8C-83A1-F6EECF244321}">
                <p14:modId xmlns:p14="http://schemas.microsoft.com/office/powerpoint/2010/main" val="337292361"/>
              </p:ext>
            </p:extLst>
          </p:nvPr>
        </p:nvGraphicFramePr>
        <p:xfrm>
          <a:off x="53267" y="1115229"/>
          <a:ext cx="12049125" cy="5292888"/>
        </p:xfrm>
        <a:graphic>
          <a:graphicData uri="http://schemas.openxmlformats.org/drawingml/2006/table">
            <a:tbl>
              <a:tblPr firstRow="1" bandRow="1">
                <a:tableStyleId>{5C22544A-7EE6-4342-B048-85BDC9FD1C3A}</a:tableStyleId>
              </a:tblPr>
              <a:tblGrid>
                <a:gridCol w="2467993">
                  <a:extLst>
                    <a:ext uri="{9D8B030D-6E8A-4147-A177-3AD203B41FA5}">
                      <a16:colId xmlns:a16="http://schemas.microsoft.com/office/drawing/2014/main" val="1285100028"/>
                    </a:ext>
                  </a:extLst>
                </a:gridCol>
                <a:gridCol w="2351657">
                  <a:extLst>
                    <a:ext uri="{9D8B030D-6E8A-4147-A177-3AD203B41FA5}">
                      <a16:colId xmlns:a16="http://schemas.microsoft.com/office/drawing/2014/main" val="2461658540"/>
                    </a:ext>
                  </a:extLst>
                </a:gridCol>
                <a:gridCol w="2409825">
                  <a:extLst>
                    <a:ext uri="{9D8B030D-6E8A-4147-A177-3AD203B41FA5}">
                      <a16:colId xmlns:a16="http://schemas.microsoft.com/office/drawing/2014/main" val="2856246918"/>
                    </a:ext>
                  </a:extLst>
                </a:gridCol>
                <a:gridCol w="2409825">
                  <a:extLst>
                    <a:ext uri="{9D8B030D-6E8A-4147-A177-3AD203B41FA5}">
                      <a16:colId xmlns:a16="http://schemas.microsoft.com/office/drawing/2014/main" val="3265806732"/>
                    </a:ext>
                  </a:extLst>
                </a:gridCol>
                <a:gridCol w="2409825">
                  <a:extLst>
                    <a:ext uri="{9D8B030D-6E8A-4147-A177-3AD203B41FA5}">
                      <a16:colId xmlns:a16="http://schemas.microsoft.com/office/drawing/2014/main" val="3420925616"/>
                    </a:ext>
                  </a:extLst>
                </a:gridCol>
              </a:tblGrid>
              <a:tr h="345798">
                <a:tc>
                  <a:txBody>
                    <a:bodyPr/>
                    <a:lstStyle/>
                    <a:p>
                      <a:r>
                        <a:rPr lang="en-US" sz="1400">
                          <a:solidFill>
                            <a:schemeClr val="tx1"/>
                          </a:solidFill>
                        </a:rPr>
                        <a:t>SEGMENT</a:t>
                      </a:r>
                      <a:endParaRPr lang="en-ZA" sz="1400">
                        <a:solidFill>
                          <a:schemeClr val="tx1"/>
                        </a:solidFill>
                      </a:endParaRPr>
                    </a:p>
                  </a:txBody>
                  <a:tcPr>
                    <a:noFill/>
                  </a:tcPr>
                </a:tc>
                <a:tc>
                  <a:txBody>
                    <a:bodyPr/>
                    <a:lstStyle/>
                    <a:p>
                      <a:pPr algn="ctr"/>
                      <a:r>
                        <a:rPr lang="en-US" sz="1400" b="1" i="0">
                          <a:solidFill>
                            <a:schemeClr val="tx1"/>
                          </a:solidFill>
                        </a:rPr>
                        <a:t>RECOVERED</a:t>
                      </a:r>
                    </a:p>
                  </a:txBody>
                  <a:tcPr>
                    <a:noFill/>
                  </a:tcPr>
                </a:tc>
                <a:tc>
                  <a:txBody>
                    <a:bodyPr/>
                    <a:lstStyle/>
                    <a:p>
                      <a:pPr algn="ctr"/>
                      <a:r>
                        <a:rPr lang="en-US" sz="1400" b="1" i="0">
                          <a:solidFill>
                            <a:schemeClr val="tx1"/>
                          </a:solidFill>
                        </a:rPr>
                        <a:t>STRUGGLING</a:t>
                      </a:r>
                    </a:p>
                  </a:txBody>
                  <a:tcPr>
                    <a:noFill/>
                  </a:tcPr>
                </a:tc>
                <a:tc>
                  <a:txBody>
                    <a:bodyPr/>
                    <a:lstStyle/>
                    <a:p>
                      <a:pPr algn="ctr"/>
                      <a:r>
                        <a:rPr lang="en-US" sz="1400" b="1" i="0">
                          <a:solidFill>
                            <a:schemeClr val="tx1"/>
                          </a:solidFill>
                        </a:rPr>
                        <a:t>CLOSED</a:t>
                      </a:r>
                    </a:p>
                  </a:txBody>
                  <a:tcPr>
                    <a:noFill/>
                  </a:tcPr>
                </a:tc>
                <a:tc>
                  <a:txBody>
                    <a:bodyPr/>
                    <a:lstStyle/>
                    <a:p>
                      <a:pPr algn="ctr"/>
                      <a:r>
                        <a:rPr lang="en-US" sz="1400" b="1" i="0">
                          <a:solidFill>
                            <a:schemeClr val="tx1"/>
                          </a:solidFill>
                        </a:rPr>
                        <a:t>TOTAL</a:t>
                      </a:r>
                    </a:p>
                  </a:txBody>
                  <a:tcPr>
                    <a:noFill/>
                  </a:tcPr>
                </a:tc>
                <a:extLst>
                  <a:ext uri="{0D108BD9-81ED-4DB2-BD59-A6C34878D82A}">
                    <a16:rowId xmlns:a16="http://schemas.microsoft.com/office/drawing/2014/main" val="1020654049"/>
                  </a:ext>
                </a:extLst>
              </a:tr>
              <a:tr h="391841">
                <a:tc>
                  <a:txBody>
                    <a:bodyPr/>
                    <a:lstStyle/>
                    <a:p>
                      <a:r>
                        <a:rPr lang="en-US" sz="1000" b="1" dirty="0">
                          <a:solidFill>
                            <a:schemeClr val="tx1"/>
                          </a:solidFill>
                        </a:rPr>
                        <a:t>Revenue in July ’21 vs Feb ’20</a:t>
                      </a:r>
                      <a:r>
                        <a:rPr lang="en-US" sz="1000" b="1" baseline="30000" dirty="0">
                          <a:solidFill>
                            <a:schemeClr val="tx1"/>
                          </a:solidFill>
                        </a:rPr>
                        <a:t>1</a:t>
                      </a:r>
                      <a:endParaRPr lang="en-ZA" sz="1000" b="1" baseline="30000" dirty="0">
                        <a:solidFill>
                          <a:schemeClr val="tx1"/>
                        </a:solidFill>
                      </a:endParaRPr>
                    </a:p>
                  </a:txBody>
                  <a:tcPr anchor="ctr">
                    <a:solidFill>
                      <a:schemeClr val="bg2">
                        <a:lumMod val="20000"/>
                        <a:lumOff val="80000"/>
                      </a:schemeClr>
                    </a:solidFill>
                  </a:tcPr>
                </a:tc>
                <a:tc>
                  <a:txBody>
                    <a:bodyPr/>
                    <a:lstStyle/>
                    <a:p>
                      <a:pPr algn="ctr"/>
                      <a:r>
                        <a:rPr lang="en-US" sz="1000" b="0" i="0">
                          <a:solidFill>
                            <a:schemeClr val="tx1"/>
                          </a:solidFill>
                        </a:rPr>
                        <a:t>75% or more of pre-Covid revenues</a:t>
                      </a:r>
                    </a:p>
                  </a:txBody>
                  <a:tcPr anchor="ctr">
                    <a:solidFill>
                      <a:schemeClr val="bg2">
                        <a:lumMod val="20000"/>
                        <a:lumOff val="80000"/>
                      </a:schemeClr>
                    </a:solidFill>
                  </a:tcPr>
                </a:tc>
                <a:tc>
                  <a:txBody>
                    <a:bodyPr/>
                    <a:lstStyle/>
                    <a:p>
                      <a:pPr algn="ctr"/>
                      <a:r>
                        <a:rPr lang="en-US" sz="1000" b="0" i="0">
                          <a:solidFill>
                            <a:schemeClr val="tx1"/>
                          </a:solidFill>
                        </a:rPr>
                        <a:t>Less than 75% of pre-Covid revenues</a:t>
                      </a:r>
                    </a:p>
                  </a:txBody>
                  <a:tcPr anchor="ct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a:solidFill>
                            <a:schemeClr val="tx1"/>
                          </a:solidFill>
                        </a:rPr>
                        <a:t>Not involved in any business activity in July 2021</a:t>
                      </a:r>
                    </a:p>
                  </a:txBody>
                  <a:tcPr anchor="ctr">
                    <a:solidFill>
                      <a:schemeClr val="bg2">
                        <a:lumMod val="20000"/>
                        <a:lumOff val="80000"/>
                      </a:schemeClr>
                    </a:solidFill>
                  </a:tcPr>
                </a:tc>
                <a:tc>
                  <a:txBody>
                    <a:bodyPr/>
                    <a:lstStyle/>
                    <a:p>
                      <a:pPr algn="ctr"/>
                      <a:endParaRPr lang="en-US" sz="1000" b="0" i="0">
                        <a:solidFill>
                          <a:schemeClr val="tx1"/>
                        </a:solidFill>
                      </a:endParaRPr>
                    </a:p>
                  </a:txBody>
                  <a:tcPr anchor="ctr">
                    <a:solidFill>
                      <a:schemeClr val="bg2">
                        <a:lumMod val="20000"/>
                        <a:lumOff val="80000"/>
                      </a:schemeClr>
                    </a:solidFill>
                  </a:tcPr>
                </a:tc>
                <a:extLst>
                  <a:ext uri="{0D108BD9-81ED-4DB2-BD59-A6C34878D82A}">
                    <a16:rowId xmlns:a16="http://schemas.microsoft.com/office/drawing/2014/main" val="3637474700"/>
                  </a:ext>
                </a:extLst>
              </a:tr>
              <a:tr h="345798">
                <a:tc>
                  <a:txBody>
                    <a:bodyPr/>
                    <a:lstStyle/>
                    <a:p>
                      <a:r>
                        <a:rPr lang="en-US" sz="1000" b="1" dirty="0"/>
                        <a:t>Segment size</a:t>
                      </a:r>
                      <a:r>
                        <a:rPr lang="en-US" sz="1000" b="1" baseline="30000" dirty="0"/>
                        <a:t>2</a:t>
                      </a:r>
                      <a:r>
                        <a:rPr lang="en-US" sz="1000" b="1" dirty="0"/>
                        <a:t> </a:t>
                      </a:r>
                    </a:p>
                  </a:txBody>
                  <a:tcPr anchor="ctr">
                    <a:noFill/>
                  </a:tcPr>
                </a:tc>
                <a:tc>
                  <a:txBody>
                    <a:bodyPr/>
                    <a:lstStyle/>
                    <a:p>
                      <a:pPr algn="ctr"/>
                      <a:r>
                        <a:rPr lang="en-US" sz="1000" b="1" dirty="0"/>
                        <a:t>76 respondents (18%)</a:t>
                      </a:r>
                      <a:endParaRPr lang="en-ZA" sz="1000" b="1" dirty="0"/>
                    </a:p>
                  </a:txBody>
                  <a:tcPr anchor="ctr">
                    <a:noFill/>
                  </a:tcPr>
                </a:tc>
                <a:tc>
                  <a:txBody>
                    <a:bodyPr/>
                    <a:lstStyle/>
                    <a:p>
                      <a:pPr algn="ctr"/>
                      <a:r>
                        <a:rPr lang="en-US" sz="1000" b="1" dirty="0"/>
                        <a:t>108 respondents (25%)</a:t>
                      </a:r>
                      <a:endParaRPr lang="en-ZA" sz="1000" b="1" dirty="0"/>
                    </a:p>
                  </a:txBody>
                  <a:tcPr anchor="ctr">
                    <a:noFill/>
                  </a:tcPr>
                </a:tc>
                <a:tc>
                  <a:txBody>
                    <a:bodyPr/>
                    <a:lstStyle/>
                    <a:p>
                      <a:pPr algn="ctr"/>
                      <a:r>
                        <a:rPr lang="en-US" sz="1000" b="1" dirty="0"/>
                        <a:t>147 respondents (34%)</a:t>
                      </a:r>
                      <a:endParaRPr lang="en-ZA" sz="1000" b="1" dirty="0"/>
                    </a:p>
                  </a:txBody>
                  <a:tcPr anchor="ctr">
                    <a:noFill/>
                  </a:tcPr>
                </a:tc>
                <a:tc>
                  <a:txBody>
                    <a:bodyPr/>
                    <a:lstStyle/>
                    <a:p>
                      <a:pPr algn="ctr"/>
                      <a:r>
                        <a:rPr lang="en-ZA" sz="1000" b="1" dirty="0"/>
                        <a:t>433 respondents</a:t>
                      </a:r>
                    </a:p>
                  </a:txBody>
                  <a:tcPr anchor="ctr">
                    <a:noFill/>
                  </a:tcPr>
                </a:tc>
                <a:extLst>
                  <a:ext uri="{0D108BD9-81ED-4DB2-BD59-A6C34878D82A}">
                    <a16:rowId xmlns:a16="http://schemas.microsoft.com/office/drawing/2014/main" val="3940112815"/>
                  </a:ext>
                </a:extLst>
              </a:tr>
              <a:tr h="1175522">
                <a:tc>
                  <a:txBody>
                    <a:bodyPr/>
                    <a:lstStyle/>
                    <a:p>
                      <a:r>
                        <a:rPr lang="en-ZA" sz="1200" b="1" dirty="0"/>
                        <a:t>LOCATION</a:t>
                      </a:r>
                    </a:p>
                  </a:txBody>
                  <a:tcPr anchor="ctr">
                    <a:solidFill>
                      <a:schemeClr val="bg2">
                        <a:lumMod val="20000"/>
                        <a:lumOff val="80000"/>
                      </a:schemeClr>
                    </a:solidFill>
                  </a:tcPr>
                </a:tc>
                <a:tc>
                  <a:txBody>
                    <a:bodyPr/>
                    <a:lstStyle/>
                    <a:p>
                      <a:pPr algn="ctr"/>
                      <a:endParaRPr lang="en-ZA" sz="1200" b="1"/>
                    </a:p>
                  </a:txBody>
                  <a:tcPr>
                    <a:solidFill>
                      <a:schemeClr val="bg2">
                        <a:lumMod val="20000"/>
                        <a:lumOff val="80000"/>
                      </a:schemeClr>
                    </a:solidFill>
                  </a:tcPr>
                </a:tc>
                <a:tc>
                  <a:txBody>
                    <a:bodyPr/>
                    <a:lstStyle/>
                    <a:p>
                      <a:pPr algn="ctr"/>
                      <a:endParaRPr lang="en-ZA" sz="1200" b="1"/>
                    </a:p>
                  </a:txBody>
                  <a:tcPr>
                    <a:solidFill>
                      <a:schemeClr val="bg2">
                        <a:lumMod val="20000"/>
                        <a:lumOff val="80000"/>
                      </a:schemeClr>
                    </a:solidFill>
                  </a:tcPr>
                </a:tc>
                <a:tc>
                  <a:txBody>
                    <a:bodyPr/>
                    <a:lstStyle/>
                    <a:p>
                      <a:pPr algn="ctr"/>
                      <a:endParaRPr lang="en-US" sz="1200" b="1"/>
                    </a:p>
                    <a:p>
                      <a:pPr algn="ctr"/>
                      <a:endParaRPr lang="en-ZA" sz="1200" b="1"/>
                    </a:p>
                    <a:p>
                      <a:pPr algn="ctr"/>
                      <a:endParaRPr lang="en-ZA" sz="1200" b="1"/>
                    </a:p>
                    <a:p>
                      <a:pPr algn="ctr"/>
                      <a:endParaRPr lang="en-ZA" sz="1200" b="1"/>
                    </a:p>
                    <a:p>
                      <a:pPr algn="ctr"/>
                      <a:endParaRPr lang="en-ZA" sz="1200" b="1"/>
                    </a:p>
                    <a:p>
                      <a:pPr algn="ctr"/>
                      <a:endParaRPr lang="en-ZA" sz="1200" b="1"/>
                    </a:p>
                  </a:txBody>
                  <a:tcPr>
                    <a:solidFill>
                      <a:schemeClr val="bg2">
                        <a:lumMod val="20000"/>
                        <a:lumOff val="80000"/>
                      </a:schemeClr>
                    </a:solidFill>
                  </a:tcPr>
                </a:tc>
                <a:tc>
                  <a:txBody>
                    <a:bodyPr/>
                    <a:lstStyle/>
                    <a:p>
                      <a:pPr algn="ctr"/>
                      <a:endParaRPr lang="en-ZA" sz="1200" b="1" dirty="0"/>
                    </a:p>
                  </a:txBody>
                  <a:tcPr>
                    <a:solidFill>
                      <a:schemeClr val="bg2">
                        <a:lumMod val="20000"/>
                        <a:lumOff val="80000"/>
                      </a:schemeClr>
                    </a:solidFill>
                  </a:tcPr>
                </a:tc>
                <a:extLst>
                  <a:ext uri="{0D108BD9-81ED-4DB2-BD59-A6C34878D82A}">
                    <a16:rowId xmlns:a16="http://schemas.microsoft.com/office/drawing/2014/main" val="2917075992"/>
                  </a:ext>
                </a:extLst>
              </a:tr>
              <a:tr h="1278972">
                <a:tc>
                  <a:txBody>
                    <a:bodyPr/>
                    <a:lstStyle/>
                    <a:p>
                      <a:r>
                        <a:rPr lang="en-US" sz="1200" b="1" dirty="0"/>
                        <a:t>SOLE INCOME </a:t>
                      </a:r>
                    </a:p>
                    <a:p>
                      <a:r>
                        <a:rPr lang="en-US" sz="1200" b="1" dirty="0"/>
                        <a:t>EARNER</a:t>
                      </a:r>
                      <a:endParaRPr lang="en-ZA" sz="1200" b="1" dirty="0"/>
                    </a:p>
                    <a:p>
                      <a:endParaRPr lang="en-ZA" sz="1200" b="1" dirty="0"/>
                    </a:p>
                  </a:txBody>
                  <a:tcPr anchor="ctr">
                    <a:noFill/>
                  </a:tcPr>
                </a:tc>
                <a:tc>
                  <a:txBody>
                    <a:bodyPr/>
                    <a:lstStyle/>
                    <a:p>
                      <a:pPr algn="ctr"/>
                      <a:endParaRPr lang="en-US" sz="1200" b="1" dirty="0"/>
                    </a:p>
                  </a:txBody>
                  <a:tcPr>
                    <a:noFill/>
                  </a:tcPr>
                </a:tc>
                <a:tc>
                  <a:txBody>
                    <a:bodyPr/>
                    <a:lstStyle/>
                    <a:p>
                      <a:pPr algn="ctr"/>
                      <a:endParaRPr lang="en-ZA" sz="1200" b="1" dirty="0"/>
                    </a:p>
                  </a:txBody>
                  <a:tcPr>
                    <a:noFill/>
                  </a:tcPr>
                </a:tc>
                <a:tc>
                  <a:txBody>
                    <a:bodyPr/>
                    <a:lstStyle/>
                    <a:p>
                      <a:pPr algn="ctr"/>
                      <a:endParaRPr lang="en-ZA" sz="1200" b="1" dirty="0"/>
                    </a:p>
                  </a:txBody>
                  <a:tcPr>
                    <a:noFill/>
                  </a:tcPr>
                </a:tc>
                <a:tc>
                  <a:txBody>
                    <a:bodyPr/>
                    <a:lstStyle/>
                    <a:p>
                      <a:pPr algn="ctr"/>
                      <a:endParaRPr lang="en-ZA" sz="1200" b="1" dirty="0"/>
                    </a:p>
                  </a:txBody>
                  <a:tcPr>
                    <a:noFill/>
                  </a:tcPr>
                </a:tc>
                <a:extLst>
                  <a:ext uri="{0D108BD9-81ED-4DB2-BD59-A6C34878D82A}">
                    <a16:rowId xmlns:a16="http://schemas.microsoft.com/office/drawing/2014/main" val="2072062812"/>
                  </a:ext>
                </a:extLst>
              </a:tr>
              <a:tr h="1718070">
                <a:tc>
                  <a:txBody>
                    <a:bodyPr/>
                    <a:lstStyle/>
                    <a:p>
                      <a:r>
                        <a:rPr lang="en-US" sz="1200" b="1" dirty="0"/>
                        <a:t>MARITAL STATUS</a:t>
                      </a:r>
                    </a:p>
                    <a:p>
                      <a:endParaRPr lang="en-ZA" sz="1200" b="1" dirty="0"/>
                    </a:p>
                  </a:txBody>
                  <a:tcPr anchor="ctr">
                    <a:solidFill>
                      <a:schemeClr val="bg2">
                        <a:lumMod val="20000"/>
                        <a:lumOff val="80000"/>
                      </a:schemeClr>
                    </a:solidFill>
                  </a:tcPr>
                </a:tc>
                <a:tc>
                  <a:txBody>
                    <a:bodyPr/>
                    <a:lstStyle/>
                    <a:p>
                      <a:pPr algn="ctr"/>
                      <a:endParaRPr lang="en-US"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txBody>
                  <a:tcPr>
                    <a:solidFill>
                      <a:schemeClr val="bg2">
                        <a:lumMod val="20000"/>
                        <a:lumOff val="80000"/>
                      </a:schemeClr>
                    </a:solidFill>
                  </a:tcPr>
                </a:tc>
                <a:tc>
                  <a:txBody>
                    <a:bodyPr/>
                    <a:lstStyle/>
                    <a:p>
                      <a:pPr algn="ctr"/>
                      <a:endParaRPr lang="en-ZA" sz="1200" b="1" dirty="0"/>
                    </a:p>
                  </a:txBody>
                  <a:tcPr>
                    <a:solidFill>
                      <a:schemeClr val="bg2">
                        <a:lumMod val="20000"/>
                        <a:lumOff val="80000"/>
                      </a:schemeClr>
                    </a:solidFill>
                  </a:tcPr>
                </a:tc>
                <a:tc>
                  <a:txBody>
                    <a:bodyPr/>
                    <a:lstStyle/>
                    <a:p>
                      <a:pPr algn="ctr"/>
                      <a:endParaRPr lang="en-ZA" sz="1200" b="1" dirty="0"/>
                    </a:p>
                  </a:txBody>
                  <a:tcPr>
                    <a:solidFill>
                      <a:schemeClr val="bg2">
                        <a:lumMod val="20000"/>
                        <a:lumOff val="80000"/>
                      </a:schemeClr>
                    </a:solidFill>
                  </a:tcPr>
                </a:tc>
                <a:tc>
                  <a:txBody>
                    <a:bodyPr/>
                    <a:lstStyle/>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txBody>
                  <a:tcPr>
                    <a:solidFill>
                      <a:schemeClr val="bg2">
                        <a:lumMod val="20000"/>
                        <a:lumOff val="80000"/>
                      </a:schemeClr>
                    </a:solidFill>
                  </a:tcPr>
                </a:tc>
                <a:extLst>
                  <a:ext uri="{0D108BD9-81ED-4DB2-BD59-A6C34878D82A}">
                    <a16:rowId xmlns:a16="http://schemas.microsoft.com/office/drawing/2014/main" val="139207896"/>
                  </a:ext>
                </a:extLst>
              </a:tr>
            </a:tbl>
          </a:graphicData>
        </a:graphic>
      </p:graphicFrame>
      <p:graphicFrame>
        <p:nvGraphicFramePr>
          <p:cNvPr id="10" name="Chart 9">
            <a:extLst>
              <a:ext uri="{FF2B5EF4-FFF2-40B4-BE49-F238E27FC236}">
                <a16:creationId xmlns:a16="http://schemas.microsoft.com/office/drawing/2014/main" id="{3088628F-D108-4DC8-8C56-79F798A1A5CA}"/>
              </a:ext>
            </a:extLst>
          </p:cNvPr>
          <p:cNvGraphicFramePr/>
          <p:nvPr>
            <p:extLst>
              <p:ext uri="{D42A27DB-BD31-4B8C-83A1-F6EECF244321}">
                <p14:modId xmlns:p14="http://schemas.microsoft.com/office/powerpoint/2010/main" val="2318377684"/>
              </p:ext>
            </p:extLst>
          </p:nvPr>
        </p:nvGraphicFramePr>
        <p:xfrm>
          <a:off x="2381473" y="3412683"/>
          <a:ext cx="2695574" cy="12369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C0B6A04A-8C08-4146-9E94-3489C380AA00}"/>
              </a:ext>
            </a:extLst>
          </p:cNvPr>
          <p:cNvGrpSpPr/>
          <p:nvPr/>
        </p:nvGrpSpPr>
        <p:grpSpPr>
          <a:xfrm>
            <a:off x="1584548" y="3699027"/>
            <a:ext cx="1069669" cy="609145"/>
            <a:chOff x="1331653" y="2338847"/>
            <a:chExt cx="1069669" cy="609145"/>
          </a:xfrm>
        </p:grpSpPr>
        <p:grpSp>
          <p:nvGrpSpPr>
            <p:cNvPr id="31" name="Group 30">
              <a:extLst>
                <a:ext uri="{FF2B5EF4-FFF2-40B4-BE49-F238E27FC236}">
                  <a16:creationId xmlns:a16="http://schemas.microsoft.com/office/drawing/2014/main" id="{BCB6D10D-2E26-4BF9-BE07-4CF4B5899919}"/>
                </a:ext>
              </a:extLst>
            </p:cNvPr>
            <p:cNvGrpSpPr/>
            <p:nvPr/>
          </p:nvGrpSpPr>
          <p:grpSpPr>
            <a:xfrm>
              <a:off x="1331653" y="2670993"/>
              <a:ext cx="1069669" cy="276999"/>
              <a:chOff x="1278385" y="2788689"/>
              <a:chExt cx="1069669" cy="276999"/>
            </a:xfrm>
          </p:grpSpPr>
          <p:sp>
            <p:nvSpPr>
              <p:cNvPr id="26" name="Rectangle 25">
                <a:extLst>
                  <a:ext uri="{FF2B5EF4-FFF2-40B4-BE49-F238E27FC236}">
                    <a16:creationId xmlns:a16="http://schemas.microsoft.com/office/drawing/2014/main" id="{9A987158-BEEB-49F8-9EE4-11C83F7954AD}"/>
                  </a:ext>
                </a:extLst>
              </p:cNvPr>
              <p:cNvSpPr/>
              <p:nvPr/>
            </p:nvSpPr>
            <p:spPr>
              <a:xfrm>
                <a:off x="1278385" y="2817142"/>
                <a:ext cx="180000" cy="180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TextBox 27">
                <a:extLst>
                  <a:ext uri="{FF2B5EF4-FFF2-40B4-BE49-F238E27FC236}">
                    <a16:creationId xmlns:a16="http://schemas.microsoft.com/office/drawing/2014/main" id="{E3485A7D-0431-49DD-A8D6-1046FB97B14C}"/>
                  </a:ext>
                </a:extLst>
              </p:cNvPr>
              <p:cNvSpPr txBox="1"/>
              <p:nvPr/>
            </p:nvSpPr>
            <p:spPr>
              <a:xfrm>
                <a:off x="1508232" y="2788689"/>
                <a:ext cx="839822" cy="276999"/>
              </a:xfrm>
              <a:prstGeom prst="rect">
                <a:avLst/>
              </a:prstGeom>
              <a:noFill/>
            </p:spPr>
            <p:txBody>
              <a:bodyPr wrap="square" rtlCol="0">
                <a:spAutoFit/>
              </a:bodyPr>
              <a:lstStyle/>
              <a:p>
                <a:pPr algn="l">
                  <a:spcAft>
                    <a:spcPts val="600"/>
                  </a:spcAft>
                </a:pPr>
                <a:r>
                  <a:rPr lang="en-US" sz="1200" dirty="0"/>
                  <a:t>No</a:t>
                </a:r>
                <a:endParaRPr lang="en-ZA" sz="1200" dirty="0"/>
              </a:p>
            </p:txBody>
          </p:sp>
        </p:grpSp>
        <p:grpSp>
          <p:nvGrpSpPr>
            <p:cNvPr id="30" name="Group 29">
              <a:extLst>
                <a:ext uri="{FF2B5EF4-FFF2-40B4-BE49-F238E27FC236}">
                  <a16:creationId xmlns:a16="http://schemas.microsoft.com/office/drawing/2014/main" id="{CE43ED3A-0402-4295-B9AE-5859FC21632A}"/>
                </a:ext>
              </a:extLst>
            </p:cNvPr>
            <p:cNvGrpSpPr/>
            <p:nvPr/>
          </p:nvGrpSpPr>
          <p:grpSpPr>
            <a:xfrm>
              <a:off x="1331653" y="2338847"/>
              <a:ext cx="964353" cy="276999"/>
              <a:chOff x="1270988" y="3070119"/>
              <a:chExt cx="964353" cy="276999"/>
            </a:xfrm>
          </p:grpSpPr>
          <p:sp>
            <p:nvSpPr>
              <p:cNvPr id="27" name="Rectangle 26">
                <a:extLst>
                  <a:ext uri="{FF2B5EF4-FFF2-40B4-BE49-F238E27FC236}">
                    <a16:creationId xmlns:a16="http://schemas.microsoft.com/office/drawing/2014/main" id="{2314F156-4BFB-45D5-BD11-F9727B374A0F}"/>
                  </a:ext>
                </a:extLst>
              </p:cNvPr>
              <p:cNvSpPr/>
              <p:nvPr/>
            </p:nvSpPr>
            <p:spPr>
              <a:xfrm>
                <a:off x="1270988" y="3118618"/>
                <a:ext cx="180000" cy="180000"/>
              </a:xfrm>
              <a:prstGeom prst="rect">
                <a:avLst/>
              </a:prstGeom>
              <a:solidFill>
                <a:srgbClr val="4D4D4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29" name="TextBox 28">
                <a:extLst>
                  <a:ext uri="{FF2B5EF4-FFF2-40B4-BE49-F238E27FC236}">
                    <a16:creationId xmlns:a16="http://schemas.microsoft.com/office/drawing/2014/main" id="{5527E2FC-B1EB-4F4C-AF64-A68A63734312}"/>
                  </a:ext>
                </a:extLst>
              </p:cNvPr>
              <p:cNvSpPr txBox="1"/>
              <p:nvPr/>
            </p:nvSpPr>
            <p:spPr>
              <a:xfrm>
                <a:off x="1508232" y="3070119"/>
                <a:ext cx="727109" cy="276999"/>
              </a:xfrm>
              <a:prstGeom prst="rect">
                <a:avLst/>
              </a:prstGeom>
              <a:noFill/>
            </p:spPr>
            <p:txBody>
              <a:bodyPr wrap="square" rtlCol="0">
                <a:spAutoFit/>
              </a:bodyPr>
              <a:lstStyle/>
              <a:p>
                <a:pPr algn="l">
                  <a:spcAft>
                    <a:spcPts val="600"/>
                  </a:spcAft>
                </a:pPr>
                <a:r>
                  <a:rPr lang="en-US" sz="1200" dirty="0"/>
                  <a:t>Yes</a:t>
                </a:r>
                <a:endParaRPr lang="en-ZA" sz="1200" dirty="0"/>
              </a:p>
            </p:txBody>
          </p:sp>
        </p:grpSp>
      </p:grpSp>
      <p:sp>
        <p:nvSpPr>
          <p:cNvPr id="6" name="TextBox 5">
            <a:extLst>
              <a:ext uri="{FF2B5EF4-FFF2-40B4-BE49-F238E27FC236}">
                <a16:creationId xmlns:a16="http://schemas.microsoft.com/office/drawing/2014/main" id="{17A6020E-BF06-C703-A9BA-3476CD501879}"/>
              </a:ext>
            </a:extLst>
          </p:cNvPr>
          <p:cNvSpPr txBox="1"/>
          <p:nvPr/>
        </p:nvSpPr>
        <p:spPr>
          <a:xfrm>
            <a:off x="525526" y="6402938"/>
            <a:ext cx="11666474" cy="415498"/>
          </a:xfrm>
          <a:prstGeom prst="rect">
            <a:avLst/>
          </a:prstGeom>
          <a:noFill/>
        </p:spPr>
        <p:txBody>
          <a:bodyPr wrap="square" rtlCol="0">
            <a:spAutoFit/>
          </a:bodyPr>
          <a:lstStyle/>
          <a:p>
            <a:pPr algn="l"/>
            <a:r>
              <a:rPr lang="en-US" sz="700" dirty="0"/>
              <a:t>Source: </a:t>
            </a:r>
            <a:r>
              <a:rPr lang="en-US" sz="700" dirty="0" err="1"/>
              <a:t>FinAccess</a:t>
            </a:r>
            <a:r>
              <a:rPr lang="en-US" sz="700" dirty="0"/>
              <a:t> MSE Tracker: Wave 1 &amp; Wave 3 datasets. Demographic data from Wave 3 survey conducted in July 2021</a:t>
            </a:r>
          </a:p>
          <a:p>
            <a:pPr algn="l"/>
            <a:r>
              <a:rPr lang="en-US" sz="700" dirty="0"/>
              <a:t>Note: [1] Segments based on the reported revenue amounts from the sample of business owners who participated in Wave 1 and Wave 3 and, for those that remained active, provided reliable revenue data that could be compared across the two periods. [2] Proportion show is relative to the total sample of 433 respondents who participated in Wave 1 and Wave 3. 102 respondents (24% of the sample) could not be classified into either the recovered or struggling segments due to the unreliability of their reported incomes in the first wave of the survey</a:t>
            </a:r>
            <a:endParaRPr lang="en-ZA" sz="700" dirty="0"/>
          </a:p>
        </p:txBody>
      </p:sp>
      <p:grpSp>
        <p:nvGrpSpPr>
          <p:cNvPr id="18" name="Group 17">
            <a:extLst>
              <a:ext uri="{FF2B5EF4-FFF2-40B4-BE49-F238E27FC236}">
                <a16:creationId xmlns:a16="http://schemas.microsoft.com/office/drawing/2014/main" id="{4E2DB79B-3683-0058-DF1C-A053CDD7B99E}"/>
              </a:ext>
            </a:extLst>
          </p:cNvPr>
          <p:cNvGrpSpPr/>
          <p:nvPr/>
        </p:nvGrpSpPr>
        <p:grpSpPr>
          <a:xfrm>
            <a:off x="2002688" y="4819756"/>
            <a:ext cx="2785300" cy="1407817"/>
            <a:chOff x="2079656" y="3531758"/>
            <a:chExt cx="2785300" cy="1407817"/>
          </a:xfrm>
        </p:grpSpPr>
        <p:graphicFrame>
          <p:nvGraphicFramePr>
            <p:cNvPr id="7" name="Chart 6">
              <a:extLst>
                <a:ext uri="{FF2B5EF4-FFF2-40B4-BE49-F238E27FC236}">
                  <a16:creationId xmlns:a16="http://schemas.microsoft.com/office/drawing/2014/main" id="{F9C57057-8282-F13B-F1A9-45D233D2667F}"/>
                </a:ext>
              </a:extLst>
            </p:cNvPr>
            <p:cNvGraphicFramePr/>
            <p:nvPr>
              <p:extLst>
                <p:ext uri="{D42A27DB-BD31-4B8C-83A1-F6EECF244321}">
                  <p14:modId xmlns:p14="http://schemas.microsoft.com/office/powerpoint/2010/main" val="841552043"/>
                </p:ext>
              </p:extLst>
            </p:nvPr>
          </p:nvGraphicFramePr>
          <p:xfrm>
            <a:off x="2079656" y="3531758"/>
            <a:ext cx="2785300" cy="140781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FA57D75E-9EC4-924D-9544-C9B9CDDBF635}"/>
                </a:ext>
              </a:extLst>
            </p:cNvPr>
            <p:cNvSpPr txBox="1"/>
            <p:nvPr/>
          </p:nvSpPr>
          <p:spPr>
            <a:xfrm>
              <a:off x="2422689" y="3675439"/>
              <a:ext cx="1272525" cy="415498"/>
            </a:xfrm>
            <a:prstGeom prst="rect">
              <a:avLst/>
            </a:prstGeom>
            <a:noFill/>
          </p:spPr>
          <p:txBody>
            <a:bodyPr wrap="square" rtlCol="0">
              <a:spAutoFit/>
            </a:bodyPr>
            <a:lstStyle/>
            <a:p>
              <a:pPr algn="r">
                <a:spcAft>
                  <a:spcPts val="600"/>
                </a:spcAft>
              </a:pPr>
              <a:r>
                <a:rPr lang="en-ZA" sz="1000" dirty="0"/>
                <a:t>Married / living with partner</a:t>
              </a:r>
            </a:p>
          </p:txBody>
        </p:sp>
        <p:sp>
          <p:nvSpPr>
            <p:cNvPr id="16" name="TextBox 15">
              <a:extLst>
                <a:ext uri="{FF2B5EF4-FFF2-40B4-BE49-F238E27FC236}">
                  <a16:creationId xmlns:a16="http://schemas.microsoft.com/office/drawing/2014/main" id="{AD24D9E4-3A19-C164-3338-DB0E0C36CAA8}"/>
                </a:ext>
              </a:extLst>
            </p:cNvPr>
            <p:cNvSpPr txBox="1"/>
            <p:nvPr/>
          </p:nvSpPr>
          <p:spPr>
            <a:xfrm>
              <a:off x="2290621" y="4130050"/>
              <a:ext cx="1404594" cy="246221"/>
            </a:xfrm>
            <a:prstGeom prst="rect">
              <a:avLst/>
            </a:prstGeom>
            <a:noFill/>
          </p:spPr>
          <p:txBody>
            <a:bodyPr wrap="square" rtlCol="0">
              <a:spAutoFit/>
            </a:bodyPr>
            <a:lstStyle/>
            <a:p>
              <a:pPr algn="r">
                <a:spcAft>
                  <a:spcPts val="600"/>
                </a:spcAft>
              </a:pPr>
              <a:r>
                <a:rPr lang="en-ZA" sz="1000" dirty="0"/>
                <a:t>Single</a:t>
              </a:r>
            </a:p>
          </p:txBody>
        </p:sp>
        <p:sp>
          <p:nvSpPr>
            <p:cNvPr id="17" name="TextBox 16">
              <a:extLst>
                <a:ext uri="{FF2B5EF4-FFF2-40B4-BE49-F238E27FC236}">
                  <a16:creationId xmlns:a16="http://schemas.microsoft.com/office/drawing/2014/main" id="{10D7CEB4-D9D0-34AF-625F-C8C43D226237}"/>
                </a:ext>
              </a:extLst>
            </p:cNvPr>
            <p:cNvSpPr txBox="1"/>
            <p:nvPr/>
          </p:nvSpPr>
          <p:spPr>
            <a:xfrm>
              <a:off x="2422689" y="4511035"/>
              <a:ext cx="1272526" cy="400110"/>
            </a:xfrm>
            <a:prstGeom prst="rect">
              <a:avLst/>
            </a:prstGeom>
            <a:noFill/>
          </p:spPr>
          <p:txBody>
            <a:bodyPr wrap="square" rtlCol="0">
              <a:spAutoFit/>
            </a:bodyPr>
            <a:lstStyle/>
            <a:p>
              <a:pPr algn="r">
                <a:spcAft>
                  <a:spcPts val="600"/>
                </a:spcAft>
              </a:pPr>
              <a:r>
                <a:rPr lang="en-ZA" sz="1000" dirty="0"/>
                <a:t>Widowed / divorced</a:t>
              </a:r>
            </a:p>
          </p:txBody>
        </p:sp>
      </p:grpSp>
      <p:grpSp>
        <p:nvGrpSpPr>
          <p:cNvPr id="19" name="Group 18">
            <a:extLst>
              <a:ext uri="{FF2B5EF4-FFF2-40B4-BE49-F238E27FC236}">
                <a16:creationId xmlns:a16="http://schemas.microsoft.com/office/drawing/2014/main" id="{36F78190-AC03-3819-CB11-2A5F0C97FF36}"/>
              </a:ext>
            </a:extLst>
          </p:cNvPr>
          <p:cNvGrpSpPr/>
          <p:nvPr/>
        </p:nvGrpSpPr>
        <p:grpSpPr>
          <a:xfrm>
            <a:off x="4386249" y="4819756"/>
            <a:ext cx="2785300" cy="1407817"/>
            <a:chOff x="2079656" y="3531758"/>
            <a:chExt cx="2785300" cy="1407817"/>
          </a:xfrm>
        </p:grpSpPr>
        <p:graphicFrame>
          <p:nvGraphicFramePr>
            <p:cNvPr id="20" name="Chart 19">
              <a:extLst>
                <a:ext uri="{FF2B5EF4-FFF2-40B4-BE49-F238E27FC236}">
                  <a16:creationId xmlns:a16="http://schemas.microsoft.com/office/drawing/2014/main" id="{C5609CDE-13B5-A596-EB08-E58EDC4BB9CA}"/>
                </a:ext>
              </a:extLst>
            </p:cNvPr>
            <p:cNvGraphicFramePr/>
            <p:nvPr>
              <p:extLst>
                <p:ext uri="{D42A27DB-BD31-4B8C-83A1-F6EECF244321}">
                  <p14:modId xmlns:p14="http://schemas.microsoft.com/office/powerpoint/2010/main" val="3476201151"/>
                </p:ext>
              </p:extLst>
            </p:nvPr>
          </p:nvGraphicFramePr>
          <p:xfrm>
            <a:off x="2079656" y="3531758"/>
            <a:ext cx="2785300" cy="1407817"/>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42732CD0-03DA-965F-8D4F-7A301F06D4DD}"/>
                </a:ext>
              </a:extLst>
            </p:cNvPr>
            <p:cNvSpPr txBox="1"/>
            <p:nvPr/>
          </p:nvSpPr>
          <p:spPr>
            <a:xfrm>
              <a:off x="2422689" y="3675439"/>
              <a:ext cx="1272525" cy="415498"/>
            </a:xfrm>
            <a:prstGeom prst="rect">
              <a:avLst/>
            </a:prstGeom>
            <a:noFill/>
          </p:spPr>
          <p:txBody>
            <a:bodyPr wrap="square" rtlCol="0">
              <a:spAutoFit/>
            </a:bodyPr>
            <a:lstStyle/>
            <a:p>
              <a:pPr algn="r">
                <a:spcAft>
                  <a:spcPts val="600"/>
                </a:spcAft>
              </a:pPr>
              <a:r>
                <a:rPr lang="en-ZA" sz="1000" dirty="0"/>
                <a:t>Married / living with partner</a:t>
              </a:r>
            </a:p>
          </p:txBody>
        </p:sp>
        <p:sp>
          <p:nvSpPr>
            <p:cNvPr id="23" name="TextBox 22">
              <a:extLst>
                <a:ext uri="{FF2B5EF4-FFF2-40B4-BE49-F238E27FC236}">
                  <a16:creationId xmlns:a16="http://schemas.microsoft.com/office/drawing/2014/main" id="{BB3AE032-6888-DFB6-ACE6-AD3EBDC86843}"/>
                </a:ext>
              </a:extLst>
            </p:cNvPr>
            <p:cNvSpPr txBox="1"/>
            <p:nvPr/>
          </p:nvSpPr>
          <p:spPr>
            <a:xfrm>
              <a:off x="2290621" y="4130050"/>
              <a:ext cx="1404594" cy="246221"/>
            </a:xfrm>
            <a:prstGeom prst="rect">
              <a:avLst/>
            </a:prstGeom>
            <a:noFill/>
          </p:spPr>
          <p:txBody>
            <a:bodyPr wrap="square" rtlCol="0">
              <a:spAutoFit/>
            </a:bodyPr>
            <a:lstStyle/>
            <a:p>
              <a:pPr algn="r">
                <a:spcAft>
                  <a:spcPts val="600"/>
                </a:spcAft>
              </a:pPr>
              <a:r>
                <a:rPr lang="en-ZA" sz="1000" dirty="0"/>
                <a:t>Single</a:t>
              </a:r>
            </a:p>
          </p:txBody>
        </p:sp>
        <p:sp>
          <p:nvSpPr>
            <p:cNvPr id="24" name="TextBox 23">
              <a:extLst>
                <a:ext uri="{FF2B5EF4-FFF2-40B4-BE49-F238E27FC236}">
                  <a16:creationId xmlns:a16="http://schemas.microsoft.com/office/drawing/2014/main" id="{05FA6852-5D5B-9B66-05E0-6CE1AA37056A}"/>
                </a:ext>
              </a:extLst>
            </p:cNvPr>
            <p:cNvSpPr txBox="1"/>
            <p:nvPr/>
          </p:nvSpPr>
          <p:spPr>
            <a:xfrm>
              <a:off x="2422689" y="4511035"/>
              <a:ext cx="1272526" cy="400110"/>
            </a:xfrm>
            <a:prstGeom prst="rect">
              <a:avLst/>
            </a:prstGeom>
            <a:noFill/>
          </p:spPr>
          <p:txBody>
            <a:bodyPr wrap="square" rtlCol="0">
              <a:spAutoFit/>
            </a:bodyPr>
            <a:lstStyle/>
            <a:p>
              <a:pPr algn="r">
                <a:spcAft>
                  <a:spcPts val="600"/>
                </a:spcAft>
              </a:pPr>
              <a:r>
                <a:rPr lang="en-ZA" sz="1000" dirty="0"/>
                <a:t>Widowed / divorced</a:t>
              </a:r>
            </a:p>
          </p:txBody>
        </p:sp>
      </p:grpSp>
      <p:grpSp>
        <p:nvGrpSpPr>
          <p:cNvPr id="25" name="Group 24">
            <a:extLst>
              <a:ext uri="{FF2B5EF4-FFF2-40B4-BE49-F238E27FC236}">
                <a16:creationId xmlns:a16="http://schemas.microsoft.com/office/drawing/2014/main" id="{99E9A60F-D60A-4C8E-9309-6116AD1A8E8A}"/>
              </a:ext>
            </a:extLst>
          </p:cNvPr>
          <p:cNvGrpSpPr/>
          <p:nvPr/>
        </p:nvGrpSpPr>
        <p:grpSpPr>
          <a:xfrm>
            <a:off x="6808981" y="4819756"/>
            <a:ext cx="2785300" cy="1407817"/>
            <a:chOff x="2079656" y="3531758"/>
            <a:chExt cx="2785300" cy="1407817"/>
          </a:xfrm>
        </p:grpSpPr>
        <p:graphicFrame>
          <p:nvGraphicFramePr>
            <p:cNvPr id="32" name="Chart 31">
              <a:extLst>
                <a:ext uri="{FF2B5EF4-FFF2-40B4-BE49-F238E27FC236}">
                  <a16:creationId xmlns:a16="http://schemas.microsoft.com/office/drawing/2014/main" id="{2CBB55BB-B1CF-AD16-B28A-A723FB7B18AE}"/>
                </a:ext>
              </a:extLst>
            </p:cNvPr>
            <p:cNvGraphicFramePr/>
            <p:nvPr>
              <p:extLst>
                <p:ext uri="{D42A27DB-BD31-4B8C-83A1-F6EECF244321}">
                  <p14:modId xmlns:p14="http://schemas.microsoft.com/office/powerpoint/2010/main" val="1615101993"/>
                </p:ext>
              </p:extLst>
            </p:nvPr>
          </p:nvGraphicFramePr>
          <p:xfrm>
            <a:off x="2079656" y="3531758"/>
            <a:ext cx="2785300" cy="1407817"/>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a:extLst>
                <a:ext uri="{FF2B5EF4-FFF2-40B4-BE49-F238E27FC236}">
                  <a16:creationId xmlns:a16="http://schemas.microsoft.com/office/drawing/2014/main" id="{0CC8AFA7-09AD-8FA3-D37D-DAC6DDCFE7B2}"/>
                </a:ext>
              </a:extLst>
            </p:cNvPr>
            <p:cNvSpPr txBox="1"/>
            <p:nvPr/>
          </p:nvSpPr>
          <p:spPr>
            <a:xfrm>
              <a:off x="2422689" y="3675439"/>
              <a:ext cx="1272525" cy="415498"/>
            </a:xfrm>
            <a:prstGeom prst="rect">
              <a:avLst/>
            </a:prstGeom>
            <a:noFill/>
          </p:spPr>
          <p:txBody>
            <a:bodyPr wrap="square" rtlCol="0">
              <a:spAutoFit/>
            </a:bodyPr>
            <a:lstStyle/>
            <a:p>
              <a:pPr algn="r">
                <a:spcAft>
                  <a:spcPts val="600"/>
                </a:spcAft>
              </a:pPr>
              <a:r>
                <a:rPr lang="en-ZA" sz="1000" dirty="0"/>
                <a:t>Married / living with partner</a:t>
              </a:r>
            </a:p>
          </p:txBody>
        </p:sp>
        <p:sp>
          <p:nvSpPr>
            <p:cNvPr id="40" name="TextBox 39">
              <a:extLst>
                <a:ext uri="{FF2B5EF4-FFF2-40B4-BE49-F238E27FC236}">
                  <a16:creationId xmlns:a16="http://schemas.microsoft.com/office/drawing/2014/main" id="{A92A40FB-3BEF-5829-3A9D-398AD32A62C6}"/>
                </a:ext>
              </a:extLst>
            </p:cNvPr>
            <p:cNvSpPr txBox="1"/>
            <p:nvPr/>
          </p:nvSpPr>
          <p:spPr>
            <a:xfrm>
              <a:off x="2290621" y="4130050"/>
              <a:ext cx="1404594" cy="246221"/>
            </a:xfrm>
            <a:prstGeom prst="rect">
              <a:avLst/>
            </a:prstGeom>
            <a:noFill/>
          </p:spPr>
          <p:txBody>
            <a:bodyPr wrap="square" rtlCol="0">
              <a:spAutoFit/>
            </a:bodyPr>
            <a:lstStyle/>
            <a:p>
              <a:pPr algn="r">
                <a:spcAft>
                  <a:spcPts val="600"/>
                </a:spcAft>
              </a:pPr>
              <a:r>
                <a:rPr lang="en-ZA" sz="1000" dirty="0"/>
                <a:t>Single</a:t>
              </a:r>
            </a:p>
          </p:txBody>
        </p:sp>
        <p:sp>
          <p:nvSpPr>
            <p:cNvPr id="41" name="TextBox 40">
              <a:extLst>
                <a:ext uri="{FF2B5EF4-FFF2-40B4-BE49-F238E27FC236}">
                  <a16:creationId xmlns:a16="http://schemas.microsoft.com/office/drawing/2014/main" id="{DFE5D137-CD10-D2DC-D40F-3F142275BBD8}"/>
                </a:ext>
              </a:extLst>
            </p:cNvPr>
            <p:cNvSpPr txBox="1"/>
            <p:nvPr/>
          </p:nvSpPr>
          <p:spPr>
            <a:xfrm>
              <a:off x="2422689" y="4511035"/>
              <a:ext cx="1272526" cy="400110"/>
            </a:xfrm>
            <a:prstGeom prst="rect">
              <a:avLst/>
            </a:prstGeom>
            <a:noFill/>
          </p:spPr>
          <p:txBody>
            <a:bodyPr wrap="square" rtlCol="0">
              <a:spAutoFit/>
            </a:bodyPr>
            <a:lstStyle/>
            <a:p>
              <a:pPr algn="r">
                <a:spcAft>
                  <a:spcPts val="600"/>
                </a:spcAft>
              </a:pPr>
              <a:r>
                <a:rPr lang="en-ZA" sz="1000" dirty="0"/>
                <a:t>Widowed / divorced</a:t>
              </a:r>
            </a:p>
          </p:txBody>
        </p:sp>
      </p:grpSp>
      <p:grpSp>
        <p:nvGrpSpPr>
          <p:cNvPr id="42" name="Group 41">
            <a:extLst>
              <a:ext uri="{FF2B5EF4-FFF2-40B4-BE49-F238E27FC236}">
                <a16:creationId xmlns:a16="http://schemas.microsoft.com/office/drawing/2014/main" id="{91E8AEF3-6C43-56E7-AFAA-7C62BD434FF2}"/>
              </a:ext>
            </a:extLst>
          </p:cNvPr>
          <p:cNvGrpSpPr/>
          <p:nvPr/>
        </p:nvGrpSpPr>
        <p:grpSpPr>
          <a:xfrm>
            <a:off x="9251030" y="4819756"/>
            <a:ext cx="2785300" cy="1407817"/>
            <a:chOff x="2079656" y="3531758"/>
            <a:chExt cx="2785300" cy="1407817"/>
          </a:xfrm>
        </p:grpSpPr>
        <p:graphicFrame>
          <p:nvGraphicFramePr>
            <p:cNvPr id="43" name="Chart 42">
              <a:extLst>
                <a:ext uri="{FF2B5EF4-FFF2-40B4-BE49-F238E27FC236}">
                  <a16:creationId xmlns:a16="http://schemas.microsoft.com/office/drawing/2014/main" id="{7755D1EC-CAD7-31F0-75B1-57EFA4C94ABA}"/>
                </a:ext>
              </a:extLst>
            </p:cNvPr>
            <p:cNvGraphicFramePr/>
            <p:nvPr>
              <p:extLst>
                <p:ext uri="{D42A27DB-BD31-4B8C-83A1-F6EECF244321}">
                  <p14:modId xmlns:p14="http://schemas.microsoft.com/office/powerpoint/2010/main" val="3731018922"/>
                </p:ext>
              </p:extLst>
            </p:nvPr>
          </p:nvGraphicFramePr>
          <p:xfrm>
            <a:off x="2079656" y="3531758"/>
            <a:ext cx="2785300" cy="1407817"/>
          </p:xfrm>
          <a:graphic>
            <a:graphicData uri="http://schemas.openxmlformats.org/drawingml/2006/chart">
              <c:chart xmlns:c="http://schemas.openxmlformats.org/drawingml/2006/chart" xmlns:r="http://schemas.openxmlformats.org/officeDocument/2006/relationships" r:id="rId7"/>
            </a:graphicData>
          </a:graphic>
        </p:graphicFrame>
        <p:sp>
          <p:nvSpPr>
            <p:cNvPr id="44" name="TextBox 43">
              <a:extLst>
                <a:ext uri="{FF2B5EF4-FFF2-40B4-BE49-F238E27FC236}">
                  <a16:creationId xmlns:a16="http://schemas.microsoft.com/office/drawing/2014/main" id="{20523E46-0DDB-A368-5895-0A44844B9614}"/>
                </a:ext>
              </a:extLst>
            </p:cNvPr>
            <p:cNvSpPr txBox="1"/>
            <p:nvPr/>
          </p:nvSpPr>
          <p:spPr>
            <a:xfrm>
              <a:off x="2422689" y="3675439"/>
              <a:ext cx="1272525" cy="415498"/>
            </a:xfrm>
            <a:prstGeom prst="rect">
              <a:avLst/>
            </a:prstGeom>
            <a:noFill/>
          </p:spPr>
          <p:txBody>
            <a:bodyPr wrap="square" rtlCol="0">
              <a:spAutoFit/>
            </a:bodyPr>
            <a:lstStyle/>
            <a:p>
              <a:pPr algn="r">
                <a:spcAft>
                  <a:spcPts val="600"/>
                </a:spcAft>
              </a:pPr>
              <a:r>
                <a:rPr lang="en-ZA" sz="1000" dirty="0"/>
                <a:t>Married / living with partner</a:t>
              </a:r>
            </a:p>
          </p:txBody>
        </p:sp>
        <p:sp>
          <p:nvSpPr>
            <p:cNvPr id="45" name="TextBox 44">
              <a:extLst>
                <a:ext uri="{FF2B5EF4-FFF2-40B4-BE49-F238E27FC236}">
                  <a16:creationId xmlns:a16="http://schemas.microsoft.com/office/drawing/2014/main" id="{93F2BAFC-2C85-5CD3-E440-7BD6D8784D0D}"/>
                </a:ext>
              </a:extLst>
            </p:cNvPr>
            <p:cNvSpPr txBox="1"/>
            <p:nvPr/>
          </p:nvSpPr>
          <p:spPr>
            <a:xfrm>
              <a:off x="2290621" y="4130050"/>
              <a:ext cx="1404594" cy="246221"/>
            </a:xfrm>
            <a:prstGeom prst="rect">
              <a:avLst/>
            </a:prstGeom>
            <a:noFill/>
          </p:spPr>
          <p:txBody>
            <a:bodyPr wrap="square" rtlCol="0">
              <a:spAutoFit/>
            </a:bodyPr>
            <a:lstStyle/>
            <a:p>
              <a:pPr algn="r">
                <a:spcAft>
                  <a:spcPts val="600"/>
                </a:spcAft>
              </a:pPr>
              <a:r>
                <a:rPr lang="en-ZA" sz="1000" dirty="0"/>
                <a:t>Single</a:t>
              </a:r>
            </a:p>
          </p:txBody>
        </p:sp>
        <p:sp>
          <p:nvSpPr>
            <p:cNvPr id="46" name="TextBox 45">
              <a:extLst>
                <a:ext uri="{FF2B5EF4-FFF2-40B4-BE49-F238E27FC236}">
                  <a16:creationId xmlns:a16="http://schemas.microsoft.com/office/drawing/2014/main" id="{3A1D8A89-ADD2-4A92-7E25-A54B7346DF90}"/>
                </a:ext>
              </a:extLst>
            </p:cNvPr>
            <p:cNvSpPr txBox="1"/>
            <p:nvPr/>
          </p:nvSpPr>
          <p:spPr>
            <a:xfrm>
              <a:off x="2422689" y="4511035"/>
              <a:ext cx="1272526" cy="400110"/>
            </a:xfrm>
            <a:prstGeom prst="rect">
              <a:avLst/>
            </a:prstGeom>
            <a:noFill/>
          </p:spPr>
          <p:txBody>
            <a:bodyPr wrap="square" rtlCol="0">
              <a:spAutoFit/>
            </a:bodyPr>
            <a:lstStyle/>
            <a:p>
              <a:pPr algn="r">
                <a:spcAft>
                  <a:spcPts val="600"/>
                </a:spcAft>
              </a:pPr>
              <a:r>
                <a:rPr lang="en-ZA" sz="1000" dirty="0"/>
                <a:t>Widowed / divorced</a:t>
              </a:r>
            </a:p>
          </p:txBody>
        </p:sp>
      </p:grpSp>
      <p:graphicFrame>
        <p:nvGraphicFramePr>
          <p:cNvPr id="47" name="Chart 46">
            <a:extLst>
              <a:ext uri="{FF2B5EF4-FFF2-40B4-BE49-F238E27FC236}">
                <a16:creationId xmlns:a16="http://schemas.microsoft.com/office/drawing/2014/main" id="{75A0D3D4-DC93-C7CA-83E3-A1444D10C512}"/>
              </a:ext>
            </a:extLst>
          </p:cNvPr>
          <p:cNvGraphicFramePr/>
          <p:nvPr>
            <p:extLst>
              <p:ext uri="{D42A27DB-BD31-4B8C-83A1-F6EECF244321}">
                <p14:modId xmlns:p14="http://schemas.microsoft.com/office/powerpoint/2010/main" val="3442599189"/>
              </p:ext>
            </p:extLst>
          </p:nvPr>
        </p:nvGraphicFramePr>
        <p:xfrm>
          <a:off x="4768442" y="3412683"/>
          <a:ext cx="2695574" cy="12369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8" name="Chart 47">
            <a:extLst>
              <a:ext uri="{FF2B5EF4-FFF2-40B4-BE49-F238E27FC236}">
                <a16:creationId xmlns:a16="http://schemas.microsoft.com/office/drawing/2014/main" id="{3A3147A2-37D2-FDFD-00E4-C346A29C93D3}"/>
              </a:ext>
            </a:extLst>
          </p:cNvPr>
          <p:cNvGraphicFramePr/>
          <p:nvPr>
            <p:extLst>
              <p:ext uri="{D42A27DB-BD31-4B8C-83A1-F6EECF244321}">
                <p14:modId xmlns:p14="http://schemas.microsoft.com/office/powerpoint/2010/main" val="3909389624"/>
              </p:ext>
            </p:extLst>
          </p:nvPr>
        </p:nvGraphicFramePr>
        <p:xfrm>
          <a:off x="7185831" y="3412683"/>
          <a:ext cx="2695574" cy="12369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9" name="Chart 48">
            <a:extLst>
              <a:ext uri="{FF2B5EF4-FFF2-40B4-BE49-F238E27FC236}">
                <a16:creationId xmlns:a16="http://schemas.microsoft.com/office/drawing/2014/main" id="{3874B9A2-2B14-AF17-DE8C-A4C864B6D6B7}"/>
              </a:ext>
            </a:extLst>
          </p:cNvPr>
          <p:cNvGraphicFramePr/>
          <p:nvPr>
            <p:extLst>
              <p:ext uri="{D42A27DB-BD31-4B8C-83A1-F6EECF244321}">
                <p14:modId xmlns:p14="http://schemas.microsoft.com/office/powerpoint/2010/main" val="3105073867"/>
              </p:ext>
            </p:extLst>
          </p:nvPr>
        </p:nvGraphicFramePr>
        <p:xfrm>
          <a:off x="9548636" y="3412683"/>
          <a:ext cx="2695574" cy="1236980"/>
        </p:xfrm>
        <a:graphic>
          <a:graphicData uri="http://schemas.openxmlformats.org/drawingml/2006/chart">
            <c:chart xmlns:c="http://schemas.openxmlformats.org/drawingml/2006/chart" xmlns:r="http://schemas.openxmlformats.org/officeDocument/2006/relationships" r:id="rId10"/>
          </a:graphicData>
        </a:graphic>
      </p:graphicFrame>
      <p:grpSp>
        <p:nvGrpSpPr>
          <p:cNvPr id="50" name="Group 49">
            <a:extLst>
              <a:ext uri="{FF2B5EF4-FFF2-40B4-BE49-F238E27FC236}">
                <a16:creationId xmlns:a16="http://schemas.microsoft.com/office/drawing/2014/main" id="{D8CD155E-7AC9-52F0-DE27-3E6F759DEC2C}"/>
              </a:ext>
            </a:extLst>
          </p:cNvPr>
          <p:cNvGrpSpPr/>
          <p:nvPr/>
        </p:nvGrpSpPr>
        <p:grpSpPr>
          <a:xfrm>
            <a:off x="1584548" y="2522254"/>
            <a:ext cx="1069669" cy="609145"/>
            <a:chOff x="1331653" y="2338847"/>
            <a:chExt cx="1069669" cy="609145"/>
          </a:xfrm>
        </p:grpSpPr>
        <p:grpSp>
          <p:nvGrpSpPr>
            <p:cNvPr id="51" name="Group 50">
              <a:extLst>
                <a:ext uri="{FF2B5EF4-FFF2-40B4-BE49-F238E27FC236}">
                  <a16:creationId xmlns:a16="http://schemas.microsoft.com/office/drawing/2014/main" id="{8A652AA5-0ACD-385A-6C33-7DD43824831A}"/>
                </a:ext>
              </a:extLst>
            </p:cNvPr>
            <p:cNvGrpSpPr/>
            <p:nvPr/>
          </p:nvGrpSpPr>
          <p:grpSpPr>
            <a:xfrm>
              <a:off x="1331653" y="2670993"/>
              <a:ext cx="1069669" cy="276999"/>
              <a:chOff x="1278385" y="2788689"/>
              <a:chExt cx="1069669" cy="276999"/>
            </a:xfrm>
          </p:grpSpPr>
          <p:sp>
            <p:nvSpPr>
              <p:cNvPr id="55" name="Rectangle 54">
                <a:extLst>
                  <a:ext uri="{FF2B5EF4-FFF2-40B4-BE49-F238E27FC236}">
                    <a16:creationId xmlns:a16="http://schemas.microsoft.com/office/drawing/2014/main" id="{240E7DEA-2489-9425-6243-688D9513F7F6}"/>
                  </a:ext>
                </a:extLst>
              </p:cNvPr>
              <p:cNvSpPr/>
              <p:nvPr/>
            </p:nvSpPr>
            <p:spPr>
              <a:xfrm>
                <a:off x="1278385" y="2817142"/>
                <a:ext cx="180000" cy="180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TextBox 55">
                <a:extLst>
                  <a:ext uri="{FF2B5EF4-FFF2-40B4-BE49-F238E27FC236}">
                    <a16:creationId xmlns:a16="http://schemas.microsoft.com/office/drawing/2014/main" id="{E9E058C1-C3C1-562E-8BFA-CFF6A34B161B}"/>
                  </a:ext>
                </a:extLst>
              </p:cNvPr>
              <p:cNvSpPr txBox="1"/>
              <p:nvPr/>
            </p:nvSpPr>
            <p:spPr>
              <a:xfrm>
                <a:off x="1508232" y="2788689"/>
                <a:ext cx="839822" cy="276999"/>
              </a:xfrm>
              <a:prstGeom prst="rect">
                <a:avLst/>
              </a:prstGeom>
              <a:noFill/>
            </p:spPr>
            <p:txBody>
              <a:bodyPr wrap="square" rtlCol="0">
                <a:spAutoFit/>
              </a:bodyPr>
              <a:lstStyle/>
              <a:p>
                <a:pPr algn="l">
                  <a:spcAft>
                    <a:spcPts val="600"/>
                  </a:spcAft>
                </a:pPr>
                <a:r>
                  <a:rPr lang="en-US" sz="1200" dirty="0"/>
                  <a:t>Rural</a:t>
                </a:r>
                <a:endParaRPr lang="en-ZA" sz="1200" dirty="0"/>
              </a:p>
            </p:txBody>
          </p:sp>
        </p:grpSp>
        <p:grpSp>
          <p:nvGrpSpPr>
            <p:cNvPr id="52" name="Group 51">
              <a:extLst>
                <a:ext uri="{FF2B5EF4-FFF2-40B4-BE49-F238E27FC236}">
                  <a16:creationId xmlns:a16="http://schemas.microsoft.com/office/drawing/2014/main" id="{BBC53734-9F4F-9A5C-ADCC-1E685426C032}"/>
                </a:ext>
              </a:extLst>
            </p:cNvPr>
            <p:cNvGrpSpPr/>
            <p:nvPr/>
          </p:nvGrpSpPr>
          <p:grpSpPr>
            <a:xfrm>
              <a:off x="1331653" y="2338847"/>
              <a:ext cx="964353" cy="276999"/>
              <a:chOff x="1270988" y="3070119"/>
              <a:chExt cx="964353" cy="276999"/>
            </a:xfrm>
          </p:grpSpPr>
          <p:sp>
            <p:nvSpPr>
              <p:cNvPr id="53" name="Rectangle 52">
                <a:extLst>
                  <a:ext uri="{FF2B5EF4-FFF2-40B4-BE49-F238E27FC236}">
                    <a16:creationId xmlns:a16="http://schemas.microsoft.com/office/drawing/2014/main" id="{2929138C-1E09-2BF5-830C-1A9D0DFACA07}"/>
                  </a:ext>
                </a:extLst>
              </p:cNvPr>
              <p:cNvSpPr/>
              <p:nvPr/>
            </p:nvSpPr>
            <p:spPr>
              <a:xfrm>
                <a:off x="1270988" y="3118618"/>
                <a:ext cx="180000" cy="180000"/>
              </a:xfrm>
              <a:prstGeom prst="rect">
                <a:avLst/>
              </a:prstGeom>
              <a:solidFill>
                <a:srgbClr val="4D4D4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54" name="TextBox 53">
                <a:extLst>
                  <a:ext uri="{FF2B5EF4-FFF2-40B4-BE49-F238E27FC236}">
                    <a16:creationId xmlns:a16="http://schemas.microsoft.com/office/drawing/2014/main" id="{A9C8DBB7-B4F7-AC4C-DA41-F8647AF82B11}"/>
                  </a:ext>
                </a:extLst>
              </p:cNvPr>
              <p:cNvSpPr txBox="1"/>
              <p:nvPr/>
            </p:nvSpPr>
            <p:spPr>
              <a:xfrm>
                <a:off x="1508232" y="3070119"/>
                <a:ext cx="727109" cy="276999"/>
              </a:xfrm>
              <a:prstGeom prst="rect">
                <a:avLst/>
              </a:prstGeom>
              <a:noFill/>
            </p:spPr>
            <p:txBody>
              <a:bodyPr wrap="square" rtlCol="0">
                <a:spAutoFit/>
              </a:bodyPr>
              <a:lstStyle/>
              <a:p>
                <a:pPr algn="l">
                  <a:spcAft>
                    <a:spcPts val="600"/>
                  </a:spcAft>
                </a:pPr>
                <a:r>
                  <a:rPr lang="en-US" sz="1200" dirty="0"/>
                  <a:t>Urban</a:t>
                </a:r>
                <a:endParaRPr lang="en-ZA" sz="1200" dirty="0"/>
              </a:p>
            </p:txBody>
          </p:sp>
        </p:grpSp>
      </p:grpSp>
      <p:graphicFrame>
        <p:nvGraphicFramePr>
          <p:cNvPr id="57" name="Chart 56">
            <a:extLst>
              <a:ext uri="{FF2B5EF4-FFF2-40B4-BE49-F238E27FC236}">
                <a16:creationId xmlns:a16="http://schemas.microsoft.com/office/drawing/2014/main" id="{BEE27B4F-C3E2-F75E-28CC-EA5E21ACE8EB}"/>
              </a:ext>
            </a:extLst>
          </p:cNvPr>
          <p:cNvGraphicFramePr/>
          <p:nvPr>
            <p:extLst>
              <p:ext uri="{D42A27DB-BD31-4B8C-83A1-F6EECF244321}">
                <p14:modId xmlns:p14="http://schemas.microsoft.com/office/powerpoint/2010/main" val="3057123772"/>
              </p:ext>
            </p:extLst>
          </p:nvPr>
        </p:nvGraphicFramePr>
        <p:xfrm>
          <a:off x="2381473" y="2206255"/>
          <a:ext cx="2695574" cy="123698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8" name="Chart 57">
            <a:extLst>
              <a:ext uri="{FF2B5EF4-FFF2-40B4-BE49-F238E27FC236}">
                <a16:creationId xmlns:a16="http://schemas.microsoft.com/office/drawing/2014/main" id="{7334AB35-E781-5795-7184-8A53631B1AE7}"/>
              </a:ext>
            </a:extLst>
          </p:cNvPr>
          <p:cNvGraphicFramePr/>
          <p:nvPr>
            <p:extLst>
              <p:ext uri="{D42A27DB-BD31-4B8C-83A1-F6EECF244321}">
                <p14:modId xmlns:p14="http://schemas.microsoft.com/office/powerpoint/2010/main" val="3363968954"/>
              </p:ext>
            </p:extLst>
          </p:nvPr>
        </p:nvGraphicFramePr>
        <p:xfrm>
          <a:off x="4768442" y="2202068"/>
          <a:ext cx="2695574" cy="123698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9" name="Chart 58">
            <a:extLst>
              <a:ext uri="{FF2B5EF4-FFF2-40B4-BE49-F238E27FC236}">
                <a16:creationId xmlns:a16="http://schemas.microsoft.com/office/drawing/2014/main" id="{7433CE5D-4FCB-1430-C171-B6976634557E}"/>
              </a:ext>
            </a:extLst>
          </p:cNvPr>
          <p:cNvGraphicFramePr/>
          <p:nvPr>
            <p:extLst>
              <p:ext uri="{D42A27DB-BD31-4B8C-83A1-F6EECF244321}">
                <p14:modId xmlns:p14="http://schemas.microsoft.com/office/powerpoint/2010/main" val="1198736862"/>
              </p:ext>
            </p:extLst>
          </p:nvPr>
        </p:nvGraphicFramePr>
        <p:xfrm>
          <a:off x="7185831" y="2222446"/>
          <a:ext cx="2695574" cy="123698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0" name="Chart 59">
            <a:extLst>
              <a:ext uri="{FF2B5EF4-FFF2-40B4-BE49-F238E27FC236}">
                <a16:creationId xmlns:a16="http://schemas.microsoft.com/office/drawing/2014/main" id="{7121593D-D0EF-A265-4B51-54E79174D11D}"/>
              </a:ext>
            </a:extLst>
          </p:cNvPr>
          <p:cNvGraphicFramePr/>
          <p:nvPr>
            <p:extLst>
              <p:ext uri="{D42A27DB-BD31-4B8C-83A1-F6EECF244321}">
                <p14:modId xmlns:p14="http://schemas.microsoft.com/office/powerpoint/2010/main" val="502776595"/>
              </p:ext>
            </p:extLst>
          </p:nvPr>
        </p:nvGraphicFramePr>
        <p:xfrm>
          <a:off x="9548636" y="2187280"/>
          <a:ext cx="2695574" cy="1236980"/>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330691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D458A4-DA80-4BD7-A721-EC4667CF75AC}"/>
              </a:ext>
            </a:extLst>
          </p:cNvPr>
          <p:cNvSpPr>
            <a:spLocks noGrp="1"/>
          </p:cNvSpPr>
          <p:nvPr>
            <p:ph type="ftr" sz="quarter" idx="10"/>
          </p:nvPr>
        </p:nvSpPr>
        <p:spPr/>
        <p:txBody>
          <a:bodyPr/>
          <a:lstStyle/>
          <a:p>
            <a:r>
              <a:rPr lang="en-ZA"/>
              <a:t>Footnote</a:t>
            </a:r>
          </a:p>
        </p:txBody>
      </p:sp>
      <p:sp>
        <p:nvSpPr>
          <p:cNvPr id="4" name="Slide Number Placeholder 3">
            <a:extLst>
              <a:ext uri="{FF2B5EF4-FFF2-40B4-BE49-F238E27FC236}">
                <a16:creationId xmlns:a16="http://schemas.microsoft.com/office/drawing/2014/main" id="{4CBD19A5-C2A3-4D6F-9A68-0E74F9F4725D}"/>
              </a:ext>
            </a:extLst>
          </p:cNvPr>
          <p:cNvSpPr>
            <a:spLocks noGrp="1"/>
          </p:cNvSpPr>
          <p:nvPr>
            <p:ph type="sldNum" sz="quarter" idx="11"/>
          </p:nvPr>
        </p:nvSpPr>
        <p:spPr/>
        <p:txBody>
          <a:bodyPr/>
          <a:lstStyle/>
          <a:p>
            <a:fld id="{E9D4EFA4-1F90-4D2B-A593-3266C62E9295}" type="slidenum">
              <a:rPr lang="en-ZA" smtClean="0"/>
              <a:pPr/>
              <a:t>3</a:t>
            </a:fld>
            <a:r>
              <a:rPr lang="en-ZA"/>
              <a:t> |</a:t>
            </a:r>
          </a:p>
        </p:txBody>
      </p:sp>
      <p:sp>
        <p:nvSpPr>
          <p:cNvPr id="12" name="TextBox 11">
            <a:extLst>
              <a:ext uri="{FF2B5EF4-FFF2-40B4-BE49-F238E27FC236}">
                <a16:creationId xmlns:a16="http://schemas.microsoft.com/office/drawing/2014/main" id="{2C19B8A2-76DD-452A-BBFB-3AC60FCE9952}"/>
              </a:ext>
            </a:extLst>
          </p:cNvPr>
          <p:cNvSpPr txBox="1"/>
          <p:nvPr/>
        </p:nvSpPr>
        <p:spPr>
          <a:xfrm>
            <a:off x="288758" y="751790"/>
            <a:ext cx="11769264" cy="5678478"/>
          </a:xfrm>
          <a:prstGeom prst="rect">
            <a:avLst/>
          </a:prstGeom>
          <a:solidFill>
            <a:schemeClr val="bg1"/>
          </a:solidFill>
        </p:spPr>
        <p:txBody>
          <a:bodyPr wrap="square" lIns="91440" tIns="45720" rIns="91440" bIns="45720" rtlCol="0" anchor="t">
            <a:spAutoFit/>
          </a:bodyPr>
          <a:lstStyle/>
          <a:p>
            <a:pPr algn="l">
              <a:spcAft>
                <a:spcPts val="600"/>
              </a:spcAft>
            </a:pPr>
            <a:r>
              <a:rPr lang="en-US" sz="1200" b="1" dirty="0"/>
              <a:t>Sample</a:t>
            </a:r>
          </a:p>
          <a:p>
            <a:pPr marL="171450" indent="-171450">
              <a:spcAft>
                <a:spcPts val="600"/>
              </a:spcAft>
              <a:buFont typeface="Arial" panose="020B0604020202020204" pitchFamily="34" charset="0"/>
              <a:buChar char="•"/>
            </a:pPr>
            <a:r>
              <a:rPr lang="en-US" sz="1200" dirty="0"/>
              <a:t>Sample was drawn from the 2019 </a:t>
            </a:r>
            <a:r>
              <a:rPr lang="en-US" sz="1200" dirty="0" err="1"/>
              <a:t>FinAccess</a:t>
            </a:r>
            <a:r>
              <a:rPr lang="en-US" sz="1200" dirty="0"/>
              <a:t> household survey</a:t>
            </a:r>
            <a:endParaRPr lang="en-US" sz="1200" dirty="0">
              <a:ea typeface="Open Sans"/>
              <a:cs typeface="Open Sans"/>
            </a:endParaRPr>
          </a:p>
          <a:p>
            <a:pPr marL="171450" indent="-171450">
              <a:spcAft>
                <a:spcPts val="600"/>
              </a:spcAft>
              <a:buFont typeface="Arial" panose="020B0604020202020204" pitchFamily="34" charset="0"/>
              <a:buChar char="•"/>
            </a:pPr>
            <a:r>
              <a:rPr lang="en-US" sz="1200" dirty="0"/>
              <a:t>1,198 respondents who said that they were running a business in the 2019 </a:t>
            </a:r>
            <a:r>
              <a:rPr lang="en-US" sz="1200" dirty="0" err="1"/>
              <a:t>FinAccess</a:t>
            </a:r>
            <a:r>
              <a:rPr lang="en-US" sz="1200" dirty="0"/>
              <a:t> survey and who agreed to participate in follow up surveys were invited to participate in the MSE Tracker survey</a:t>
            </a:r>
            <a:endParaRPr lang="en-US" sz="1200" dirty="0">
              <a:ea typeface="Open Sans"/>
              <a:cs typeface="Open Sans"/>
            </a:endParaRPr>
          </a:p>
          <a:p>
            <a:pPr marL="171450" indent="-171450">
              <a:spcAft>
                <a:spcPts val="600"/>
              </a:spcAft>
              <a:buFont typeface="Arial" panose="020B0604020202020204" pitchFamily="34" charset="0"/>
              <a:buChar char="•"/>
            </a:pPr>
            <a:r>
              <a:rPr lang="en-US" sz="1200" b="1" dirty="0"/>
              <a:t>Final sample consisted of 603 business owners who were actively running a business in February 2020 (pre-COVID)</a:t>
            </a:r>
            <a:br>
              <a:rPr lang="en-US" sz="1200" b="1" dirty="0"/>
            </a:br>
            <a:endParaRPr lang="en-US" sz="1200" b="1" dirty="0"/>
          </a:p>
          <a:p>
            <a:pPr algn="l">
              <a:spcAft>
                <a:spcPts val="600"/>
              </a:spcAft>
            </a:pPr>
            <a:r>
              <a:rPr lang="en-US" sz="1200" b="1" dirty="0"/>
              <a:t>Data collection</a:t>
            </a:r>
            <a:endParaRPr lang="en-US" sz="1200" b="1" dirty="0">
              <a:ea typeface="Open Sans"/>
              <a:cs typeface="Open Sans"/>
            </a:endParaRPr>
          </a:p>
          <a:p>
            <a:pPr marL="285750" indent="-285750" algn="l">
              <a:spcAft>
                <a:spcPts val="600"/>
              </a:spcAft>
              <a:buFont typeface="Arial" panose="020B0604020202020204" pitchFamily="34" charset="0"/>
              <a:buChar char="•"/>
            </a:pPr>
            <a:r>
              <a:rPr lang="en-US" sz="1200" dirty="0"/>
              <a:t>Implemented remotely using a Computer-Assisted Telephonic Interviewing (CATI) approach</a:t>
            </a:r>
            <a:endParaRPr lang="en-US" sz="1200" dirty="0">
              <a:ea typeface="Open Sans"/>
              <a:cs typeface="Open Sans"/>
            </a:endParaRPr>
          </a:p>
          <a:p>
            <a:pPr marL="285750" indent="-285750">
              <a:spcAft>
                <a:spcPts val="600"/>
              </a:spcAft>
              <a:buFont typeface="Arial" panose="020B0604020202020204" pitchFamily="34" charset="0"/>
              <a:buChar char="•"/>
            </a:pPr>
            <a:r>
              <a:rPr lang="en-US" sz="1200" dirty="0"/>
              <a:t>Data collected in three waves: </a:t>
            </a:r>
            <a:endParaRPr lang="en-US" sz="1200" dirty="0">
              <a:ea typeface="Open Sans"/>
              <a:cs typeface="Open Sans"/>
            </a:endParaRPr>
          </a:p>
          <a:p>
            <a:pPr marL="742950" lvl="1" indent="-285750">
              <a:spcAft>
                <a:spcPts val="600"/>
              </a:spcAft>
              <a:buFont typeface="Courier New" panose="02070309020205020404" pitchFamily="49" charset="0"/>
              <a:buChar char="o"/>
            </a:pPr>
            <a:r>
              <a:rPr lang="en-US" sz="1200" dirty="0"/>
              <a:t>Wave 1:  November / December 2020</a:t>
            </a:r>
            <a:endParaRPr lang="en-US" sz="1200" dirty="0">
              <a:ea typeface="Open Sans"/>
              <a:cs typeface="Open Sans"/>
            </a:endParaRPr>
          </a:p>
          <a:p>
            <a:pPr marL="742950" lvl="1" indent="-285750">
              <a:spcAft>
                <a:spcPts val="600"/>
              </a:spcAft>
              <a:buFont typeface="Courier New" panose="02070309020205020404" pitchFamily="49" charset="0"/>
              <a:buChar char="o"/>
            </a:pPr>
            <a:r>
              <a:rPr lang="en-US" sz="1200" dirty="0"/>
              <a:t>Wave 2:  March 2021</a:t>
            </a:r>
            <a:endParaRPr lang="en-US" sz="1200" dirty="0">
              <a:ea typeface="Open Sans"/>
              <a:cs typeface="Open Sans"/>
            </a:endParaRPr>
          </a:p>
          <a:p>
            <a:pPr marL="742950" lvl="1" indent="-285750">
              <a:spcAft>
                <a:spcPts val="600"/>
              </a:spcAft>
              <a:buFont typeface="Courier New" panose="02070309020205020404" pitchFamily="49" charset="0"/>
              <a:buChar char="o"/>
            </a:pPr>
            <a:r>
              <a:rPr lang="en-US" sz="1200" dirty="0"/>
              <a:t>Wave 3:  July 2021</a:t>
            </a:r>
            <a:endParaRPr lang="en-US" sz="1200" dirty="0">
              <a:ea typeface="Open Sans"/>
              <a:cs typeface="Open Sans"/>
            </a:endParaRPr>
          </a:p>
          <a:p>
            <a:pPr marL="285750" indent="-285750">
              <a:spcAft>
                <a:spcPts val="600"/>
              </a:spcAft>
              <a:buFont typeface="Arial" panose="020B0604020202020204" pitchFamily="34" charset="0"/>
              <a:buChar char="•"/>
            </a:pPr>
            <a:r>
              <a:rPr lang="en-US" sz="1200" dirty="0"/>
              <a:t>Wave 1 collected data for three periods: recall data for pre-COVID (February 2020), recall data for the lockdown period (April – July 2020) and data for November 2020</a:t>
            </a:r>
            <a:endParaRPr lang="en-US" sz="1200" dirty="0">
              <a:ea typeface="Open Sans"/>
              <a:cs typeface="Open Sans"/>
            </a:endParaRPr>
          </a:p>
          <a:p>
            <a:pPr marL="285750" indent="-285750">
              <a:spcAft>
                <a:spcPts val="600"/>
              </a:spcAft>
              <a:buFont typeface="Arial" panose="020B0604020202020204" pitchFamily="34" charset="0"/>
              <a:buChar char="•"/>
            </a:pPr>
            <a:r>
              <a:rPr lang="en-US" sz="1200" dirty="0"/>
              <a:t>Wave 2 and 3 went back to the same sample of 603 business owners and attempted to reinterview them to track their business activity and performance overtime</a:t>
            </a:r>
            <a:endParaRPr lang="en-US" sz="1200" dirty="0">
              <a:ea typeface="Open Sans"/>
              <a:cs typeface="Open Sans"/>
            </a:endParaRPr>
          </a:p>
          <a:p>
            <a:pPr marL="285750" indent="-285750">
              <a:spcAft>
                <a:spcPts val="600"/>
              </a:spcAft>
              <a:buFont typeface="Arial" panose="020B0604020202020204" pitchFamily="34" charset="0"/>
              <a:buChar char="•"/>
            </a:pPr>
            <a:r>
              <a:rPr lang="en-US" sz="1200" dirty="0"/>
              <a:t>After attrition, the sample for Wave 2 and 3 were 442 and 433 business owners respectively (around 73% of the sample of business owners that were active pre-COVID (603)). The sample of business owners that could be tracked across all three survey waves includes 347 respondents </a:t>
            </a:r>
            <a:br>
              <a:rPr lang="en-US" sz="1200" dirty="0"/>
            </a:br>
            <a:endParaRPr lang="en-US" sz="1200" dirty="0"/>
          </a:p>
          <a:p>
            <a:pPr>
              <a:spcAft>
                <a:spcPts val="600"/>
              </a:spcAft>
            </a:pPr>
            <a:r>
              <a:rPr lang="en-US" sz="1200" b="1" dirty="0"/>
              <a:t>Limitations</a:t>
            </a:r>
          </a:p>
          <a:p>
            <a:pPr marL="171450" indent="-171450">
              <a:spcAft>
                <a:spcPts val="600"/>
              </a:spcAft>
              <a:buFont typeface="Arial" panose="020B0604020202020204" pitchFamily="34" charset="0"/>
              <a:buChar char="•"/>
            </a:pPr>
            <a:r>
              <a:rPr lang="en-US" sz="1200" dirty="0"/>
              <a:t>The findings in this report are presented based on the observations from the sample of 433 business owners who participated in the first and final survey wave (W1 &amp; W3).  The observations are not weighted and therefore not representative of all MSEs in Kenya, since no appropriate weights currently exist</a:t>
            </a:r>
          </a:p>
          <a:p>
            <a:pPr marL="171450" indent="-171450">
              <a:spcAft>
                <a:spcPts val="600"/>
              </a:spcAft>
              <a:buFont typeface="Arial" panose="020B0604020202020204" pitchFamily="34" charset="0"/>
              <a:buChar char="•"/>
            </a:pPr>
            <a:r>
              <a:rPr lang="en-US" sz="1200" dirty="0"/>
              <a:t>As such, the findings from this survey are purely indicative. Further, due to the high survey attrition, sample sizes are small, particularly for the segmentation analysis. At all times, we have reported on the sample size together with the charts to draw the readers attention to this. </a:t>
            </a:r>
          </a:p>
        </p:txBody>
      </p:sp>
      <p:sp>
        <p:nvSpPr>
          <p:cNvPr id="15" name="TextBox 14">
            <a:extLst>
              <a:ext uri="{FF2B5EF4-FFF2-40B4-BE49-F238E27FC236}">
                <a16:creationId xmlns:a16="http://schemas.microsoft.com/office/drawing/2014/main" id="{7A586D9E-FE43-45FF-B8EE-E6591A695FB3}"/>
              </a:ext>
            </a:extLst>
          </p:cNvPr>
          <p:cNvSpPr txBox="1"/>
          <p:nvPr/>
        </p:nvSpPr>
        <p:spPr>
          <a:xfrm>
            <a:off x="288757" y="138033"/>
            <a:ext cx="10422786" cy="523220"/>
          </a:xfrm>
          <a:prstGeom prst="rect">
            <a:avLst/>
          </a:prstGeom>
          <a:noFill/>
        </p:spPr>
        <p:txBody>
          <a:bodyPr wrap="square" lIns="91440" tIns="45720" rIns="91440" bIns="45720" rtlCol="0" anchor="t">
            <a:spAutoFit/>
          </a:bodyPr>
          <a:lstStyle/>
          <a:p>
            <a:pPr>
              <a:spcAft>
                <a:spcPts val="600"/>
              </a:spcAft>
            </a:pPr>
            <a:r>
              <a:rPr lang="en-US" sz="2800" b="1" dirty="0"/>
              <a:t>COVID-19 MSE TRACKER METHODOLOGY &amp; SAMPLE</a:t>
            </a:r>
            <a:endParaRPr lang="en-ZA" sz="2800" b="1" dirty="0"/>
          </a:p>
        </p:txBody>
      </p:sp>
    </p:spTree>
    <p:extLst>
      <p:ext uri="{BB962C8B-B14F-4D97-AF65-F5344CB8AC3E}">
        <p14:creationId xmlns:p14="http://schemas.microsoft.com/office/powerpoint/2010/main" val="2544387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9DCA-8B04-4E09-8BEE-1051AFD3872F}"/>
              </a:ext>
            </a:extLst>
          </p:cNvPr>
          <p:cNvSpPr>
            <a:spLocks noGrp="1"/>
          </p:cNvSpPr>
          <p:nvPr>
            <p:ph type="title"/>
          </p:nvPr>
        </p:nvSpPr>
        <p:spPr/>
        <p:txBody>
          <a:bodyPr>
            <a:normAutofit/>
          </a:bodyPr>
          <a:lstStyle/>
          <a:p>
            <a:r>
              <a:rPr lang="en-US" b="1" dirty="0"/>
              <a:t>BUSINESS OWNER DEMOGRAPHICS</a:t>
            </a:r>
            <a:endParaRPr lang="en-ZA" dirty="0"/>
          </a:p>
        </p:txBody>
      </p:sp>
      <p:sp>
        <p:nvSpPr>
          <p:cNvPr id="4" name="Slide Number Placeholder 3">
            <a:extLst>
              <a:ext uri="{FF2B5EF4-FFF2-40B4-BE49-F238E27FC236}">
                <a16:creationId xmlns:a16="http://schemas.microsoft.com/office/drawing/2014/main" id="{C1A2DEA1-906B-419C-B482-26E2BA5B207B}"/>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ZA"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 |</a:t>
            </a:r>
          </a:p>
        </p:txBody>
      </p:sp>
      <p:graphicFrame>
        <p:nvGraphicFramePr>
          <p:cNvPr id="5" name="Table 5">
            <a:extLst>
              <a:ext uri="{FF2B5EF4-FFF2-40B4-BE49-F238E27FC236}">
                <a16:creationId xmlns:a16="http://schemas.microsoft.com/office/drawing/2014/main" id="{E1BBFD84-402B-4437-8235-B4AF69D5B997}"/>
              </a:ext>
            </a:extLst>
          </p:cNvPr>
          <p:cNvGraphicFramePr>
            <a:graphicFrameLocks noGrp="1"/>
          </p:cNvGraphicFramePr>
          <p:nvPr>
            <p:extLst>
              <p:ext uri="{D42A27DB-BD31-4B8C-83A1-F6EECF244321}">
                <p14:modId xmlns:p14="http://schemas.microsoft.com/office/powerpoint/2010/main" val="3488098462"/>
              </p:ext>
            </p:extLst>
          </p:nvPr>
        </p:nvGraphicFramePr>
        <p:xfrm>
          <a:off x="53267" y="1115229"/>
          <a:ext cx="12049125" cy="4653996"/>
        </p:xfrm>
        <a:graphic>
          <a:graphicData uri="http://schemas.openxmlformats.org/drawingml/2006/table">
            <a:tbl>
              <a:tblPr firstRow="1" bandRow="1">
                <a:tableStyleId>{5C22544A-7EE6-4342-B048-85BDC9FD1C3A}</a:tableStyleId>
              </a:tblPr>
              <a:tblGrid>
                <a:gridCol w="2467993">
                  <a:extLst>
                    <a:ext uri="{9D8B030D-6E8A-4147-A177-3AD203B41FA5}">
                      <a16:colId xmlns:a16="http://schemas.microsoft.com/office/drawing/2014/main" val="1285100028"/>
                    </a:ext>
                  </a:extLst>
                </a:gridCol>
                <a:gridCol w="2351657">
                  <a:extLst>
                    <a:ext uri="{9D8B030D-6E8A-4147-A177-3AD203B41FA5}">
                      <a16:colId xmlns:a16="http://schemas.microsoft.com/office/drawing/2014/main" val="2461658540"/>
                    </a:ext>
                  </a:extLst>
                </a:gridCol>
                <a:gridCol w="2409825">
                  <a:extLst>
                    <a:ext uri="{9D8B030D-6E8A-4147-A177-3AD203B41FA5}">
                      <a16:colId xmlns:a16="http://schemas.microsoft.com/office/drawing/2014/main" val="2856246918"/>
                    </a:ext>
                  </a:extLst>
                </a:gridCol>
                <a:gridCol w="2409825">
                  <a:extLst>
                    <a:ext uri="{9D8B030D-6E8A-4147-A177-3AD203B41FA5}">
                      <a16:colId xmlns:a16="http://schemas.microsoft.com/office/drawing/2014/main" val="3265806732"/>
                    </a:ext>
                  </a:extLst>
                </a:gridCol>
                <a:gridCol w="2409825">
                  <a:extLst>
                    <a:ext uri="{9D8B030D-6E8A-4147-A177-3AD203B41FA5}">
                      <a16:colId xmlns:a16="http://schemas.microsoft.com/office/drawing/2014/main" val="3420925616"/>
                    </a:ext>
                  </a:extLst>
                </a:gridCol>
              </a:tblGrid>
              <a:tr h="345798">
                <a:tc>
                  <a:txBody>
                    <a:bodyPr/>
                    <a:lstStyle/>
                    <a:p>
                      <a:r>
                        <a:rPr lang="en-US" sz="1400">
                          <a:solidFill>
                            <a:schemeClr val="tx1"/>
                          </a:solidFill>
                        </a:rPr>
                        <a:t>SEGMENT</a:t>
                      </a:r>
                      <a:endParaRPr lang="en-ZA" sz="1400">
                        <a:solidFill>
                          <a:schemeClr val="tx1"/>
                        </a:solidFill>
                      </a:endParaRPr>
                    </a:p>
                  </a:txBody>
                  <a:tcPr>
                    <a:noFill/>
                  </a:tcPr>
                </a:tc>
                <a:tc>
                  <a:txBody>
                    <a:bodyPr/>
                    <a:lstStyle/>
                    <a:p>
                      <a:pPr algn="ctr"/>
                      <a:r>
                        <a:rPr lang="en-US" sz="1400" b="1" i="0">
                          <a:solidFill>
                            <a:schemeClr val="tx1"/>
                          </a:solidFill>
                        </a:rPr>
                        <a:t>RECOVERED</a:t>
                      </a:r>
                    </a:p>
                  </a:txBody>
                  <a:tcPr>
                    <a:noFill/>
                  </a:tcPr>
                </a:tc>
                <a:tc>
                  <a:txBody>
                    <a:bodyPr/>
                    <a:lstStyle/>
                    <a:p>
                      <a:pPr algn="ctr"/>
                      <a:r>
                        <a:rPr lang="en-US" sz="1400" b="1" i="0">
                          <a:solidFill>
                            <a:schemeClr val="tx1"/>
                          </a:solidFill>
                        </a:rPr>
                        <a:t>STRUGGLING</a:t>
                      </a:r>
                    </a:p>
                  </a:txBody>
                  <a:tcPr>
                    <a:noFill/>
                  </a:tcPr>
                </a:tc>
                <a:tc>
                  <a:txBody>
                    <a:bodyPr/>
                    <a:lstStyle/>
                    <a:p>
                      <a:pPr algn="ctr"/>
                      <a:r>
                        <a:rPr lang="en-US" sz="1400" b="1" i="0">
                          <a:solidFill>
                            <a:schemeClr val="tx1"/>
                          </a:solidFill>
                        </a:rPr>
                        <a:t>CLOSED</a:t>
                      </a:r>
                    </a:p>
                  </a:txBody>
                  <a:tcPr>
                    <a:noFill/>
                  </a:tcPr>
                </a:tc>
                <a:tc>
                  <a:txBody>
                    <a:bodyPr/>
                    <a:lstStyle/>
                    <a:p>
                      <a:pPr algn="ctr"/>
                      <a:r>
                        <a:rPr lang="en-US" sz="1400" b="1" i="0">
                          <a:solidFill>
                            <a:schemeClr val="tx1"/>
                          </a:solidFill>
                        </a:rPr>
                        <a:t>TOTAL</a:t>
                      </a:r>
                    </a:p>
                  </a:txBody>
                  <a:tcPr>
                    <a:noFill/>
                  </a:tcPr>
                </a:tc>
                <a:extLst>
                  <a:ext uri="{0D108BD9-81ED-4DB2-BD59-A6C34878D82A}">
                    <a16:rowId xmlns:a16="http://schemas.microsoft.com/office/drawing/2014/main" val="1020654049"/>
                  </a:ext>
                </a:extLst>
              </a:tr>
              <a:tr h="391841">
                <a:tc>
                  <a:txBody>
                    <a:bodyPr/>
                    <a:lstStyle/>
                    <a:p>
                      <a:r>
                        <a:rPr lang="en-US" sz="1000" b="1" dirty="0">
                          <a:solidFill>
                            <a:schemeClr val="tx1"/>
                          </a:solidFill>
                        </a:rPr>
                        <a:t>Revenue in July ’21 vs Feb ’20</a:t>
                      </a:r>
                      <a:r>
                        <a:rPr lang="en-US" sz="1000" b="1" baseline="30000" dirty="0">
                          <a:solidFill>
                            <a:schemeClr val="tx1"/>
                          </a:solidFill>
                        </a:rPr>
                        <a:t>1</a:t>
                      </a:r>
                      <a:endParaRPr lang="en-ZA" sz="1000" b="1" baseline="30000" dirty="0">
                        <a:solidFill>
                          <a:schemeClr val="tx1"/>
                        </a:solidFill>
                      </a:endParaRPr>
                    </a:p>
                  </a:txBody>
                  <a:tcPr anchor="ctr">
                    <a:solidFill>
                      <a:schemeClr val="bg2">
                        <a:lumMod val="20000"/>
                        <a:lumOff val="80000"/>
                      </a:schemeClr>
                    </a:solidFill>
                  </a:tcPr>
                </a:tc>
                <a:tc>
                  <a:txBody>
                    <a:bodyPr/>
                    <a:lstStyle/>
                    <a:p>
                      <a:pPr algn="ctr"/>
                      <a:r>
                        <a:rPr lang="en-US" sz="1000" b="0" i="0">
                          <a:solidFill>
                            <a:schemeClr val="tx1"/>
                          </a:solidFill>
                        </a:rPr>
                        <a:t>75% or more of pre-Covid revenues</a:t>
                      </a:r>
                    </a:p>
                  </a:txBody>
                  <a:tcPr anchor="ctr">
                    <a:solidFill>
                      <a:schemeClr val="bg2">
                        <a:lumMod val="20000"/>
                        <a:lumOff val="80000"/>
                      </a:schemeClr>
                    </a:solidFill>
                  </a:tcPr>
                </a:tc>
                <a:tc>
                  <a:txBody>
                    <a:bodyPr/>
                    <a:lstStyle/>
                    <a:p>
                      <a:pPr algn="ctr"/>
                      <a:r>
                        <a:rPr lang="en-US" sz="1000" b="0" i="0">
                          <a:solidFill>
                            <a:schemeClr val="tx1"/>
                          </a:solidFill>
                        </a:rPr>
                        <a:t>Less than 75% of pre-Covid revenues</a:t>
                      </a:r>
                    </a:p>
                  </a:txBody>
                  <a:tcPr anchor="ct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a:solidFill>
                            <a:schemeClr val="tx1"/>
                          </a:solidFill>
                        </a:rPr>
                        <a:t>Not involved in any business activity in July 2021</a:t>
                      </a:r>
                    </a:p>
                  </a:txBody>
                  <a:tcPr anchor="ctr">
                    <a:solidFill>
                      <a:schemeClr val="bg2">
                        <a:lumMod val="20000"/>
                        <a:lumOff val="80000"/>
                      </a:schemeClr>
                    </a:solidFill>
                  </a:tcPr>
                </a:tc>
                <a:tc>
                  <a:txBody>
                    <a:bodyPr/>
                    <a:lstStyle/>
                    <a:p>
                      <a:pPr algn="ctr"/>
                      <a:endParaRPr lang="en-US" sz="1000" b="0" i="0">
                        <a:solidFill>
                          <a:schemeClr val="tx1"/>
                        </a:solidFill>
                      </a:endParaRPr>
                    </a:p>
                  </a:txBody>
                  <a:tcPr anchor="ctr">
                    <a:solidFill>
                      <a:schemeClr val="bg2">
                        <a:lumMod val="20000"/>
                        <a:lumOff val="80000"/>
                      </a:schemeClr>
                    </a:solidFill>
                  </a:tcPr>
                </a:tc>
                <a:extLst>
                  <a:ext uri="{0D108BD9-81ED-4DB2-BD59-A6C34878D82A}">
                    <a16:rowId xmlns:a16="http://schemas.microsoft.com/office/drawing/2014/main" val="3637474700"/>
                  </a:ext>
                </a:extLst>
              </a:tr>
              <a:tr h="345798">
                <a:tc>
                  <a:txBody>
                    <a:bodyPr/>
                    <a:lstStyle/>
                    <a:p>
                      <a:r>
                        <a:rPr lang="en-US" sz="1000" b="1" dirty="0"/>
                        <a:t>Segment size</a:t>
                      </a:r>
                      <a:r>
                        <a:rPr lang="en-US" sz="1000" b="1" baseline="30000" dirty="0"/>
                        <a:t>2</a:t>
                      </a:r>
                      <a:r>
                        <a:rPr lang="en-US" sz="1000" b="1" dirty="0"/>
                        <a:t> </a:t>
                      </a:r>
                    </a:p>
                  </a:txBody>
                  <a:tcPr anchor="ctr">
                    <a:lnB w="12700" cmpd="sng">
                      <a:noFill/>
                    </a:lnB>
                    <a:noFill/>
                  </a:tcPr>
                </a:tc>
                <a:tc>
                  <a:txBody>
                    <a:bodyPr/>
                    <a:lstStyle/>
                    <a:p>
                      <a:pPr algn="ctr"/>
                      <a:r>
                        <a:rPr lang="en-US" sz="1000" b="1" dirty="0"/>
                        <a:t>76 respondents (18%)</a:t>
                      </a:r>
                      <a:endParaRPr lang="en-ZA" sz="1000" b="1" dirty="0"/>
                    </a:p>
                  </a:txBody>
                  <a:tcPr anchor="ctr">
                    <a:lnR w="12700" cap="flat" cmpd="sng" algn="ctr">
                      <a:solidFill>
                        <a:schemeClr val="bg1"/>
                      </a:solidFill>
                      <a:prstDash val="solid"/>
                      <a:round/>
                      <a:headEnd type="none" w="med" len="med"/>
                      <a:tailEnd type="none" w="med" len="med"/>
                    </a:lnR>
                    <a:lnB w="12700" cmpd="sng">
                      <a:noFill/>
                    </a:lnB>
                    <a:noFill/>
                  </a:tcPr>
                </a:tc>
                <a:tc>
                  <a:txBody>
                    <a:bodyPr/>
                    <a:lstStyle/>
                    <a:p>
                      <a:pPr algn="ctr"/>
                      <a:r>
                        <a:rPr lang="en-US" sz="1000" b="1" dirty="0"/>
                        <a:t>108 respondents (25%)</a:t>
                      </a:r>
                      <a:endParaRPr lang="en-ZA" sz="1000" b="1" dirty="0"/>
                    </a:p>
                  </a:txBody>
                  <a:tcPr anchor="ctr">
                    <a:lnL w="12700" cap="flat" cmpd="sng" algn="ctr">
                      <a:solidFill>
                        <a:schemeClr val="bg1"/>
                      </a:solidFill>
                      <a:prstDash val="solid"/>
                      <a:round/>
                      <a:headEnd type="none" w="med" len="med"/>
                      <a:tailEnd type="none" w="med" len="med"/>
                    </a:lnL>
                    <a:noFill/>
                  </a:tcPr>
                </a:tc>
                <a:tc>
                  <a:txBody>
                    <a:bodyPr/>
                    <a:lstStyle/>
                    <a:p>
                      <a:pPr algn="ctr"/>
                      <a:r>
                        <a:rPr lang="en-US" sz="1000" b="1" dirty="0"/>
                        <a:t>147 respondents (34%)</a:t>
                      </a:r>
                      <a:endParaRPr lang="en-ZA" sz="1000" b="1" dirty="0"/>
                    </a:p>
                  </a:txBody>
                  <a:tcPr anchor="ctr">
                    <a:noFill/>
                  </a:tcPr>
                </a:tc>
                <a:tc>
                  <a:txBody>
                    <a:bodyPr/>
                    <a:lstStyle/>
                    <a:p>
                      <a:pPr algn="ctr"/>
                      <a:r>
                        <a:rPr lang="en-ZA" sz="1000" b="1" dirty="0"/>
                        <a:t>433 respondents</a:t>
                      </a:r>
                    </a:p>
                  </a:txBody>
                  <a:tcPr anchor="ctr">
                    <a:noFill/>
                  </a:tcPr>
                </a:tc>
                <a:extLst>
                  <a:ext uri="{0D108BD9-81ED-4DB2-BD59-A6C34878D82A}">
                    <a16:rowId xmlns:a16="http://schemas.microsoft.com/office/drawing/2014/main" val="3940112815"/>
                  </a:ext>
                </a:extLst>
              </a:tr>
              <a:tr h="1175522">
                <a:tc>
                  <a:txBody>
                    <a:bodyPr/>
                    <a:lstStyle/>
                    <a:p>
                      <a:r>
                        <a:rPr lang="en-ZA" sz="1200" b="1" dirty="0"/>
                        <a:t>OTHER PERSONAL</a:t>
                      </a:r>
                    </a:p>
                    <a:p>
                      <a:r>
                        <a:rPr lang="en-ZA" sz="1200" b="1" dirty="0"/>
                        <a:t>INCOME SOURCES </a:t>
                      </a:r>
                    </a:p>
                    <a:p>
                      <a:r>
                        <a:rPr lang="en-ZA" sz="1000" b="0" dirty="0"/>
                        <a:t>(July 2021)</a:t>
                      </a:r>
                      <a:endParaRPr lang="en-ZA" sz="1200" b="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ZA" sz="1200" b="1"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ZA" sz="1200" b="1"/>
                    </a:p>
                  </a:txBody>
                  <a:tcPr>
                    <a:lnL w="12700" cap="flat" cmpd="sng" algn="ctr">
                      <a:solidFill>
                        <a:schemeClr val="bg1"/>
                      </a:solidFill>
                      <a:prstDash val="solid"/>
                      <a:round/>
                      <a:headEnd type="none" w="med" len="med"/>
                      <a:tailEnd type="none" w="med" len="med"/>
                    </a:lnL>
                    <a:solidFill>
                      <a:schemeClr val="bg2">
                        <a:lumMod val="20000"/>
                        <a:lumOff val="80000"/>
                      </a:schemeClr>
                    </a:solidFill>
                  </a:tcPr>
                </a:tc>
                <a:tc>
                  <a:txBody>
                    <a:bodyPr/>
                    <a:lstStyle/>
                    <a:p>
                      <a:pPr algn="ctr"/>
                      <a:endParaRPr lang="en-US"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txBody>
                  <a:tcPr>
                    <a:solidFill>
                      <a:schemeClr val="bg2">
                        <a:lumMod val="20000"/>
                        <a:lumOff val="80000"/>
                      </a:schemeClr>
                    </a:solidFill>
                  </a:tcPr>
                </a:tc>
                <a:tc>
                  <a:txBody>
                    <a:bodyPr/>
                    <a:lstStyle/>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txBody>
                  <a:tcPr>
                    <a:solidFill>
                      <a:schemeClr val="bg2">
                        <a:lumMod val="20000"/>
                        <a:lumOff val="80000"/>
                      </a:schemeClr>
                    </a:solidFill>
                  </a:tcPr>
                </a:tc>
                <a:extLst>
                  <a:ext uri="{0D108BD9-81ED-4DB2-BD59-A6C34878D82A}">
                    <a16:rowId xmlns:a16="http://schemas.microsoft.com/office/drawing/2014/main" val="2917075992"/>
                  </a:ext>
                </a:extLst>
              </a:tr>
            </a:tbl>
          </a:graphicData>
        </a:graphic>
      </p:graphicFrame>
      <p:sp>
        <p:nvSpPr>
          <p:cNvPr id="6" name="TextBox 5">
            <a:extLst>
              <a:ext uri="{FF2B5EF4-FFF2-40B4-BE49-F238E27FC236}">
                <a16:creationId xmlns:a16="http://schemas.microsoft.com/office/drawing/2014/main" id="{17A6020E-BF06-C703-A9BA-3476CD501879}"/>
              </a:ext>
            </a:extLst>
          </p:cNvPr>
          <p:cNvSpPr txBox="1"/>
          <p:nvPr/>
        </p:nvSpPr>
        <p:spPr>
          <a:xfrm>
            <a:off x="525526" y="6402938"/>
            <a:ext cx="11666474" cy="415498"/>
          </a:xfrm>
          <a:prstGeom prst="rect">
            <a:avLst/>
          </a:prstGeom>
          <a:noFill/>
        </p:spPr>
        <p:txBody>
          <a:bodyPr wrap="square" rtlCol="0">
            <a:spAutoFit/>
          </a:bodyPr>
          <a:lstStyle/>
          <a:p>
            <a:pPr algn="l"/>
            <a:r>
              <a:rPr lang="en-US" sz="700" dirty="0"/>
              <a:t>Source: </a:t>
            </a:r>
            <a:r>
              <a:rPr lang="en-US" sz="700" dirty="0" err="1"/>
              <a:t>FinAccess</a:t>
            </a:r>
            <a:r>
              <a:rPr lang="en-US" sz="700" dirty="0"/>
              <a:t> MSE Tracker: Wave 1 &amp; Wave 3 datasets. Demographic data from Wave 3 survey conducted in July 2021</a:t>
            </a:r>
          </a:p>
          <a:p>
            <a:pPr algn="l"/>
            <a:r>
              <a:rPr lang="en-US" sz="700" dirty="0"/>
              <a:t>Note: [1] Segments based on the reported revenue amounts from the sample of business owners who participated in Wave 1 and Wave 3 and, for those that remained active, provided reliable revenue data that could be compared across the two periods. [2] Proportion show is relative to the total sample of 433 respondents who participated in Wave 1 and Wave 3. 102 respondents (24% of the sample) could not be classified into either the recovered or struggling segments due to the unreliability of their reported incomes in the first wave of the survey</a:t>
            </a:r>
            <a:endParaRPr lang="en-ZA" sz="700" dirty="0"/>
          </a:p>
        </p:txBody>
      </p:sp>
      <p:graphicFrame>
        <p:nvGraphicFramePr>
          <p:cNvPr id="9" name="Chart 8">
            <a:extLst>
              <a:ext uri="{FF2B5EF4-FFF2-40B4-BE49-F238E27FC236}">
                <a16:creationId xmlns:a16="http://schemas.microsoft.com/office/drawing/2014/main" id="{F9465C99-82BA-63C2-AFC7-6BEC11AD3CFB}"/>
              </a:ext>
            </a:extLst>
          </p:cNvPr>
          <p:cNvGraphicFramePr/>
          <p:nvPr>
            <p:extLst>
              <p:ext uri="{D42A27DB-BD31-4B8C-83A1-F6EECF244321}">
                <p14:modId xmlns:p14="http://schemas.microsoft.com/office/powerpoint/2010/main" val="2936620239"/>
              </p:ext>
            </p:extLst>
          </p:nvPr>
        </p:nvGraphicFramePr>
        <p:xfrm>
          <a:off x="8401184" y="2249911"/>
          <a:ext cx="3325165" cy="33353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F69E06A4-1A8B-5D5C-B205-690F0B331A12}"/>
              </a:ext>
            </a:extLst>
          </p:cNvPr>
          <p:cNvGraphicFramePr/>
          <p:nvPr>
            <p:extLst>
              <p:ext uri="{D42A27DB-BD31-4B8C-83A1-F6EECF244321}">
                <p14:modId xmlns:p14="http://schemas.microsoft.com/office/powerpoint/2010/main" val="2711147421"/>
              </p:ext>
            </p:extLst>
          </p:nvPr>
        </p:nvGraphicFramePr>
        <p:xfrm>
          <a:off x="6076196" y="2249911"/>
          <a:ext cx="3325165" cy="33353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a:extLst>
              <a:ext uri="{FF2B5EF4-FFF2-40B4-BE49-F238E27FC236}">
                <a16:creationId xmlns:a16="http://schemas.microsoft.com/office/drawing/2014/main" id="{4E51E52C-FCEE-F671-2A24-587CC9D80D9A}"/>
              </a:ext>
            </a:extLst>
          </p:cNvPr>
          <p:cNvGraphicFramePr/>
          <p:nvPr>
            <p:extLst>
              <p:ext uri="{D42A27DB-BD31-4B8C-83A1-F6EECF244321}">
                <p14:modId xmlns:p14="http://schemas.microsoft.com/office/powerpoint/2010/main" val="2280331953"/>
              </p:ext>
            </p:extLst>
          </p:nvPr>
        </p:nvGraphicFramePr>
        <p:xfrm>
          <a:off x="3631116" y="2249911"/>
          <a:ext cx="3325165" cy="33353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8A8E092F-EA85-F50B-02B9-1A393499131D}"/>
              </a:ext>
            </a:extLst>
          </p:cNvPr>
          <p:cNvGraphicFramePr/>
          <p:nvPr>
            <p:extLst>
              <p:ext uri="{D42A27DB-BD31-4B8C-83A1-F6EECF244321}">
                <p14:modId xmlns:p14="http://schemas.microsoft.com/office/powerpoint/2010/main" val="2570806332"/>
              </p:ext>
            </p:extLst>
          </p:nvPr>
        </p:nvGraphicFramePr>
        <p:xfrm>
          <a:off x="1214965" y="2249911"/>
          <a:ext cx="3325165" cy="33353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Table 36">
            <a:extLst>
              <a:ext uri="{FF2B5EF4-FFF2-40B4-BE49-F238E27FC236}">
                <a16:creationId xmlns:a16="http://schemas.microsoft.com/office/drawing/2014/main" id="{D354F1FF-77F5-1435-4744-647EE485D43F}"/>
              </a:ext>
            </a:extLst>
          </p:cNvPr>
          <p:cNvGraphicFramePr>
            <a:graphicFrameLocks noGrp="1"/>
          </p:cNvGraphicFramePr>
          <p:nvPr>
            <p:extLst>
              <p:ext uri="{D42A27DB-BD31-4B8C-83A1-F6EECF244321}">
                <p14:modId xmlns:p14="http://schemas.microsoft.com/office/powerpoint/2010/main" val="3995317712"/>
              </p:ext>
            </p:extLst>
          </p:nvPr>
        </p:nvGraphicFramePr>
        <p:xfrm>
          <a:off x="820616" y="2583711"/>
          <a:ext cx="2229651" cy="3155869"/>
        </p:xfrm>
        <a:graphic>
          <a:graphicData uri="http://schemas.openxmlformats.org/drawingml/2006/table">
            <a:tbl>
              <a:tblPr firstRow="1" bandRow="1">
                <a:tableStyleId>{5C22544A-7EE6-4342-B048-85BDC9FD1C3A}</a:tableStyleId>
              </a:tblPr>
              <a:tblGrid>
                <a:gridCol w="2229651">
                  <a:extLst>
                    <a:ext uri="{9D8B030D-6E8A-4147-A177-3AD203B41FA5}">
                      <a16:colId xmlns:a16="http://schemas.microsoft.com/office/drawing/2014/main" val="1998109406"/>
                    </a:ext>
                  </a:extLst>
                </a:gridCol>
              </a:tblGrid>
              <a:tr h="423490">
                <a:tc>
                  <a:txBody>
                    <a:bodyPr/>
                    <a:lstStyle/>
                    <a:p>
                      <a:pPr algn="r"/>
                      <a:r>
                        <a:rPr lang="en-ZA" sz="1100" b="0" dirty="0">
                          <a:solidFill>
                            <a:schemeClr val="tx1"/>
                          </a:solidFill>
                        </a:rPr>
                        <a:t>None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60390483"/>
                  </a:ext>
                </a:extLst>
              </a:tr>
              <a:tr h="423490">
                <a:tc>
                  <a:txBody>
                    <a:bodyPr/>
                    <a:lstStyle/>
                    <a:p>
                      <a:pPr algn="r"/>
                      <a:r>
                        <a:rPr lang="en-ZA" sz="1100" b="0" dirty="0">
                          <a:solidFill>
                            <a:schemeClr val="tx1"/>
                          </a:solidFill>
                        </a:rPr>
                        <a:t>Farming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32573796"/>
                  </a:ext>
                </a:extLst>
              </a:tr>
              <a:tr h="423490">
                <a:tc>
                  <a:txBody>
                    <a:bodyPr/>
                    <a:lstStyle/>
                    <a:p>
                      <a:pPr algn="r"/>
                      <a:r>
                        <a:rPr lang="en-ZA" sz="1100" b="0" dirty="0">
                          <a:solidFill>
                            <a:schemeClr val="tx1"/>
                          </a:solidFill>
                        </a:rPr>
                        <a:t>Casual work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213869492"/>
                  </a:ext>
                </a:extLst>
              </a:tr>
              <a:tr h="487303">
                <a:tc>
                  <a:txBody>
                    <a:bodyPr/>
                    <a:lstStyle/>
                    <a:p>
                      <a:pPr algn="r"/>
                      <a:r>
                        <a:rPr lang="en-ZA" sz="1100" b="0" dirty="0">
                          <a:solidFill>
                            <a:schemeClr val="tx1"/>
                          </a:solidFill>
                        </a:rPr>
                        <a:t>Money from family/friends/spouse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62263513"/>
                  </a:ext>
                </a:extLst>
              </a:tr>
              <a:tr h="487303">
                <a:tc>
                  <a:txBody>
                    <a:bodyPr/>
                    <a:lstStyle/>
                    <a:p>
                      <a:pPr algn="r"/>
                      <a:r>
                        <a:rPr lang="en-ZA" sz="1100" b="0" dirty="0">
                          <a:solidFill>
                            <a:schemeClr val="tx1"/>
                          </a:solidFill>
                        </a:rPr>
                        <a:t>Running another business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88617015"/>
                  </a:ext>
                </a:extLst>
              </a:tr>
              <a:tr h="423490">
                <a:tc>
                  <a:txBody>
                    <a:bodyPr/>
                    <a:lstStyle/>
                    <a:p>
                      <a:pPr algn="r"/>
                      <a:r>
                        <a:rPr lang="en-ZA" sz="1100" b="0" dirty="0">
                          <a:solidFill>
                            <a:schemeClr val="tx1"/>
                          </a:solidFill>
                        </a:rPr>
                        <a:t>Employed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82110794"/>
                  </a:ext>
                </a:extLst>
              </a:tr>
              <a:tr h="487303">
                <a:tc>
                  <a:txBody>
                    <a:bodyPr/>
                    <a:lstStyle/>
                    <a:p>
                      <a:pPr algn="r"/>
                      <a:r>
                        <a:rPr lang="en-ZA" sz="1100" b="0" dirty="0">
                          <a:solidFill>
                            <a:schemeClr val="tx1"/>
                          </a:solidFill>
                        </a:rPr>
                        <a:t>Renting property/equipment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67790135"/>
                  </a:ext>
                </a:extLst>
              </a:tr>
            </a:tbl>
          </a:graphicData>
        </a:graphic>
      </p:graphicFrame>
    </p:spTree>
    <p:extLst>
      <p:ext uri="{BB962C8B-B14F-4D97-AF65-F5344CB8AC3E}">
        <p14:creationId xmlns:p14="http://schemas.microsoft.com/office/powerpoint/2010/main" val="3387368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9DCA-8B04-4E09-8BEE-1051AFD3872F}"/>
              </a:ext>
            </a:extLst>
          </p:cNvPr>
          <p:cNvSpPr>
            <a:spLocks noGrp="1"/>
          </p:cNvSpPr>
          <p:nvPr>
            <p:ph type="title"/>
          </p:nvPr>
        </p:nvSpPr>
        <p:spPr>
          <a:xfrm>
            <a:off x="0" y="39582"/>
            <a:ext cx="10770579" cy="931985"/>
          </a:xfrm>
        </p:spPr>
        <p:txBody>
          <a:bodyPr>
            <a:noAutofit/>
          </a:bodyPr>
          <a:lstStyle/>
          <a:p>
            <a:r>
              <a:rPr lang="en-US" b="1" dirty="0"/>
              <a:t>BUSINESS REVENUE</a:t>
            </a:r>
            <a:endParaRPr lang="en-ZA" dirty="0"/>
          </a:p>
        </p:txBody>
      </p:sp>
      <p:graphicFrame>
        <p:nvGraphicFramePr>
          <p:cNvPr id="5" name="Table 5">
            <a:extLst>
              <a:ext uri="{FF2B5EF4-FFF2-40B4-BE49-F238E27FC236}">
                <a16:creationId xmlns:a16="http://schemas.microsoft.com/office/drawing/2014/main" id="{E1BBFD84-402B-4437-8235-B4AF69D5B997}"/>
              </a:ext>
            </a:extLst>
          </p:cNvPr>
          <p:cNvGraphicFramePr>
            <a:graphicFrameLocks noGrp="1"/>
          </p:cNvGraphicFramePr>
          <p:nvPr>
            <p:extLst>
              <p:ext uri="{D42A27DB-BD31-4B8C-83A1-F6EECF244321}">
                <p14:modId xmlns:p14="http://schemas.microsoft.com/office/powerpoint/2010/main" val="1598397532"/>
              </p:ext>
            </p:extLst>
          </p:nvPr>
        </p:nvGraphicFramePr>
        <p:xfrm>
          <a:off x="0" y="1107995"/>
          <a:ext cx="12191999" cy="5557664"/>
        </p:xfrm>
        <a:graphic>
          <a:graphicData uri="http://schemas.openxmlformats.org/drawingml/2006/table">
            <a:tbl>
              <a:tblPr firstRow="1" bandRow="1">
                <a:tableStyleId>{5C22544A-7EE6-4342-B048-85BDC9FD1C3A}</a:tableStyleId>
              </a:tblPr>
              <a:tblGrid>
                <a:gridCol w="2587087">
                  <a:extLst>
                    <a:ext uri="{9D8B030D-6E8A-4147-A177-3AD203B41FA5}">
                      <a16:colId xmlns:a16="http://schemas.microsoft.com/office/drawing/2014/main" val="1285100028"/>
                    </a:ext>
                  </a:extLst>
                </a:gridCol>
                <a:gridCol w="2401228">
                  <a:extLst>
                    <a:ext uri="{9D8B030D-6E8A-4147-A177-3AD203B41FA5}">
                      <a16:colId xmlns:a16="http://schemas.microsoft.com/office/drawing/2014/main" val="2461658540"/>
                    </a:ext>
                  </a:extLst>
                </a:gridCol>
                <a:gridCol w="2401228">
                  <a:extLst>
                    <a:ext uri="{9D8B030D-6E8A-4147-A177-3AD203B41FA5}">
                      <a16:colId xmlns:a16="http://schemas.microsoft.com/office/drawing/2014/main" val="2856246918"/>
                    </a:ext>
                  </a:extLst>
                </a:gridCol>
                <a:gridCol w="2401228">
                  <a:extLst>
                    <a:ext uri="{9D8B030D-6E8A-4147-A177-3AD203B41FA5}">
                      <a16:colId xmlns:a16="http://schemas.microsoft.com/office/drawing/2014/main" val="3265806732"/>
                    </a:ext>
                  </a:extLst>
                </a:gridCol>
                <a:gridCol w="2401228">
                  <a:extLst>
                    <a:ext uri="{9D8B030D-6E8A-4147-A177-3AD203B41FA5}">
                      <a16:colId xmlns:a16="http://schemas.microsoft.com/office/drawing/2014/main" val="3420925616"/>
                    </a:ext>
                  </a:extLst>
                </a:gridCol>
              </a:tblGrid>
              <a:tr h="317915">
                <a:tc>
                  <a:txBody>
                    <a:bodyPr/>
                    <a:lstStyle/>
                    <a:p>
                      <a:r>
                        <a:rPr lang="en-US" sz="1400">
                          <a:solidFill>
                            <a:schemeClr val="tx1"/>
                          </a:solidFill>
                        </a:rPr>
                        <a:t>SEGMENT</a:t>
                      </a:r>
                      <a:endParaRPr lang="en-ZA" sz="1400">
                        <a:solidFill>
                          <a:schemeClr val="tx1"/>
                        </a:solidFill>
                      </a:endParaRPr>
                    </a:p>
                  </a:txBody>
                  <a:tcPr>
                    <a:lnB w="12700" cap="flat" cmpd="sng" algn="ctr">
                      <a:solidFill>
                        <a:schemeClr val="bg2">
                          <a:lumMod val="40000"/>
                          <a:lumOff val="60000"/>
                        </a:schemeClr>
                      </a:solidFill>
                      <a:prstDash val="solid"/>
                      <a:round/>
                      <a:headEnd type="none" w="med" len="med"/>
                      <a:tailEnd type="none" w="med" len="med"/>
                    </a:lnB>
                    <a:noFill/>
                  </a:tcPr>
                </a:tc>
                <a:tc>
                  <a:txBody>
                    <a:bodyPr/>
                    <a:lstStyle/>
                    <a:p>
                      <a:pPr algn="ctr"/>
                      <a:r>
                        <a:rPr lang="en-US" sz="1400" b="1" i="0" dirty="0">
                          <a:solidFill>
                            <a:schemeClr val="tx1"/>
                          </a:solidFill>
                        </a:rPr>
                        <a:t>RECOVERED</a:t>
                      </a:r>
                    </a:p>
                  </a:txBody>
                  <a:tcPr>
                    <a:lnB w="12700" cap="flat" cmpd="sng" algn="ctr">
                      <a:solidFill>
                        <a:schemeClr val="bg2">
                          <a:lumMod val="40000"/>
                          <a:lumOff val="60000"/>
                        </a:schemeClr>
                      </a:solidFill>
                      <a:prstDash val="solid"/>
                      <a:round/>
                      <a:headEnd type="none" w="med" len="med"/>
                      <a:tailEnd type="none" w="med" len="med"/>
                    </a:lnB>
                    <a:noFill/>
                  </a:tcPr>
                </a:tc>
                <a:tc>
                  <a:txBody>
                    <a:bodyPr/>
                    <a:lstStyle/>
                    <a:p>
                      <a:pPr algn="ctr"/>
                      <a:r>
                        <a:rPr lang="en-US" sz="1400" b="1" i="0" dirty="0">
                          <a:solidFill>
                            <a:schemeClr val="tx1"/>
                          </a:solidFill>
                        </a:rPr>
                        <a:t>STRUGGLING</a:t>
                      </a:r>
                    </a:p>
                  </a:txBody>
                  <a:tcPr>
                    <a:lnB w="12700" cap="flat" cmpd="sng" algn="ctr">
                      <a:solidFill>
                        <a:schemeClr val="bg2">
                          <a:lumMod val="40000"/>
                          <a:lumOff val="60000"/>
                        </a:schemeClr>
                      </a:solidFill>
                      <a:prstDash val="solid"/>
                      <a:round/>
                      <a:headEnd type="none" w="med" len="med"/>
                      <a:tailEnd type="none" w="med" len="med"/>
                    </a:lnB>
                    <a:noFill/>
                  </a:tcPr>
                </a:tc>
                <a:tc>
                  <a:txBody>
                    <a:bodyPr/>
                    <a:lstStyle/>
                    <a:p>
                      <a:pPr algn="ctr"/>
                      <a:r>
                        <a:rPr lang="en-US" sz="1400" b="1" i="0">
                          <a:solidFill>
                            <a:schemeClr val="tx1"/>
                          </a:solidFill>
                        </a:rPr>
                        <a:t>CLOSED</a:t>
                      </a:r>
                    </a:p>
                  </a:txBody>
                  <a:tcPr>
                    <a:lnB w="12700" cap="flat" cmpd="sng" algn="ctr">
                      <a:solidFill>
                        <a:schemeClr val="bg2">
                          <a:lumMod val="40000"/>
                          <a:lumOff val="60000"/>
                        </a:schemeClr>
                      </a:solidFill>
                      <a:prstDash val="solid"/>
                      <a:round/>
                      <a:headEnd type="none" w="med" len="med"/>
                      <a:tailEnd type="none" w="med" len="med"/>
                    </a:lnB>
                    <a:noFill/>
                  </a:tcPr>
                </a:tc>
                <a:tc>
                  <a:txBody>
                    <a:bodyPr/>
                    <a:lstStyle/>
                    <a:p>
                      <a:pPr algn="ctr"/>
                      <a:r>
                        <a:rPr lang="en-US" sz="1400" b="1" i="0">
                          <a:solidFill>
                            <a:schemeClr val="tx1"/>
                          </a:solidFill>
                        </a:rPr>
                        <a:t>TOTAL</a:t>
                      </a:r>
                    </a:p>
                  </a:txBody>
                  <a:tcPr>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20654049"/>
                  </a:ext>
                </a:extLst>
              </a:tr>
              <a:tr h="424155">
                <a:tc>
                  <a:txBody>
                    <a:bodyPr/>
                    <a:lstStyle/>
                    <a:p>
                      <a:r>
                        <a:rPr lang="en-US" sz="1000" b="1" dirty="0">
                          <a:solidFill>
                            <a:schemeClr val="tx1"/>
                          </a:solidFill>
                        </a:rPr>
                        <a:t>Revenue in July ’21 vs Feb ’20</a:t>
                      </a:r>
                      <a:endParaRPr lang="en-ZA" sz="1000" b="1" dirty="0">
                        <a:solidFill>
                          <a:schemeClr val="tx1"/>
                        </a:solidFill>
                      </a:endParaRPr>
                    </a:p>
                  </a:txBody>
                  <a:tcPr anchor="ct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a:r>
                        <a:rPr lang="en-US" sz="1000" b="0" i="0" dirty="0">
                          <a:solidFill>
                            <a:schemeClr val="tx1"/>
                          </a:solidFill>
                        </a:rPr>
                        <a:t>75% or more of pre-Covid revenues</a:t>
                      </a:r>
                    </a:p>
                  </a:txBody>
                  <a:tcPr anchor="ct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a:r>
                        <a:rPr lang="en-US" sz="1000" b="0" i="0">
                          <a:solidFill>
                            <a:schemeClr val="tx1"/>
                          </a:solidFill>
                        </a:rPr>
                        <a:t>Less than 75% of pre-Covid revenues</a:t>
                      </a:r>
                    </a:p>
                  </a:txBody>
                  <a:tcPr anchor="ct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a:r>
                        <a:rPr lang="en-US" sz="1000" b="0" i="0">
                          <a:solidFill>
                            <a:schemeClr val="tx1"/>
                          </a:solidFill>
                        </a:rPr>
                        <a:t>Not involved in any business activity in July 2021</a:t>
                      </a:r>
                    </a:p>
                  </a:txBody>
                  <a:tcPr anchor="ct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a:endParaRPr lang="en-US" sz="1200" b="0" i="0">
                        <a:solidFill>
                          <a:schemeClr val="tx1"/>
                        </a:solidFill>
                      </a:endParaRPr>
                    </a:p>
                  </a:txBody>
                  <a:tcPr anchor="ct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37474700"/>
                  </a:ext>
                </a:extLst>
              </a:tr>
              <a:tr h="314602">
                <a:tc>
                  <a:txBody>
                    <a:bodyPr/>
                    <a:lstStyle/>
                    <a:p>
                      <a:r>
                        <a:rPr lang="en-US" sz="1000" b="1" dirty="0"/>
                        <a:t>Segment size*</a:t>
                      </a:r>
                    </a:p>
                  </a:txBody>
                  <a:tcPr anchor="ctr">
                    <a:lnT w="12700" cap="flat" cmpd="sng" algn="ctr">
                      <a:solidFill>
                        <a:schemeClr val="bg2">
                          <a:lumMod val="40000"/>
                          <a:lumOff val="60000"/>
                        </a:schemeClr>
                      </a:solidFill>
                      <a:prstDash val="solid"/>
                      <a:round/>
                      <a:headEnd type="none" w="med" len="med"/>
                      <a:tailEnd type="none" w="med" len="med"/>
                    </a:lnT>
                    <a:noFill/>
                  </a:tcPr>
                </a:tc>
                <a:tc>
                  <a:txBody>
                    <a:bodyPr/>
                    <a:lstStyle/>
                    <a:p>
                      <a:pPr algn="ctr"/>
                      <a:r>
                        <a:rPr lang="en-US" sz="1000" b="1" dirty="0"/>
                        <a:t>72 respondents (18%)</a:t>
                      </a:r>
                      <a:endParaRPr lang="en-ZA" sz="1000" b="1" dirty="0"/>
                    </a:p>
                  </a:txBody>
                  <a:tcPr anchor="ctr">
                    <a:lnT w="12700" cap="flat" cmpd="sng" algn="ctr">
                      <a:solidFill>
                        <a:schemeClr val="bg2">
                          <a:lumMod val="40000"/>
                          <a:lumOff val="60000"/>
                        </a:schemeClr>
                      </a:solidFill>
                      <a:prstDash val="solid"/>
                      <a:round/>
                      <a:headEnd type="none" w="med" len="med"/>
                      <a:tailEnd type="none" w="med" len="med"/>
                    </a:lnT>
                    <a:noFill/>
                  </a:tcPr>
                </a:tc>
                <a:tc>
                  <a:txBody>
                    <a:bodyPr/>
                    <a:lstStyle/>
                    <a:p>
                      <a:pPr algn="ctr"/>
                      <a:r>
                        <a:rPr lang="en-US" sz="1000" b="1" dirty="0"/>
                        <a:t>95 respondents (25%)</a:t>
                      </a:r>
                      <a:endParaRPr lang="en-ZA" sz="1000" b="1" dirty="0"/>
                    </a:p>
                  </a:txBody>
                  <a:tcPr anchor="ctr">
                    <a:lnT w="12700" cap="flat" cmpd="sng" algn="ctr">
                      <a:solidFill>
                        <a:schemeClr val="bg2">
                          <a:lumMod val="40000"/>
                          <a:lumOff val="60000"/>
                        </a:schemeClr>
                      </a:solidFill>
                      <a:prstDash val="solid"/>
                      <a:round/>
                      <a:headEnd type="none" w="med" len="med"/>
                      <a:tailEnd type="none" w="med" len="med"/>
                    </a:lnT>
                    <a:noFill/>
                  </a:tcPr>
                </a:tc>
                <a:tc>
                  <a:txBody>
                    <a:bodyPr/>
                    <a:lstStyle/>
                    <a:p>
                      <a:pPr algn="ctr"/>
                      <a:r>
                        <a:rPr lang="en-US" sz="1000" b="1" dirty="0"/>
                        <a:t>121 respondents (34%)</a:t>
                      </a:r>
                      <a:endParaRPr lang="en-ZA" sz="1000" b="1" dirty="0"/>
                    </a:p>
                  </a:txBody>
                  <a:tcPr anchor="ctr">
                    <a:lnT w="12700" cap="flat" cmpd="sng" algn="ctr">
                      <a:solidFill>
                        <a:schemeClr val="bg2">
                          <a:lumMod val="40000"/>
                          <a:lumOff val="60000"/>
                        </a:schemeClr>
                      </a:solidFill>
                      <a:prstDash val="solid"/>
                      <a:round/>
                      <a:headEnd type="none" w="med" len="med"/>
                      <a:tailEnd type="none" w="med" len="med"/>
                    </a:lnT>
                    <a:noFill/>
                  </a:tcPr>
                </a:tc>
                <a:tc>
                  <a:txBody>
                    <a:bodyPr/>
                    <a:lstStyle/>
                    <a:p>
                      <a:pPr algn="ctr"/>
                      <a:r>
                        <a:rPr lang="en-ZA" sz="1000" b="1" dirty="0"/>
                        <a:t>288 respondents</a:t>
                      </a:r>
                    </a:p>
                  </a:txBody>
                  <a:tcPr anchor="ctr">
                    <a:lnT w="12700" cap="flat" cmpd="sng" algn="ctr">
                      <a:solidFill>
                        <a:schemeClr val="bg2">
                          <a:lumMod val="40000"/>
                          <a:lumOff val="60000"/>
                        </a:schemeClr>
                      </a:solidFill>
                      <a:prstDash val="solid"/>
                      <a:round/>
                      <a:headEnd type="none" w="med" len="med"/>
                      <a:tailEnd type="none" w="med" len="med"/>
                    </a:lnT>
                    <a:noFill/>
                  </a:tcPr>
                </a:tc>
                <a:extLst>
                  <a:ext uri="{0D108BD9-81ED-4DB2-BD59-A6C34878D82A}">
                    <a16:rowId xmlns:a16="http://schemas.microsoft.com/office/drawing/2014/main" val="3940112815"/>
                  </a:ext>
                </a:extLst>
              </a:tr>
              <a:tr h="31791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FEB 2020 (PRE-COVID)</a:t>
                      </a:r>
                    </a:p>
                  </a:txBody>
                  <a:tcPr>
                    <a:lnB w="12700" cmpd="sng">
                      <a:noFill/>
                    </a:lnB>
                    <a:solidFill>
                      <a:schemeClr val="accent4"/>
                    </a:solidFill>
                  </a:tcPr>
                </a:tc>
                <a:tc hMerge="1">
                  <a:txBody>
                    <a:bodyPr/>
                    <a:lstStyle/>
                    <a:p>
                      <a:pPr algn="ctr"/>
                      <a:endParaRPr lang="en-ZA" sz="1400" b="1"/>
                    </a:p>
                  </a:txBody>
                  <a:tcPr anchor="ctr">
                    <a:solidFill>
                      <a:schemeClr val="bg2">
                        <a:lumMod val="20000"/>
                        <a:lumOff val="80000"/>
                      </a:schemeClr>
                    </a:solidFill>
                  </a:tcPr>
                </a:tc>
                <a:tc hMerge="1">
                  <a:txBody>
                    <a:bodyPr/>
                    <a:lstStyle/>
                    <a:p>
                      <a:pPr algn="ctr"/>
                      <a:endParaRPr lang="en-ZA" sz="1400" b="1"/>
                    </a:p>
                  </a:txBody>
                  <a:tcPr anchor="ctr">
                    <a:solidFill>
                      <a:schemeClr val="bg2">
                        <a:lumMod val="20000"/>
                        <a:lumOff val="80000"/>
                      </a:schemeClr>
                    </a:solidFill>
                  </a:tcPr>
                </a:tc>
                <a:tc hMerge="1">
                  <a:txBody>
                    <a:bodyPr/>
                    <a:lstStyle/>
                    <a:p>
                      <a:pPr algn="ctr"/>
                      <a:endParaRPr lang="en-ZA" sz="1400" b="1"/>
                    </a:p>
                  </a:txBody>
                  <a:tcPr anchor="ctr">
                    <a:solidFill>
                      <a:schemeClr val="bg2">
                        <a:lumMod val="20000"/>
                        <a:lumOff val="80000"/>
                      </a:schemeClr>
                    </a:solidFill>
                  </a:tcPr>
                </a:tc>
                <a:tc hMerge="1">
                  <a:txBody>
                    <a:bodyPr/>
                    <a:lstStyle/>
                    <a:p>
                      <a:pPr algn="ctr"/>
                      <a:endParaRPr lang="en-ZA" sz="1200" b="0"/>
                    </a:p>
                  </a:txBody>
                  <a:tcPr>
                    <a:solidFill>
                      <a:schemeClr val="bg2">
                        <a:lumMod val="20000"/>
                        <a:lumOff val="80000"/>
                      </a:schemeClr>
                    </a:solidFill>
                  </a:tcPr>
                </a:tc>
                <a:extLst>
                  <a:ext uri="{0D108BD9-81ED-4DB2-BD59-A6C34878D82A}">
                    <a16:rowId xmlns:a16="http://schemas.microsoft.com/office/drawing/2014/main" val="3010527621"/>
                  </a:ext>
                </a:extLst>
              </a:tr>
              <a:tr h="1574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ESTIMATED MONTHLY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REVENUE DISTRIBUTION</a:t>
                      </a:r>
                    </a:p>
                    <a:p>
                      <a:endParaRPr lang="en-US" sz="1200" b="1" dirty="0">
                        <a:solidFill>
                          <a:schemeClr val="accent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txBody>
                  <a:tcPr>
                    <a:lnL w="12700" cmpd="sng">
                      <a:noFill/>
                    </a:lnL>
                    <a:noFill/>
                  </a:tcPr>
                </a:tc>
                <a:tc>
                  <a:txBody>
                    <a:bodyPr/>
                    <a:lstStyle/>
                    <a:p>
                      <a:pPr algn="ctr"/>
                      <a:endParaRPr lang="en-US" sz="1200" b="1"/>
                    </a:p>
                    <a:p>
                      <a:pPr algn="ctr"/>
                      <a:endParaRPr lang="en-ZA" sz="1200" b="1"/>
                    </a:p>
                    <a:p>
                      <a:pPr algn="ctr"/>
                      <a:endParaRPr lang="en-ZA" sz="1200" b="1"/>
                    </a:p>
                    <a:p>
                      <a:pPr algn="ctr"/>
                      <a:endParaRPr lang="en-ZA" sz="1200" b="1"/>
                    </a:p>
                    <a:p>
                      <a:pPr algn="ctr"/>
                      <a:endParaRPr lang="en-ZA" sz="1200" b="1"/>
                    </a:p>
                    <a:p>
                      <a:pPr algn="ctr"/>
                      <a:endParaRPr lang="en-ZA" sz="1200" b="1"/>
                    </a:p>
                    <a:p>
                      <a:pPr algn="ctr"/>
                      <a:endParaRPr lang="en-ZA" sz="1200" b="1"/>
                    </a:p>
                    <a:p>
                      <a:pPr algn="ctr"/>
                      <a:endParaRPr lang="en-ZA" sz="1200" b="1"/>
                    </a:p>
                  </a:txBody>
                  <a:tcPr>
                    <a:noFill/>
                  </a:tcPr>
                </a:tc>
                <a:tc>
                  <a:txBody>
                    <a:bodyPr/>
                    <a:lstStyle/>
                    <a:p>
                      <a:pPr algn="ctr"/>
                      <a:endParaRPr lang="en-ZA" sz="1200" b="1"/>
                    </a:p>
                  </a:txBody>
                  <a:tcPr>
                    <a:noFill/>
                  </a:tcPr>
                </a:tc>
                <a:tc>
                  <a:txBody>
                    <a:bodyPr/>
                    <a:lstStyle/>
                    <a:p>
                      <a:pPr algn="ctr"/>
                      <a:endParaRPr lang="en-ZA" sz="1200" b="1"/>
                    </a:p>
                  </a:txBody>
                  <a:tcPr>
                    <a:noFill/>
                  </a:tcPr>
                </a:tc>
                <a:extLst>
                  <a:ext uri="{0D108BD9-81ED-4DB2-BD59-A6C34878D82A}">
                    <a16:rowId xmlns:a16="http://schemas.microsoft.com/office/drawing/2014/main" val="2917075992"/>
                  </a:ext>
                </a:extLst>
              </a:tr>
              <a:tr h="277901">
                <a:tc>
                  <a:txBody>
                    <a:bodyPr/>
                    <a:lstStyle/>
                    <a:p>
                      <a:r>
                        <a:rPr lang="en-US" sz="1200" b="1" dirty="0">
                          <a:solidFill>
                            <a:schemeClr val="tx1"/>
                          </a:solidFill>
                        </a:rPr>
                        <a:t>MEDIAN MONTHLY REVENUE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KSH 22,000</a:t>
                      </a:r>
                      <a:endParaRPr lang="en-ZA" sz="1200" b="1" dirty="0">
                        <a:solidFill>
                          <a:schemeClr val="tx1"/>
                        </a:solidFill>
                      </a:endParaRPr>
                    </a:p>
                  </a:txBody>
                  <a:tcPr>
                    <a:lnL w="12700" cmpd="sng">
                      <a:noFill/>
                    </a:lnL>
                    <a:lnB w="12700" cmpd="sng">
                      <a:noFill/>
                    </a:lnB>
                    <a:noFill/>
                  </a:tcPr>
                </a:tc>
                <a:tc>
                  <a:txBody>
                    <a:bodyPr/>
                    <a:lstStyle/>
                    <a:p>
                      <a:pPr algn="ctr"/>
                      <a:r>
                        <a:rPr lang="en-US" sz="1200" b="1">
                          <a:solidFill>
                            <a:schemeClr val="tx1"/>
                          </a:solidFill>
                        </a:rPr>
                        <a:t>KSH 59,000</a:t>
                      </a:r>
                      <a:endParaRPr lang="en-ZA" sz="1200" b="1">
                        <a:solidFill>
                          <a:schemeClr val="tx1"/>
                        </a:solidFill>
                      </a:endParaRPr>
                    </a:p>
                  </a:txBody>
                  <a:tcPr>
                    <a:lnB w="12700" cmpd="sng">
                      <a:noFill/>
                    </a:lnB>
                    <a:noFill/>
                  </a:tcPr>
                </a:tc>
                <a:tc>
                  <a:txBody>
                    <a:bodyPr/>
                    <a:lstStyle/>
                    <a:p>
                      <a:pPr algn="ctr"/>
                      <a:r>
                        <a:rPr lang="en-US" sz="1200" b="1">
                          <a:solidFill>
                            <a:schemeClr val="tx1"/>
                          </a:solidFill>
                        </a:rPr>
                        <a:t>KSH 45,000</a:t>
                      </a:r>
                      <a:endParaRPr lang="en-ZA" sz="1200" b="1">
                        <a:solidFill>
                          <a:schemeClr val="tx1"/>
                        </a:solidFill>
                      </a:endParaRPr>
                    </a:p>
                  </a:txBody>
                  <a:tcPr>
                    <a:lnB w="127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KSH 43,000</a:t>
                      </a:r>
                      <a:endParaRPr lang="en-ZA" sz="1200" b="1" dirty="0">
                        <a:solidFill>
                          <a:schemeClr val="tx1"/>
                        </a:solidFill>
                      </a:endParaRPr>
                    </a:p>
                  </a:txBody>
                  <a:tcPr>
                    <a:lnB w="12700" cmpd="sng">
                      <a:noFill/>
                    </a:lnB>
                    <a:noFill/>
                  </a:tcPr>
                </a:tc>
                <a:extLst>
                  <a:ext uri="{0D108BD9-81ED-4DB2-BD59-A6C34878D82A}">
                    <a16:rowId xmlns:a16="http://schemas.microsoft.com/office/drawing/2014/main" val="3333269876"/>
                  </a:ext>
                </a:extLst>
              </a:tr>
              <a:tr h="317915">
                <a:tc gridSpan="5">
                  <a:txBody>
                    <a:bodyPr/>
                    <a:lstStyle/>
                    <a:p>
                      <a:r>
                        <a:rPr lang="en-US" sz="1400" b="1" dirty="0">
                          <a:solidFill>
                            <a:schemeClr val="bg1"/>
                          </a:solidFill>
                        </a:rPr>
                        <a:t>JULY 2021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hMerge="1">
                  <a:txBody>
                    <a:bodyPr/>
                    <a:lstStyle/>
                    <a:p>
                      <a:pPr algn="ctr"/>
                      <a:endParaRPr lang="en-ZA" sz="1200" b="1"/>
                    </a:p>
                  </a:txBody>
                  <a:tcPr>
                    <a:solidFill>
                      <a:schemeClr val="accent3"/>
                    </a:solidFill>
                  </a:tcPr>
                </a:tc>
                <a:tc hMerge="1">
                  <a:txBody>
                    <a:bodyPr/>
                    <a:lstStyle/>
                    <a:p>
                      <a:pPr algn="ctr"/>
                      <a:endParaRPr lang="en-ZA" sz="1200" b="1"/>
                    </a:p>
                  </a:txBody>
                  <a:tcPr>
                    <a:solidFill>
                      <a:schemeClr val="accent3"/>
                    </a:solidFill>
                  </a:tcPr>
                </a:tc>
                <a:tc hMerge="1">
                  <a:txBody>
                    <a:bodyPr/>
                    <a:lstStyle/>
                    <a:p>
                      <a:pPr algn="ctr"/>
                      <a:endParaRPr lang="en-ZA" sz="1200" b="1"/>
                    </a:p>
                  </a:txBody>
                  <a:tcPr>
                    <a:solidFill>
                      <a:schemeClr val="accent3"/>
                    </a:solidFill>
                  </a:tcPr>
                </a:tc>
                <a:tc hMerge="1">
                  <a:txBody>
                    <a:bodyPr/>
                    <a:lstStyle/>
                    <a:p>
                      <a:pPr algn="ctr"/>
                      <a:endParaRPr lang="en-ZA" sz="1200" b="1"/>
                    </a:p>
                  </a:txBody>
                  <a:tcPr>
                    <a:solidFill>
                      <a:schemeClr val="accent3"/>
                    </a:solidFill>
                  </a:tcPr>
                </a:tc>
                <a:extLst>
                  <a:ext uri="{0D108BD9-81ED-4DB2-BD59-A6C34878D82A}">
                    <a16:rowId xmlns:a16="http://schemas.microsoft.com/office/drawing/2014/main" val="2638648319"/>
                  </a:ext>
                </a:extLst>
              </a:tr>
              <a:tr h="1726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ESTIMATED MONTHLY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REVENUE DISTRIBUTION</a:t>
                      </a:r>
                      <a:endParaRPr lang="en-US" sz="1200" b="1" dirty="0">
                        <a:solidFill>
                          <a:schemeClr val="accent3">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ZA" sz="1200" b="1" dirty="0"/>
                    </a:p>
                    <a:p>
                      <a:pPr algn="ctr"/>
                      <a:endParaRPr lang="en-ZA" sz="1200" b="1" dirty="0"/>
                    </a:p>
                    <a:p>
                      <a:pPr algn="ctr"/>
                      <a:endParaRPr lang="en-ZA"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ZA"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200" b="1"/>
                    </a:p>
                    <a:p>
                      <a:pPr algn="ctr"/>
                      <a:endParaRPr lang="en-ZA" sz="1200" b="1"/>
                    </a:p>
                    <a:p>
                      <a:pPr algn="ctr"/>
                      <a:endParaRPr lang="en-ZA" sz="1200" b="0"/>
                    </a:p>
                    <a:p>
                      <a:pPr algn="ctr"/>
                      <a:r>
                        <a:rPr lang="en-ZA" sz="1200" b="0" i="1"/>
                        <a:t>Not applicable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ZA" sz="1200" b="1"/>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072062812"/>
                  </a:ext>
                </a:extLst>
              </a:tr>
              <a:tr h="286124">
                <a:tc>
                  <a:txBody>
                    <a:bodyPr/>
                    <a:lstStyle/>
                    <a:p>
                      <a:r>
                        <a:rPr lang="en-US" sz="1200" b="1" dirty="0">
                          <a:solidFill>
                            <a:schemeClr val="tx1"/>
                          </a:solidFill>
                        </a:rPr>
                        <a:t>MEDIAN MONTHLY REVENUE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1" dirty="0">
                          <a:solidFill>
                            <a:schemeClr val="tx1"/>
                          </a:solidFill>
                        </a:rPr>
                        <a:t>KSH 36 000</a:t>
                      </a:r>
                      <a:endParaRPr lang="en-ZA"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1" dirty="0">
                          <a:solidFill>
                            <a:schemeClr val="tx1"/>
                          </a:solidFill>
                        </a:rPr>
                        <a:t>KSH 18 000</a:t>
                      </a:r>
                      <a:endParaRPr lang="en-ZA"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ZA" sz="11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ZA" sz="1200" b="1" dirty="0"/>
                        <a:t>KSH 23 000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248891476"/>
                  </a:ext>
                </a:extLst>
              </a:tr>
            </a:tbl>
          </a:graphicData>
        </a:graphic>
      </p:graphicFrame>
      <p:graphicFrame>
        <p:nvGraphicFramePr>
          <p:cNvPr id="15" name="Chart 14">
            <a:extLst>
              <a:ext uri="{FF2B5EF4-FFF2-40B4-BE49-F238E27FC236}">
                <a16:creationId xmlns:a16="http://schemas.microsoft.com/office/drawing/2014/main" id="{8E862818-69F4-4307-A053-C44D7A5C8187}"/>
              </a:ext>
            </a:extLst>
          </p:cNvPr>
          <p:cNvGraphicFramePr/>
          <p:nvPr>
            <p:extLst>
              <p:ext uri="{D42A27DB-BD31-4B8C-83A1-F6EECF244321}">
                <p14:modId xmlns:p14="http://schemas.microsoft.com/office/powerpoint/2010/main" val="1152634148"/>
              </p:ext>
            </p:extLst>
          </p:nvPr>
        </p:nvGraphicFramePr>
        <p:xfrm>
          <a:off x="2526934" y="2454947"/>
          <a:ext cx="2695574" cy="165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E9E1F33B-4AC9-42A0-A1E1-73C22BFDFD15}"/>
              </a:ext>
            </a:extLst>
          </p:cNvPr>
          <p:cNvGraphicFramePr/>
          <p:nvPr>
            <p:extLst>
              <p:ext uri="{D42A27DB-BD31-4B8C-83A1-F6EECF244321}">
                <p14:modId xmlns:p14="http://schemas.microsoft.com/office/powerpoint/2010/main" val="1060379217"/>
              </p:ext>
            </p:extLst>
          </p:nvPr>
        </p:nvGraphicFramePr>
        <p:xfrm>
          <a:off x="4989144" y="2454947"/>
          <a:ext cx="2695574"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CB159C34-BEF4-492E-A4A8-E049C7690F81}"/>
              </a:ext>
            </a:extLst>
          </p:cNvPr>
          <p:cNvGraphicFramePr/>
          <p:nvPr>
            <p:extLst>
              <p:ext uri="{D42A27DB-BD31-4B8C-83A1-F6EECF244321}">
                <p14:modId xmlns:p14="http://schemas.microsoft.com/office/powerpoint/2010/main" val="572691377"/>
              </p:ext>
            </p:extLst>
          </p:nvPr>
        </p:nvGraphicFramePr>
        <p:xfrm>
          <a:off x="2526934" y="4754876"/>
          <a:ext cx="2695574" cy="16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A8611A68-9C3A-4696-97E4-D2018C771B04}"/>
              </a:ext>
            </a:extLst>
          </p:cNvPr>
          <p:cNvGraphicFramePr/>
          <p:nvPr>
            <p:extLst>
              <p:ext uri="{D42A27DB-BD31-4B8C-83A1-F6EECF244321}">
                <p14:modId xmlns:p14="http://schemas.microsoft.com/office/powerpoint/2010/main" val="3692701725"/>
              </p:ext>
            </p:extLst>
          </p:nvPr>
        </p:nvGraphicFramePr>
        <p:xfrm>
          <a:off x="4900364" y="4754876"/>
          <a:ext cx="2695574" cy="16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6C24778A-7D32-4A95-9929-A61509B2C00B}"/>
              </a:ext>
            </a:extLst>
          </p:cNvPr>
          <p:cNvGraphicFramePr/>
          <p:nvPr>
            <p:extLst>
              <p:ext uri="{D42A27DB-BD31-4B8C-83A1-F6EECF244321}">
                <p14:modId xmlns:p14="http://schemas.microsoft.com/office/powerpoint/2010/main" val="295313200"/>
              </p:ext>
            </p:extLst>
          </p:nvPr>
        </p:nvGraphicFramePr>
        <p:xfrm>
          <a:off x="7451354" y="2454947"/>
          <a:ext cx="2695574" cy="16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945B98B1-7C26-4887-B21C-6FFD5073D562}"/>
              </a:ext>
            </a:extLst>
          </p:cNvPr>
          <p:cNvGraphicFramePr/>
          <p:nvPr>
            <p:extLst>
              <p:ext uri="{D42A27DB-BD31-4B8C-83A1-F6EECF244321}">
                <p14:modId xmlns:p14="http://schemas.microsoft.com/office/powerpoint/2010/main" val="1613335805"/>
              </p:ext>
            </p:extLst>
          </p:nvPr>
        </p:nvGraphicFramePr>
        <p:xfrm>
          <a:off x="9811485" y="2454947"/>
          <a:ext cx="2695574" cy="16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a:extLst>
              <a:ext uri="{FF2B5EF4-FFF2-40B4-BE49-F238E27FC236}">
                <a16:creationId xmlns:a16="http://schemas.microsoft.com/office/drawing/2014/main" id="{9AC38EDD-23A7-4BBB-A79D-9D169C6554A0}"/>
              </a:ext>
            </a:extLst>
          </p:cNvPr>
          <p:cNvGraphicFramePr/>
          <p:nvPr>
            <p:extLst>
              <p:ext uri="{D42A27DB-BD31-4B8C-83A1-F6EECF244321}">
                <p14:modId xmlns:p14="http://schemas.microsoft.com/office/powerpoint/2010/main" val="588371573"/>
              </p:ext>
            </p:extLst>
          </p:nvPr>
        </p:nvGraphicFramePr>
        <p:xfrm>
          <a:off x="9783181" y="4754876"/>
          <a:ext cx="2695574" cy="1656000"/>
        </p:xfrm>
        <a:graphic>
          <a:graphicData uri="http://schemas.openxmlformats.org/drawingml/2006/chart">
            <c:chart xmlns:c="http://schemas.openxmlformats.org/drawingml/2006/chart" xmlns:r="http://schemas.openxmlformats.org/officeDocument/2006/relationships" r:id="rId8"/>
          </a:graphicData>
        </a:graphic>
      </p:graphicFrame>
      <p:sp>
        <p:nvSpPr>
          <p:cNvPr id="4" name="TextBox 3">
            <a:extLst>
              <a:ext uri="{FF2B5EF4-FFF2-40B4-BE49-F238E27FC236}">
                <a16:creationId xmlns:a16="http://schemas.microsoft.com/office/drawing/2014/main" id="{923235E4-C491-C244-6232-99C1F08F82C9}"/>
              </a:ext>
            </a:extLst>
          </p:cNvPr>
          <p:cNvSpPr txBox="1"/>
          <p:nvPr/>
        </p:nvSpPr>
        <p:spPr>
          <a:xfrm>
            <a:off x="0" y="6643274"/>
            <a:ext cx="12192000" cy="230832"/>
          </a:xfrm>
          <a:prstGeom prst="rect">
            <a:avLst/>
          </a:prstGeom>
          <a:noFill/>
        </p:spPr>
        <p:txBody>
          <a:bodyPr wrap="square" rtlCol="0">
            <a:spAutoFit/>
          </a:bodyPr>
          <a:lstStyle/>
          <a:p>
            <a:pPr algn="l">
              <a:spcAft>
                <a:spcPts val="600"/>
              </a:spcAft>
            </a:pPr>
            <a:r>
              <a:rPr lang="en-ZA" sz="900" dirty="0"/>
              <a:t>Note: *Segment size is lower than on previous slides due to the filtering out of those who did not report revenue figures and the exclusion of those that did not have reliable revenue figures in Wave 1 </a:t>
            </a:r>
          </a:p>
        </p:txBody>
      </p:sp>
    </p:spTree>
    <p:extLst>
      <p:ext uri="{BB962C8B-B14F-4D97-AF65-F5344CB8AC3E}">
        <p14:creationId xmlns:p14="http://schemas.microsoft.com/office/powerpoint/2010/main" val="3955960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9DCA-8B04-4E09-8BEE-1051AFD3872F}"/>
              </a:ext>
            </a:extLst>
          </p:cNvPr>
          <p:cNvSpPr>
            <a:spLocks noGrp="1"/>
          </p:cNvSpPr>
          <p:nvPr>
            <p:ph type="title"/>
          </p:nvPr>
        </p:nvSpPr>
        <p:spPr/>
        <p:txBody>
          <a:bodyPr>
            <a:noAutofit/>
          </a:bodyPr>
          <a:lstStyle/>
          <a:p>
            <a:r>
              <a:rPr lang="en-US" b="1" dirty="0"/>
              <a:t>SAVINGS</a:t>
            </a:r>
            <a:endParaRPr lang="en-ZA" b="1" dirty="0"/>
          </a:p>
        </p:txBody>
      </p:sp>
      <p:sp>
        <p:nvSpPr>
          <p:cNvPr id="4" name="Slide Number Placeholder 3">
            <a:extLst>
              <a:ext uri="{FF2B5EF4-FFF2-40B4-BE49-F238E27FC236}">
                <a16:creationId xmlns:a16="http://schemas.microsoft.com/office/drawing/2014/main" id="{C1A2DEA1-906B-419C-B482-26E2BA5B207B}"/>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ZA"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 |</a:t>
            </a:r>
          </a:p>
        </p:txBody>
      </p:sp>
      <p:graphicFrame>
        <p:nvGraphicFramePr>
          <p:cNvPr id="5" name="Table 5">
            <a:extLst>
              <a:ext uri="{FF2B5EF4-FFF2-40B4-BE49-F238E27FC236}">
                <a16:creationId xmlns:a16="http://schemas.microsoft.com/office/drawing/2014/main" id="{E1BBFD84-402B-4437-8235-B4AF69D5B997}"/>
              </a:ext>
            </a:extLst>
          </p:cNvPr>
          <p:cNvGraphicFramePr>
            <a:graphicFrameLocks noGrp="1"/>
          </p:cNvGraphicFramePr>
          <p:nvPr>
            <p:extLst>
              <p:ext uri="{D42A27DB-BD31-4B8C-83A1-F6EECF244321}">
                <p14:modId xmlns:p14="http://schemas.microsoft.com/office/powerpoint/2010/main" val="3682983556"/>
              </p:ext>
            </p:extLst>
          </p:nvPr>
        </p:nvGraphicFramePr>
        <p:xfrm>
          <a:off x="-1" y="1111506"/>
          <a:ext cx="12049125" cy="4619224"/>
        </p:xfrm>
        <a:graphic>
          <a:graphicData uri="http://schemas.openxmlformats.org/drawingml/2006/table">
            <a:tbl>
              <a:tblPr firstRow="1" bandRow="1">
                <a:tableStyleId>{5C22544A-7EE6-4342-B048-85BDC9FD1C3A}</a:tableStyleId>
              </a:tblPr>
              <a:tblGrid>
                <a:gridCol w="2330246">
                  <a:extLst>
                    <a:ext uri="{9D8B030D-6E8A-4147-A177-3AD203B41FA5}">
                      <a16:colId xmlns:a16="http://schemas.microsoft.com/office/drawing/2014/main" val="1285100028"/>
                    </a:ext>
                  </a:extLst>
                </a:gridCol>
                <a:gridCol w="2377486">
                  <a:extLst>
                    <a:ext uri="{9D8B030D-6E8A-4147-A177-3AD203B41FA5}">
                      <a16:colId xmlns:a16="http://schemas.microsoft.com/office/drawing/2014/main" val="2461658540"/>
                    </a:ext>
                  </a:extLst>
                </a:gridCol>
                <a:gridCol w="2447131">
                  <a:extLst>
                    <a:ext uri="{9D8B030D-6E8A-4147-A177-3AD203B41FA5}">
                      <a16:colId xmlns:a16="http://schemas.microsoft.com/office/drawing/2014/main" val="2856246918"/>
                    </a:ext>
                  </a:extLst>
                </a:gridCol>
                <a:gridCol w="2447131">
                  <a:extLst>
                    <a:ext uri="{9D8B030D-6E8A-4147-A177-3AD203B41FA5}">
                      <a16:colId xmlns:a16="http://schemas.microsoft.com/office/drawing/2014/main" val="3265806732"/>
                    </a:ext>
                  </a:extLst>
                </a:gridCol>
                <a:gridCol w="2447131">
                  <a:extLst>
                    <a:ext uri="{9D8B030D-6E8A-4147-A177-3AD203B41FA5}">
                      <a16:colId xmlns:a16="http://schemas.microsoft.com/office/drawing/2014/main" val="3420925616"/>
                    </a:ext>
                  </a:extLst>
                </a:gridCol>
              </a:tblGrid>
              <a:tr h="357021">
                <a:tc>
                  <a:txBody>
                    <a:bodyPr/>
                    <a:lstStyle/>
                    <a:p>
                      <a:r>
                        <a:rPr lang="en-US" sz="1400">
                          <a:solidFill>
                            <a:schemeClr val="tx1"/>
                          </a:solidFill>
                        </a:rPr>
                        <a:t>SEGMENT</a:t>
                      </a:r>
                      <a:endParaRPr lang="en-ZA" sz="1400">
                        <a:solidFill>
                          <a:schemeClr val="tx1"/>
                        </a:solidFill>
                      </a:endParaRPr>
                    </a:p>
                  </a:txBody>
                  <a:tcPr>
                    <a:noFill/>
                  </a:tcPr>
                </a:tc>
                <a:tc>
                  <a:txBody>
                    <a:bodyPr/>
                    <a:lstStyle/>
                    <a:p>
                      <a:pPr algn="ctr"/>
                      <a:r>
                        <a:rPr lang="en-US" sz="1400" b="1" i="0">
                          <a:solidFill>
                            <a:schemeClr val="tx1"/>
                          </a:solidFill>
                        </a:rPr>
                        <a:t>RECOVERED</a:t>
                      </a:r>
                    </a:p>
                  </a:txBody>
                  <a:tcPr>
                    <a:noFill/>
                  </a:tcPr>
                </a:tc>
                <a:tc>
                  <a:txBody>
                    <a:bodyPr/>
                    <a:lstStyle/>
                    <a:p>
                      <a:pPr algn="ctr"/>
                      <a:r>
                        <a:rPr lang="en-US" sz="1400" b="1" i="0">
                          <a:solidFill>
                            <a:schemeClr val="tx1"/>
                          </a:solidFill>
                        </a:rPr>
                        <a:t>STRUGGLING</a:t>
                      </a:r>
                    </a:p>
                  </a:txBody>
                  <a:tcPr>
                    <a:noFill/>
                  </a:tcPr>
                </a:tc>
                <a:tc>
                  <a:txBody>
                    <a:bodyPr/>
                    <a:lstStyle/>
                    <a:p>
                      <a:pPr algn="ctr"/>
                      <a:r>
                        <a:rPr lang="en-US" sz="1400" b="1" i="0">
                          <a:solidFill>
                            <a:schemeClr val="tx1"/>
                          </a:solidFill>
                        </a:rPr>
                        <a:t>CLOSED</a:t>
                      </a:r>
                    </a:p>
                  </a:txBody>
                  <a:tcPr>
                    <a:noFill/>
                  </a:tcPr>
                </a:tc>
                <a:tc>
                  <a:txBody>
                    <a:bodyPr/>
                    <a:lstStyle/>
                    <a:p>
                      <a:pPr algn="ctr"/>
                      <a:r>
                        <a:rPr lang="en-US" sz="1400" b="1" i="0">
                          <a:solidFill>
                            <a:schemeClr val="tx1"/>
                          </a:solidFill>
                        </a:rPr>
                        <a:t>TOTAL</a:t>
                      </a:r>
                    </a:p>
                  </a:txBody>
                  <a:tcPr>
                    <a:noFill/>
                  </a:tcPr>
                </a:tc>
                <a:extLst>
                  <a:ext uri="{0D108BD9-81ED-4DB2-BD59-A6C34878D82A}">
                    <a16:rowId xmlns:a16="http://schemas.microsoft.com/office/drawing/2014/main" val="1020654049"/>
                  </a:ext>
                </a:extLst>
              </a:tr>
              <a:tr h="535531">
                <a:tc>
                  <a:txBody>
                    <a:bodyPr/>
                    <a:lstStyle/>
                    <a:p>
                      <a:r>
                        <a:rPr lang="en-US" sz="1000" b="1">
                          <a:solidFill>
                            <a:schemeClr val="tx1"/>
                          </a:solidFill>
                        </a:rPr>
                        <a:t>Revenue July ’21 vs Feb ’20*</a:t>
                      </a:r>
                      <a:endParaRPr lang="en-ZA" sz="1000" b="1">
                        <a:solidFill>
                          <a:schemeClr val="tx1"/>
                        </a:solidFill>
                      </a:endParaRPr>
                    </a:p>
                  </a:txBody>
                  <a:tcPr anchor="ctr">
                    <a:solidFill>
                      <a:schemeClr val="bg2">
                        <a:lumMod val="20000"/>
                        <a:lumOff val="80000"/>
                      </a:schemeClr>
                    </a:solidFill>
                  </a:tcPr>
                </a:tc>
                <a:tc>
                  <a:txBody>
                    <a:bodyPr/>
                    <a:lstStyle/>
                    <a:p>
                      <a:pPr algn="ctr"/>
                      <a:r>
                        <a:rPr lang="en-US" sz="1000" b="0" i="0">
                          <a:solidFill>
                            <a:schemeClr val="tx1"/>
                          </a:solidFill>
                        </a:rPr>
                        <a:t>75% or more of pre-Covid revenues</a:t>
                      </a:r>
                    </a:p>
                  </a:txBody>
                  <a:tcPr anchor="ctr">
                    <a:solidFill>
                      <a:schemeClr val="bg2">
                        <a:lumMod val="20000"/>
                        <a:lumOff val="80000"/>
                      </a:schemeClr>
                    </a:solidFill>
                  </a:tcPr>
                </a:tc>
                <a:tc>
                  <a:txBody>
                    <a:bodyPr/>
                    <a:lstStyle/>
                    <a:p>
                      <a:pPr algn="ctr"/>
                      <a:r>
                        <a:rPr lang="en-US" sz="1000" b="0" i="0">
                          <a:solidFill>
                            <a:schemeClr val="tx1"/>
                          </a:solidFill>
                        </a:rPr>
                        <a:t>Less than 75% of pre-Covid revenues</a:t>
                      </a:r>
                    </a:p>
                  </a:txBody>
                  <a:tcPr anchor="ctr">
                    <a:solidFill>
                      <a:schemeClr val="bg2">
                        <a:lumMod val="20000"/>
                        <a:lumOff val="80000"/>
                      </a:schemeClr>
                    </a:solidFill>
                  </a:tcPr>
                </a:tc>
                <a:tc>
                  <a:txBody>
                    <a:bodyPr/>
                    <a:lstStyle/>
                    <a:p>
                      <a:pPr algn="ctr"/>
                      <a:r>
                        <a:rPr lang="en-US" sz="1000" b="0" i="0">
                          <a:solidFill>
                            <a:schemeClr val="tx1"/>
                          </a:solidFill>
                        </a:rPr>
                        <a:t>Not involved in any business activity in July 2021</a:t>
                      </a:r>
                    </a:p>
                  </a:txBody>
                  <a:tcPr anchor="ctr">
                    <a:solidFill>
                      <a:schemeClr val="bg2">
                        <a:lumMod val="20000"/>
                        <a:lumOff val="80000"/>
                      </a:schemeClr>
                    </a:solidFill>
                  </a:tcPr>
                </a:tc>
                <a:tc>
                  <a:txBody>
                    <a:bodyPr/>
                    <a:lstStyle/>
                    <a:p>
                      <a:pPr algn="ctr"/>
                      <a:endParaRPr lang="en-US" sz="1200" b="0" i="0">
                        <a:solidFill>
                          <a:schemeClr val="tx1"/>
                        </a:solidFill>
                      </a:endParaRPr>
                    </a:p>
                  </a:txBody>
                  <a:tcPr anchor="ctr">
                    <a:solidFill>
                      <a:schemeClr val="bg2">
                        <a:lumMod val="20000"/>
                        <a:lumOff val="80000"/>
                      </a:schemeClr>
                    </a:solidFill>
                  </a:tcPr>
                </a:tc>
                <a:extLst>
                  <a:ext uri="{0D108BD9-81ED-4DB2-BD59-A6C34878D82A}">
                    <a16:rowId xmlns:a16="http://schemas.microsoft.com/office/drawing/2014/main" val="3637474700"/>
                  </a:ext>
                </a:extLst>
              </a:tr>
              <a:tr h="484435">
                <a:tc>
                  <a:txBody>
                    <a:bodyPr/>
                    <a:lstStyle/>
                    <a:p>
                      <a:r>
                        <a:rPr lang="en-US" sz="1000" b="1"/>
                        <a:t>Segment size </a:t>
                      </a:r>
                    </a:p>
                  </a:txBody>
                  <a:tcPr anchor="ctr">
                    <a:noFill/>
                  </a:tcPr>
                </a:tc>
                <a:tc>
                  <a:txBody>
                    <a:bodyPr/>
                    <a:lstStyle/>
                    <a:p>
                      <a:pPr algn="ctr"/>
                      <a:r>
                        <a:rPr lang="en-US" sz="1000" b="1"/>
                        <a:t>17%</a:t>
                      </a:r>
                      <a:endParaRPr lang="en-ZA" sz="1000" b="1"/>
                    </a:p>
                  </a:txBody>
                  <a:tcPr anchor="ctr">
                    <a:noFill/>
                  </a:tcPr>
                </a:tc>
                <a:tc>
                  <a:txBody>
                    <a:bodyPr/>
                    <a:lstStyle/>
                    <a:p>
                      <a:pPr algn="ctr"/>
                      <a:r>
                        <a:rPr lang="en-US" sz="1000" b="1"/>
                        <a:t>24%</a:t>
                      </a:r>
                      <a:endParaRPr lang="en-ZA" sz="1000" b="1"/>
                    </a:p>
                  </a:txBody>
                  <a:tcPr anchor="ctr">
                    <a:noFill/>
                  </a:tcPr>
                </a:tc>
                <a:tc>
                  <a:txBody>
                    <a:bodyPr/>
                    <a:lstStyle/>
                    <a:p>
                      <a:pPr algn="ctr"/>
                      <a:r>
                        <a:rPr lang="en-US" sz="1000" b="1"/>
                        <a:t>33%</a:t>
                      </a:r>
                      <a:endParaRPr lang="en-ZA" sz="1000" b="1"/>
                    </a:p>
                  </a:txBody>
                  <a:tcPr anchor="ctr">
                    <a:noFill/>
                  </a:tcPr>
                </a:tc>
                <a:tc>
                  <a:txBody>
                    <a:bodyPr/>
                    <a:lstStyle/>
                    <a:p>
                      <a:pPr algn="ctr"/>
                      <a:endParaRPr lang="en-ZA" sz="1200" b="0"/>
                    </a:p>
                  </a:txBody>
                  <a:tcPr anchor="ctr">
                    <a:noFill/>
                  </a:tcPr>
                </a:tc>
                <a:extLst>
                  <a:ext uri="{0D108BD9-81ED-4DB2-BD59-A6C34878D82A}">
                    <a16:rowId xmlns:a16="http://schemas.microsoft.com/office/drawing/2014/main" val="3940112815"/>
                  </a:ext>
                </a:extLst>
              </a:tr>
              <a:tr h="1710528">
                <a:tc>
                  <a:txBody>
                    <a:bodyPr/>
                    <a:lstStyle/>
                    <a:p>
                      <a:pPr marL="540000"/>
                      <a:r>
                        <a:rPr lang="en-US" sz="1200" b="1"/>
                        <a:t>HAD SAVINGS </a:t>
                      </a:r>
                    </a:p>
                    <a:p>
                      <a:pPr marL="540000"/>
                      <a:r>
                        <a:rPr lang="en-US" sz="1200" b="1"/>
                        <a:t>PRE-COVID</a:t>
                      </a:r>
                      <a:r>
                        <a:rPr lang="en-US" sz="1200" b="1" baseline="30000"/>
                        <a:t>1</a:t>
                      </a:r>
                      <a:r>
                        <a:rPr lang="en-US" sz="1200" b="1"/>
                        <a:t> </a:t>
                      </a:r>
                      <a:endParaRPr lang="en-US" sz="1050" b="0" i="1"/>
                    </a:p>
                  </a:txBody>
                  <a:tcPr anchor="ctr">
                    <a:solidFill>
                      <a:schemeClr val="bg2">
                        <a:lumMod val="20000"/>
                        <a:lumOff val="80000"/>
                      </a:schemeClr>
                    </a:solidFill>
                  </a:tcPr>
                </a:tc>
                <a:tc>
                  <a:txBody>
                    <a:bodyPr/>
                    <a:lstStyle/>
                    <a:p>
                      <a:pPr algn="ctr"/>
                      <a:endParaRPr lang="en-ZA" sz="1200" b="1"/>
                    </a:p>
                  </a:txBody>
                  <a:tcPr>
                    <a:solidFill>
                      <a:schemeClr val="bg2">
                        <a:lumMod val="20000"/>
                        <a:lumOff val="80000"/>
                      </a:schemeClr>
                    </a:solidFill>
                  </a:tcPr>
                </a:tc>
                <a:tc>
                  <a:txBody>
                    <a:bodyPr/>
                    <a:lstStyle/>
                    <a:p>
                      <a:pPr algn="ctr"/>
                      <a:endParaRPr lang="en-US" sz="1200" b="1"/>
                    </a:p>
                    <a:p>
                      <a:pPr algn="ctr"/>
                      <a:endParaRPr lang="en-ZA" sz="1200" b="1"/>
                    </a:p>
                    <a:p>
                      <a:pPr algn="ctr"/>
                      <a:endParaRPr lang="en-ZA" sz="1200" b="1"/>
                    </a:p>
                    <a:p>
                      <a:pPr algn="ctr"/>
                      <a:endParaRPr lang="en-ZA" sz="1200" b="1"/>
                    </a:p>
                    <a:p>
                      <a:pPr algn="ctr"/>
                      <a:endParaRPr lang="en-ZA" sz="1200" b="1"/>
                    </a:p>
                    <a:p>
                      <a:pPr algn="ctr"/>
                      <a:endParaRPr lang="en-ZA" sz="1200" b="1"/>
                    </a:p>
                    <a:p>
                      <a:pPr algn="ctr"/>
                      <a:endParaRPr lang="en-ZA" sz="1200" b="1"/>
                    </a:p>
                    <a:p>
                      <a:pPr algn="ctr"/>
                      <a:endParaRPr lang="en-ZA" sz="1200" b="1"/>
                    </a:p>
                  </a:txBody>
                  <a:tcPr>
                    <a:solidFill>
                      <a:schemeClr val="bg2">
                        <a:lumMod val="20000"/>
                        <a:lumOff val="80000"/>
                      </a:schemeClr>
                    </a:solidFill>
                  </a:tcPr>
                </a:tc>
                <a:tc>
                  <a:txBody>
                    <a:bodyPr/>
                    <a:lstStyle/>
                    <a:p>
                      <a:pPr algn="ctr"/>
                      <a:endParaRPr lang="en-US" sz="1200" b="1"/>
                    </a:p>
                    <a:p>
                      <a:pPr algn="ctr"/>
                      <a:endParaRPr lang="en-ZA" sz="1200" b="1"/>
                    </a:p>
                    <a:p>
                      <a:pPr algn="ctr"/>
                      <a:endParaRPr lang="en-ZA" sz="1200" b="1"/>
                    </a:p>
                    <a:p>
                      <a:pPr algn="ctr"/>
                      <a:endParaRPr lang="en-ZA" sz="1200" b="1"/>
                    </a:p>
                    <a:p>
                      <a:pPr algn="ctr"/>
                      <a:endParaRPr lang="en-ZA" sz="1200" b="1"/>
                    </a:p>
                    <a:p>
                      <a:pPr algn="ctr"/>
                      <a:endParaRPr lang="en-ZA" sz="1200" b="1"/>
                    </a:p>
                  </a:txBody>
                  <a:tcPr>
                    <a:solidFill>
                      <a:schemeClr val="bg2">
                        <a:lumMod val="20000"/>
                        <a:lumOff val="80000"/>
                      </a:schemeClr>
                    </a:solidFill>
                  </a:tcPr>
                </a:tc>
                <a:tc>
                  <a:txBody>
                    <a:bodyPr/>
                    <a:lstStyle/>
                    <a:p>
                      <a:pPr algn="ctr"/>
                      <a:endParaRPr lang="en-ZA" sz="1200" b="1"/>
                    </a:p>
                  </a:txBody>
                  <a:tcPr>
                    <a:solidFill>
                      <a:schemeClr val="bg2">
                        <a:lumMod val="20000"/>
                        <a:lumOff val="80000"/>
                      </a:schemeClr>
                    </a:solidFill>
                  </a:tcPr>
                </a:tc>
                <a:extLst>
                  <a:ext uri="{0D108BD9-81ED-4DB2-BD59-A6C34878D82A}">
                    <a16:rowId xmlns:a16="http://schemas.microsoft.com/office/drawing/2014/main" val="2917075992"/>
                  </a:ext>
                </a:extLst>
              </a:tr>
              <a:tr h="1531709">
                <a:tc>
                  <a:txBody>
                    <a:bodyPr/>
                    <a:lstStyle/>
                    <a:p>
                      <a:pPr marL="540000"/>
                      <a:r>
                        <a:rPr lang="en-US" sz="1200" b="1"/>
                        <a:t>CURRENTLY HAVE SAVINGS</a:t>
                      </a:r>
                      <a:endParaRPr lang="en-US" sz="1050" b="0" i="1" u="sng"/>
                    </a:p>
                  </a:txBody>
                  <a:tcPr anchor="ctr">
                    <a:solidFill>
                      <a:schemeClr val="bg1"/>
                    </a:solidFill>
                  </a:tcPr>
                </a:tc>
                <a:tc>
                  <a:txBody>
                    <a:bodyPr/>
                    <a:lstStyle/>
                    <a:p>
                      <a:pPr algn="ctr"/>
                      <a:endParaRPr lang="en-ZA" sz="1400" b="1"/>
                    </a:p>
                  </a:txBody>
                  <a:tcPr anchor="ctr">
                    <a:solidFill>
                      <a:schemeClr val="bg1"/>
                    </a:solidFill>
                  </a:tcPr>
                </a:tc>
                <a:tc>
                  <a:txBody>
                    <a:bodyPr/>
                    <a:lstStyle/>
                    <a:p>
                      <a:pPr algn="ctr"/>
                      <a:endParaRPr lang="en-ZA" sz="1400" b="1"/>
                    </a:p>
                  </a:txBody>
                  <a:tcPr anchor="ctr">
                    <a:solidFill>
                      <a:schemeClr val="bg1"/>
                    </a:solidFill>
                  </a:tcPr>
                </a:tc>
                <a:tc>
                  <a:txBody>
                    <a:bodyPr/>
                    <a:lstStyle/>
                    <a:p>
                      <a:pPr algn="ctr"/>
                      <a:endParaRPr lang="en-ZA" sz="1400" b="1"/>
                    </a:p>
                  </a:txBody>
                  <a:tcPr anchor="ctr">
                    <a:solidFill>
                      <a:schemeClr val="bg1"/>
                    </a:solidFill>
                  </a:tcPr>
                </a:tc>
                <a:tc>
                  <a:txBody>
                    <a:bodyPr/>
                    <a:lstStyle/>
                    <a:p>
                      <a:pPr algn="ctr"/>
                      <a:endParaRPr lang="en-US"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txBody>
                  <a:tcPr>
                    <a:solidFill>
                      <a:schemeClr val="bg1"/>
                    </a:solidFill>
                  </a:tcPr>
                </a:tc>
                <a:extLst>
                  <a:ext uri="{0D108BD9-81ED-4DB2-BD59-A6C34878D82A}">
                    <a16:rowId xmlns:a16="http://schemas.microsoft.com/office/drawing/2014/main" val="3246567672"/>
                  </a:ext>
                </a:extLst>
              </a:tr>
            </a:tbl>
          </a:graphicData>
        </a:graphic>
      </p:graphicFrame>
      <p:graphicFrame>
        <p:nvGraphicFramePr>
          <p:cNvPr id="11" name="Chart 10">
            <a:extLst>
              <a:ext uri="{FF2B5EF4-FFF2-40B4-BE49-F238E27FC236}">
                <a16:creationId xmlns:a16="http://schemas.microsoft.com/office/drawing/2014/main" id="{3CE156F3-A577-4E13-AB52-5C0A0F883FDE}"/>
              </a:ext>
            </a:extLst>
          </p:cNvPr>
          <p:cNvGraphicFramePr/>
          <p:nvPr>
            <p:extLst>
              <p:ext uri="{D42A27DB-BD31-4B8C-83A1-F6EECF244321}">
                <p14:modId xmlns:p14="http://schemas.microsoft.com/office/powerpoint/2010/main" val="2472330497"/>
              </p:ext>
            </p:extLst>
          </p:nvPr>
        </p:nvGraphicFramePr>
        <p:xfrm>
          <a:off x="7115181" y="2365500"/>
          <a:ext cx="2695574" cy="1236980"/>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id="{D6067A77-DC59-4432-8879-08E10D6EC76A}"/>
              </a:ext>
            </a:extLst>
          </p:cNvPr>
          <p:cNvSpPr txBox="1"/>
          <p:nvPr/>
        </p:nvSpPr>
        <p:spPr>
          <a:xfrm>
            <a:off x="590220" y="6489874"/>
            <a:ext cx="11691263" cy="338554"/>
          </a:xfrm>
          <a:prstGeom prst="rect">
            <a:avLst/>
          </a:prstGeom>
          <a:noFill/>
        </p:spPr>
        <p:txBody>
          <a:bodyPr wrap="square" rtlCol="0">
            <a:spAutoFit/>
          </a:bodyPr>
          <a:lstStyle/>
          <a:p>
            <a:pPr algn="l">
              <a:spcAft>
                <a:spcPts val="600"/>
              </a:spcAft>
            </a:pPr>
            <a:r>
              <a:rPr lang="en-US" sz="800" dirty="0"/>
              <a:t>Note: *Segments based on the reported revenue amounts from the sample of business owners that remained active between Wave 1 &amp; Wave 3 and who provided reliable revenue data. **Business was closed by November 2020 and therefore were not asked about status of savings pre-Covid [1] February 2020 data collected by recall in questionnaire conducted in November 2020</a:t>
            </a:r>
            <a:endParaRPr lang="en-ZA" sz="800" dirty="0"/>
          </a:p>
        </p:txBody>
      </p:sp>
      <p:graphicFrame>
        <p:nvGraphicFramePr>
          <p:cNvPr id="20" name="Chart 19">
            <a:extLst>
              <a:ext uri="{FF2B5EF4-FFF2-40B4-BE49-F238E27FC236}">
                <a16:creationId xmlns:a16="http://schemas.microsoft.com/office/drawing/2014/main" id="{C31C2FED-1BE8-464E-8036-4E150EE50429}"/>
              </a:ext>
            </a:extLst>
          </p:cNvPr>
          <p:cNvGraphicFramePr/>
          <p:nvPr>
            <p:extLst>
              <p:ext uri="{D42A27DB-BD31-4B8C-83A1-F6EECF244321}">
                <p14:modId xmlns:p14="http://schemas.microsoft.com/office/powerpoint/2010/main" val="4131005672"/>
              </p:ext>
            </p:extLst>
          </p:nvPr>
        </p:nvGraphicFramePr>
        <p:xfrm>
          <a:off x="2091004" y="2678939"/>
          <a:ext cx="2695574" cy="1236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36500581-E754-4021-B8EF-EEA1642432E3}"/>
              </a:ext>
            </a:extLst>
          </p:cNvPr>
          <p:cNvGraphicFramePr/>
          <p:nvPr>
            <p:extLst>
              <p:ext uri="{D42A27DB-BD31-4B8C-83A1-F6EECF244321}">
                <p14:modId xmlns:p14="http://schemas.microsoft.com/office/powerpoint/2010/main" val="2384227986"/>
              </p:ext>
            </p:extLst>
          </p:nvPr>
        </p:nvGraphicFramePr>
        <p:xfrm>
          <a:off x="4566608" y="2684835"/>
          <a:ext cx="2695574" cy="12369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a:extLst>
              <a:ext uri="{FF2B5EF4-FFF2-40B4-BE49-F238E27FC236}">
                <a16:creationId xmlns:a16="http://schemas.microsoft.com/office/drawing/2014/main" id="{A008E44A-D99E-4C8B-9A6A-91FAD9196958}"/>
              </a:ext>
            </a:extLst>
          </p:cNvPr>
          <p:cNvGraphicFramePr/>
          <p:nvPr>
            <p:extLst>
              <p:ext uri="{D42A27DB-BD31-4B8C-83A1-F6EECF244321}">
                <p14:modId xmlns:p14="http://schemas.microsoft.com/office/powerpoint/2010/main" val="2448296683"/>
              </p:ext>
            </p:extLst>
          </p:nvPr>
        </p:nvGraphicFramePr>
        <p:xfrm>
          <a:off x="7115181" y="2684835"/>
          <a:ext cx="2695574" cy="12369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a:extLst>
              <a:ext uri="{FF2B5EF4-FFF2-40B4-BE49-F238E27FC236}">
                <a16:creationId xmlns:a16="http://schemas.microsoft.com/office/drawing/2014/main" id="{22195F85-693A-4291-8A5D-F0F52C336706}"/>
              </a:ext>
            </a:extLst>
          </p:cNvPr>
          <p:cNvGraphicFramePr/>
          <p:nvPr>
            <p:extLst>
              <p:ext uri="{D42A27DB-BD31-4B8C-83A1-F6EECF244321}">
                <p14:modId xmlns:p14="http://schemas.microsoft.com/office/powerpoint/2010/main" val="1920017148"/>
              </p:ext>
            </p:extLst>
          </p:nvPr>
        </p:nvGraphicFramePr>
        <p:xfrm>
          <a:off x="9522958" y="2678939"/>
          <a:ext cx="2695574" cy="12369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8" name="Chart 37">
            <a:extLst>
              <a:ext uri="{FF2B5EF4-FFF2-40B4-BE49-F238E27FC236}">
                <a16:creationId xmlns:a16="http://schemas.microsoft.com/office/drawing/2014/main" id="{8577B517-8DDC-4FA8-B8BC-8BB064C847B3}"/>
              </a:ext>
            </a:extLst>
          </p:cNvPr>
          <p:cNvGraphicFramePr/>
          <p:nvPr>
            <p:extLst>
              <p:ext uri="{D42A27DB-BD31-4B8C-83A1-F6EECF244321}">
                <p14:modId xmlns:p14="http://schemas.microsoft.com/office/powerpoint/2010/main" val="2769572753"/>
              </p:ext>
            </p:extLst>
          </p:nvPr>
        </p:nvGraphicFramePr>
        <p:xfrm>
          <a:off x="2091004" y="4368771"/>
          <a:ext cx="2695574" cy="12369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Chart 38">
            <a:extLst>
              <a:ext uri="{FF2B5EF4-FFF2-40B4-BE49-F238E27FC236}">
                <a16:creationId xmlns:a16="http://schemas.microsoft.com/office/drawing/2014/main" id="{55C27C79-20C6-463E-8581-558366C9325F}"/>
              </a:ext>
            </a:extLst>
          </p:cNvPr>
          <p:cNvGraphicFramePr/>
          <p:nvPr>
            <p:extLst>
              <p:ext uri="{D42A27DB-BD31-4B8C-83A1-F6EECF244321}">
                <p14:modId xmlns:p14="http://schemas.microsoft.com/office/powerpoint/2010/main" val="1710461082"/>
              </p:ext>
            </p:extLst>
          </p:nvPr>
        </p:nvGraphicFramePr>
        <p:xfrm>
          <a:off x="4566608" y="4368771"/>
          <a:ext cx="2695574" cy="1236980"/>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a:extLst>
              <a:ext uri="{FF2B5EF4-FFF2-40B4-BE49-F238E27FC236}">
                <a16:creationId xmlns:a16="http://schemas.microsoft.com/office/drawing/2014/main" id="{F35BA0E6-34F6-4737-8B3A-A37B0F0B3E4A}"/>
              </a:ext>
            </a:extLst>
          </p:cNvPr>
          <p:cNvSpPr txBox="1"/>
          <p:nvPr/>
        </p:nvSpPr>
        <p:spPr>
          <a:xfrm>
            <a:off x="8862370" y="3235251"/>
            <a:ext cx="855751" cy="338554"/>
          </a:xfrm>
          <a:prstGeom prst="rect">
            <a:avLst/>
          </a:prstGeom>
          <a:noFill/>
        </p:spPr>
        <p:txBody>
          <a:bodyPr wrap="square" rtlCol="0">
            <a:spAutoFit/>
          </a:bodyPr>
          <a:lstStyle/>
          <a:p>
            <a:pPr algn="l">
              <a:spcAft>
                <a:spcPts val="600"/>
              </a:spcAft>
            </a:pPr>
            <a:r>
              <a:rPr lang="en-US" sz="800" i="1" dirty="0">
                <a:solidFill>
                  <a:schemeClr val="tx1">
                    <a:lumMod val="75000"/>
                    <a:lumOff val="25000"/>
                  </a:schemeClr>
                </a:solidFill>
              </a:rPr>
              <a:t>Not applicable**</a:t>
            </a:r>
            <a:endParaRPr lang="en-ZA" sz="800" i="1" dirty="0">
              <a:solidFill>
                <a:schemeClr val="tx1">
                  <a:lumMod val="75000"/>
                  <a:lumOff val="25000"/>
                </a:schemeClr>
              </a:solidFill>
            </a:endParaRPr>
          </a:p>
        </p:txBody>
      </p:sp>
      <p:sp>
        <p:nvSpPr>
          <p:cNvPr id="21" name="TextBox 20">
            <a:extLst>
              <a:ext uri="{FF2B5EF4-FFF2-40B4-BE49-F238E27FC236}">
                <a16:creationId xmlns:a16="http://schemas.microsoft.com/office/drawing/2014/main" id="{CE10F688-1F7F-4B36-A550-7BC7302E6B10}"/>
              </a:ext>
            </a:extLst>
          </p:cNvPr>
          <p:cNvSpPr txBox="1"/>
          <p:nvPr/>
        </p:nvSpPr>
        <p:spPr>
          <a:xfrm>
            <a:off x="11270681" y="3060519"/>
            <a:ext cx="825719" cy="338554"/>
          </a:xfrm>
          <a:prstGeom prst="rect">
            <a:avLst/>
          </a:prstGeom>
          <a:noFill/>
        </p:spPr>
        <p:txBody>
          <a:bodyPr wrap="square" rtlCol="0">
            <a:spAutoFit/>
          </a:bodyPr>
          <a:lstStyle/>
          <a:p>
            <a:pPr algn="l">
              <a:spcAft>
                <a:spcPts val="600"/>
              </a:spcAft>
            </a:pPr>
            <a:r>
              <a:rPr lang="en-US" sz="800" i="1">
                <a:solidFill>
                  <a:schemeClr val="tx1">
                    <a:lumMod val="75000"/>
                    <a:lumOff val="25000"/>
                  </a:schemeClr>
                </a:solidFill>
              </a:rPr>
              <a:t>Not applicable**</a:t>
            </a:r>
            <a:endParaRPr lang="en-ZA" sz="800" i="1">
              <a:solidFill>
                <a:schemeClr val="tx1">
                  <a:lumMod val="75000"/>
                  <a:lumOff val="25000"/>
                </a:schemeClr>
              </a:solidFill>
            </a:endParaRPr>
          </a:p>
        </p:txBody>
      </p:sp>
      <p:grpSp>
        <p:nvGrpSpPr>
          <p:cNvPr id="17" name="Group 16">
            <a:extLst>
              <a:ext uri="{FF2B5EF4-FFF2-40B4-BE49-F238E27FC236}">
                <a16:creationId xmlns:a16="http://schemas.microsoft.com/office/drawing/2014/main" id="{99D74811-0C37-450D-8376-88340D9E6EAF}"/>
              </a:ext>
            </a:extLst>
          </p:cNvPr>
          <p:cNvGrpSpPr/>
          <p:nvPr/>
        </p:nvGrpSpPr>
        <p:grpSpPr>
          <a:xfrm>
            <a:off x="-1" y="2503990"/>
            <a:ext cx="464649" cy="3400486"/>
            <a:chOff x="25370" y="2338460"/>
            <a:chExt cx="298703" cy="4009106"/>
          </a:xfrm>
        </p:grpSpPr>
        <p:sp>
          <p:nvSpPr>
            <p:cNvPr id="18" name="TextBox 17">
              <a:extLst>
                <a:ext uri="{FF2B5EF4-FFF2-40B4-BE49-F238E27FC236}">
                  <a16:creationId xmlns:a16="http://schemas.microsoft.com/office/drawing/2014/main" id="{A4D830AD-D2B1-4EA2-8B5B-DFC2A2D7B6B7}"/>
                </a:ext>
              </a:extLst>
            </p:cNvPr>
            <p:cNvSpPr txBox="1"/>
            <p:nvPr/>
          </p:nvSpPr>
          <p:spPr>
            <a:xfrm rot="16200000">
              <a:off x="-798237" y="3162067"/>
              <a:ext cx="1944000" cy="296785"/>
            </a:xfrm>
            <a:prstGeom prst="rect">
              <a:avLst/>
            </a:prstGeom>
            <a:solidFill>
              <a:schemeClr val="bg2"/>
            </a:solidFill>
          </p:spPr>
          <p:txBody>
            <a:bodyPr wrap="square" rtlCol="0" anchor="ctr">
              <a:spAutoFit/>
            </a:bodyPr>
            <a:lstStyle/>
            <a:p>
              <a:pPr algn="ctr">
                <a:spcAft>
                  <a:spcPts val="600"/>
                </a:spcAft>
              </a:pPr>
              <a:r>
                <a:rPr lang="en-US" sz="1200" b="1" dirty="0">
                  <a:solidFill>
                    <a:schemeClr val="bg1"/>
                  </a:solidFill>
                </a:rPr>
                <a:t>FEB 2020 (PRE-COVID)</a:t>
              </a:r>
              <a:endParaRPr lang="en-ZA" sz="1200" b="1" dirty="0">
                <a:solidFill>
                  <a:schemeClr val="bg1"/>
                </a:solidFill>
              </a:endParaRPr>
            </a:p>
          </p:txBody>
        </p:sp>
        <p:sp>
          <p:nvSpPr>
            <p:cNvPr id="22" name="TextBox 21">
              <a:extLst>
                <a:ext uri="{FF2B5EF4-FFF2-40B4-BE49-F238E27FC236}">
                  <a16:creationId xmlns:a16="http://schemas.microsoft.com/office/drawing/2014/main" id="{6C62FA1C-E55E-4833-A73D-FCCF4099631D}"/>
                </a:ext>
              </a:extLst>
            </p:cNvPr>
            <p:cNvSpPr txBox="1"/>
            <p:nvPr/>
          </p:nvSpPr>
          <p:spPr>
            <a:xfrm rot="16200000">
              <a:off x="-842680" y="5180812"/>
              <a:ext cx="2037278" cy="296229"/>
            </a:xfrm>
            <a:prstGeom prst="rect">
              <a:avLst/>
            </a:prstGeom>
            <a:solidFill>
              <a:schemeClr val="bg2">
                <a:lumMod val="75000"/>
              </a:schemeClr>
            </a:solidFill>
          </p:spPr>
          <p:txBody>
            <a:bodyPr wrap="square" rtlCol="0" anchor="ctr">
              <a:spAutoFit/>
            </a:bodyPr>
            <a:lstStyle/>
            <a:p>
              <a:pPr algn="ctr">
                <a:spcAft>
                  <a:spcPts val="600"/>
                </a:spcAft>
              </a:pPr>
              <a:r>
                <a:rPr lang="en-US" sz="1200" b="1">
                  <a:solidFill>
                    <a:schemeClr val="bg1"/>
                  </a:solidFill>
                </a:rPr>
                <a:t>JULY 2021</a:t>
              </a:r>
              <a:endParaRPr lang="en-ZA" sz="1200" b="1">
                <a:solidFill>
                  <a:schemeClr val="bg1"/>
                </a:solidFill>
              </a:endParaRPr>
            </a:p>
          </p:txBody>
        </p:sp>
      </p:grpSp>
    </p:spTree>
    <p:extLst>
      <p:ext uri="{BB962C8B-B14F-4D97-AF65-F5344CB8AC3E}">
        <p14:creationId xmlns:p14="http://schemas.microsoft.com/office/powerpoint/2010/main" val="3849528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9DCA-8B04-4E09-8BEE-1051AFD3872F}"/>
              </a:ext>
            </a:extLst>
          </p:cNvPr>
          <p:cNvSpPr>
            <a:spLocks noGrp="1"/>
          </p:cNvSpPr>
          <p:nvPr>
            <p:ph type="title"/>
          </p:nvPr>
        </p:nvSpPr>
        <p:spPr/>
        <p:txBody>
          <a:bodyPr>
            <a:noAutofit/>
          </a:bodyPr>
          <a:lstStyle/>
          <a:p>
            <a:r>
              <a:rPr lang="en-US" b="1" dirty="0"/>
              <a:t>PAID STAFF EMPLOYMENT: FEBRUARY 2020 (PRE-COVID)</a:t>
            </a:r>
            <a:endParaRPr lang="en-ZA" dirty="0"/>
          </a:p>
        </p:txBody>
      </p:sp>
      <p:sp>
        <p:nvSpPr>
          <p:cNvPr id="4" name="Slide Number Placeholder 3">
            <a:extLst>
              <a:ext uri="{FF2B5EF4-FFF2-40B4-BE49-F238E27FC236}">
                <a16:creationId xmlns:a16="http://schemas.microsoft.com/office/drawing/2014/main" id="{C1A2DEA1-906B-419C-B482-26E2BA5B207B}"/>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ZA"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 |</a:t>
            </a:r>
          </a:p>
        </p:txBody>
      </p:sp>
      <p:graphicFrame>
        <p:nvGraphicFramePr>
          <p:cNvPr id="5" name="Table 5">
            <a:extLst>
              <a:ext uri="{FF2B5EF4-FFF2-40B4-BE49-F238E27FC236}">
                <a16:creationId xmlns:a16="http://schemas.microsoft.com/office/drawing/2014/main" id="{E1BBFD84-402B-4437-8235-B4AF69D5B997}"/>
              </a:ext>
            </a:extLst>
          </p:cNvPr>
          <p:cNvGraphicFramePr>
            <a:graphicFrameLocks noGrp="1"/>
          </p:cNvGraphicFramePr>
          <p:nvPr>
            <p:extLst>
              <p:ext uri="{D42A27DB-BD31-4B8C-83A1-F6EECF244321}">
                <p14:modId xmlns:p14="http://schemas.microsoft.com/office/powerpoint/2010/main" val="1895446642"/>
              </p:ext>
            </p:extLst>
          </p:nvPr>
        </p:nvGraphicFramePr>
        <p:xfrm>
          <a:off x="-1" y="1146678"/>
          <a:ext cx="12049125" cy="4962720"/>
        </p:xfrm>
        <a:graphic>
          <a:graphicData uri="http://schemas.openxmlformats.org/drawingml/2006/table">
            <a:tbl>
              <a:tblPr firstRow="1" bandRow="1">
                <a:tableStyleId>{5C22544A-7EE6-4342-B048-85BDC9FD1C3A}</a:tableStyleId>
              </a:tblPr>
              <a:tblGrid>
                <a:gridCol w="2512382">
                  <a:extLst>
                    <a:ext uri="{9D8B030D-6E8A-4147-A177-3AD203B41FA5}">
                      <a16:colId xmlns:a16="http://schemas.microsoft.com/office/drawing/2014/main" val="1285100028"/>
                    </a:ext>
                  </a:extLst>
                </a:gridCol>
                <a:gridCol w="2195350">
                  <a:extLst>
                    <a:ext uri="{9D8B030D-6E8A-4147-A177-3AD203B41FA5}">
                      <a16:colId xmlns:a16="http://schemas.microsoft.com/office/drawing/2014/main" val="2461658540"/>
                    </a:ext>
                  </a:extLst>
                </a:gridCol>
                <a:gridCol w="2447131">
                  <a:extLst>
                    <a:ext uri="{9D8B030D-6E8A-4147-A177-3AD203B41FA5}">
                      <a16:colId xmlns:a16="http://schemas.microsoft.com/office/drawing/2014/main" val="2856246918"/>
                    </a:ext>
                  </a:extLst>
                </a:gridCol>
                <a:gridCol w="2447131">
                  <a:extLst>
                    <a:ext uri="{9D8B030D-6E8A-4147-A177-3AD203B41FA5}">
                      <a16:colId xmlns:a16="http://schemas.microsoft.com/office/drawing/2014/main" val="3265806732"/>
                    </a:ext>
                  </a:extLst>
                </a:gridCol>
                <a:gridCol w="2447131">
                  <a:extLst>
                    <a:ext uri="{9D8B030D-6E8A-4147-A177-3AD203B41FA5}">
                      <a16:colId xmlns:a16="http://schemas.microsoft.com/office/drawing/2014/main" val="3420925616"/>
                    </a:ext>
                  </a:extLst>
                </a:gridCol>
              </a:tblGrid>
              <a:tr h="409817">
                <a:tc>
                  <a:txBody>
                    <a:bodyPr/>
                    <a:lstStyle/>
                    <a:p>
                      <a:r>
                        <a:rPr lang="en-US" sz="1400">
                          <a:solidFill>
                            <a:schemeClr val="tx1"/>
                          </a:solidFill>
                        </a:rPr>
                        <a:t>SEGMENT</a:t>
                      </a:r>
                      <a:endParaRPr lang="en-ZA" sz="1400">
                        <a:solidFill>
                          <a:schemeClr val="tx1"/>
                        </a:solidFill>
                      </a:endParaRPr>
                    </a:p>
                  </a:txBody>
                  <a:tcPr>
                    <a:noFill/>
                  </a:tcPr>
                </a:tc>
                <a:tc>
                  <a:txBody>
                    <a:bodyPr/>
                    <a:lstStyle/>
                    <a:p>
                      <a:pPr algn="ctr"/>
                      <a:r>
                        <a:rPr lang="en-US" sz="1400" b="1" i="0">
                          <a:solidFill>
                            <a:schemeClr val="tx1"/>
                          </a:solidFill>
                        </a:rPr>
                        <a:t>RECOVERED</a:t>
                      </a:r>
                    </a:p>
                  </a:txBody>
                  <a:tcPr>
                    <a:noFill/>
                  </a:tcPr>
                </a:tc>
                <a:tc>
                  <a:txBody>
                    <a:bodyPr/>
                    <a:lstStyle/>
                    <a:p>
                      <a:pPr algn="ctr"/>
                      <a:r>
                        <a:rPr lang="en-US" sz="1400" b="1" i="0">
                          <a:solidFill>
                            <a:schemeClr val="tx1"/>
                          </a:solidFill>
                        </a:rPr>
                        <a:t>STRUGGLING</a:t>
                      </a:r>
                    </a:p>
                  </a:txBody>
                  <a:tcPr>
                    <a:noFill/>
                  </a:tcPr>
                </a:tc>
                <a:tc>
                  <a:txBody>
                    <a:bodyPr/>
                    <a:lstStyle/>
                    <a:p>
                      <a:pPr algn="ctr"/>
                      <a:r>
                        <a:rPr lang="en-US" sz="1400" b="1" i="0">
                          <a:solidFill>
                            <a:schemeClr val="tx1"/>
                          </a:solidFill>
                        </a:rPr>
                        <a:t>CLOSED</a:t>
                      </a:r>
                    </a:p>
                  </a:txBody>
                  <a:tcPr>
                    <a:noFill/>
                  </a:tcPr>
                </a:tc>
                <a:tc>
                  <a:txBody>
                    <a:bodyPr/>
                    <a:lstStyle/>
                    <a:p>
                      <a:pPr algn="ctr"/>
                      <a:r>
                        <a:rPr lang="en-US" sz="1400" b="1" i="0">
                          <a:solidFill>
                            <a:schemeClr val="tx1"/>
                          </a:solidFill>
                        </a:rPr>
                        <a:t>TOTAL</a:t>
                      </a:r>
                    </a:p>
                  </a:txBody>
                  <a:tcPr>
                    <a:noFill/>
                  </a:tcPr>
                </a:tc>
                <a:extLst>
                  <a:ext uri="{0D108BD9-81ED-4DB2-BD59-A6C34878D82A}">
                    <a16:rowId xmlns:a16="http://schemas.microsoft.com/office/drawing/2014/main" val="1020654049"/>
                  </a:ext>
                </a:extLst>
              </a:tr>
              <a:tr h="505254">
                <a:tc>
                  <a:txBody>
                    <a:bodyPr/>
                    <a:lstStyle/>
                    <a:p>
                      <a:r>
                        <a:rPr lang="en-US" sz="1000" b="1">
                          <a:solidFill>
                            <a:schemeClr val="tx1"/>
                          </a:solidFill>
                        </a:rPr>
                        <a:t>Revenue in July ’21 vs Feb ’20*</a:t>
                      </a:r>
                      <a:endParaRPr lang="en-ZA" sz="1000" b="1">
                        <a:solidFill>
                          <a:schemeClr val="tx1"/>
                        </a:solidFill>
                      </a:endParaRPr>
                    </a:p>
                  </a:txBody>
                  <a:tcPr anchor="ctr">
                    <a:solidFill>
                      <a:schemeClr val="bg2">
                        <a:lumMod val="20000"/>
                        <a:lumOff val="80000"/>
                      </a:schemeClr>
                    </a:solidFill>
                  </a:tcPr>
                </a:tc>
                <a:tc>
                  <a:txBody>
                    <a:bodyPr/>
                    <a:lstStyle/>
                    <a:p>
                      <a:pPr algn="ctr"/>
                      <a:r>
                        <a:rPr lang="en-US" sz="1000" b="0" i="0">
                          <a:solidFill>
                            <a:schemeClr val="tx1"/>
                          </a:solidFill>
                        </a:rPr>
                        <a:t>75% or more of pre-Covid revenues</a:t>
                      </a:r>
                    </a:p>
                  </a:txBody>
                  <a:tcPr anchor="ctr">
                    <a:solidFill>
                      <a:schemeClr val="bg2">
                        <a:lumMod val="20000"/>
                        <a:lumOff val="80000"/>
                      </a:schemeClr>
                    </a:solidFill>
                  </a:tcPr>
                </a:tc>
                <a:tc>
                  <a:txBody>
                    <a:bodyPr/>
                    <a:lstStyle/>
                    <a:p>
                      <a:pPr algn="ctr"/>
                      <a:r>
                        <a:rPr lang="en-US" sz="1000" b="0" i="0">
                          <a:solidFill>
                            <a:schemeClr val="tx1"/>
                          </a:solidFill>
                        </a:rPr>
                        <a:t>Less than 75% of pre-Covid revenues</a:t>
                      </a:r>
                    </a:p>
                  </a:txBody>
                  <a:tcPr anchor="ctr">
                    <a:solidFill>
                      <a:schemeClr val="bg2">
                        <a:lumMod val="20000"/>
                        <a:lumOff val="80000"/>
                      </a:schemeClr>
                    </a:solidFill>
                  </a:tcPr>
                </a:tc>
                <a:tc>
                  <a:txBody>
                    <a:bodyPr/>
                    <a:lstStyle/>
                    <a:p>
                      <a:pPr algn="ctr"/>
                      <a:r>
                        <a:rPr lang="en-US" sz="1000" b="0" i="0">
                          <a:solidFill>
                            <a:schemeClr val="tx1"/>
                          </a:solidFill>
                        </a:rPr>
                        <a:t>Not involved in any business activity in July 2021</a:t>
                      </a:r>
                    </a:p>
                  </a:txBody>
                  <a:tcPr anchor="ctr">
                    <a:solidFill>
                      <a:schemeClr val="bg2">
                        <a:lumMod val="20000"/>
                        <a:lumOff val="80000"/>
                      </a:schemeClr>
                    </a:solidFill>
                  </a:tcPr>
                </a:tc>
                <a:tc>
                  <a:txBody>
                    <a:bodyPr/>
                    <a:lstStyle/>
                    <a:p>
                      <a:pPr algn="ctr"/>
                      <a:endParaRPr lang="en-US" sz="1000" b="0" i="0">
                        <a:solidFill>
                          <a:schemeClr val="tx1"/>
                        </a:solidFill>
                      </a:endParaRPr>
                    </a:p>
                  </a:txBody>
                  <a:tcPr anchor="ctr">
                    <a:solidFill>
                      <a:schemeClr val="bg2">
                        <a:lumMod val="20000"/>
                        <a:lumOff val="80000"/>
                      </a:schemeClr>
                    </a:solidFill>
                  </a:tcPr>
                </a:tc>
                <a:extLst>
                  <a:ext uri="{0D108BD9-81ED-4DB2-BD59-A6C34878D82A}">
                    <a16:rowId xmlns:a16="http://schemas.microsoft.com/office/drawing/2014/main" val="3637474700"/>
                  </a:ext>
                </a:extLst>
              </a:tr>
              <a:tr h="409817">
                <a:tc>
                  <a:txBody>
                    <a:bodyPr/>
                    <a:lstStyle/>
                    <a:p>
                      <a:r>
                        <a:rPr lang="en-US" sz="1000" b="1"/>
                        <a:t>Segment size </a:t>
                      </a:r>
                    </a:p>
                  </a:txBody>
                  <a:tcPr anchor="ctr">
                    <a:noFill/>
                  </a:tcPr>
                </a:tc>
                <a:tc>
                  <a:txBody>
                    <a:bodyPr/>
                    <a:lstStyle/>
                    <a:p>
                      <a:pPr algn="ctr"/>
                      <a:r>
                        <a:rPr lang="en-US" sz="1000" b="1" dirty="0"/>
                        <a:t>76 respondents (18%)</a:t>
                      </a:r>
                      <a:endParaRPr lang="en-ZA" sz="1000" b="1" dirty="0"/>
                    </a:p>
                  </a:txBody>
                  <a:tcPr anchor="ctr">
                    <a:noFill/>
                  </a:tcPr>
                </a:tc>
                <a:tc>
                  <a:txBody>
                    <a:bodyPr/>
                    <a:lstStyle/>
                    <a:p>
                      <a:pPr algn="ctr"/>
                      <a:r>
                        <a:rPr lang="en-US" sz="1000" b="1" dirty="0"/>
                        <a:t>108 respondents (25%)</a:t>
                      </a:r>
                      <a:endParaRPr lang="en-ZA" sz="1000" b="1" dirty="0"/>
                    </a:p>
                  </a:txBody>
                  <a:tcPr anchor="ctr">
                    <a:noFill/>
                  </a:tcPr>
                </a:tc>
                <a:tc>
                  <a:txBody>
                    <a:bodyPr/>
                    <a:lstStyle/>
                    <a:p>
                      <a:pPr algn="ctr"/>
                      <a:r>
                        <a:rPr lang="en-US" sz="1000" b="1" dirty="0"/>
                        <a:t>147 respondents (34%)</a:t>
                      </a:r>
                      <a:endParaRPr lang="en-ZA" sz="1000" b="1" dirty="0"/>
                    </a:p>
                  </a:txBody>
                  <a:tcPr anchor="ctr">
                    <a:noFill/>
                  </a:tcPr>
                </a:tc>
                <a:tc>
                  <a:txBody>
                    <a:bodyPr/>
                    <a:lstStyle/>
                    <a:p>
                      <a:pPr algn="ctr"/>
                      <a:r>
                        <a:rPr lang="en-ZA" sz="1000" b="1" dirty="0"/>
                        <a:t>433 respondents</a:t>
                      </a:r>
                    </a:p>
                  </a:txBody>
                  <a:tcPr anchor="ctr">
                    <a:noFill/>
                  </a:tcPr>
                </a:tc>
                <a:extLst>
                  <a:ext uri="{0D108BD9-81ED-4DB2-BD59-A6C34878D82A}">
                    <a16:rowId xmlns:a16="http://schemas.microsoft.com/office/drawing/2014/main" val="3940112815"/>
                  </a:ext>
                </a:extLst>
              </a:tr>
              <a:tr h="1717865">
                <a:tc>
                  <a:txBody>
                    <a:bodyPr/>
                    <a:lstStyle/>
                    <a:p>
                      <a:pPr marL="0"/>
                      <a:r>
                        <a:rPr lang="en-US" sz="1200" b="1" dirty="0"/>
                        <a:t>HAD ANY PAID STAFF </a:t>
                      </a:r>
                    </a:p>
                    <a:p>
                      <a:pPr marL="0"/>
                      <a:r>
                        <a:rPr lang="en-US" sz="1200" b="1" dirty="0"/>
                        <a:t>(PRE-COVID)</a:t>
                      </a:r>
                    </a:p>
                    <a:p>
                      <a:pPr marL="432000"/>
                      <a:endParaRPr lang="en-US" sz="1200" b="1" dirty="0"/>
                    </a:p>
                    <a:p>
                      <a:pPr marL="432000"/>
                      <a:endParaRPr lang="en-US" sz="1200" b="1" dirty="0"/>
                    </a:p>
                  </a:txBody>
                  <a:tcPr anchor="ctr">
                    <a:solidFill>
                      <a:schemeClr val="bg2">
                        <a:lumMod val="20000"/>
                        <a:lumOff val="80000"/>
                      </a:schemeClr>
                    </a:solidFill>
                  </a:tcPr>
                </a:tc>
                <a:tc>
                  <a:txBody>
                    <a:bodyPr/>
                    <a:lstStyle/>
                    <a:p>
                      <a:pPr algn="ctr"/>
                      <a:endParaRPr lang="en-ZA" sz="1200" b="1"/>
                    </a:p>
                  </a:txBody>
                  <a:tcPr>
                    <a:solidFill>
                      <a:schemeClr val="bg2">
                        <a:lumMod val="20000"/>
                        <a:lumOff val="80000"/>
                      </a:schemeClr>
                    </a:solidFill>
                  </a:tcPr>
                </a:tc>
                <a:tc>
                  <a:txBody>
                    <a:bodyPr/>
                    <a:lstStyle/>
                    <a:p>
                      <a:pPr algn="ctr"/>
                      <a:endParaRPr lang="en-US" sz="1200" b="1"/>
                    </a:p>
                    <a:p>
                      <a:pPr algn="ctr"/>
                      <a:endParaRPr lang="en-ZA" sz="1200" b="1"/>
                    </a:p>
                    <a:p>
                      <a:pPr algn="ctr"/>
                      <a:endParaRPr lang="en-ZA" sz="1200" b="1"/>
                    </a:p>
                    <a:p>
                      <a:pPr algn="ctr"/>
                      <a:endParaRPr lang="en-ZA" sz="1200" b="1"/>
                    </a:p>
                    <a:p>
                      <a:pPr algn="ctr"/>
                      <a:endParaRPr lang="en-ZA" sz="1200" b="1"/>
                    </a:p>
                    <a:p>
                      <a:pPr algn="ctr"/>
                      <a:endParaRPr lang="en-ZA" sz="1200" b="1"/>
                    </a:p>
                    <a:p>
                      <a:pPr algn="ctr"/>
                      <a:endParaRPr lang="en-ZA" sz="1200" b="1"/>
                    </a:p>
                    <a:p>
                      <a:pPr algn="ctr"/>
                      <a:endParaRPr lang="en-ZA" sz="1200" b="1"/>
                    </a:p>
                  </a:txBody>
                  <a:tcPr>
                    <a:solidFill>
                      <a:schemeClr val="bg2">
                        <a:lumMod val="20000"/>
                        <a:lumOff val="80000"/>
                      </a:schemeClr>
                    </a:solidFill>
                  </a:tcPr>
                </a:tc>
                <a:tc>
                  <a:txBody>
                    <a:bodyPr/>
                    <a:lstStyle/>
                    <a:p>
                      <a:pPr algn="ctr"/>
                      <a:endParaRPr lang="en-US" sz="1200" b="1"/>
                    </a:p>
                    <a:p>
                      <a:pPr algn="ctr"/>
                      <a:endParaRPr lang="en-ZA" sz="1200" b="1"/>
                    </a:p>
                    <a:p>
                      <a:pPr algn="ctr"/>
                      <a:endParaRPr lang="en-ZA" sz="1200" b="1"/>
                    </a:p>
                    <a:p>
                      <a:pPr algn="ctr"/>
                      <a:endParaRPr lang="en-ZA" sz="1200" b="1"/>
                    </a:p>
                    <a:p>
                      <a:pPr algn="ctr"/>
                      <a:endParaRPr lang="en-ZA" sz="1200" b="1"/>
                    </a:p>
                    <a:p>
                      <a:pPr algn="ctr"/>
                      <a:endParaRPr lang="en-ZA" sz="1200" b="1"/>
                    </a:p>
                  </a:txBody>
                  <a:tcPr>
                    <a:solidFill>
                      <a:schemeClr val="bg2">
                        <a:lumMod val="20000"/>
                        <a:lumOff val="80000"/>
                      </a:schemeClr>
                    </a:solidFill>
                  </a:tcPr>
                </a:tc>
                <a:tc>
                  <a:txBody>
                    <a:bodyPr/>
                    <a:lstStyle/>
                    <a:p>
                      <a:pPr algn="ctr"/>
                      <a:endParaRPr lang="en-ZA" sz="1200" b="1"/>
                    </a:p>
                  </a:txBody>
                  <a:tcPr>
                    <a:solidFill>
                      <a:schemeClr val="bg2">
                        <a:lumMod val="20000"/>
                        <a:lumOff val="80000"/>
                      </a:schemeClr>
                    </a:solidFill>
                  </a:tcPr>
                </a:tc>
                <a:extLst>
                  <a:ext uri="{0D108BD9-81ED-4DB2-BD59-A6C34878D82A}">
                    <a16:rowId xmlns:a16="http://schemas.microsoft.com/office/drawing/2014/main" val="2917075992"/>
                  </a:ext>
                </a:extLst>
              </a:tr>
              <a:tr h="1919967">
                <a:tc>
                  <a:txBody>
                    <a:bodyPr/>
                    <a:lstStyle/>
                    <a:p>
                      <a:pPr marL="432000"/>
                      <a:endParaRPr lang="en-ZA" sz="1200" b="1" dirty="0"/>
                    </a:p>
                  </a:txBody>
                  <a:tcPr anchor="ctr">
                    <a:noFill/>
                  </a:tcPr>
                </a:tc>
                <a:tc>
                  <a:txBody>
                    <a:bodyPr/>
                    <a:lstStyle/>
                    <a:p>
                      <a:pPr algn="ctr"/>
                      <a:endParaRPr lang="en-US"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p>
                      <a:pPr algn="ctr"/>
                      <a:endParaRPr lang="en-ZA" sz="1200" b="1" dirty="0"/>
                    </a:p>
                  </a:txBody>
                  <a:tcPr>
                    <a:noFill/>
                  </a:tcPr>
                </a:tc>
                <a:tc>
                  <a:txBody>
                    <a:bodyPr/>
                    <a:lstStyle/>
                    <a:p>
                      <a:pPr algn="ctr"/>
                      <a:endParaRPr lang="en-ZA" sz="1200" b="1" dirty="0"/>
                    </a:p>
                  </a:txBody>
                  <a:tcPr>
                    <a:noFill/>
                  </a:tcPr>
                </a:tc>
                <a:tc>
                  <a:txBody>
                    <a:bodyPr/>
                    <a:lstStyle/>
                    <a:p>
                      <a:pPr algn="ctr"/>
                      <a:endParaRPr lang="en-ZA" sz="1200" b="0" i="1" dirty="0"/>
                    </a:p>
                  </a:txBody>
                  <a:tcPr anchor="ctr">
                    <a:noFill/>
                  </a:tcPr>
                </a:tc>
                <a:tc>
                  <a:txBody>
                    <a:bodyPr/>
                    <a:lstStyle/>
                    <a:p>
                      <a:pPr algn="ctr"/>
                      <a:endParaRPr lang="en-ZA" sz="1200" b="1" dirty="0"/>
                    </a:p>
                  </a:txBody>
                  <a:tcPr>
                    <a:noFill/>
                  </a:tcPr>
                </a:tc>
                <a:extLst>
                  <a:ext uri="{0D108BD9-81ED-4DB2-BD59-A6C34878D82A}">
                    <a16:rowId xmlns:a16="http://schemas.microsoft.com/office/drawing/2014/main" val="2072062812"/>
                  </a:ext>
                </a:extLst>
              </a:tr>
            </a:tbl>
          </a:graphicData>
        </a:graphic>
      </p:graphicFrame>
      <p:grpSp>
        <p:nvGrpSpPr>
          <p:cNvPr id="23" name="Group 22">
            <a:extLst>
              <a:ext uri="{FF2B5EF4-FFF2-40B4-BE49-F238E27FC236}">
                <a16:creationId xmlns:a16="http://schemas.microsoft.com/office/drawing/2014/main" id="{5EDA7C70-B08E-4EED-A22B-1BD400700ECA}"/>
              </a:ext>
            </a:extLst>
          </p:cNvPr>
          <p:cNvGrpSpPr/>
          <p:nvPr/>
        </p:nvGrpSpPr>
        <p:grpSpPr>
          <a:xfrm>
            <a:off x="9542538" y="2671848"/>
            <a:ext cx="2695574" cy="1236980"/>
            <a:chOff x="2446819" y="2394778"/>
            <a:chExt cx="2695574" cy="1236980"/>
          </a:xfrm>
        </p:grpSpPr>
        <p:graphicFrame>
          <p:nvGraphicFramePr>
            <p:cNvPr id="27" name="Chart 26">
              <a:extLst>
                <a:ext uri="{FF2B5EF4-FFF2-40B4-BE49-F238E27FC236}">
                  <a16:creationId xmlns:a16="http://schemas.microsoft.com/office/drawing/2014/main" id="{2FFEAB34-4B5B-4ED4-8756-987FB02741B3}"/>
                </a:ext>
              </a:extLst>
            </p:cNvPr>
            <p:cNvGraphicFramePr/>
            <p:nvPr>
              <p:extLst>
                <p:ext uri="{D42A27DB-BD31-4B8C-83A1-F6EECF244321}">
                  <p14:modId xmlns:p14="http://schemas.microsoft.com/office/powerpoint/2010/main" val="2220330010"/>
                </p:ext>
              </p:extLst>
            </p:nvPr>
          </p:nvGraphicFramePr>
          <p:xfrm>
            <a:off x="2446819" y="2394778"/>
            <a:ext cx="2695574" cy="1236980"/>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1">
              <a:extLst>
                <a:ext uri="{FF2B5EF4-FFF2-40B4-BE49-F238E27FC236}">
                  <a16:creationId xmlns:a16="http://schemas.microsoft.com/office/drawing/2014/main" id="{04462107-C133-4718-9468-06D7203B7CD5}"/>
                </a:ext>
              </a:extLst>
            </p:cNvPr>
            <p:cNvSpPr txBox="1"/>
            <p:nvPr/>
          </p:nvSpPr>
          <p:spPr>
            <a:xfrm>
              <a:off x="3527906" y="2897214"/>
              <a:ext cx="533400" cy="27700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1200" b="1" dirty="0">
                  <a:solidFill>
                    <a:schemeClr val="tx2"/>
                  </a:solidFill>
                </a:rPr>
                <a:t>YES</a:t>
              </a:r>
              <a:endParaRPr lang="en-ZA" sz="1200" b="1" dirty="0">
                <a:solidFill>
                  <a:schemeClr val="tx2"/>
                </a:solidFill>
              </a:endParaRPr>
            </a:p>
          </p:txBody>
        </p:sp>
      </p:grpSp>
      <p:grpSp>
        <p:nvGrpSpPr>
          <p:cNvPr id="10" name="Group 9">
            <a:extLst>
              <a:ext uri="{FF2B5EF4-FFF2-40B4-BE49-F238E27FC236}">
                <a16:creationId xmlns:a16="http://schemas.microsoft.com/office/drawing/2014/main" id="{D2CD586C-1806-736B-A419-1F200532DC54}"/>
              </a:ext>
            </a:extLst>
          </p:cNvPr>
          <p:cNvGrpSpPr/>
          <p:nvPr/>
        </p:nvGrpSpPr>
        <p:grpSpPr>
          <a:xfrm>
            <a:off x="1871528" y="2869711"/>
            <a:ext cx="1069669" cy="609145"/>
            <a:chOff x="1331653" y="2338847"/>
            <a:chExt cx="1069669" cy="609145"/>
          </a:xfrm>
        </p:grpSpPr>
        <p:grpSp>
          <p:nvGrpSpPr>
            <p:cNvPr id="11" name="Group 10">
              <a:extLst>
                <a:ext uri="{FF2B5EF4-FFF2-40B4-BE49-F238E27FC236}">
                  <a16:creationId xmlns:a16="http://schemas.microsoft.com/office/drawing/2014/main" id="{14B1422D-64DD-840F-8383-9FE07F2713F7}"/>
                </a:ext>
              </a:extLst>
            </p:cNvPr>
            <p:cNvGrpSpPr/>
            <p:nvPr/>
          </p:nvGrpSpPr>
          <p:grpSpPr>
            <a:xfrm>
              <a:off x="1331653" y="2670993"/>
              <a:ext cx="1069669" cy="276999"/>
              <a:chOff x="1278385" y="2788689"/>
              <a:chExt cx="1069669" cy="276999"/>
            </a:xfrm>
          </p:grpSpPr>
          <p:sp>
            <p:nvSpPr>
              <p:cNvPr id="35" name="Rectangle 34">
                <a:extLst>
                  <a:ext uri="{FF2B5EF4-FFF2-40B4-BE49-F238E27FC236}">
                    <a16:creationId xmlns:a16="http://schemas.microsoft.com/office/drawing/2014/main" id="{C342A373-C940-7AB1-D9DA-76EA7912DB67}"/>
                  </a:ext>
                </a:extLst>
              </p:cNvPr>
              <p:cNvSpPr/>
              <p:nvPr/>
            </p:nvSpPr>
            <p:spPr>
              <a:xfrm>
                <a:off x="1278385" y="2817142"/>
                <a:ext cx="180000" cy="180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566A6269-287D-2082-1735-29D13AB9EFBA}"/>
                  </a:ext>
                </a:extLst>
              </p:cNvPr>
              <p:cNvSpPr txBox="1"/>
              <p:nvPr/>
            </p:nvSpPr>
            <p:spPr>
              <a:xfrm>
                <a:off x="1508232" y="2788689"/>
                <a:ext cx="839822" cy="276999"/>
              </a:xfrm>
              <a:prstGeom prst="rect">
                <a:avLst/>
              </a:prstGeom>
              <a:noFill/>
            </p:spPr>
            <p:txBody>
              <a:bodyPr wrap="square" rtlCol="0">
                <a:spAutoFit/>
              </a:bodyPr>
              <a:lstStyle/>
              <a:p>
                <a:pPr algn="l">
                  <a:spcAft>
                    <a:spcPts val="600"/>
                  </a:spcAft>
                </a:pPr>
                <a:r>
                  <a:rPr lang="en-US" sz="1200" dirty="0"/>
                  <a:t>No</a:t>
                </a:r>
                <a:endParaRPr lang="en-ZA" sz="1200" dirty="0"/>
              </a:p>
            </p:txBody>
          </p:sp>
        </p:grpSp>
        <p:grpSp>
          <p:nvGrpSpPr>
            <p:cNvPr id="12" name="Group 11">
              <a:extLst>
                <a:ext uri="{FF2B5EF4-FFF2-40B4-BE49-F238E27FC236}">
                  <a16:creationId xmlns:a16="http://schemas.microsoft.com/office/drawing/2014/main" id="{B9D3E3F1-BBA8-CDEB-07AD-7730C1CDA634}"/>
                </a:ext>
              </a:extLst>
            </p:cNvPr>
            <p:cNvGrpSpPr/>
            <p:nvPr/>
          </p:nvGrpSpPr>
          <p:grpSpPr>
            <a:xfrm>
              <a:off x="1331653" y="2338847"/>
              <a:ext cx="964353" cy="276999"/>
              <a:chOff x="1270988" y="3070119"/>
              <a:chExt cx="964353" cy="276999"/>
            </a:xfrm>
          </p:grpSpPr>
          <p:sp>
            <p:nvSpPr>
              <p:cNvPr id="31" name="Rectangle 30">
                <a:extLst>
                  <a:ext uri="{FF2B5EF4-FFF2-40B4-BE49-F238E27FC236}">
                    <a16:creationId xmlns:a16="http://schemas.microsoft.com/office/drawing/2014/main" id="{39C04170-053E-8EC8-8B8D-F97AAD27DC2E}"/>
                  </a:ext>
                </a:extLst>
              </p:cNvPr>
              <p:cNvSpPr/>
              <p:nvPr/>
            </p:nvSpPr>
            <p:spPr>
              <a:xfrm>
                <a:off x="1270988" y="3118618"/>
                <a:ext cx="180000" cy="180000"/>
              </a:xfrm>
              <a:prstGeom prst="rect">
                <a:avLst/>
              </a:prstGeom>
              <a:solidFill>
                <a:srgbClr val="4D4D4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34" name="TextBox 33">
                <a:extLst>
                  <a:ext uri="{FF2B5EF4-FFF2-40B4-BE49-F238E27FC236}">
                    <a16:creationId xmlns:a16="http://schemas.microsoft.com/office/drawing/2014/main" id="{3FD07561-AE94-E554-4022-ED340735C4CA}"/>
                  </a:ext>
                </a:extLst>
              </p:cNvPr>
              <p:cNvSpPr txBox="1"/>
              <p:nvPr/>
            </p:nvSpPr>
            <p:spPr>
              <a:xfrm>
                <a:off x="1508232" y="3070119"/>
                <a:ext cx="727109" cy="276999"/>
              </a:xfrm>
              <a:prstGeom prst="rect">
                <a:avLst/>
              </a:prstGeom>
              <a:noFill/>
            </p:spPr>
            <p:txBody>
              <a:bodyPr wrap="square" rtlCol="0">
                <a:spAutoFit/>
              </a:bodyPr>
              <a:lstStyle/>
              <a:p>
                <a:pPr algn="l">
                  <a:spcAft>
                    <a:spcPts val="600"/>
                  </a:spcAft>
                </a:pPr>
                <a:r>
                  <a:rPr lang="en-US" sz="1200" dirty="0"/>
                  <a:t>Yes</a:t>
                </a:r>
                <a:endParaRPr lang="en-ZA" sz="1200" dirty="0"/>
              </a:p>
            </p:txBody>
          </p:sp>
        </p:grpSp>
      </p:grpSp>
      <p:grpSp>
        <p:nvGrpSpPr>
          <p:cNvPr id="37" name="Group 36">
            <a:extLst>
              <a:ext uri="{FF2B5EF4-FFF2-40B4-BE49-F238E27FC236}">
                <a16:creationId xmlns:a16="http://schemas.microsoft.com/office/drawing/2014/main" id="{A3D495F4-9A55-F2B7-E9ED-52BC2C715A24}"/>
              </a:ext>
            </a:extLst>
          </p:cNvPr>
          <p:cNvGrpSpPr/>
          <p:nvPr/>
        </p:nvGrpSpPr>
        <p:grpSpPr>
          <a:xfrm>
            <a:off x="6968674" y="2671848"/>
            <a:ext cx="2695574" cy="1236980"/>
            <a:chOff x="2446819" y="2394778"/>
            <a:chExt cx="2695574" cy="1236980"/>
          </a:xfrm>
        </p:grpSpPr>
        <p:graphicFrame>
          <p:nvGraphicFramePr>
            <p:cNvPr id="38" name="Chart 37">
              <a:extLst>
                <a:ext uri="{FF2B5EF4-FFF2-40B4-BE49-F238E27FC236}">
                  <a16:creationId xmlns:a16="http://schemas.microsoft.com/office/drawing/2014/main" id="{70F8B478-5A30-EA74-3BD6-7FAF7B2BB49E}"/>
                </a:ext>
              </a:extLst>
            </p:cNvPr>
            <p:cNvGraphicFramePr/>
            <p:nvPr>
              <p:extLst>
                <p:ext uri="{D42A27DB-BD31-4B8C-83A1-F6EECF244321}">
                  <p14:modId xmlns:p14="http://schemas.microsoft.com/office/powerpoint/2010/main" val="2478727512"/>
                </p:ext>
              </p:extLst>
            </p:nvPr>
          </p:nvGraphicFramePr>
          <p:xfrm>
            <a:off x="2446819" y="2394778"/>
            <a:ext cx="2695574" cy="1236980"/>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1">
              <a:extLst>
                <a:ext uri="{FF2B5EF4-FFF2-40B4-BE49-F238E27FC236}">
                  <a16:creationId xmlns:a16="http://schemas.microsoft.com/office/drawing/2014/main" id="{7CA19034-585F-6964-C424-094E9A6C4BDA}"/>
                </a:ext>
              </a:extLst>
            </p:cNvPr>
            <p:cNvSpPr txBox="1"/>
            <p:nvPr/>
          </p:nvSpPr>
          <p:spPr>
            <a:xfrm>
              <a:off x="3527906" y="2897214"/>
              <a:ext cx="533400" cy="27700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1200" b="1" dirty="0">
                  <a:solidFill>
                    <a:srgbClr val="F3C102"/>
                  </a:solidFill>
                </a:rPr>
                <a:t>YES</a:t>
              </a:r>
              <a:endParaRPr lang="en-ZA" sz="1200" b="1" dirty="0">
                <a:solidFill>
                  <a:srgbClr val="F3C102"/>
                </a:solidFill>
              </a:endParaRPr>
            </a:p>
          </p:txBody>
        </p:sp>
      </p:grpSp>
      <p:grpSp>
        <p:nvGrpSpPr>
          <p:cNvPr id="40" name="Group 39">
            <a:extLst>
              <a:ext uri="{FF2B5EF4-FFF2-40B4-BE49-F238E27FC236}">
                <a16:creationId xmlns:a16="http://schemas.microsoft.com/office/drawing/2014/main" id="{37F5E080-8630-0DDD-2A63-05A8DCFF5D3F}"/>
              </a:ext>
            </a:extLst>
          </p:cNvPr>
          <p:cNvGrpSpPr/>
          <p:nvPr/>
        </p:nvGrpSpPr>
        <p:grpSpPr>
          <a:xfrm>
            <a:off x="4506971" y="2671848"/>
            <a:ext cx="2695574" cy="1236980"/>
            <a:chOff x="2446819" y="2394778"/>
            <a:chExt cx="2695574" cy="1236980"/>
          </a:xfrm>
        </p:grpSpPr>
        <p:graphicFrame>
          <p:nvGraphicFramePr>
            <p:cNvPr id="41" name="Chart 40">
              <a:extLst>
                <a:ext uri="{FF2B5EF4-FFF2-40B4-BE49-F238E27FC236}">
                  <a16:creationId xmlns:a16="http://schemas.microsoft.com/office/drawing/2014/main" id="{48B77415-BDF1-5EBB-8933-E713AA89939F}"/>
                </a:ext>
              </a:extLst>
            </p:cNvPr>
            <p:cNvGraphicFramePr/>
            <p:nvPr>
              <p:extLst>
                <p:ext uri="{D42A27DB-BD31-4B8C-83A1-F6EECF244321}">
                  <p14:modId xmlns:p14="http://schemas.microsoft.com/office/powerpoint/2010/main" val="534466239"/>
                </p:ext>
              </p:extLst>
            </p:nvPr>
          </p:nvGraphicFramePr>
          <p:xfrm>
            <a:off x="2446819" y="2394778"/>
            <a:ext cx="2695574" cy="1236980"/>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Box 1">
              <a:extLst>
                <a:ext uri="{FF2B5EF4-FFF2-40B4-BE49-F238E27FC236}">
                  <a16:creationId xmlns:a16="http://schemas.microsoft.com/office/drawing/2014/main" id="{EC8B60F2-8E15-C6F9-274C-C92A995F66D3}"/>
                </a:ext>
              </a:extLst>
            </p:cNvPr>
            <p:cNvSpPr txBox="1"/>
            <p:nvPr/>
          </p:nvSpPr>
          <p:spPr>
            <a:xfrm>
              <a:off x="3507810" y="2897214"/>
              <a:ext cx="533400" cy="27700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1200" b="1" dirty="0">
                  <a:solidFill>
                    <a:srgbClr val="00377B"/>
                  </a:solidFill>
                </a:rPr>
                <a:t>YES</a:t>
              </a:r>
              <a:endParaRPr lang="en-ZA" sz="1200" b="1" dirty="0">
                <a:solidFill>
                  <a:srgbClr val="00377B"/>
                </a:solidFill>
              </a:endParaRPr>
            </a:p>
          </p:txBody>
        </p:sp>
      </p:grpSp>
      <p:grpSp>
        <p:nvGrpSpPr>
          <p:cNvPr id="44" name="Group 43">
            <a:extLst>
              <a:ext uri="{FF2B5EF4-FFF2-40B4-BE49-F238E27FC236}">
                <a16:creationId xmlns:a16="http://schemas.microsoft.com/office/drawing/2014/main" id="{7C35416C-C242-08CE-0503-C0E8759C7E05}"/>
              </a:ext>
            </a:extLst>
          </p:cNvPr>
          <p:cNvGrpSpPr/>
          <p:nvPr/>
        </p:nvGrpSpPr>
        <p:grpSpPr>
          <a:xfrm>
            <a:off x="2293883" y="2671848"/>
            <a:ext cx="2695574" cy="1236980"/>
            <a:chOff x="2446819" y="2394778"/>
            <a:chExt cx="2695574" cy="1236980"/>
          </a:xfrm>
        </p:grpSpPr>
        <p:graphicFrame>
          <p:nvGraphicFramePr>
            <p:cNvPr id="45" name="Chart 44">
              <a:extLst>
                <a:ext uri="{FF2B5EF4-FFF2-40B4-BE49-F238E27FC236}">
                  <a16:creationId xmlns:a16="http://schemas.microsoft.com/office/drawing/2014/main" id="{128369C1-2BFE-301C-29E6-42631FDDBC02}"/>
                </a:ext>
              </a:extLst>
            </p:cNvPr>
            <p:cNvGraphicFramePr/>
            <p:nvPr>
              <p:extLst>
                <p:ext uri="{D42A27DB-BD31-4B8C-83A1-F6EECF244321}">
                  <p14:modId xmlns:p14="http://schemas.microsoft.com/office/powerpoint/2010/main" val="491098966"/>
                </p:ext>
              </p:extLst>
            </p:nvPr>
          </p:nvGraphicFramePr>
          <p:xfrm>
            <a:off x="2446819" y="2394778"/>
            <a:ext cx="2695574" cy="1236980"/>
          </p:xfrm>
          <a:graphic>
            <a:graphicData uri="http://schemas.openxmlformats.org/drawingml/2006/chart">
              <c:chart xmlns:c="http://schemas.openxmlformats.org/drawingml/2006/chart" xmlns:r="http://schemas.openxmlformats.org/officeDocument/2006/relationships" r:id="rId5"/>
            </a:graphicData>
          </a:graphic>
        </p:graphicFrame>
        <p:sp>
          <p:nvSpPr>
            <p:cNvPr id="46" name="TextBox 1">
              <a:extLst>
                <a:ext uri="{FF2B5EF4-FFF2-40B4-BE49-F238E27FC236}">
                  <a16:creationId xmlns:a16="http://schemas.microsoft.com/office/drawing/2014/main" id="{B52E6220-21BE-E498-8CBD-4889E731B428}"/>
                </a:ext>
              </a:extLst>
            </p:cNvPr>
            <p:cNvSpPr txBox="1"/>
            <p:nvPr/>
          </p:nvSpPr>
          <p:spPr>
            <a:xfrm>
              <a:off x="3507810" y="2897214"/>
              <a:ext cx="533400" cy="27700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1200" b="1" dirty="0">
                  <a:solidFill>
                    <a:srgbClr val="B3D235"/>
                  </a:solidFill>
                </a:rPr>
                <a:t>YES</a:t>
              </a:r>
              <a:endParaRPr lang="en-ZA" sz="1200" b="1" dirty="0">
                <a:solidFill>
                  <a:srgbClr val="B3D235"/>
                </a:solidFill>
              </a:endParaRPr>
            </a:p>
          </p:txBody>
        </p:sp>
      </p:grpSp>
      <p:sp>
        <p:nvSpPr>
          <p:cNvPr id="47" name="TextBox 46">
            <a:extLst>
              <a:ext uri="{FF2B5EF4-FFF2-40B4-BE49-F238E27FC236}">
                <a16:creationId xmlns:a16="http://schemas.microsoft.com/office/drawing/2014/main" id="{995510C0-A7E3-9E08-5F41-1D8DA138574A}"/>
              </a:ext>
            </a:extLst>
          </p:cNvPr>
          <p:cNvSpPr txBox="1"/>
          <p:nvPr/>
        </p:nvSpPr>
        <p:spPr>
          <a:xfrm>
            <a:off x="674914" y="6450924"/>
            <a:ext cx="2830286" cy="261610"/>
          </a:xfrm>
          <a:prstGeom prst="rect">
            <a:avLst/>
          </a:prstGeom>
          <a:noFill/>
        </p:spPr>
        <p:txBody>
          <a:bodyPr wrap="square" rtlCol="0">
            <a:spAutoFit/>
          </a:bodyPr>
          <a:lstStyle/>
          <a:p>
            <a:pPr algn="l">
              <a:spcAft>
                <a:spcPts val="600"/>
              </a:spcAft>
            </a:pPr>
            <a:r>
              <a:rPr lang="en-ZA" sz="1050" dirty="0"/>
              <a:t>Source: </a:t>
            </a:r>
            <a:r>
              <a:rPr lang="en-ZA" sz="1050" dirty="0" err="1"/>
              <a:t>FinAccess</a:t>
            </a:r>
            <a:r>
              <a:rPr lang="en-ZA" sz="1050" dirty="0"/>
              <a:t> MSE Tracker: Wave 1 </a:t>
            </a:r>
          </a:p>
        </p:txBody>
      </p:sp>
    </p:spTree>
    <p:extLst>
      <p:ext uri="{BB962C8B-B14F-4D97-AF65-F5344CB8AC3E}">
        <p14:creationId xmlns:p14="http://schemas.microsoft.com/office/powerpoint/2010/main" val="1307697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22A1-41E1-8DB7-C232-0B98B7F1CEB6}"/>
              </a:ext>
            </a:extLst>
          </p:cNvPr>
          <p:cNvSpPr>
            <a:spLocks noGrp="1"/>
          </p:cNvSpPr>
          <p:nvPr>
            <p:ph type="body" sz="quarter" idx="10"/>
          </p:nvPr>
        </p:nvSpPr>
        <p:spPr/>
        <p:txBody>
          <a:bodyPr/>
          <a:lstStyle/>
          <a:p>
            <a:r>
              <a:rPr lang="en-ZA" dirty="0"/>
              <a:t>-END</a:t>
            </a:r>
          </a:p>
        </p:txBody>
      </p:sp>
    </p:spTree>
    <p:extLst>
      <p:ext uri="{BB962C8B-B14F-4D97-AF65-F5344CB8AC3E}">
        <p14:creationId xmlns:p14="http://schemas.microsoft.com/office/powerpoint/2010/main" val="114474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0F84E50-48B1-4DC5-9F5E-C1012DED726C}"/>
              </a:ext>
            </a:extLst>
          </p:cNvPr>
          <p:cNvSpPr/>
          <p:nvPr/>
        </p:nvSpPr>
        <p:spPr>
          <a:xfrm>
            <a:off x="7972981" y="3605543"/>
            <a:ext cx="3179056" cy="21362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31" name="Rectangle 30">
            <a:extLst>
              <a:ext uri="{FF2B5EF4-FFF2-40B4-BE49-F238E27FC236}">
                <a16:creationId xmlns:a16="http://schemas.microsoft.com/office/drawing/2014/main" id="{4000DB2C-E62B-4B4D-BA7B-A0B31C4CCE1B}"/>
              </a:ext>
            </a:extLst>
          </p:cNvPr>
          <p:cNvSpPr/>
          <p:nvPr/>
        </p:nvSpPr>
        <p:spPr>
          <a:xfrm>
            <a:off x="350515" y="3605543"/>
            <a:ext cx="3168000" cy="21362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28" name="Rectangle 27">
            <a:extLst>
              <a:ext uri="{FF2B5EF4-FFF2-40B4-BE49-F238E27FC236}">
                <a16:creationId xmlns:a16="http://schemas.microsoft.com/office/drawing/2014/main" id="{829B5DF1-1D5B-CF1D-5B82-E3AD3934882B}"/>
              </a:ext>
            </a:extLst>
          </p:cNvPr>
          <p:cNvSpPr/>
          <p:nvPr/>
        </p:nvSpPr>
        <p:spPr>
          <a:xfrm>
            <a:off x="2966518" y="5214920"/>
            <a:ext cx="868253" cy="721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Footer Placeholder 2">
            <a:extLst>
              <a:ext uri="{FF2B5EF4-FFF2-40B4-BE49-F238E27FC236}">
                <a16:creationId xmlns:a16="http://schemas.microsoft.com/office/drawing/2014/main" id="{FC9DCCB4-0DD4-4795-B761-3EBB9A4C7D42}"/>
              </a:ext>
            </a:extLst>
          </p:cNvPr>
          <p:cNvSpPr>
            <a:spLocks noGrp="1"/>
          </p:cNvSpPr>
          <p:nvPr>
            <p:ph type="ftr" sz="quarter" idx="10"/>
          </p:nvPr>
        </p:nvSpPr>
        <p:spPr>
          <a:xfrm>
            <a:off x="622354" y="6391765"/>
            <a:ext cx="10947291" cy="365125"/>
          </a:xfrm>
        </p:spPr>
        <p:txBody>
          <a:bodyPr/>
          <a:lstStyle/>
          <a:p>
            <a:r>
              <a:rPr lang="en-ZA" sz="1050" dirty="0"/>
              <a:t>Sample n = 433 – respondents who participated in Wave 1 and Wave 3</a:t>
            </a:r>
          </a:p>
          <a:p>
            <a:r>
              <a:rPr lang="en-ZA" sz="1050" dirty="0"/>
              <a:t>Note: [1] Excludes those who did not report revenue or who reported inconsistent revenue amounts</a:t>
            </a:r>
          </a:p>
          <a:p>
            <a:r>
              <a:rPr lang="en-ZA" sz="1050" dirty="0"/>
              <a:t>See appendix for detailed data slides</a:t>
            </a:r>
          </a:p>
        </p:txBody>
      </p:sp>
      <p:sp>
        <p:nvSpPr>
          <p:cNvPr id="4" name="Slide Number Placeholder 3">
            <a:extLst>
              <a:ext uri="{FF2B5EF4-FFF2-40B4-BE49-F238E27FC236}">
                <a16:creationId xmlns:a16="http://schemas.microsoft.com/office/drawing/2014/main" id="{964CE893-E1B9-408B-A94B-EA3E11F23967}"/>
              </a:ext>
            </a:extLst>
          </p:cNvPr>
          <p:cNvSpPr>
            <a:spLocks noGrp="1"/>
          </p:cNvSpPr>
          <p:nvPr>
            <p:ph type="sldNum" sz="quarter" idx="11"/>
          </p:nvPr>
        </p:nvSpPr>
        <p:spPr/>
        <p:txBody>
          <a:bodyPr/>
          <a:lstStyle/>
          <a:p>
            <a:fld id="{E9D4EFA4-1F90-4D2B-A593-3266C62E9295}" type="slidenum">
              <a:rPr lang="en-ZA" smtClean="0"/>
              <a:pPr/>
              <a:t>4</a:t>
            </a:fld>
            <a:r>
              <a:rPr lang="en-ZA"/>
              <a:t> |</a:t>
            </a:r>
          </a:p>
        </p:txBody>
      </p:sp>
      <p:sp>
        <p:nvSpPr>
          <p:cNvPr id="10" name="Title 1">
            <a:extLst>
              <a:ext uri="{FF2B5EF4-FFF2-40B4-BE49-F238E27FC236}">
                <a16:creationId xmlns:a16="http://schemas.microsoft.com/office/drawing/2014/main" id="{FED28213-1061-4931-8F2A-7A8B60936737}"/>
              </a:ext>
            </a:extLst>
          </p:cNvPr>
          <p:cNvSpPr txBox="1">
            <a:spLocks/>
          </p:cNvSpPr>
          <p:nvPr/>
        </p:nvSpPr>
        <p:spPr>
          <a:xfrm>
            <a:off x="190498" y="70288"/>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sz="2800" b="1" dirty="0">
                <a:solidFill>
                  <a:schemeClr val="accent1">
                    <a:lumMod val="75000"/>
                  </a:schemeClr>
                </a:solidFill>
              </a:rPr>
              <a:t>Snapshot of businesses in the survey sample</a:t>
            </a:r>
            <a:endParaRPr lang="en-ZA" sz="2800" b="1" dirty="0">
              <a:solidFill>
                <a:schemeClr val="accent1">
                  <a:lumMod val="75000"/>
                </a:schemeClr>
              </a:solidFill>
            </a:endParaRPr>
          </a:p>
        </p:txBody>
      </p:sp>
      <p:grpSp>
        <p:nvGrpSpPr>
          <p:cNvPr id="41" name="Group 40">
            <a:extLst>
              <a:ext uri="{FF2B5EF4-FFF2-40B4-BE49-F238E27FC236}">
                <a16:creationId xmlns:a16="http://schemas.microsoft.com/office/drawing/2014/main" id="{30F29D70-4FD6-455C-84FF-30A9C1970DE6}"/>
              </a:ext>
            </a:extLst>
          </p:cNvPr>
          <p:cNvGrpSpPr/>
          <p:nvPr/>
        </p:nvGrpSpPr>
        <p:grpSpPr>
          <a:xfrm>
            <a:off x="6171494" y="1084039"/>
            <a:ext cx="3012273" cy="2223248"/>
            <a:chOff x="4248040" y="1255016"/>
            <a:chExt cx="3423519" cy="2223248"/>
          </a:xfrm>
        </p:grpSpPr>
        <p:sp>
          <p:nvSpPr>
            <p:cNvPr id="26" name="Rectangle 25">
              <a:extLst>
                <a:ext uri="{FF2B5EF4-FFF2-40B4-BE49-F238E27FC236}">
                  <a16:creationId xmlns:a16="http://schemas.microsoft.com/office/drawing/2014/main" id="{2C4ADDDA-9D07-4204-9928-9445E8582FF0}"/>
                </a:ext>
              </a:extLst>
            </p:cNvPr>
            <p:cNvSpPr/>
            <p:nvPr/>
          </p:nvSpPr>
          <p:spPr>
            <a:xfrm>
              <a:off x="4248040" y="1255016"/>
              <a:ext cx="3179056" cy="21362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12" name="TextBox 11">
              <a:extLst>
                <a:ext uri="{FF2B5EF4-FFF2-40B4-BE49-F238E27FC236}">
                  <a16:creationId xmlns:a16="http://schemas.microsoft.com/office/drawing/2014/main" id="{53EC003D-5E1B-480B-8422-9AB3B1DA6314}"/>
                </a:ext>
              </a:extLst>
            </p:cNvPr>
            <p:cNvSpPr txBox="1"/>
            <p:nvPr/>
          </p:nvSpPr>
          <p:spPr>
            <a:xfrm>
              <a:off x="4261215" y="1302860"/>
              <a:ext cx="3165882" cy="1754326"/>
            </a:xfrm>
            <a:prstGeom prst="rect">
              <a:avLst/>
            </a:prstGeom>
            <a:noFill/>
          </p:spPr>
          <p:txBody>
            <a:bodyPr wrap="square" rtlCol="0">
              <a:spAutoFit/>
            </a:bodyPr>
            <a:lstStyle/>
            <a:p>
              <a:pPr algn="ctr">
                <a:spcAft>
                  <a:spcPts val="600"/>
                </a:spcAft>
              </a:pPr>
              <a:r>
                <a:rPr lang="en-US" sz="1200" dirty="0"/>
                <a:t>One third were operating in </a:t>
              </a:r>
              <a:r>
                <a:rPr lang="en-US" sz="1200" b="1" dirty="0"/>
                <a:t>formal premises </a:t>
              </a:r>
              <a:r>
                <a:rPr lang="en-US" sz="1200" dirty="0"/>
                <a:t>(commercial / industrial) pre-Covid (33%), while 30% were in </a:t>
              </a:r>
              <a:r>
                <a:rPr lang="en-US" sz="1200" b="1" dirty="0"/>
                <a:t>less formal premises </a:t>
              </a:r>
              <a:r>
                <a:rPr lang="en-US" sz="1200" dirty="0"/>
                <a:t>(open market / mobile). The rest were either already working from home pre-Covid (20%) or in more formalized market spaces e.g., a market stall (17%).</a:t>
              </a:r>
              <a:endParaRPr lang="en-ZA" sz="1200" dirty="0"/>
            </a:p>
          </p:txBody>
        </p:sp>
        <p:pic>
          <p:nvPicPr>
            <p:cNvPr id="7" name="Picture 6" descr="Shape&#10;&#10;Description automatically generated with low confidence">
              <a:extLst>
                <a:ext uri="{FF2B5EF4-FFF2-40B4-BE49-F238E27FC236}">
                  <a16:creationId xmlns:a16="http://schemas.microsoft.com/office/drawing/2014/main" id="{5F8C22FC-BBBE-40FD-B07F-C837ACB39546}"/>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19547"/>
            <a:stretch/>
          </p:blipFill>
          <p:spPr>
            <a:xfrm>
              <a:off x="6916228" y="2870579"/>
              <a:ext cx="755331" cy="607685"/>
            </a:xfrm>
            <a:prstGeom prst="rect">
              <a:avLst/>
            </a:prstGeom>
          </p:spPr>
        </p:pic>
      </p:grpSp>
      <p:sp>
        <p:nvSpPr>
          <p:cNvPr id="27" name="Rectangle 26">
            <a:extLst>
              <a:ext uri="{FF2B5EF4-FFF2-40B4-BE49-F238E27FC236}">
                <a16:creationId xmlns:a16="http://schemas.microsoft.com/office/drawing/2014/main" id="{0E4DFEA7-957A-4E86-A80F-07401C2B5F44}"/>
              </a:ext>
            </a:extLst>
          </p:cNvPr>
          <p:cNvSpPr/>
          <p:nvPr/>
        </p:nvSpPr>
        <p:spPr>
          <a:xfrm>
            <a:off x="9190324" y="1084039"/>
            <a:ext cx="2797177" cy="21362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14" name="TextBox 13">
            <a:extLst>
              <a:ext uri="{FF2B5EF4-FFF2-40B4-BE49-F238E27FC236}">
                <a16:creationId xmlns:a16="http://schemas.microsoft.com/office/drawing/2014/main" id="{BFE125AB-6D5B-4CF1-B154-69EC5D951C0B}"/>
              </a:ext>
            </a:extLst>
          </p:cNvPr>
          <p:cNvSpPr txBox="1"/>
          <p:nvPr/>
        </p:nvSpPr>
        <p:spPr>
          <a:xfrm>
            <a:off x="359439" y="3733304"/>
            <a:ext cx="3092332" cy="646331"/>
          </a:xfrm>
          <a:prstGeom prst="rect">
            <a:avLst/>
          </a:prstGeom>
          <a:noFill/>
        </p:spPr>
        <p:txBody>
          <a:bodyPr wrap="square" rtlCol="0">
            <a:spAutoFit/>
          </a:bodyPr>
          <a:lstStyle/>
          <a:p>
            <a:pPr algn="ctr">
              <a:spcAft>
                <a:spcPts val="600"/>
              </a:spcAft>
            </a:pPr>
            <a:r>
              <a:rPr lang="en-US" sz="1200" dirty="0"/>
              <a:t>Close to half of the business owners either have </a:t>
            </a:r>
            <a:r>
              <a:rPr lang="en-US" sz="1200" b="1" dirty="0"/>
              <a:t>no formal education</a:t>
            </a:r>
            <a:r>
              <a:rPr lang="en-US" sz="1200" dirty="0"/>
              <a:t> or </a:t>
            </a:r>
            <a:r>
              <a:rPr lang="en-US" sz="1200" b="1" dirty="0"/>
              <a:t>only a primary education (48%).</a:t>
            </a:r>
            <a:endParaRPr lang="en-ZA" sz="1200" b="1" dirty="0"/>
          </a:p>
        </p:txBody>
      </p:sp>
      <p:pic>
        <p:nvPicPr>
          <p:cNvPr id="9" name="Picture 8" descr="Shape&#10;&#10;Description automatically generated with low confidence">
            <a:extLst>
              <a:ext uri="{FF2B5EF4-FFF2-40B4-BE49-F238E27FC236}">
                <a16:creationId xmlns:a16="http://schemas.microsoft.com/office/drawing/2014/main" id="{57894BBD-5BA7-47F2-8836-E71D68FA6AF5}"/>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22908"/>
          <a:stretch/>
        </p:blipFill>
        <p:spPr>
          <a:xfrm>
            <a:off x="2956111" y="5221580"/>
            <a:ext cx="889065" cy="685396"/>
          </a:xfrm>
          <a:prstGeom prst="rect">
            <a:avLst/>
          </a:prstGeom>
        </p:spPr>
      </p:pic>
      <p:grpSp>
        <p:nvGrpSpPr>
          <p:cNvPr id="44" name="Group 43">
            <a:extLst>
              <a:ext uri="{FF2B5EF4-FFF2-40B4-BE49-F238E27FC236}">
                <a16:creationId xmlns:a16="http://schemas.microsoft.com/office/drawing/2014/main" id="{64CA6374-D06C-4F88-B702-EDB6607CD6EF}"/>
              </a:ext>
            </a:extLst>
          </p:cNvPr>
          <p:cNvGrpSpPr/>
          <p:nvPr/>
        </p:nvGrpSpPr>
        <p:grpSpPr>
          <a:xfrm>
            <a:off x="4171839" y="3605543"/>
            <a:ext cx="3604020" cy="2336821"/>
            <a:chOff x="4263063" y="3583770"/>
            <a:chExt cx="3604020" cy="2336821"/>
          </a:xfrm>
        </p:grpSpPr>
        <p:sp>
          <p:nvSpPr>
            <p:cNvPr id="32" name="Rectangle 31">
              <a:extLst>
                <a:ext uri="{FF2B5EF4-FFF2-40B4-BE49-F238E27FC236}">
                  <a16:creationId xmlns:a16="http://schemas.microsoft.com/office/drawing/2014/main" id="{86B62D5C-3B0F-4EFE-ADD7-32FB4E129284}"/>
                </a:ext>
              </a:extLst>
            </p:cNvPr>
            <p:cNvSpPr/>
            <p:nvPr/>
          </p:nvSpPr>
          <p:spPr>
            <a:xfrm>
              <a:off x="4263063" y="3583770"/>
              <a:ext cx="3179056" cy="21362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15" name="TextBox 14">
              <a:extLst>
                <a:ext uri="{FF2B5EF4-FFF2-40B4-BE49-F238E27FC236}">
                  <a16:creationId xmlns:a16="http://schemas.microsoft.com/office/drawing/2014/main" id="{53AE539D-8DBB-4BCD-B665-9AF5E19BD15B}"/>
                </a:ext>
              </a:extLst>
            </p:cNvPr>
            <p:cNvSpPr txBox="1"/>
            <p:nvPr/>
          </p:nvSpPr>
          <p:spPr>
            <a:xfrm>
              <a:off x="4393347" y="4635771"/>
              <a:ext cx="2918488" cy="830997"/>
            </a:xfrm>
            <a:prstGeom prst="rect">
              <a:avLst/>
            </a:prstGeom>
            <a:noFill/>
          </p:spPr>
          <p:txBody>
            <a:bodyPr wrap="square" rtlCol="0">
              <a:spAutoFit/>
            </a:bodyPr>
            <a:lstStyle/>
            <a:p>
              <a:pPr algn="ctr">
                <a:spcAft>
                  <a:spcPts val="600"/>
                </a:spcAft>
              </a:pPr>
              <a:r>
                <a:rPr lang="en-US" sz="1200" dirty="0"/>
                <a:t>The majority are the </a:t>
              </a:r>
              <a:r>
                <a:rPr lang="en-US" sz="1200" b="1" dirty="0"/>
                <a:t>sole income earners </a:t>
              </a:r>
              <a:r>
                <a:rPr lang="en-US" sz="1200" dirty="0"/>
                <a:t>in their household (70%) and </a:t>
              </a:r>
              <a:r>
                <a:rPr lang="en-US" sz="1200" b="1" dirty="0"/>
                <a:t>married or living with a partner </a:t>
              </a:r>
              <a:r>
                <a:rPr lang="en-US" sz="1200" dirty="0"/>
                <a:t>(79%).</a:t>
              </a:r>
              <a:endParaRPr lang="en-ZA" sz="1200" dirty="0"/>
            </a:p>
          </p:txBody>
        </p:sp>
        <p:pic>
          <p:nvPicPr>
            <p:cNvPr id="18" name="Picture 17" descr="Shape&#10;&#10;Description automatically generated with low confidence">
              <a:extLst>
                <a:ext uri="{FF2B5EF4-FFF2-40B4-BE49-F238E27FC236}">
                  <a16:creationId xmlns:a16="http://schemas.microsoft.com/office/drawing/2014/main" id="{313AFF5D-A5DF-43E3-B6F5-15228822C97E}"/>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b="18864"/>
            <a:stretch/>
          </p:blipFill>
          <p:spPr>
            <a:xfrm>
              <a:off x="6978017" y="5199240"/>
              <a:ext cx="889066" cy="721351"/>
            </a:xfrm>
            <a:prstGeom prst="rect">
              <a:avLst/>
            </a:prstGeom>
          </p:spPr>
        </p:pic>
      </p:grpSp>
      <p:sp>
        <p:nvSpPr>
          <p:cNvPr id="16" name="TextBox 15">
            <a:extLst>
              <a:ext uri="{FF2B5EF4-FFF2-40B4-BE49-F238E27FC236}">
                <a16:creationId xmlns:a16="http://schemas.microsoft.com/office/drawing/2014/main" id="{22080ADA-DCB1-4DE6-A2D6-7DC1C14848BF}"/>
              </a:ext>
            </a:extLst>
          </p:cNvPr>
          <p:cNvSpPr txBox="1"/>
          <p:nvPr/>
        </p:nvSpPr>
        <p:spPr>
          <a:xfrm>
            <a:off x="8020675" y="3717310"/>
            <a:ext cx="3083668" cy="1015663"/>
          </a:xfrm>
          <a:prstGeom prst="rect">
            <a:avLst/>
          </a:prstGeom>
          <a:noFill/>
        </p:spPr>
        <p:txBody>
          <a:bodyPr wrap="square" rtlCol="0">
            <a:spAutoFit/>
          </a:bodyPr>
          <a:lstStyle/>
          <a:p>
            <a:pPr algn="ctr">
              <a:spcAft>
                <a:spcPts val="600"/>
              </a:spcAft>
            </a:pPr>
            <a:r>
              <a:rPr lang="en-US" sz="1200" dirty="0"/>
              <a:t>In addition to their business income, one third of respondents were also generating income from </a:t>
            </a:r>
            <a:r>
              <a:rPr lang="en-US" sz="1200" b="1" dirty="0"/>
              <a:t>farming activities </a:t>
            </a:r>
            <a:r>
              <a:rPr lang="en-US" sz="1200" dirty="0"/>
              <a:t>and</a:t>
            </a:r>
            <a:r>
              <a:rPr lang="en-US" sz="1200" b="1" dirty="0"/>
              <a:t> </a:t>
            </a:r>
            <a:r>
              <a:rPr lang="en-US" sz="1200" dirty="0"/>
              <a:t>20% from </a:t>
            </a:r>
            <a:r>
              <a:rPr lang="en-US" sz="1200" b="1" dirty="0"/>
              <a:t>casual work in July 2021. </a:t>
            </a:r>
            <a:endParaRPr lang="en-US" sz="1200" dirty="0"/>
          </a:p>
        </p:txBody>
      </p:sp>
      <p:grpSp>
        <p:nvGrpSpPr>
          <p:cNvPr id="40" name="Group 39">
            <a:extLst>
              <a:ext uri="{FF2B5EF4-FFF2-40B4-BE49-F238E27FC236}">
                <a16:creationId xmlns:a16="http://schemas.microsoft.com/office/drawing/2014/main" id="{26FCD182-1E11-4B32-9849-609DB8195B04}"/>
              </a:ext>
            </a:extLst>
          </p:cNvPr>
          <p:cNvGrpSpPr/>
          <p:nvPr/>
        </p:nvGrpSpPr>
        <p:grpSpPr>
          <a:xfrm>
            <a:off x="190498" y="1084039"/>
            <a:ext cx="3055232" cy="2393409"/>
            <a:chOff x="426716" y="1292020"/>
            <a:chExt cx="3472341" cy="2393409"/>
          </a:xfrm>
        </p:grpSpPr>
        <p:sp>
          <p:nvSpPr>
            <p:cNvPr id="25" name="Rectangle 24">
              <a:extLst>
                <a:ext uri="{FF2B5EF4-FFF2-40B4-BE49-F238E27FC236}">
                  <a16:creationId xmlns:a16="http://schemas.microsoft.com/office/drawing/2014/main" id="{C9F1A6AC-57C8-4E6D-8619-9469A656C9B4}"/>
                </a:ext>
              </a:extLst>
            </p:cNvPr>
            <p:cNvSpPr/>
            <p:nvPr/>
          </p:nvSpPr>
          <p:spPr>
            <a:xfrm>
              <a:off x="426716" y="1292020"/>
              <a:ext cx="3168000" cy="21362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11" name="TextBox 10">
              <a:extLst>
                <a:ext uri="{FF2B5EF4-FFF2-40B4-BE49-F238E27FC236}">
                  <a16:creationId xmlns:a16="http://schemas.microsoft.com/office/drawing/2014/main" id="{CB5A3D34-92C4-4688-9901-EC2B294F571E}"/>
                </a:ext>
              </a:extLst>
            </p:cNvPr>
            <p:cNvSpPr txBox="1"/>
            <p:nvPr/>
          </p:nvSpPr>
          <p:spPr>
            <a:xfrm>
              <a:off x="544142" y="1397014"/>
              <a:ext cx="2957593" cy="1031051"/>
            </a:xfrm>
            <a:prstGeom prst="rect">
              <a:avLst/>
            </a:prstGeom>
            <a:noFill/>
          </p:spPr>
          <p:txBody>
            <a:bodyPr wrap="square" rtlCol="0">
              <a:spAutoFit/>
            </a:bodyPr>
            <a:lstStyle/>
            <a:p>
              <a:pPr algn="ctr">
                <a:spcAft>
                  <a:spcPts val="600"/>
                </a:spcAft>
              </a:pPr>
              <a:r>
                <a:rPr lang="en-US" sz="1200" dirty="0"/>
                <a:t>Mostly </a:t>
              </a:r>
              <a:r>
                <a:rPr lang="en-US" sz="1200" b="1" dirty="0"/>
                <a:t>wholesale and retail traders</a:t>
              </a:r>
              <a:r>
                <a:rPr lang="en-US" sz="1200" dirty="0"/>
                <a:t> selling agricultural produce (32%), clothing (12%), or general goods (10%).</a:t>
              </a:r>
            </a:p>
            <a:p>
              <a:pPr algn="ctr">
                <a:spcAft>
                  <a:spcPts val="600"/>
                </a:spcAft>
              </a:pPr>
              <a:endParaRPr lang="en-US" sz="800" dirty="0"/>
            </a:p>
          </p:txBody>
        </p:sp>
        <p:grpSp>
          <p:nvGrpSpPr>
            <p:cNvPr id="39" name="Group 38">
              <a:extLst>
                <a:ext uri="{FF2B5EF4-FFF2-40B4-BE49-F238E27FC236}">
                  <a16:creationId xmlns:a16="http://schemas.microsoft.com/office/drawing/2014/main" id="{32CB50F2-7BE5-4689-8BB4-E842AC94E9B1}"/>
                </a:ext>
              </a:extLst>
            </p:cNvPr>
            <p:cNvGrpSpPr/>
            <p:nvPr/>
          </p:nvGrpSpPr>
          <p:grpSpPr>
            <a:xfrm>
              <a:off x="2461149" y="2983316"/>
              <a:ext cx="1437908" cy="702113"/>
              <a:chOff x="2461149" y="2983316"/>
              <a:chExt cx="1437908" cy="702113"/>
            </a:xfrm>
          </p:grpSpPr>
          <p:pic>
            <p:nvPicPr>
              <p:cNvPr id="35" name="Picture 34" descr="Shape&#10;&#10;Description automatically generated with low confidence">
                <a:extLst>
                  <a:ext uri="{FF2B5EF4-FFF2-40B4-BE49-F238E27FC236}">
                    <a16:creationId xmlns:a16="http://schemas.microsoft.com/office/drawing/2014/main" id="{5D116A53-A953-4561-9DAB-9E7C43008DAC}"/>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b="20196"/>
              <a:stretch/>
            </p:blipFill>
            <p:spPr>
              <a:xfrm>
                <a:off x="2461149" y="2983316"/>
                <a:ext cx="900984" cy="540211"/>
              </a:xfrm>
              <a:prstGeom prst="rect">
                <a:avLst/>
              </a:prstGeom>
            </p:spPr>
          </p:pic>
          <p:pic>
            <p:nvPicPr>
              <p:cNvPr id="37" name="Picture 36" descr="Shape&#10;&#10;Description automatically generated with low confidence">
                <a:extLst>
                  <a:ext uri="{FF2B5EF4-FFF2-40B4-BE49-F238E27FC236}">
                    <a16:creationId xmlns:a16="http://schemas.microsoft.com/office/drawing/2014/main" id="{3223CDB3-E0B1-4B26-A290-071B1DA6DD3A}"/>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79981" y="3070045"/>
                <a:ext cx="819076" cy="615384"/>
              </a:xfrm>
              <a:prstGeom prst="rect">
                <a:avLst/>
              </a:prstGeom>
            </p:spPr>
          </p:pic>
        </p:grpSp>
      </p:grpSp>
      <p:grpSp>
        <p:nvGrpSpPr>
          <p:cNvPr id="34" name="Group 33">
            <a:extLst>
              <a:ext uri="{FF2B5EF4-FFF2-40B4-BE49-F238E27FC236}">
                <a16:creationId xmlns:a16="http://schemas.microsoft.com/office/drawing/2014/main" id="{AA6DAEF2-1F65-E20E-6EF1-C5440FCF7C97}"/>
              </a:ext>
            </a:extLst>
          </p:cNvPr>
          <p:cNvGrpSpPr/>
          <p:nvPr/>
        </p:nvGrpSpPr>
        <p:grpSpPr>
          <a:xfrm>
            <a:off x="3152666" y="1084039"/>
            <a:ext cx="8834835" cy="2136271"/>
            <a:chOff x="4248040" y="1255016"/>
            <a:chExt cx="10040993" cy="2136271"/>
          </a:xfrm>
        </p:grpSpPr>
        <p:sp>
          <p:nvSpPr>
            <p:cNvPr id="36" name="Rectangle 35">
              <a:extLst>
                <a:ext uri="{FF2B5EF4-FFF2-40B4-BE49-F238E27FC236}">
                  <a16:creationId xmlns:a16="http://schemas.microsoft.com/office/drawing/2014/main" id="{159E1194-47B7-C085-8E77-4A23A18E612A}"/>
                </a:ext>
              </a:extLst>
            </p:cNvPr>
            <p:cNvSpPr/>
            <p:nvPr/>
          </p:nvSpPr>
          <p:spPr>
            <a:xfrm>
              <a:off x="4248040" y="1255016"/>
              <a:ext cx="3179056" cy="21362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38" name="TextBox 37">
              <a:extLst>
                <a:ext uri="{FF2B5EF4-FFF2-40B4-BE49-F238E27FC236}">
                  <a16:creationId xmlns:a16="http://schemas.microsoft.com/office/drawing/2014/main" id="{75869BB0-3073-A6D4-D0FB-60F5B8D5C17C}"/>
                </a:ext>
              </a:extLst>
            </p:cNvPr>
            <p:cNvSpPr txBox="1"/>
            <p:nvPr/>
          </p:nvSpPr>
          <p:spPr>
            <a:xfrm>
              <a:off x="11200334" y="1375583"/>
              <a:ext cx="3088699" cy="646331"/>
            </a:xfrm>
            <a:prstGeom prst="rect">
              <a:avLst/>
            </a:prstGeom>
            <a:noFill/>
          </p:spPr>
          <p:txBody>
            <a:bodyPr wrap="square" rtlCol="0">
              <a:spAutoFit/>
            </a:bodyPr>
            <a:lstStyle/>
            <a:p>
              <a:pPr algn="ctr">
                <a:spcAft>
                  <a:spcPts val="600"/>
                </a:spcAft>
              </a:pPr>
              <a:r>
                <a:rPr lang="en-US" sz="1200" dirty="0"/>
                <a:t>The </a:t>
              </a:r>
              <a:r>
                <a:rPr lang="en-US" sz="1200" b="1" dirty="0"/>
                <a:t>median monthly revenue in February 2020 (pre-Covid) </a:t>
              </a:r>
              <a:r>
                <a:rPr lang="en-US" sz="1200" dirty="0"/>
                <a:t>was </a:t>
              </a:r>
              <a:r>
                <a:rPr lang="en-US" sz="1200" b="1" dirty="0" err="1"/>
                <a:t>KSh</a:t>
              </a:r>
              <a:r>
                <a:rPr lang="en-US" sz="1200" b="1" dirty="0"/>
                <a:t> 43 000</a:t>
              </a:r>
              <a:r>
                <a:rPr lang="en-US" sz="1200" b="1" baseline="30000" dirty="0"/>
                <a:t>1</a:t>
              </a:r>
              <a:r>
                <a:rPr lang="en-US" sz="1200" b="1" dirty="0"/>
                <a:t>. </a:t>
              </a:r>
            </a:p>
          </p:txBody>
        </p:sp>
      </p:grpSp>
      <p:pic>
        <p:nvPicPr>
          <p:cNvPr id="5" name="Picture 4" descr="A picture containing text, businesscard&#10;&#10;Description automatically generated">
            <a:extLst>
              <a:ext uri="{FF2B5EF4-FFF2-40B4-BE49-F238E27FC236}">
                <a16:creationId xmlns:a16="http://schemas.microsoft.com/office/drawing/2014/main" id="{140852FE-D516-B564-FE53-CF682DC584DE}"/>
              </a:ext>
            </a:extLst>
          </p:cNvPr>
          <p:cNvPicPr>
            <a:picLocks noChangeAspect="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t="17172" r="17302" b="26959"/>
          <a:stretch/>
        </p:blipFill>
        <p:spPr>
          <a:xfrm>
            <a:off x="10987024" y="2739812"/>
            <a:ext cx="1065650" cy="719922"/>
          </a:xfrm>
          <a:prstGeom prst="rect">
            <a:avLst/>
          </a:prstGeom>
        </p:spPr>
      </p:pic>
      <p:sp>
        <p:nvSpPr>
          <p:cNvPr id="8" name="TextBox 7">
            <a:extLst>
              <a:ext uri="{FF2B5EF4-FFF2-40B4-BE49-F238E27FC236}">
                <a16:creationId xmlns:a16="http://schemas.microsoft.com/office/drawing/2014/main" id="{41011243-DACB-DC1C-EF47-E8C923C5B1E8}"/>
              </a:ext>
            </a:extLst>
          </p:cNvPr>
          <p:cNvSpPr txBox="1"/>
          <p:nvPr/>
        </p:nvSpPr>
        <p:spPr>
          <a:xfrm>
            <a:off x="4404743" y="3766947"/>
            <a:ext cx="2815868" cy="830997"/>
          </a:xfrm>
          <a:prstGeom prst="rect">
            <a:avLst/>
          </a:prstGeom>
          <a:noFill/>
        </p:spPr>
        <p:txBody>
          <a:bodyPr wrap="square" rtlCol="0">
            <a:spAutoFit/>
          </a:bodyPr>
          <a:lstStyle/>
          <a:p>
            <a:pPr algn="ctr">
              <a:spcAft>
                <a:spcPts val="600"/>
              </a:spcAft>
            </a:pPr>
            <a:r>
              <a:rPr lang="en-US" sz="1200" b="1" dirty="0"/>
              <a:t>More female business owners </a:t>
            </a:r>
            <a:r>
              <a:rPr lang="en-US" sz="1200" dirty="0"/>
              <a:t>than male business owners (58% to 42%), but relatively even spread across age groups.   </a:t>
            </a:r>
            <a:endParaRPr lang="en-ZA" sz="1200" dirty="0"/>
          </a:p>
        </p:txBody>
      </p:sp>
      <p:sp>
        <p:nvSpPr>
          <p:cNvPr id="20" name="TextBox 19">
            <a:extLst>
              <a:ext uri="{FF2B5EF4-FFF2-40B4-BE49-F238E27FC236}">
                <a16:creationId xmlns:a16="http://schemas.microsoft.com/office/drawing/2014/main" id="{6E9A5FF8-DEA3-49A1-A841-FD10606D386E}"/>
              </a:ext>
            </a:extLst>
          </p:cNvPr>
          <p:cNvSpPr txBox="1"/>
          <p:nvPr/>
        </p:nvSpPr>
        <p:spPr>
          <a:xfrm>
            <a:off x="3161591" y="1189443"/>
            <a:ext cx="2797985" cy="1354217"/>
          </a:xfrm>
          <a:prstGeom prst="rect">
            <a:avLst/>
          </a:prstGeom>
          <a:noFill/>
        </p:spPr>
        <p:txBody>
          <a:bodyPr wrap="square">
            <a:spAutoFit/>
          </a:bodyPr>
          <a:lstStyle/>
          <a:p>
            <a:pPr algn="ctr">
              <a:spcAft>
                <a:spcPts val="600"/>
              </a:spcAft>
            </a:pPr>
            <a:r>
              <a:rPr lang="en-US" sz="1200" dirty="0"/>
              <a:t>Just over half of all business owners (across all segments) were </a:t>
            </a:r>
            <a:r>
              <a:rPr lang="en-US" sz="1200" b="1" dirty="0"/>
              <a:t>residing in rural areas (53%) </a:t>
            </a:r>
            <a:r>
              <a:rPr lang="en-US" sz="1200" dirty="0"/>
              <a:t>in July 2021.</a:t>
            </a:r>
          </a:p>
          <a:p>
            <a:pPr algn="ctr">
              <a:spcAft>
                <a:spcPts val="600"/>
              </a:spcAft>
            </a:pPr>
            <a:endParaRPr lang="en-US" sz="1200" dirty="0"/>
          </a:p>
          <a:p>
            <a:pPr algn="ctr">
              <a:spcAft>
                <a:spcPts val="600"/>
              </a:spcAft>
            </a:pPr>
            <a:r>
              <a:rPr lang="en-US" sz="1200" dirty="0"/>
              <a:t>A </a:t>
            </a:r>
            <a:r>
              <a:rPr lang="en-US" sz="1200" b="1" dirty="0"/>
              <a:t>minority had any paid staff </a:t>
            </a:r>
            <a:r>
              <a:rPr lang="en-US" sz="1200" dirty="0"/>
              <a:t>in their businesses pre-COVID (22%)</a:t>
            </a:r>
          </a:p>
        </p:txBody>
      </p:sp>
      <p:sp>
        <p:nvSpPr>
          <p:cNvPr id="23" name="Rectangle 22">
            <a:extLst>
              <a:ext uri="{FF2B5EF4-FFF2-40B4-BE49-F238E27FC236}">
                <a16:creationId xmlns:a16="http://schemas.microsoft.com/office/drawing/2014/main" id="{1122E035-3AA1-025E-AA57-B83C91100652}"/>
              </a:ext>
            </a:extLst>
          </p:cNvPr>
          <p:cNvSpPr/>
          <p:nvPr/>
        </p:nvSpPr>
        <p:spPr>
          <a:xfrm>
            <a:off x="5144642" y="2658307"/>
            <a:ext cx="935057" cy="727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2" name="Picture 21">
            <a:extLst>
              <a:ext uri="{FF2B5EF4-FFF2-40B4-BE49-F238E27FC236}">
                <a16:creationId xmlns:a16="http://schemas.microsoft.com/office/drawing/2014/main" id="{15DE1405-9DAA-66C4-AA90-69079B17BA3A}"/>
              </a:ext>
            </a:extLst>
          </p:cNvPr>
          <p:cNvPicPr>
            <a:picLocks noChangeAspect="1"/>
          </p:cNvPicPr>
          <p:nvPr/>
        </p:nvPicPr>
        <p:blipFill rotWithShape="1">
          <a:blip r:embed="rId8">
            <a:duotone>
              <a:schemeClr val="accent1">
                <a:shade val="45000"/>
                <a:satMod val="135000"/>
              </a:schemeClr>
              <a:prstClr val="white"/>
            </a:duotone>
          </a:blip>
          <a:srcRect b="25314"/>
          <a:stretch/>
        </p:blipFill>
        <p:spPr>
          <a:xfrm>
            <a:off x="5237706" y="2627115"/>
            <a:ext cx="991084" cy="740200"/>
          </a:xfrm>
          <a:prstGeom prst="rect">
            <a:avLst/>
          </a:prstGeom>
        </p:spPr>
      </p:pic>
      <p:sp>
        <p:nvSpPr>
          <p:cNvPr id="29" name="Rectangle 28">
            <a:extLst>
              <a:ext uri="{FF2B5EF4-FFF2-40B4-BE49-F238E27FC236}">
                <a16:creationId xmlns:a16="http://schemas.microsoft.com/office/drawing/2014/main" id="{77A7A2EC-9D7B-2FA0-FF60-B5134690E749}"/>
              </a:ext>
            </a:extLst>
          </p:cNvPr>
          <p:cNvSpPr/>
          <p:nvPr/>
        </p:nvSpPr>
        <p:spPr>
          <a:xfrm>
            <a:off x="10647459" y="5272400"/>
            <a:ext cx="868253" cy="721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4" name="Picture 23" descr="Shape&#10;&#10;Description automatically generated with low confidence">
            <a:extLst>
              <a:ext uri="{FF2B5EF4-FFF2-40B4-BE49-F238E27FC236}">
                <a16:creationId xmlns:a16="http://schemas.microsoft.com/office/drawing/2014/main" id="{81A67973-BEE4-4642-B537-7C9A422D3EA3}"/>
              </a:ext>
            </a:extLst>
          </p:cNvPr>
          <p:cNvPicPr>
            <a:picLocks noChangeAspect="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b="27916"/>
          <a:stretch/>
        </p:blipFill>
        <p:spPr>
          <a:xfrm>
            <a:off x="10675235" y="5239056"/>
            <a:ext cx="918551" cy="662129"/>
          </a:xfrm>
          <a:prstGeom prst="rect">
            <a:avLst/>
          </a:prstGeom>
        </p:spPr>
      </p:pic>
    </p:spTree>
    <p:extLst>
      <p:ext uri="{BB962C8B-B14F-4D97-AF65-F5344CB8AC3E}">
        <p14:creationId xmlns:p14="http://schemas.microsoft.com/office/powerpoint/2010/main" val="361162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0006-2496-423A-B56A-AA273835F952}"/>
              </a:ext>
            </a:extLst>
          </p:cNvPr>
          <p:cNvSpPr>
            <a:spLocks noGrp="1"/>
          </p:cNvSpPr>
          <p:nvPr>
            <p:ph type="title"/>
          </p:nvPr>
        </p:nvSpPr>
        <p:spPr>
          <a:xfrm>
            <a:off x="96713" y="39564"/>
            <a:ext cx="10770579" cy="931985"/>
          </a:xfrm>
        </p:spPr>
        <p:txBody>
          <a:bodyPr>
            <a:normAutofit/>
          </a:bodyPr>
          <a:lstStyle/>
          <a:p>
            <a:r>
              <a:rPr lang="en-US" sz="2800" b="1" dirty="0"/>
              <a:t>QUALITATIVE INSIGHTS</a:t>
            </a:r>
            <a:endParaRPr lang="en-ZA" sz="2800" b="1" dirty="0"/>
          </a:p>
        </p:txBody>
      </p:sp>
      <p:sp>
        <p:nvSpPr>
          <p:cNvPr id="4" name="Slide Number Placeholder 3">
            <a:extLst>
              <a:ext uri="{FF2B5EF4-FFF2-40B4-BE49-F238E27FC236}">
                <a16:creationId xmlns:a16="http://schemas.microsoft.com/office/drawing/2014/main" id="{6D845A75-2505-4853-A05B-75C14B58F0D2}"/>
              </a:ext>
            </a:extLst>
          </p:cNvPr>
          <p:cNvSpPr>
            <a:spLocks noGrp="1"/>
          </p:cNvSpPr>
          <p:nvPr>
            <p:ph type="sldNum" sz="quarter" idx="11"/>
          </p:nvPr>
        </p:nvSpPr>
        <p:spPr/>
        <p:txBody>
          <a:bodyPr/>
          <a:lstStyle/>
          <a:p>
            <a:fld id="{E9D4EFA4-1F90-4D2B-A593-3266C62E9295}" type="slidenum">
              <a:rPr lang="en-ZA" smtClean="0"/>
              <a:pPr/>
              <a:t>5</a:t>
            </a:fld>
            <a:r>
              <a:rPr lang="en-ZA" dirty="0"/>
              <a:t> |</a:t>
            </a:r>
          </a:p>
        </p:txBody>
      </p:sp>
      <p:sp>
        <p:nvSpPr>
          <p:cNvPr id="7" name="TextBox 6">
            <a:extLst>
              <a:ext uri="{FF2B5EF4-FFF2-40B4-BE49-F238E27FC236}">
                <a16:creationId xmlns:a16="http://schemas.microsoft.com/office/drawing/2014/main" id="{260F84E5-E397-45AA-BD48-8D6E962055EE}"/>
              </a:ext>
            </a:extLst>
          </p:cNvPr>
          <p:cNvSpPr txBox="1"/>
          <p:nvPr/>
        </p:nvSpPr>
        <p:spPr>
          <a:xfrm>
            <a:off x="134041" y="802855"/>
            <a:ext cx="11472931" cy="954107"/>
          </a:xfrm>
          <a:prstGeom prst="rect">
            <a:avLst/>
          </a:prstGeom>
          <a:noFill/>
        </p:spPr>
        <p:txBody>
          <a:bodyPr wrap="square" lIns="91440" tIns="45720" rIns="91440" bIns="45720" rtlCol="0" anchor="t">
            <a:spAutoFit/>
          </a:bodyPr>
          <a:lstStyle/>
          <a:p>
            <a:pPr>
              <a:spcAft>
                <a:spcPts val="600"/>
              </a:spcAft>
            </a:pPr>
            <a:r>
              <a:rPr lang="en-US" sz="1400" dirty="0"/>
              <a:t>To provide additional insight on the lived experience of business owners during the pandemic, </a:t>
            </a:r>
            <a:r>
              <a:rPr lang="en-US" sz="1400" b="1" dirty="0"/>
              <a:t>six follow-up interviews were conducted with respondents who participated in the MSE Tracker survey</a:t>
            </a:r>
            <a:r>
              <a:rPr lang="en-US" sz="1400" dirty="0"/>
              <a:t>. Two respondents from the closed business segment were interviewed, three from the struggling segment and one from the recovered segment. The respondents selected for the interviews currently, or used to, work in or near Nairobi*. </a:t>
            </a:r>
            <a:endParaRPr lang="en-ZA" sz="1400" dirty="0"/>
          </a:p>
        </p:txBody>
      </p:sp>
      <p:grpSp>
        <p:nvGrpSpPr>
          <p:cNvPr id="5" name="Group 4">
            <a:extLst>
              <a:ext uri="{FF2B5EF4-FFF2-40B4-BE49-F238E27FC236}">
                <a16:creationId xmlns:a16="http://schemas.microsoft.com/office/drawing/2014/main" id="{2D1BEB01-BE90-4297-A9FF-A3C480E9F99C}"/>
              </a:ext>
            </a:extLst>
          </p:cNvPr>
          <p:cNvGrpSpPr/>
          <p:nvPr/>
        </p:nvGrpSpPr>
        <p:grpSpPr>
          <a:xfrm>
            <a:off x="4632916" y="1911539"/>
            <a:ext cx="2807154" cy="584775"/>
            <a:chOff x="156897" y="2037753"/>
            <a:chExt cx="2807154" cy="584775"/>
          </a:xfrm>
        </p:grpSpPr>
        <p:sp>
          <p:nvSpPr>
            <p:cNvPr id="12" name="TextBox 11">
              <a:extLst>
                <a:ext uri="{FF2B5EF4-FFF2-40B4-BE49-F238E27FC236}">
                  <a16:creationId xmlns:a16="http://schemas.microsoft.com/office/drawing/2014/main" id="{41089824-AE54-43E9-A6E2-07601A56F33F}"/>
                </a:ext>
              </a:extLst>
            </p:cNvPr>
            <p:cNvSpPr txBox="1"/>
            <p:nvPr/>
          </p:nvSpPr>
          <p:spPr>
            <a:xfrm>
              <a:off x="426121" y="2037753"/>
              <a:ext cx="2268706" cy="584775"/>
            </a:xfrm>
            <a:prstGeom prst="rect">
              <a:avLst/>
            </a:prstGeom>
            <a:noFill/>
          </p:spPr>
          <p:txBody>
            <a:bodyPr wrap="square" rtlCol="0">
              <a:spAutoFit/>
            </a:bodyPr>
            <a:lstStyle/>
            <a:p>
              <a:pPr algn="ctr">
                <a:spcAft>
                  <a:spcPts val="600"/>
                </a:spcAft>
              </a:pPr>
              <a:r>
                <a:rPr lang="en-US" sz="1600" b="1">
                  <a:solidFill>
                    <a:schemeClr val="accent1"/>
                  </a:solidFill>
                </a:rPr>
                <a:t>STRUGGLING (25%)</a:t>
              </a:r>
              <a:endParaRPr lang="en-ZA" sz="1600" b="1">
                <a:solidFill>
                  <a:schemeClr val="accent1"/>
                </a:solidFill>
              </a:endParaRPr>
            </a:p>
          </p:txBody>
        </p:sp>
        <p:sp>
          <p:nvSpPr>
            <p:cNvPr id="28" name="TextBox 27">
              <a:extLst>
                <a:ext uri="{FF2B5EF4-FFF2-40B4-BE49-F238E27FC236}">
                  <a16:creationId xmlns:a16="http://schemas.microsoft.com/office/drawing/2014/main" id="{3A36283E-003D-4762-962D-39FD7992CF56}"/>
                </a:ext>
              </a:extLst>
            </p:cNvPr>
            <p:cNvSpPr txBox="1"/>
            <p:nvPr/>
          </p:nvSpPr>
          <p:spPr>
            <a:xfrm>
              <a:off x="156897" y="2346601"/>
              <a:ext cx="2807154" cy="261610"/>
            </a:xfrm>
            <a:prstGeom prst="rect">
              <a:avLst/>
            </a:prstGeom>
            <a:noFill/>
          </p:spPr>
          <p:txBody>
            <a:bodyPr wrap="square" rtlCol="0">
              <a:spAutoFit/>
            </a:bodyPr>
            <a:lstStyle/>
            <a:p>
              <a:pPr algn="ctr">
                <a:spcAft>
                  <a:spcPts val="600"/>
                </a:spcAft>
              </a:pPr>
              <a:r>
                <a:rPr lang="en-US" sz="1100" b="1" dirty="0"/>
                <a:t>&lt;75% of pre-COVID </a:t>
              </a:r>
              <a:r>
                <a:rPr lang="en-US" sz="1100" dirty="0"/>
                <a:t>revenue in July ‘21</a:t>
              </a:r>
              <a:endParaRPr lang="en-ZA" sz="1100" dirty="0"/>
            </a:p>
          </p:txBody>
        </p:sp>
      </p:grpSp>
      <p:grpSp>
        <p:nvGrpSpPr>
          <p:cNvPr id="6" name="Group 5">
            <a:extLst>
              <a:ext uri="{FF2B5EF4-FFF2-40B4-BE49-F238E27FC236}">
                <a16:creationId xmlns:a16="http://schemas.microsoft.com/office/drawing/2014/main" id="{6284CC1E-A859-4F7A-B347-4CB9A3E548D5}"/>
              </a:ext>
            </a:extLst>
          </p:cNvPr>
          <p:cNvGrpSpPr/>
          <p:nvPr/>
        </p:nvGrpSpPr>
        <p:grpSpPr>
          <a:xfrm>
            <a:off x="610086" y="1911539"/>
            <a:ext cx="2807154" cy="569386"/>
            <a:chOff x="4083749" y="2037753"/>
            <a:chExt cx="2807154" cy="569386"/>
          </a:xfrm>
        </p:grpSpPr>
        <p:sp>
          <p:nvSpPr>
            <p:cNvPr id="13" name="TextBox 12">
              <a:extLst>
                <a:ext uri="{FF2B5EF4-FFF2-40B4-BE49-F238E27FC236}">
                  <a16:creationId xmlns:a16="http://schemas.microsoft.com/office/drawing/2014/main" id="{24BAA209-D7DF-48F9-B057-FCF6FAD93535}"/>
                </a:ext>
              </a:extLst>
            </p:cNvPr>
            <p:cNvSpPr txBox="1"/>
            <p:nvPr/>
          </p:nvSpPr>
          <p:spPr>
            <a:xfrm>
              <a:off x="4456096" y="2037753"/>
              <a:ext cx="2062460" cy="338554"/>
            </a:xfrm>
            <a:prstGeom prst="rect">
              <a:avLst/>
            </a:prstGeom>
            <a:noFill/>
          </p:spPr>
          <p:txBody>
            <a:bodyPr wrap="square" rtlCol="0">
              <a:spAutoFit/>
            </a:bodyPr>
            <a:lstStyle/>
            <a:p>
              <a:pPr algn="ctr">
                <a:spcAft>
                  <a:spcPts val="600"/>
                </a:spcAft>
              </a:pPr>
              <a:r>
                <a:rPr lang="en-US" sz="1600" b="1" dirty="0">
                  <a:solidFill>
                    <a:schemeClr val="accent3">
                      <a:lumMod val="75000"/>
                    </a:schemeClr>
                  </a:solidFill>
                </a:rPr>
                <a:t>RECOVERED (18%)</a:t>
              </a:r>
              <a:endParaRPr lang="en-ZA" sz="1600" b="1" dirty="0">
                <a:solidFill>
                  <a:schemeClr val="accent3">
                    <a:lumMod val="75000"/>
                  </a:schemeClr>
                </a:solidFill>
              </a:endParaRPr>
            </a:p>
          </p:txBody>
        </p:sp>
        <p:sp>
          <p:nvSpPr>
            <p:cNvPr id="29" name="TextBox 28">
              <a:extLst>
                <a:ext uri="{FF2B5EF4-FFF2-40B4-BE49-F238E27FC236}">
                  <a16:creationId xmlns:a16="http://schemas.microsoft.com/office/drawing/2014/main" id="{09D18FD9-EDC3-4358-BA68-9ABF8B88136C}"/>
                </a:ext>
              </a:extLst>
            </p:cNvPr>
            <p:cNvSpPr txBox="1"/>
            <p:nvPr/>
          </p:nvSpPr>
          <p:spPr>
            <a:xfrm>
              <a:off x="4083749" y="2345529"/>
              <a:ext cx="2807154" cy="261610"/>
            </a:xfrm>
            <a:prstGeom prst="rect">
              <a:avLst/>
            </a:prstGeom>
            <a:noFill/>
          </p:spPr>
          <p:txBody>
            <a:bodyPr wrap="square" lIns="91440" tIns="45720" rIns="91440" bIns="45720" rtlCol="0" anchor="t">
              <a:spAutoFit/>
            </a:bodyPr>
            <a:lstStyle/>
            <a:p>
              <a:pPr algn="ctr">
                <a:spcAft>
                  <a:spcPts val="600"/>
                </a:spcAft>
              </a:pPr>
              <a:r>
                <a:rPr lang="en-US" sz="1100" b="1" dirty="0"/>
                <a:t>&gt;=75% pre-COVID </a:t>
              </a:r>
              <a:r>
                <a:rPr lang="en-US" sz="1100" dirty="0"/>
                <a:t>revenue in July ‘21</a:t>
              </a:r>
              <a:endParaRPr lang="en-ZA" sz="1100" dirty="0"/>
            </a:p>
          </p:txBody>
        </p:sp>
      </p:grpSp>
      <p:grpSp>
        <p:nvGrpSpPr>
          <p:cNvPr id="16" name="Group 15">
            <a:extLst>
              <a:ext uri="{FF2B5EF4-FFF2-40B4-BE49-F238E27FC236}">
                <a16:creationId xmlns:a16="http://schemas.microsoft.com/office/drawing/2014/main" id="{3D22A05E-C643-484A-911D-095CA4B228D0}"/>
              </a:ext>
            </a:extLst>
          </p:cNvPr>
          <p:cNvGrpSpPr/>
          <p:nvPr/>
        </p:nvGrpSpPr>
        <p:grpSpPr>
          <a:xfrm>
            <a:off x="8566128" y="1911539"/>
            <a:ext cx="3030594" cy="739735"/>
            <a:chOff x="8241272" y="2037753"/>
            <a:chExt cx="3030594" cy="739735"/>
          </a:xfrm>
        </p:grpSpPr>
        <p:sp>
          <p:nvSpPr>
            <p:cNvPr id="14" name="TextBox 13">
              <a:extLst>
                <a:ext uri="{FF2B5EF4-FFF2-40B4-BE49-F238E27FC236}">
                  <a16:creationId xmlns:a16="http://schemas.microsoft.com/office/drawing/2014/main" id="{9A23B71F-74B9-4C87-9ADA-0BBA691596FB}"/>
                </a:ext>
              </a:extLst>
            </p:cNvPr>
            <p:cNvSpPr txBox="1"/>
            <p:nvPr/>
          </p:nvSpPr>
          <p:spPr>
            <a:xfrm>
              <a:off x="8241272" y="2037753"/>
              <a:ext cx="3030594" cy="338554"/>
            </a:xfrm>
            <a:prstGeom prst="rect">
              <a:avLst/>
            </a:prstGeom>
            <a:noFill/>
          </p:spPr>
          <p:txBody>
            <a:bodyPr wrap="square" rtlCol="0">
              <a:spAutoFit/>
            </a:bodyPr>
            <a:lstStyle/>
            <a:p>
              <a:pPr algn="ctr">
                <a:spcAft>
                  <a:spcPts val="600"/>
                </a:spcAft>
              </a:pPr>
              <a:r>
                <a:rPr lang="en-US" sz="1600" b="1" dirty="0">
                  <a:solidFill>
                    <a:schemeClr val="accent6"/>
                  </a:solidFill>
                </a:rPr>
                <a:t>CLOSED BUSINESSES (34%)</a:t>
              </a:r>
              <a:endParaRPr lang="en-ZA" sz="1600" b="1" dirty="0">
                <a:solidFill>
                  <a:schemeClr val="accent6"/>
                </a:solidFill>
              </a:endParaRPr>
            </a:p>
          </p:txBody>
        </p:sp>
        <p:sp>
          <p:nvSpPr>
            <p:cNvPr id="30" name="TextBox 29">
              <a:extLst>
                <a:ext uri="{FF2B5EF4-FFF2-40B4-BE49-F238E27FC236}">
                  <a16:creationId xmlns:a16="http://schemas.microsoft.com/office/drawing/2014/main" id="{99BBDB41-6257-4760-8C79-C40DF917BC89}"/>
                </a:ext>
              </a:extLst>
            </p:cNvPr>
            <p:cNvSpPr txBox="1"/>
            <p:nvPr/>
          </p:nvSpPr>
          <p:spPr>
            <a:xfrm>
              <a:off x="8465522" y="2346601"/>
              <a:ext cx="2582094" cy="430887"/>
            </a:xfrm>
            <a:prstGeom prst="rect">
              <a:avLst/>
            </a:prstGeom>
            <a:noFill/>
          </p:spPr>
          <p:txBody>
            <a:bodyPr wrap="square" lIns="91440" tIns="45720" rIns="91440" bIns="45720" rtlCol="0" anchor="t">
              <a:spAutoFit/>
            </a:bodyPr>
            <a:lstStyle/>
            <a:p>
              <a:pPr algn="ctr">
                <a:spcAft>
                  <a:spcPts val="600"/>
                </a:spcAft>
              </a:pPr>
              <a:r>
                <a:rPr lang="en-US" sz="1100" dirty="0"/>
                <a:t>Had a business pre-COVID but not operating </a:t>
              </a:r>
              <a:r>
                <a:rPr lang="en-US" sz="1100" u="sng" dirty="0"/>
                <a:t>any business</a:t>
              </a:r>
              <a:r>
                <a:rPr lang="en-US" sz="1100" dirty="0"/>
                <a:t> in July ‘21</a:t>
              </a:r>
              <a:endParaRPr lang="en-ZA" sz="1100" dirty="0"/>
            </a:p>
          </p:txBody>
        </p:sp>
      </p:grpSp>
      <p:pic>
        <p:nvPicPr>
          <p:cNvPr id="33" name="Picture 32" descr="A person holding a cake&#10;&#10;Description automatically generated with low confidence">
            <a:extLst>
              <a:ext uri="{FF2B5EF4-FFF2-40B4-BE49-F238E27FC236}">
                <a16:creationId xmlns:a16="http://schemas.microsoft.com/office/drawing/2014/main" id="{F8F82842-7BA0-4B87-AABE-103C46A62A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1954" y="2695919"/>
            <a:ext cx="3589078" cy="2382665"/>
          </a:xfrm>
          <a:prstGeom prst="rect">
            <a:avLst/>
          </a:prstGeom>
        </p:spPr>
      </p:pic>
      <p:pic>
        <p:nvPicPr>
          <p:cNvPr id="37" name="Picture 36" descr="A picture containing text, outdoor, building, tree&#10;&#10;Description automatically generated">
            <a:extLst>
              <a:ext uri="{FF2B5EF4-FFF2-40B4-BE49-F238E27FC236}">
                <a16:creationId xmlns:a16="http://schemas.microsoft.com/office/drawing/2014/main" id="{B33E3D79-BBD1-4314-B339-F3E499CCD9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124" y="2695919"/>
            <a:ext cx="3589078" cy="2392718"/>
          </a:xfrm>
          <a:prstGeom prst="rect">
            <a:avLst/>
          </a:prstGeom>
        </p:spPr>
      </p:pic>
      <p:pic>
        <p:nvPicPr>
          <p:cNvPr id="26" name="Picture 25" descr="A picture containing text, person, young&#10;&#10;Description automatically generated">
            <a:extLst>
              <a:ext uri="{FF2B5EF4-FFF2-40B4-BE49-F238E27FC236}">
                <a16:creationId xmlns:a16="http://schemas.microsoft.com/office/drawing/2014/main" id="{B8315FA6-6BEB-4D9F-9867-BF3CC48426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4426" y="2695919"/>
            <a:ext cx="3573998" cy="2382665"/>
          </a:xfrm>
          <a:prstGeom prst="rect">
            <a:avLst/>
          </a:prstGeom>
        </p:spPr>
      </p:pic>
      <p:sp>
        <p:nvSpPr>
          <p:cNvPr id="38" name="TextBox 37">
            <a:extLst>
              <a:ext uri="{FF2B5EF4-FFF2-40B4-BE49-F238E27FC236}">
                <a16:creationId xmlns:a16="http://schemas.microsoft.com/office/drawing/2014/main" id="{8C787D36-1472-41ED-A528-AB48C1FBBB37}"/>
              </a:ext>
            </a:extLst>
          </p:cNvPr>
          <p:cNvSpPr txBox="1"/>
          <p:nvPr/>
        </p:nvSpPr>
        <p:spPr>
          <a:xfrm>
            <a:off x="190498" y="5132296"/>
            <a:ext cx="3617704" cy="461665"/>
          </a:xfrm>
          <a:prstGeom prst="rect">
            <a:avLst/>
          </a:prstGeom>
          <a:solidFill>
            <a:schemeClr val="accent3"/>
          </a:solidFill>
        </p:spPr>
        <p:txBody>
          <a:bodyPr wrap="square" rtlCol="0">
            <a:spAutoFit/>
          </a:bodyPr>
          <a:lstStyle/>
          <a:p>
            <a:pPr algn="l">
              <a:spcAft>
                <a:spcPts val="600"/>
              </a:spcAft>
            </a:pPr>
            <a:r>
              <a:rPr lang="en-US" sz="1200" b="1"/>
              <a:t>Male, 44, general retailer, </a:t>
            </a:r>
            <a:r>
              <a:rPr lang="en-US" sz="1200" b="1" err="1"/>
              <a:t>Kawangware</a:t>
            </a:r>
            <a:r>
              <a:rPr lang="en-US" sz="1200" b="1"/>
              <a:t> (Nairobi) </a:t>
            </a:r>
            <a:endParaRPr lang="en-ZA" sz="1200" b="1"/>
          </a:p>
        </p:txBody>
      </p:sp>
      <p:sp>
        <p:nvSpPr>
          <p:cNvPr id="39" name="TextBox 38">
            <a:extLst>
              <a:ext uri="{FF2B5EF4-FFF2-40B4-BE49-F238E27FC236}">
                <a16:creationId xmlns:a16="http://schemas.microsoft.com/office/drawing/2014/main" id="{2095B0D7-899D-4C07-8E49-A055CBF06F6A}"/>
              </a:ext>
            </a:extLst>
          </p:cNvPr>
          <p:cNvSpPr txBox="1"/>
          <p:nvPr/>
        </p:nvSpPr>
        <p:spPr>
          <a:xfrm>
            <a:off x="4241954" y="5132296"/>
            <a:ext cx="3589078" cy="461665"/>
          </a:xfrm>
          <a:prstGeom prst="rect">
            <a:avLst/>
          </a:prstGeom>
          <a:solidFill>
            <a:schemeClr val="accent1">
              <a:lumMod val="75000"/>
            </a:schemeClr>
          </a:solidFill>
        </p:spPr>
        <p:txBody>
          <a:bodyPr wrap="square" rtlCol="0">
            <a:spAutoFit/>
          </a:bodyPr>
          <a:lstStyle/>
          <a:p>
            <a:pPr algn="l">
              <a:spcAft>
                <a:spcPts val="600"/>
              </a:spcAft>
            </a:pPr>
            <a:r>
              <a:rPr lang="en-US" sz="1200" b="1">
                <a:solidFill>
                  <a:schemeClr val="bg1"/>
                </a:solidFill>
              </a:rPr>
              <a:t>Female, 46, grocery retailer, </a:t>
            </a:r>
            <a:r>
              <a:rPr lang="en-US" sz="1200" b="1" err="1">
                <a:solidFill>
                  <a:schemeClr val="bg1"/>
                </a:solidFill>
              </a:rPr>
              <a:t>Riruta</a:t>
            </a:r>
            <a:r>
              <a:rPr lang="en-US" sz="1200" b="1">
                <a:solidFill>
                  <a:schemeClr val="bg1"/>
                </a:solidFill>
              </a:rPr>
              <a:t> Satellite (Nairobi) </a:t>
            </a:r>
            <a:endParaRPr lang="en-ZA" sz="1200" b="1">
              <a:solidFill>
                <a:schemeClr val="bg1"/>
              </a:solidFill>
            </a:endParaRPr>
          </a:p>
        </p:txBody>
      </p:sp>
      <p:sp>
        <p:nvSpPr>
          <p:cNvPr id="40" name="TextBox 39">
            <a:extLst>
              <a:ext uri="{FF2B5EF4-FFF2-40B4-BE49-F238E27FC236}">
                <a16:creationId xmlns:a16="http://schemas.microsoft.com/office/drawing/2014/main" id="{6865F178-DB7A-4859-AC30-1C31A0C12D58}"/>
              </a:ext>
            </a:extLst>
          </p:cNvPr>
          <p:cNvSpPr txBox="1"/>
          <p:nvPr/>
        </p:nvSpPr>
        <p:spPr>
          <a:xfrm>
            <a:off x="8294425" y="5132296"/>
            <a:ext cx="3573998" cy="461665"/>
          </a:xfrm>
          <a:prstGeom prst="rect">
            <a:avLst/>
          </a:prstGeom>
          <a:solidFill>
            <a:schemeClr val="accent6"/>
          </a:solidFill>
        </p:spPr>
        <p:txBody>
          <a:bodyPr wrap="square" rtlCol="0">
            <a:spAutoFit/>
          </a:bodyPr>
          <a:lstStyle/>
          <a:p>
            <a:pPr algn="l">
              <a:spcAft>
                <a:spcPts val="600"/>
              </a:spcAft>
            </a:pPr>
            <a:r>
              <a:rPr lang="en-US" sz="1200" b="1"/>
              <a:t>Female, 28, previously hair salon owner, Thika (Kiambu)</a:t>
            </a:r>
            <a:endParaRPr lang="en-ZA" sz="1200" b="1"/>
          </a:p>
        </p:txBody>
      </p:sp>
      <p:sp>
        <p:nvSpPr>
          <p:cNvPr id="42" name="TextBox 41">
            <a:extLst>
              <a:ext uri="{FF2B5EF4-FFF2-40B4-BE49-F238E27FC236}">
                <a16:creationId xmlns:a16="http://schemas.microsoft.com/office/drawing/2014/main" id="{05A33977-D2A1-442C-805E-60B91CBC521C}"/>
              </a:ext>
            </a:extLst>
          </p:cNvPr>
          <p:cNvSpPr txBox="1"/>
          <p:nvPr/>
        </p:nvSpPr>
        <p:spPr>
          <a:xfrm>
            <a:off x="4200764" y="5679802"/>
            <a:ext cx="3585575" cy="646331"/>
          </a:xfrm>
          <a:prstGeom prst="rect">
            <a:avLst/>
          </a:prstGeom>
          <a:noFill/>
        </p:spPr>
        <p:txBody>
          <a:bodyPr wrap="square" lIns="91440" tIns="45720" rIns="91440" bIns="45720" rtlCol="0" anchor="t">
            <a:spAutoFit/>
          </a:bodyPr>
          <a:lstStyle/>
          <a:p>
            <a:pPr>
              <a:spcAft>
                <a:spcPts val="600"/>
              </a:spcAft>
            </a:pPr>
            <a:r>
              <a:rPr lang="en-US" sz="1200" dirty="0"/>
              <a:t>The other respondents included a female (37) general retailer and a male (44) fruit trader, both from </a:t>
            </a:r>
            <a:r>
              <a:rPr lang="en-US" sz="1200" dirty="0" err="1"/>
              <a:t>from</a:t>
            </a:r>
            <a:r>
              <a:rPr lang="en-US" sz="1200" dirty="0"/>
              <a:t> Pipeline Embakasi</a:t>
            </a:r>
            <a:endParaRPr lang="en-ZA" sz="1200" dirty="0"/>
          </a:p>
        </p:txBody>
      </p:sp>
      <p:sp>
        <p:nvSpPr>
          <p:cNvPr id="43" name="TextBox 42">
            <a:extLst>
              <a:ext uri="{FF2B5EF4-FFF2-40B4-BE49-F238E27FC236}">
                <a16:creationId xmlns:a16="http://schemas.microsoft.com/office/drawing/2014/main" id="{E3C98248-B41E-488E-8C2B-8087BA881885}"/>
              </a:ext>
            </a:extLst>
          </p:cNvPr>
          <p:cNvSpPr txBox="1"/>
          <p:nvPr/>
        </p:nvSpPr>
        <p:spPr>
          <a:xfrm>
            <a:off x="8284128" y="5679802"/>
            <a:ext cx="3575279" cy="646331"/>
          </a:xfrm>
          <a:prstGeom prst="rect">
            <a:avLst/>
          </a:prstGeom>
          <a:solidFill>
            <a:schemeClr val="bg1"/>
          </a:solidFill>
        </p:spPr>
        <p:txBody>
          <a:bodyPr wrap="square" rtlCol="0">
            <a:spAutoFit/>
          </a:bodyPr>
          <a:lstStyle/>
          <a:p>
            <a:pPr algn="l">
              <a:spcAft>
                <a:spcPts val="600"/>
              </a:spcAft>
            </a:pPr>
            <a:r>
              <a:rPr lang="en-US" sz="1200"/>
              <a:t>The other respondent was a female (31) who used to own a retail store (mostly fresh produce) in </a:t>
            </a:r>
            <a:r>
              <a:rPr lang="en-US" sz="1200" err="1"/>
              <a:t>Kangemi</a:t>
            </a:r>
            <a:endParaRPr lang="en-ZA" sz="1200"/>
          </a:p>
        </p:txBody>
      </p:sp>
      <p:sp>
        <p:nvSpPr>
          <p:cNvPr id="3" name="TextBox 2">
            <a:extLst>
              <a:ext uri="{FF2B5EF4-FFF2-40B4-BE49-F238E27FC236}">
                <a16:creationId xmlns:a16="http://schemas.microsoft.com/office/drawing/2014/main" id="{62E2BF86-0D37-72BC-A4B2-87C21F62ADF3}"/>
              </a:ext>
            </a:extLst>
          </p:cNvPr>
          <p:cNvSpPr txBox="1"/>
          <p:nvPr/>
        </p:nvSpPr>
        <p:spPr>
          <a:xfrm>
            <a:off x="610086" y="6464192"/>
            <a:ext cx="9850248" cy="400110"/>
          </a:xfrm>
          <a:prstGeom prst="rect">
            <a:avLst/>
          </a:prstGeom>
          <a:noFill/>
        </p:spPr>
        <p:txBody>
          <a:bodyPr wrap="square" rtlCol="0">
            <a:spAutoFit/>
          </a:bodyPr>
          <a:lstStyle/>
          <a:p>
            <a:pPr algn="l">
              <a:spcAft>
                <a:spcPts val="600"/>
              </a:spcAft>
            </a:pPr>
            <a:r>
              <a:rPr lang="en-ZA" sz="1000" dirty="0"/>
              <a:t>Note: *Nairobi was selected to limit the time and resources required to conduct the interviews. All interviews were conducted in-person and the appropriate COVID safety precautions were in place. </a:t>
            </a:r>
          </a:p>
        </p:txBody>
      </p:sp>
    </p:spTree>
    <p:extLst>
      <p:ext uri="{BB962C8B-B14F-4D97-AF65-F5344CB8AC3E}">
        <p14:creationId xmlns:p14="http://schemas.microsoft.com/office/powerpoint/2010/main" val="179913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CC50894-C161-4860-9288-06B2387B235F}"/>
              </a:ext>
            </a:extLst>
          </p:cNvPr>
          <p:cNvSpPr/>
          <p:nvPr/>
        </p:nvSpPr>
        <p:spPr>
          <a:xfrm>
            <a:off x="5360373" y="1622339"/>
            <a:ext cx="6828697" cy="4627735"/>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63370006-2496-423A-B56A-AA273835F952}"/>
              </a:ext>
            </a:extLst>
          </p:cNvPr>
          <p:cNvSpPr>
            <a:spLocks noGrp="1"/>
          </p:cNvSpPr>
          <p:nvPr>
            <p:ph type="title"/>
          </p:nvPr>
        </p:nvSpPr>
        <p:spPr>
          <a:xfrm>
            <a:off x="96713" y="39564"/>
            <a:ext cx="10770579" cy="931985"/>
          </a:xfrm>
        </p:spPr>
        <p:txBody>
          <a:bodyPr>
            <a:normAutofit/>
          </a:bodyPr>
          <a:lstStyle/>
          <a:p>
            <a:r>
              <a:rPr lang="en-US" sz="2800" b="1" dirty="0"/>
              <a:t>SEGMENTATION OVERVIEW</a:t>
            </a:r>
            <a:endParaRPr lang="en-ZA" sz="2800" b="1" dirty="0"/>
          </a:p>
        </p:txBody>
      </p:sp>
      <p:sp>
        <p:nvSpPr>
          <p:cNvPr id="3" name="Footer Placeholder 2">
            <a:extLst>
              <a:ext uri="{FF2B5EF4-FFF2-40B4-BE49-F238E27FC236}">
                <a16:creationId xmlns:a16="http://schemas.microsoft.com/office/drawing/2014/main" id="{16D88609-D8E5-478E-B73A-F159D082D82E}"/>
              </a:ext>
            </a:extLst>
          </p:cNvPr>
          <p:cNvSpPr>
            <a:spLocks noGrp="1"/>
          </p:cNvSpPr>
          <p:nvPr>
            <p:ph type="ftr" sz="quarter" idx="10"/>
          </p:nvPr>
        </p:nvSpPr>
        <p:spPr>
          <a:xfrm>
            <a:off x="622355" y="6388296"/>
            <a:ext cx="10059044" cy="365125"/>
          </a:xfrm>
        </p:spPr>
        <p:txBody>
          <a:bodyPr/>
          <a:lstStyle/>
          <a:p>
            <a:r>
              <a:rPr lang="en-ZA" sz="1000" dirty="0"/>
              <a:t>Note: [1] Wave 1 was conducted in November 2020 and Wave 3 was conducted in July 2021. Recall data for the pre-Covid period (February 2020) was collected during Wave 1. [2] These respondents either did not provide revenue data or provided inconsistent data that could not be reliably compared across the two periods</a:t>
            </a:r>
          </a:p>
        </p:txBody>
      </p:sp>
      <p:sp>
        <p:nvSpPr>
          <p:cNvPr id="4" name="Slide Number Placeholder 3">
            <a:extLst>
              <a:ext uri="{FF2B5EF4-FFF2-40B4-BE49-F238E27FC236}">
                <a16:creationId xmlns:a16="http://schemas.microsoft.com/office/drawing/2014/main" id="{6D845A75-2505-4853-A05B-75C14B58F0D2}"/>
              </a:ext>
            </a:extLst>
          </p:cNvPr>
          <p:cNvSpPr>
            <a:spLocks noGrp="1"/>
          </p:cNvSpPr>
          <p:nvPr>
            <p:ph type="sldNum" sz="quarter" idx="11"/>
          </p:nvPr>
        </p:nvSpPr>
        <p:spPr/>
        <p:txBody>
          <a:bodyPr/>
          <a:lstStyle/>
          <a:p>
            <a:fld id="{E9D4EFA4-1F90-4D2B-A593-3266C62E9295}" type="slidenum">
              <a:rPr lang="en-ZA" smtClean="0"/>
              <a:pPr/>
              <a:t>6</a:t>
            </a:fld>
            <a:r>
              <a:rPr lang="en-ZA" dirty="0"/>
              <a:t> |</a:t>
            </a:r>
          </a:p>
        </p:txBody>
      </p:sp>
      <p:sp>
        <p:nvSpPr>
          <p:cNvPr id="7" name="TextBox 6">
            <a:extLst>
              <a:ext uri="{FF2B5EF4-FFF2-40B4-BE49-F238E27FC236}">
                <a16:creationId xmlns:a16="http://schemas.microsoft.com/office/drawing/2014/main" id="{260F84E5-E397-45AA-BD48-8D6E962055EE}"/>
              </a:ext>
            </a:extLst>
          </p:cNvPr>
          <p:cNvSpPr txBox="1"/>
          <p:nvPr/>
        </p:nvSpPr>
        <p:spPr>
          <a:xfrm>
            <a:off x="172927" y="1776120"/>
            <a:ext cx="5038074" cy="3724096"/>
          </a:xfrm>
          <a:prstGeom prst="rect">
            <a:avLst/>
          </a:prstGeom>
          <a:noFill/>
        </p:spPr>
        <p:txBody>
          <a:bodyPr wrap="square" lIns="91440" tIns="45720" rIns="91440" bIns="45720" rtlCol="0" anchor="t">
            <a:spAutoFit/>
          </a:bodyPr>
          <a:lstStyle/>
          <a:p>
            <a:pPr>
              <a:spcAft>
                <a:spcPts val="600"/>
              </a:spcAft>
            </a:pPr>
            <a:r>
              <a:rPr lang="en-US" sz="1600" b="1" dirty="0"/>
              <a:t>KEY FINDINGS</a:t>
            </a:r>
          </a:p>
          <a:p>
            <a:pPr marL="285750" indent="-285750">
              <a:spcAft>
                <a:spcPts val="600"/>
              </a:spcAft>
              <a:buFont typeface="Arial" panose="020B0604020202020204" pitchFamily="34" charset="0"/>
              <a:buChar char="•"/>
            </a:pPr>
            <a:r>
              <a:rPr lang="en-US" sz="1300" dirty="0"/>
              <a:t>Just over </a:t>
            </a:r>
            <a:r>
              <a:rPr lang="en-US" sz="1300" b="1" dirty="0"/>
              <a:t>one third of business owners had stopped all business activity by July 2021 </a:t>
            </a:r>
            <a:r>
              <a:rPr lang="en-US" sz="1300" dirty="0"/>
              <a:t> </a:t>
            </a:r>
          </a:p>
          <a:p>
            <a:pPr marL="285750" indent="-285750" algn="l">
              <a:spcAft>
                <a:spcPts val="600"/>
              </a:spcAft>
              <a:buFont typeface="Arial" panose="020B0604020202020204" pitchFamily="34" charset="0"/>
              <a:buChar char="•"/>
            </a:pPr>
            <a:r>
              <a:rPr lang="en-US" sz="1300" dirty="0"/>
              <a:t>Of the remaining two thirds of business owners who were </a:t>
            </a:r>
            <a:r>
              <a:rPr lang="en-US" sz="1300" b="1" dirty="0"/>
              <a:t>still active in July 2021: </a:t>
            </a:r>
          </a:p>
          <a:p>
            <a:pPr marL="742950" lvl="1" indent="-285750">
              <a:spcAft>
                <a:spcPts val="600"/>
              </a:spcAft>
              <a:buFont typeface="Courier New" panose="02070309020205020404" pitchFamily="49" charset="0"/>
              <a:buChar char="o"/>
            </a:pPr>
            <a:r>
              <a:rPr lang="en-US" sz="1300" b="1" dirty="0"/>
              <a:t>18% were generating revenues in July 2021 that was at least 75% of their pre-Covid revenues</a:t>
            </a:r>
            <a:r>
              <a:rPr lang="en-US" sz="1300" dirty="0"/>
              <a:t>. These businesses have been termed the </a:t>
            </a:r>
            <a:r>
              <a:rPr lang="en-US" sz="1300" b="1" dirty="0"/>
              <a:t>‘recovered segment’ </a:t>
            </a:r>
          </a:p>
          <a:p>
            <a:pPr marL="742950" lvl="1" indent="-285750">
              <a:spcAft>
                <a:spcPts val="600"/>
              </a:spcAft>
              <a:buFont typeface="Courier New" panose="02070309020205020404" pitchFamily="49" charset="0"/>
              <a:buChar char="o"/>
            </a:pPr>
            <a:r>
              <a:rPr lang="en-US" sz="1300" dirty="0"/>
              <a:t>25% had reported revenues in July 2021 that were </a:t>
            </a:r>
            <a:r>
              <a:rPr lang="en-US" sz="1300" b="1" dirty="0"/>
              <a:t>less than 75% of their pre-Covid revenues.</a:t>
            </a:r>
            <a:r>
              <a:rPr lang="en-US" sz="1300" dirty="0"/>
              <a:t> These businesses have been termed the </a:t>
            </a:r>
            <a:r>
              <a:rPr lang="en-US" sz="1300" b="1" dirty="0"/>
              <a:t>‘struggling segment’ </a:t>
            </a:r>
          </a:p>
          <a:p>
            <a:pPr marL="742950" lvl="1" indent="-285750">
              <a:spcAft>
                <a:spcPts val="600"/>
              </a:spcAft>
              <a:buFont typeface="Courier New" panose="02070309020205020404" pitchFamily="49" charset="0"/>
              <a:buChar char="o"/>
            </a:pPr>
            <a:r>
              <a:rPr lang="en-US" sz="1300" dirty="0"/>
              <a:t>A further </a:t>
            </a:r>
            <a:r>
              <a:rPr lang="en-US" sz="1300" b="1" dirty="0"/>
              <a:t>25% of respondents’ revenue status could not be classified </a:t>
            </a:r>
            <a:r>
              <a:rPr lang="en-US" sz="1300" dirty="0"/>
              <a:t>due to inconsistent revenue reported in the first survey wave. These </a:t>
            </a:r>
            <a:endParaRPr lang="en-ZA" sz="1300" dirty="0"/>
          </a:p>
        </p:txBody>
      </p:sp>
      <p:sp>
        <p:nvSpPr>
          <p:cNvPr id="12" name="TextBox 11">
            <a:extLst>
              <a:ext uri="{FF2B5EF4-FFF2-40B4-BE49-F238E27FC236}">
                <a16:creationId xmlns:a16="http://schemas.microsoft.com/office/drawing/2014/main" id="{41089824-AE54-43E9-A6E2-07601A56F33F}"/>
              </a:ext>
            </a:extLst>
          </p:cNvPr>
          <p:cNvSpPr txBox="1"/>
          <p:nvPr/>
        </p:nvSpPr>
        <p:spPr>
          <a:xfrm>
            <a:off x="6996999" y="2089311"/>
            <a:ext cx="1704513" cy="307777"/>
          </a:xfrm>
          <a:prstGeom prst="rect">
            <a:avLst/>
          </a:prstGeom>
          <a:noFill/>
        </p:spPr>
        <p:txBody>
          <a:bodyPr wrap="square" rtlCol="0">
            <a:spAutoFit/>
          </a:bodyPr>
          <a:lstStyle/>
          <a:p>
            <a:pPr algn="ctr">
              <a:spcAft>
                <a:spcPts val="600"/>
              </a:spcAft>
            </a:pPr>
            <a:r>
              <a:rPr lang="en-US" sz="1400" b="1" dirty="0">
                <a:solidFill>
                  <a:schemeClr val="accent1"/>
                </a:solidFill>
              </a:rPr>
              <a:t>STRUGGLING</a:t>
            </a:r>
            <a:endParaRPr lang="en-ZA" sz="1400" b="1" dirty="0">
              <a:solidFill>
                <a:schemeClr val="accent1"/>
              </a:solidFill>
            </a:endParaRPr>
          </a:p>
        </p:txBody>
      </p:sp>
      <p:sp>
        <p:nvSpPr>
          <p:cNvPr id="13" name="TextBox 12">
            <a:extLst>
              <a:ext uri="{FF2B5EF4-FFF2-40B4-BE49-F238E27FC236}">
                <a16:creationId xmlns:a16="http://schemas.microsoft.com/office/drawing/2014/main" id="{24BAA209-D7DF-48F9-B057-FCF6FAD93535}"/>
              </a:ext>
            </a:extLst>
          </p:cNvPr>
          <p:cNvSpPr txBox="1"/>
          <p:nvPr/>
        </p:nvSpPr>
        <p:spPr>
          <a:xfrm>
            <a:off x="5307782" y="2089311"/>
            <a:ext cx="1704513" cy="307777"/>
          </a:xfrm>
          <a:prstGeom prst="rect">
            <a:avLst/>
          </a:prstGeom>
          <a:noFill/>
        </p:spPr>
        <p:txBody>
          <a:bodyPr wrap="square" rtlCol="0">
            <a:spAutoFit/>
          </a:bodyPr>
          <a:lstStyle/>
          <a:p>
            <a:pPr algn="ctr">
              <a:spcAft>
                <a:spcPts val="600"/>
              </a:spcAft>
            </a:pPr>
            <a:r>
              <a:rPr lang="en-US" sz="1400" b="1" dirty="0">
                <a:solidFill>
                  <a:schemeClr val="accent3">
                    <a:lumMod val="75000"/>
                  </a:schemeClr>
                </a:solidFill>
              </a:rPr>
              <a:t>RECOVERED</a:t>
            </a:r>
            <a:endParaRPr lang="en-ZA" sz="1400" b="1" dirty="0">
              <a:solidFill>
                <a:schemeClr val="accent3">
                  <a:lumMod val="75000"/>
                </a:schemeClr>
              </a:solidFill>
            </a:endParaRPr>
          </a:p>
        </p:txBody>
      </p:sp>
      <p:sp>
        <p:nvSpPr>
          <p:cNvPr id="14" name="TextBox 13">
            <a:extLst>
              <a:ext uri="{FF2B5EF4-FFF2-40B4-BE49-F238E27FC236}">
                <a16:creationId xmlns:a16="http://schemas.microsoft.com/office/drawing/2014/main" id="{9A23B71F-74B9-4C87-9ADA-0BBA691596FB}"/>
              </a:ext>
            </a:extLst>
          </p:cNvPr>
          <p:cNvSpPr txBox="1"/>
          <p:nvPr/>
        </p:nvSpPr>
        <p:spPr>
          <a:xfrm>
            <a:off x="10410702" y="1981589"/>
            <a:ext cx="1555174" cy="523220"/>
          </a:xfrm>
          <a:prstGeom prst="rect">
            <a:avLst/>
          </a:prstGeom>
          <a:noFill/>
        </p:spPr>
        <p:txBody>
          <a:bodyPr wrap="square" rtlCol="0">
            <a:spAutoFit/>
          </a:bodyPr>
          <a:lstStyle/>
          <a:p>
            <a:pPr algn="ctr">
              <a:spcAft>
                <a:spcPts val="600"/>
              </a:spcAft>
            </a:pPr>
            <a:r>
              <a:rPr lang="en-US" sz="1400" b="1" dirty="0">
                <a:solidFill>
                  <a:schemeClr val="accent6"/>
                </a:solidFill>
              </a:rPr>
              <a:t>CLOSED BUSINESSES</a:t>
            </a:r>
            <a:endParaRPr lang="en-ZA" sz="1400" b="1" dirty="0">
              <a:solidFill>
                <a:schemeClr val="accent6"/>
              </a:solidFill>
            </a:endParaRPr>
          </a:p>
        </p:txBody>
      </p:sp>
      <p:sp>
        <p:nvSpPr>
          <p:cNvPr id="15" name="TextBox 14">
            <a:extLst>
              <a:ext uri="{FF2B5EF4-FFF2-40B4-BE49-F238E27FC236}">
                <a16:creationId xmlns:a16="http://schemas.microsoft.com/office/drawing/2014/main" id="{657F05BE-936D-4085-9D24-63407C5BCBD2}"/>
              </a:ext>
            </a:extLst>
          </p:cNvPr>
          <p:cNvSpPr txBox="1"/>
          <p:nvPr/>
        </p:nvSpPr>
        <p:spPr>
          <a:xfrm>
            <a:off x="8508882" y="1981589"/>
            <a:ext cx="1881760" cy="523220"/>
          </a:xfrm>
          <a:prstGeom prst="rect">
            <a:avLst/>
          </a:prstGeom>
          <a:noFill/>
        </p:spPr>
        <p:txBody>
          <a:bodyPr wrap="square" rtlCol="0">
            <a:spAutoFit/>
          </a:bodyPr>
          <a:lstStyle/>
          <a:p>
            <a:pPr algn="ctr">
              <a:spcAft>
                <a:spcPts val="600"/>
              </a:spcAft>
            </a:pPr>
            <a:r>
              <a:rPr lang="en-US" sz="1400" b="1" dirty="0">
                <a:solidFill>
                  <a:schemeClr val="bg2">
                    <a:lumMod val="75000"/>
                  </a:schemeClr>
                </a:solidFill>
              </a:rPr>
              <a:t>ACTIVE BUT UNCLASSIFIED</a:t>
            </a:r>
            <a:r>
              <a:rPr lang="en-US" sz="1400" b="1" baseline="30000" dirty="0">
                <a:solidFill>
                  <a:schemeClr val="bg2">
                    <a:lumMod val="75000"/>
                  </a:schemeClr>
                </a:solidFill>
              </a:rPr>
              <a:t>2</a:t>
            </a:r>
            <a:endParaRPr lang="en-ZA" sz="1400" b="1" baseline="30000" dirty="0">
              <a:solidFill>
                <a:schemeClr val="bg2">
                  <a:lumMod val="75000"/>
                </a:schemeClr>
              </a:solidFill>
            </a:endParaRPr>
          </a:p>
        </p:txBody>
      </p:sp>
      <p:grpSp>
        <p:nvGrpSpPr>
          <p:cNvPr id="22" name="Group 21">
            <a:extLst>
              <a:ext uri="{FF2B5EF4-FFF2-40B4-BE49-F238E27FC236}">
                <a16:creationId xmlns:a16="http://schemas.microsoft.com/office/drawing/2014/main" id="{8CEE7852-2E2E-4451-92C3-F12BBAA24CE6}"/>
              </a:ext>
            </a:extLst>
          </p:cNvPr>
          <p:cNvGrpSpPr/>
          <p:nvPr/>
        </p:nvGrpSpPr>
        <p:grpSpPr>
          <a:xfrm>
            <a:off x="7404076" y="2755407"/>
            <a:ext cx="906800" cy="900000"/>
            <a:chOff x="5887450" y="1726697"/>
            <a:chExt cx="906800" cy="900000"/>
          </a:xfrm>
        </p:grpSpPr>
        <p:sp>
          <p:nvSpPr>
            <p:cNvPr id="11" name="Oval 10">
              <a:extLst>
                <a:ext uri="{FF2B5EF4-FFF2-40B4-BE49-F238E27FC236}">
                  <a16:creationId xmlns:a16="http://schemas.microsoft.com/office/drawing/2014/main" id="{0E7FB173-93E2-40F0-9361-3B70AA52D4B7}"/>
                </a:ext>
              </a:extLst>
            </p:cNvPr>
            <p:cNvSpPr/>
            <p:nvPr/>
          </p:nvSpPr>
          <p:spPr>
            <a:xfrm>
              <a:off x="5887450" y="1726697"/>
              <a:ext cx="900000" cy="9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TextBox 17">
              <a:extLst>
                <a:ext uri="{FF2B5EF4-FFF2-40B4-BE49-F238E27FC236}">
                  <a16:creationId xmlns:a16="http://schemas.microsoft.com/office/drawing/2014/main" id="{F2CB77CB-246D-4DDB-83E8-1B50BED5CB03}"/>
                </a:ext>
              </a:extLst>
            </p:cNvPr>
            <p:cNvSpPr txBox="1"/>
            <p:nvPr/>
          </p:nvSpPr>
          <p:spPr>
            <a:xfrm>
              <a:off x="5892174" y="1930371"/>
              <a:ext cx="902076" cy="492443"/>
            </a:xfrm>
            <a:prstGeom prst="rect">
              <a:avLst/>
            </a:prstGeom>
            <a:noFill/>
          </p:spPr>
          <p:txBody>
            <a:bodyPr wrap="square" lIns="91440" tIns="45720" rIns="91440" bIns="45720" rtlCol="0" anchor="t">
              <a:spAutoFit/>
            </a:bodyPr>
            <a:lstStyle/>
            <a:p>
              <a:pPr algn="ctr"/>
              <a:r>
                <a:rPr lang="en-US" sz="1600" b="1" dirty="0">
                  <a:solidFill>
                    <a:schemeClr val="bg1"/>
                  </a:solidFill>
                </a:rPr>
                <a:t>25%</a:t>
              </a:r>
            </a:p>
            <a:p>
              <a:pPr algn="ctr"/>
              <a:r>
                <a:rPr lang="en-US" sz="1000" b="1" dirty="0">
                  <a:solidFill>
                    <a:schemeClr val="bg1"/>
                  </a:solidFill>
                </a:rPr>
                <a:t>n = 108</a:t>
              </a:r>
              <a:endParaRPr lang="en-ZA" sz="1000" b="1" dirty="0">
                <a:solidFill>
                  <a:schemeClr val="bg1"/>
                </a:solidFill>
              </a:endParaRPr>
            </a:p>
          </p:txBody>
        </p:sp>
      </p:grpSp>
      <p:grpSp>
        <p:nvGrpSpPr>
          <p:cNvPr id="23" name="Group 22">
            <a:extLst>
              <a:ext uri="{FF2B5EF4-FFF2-40B4-BE49-F238E27FC236}">
                <a16:creationId xmlns:a16="http://schemas.microsoft.com/office/drawing/2014/main" id="{A971DDDC-A591-4649-A570-1CD927BEAAEC}"/>
              </a:ext>
            </a:extLst>
          </p:cNvPr>
          <p:cNvGrpSpPr/>
          <p:nvPr/>
        </p:nvGrpSpPr>
        <p:grpSpPr>
          <a:xfrm>
            <a:off x="5807143" y="2881407"/>
            <a:ext cx="820069" cy="648000"/>
            <a:chOff x="7518250" y="1852697"/>
            <a:chExt cx="820069" cy="648000"/>
          </a:xfrm>
        </p:grpSpPr>
        <p:sp>
          <p:nvSpPr>
            <p:cNvPr id="10" name="Oval 9">
              <a:extLst>
                <a:ext uri="{FF2B5EF4-FFF2-40B4-BE49-F238E27FC236}">
                  <a16:creationId xmlns:a16="http://schemas.microsoft.com/office/drawing/2014/main" id="{320709B3-6C1A-4B2B-9C7E-782E94049E8E}"/>
                </a:ext>
              </a:extLst>
            </p:cNvPr>
            <p:cNvSpPr/>
            <p:nvPr/>
          </p:nvSpPr>
          <p:spPr>
            <a:xfrm>
              <a:off x="7592252" y="1852697"/>
              <a:ext cx="648000" cy="648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TextBox 18">
              <a:extLst>
                <a:ext uri="{FF2B5EF4-FFF2-40B4-BE49-F238E27FC236}">
                  <a16:creationId xmlns:a16="http://schemas.microsoft.com/office/drawing/2014/main" id="{9204B028-F646-44A2-8308-15AB3DD80B39}"/>
                </a:ext>
              </a:extLst>
            </p:cNvPr>
            <p:cNvSpPr txBox="1"/>
            <p:nvPr/>
          </p:nvSpPr>
          <p:spPr>
            <a:xfrm>
              <a:off x="7518250" y="1967766"/>
              <a:ext cx="820069" cy="492443"/>
            </a:xfrm>
            <a:prstGeom prst="rect">
              <a:avLst/>
            </a:prstGeom>
            <a:noFill/>
          </p:spPr>
          <p:txBody>
            <a:bodyPr wrap="square" lIns="91440" tIns="45720" rIns="91440" bIns="45720" rtlCol="0" anchor="t">
              <a:spAutoFit/>
            </a:bodyPr>
            <a:lstStyle/>
            <a:p>
              <a:pPr algn="ctr"/>
              <a:r>
                <a:rPr lang="en-US" sz="1600" b="1" dirty="0">
                  <a:solidFill>
                    <a:schemeClr val="bg1"/>
                  </a:solidFill>
                </a:rPr>
                <a:t>18%</a:t>
              </a:r>
              <a:endParaRPr lang="en-US" sz="1600" b="1" dirty="0">
                <a:solidFill>
                  <a:schemeClr val="bg1"/>
                </a:solidFill>
                <a:ea typeface="Open Sans"/>
                <a:cs typeface="Open Sans"/>
              </a:endParaRPr>
            </a:p>
            <a:p>
              <a:pPr algn="ctr"/>
              <a:r>
                <a:rPr lang="en-US" sz="1000" b="1" dirty="0">
                  <a:solidFill>
                    <a:schemeClr val="bg1"/>
                  </a:solidFill>
                </a:rPr>
                <a:t>n = 76</a:t>
              </a:r>
              <a:endParaRPr lang="en-ZA" sz="1400" b="1" dirty="0">
                <a:solidFill>
                  <a:schemeClr val="bg1"/>
                </a:solidFill>
              </a:endParaRPr>
            </a:p>
          </p:txBody>
        </p:sp>
      </p:grpSp>
      <p:grpSp>
        <p:nvGrpSpPr>
          <p:cNvPr id="24" name="Group 23">
            <a:extLst>
              <a:ext uri="{FF2B5EF4-FFF2-40B4-BE49-F238E27FC236}">
                <a16:creationId xmlns:a16="http://schemas.microsoft.com/office/drawing/2014/main" id="{1B30B204-4A88-4D37-AB54-C89856988D9C}"/>
              </a:ext>
            </a:extLst>
          </p:cNvPr>
          <p:cNvGrpSpPr/>
          <p:nvPr/>
        </p:nvGrpSpPr>
        <p:grpSpPr>
          <a:xfrm>
            <a:off x="10640971" y="2525396"/>
            <a:ext cx="1239253" cy="1239253"/>
            <a:chOff x="8864579" y="1557071"/>
            <a:chExt cx="1239253" cy="1239253"/>
          </a:xfrm>
          <a:solidFill>
            <a:schemeClr val="accent6"/>
          </a:solidFill>
        </p:grpSpPr>
        <p:sp>
          <p:nvSpPr>
            <p:cNvPr id="8" name="Oval 7">
              <a:extLst>
                <a:ext uri="{FF2B5EF4-FFF2-40B4-BE49-F238E27FC236}">
                  <a16:creationId xmlns:a16="http://schemas.microsoft.com/office/drawing/2014/main" id="{74EE4097-52A8-4589-B3D4-C8E1A4C425DF}"/>
                </a:ext>
              </a:extLst>
            </p:cNvPr>
            <p:cNvSpPr/>
            <p:nvPr/>
          </p:nvSpPr>
          <p:spPr>
            <a:xfrm>
              <a:off x="8864579" y="1557071"/>
              <a:ext cx="1239253" cy="1239253"/>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TextBox 19">
              <a:extLst>
                <a:ext uri="{FF2B5EF4-FFF2-40B4-BE49-F238E27FC236}">
                  <a16:creationId xmlns:a16="http://schemas.microsoft.com/office/drawing/2014/main" id="{BCFB1554-FE89-4F1F-9A9F-25149721DC9B}"/>
                </a:ext>
              </a:extLst>
            </p:cNvPr>
            <p:cNvSpPr txBox="1"/>
            <p:nvPr/>
          </p:nvSpPr>
          <p:spPr>
            <a:xfrm>
              <a:off x="9088687" y="1925854"/>
              <a:ext cx="820069" cy="492443"/>
            </a:xfrm>
            <a:prstGeom prst="rect">
              <a:avLst/>
            </a:prstGeom>
            <a:grpFill/>
            <a:ln>
              <a:solidFill>
                <a:schemeClr val="accent6"/>
              </a:solidFill>
            </a:ln>
          </p:spPr>
          <p:txBody>
            <a:bodyPr wrap="square" lIns="91440" tIns="45720" rIns="91440" bIns="45720" rtlCol="0" anchor="t">
              <a:spAutoFit/>
            </a:bodyPr>
            <a:lstStyle/>
            <a:p>
              <a:pPr algn="ctr"/>
              <a:r>
                <a:rPr lang="en-US" sz="1600" b="1" dirty="0"/>
                <a:t>34%</a:t>
              </a:r>
            </a:p>
            <a:p>
              <a:pPr algn="ctr"/>
              <a:r>
                <a:rPr lang="en-US" sz="1000" b="1" dirty="0"/>
                <a:t>n = 147</a:t>
              </a:r>
              <a:endParaRPr lang="en-ZA" sz="1000" b="1" dirty="0"/>
            </a:p>
          </p:txBody>
        </p:sp>
      </p:grpSp>
      <p:grpSp>
        <p:nvGrpSpPr>
          <p:cNvPr id="25" name="Group 24">
            <a:extLst>
              <a:ext uri="{FF2B5EF4-FFF2-40B4-BE49-F238E27FC236}">
                <a16:creationId xmlns:a16="http://schemas.microsoft.com/office/drawing/2014/main" id="{05F20F0C-CC84-478B-8B70-1F4CB077F462}"/>
              </a:ext>
            </a:extLst>
          </p:cNvPr>
          <p:cNvGrpSpPr/>
          <p:nvPr/>
        </p:nvGrpSpPr>
        <p:grpSpPr>
          <a:xfrm>
            <a:off x="9040991" y="2782999"/>
            <a:ext cx="936000" cy="936000"/>
            <a:chOff x="10728158" y="1708697"/>
            <a:chExt cx="936000" cy="936000"/>
          </a:xfrm>
        </p:grpSpPr>
        <p:sp>
          <p:nvSpPr>
            <p:cNvPr id="9" name="Oval 8">
              <a:extLst>
                <a:ext uri="{FF2B5EF4-FFF2-40B4-BE49-F238E27FC236}">
                  <a16:creationId xmlns:a16="http://schemas.microsoft.com/office/drawing/2014/main" id="{51216252-D4B3-43F5-B203-E8659364E6B1}"/>
                </a:ext>
              </a:extLst>
            </p:cNvPr>
            <p:cNvSpPr/>
            <p:nvPr/>
          </p:nvSpPr>
          <p:spPr>
            <a:xfrm>
              <a:off x="10728158" y="1708697"/>
              <a:ext cx="936000" cy="93600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id="{BA6614F9-A19E-43AC-8A23-0EED1B803CE5}"/>
                </a:ext>
              </a:extLst>
            </p:cNvPr>
            <p:cNvSpPr txBox="1"/>
            <p:nvPr/>
          </p:nvSpPr>
          <p:spPr>
            <a:xfrm>
              <a:off x="10809571" y="1949301"/>
              <a:ext cx="820069" cy="492443"/>
            </a:xfrm>
            <a:prstGeom prst="rect">
              <a:avLst/>
            </a:prstGeom>
            <a:noFill/>
          </p:spPr>
          <p:txBody>
            <a:bodyPr wrap="square" lIns="91440" tIns="45720" rIns="91440" bIns="45720" rtlCol="0" anchor="t">
              <a:spAutoFit/>
            </a:bodyPr>
            <a:lstStyle/>
            <a:p>
              <a:pPr algn="ctr"/>
              <a:r>
                <a:rPr lang="en-US" sz="1600" b="1" dirty="0"/>
                <a:t>24%</a:t>
              </a:r>
            </a:p>
            <a:p>
              <a:pPr algn="ctr"/>
              <a:r>
                <a:rPr lang="en-US" sz="1000" b="1" dirty="0"/>
                <a:t>n = 102</a:t>
              </a:r>
              <a:endParaRPr lang="en-ZA" sz="1000" b="1" dirty="0"/>
            </a:p>
          </p:txBody>
        </p:sp>
      </p:grpSp>
      <p:sp>
        <p:nvSpPr>
          <p:cNvPr id="28" name="TextBox 27">
            <a:extLst>
              <a:ext uri="{FF2B5EF4-FFF2-40B4-BE49-F238E27FC236}">
                <a16:creationId xmlns:a16="http://schemas.microsoft.com/office/drawing/2014/main" id="{3A36283E-003D-4762-962D-39FD7992CF56}"/>
              </a:ext>
            </a:extLst>
          </p:cNvPr>
          <p:cNvSpPr txBox="1"/>
          <p:nvPr/>
        </p:nvSpPr>
        <p:spPr>
          <a:xfrm>
            <a:off x="6923557" y="3734887"/>
            <a:ext cx="1917324" cy="430887"/>
          </a:xfrm>
          <a:prstGeom prst="rect">
            <a:avLst/>
          </a:prstGeom>
          <a:noFill/>
        </p:spPr>
        <p:txBody>
          <a:bodyPr wrap="square" rtlCol="0">
            <a:spAutoFit/>
          </a:bodyPr>
          <a:lstStyle/>
          <a:p>
            <a:pPr algn="ctr">
              <a:spcAft>
                <a:spcPts val="600"/>
              </a:spcAft>
            </a:pPr>
            <a:r>
              <a:rPr lang="en-US" sz="1100" b="1" dirty="0"/>
              <a:t>&lt;75% of pre-COVID </a:t>
            </a:r>
            <a:r>
              <a:rPr lang="en-US" sz="1100" dirty="0"/>
              <a:t>revenue in July ‘21</a:t>
            </a:r>
            <a:endParaRPr lang="en-ZA" sz="1100" dirty="0"/>
          </a:p>
        </p:txBody>
      </p:sp>
      <p:sp>
        <p:nvSpPr>
          <p:cNvPr id="29" name="TextBox 28">
            <a:extLst>
              <a:ext uri="{FF2B5EF4-FFF2-40B4-BE49-F238E27FC236}">
                <a16:creationId xmlns:a16="http://schemas.microsoft.com/office/drawing/2014/main" id="{09D18FD9-EDC3-4358-BA68-9ABF8B88136C}"/>
              </a:ext>
            </a:extLst>
          </p:cNvPr>
          <p:cNvSpPr txBox="1"/>
          <p:nvPr/>
        </p:nvSpPr>
        <p:spPr>
          <a:xfrm>
            <a:off x="5427730" y="3734887"/>
            <a:ext cx="1584565" cy="430887"/>
          </a:xfrm>
          <a:prstGeom prst="rect">
            <a:avLst/>
          </a:prstGeom>
          <a:noFill/>
        </p:spPr>
        <p:txBody>
          <a:bodyPr wrap="square" lIns="91440" tIns="45720" rIns="91440" bIns="45720" rtlCol="0" anchor="t">
            <a:spAutoFit/>
          </a:bodyPr>
          <a:lstStyle/>
          <a:p>
            <a:pPr algn="ctr">
              <a:spcAft>
                <a:spcPts val="600"/>
              </a:spcAft>
            </a:pPr>
            <a:r>
              <a:rPr lang="en-US" sz="1100" b="1" dirty="0"/>
              <a:t>&gt;=75% pre-COVID </a:t>
            </a:r>
            <a:r>
              <a:rPr lang="en-US" sz="1100" dirty="0"/>
              <a:t>revenue in July ‘21</a:t>
            </a:r>
            <a:endParaRPr lang="en-ZA" sz="1100" dirty="0"/>
          </a:p>
        </p:txBody>
      </p:sp>
      <p:sp>
        <p:nvSpPr>
          <p:cNvPr id="30" name="TextBox 29">
            <a:extLst>
              <a:ext uri="{FF2B5EF4-FFF2-40B4-BE49-F238E27FC236}">
                <a16:creationId xmlns:a16="http://schemas.microsoft.com/office/drawing/2014/main" id="{99BBDB41-6257-4760-8C79-C40DF917BC89}"/>
              </a:ext>
            </a:extLst>
          </p:cNvPr>
          <p:cNvSpPr txBox="1"/>
          <p:nvPr/>
        </p:nvSpPr>
        <p:spPr>
          <a:xfrm>
            <a:off x="10540014" y="3854243"/>
            <a:ext cx="1445824" cy="769441"/>
          </a:xfrm>
          <a:prstGeom prst="rect">
            <a:avLst/>
          </a:prstGeom>
          <a:noFill/>
        </p:spPr>
        <p:txBody>
          <a:bodyPr wrap="square" rtlCol="0">
            <a:spAutoFit/>
          </a:bodyPr>
          <a:lstStyle/>
          <a:p>
            <a:pPr algn="ctr">
              <a:spcAft>
                <a:spcPts val="600"/>
              </a:spcAft>
            </a:pPr>
            <a:r>
              <a:rPr lang="en-US" sz="1100" dirty="0"/>
              <a:t>Had a business pre-Covid but not operating </a:t>
            </a:r>
            <a:r>
              <a:rPr lang="en-US" sz="1100" u="sng" dirty="0"/>
              <a:t>any business</a:t>
            </a:r>
            <a:r>
              <a:rPr lang="en-US" sz="1100" dirty="0"/>
              <a:t> in July ‘21</a:t>
            </a:r>
            <a:endParaRPr lang="en-ZA" sz="1100" dirty="0"/>
          </a:p>
        </p:txBody>
      </p:sp>
      <p:sp>
        <p:nvSpPr>
          <p:cNvPr id="31" name="TextBox 30">
            <a:extLst>
              <a:ext uri="{FF2B5EF4-FFF2-40B4-BE49-F238E27FC236}">
                <a16:creationId xmlns:a16="http://schemas.microsoft.com/office/drawing/2014/main" id="{76E8E048-38FA-4EDA-B087-7BF46FDD3BF3}"/>
              </a:ext>
            </a:extLst>
          </p:cNvPr>
          <p:cNvSpPr txBox="1"/>
          <p:nvPr/>
        </p:nvSpPr>
        <p:spPr>
          <a:xfrm>
            <a:off x="8840881" y="3834636"/>
            <a:ext cx="1445824" cy="938719"/>
          </a:xfrm>
          <a:prstGeom prst="rect">
            <a:avLst/>
          </a:prstGeom>
          <a:noFill/>
        </p:spPr>
        <p:txBody>
          <a:bodyPr wrap="square" rtlCol="0">
            <a:spAutoFit/>
          </a:bodyPr>
          <a:lstStyle/>
          <a:p>
            <a:pPr algn="ctr">
              <a:spcAft>
                <a:spcPts val="600"/>
              </a:spcAft>
            </a:pPr>
            <a:r>
              <a:rPr lang="en-US" sz="1100" dirty="0"/>
              <a:t>Did not provide reliable revenue data that could be compared between W1 &amp; W3</a:t>
            </a:r>
            <a:endParaRPr lang="en-ZA" sz="1100" dirty="0"/>
          </a:p>
        </p:txBody>
      </p:sp>
      <p:sp>
        <p:nvSpPr>
          <p:cNvPr id="34" name="TextBox 33">
            <a:extLst>
              <a:ext uri="{FF2B5EF4-FFF2-40B4-BE49-F238E27FC236}">
                <a16:creationId xmlns:a16="http://schemas.microsoft.com/office/drawing/2014/main" id="{0CAEF712-6638-4753-A85F-141F9D9FFA06}"/>
              </a:ext>
            </a:extLst>
          </p:cNvPr>
          <p:cNvSpPr txBox="1"/>
          <p:nvPr/>
        </p:nvSpPr>
        <p:spPr>
          <a:xfrm>
            <a:off x="5614381" y="4686191"/>
            <a:ext cx="2925518" cy="738664"/>
          </a:xfrm>
          <a:prstGeom prst="rect">
            <a:avLst/>
          </a:prstGeom>
          <a:noFill/>
        </p:spPr>
        <p:txBody>
          <a:bodyPr wrap="square" rtlCol="0">
            <a:spAutoFit/>
          </a:bodyPr>
          <a:lstStyle/>
          <a:p>
            <a:pPr algn="ctr">
              <a:spcAft>
                <a:spcPts val="600"/>
              </a:spcAft>
            </a:pPr>
            <a:r>
              <a:rPr lang="en-US" sz="1050" dirty="0"/>
              <a:t>Had a business pre-Covid (Feb 2020) and in July 2021 (W3), and provided reliable revenue data that could be compared across the first and third survey waves</a:t>
            </a:r>
            <a:endParaRPr lang="en-ZA" sz="1050" dirty="0"/>
          </a:p>
        </p:txBody>
      </p:sp>
      <p:sp>
        <p:nvSpPr>
          <p:cNvPr id="35" name="Right Brace 34">
            <a:extLst>
              <a:ext uri="{FF2B5EF4-FFF2-40B4-BE49-F238E27FC236}">
                <a16:creationId xmlns:a16="http://schemas.microsoft.com/office/drawing/2014/main" id="{0EAC135B-1353-4320-8470-A0DC4C5D86A1}"/>
              </a:ext>
            </a:extLst>
          </p:cNvPr>
          <p:cNvSpPr/>
          <p:nvPr/>
        </p:nvSpPr>
        <p:spPr>
          <a:xfrm rot="5400000">
            <a:off x="6831340" y="3297256"/>
            <a:ext cx="468000" cy="2196000"/>
          </a:xfrm>
          <a:prstGeom prst="rightBrac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6" name="TextBox 5">
            <a:extLst>
              <a:ext uri="{FF2B5EF4-FFF2-40B4-BE49-F238E27FC236}">
                <a16:creationId xmlns:a16="http://schemas.microsoft.com/office/drawing/2014/main" id="{0852F711-1834-4DC1-96C8-CD799B1F69FE}"/>
              </a:ext>
            </a:extLst>
          </p:cNvPr>
          <p:cNvSpPr txBox="1"/>
          <p:nvPr/>
        </p:nvSpPr>
        <p:spPr>
          <a:xfrm>
            <a:off x="96713" y="745453"/>
            <a:ext cx="11998572"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300" dirty="0"/>
              <a:t>To understand how micro businesses coped during the pandemic and what helped or hindered their recovery, business owners who participated in the COVID-19 MSE Tracker survey </a:t>
            </a:r>
            <a:r>
              <a:rPr lang="en-US" sz="1300" b="1" dirty="0"/>
              <a:t>were grouped according to their operational status and reported revenue between the first and third survey waves (W1 &amp; W3)</a:t>
            </a:r>
            <a:r>
              <a:rPr lang="en-US" sz="1300" b="1" baseline="30000" dirty="0"/>
              <a:t>1</a:t>
            </a:r>
          </a:p>
        </p:txBody>
      </p:sp>
      <p:sp>
        <p:nvSpPr>
          <p:cNvPr id="26" name="Rectangle: Rounded Corners 25">
            <a:extLst>
              <a:ext uri="{FF2B5EF4-FFF2-40B4-BE49-F238E27FC236}">
                <a16:creationId xmlns:a16="http://schemas.microsoft.com/office/drawing/2014/main" id="{00670B9B-66BA-BE61-1323-5E668F5D45F5}"/>
              </a:ext>
            </a:extLst>
          </p:cNvPr>
          <p:cNvSpPr/>
          <p:nvPr/>
        </p:nvSpPr>
        <p:spPr>
          <a:xfrm>
            <a:off x="5484953" y="5647099"/>
            <a:ext cx="6734911" cy="4772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Note: Segment size (%) calculated using the full sample of businesses that could be tracked across W1 &amp; W3 (433 business owners)</a:t>
            </a:r>
            <a:endParaRPr lang="en-ZA" sz="1000" baseline="30000" dirty="0">
              <a:solidFill>
                <a:schemeClr val="tx1"/>
              </a:solidFill>
            </a:endParaRPr>
          </a:p>
        </p:txBody>
      </p:sp>
    </p:spTree>
    <p:extLst>
      <p:ext uri="{BB962C8B-B14F-4D97-AF65-F5344CB8AC3E}">
        <p14:creationId xmlns:p14="http://schemas.microsoft.com/office/powerpoint/2010/main" val="155926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C5E49CE-F24A-CBF4-F7FE-8CBC05B08B65}"/>
              </a:ext>
            </a:extLst>
          </p:cNvPr>
          <p:cNvSpPr>
            <a:spLocks noGrp="1"/>
          </p:cNvSpPr>
          <p:nvPr>
            <p:ph type="ftr" sz="quarter" idx="10"/>
          </p:nvPr>
        </p:nvSpPr>
        <p:spPr/>
        <p:txBody>
          <a:bodyPr/>
          <a:lstStyle/>
          <a:p>
            <a:r>
              <a:rPr lang="en-ZA"/>
              <a:t>Footnote</a:t>
            </a:r>
          </a:p>
        </p:txBody>
      </p:sp>
      <p:sp>
        <p:nvSpPr>
          <p:cNvPr id="4" name="Slide Number Placeholder 3">
            <a:extLst>
              <a:ext uri="{FF2B5EF4-FFF2-40B4-BE49-F238E27FC236}">
                <a16:creationId xmlns:a16="http://schemas.microsoft.com/office/drawing/2014/main" id="{EDC4F04A-EC6A-66C4-8F4D-A60FBF52BCAB}"/>
              </a:ext>
            </a:extLst>
          </p:cNvPr>
          <p:cNvSpPr>
            <a:spLocks noGrp="1"/>
          </p:cNvSpPr>
          <p:nvPr>
            <p:ph type="sldNum" sz="quarter" idx="11"/>
          </p:nvPr>
        </p:nvSpPr>
        <p:spPr/>
        <p:txBody>
          <a:bodyPr/>
          <a:lstStyle/>
          <a:p>
            <a:fld id="{E9D4EFA4-1F90-4D2B-A593-3266C62E9295}" type="slidenum">
              <a:rPr lang="en-ZA" smtClean="0"/>
              <a:pPr/>
              <a:t>7</a:t>
            </a:fld>
            <a:r>
              <a:rPr lang="en-ZA"/>
              <a:t> |</a:t>
            </a:r>
          </a:p>
        </p:txBody>
      </p:sp>
      <p:sp>
        <p:nvSpPr>
          <p:cNvPr id="7" name="TextBox 6">
            <a:extLst>
              <a:ext uri="{FF2B5EF4-FFF2-40B4-BE49-F238E27FC236}">
                <a16:creationId xmlns:a16="http://schemas.microsoft.com/office/drawing/2014/main" id="{C62AF741-F05C-F83D-0688-6DFF3DFF1CD7}"/>
              </a:ext>
            </a:extLst>
          </p:cNvPr>
          <p:cNvSpPr txBox="1"/>
          <p:nvPr/>
        </p:nvSpPr>
        <p:spPr>
          <a:xfrm>
            <a:off x="200968" y="301451"/>
            <a:ext cx="6591718" cy="523220"/>
          </a:xfrm>
          <a:prstGeom prst="rect">
            <a:avLst/>
          </a:prstGeom>
          <a:noFill/>
        </p:spPr>
        <p:txBody>
          <a:bodyPr wrap="square" rtlCol="0">
            <a:spAutoFit/>
          </a:bodyPr>
          <a:lstStyle/>
          <a:p>
            <a:pPr algn="l">
              <a:spcAft>
                <a:spcPts val="600"/>
              </a:spcAft>
            </a:pPr>
            <a:r>
              <a:rPr lang="en-ZA" sz="2800" b="1" dirty="0"/>
              <a:t>WHAT DOES ‘RECOVERY’ MEAN?</a:t>
            </a:r>
          </a:p>
        </p:txBody>
      </p:sp>
      <p:sp>
        <p:nvSpPr>
          <p:cNvPr id="8" name="TextBox 7">
            <a:extLst>
              <a:ext uri="{FF2B5EF4-FFF2-40B4-BE49-F238E27FC236}">
                <a16:creationId xmlns:a16="http://schemas.microsoft.com/office/drawing/2014/main" id="{33CEA499-57F1-4347-1EC0-95DF1A4CDA80}"/>
              </a:ext>
            </a:extLst>
          </p:cNvPr>
          <p:cNvSpPr txBox="1"/>
          <p:nvPr/>
        </p:nvSpPr>
        <p:spPr>
          <a:xfrm>
            <a:off x="200968" y="1064339"/>
            <a:ext cx="5059057" cy="4878259"/>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sz="1300" dirty="0"/>
              <a:t>As noted, the segmentation used the </a:t>
            </a:r>
            <a:r>
              <a:rPr lang="en-US" sz="1300" b="1" dirty="0"/>
              <a:t>change in reported business revenue </a:t>
            </a:r>
            <a:r>
              <a:rPr lang="en-US" sz="1300" dirty="0"/>
              <a:t>between pre-COVID (February 2020) and July 2021 (when the final wave of the survey was conducted) to classify business owners as either ‘recovered’ or ‘struggling’</a:t>
            </a:r>
          </a:p>
          <a:p>
            <a:pPr marL="285750" indent="-285750">
              <a:spcAft>
                <a:spcPts val="600"/>
              </a:spcAft>
              <a:buFont typeface="Arial" panose="020B0604020202020204" pitchFamily="34" charset="0"/>
              <a:buChar char="•"/>
            </a:pPr>
            <a:r>
              <a:rPr lang="en-ZA" sz="1300" dirty="0"/>
              <a:t>While a return to pre-COVID revenue levels is one measure of ‘recovery’, it is certainly not the best measure</a:t>
            </a:r>
          </a:p>
          <a:p>
            <a:pPr marL="285750" indent="-285750">
              <a:spcAft>
                <a:spcPts val="600"/>
              </a:spcAft>
              <a:buFont typeface="Arial" panose="020B0604020202020204" pitchFamily="34" charset="0"/>
              <a:buChar char="•"/>
            </a:pPr>
            <a:r>
              <a:rPr lang="en-ZA" sz="1300" dirty="0"/>
              <a:t>As highlighted in the qualitative research, some businesses ‘recovered’ to pre-COVID revenue levels simply because the </a:t>
            </a:r>
            <a:r>
              <a:rPr lang="en-ZA" sz="1300" b="1" dirty="0"/>
              <a:t>ticket prices of their goods increased, </a:t>
            </a:r>
            <a:r>
              <a:rPr lang="en-ZA" sz="1300" dirty="0"/>
              <a:t>driven largely by increased stock prices</a:t>
            </a:r>
          </a:p>
          <a:p>
            <a:pPr marL="285750" indent="-285750">
              <a:spcAft>
                <a:spcPts val="600"/>
              </a:spcAft>
              <a:buFont typeface="Arial" panose="020B0604020202020204" pitchFamily="34" charset="0"/>
              <a:buChar char="•"/>
            </a:pPr>
            <a:r>
              <a:rPr lang="en-ZA" sz="1300" dirty="0"/>
              <a:t>Changes in </a:t>
            </a:r>
            <a:r>
              <a:rPr lang="en-ZA" sz="1300" b="1" dirty="0"/>
              <a:t>business profitability would have been a better measure of recovery</a:t>
            </a:r>
            <a:r>
              <a:rPr lang="en-ZA" sz="1300" dirty="0"/>
              <a:t>. However, given the nature of this study (telephone survey), we would not have been able to collect profit data reliably </a:t>
            </a:r>
          </a:p>
          <a:p>
            <a:pPr marL="285750" indent="-285750">
              <a:spcAft>
                <a:spcPts val="600"/>
              </a:spcAft>
              <a:buFont typeface="Arial" panose="020B0604020202020204" pitchFamily="34" charset="0"/>
              <a:buChar char="•"/>
            </a:pPr>
            <a:r>
              <a:rPr lang="en-ZA" sz="1300" dirty="0"/>
              <a:t>Given this, it is important to keep in mind when reviewing these findings that </a:t>
            </a:r>
            <a:r>
              <a:rPr lang="en-ZA" sz="1300" b="1" dirty="0"/>
              <a:t>the ‘recovered’ segment are not necessarily the better performing / thriving businesses</a:t>
            </a:r>
          </a:p>
          <a:p>
            <a:pPr marL="285750" indent="-285750">
              <a:spcAft>
                <a:spcPts val="600"/>
              </a:spcAft>
              <a:buFont typeface="Arial" panose="020B0604020202020204" pitchFamily="34" charset="0"/>
              <a:buChar char="•"/>
            </a:pPr>
            <a:r>
              <a:rPr lang="en-ZA" sz="1300" dirty="0"/>
              <a:t>Instead, what seems to emerge from the findings is that it was perhaps the </a:t>
            </a:r>
            <a:r>
              <a:rPr lang="en-ZA" sz="1300" b="1" dirty="0"/>
              <a:t>smaller</a:t>
            </a:r>
            <a:r>
              <a:rPr lang="en-ZA" sz="1300" dirty="0"/>
              <a:t> (in terms of revenue) and </a:t>
            </a:r>
            <a:r>
              <a:rPr lang="en-ZA" sz="1300" b="1" dirty="0"/>
              <a:t>more informal businesses that recovered quicker / were less likely to close</a:t>
            </a:r>
          </a:p>
        </p:txBody>
      </p:sp>
      <p:sp>
        <p:nvSpPr>
          <p:cNvPr id="2" name="Rectangle 1">
            <a:extLst>
              <a:ext uri="{FF2B5EF4-FFF2-40B4-BE49-F238E27FC236}">
                <a16:creationId xmlns:a16="http://schemas.microsoft.com/office/drawing/2014/main" id="{79D47576-D8D0-2356-F14B-407593297A50}"/>
              </a:ext>
            </a:extLst>
          </p:cNvPr>
          <p:cNvSpPr/>
          <p:nvPr/>
        </p:nvSpPr>
        <p:spPr>
          <a:xfrm>
            <a:off x="5363303" y="1115132"/>
            <a:ext cx="6828697" cy="4627735"/>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7666C057-4422-D2B7-B343-63C5820F377D}"/>
              </a:ext>
            </a:extLst>
          </p:cNvPr>
          <p:cNvSpPr txBox="1"/>
          <p:nvPr/>
        </p:nvSpPr>
        <p:spPr>
          <a:xfrm>
            <a:off x="6999929" y="1582104"/>
            <a:ext cx="1704513" cy="307777"/>
          </a:xfrm>
          <a:prstGeom prst="rect">
            <a:avLst/>
          </a:prstGeom>
          <a:noFill/>
        </p:spPr>
        <p:txBody>
          <a:bodyPr wrap="square" rtlCol="0">
            <a:spAutoFit/>
          </a:bodyPr>
          <a:lstStyle/>
          <a:p>
            <a:pPr algn="ctr">
              <a:spcAft>
                <a:spcPts val="600"/>
              </a:spcAft>
            </a:pPr>
            <a:r>
              <a:rPr lang="en-US" sz="1400" b="1" dirty="0">
                <a:solidFill>
                  <a:schemeClr val="accent1"/>
                </a:solidFill>
              </a:rPr>
              <a:t>STRUGGLING</a:t>
            </a:r>
            <a:endParaRPr lang="en-ZA" sz="1400" b="1" dirty="0">
              <a:solidFill>
                <a:schemeClr val="accent1"/>
              </a:solidFill>
            </a:endParaRPr>
          </a:p>
        </p:txBody>
      </p:sp>
      <p:sp>
        <p:nvSpPr>
          <p:cNvPr id="6" name="TextBox 5">
            <a:extLst>
              <a:ext uri="{FF2B5EF4-FFF2-40B4-BE49-F238E27FC236}">
                <a16:creationId xmlns:a16="http://schemas.microsoft.com/office/drawing/2014/main" id="{EEE53CDF-91DD-0227-1669-59AED1A0452A}"/>
              </a:ext>
            </a:extLst>
          </p:cNvPr>
          <p:cNvSpPr txBox="1"/>
          <p:nvPr/>
        </p:nvSpPr>
        <p:spPr>
          <a:xfrm>
            <a:off x="5310712" y="1582104"/>
            <a:ext cx="1704513" cy="307777"/>
          </a:xfrm>
          <a:prstGeom prst="rect">
            <a:avLst/>
          </a:prstGeom>
          <a:noFill/>
        </p:spPr>
        <p:txBody>
          <a:bodyPr wrap="square" rtlCol="0">
            <a:spAutoFit/>
          </a:bodyPr>
          <a:lstStyle/>
          <a:p>
            <a:pPr algn="ctr">
              <a:spcAft>
                <a:spcPts val="600"/>
              </a:spcAft>
            </a:pPr>
            <a:r>
              <a:rPr lang="en-US" sz="1400" b="1" dirty="0">
                <a:solidFill>
                  <a:schemeClr val="accent3">
                    <a:lumMod val="75000"/>
                  </a:schemeClr>
                </a:solidFill>
              </a:rPr>
              <a:t>RECOVERED</a:t>
            </a:r>
            <a:endParaRPr lang="en-ZA" sz="1400" b="1" dirty="0">
              <a:solidFill>
                <a:schemeClr val="accent3">
                  <a:lumMod val="75000"/>
                </a:schemeClr>
              </a:solidFill>
            </a:endParaRPr>
          </a:p>
        </p:txBody>
      </p:sp>
      <p:sp>
        <p:nvSpPr>
          <p:cNvPr id="33" name="TextBox 32">
            <a:extLst>
              <a:ext uri="{FF2B5EF4-FFF2-40B4-BE49-F238E27FC236}">
                <a16:creationId xmlns:a16="http://schemas.microsoft.com/office/drawing/2014/main" id="{E8ACA6D6-C4DE-CFC3-1854-03B8AC3C2957}"/>
              </a:ext>
            </a:extLst>
          </p:cNvPr>
          <p:cNvSpPr txBox="1"/>
          <p:nvPr/>
        </p:nvSpPr>
        <p:spPr>
          <a:xfrm>
            <a:off x="10413632" y="1474382"/>
            <a:ext cx="1555174" cy="523220"/>
          </a:xfrm>
          <a:prstGeom prst="rect">
            <a:avLst/>
          </a:prstGeom>
          <a:noFill/>
        </p:spPr>
        <p:txBody>
          <a:bodyPr wrap="square" rtlCol="0">
            <a:spAutoFit/>
          </a:bodyPr>
          <a:lstStyle/>
          <a:p>
            <a:pPr algn="ctr">
              <a:spcAft>
                <a:spcPts val="600"/>
              </a:spcAft>
            </a:pPr>
            <a:r>
              <a:rPr lang="en-US" sz="1400" b="1" dirty="0">
                <a:solidFill>
                  <a:schemeClr val="accent6"/>
                </a:solidFill>
              </a:rPr>
              <a:t>CLOSED BUSINESSES</a:t>
            </a:r>
            <a:endParaRPr lang="en-ZA" sz="1400" b="1" dirty="0">
              <a:solidFill>
                <a:schemeClr val="accent6"/>
              </a:solidFill>
            </a:endParaRPr>
          </a:p>
        </p:txBody>
      </p:sp>
      <p:sp>
        <p:nvSpPr>
          <p:cNvPr id="34" name="TextBox 33">
            <a:extLst>
              <a:ext uri="{FF2B5EF4-FFF2-40B4-BE49-F238E27FC236}">
                <a16:creationId xmlns:a16="http://schemas.microsoft.com/office/drawing/2014/main" id="{A2E99590-7C66-E0CF-32DF-A84BC3B23B31}"/>
              </a:ext>
            </a:extLst>
          </p:cNvPr>
          <p:cNvSpPr txBox="1"/>
          <p:nvPr/>
        </p:nvSpPr>
        <p:spPr>
          <a:xfrm>
            <a:off x="8511812" y="1474382"/>
            <a:ext cx="1881760" cy="523220"/>
          </a:xfrm>
          <a:prstGeom prst="rect">
            <a:avLst/>
          </a:prstGeom>
          <a:noFill/>
        </p:spPr>
        <p:txBody>
          <a:bodyPr wrap="square" rtlCol="0">
            <a:spAutoFit/>
          </a:bodyPr>
          <a:lstStyle/>
          <a:p>
            <a:pPr algn="ctr">
              <a:spcAft>
                <a:spcPts val="600"/>
              </a:spcAft>
            </a:pPr>
            <a:r>
              <a:rPr lang="en-US" sz="1400" b="1" dirty="0">
                <a:solidFill>
                  <a:schemeClr val="bg2">
                    <a:lumMod val="75000"/>
                  </a:schemeClr>
                </a:solidFill>
              </a:rPr>
              <a:t>ACTIVE BUT UNCLASSIFIED</a:t>
            </a:r>
            <a:r>
              <a:rPr lang="en-US" sz="1400" b="1" baseline="30000" dirty="0">
                <a:solidFill>
                  <a:schemeClr val="bg2">
                    <a:lumMod val="75000"/>
                  </a:schemeClr>
                </a:solidFill>
              </a:rPr>
              <a:t>2</a:t>
            </a:r>
            <a:endParaRPr lang="en-ZA" sz="1400" b="1" baseline="30000" dirty="0">
              <a:solidFill>
                <a:schemeClr val="bg2">
                  <a:lumMod val="75000"/>
                </a:schemeClr>
              </a:solidFill>
            </a:endParaRPr>
          </a:p>
        </p:txBody>
      </p:sp>
      <p:grpSp>
        <p:nvGrpSpPr>
          <p:cNvPr id="35" name="Group 34">
            <a:extLst>
              <a:ext uri="{FF2B5EF4-FFF2-40B4-BE49-F238E27FC236}">
                <a16:creationId xmlns:a16="http://schemas.microsoft.com/office/drawing/2014/main" id="{6CC6EA40-A19F-A55D-2625-CD890AD491B4}"/>
              </a:ext>
            </a:extLst>
          </p:cNvPr>
          <p:cNvGrpSpPr/>
          <p:nvPr/>
        </p:nvGrpSpPr>
        <p:grpSpPr>
          <a:xfrm>
            <a:off x="7407006" y="2248200"/>
            <a:ext cx="906800" cy="900000"/>
            <a:chOff x="5887450" y="1726697"/>
            <a:chExt cx="906800" cy="900000"/>
          </a:xfrm>
        </p:grpSpPr>
        <p:sp>
          <p:nvSpPr>
            <p:cNvPr id="36" name="Oval 35">
              <a:extLst>
                <a:ext uri="{FF2B5EF4-FFF2-40B4-BE49-F238E27FC236}">
                  <a16:creationId xmlns:a16="http://schemas.microsoft.com/office/drawing/2014/main" id="{7B7A78D6-F2FC-E0BC-1E82-3698B55BF8DC}"/>
                </a:ext>
              </a:extLst>
            </p:cNvPr>
            <p:cNvSpPr/>
            <p:nvPr/>
          </p:nvSpPr>
          <p:spPr>
            <a:xfrm>
              <a:off x="5887450" y="1726697"/>
              <a:ext cx="900000" cy="9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Box 36">
              <a:extLst>
                <a:ext uri="{FF2B5EF4-FFF2-40B4-BE49-F238E27FC236}">
                  <a16:creationId xmlns:a16="http://schemas.microsoft.com/office/drawing/2014/main" id="{A00DC181-8013-3D15-BCE5-D25B82AB535E}"/>
                </a:ext>
              </a:extLst>
            </p:cNvPr>
            <p:cNvSpPr txBox="1"/>
            <p:nvPr/>
          </p:nvSpPr>
          <p:spPr>
            <a:xfrm>
              <a:off x="5892174" y="1930371"/>
              <a:ext cx="902076" cy="492443"/>
            </a:xfrm>
            <a:prstGeom prst="rect">
              <a:avLst/>
            </a:prstGeom>
            <a:noFill/>
          </p:spPr>
          <p:txBody>
            <a:bodyPr wrap="square" lIns="91440" tIns="45720" rIns="91440" bIns="45720" rtlCol="0" anchor="t">
              <a:spAutoFit/>
            </a:bodyPr>
            <a:lstStyle/>
            <a:p>
              <a:pPr algn="ctr"/>
              <a:r>
                <a:rPr lang="en-US" sz="1600" b="1" dirty="0">
                  <a:solidFill>
                    <a:schemeClr val="bg1"/>
                  </a:solidFill>
                </a:rPr>
                <a:t>25%</a:t>
              </a:r>
            </a:p>
            <a:p>
              <a:pPr algn="ctr"/>
              <a:r>
                <a:rPr lang="en-US" sz="1000" b="1" dirty="0">
                  <a:solidFill>
                    <a:schemeClr val="bg1"/>
                  </a:solidFill>
                </a:rPr>
                <a:t>n = 108</a:t>
              </a:r>
              <a:endParaRPr lang="en-ZA" sz="1000" b="1" dirty="0">
                <a:solidFill>
                  <a:schemeClr val="bg1"/>
                </a:solidFill>
              </a:endParaRPr>
            </a:p>
          </p:txBody>
        </p:sp>
      </p:grpSp>
      <p:grpSp>
        <p:nvGrpSpPr>
          <p:cNvPr id="38" name="Group 37">
            <a:extLst>
              <a:ext uri="{FF2B5EF4-FFF2-40B4-BE49-F238E27FC236}">
                <a16:creationId xmlns:a16="http://schemas.microsoft.com/office/drawing/2014/main" id="{1751B7FD-D581-8316-68E3-A4B96FC1A152}"/>
              </a:ext>
            </a:extLst>
          </p:cNvPr>
          <p:cNvGrpSpPr/>
          <p:nvPr/>
        </p:nvGrpSpPr>
        <p:grpSpPr>
          <a:xfrm>
            <a:off x="5810073" y="2374200"/>
            <a:ext cx="820069" cy="648000"/>
            <a:chOff x="7518250" y="1852697"/>
            <a:chExt cx="820069" cy="648000"/>
          </a:xfrm>
        </p:grpSpPr>
        <p:sp>
          <p:nvSpPr>
            <p:cNvPr id="39" name="Oval 38">
              <a:extLst>
                <a:ext uri="{FF2B5EF4-FFF2-40B4-BE49-F238E27FC236}">
                  <a16:creationId xmlns:a16="http://schemas.microsoft.com/office/drawing/2014/main" id="{DE7E2EEF-93FC-F386-9D3A-555565E37A3F}"/>
                </a:ext>
              </a:extLst>
            </p:cNvPr>
            <p:cNvSpPr/>
            <p:nvPr/>
          </p:nvSpPr>
          <p:spPr>
            <a:xfrm>
              <a:off x="7592252" y="1852697"/>
              <a:ext cx="648000" cy="648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0" name="TextBox 39">
              <a:extLst>
                <a:ext uri="{FF2B5EF4-FFF2-40B4-BE49-F238E27FC236}">
                  <a16:creationId xmlns:a16="http://schemas.microsoft.com/office/drawing/2014/main" id="{66D482C2-2BFC-0085-A2C8-9C37D35D214E}"/>
                </a:ext>
              </a:extLst>
            </p:cNvPr>
            <p:cNvSpPr txBox="1"/>
            <p:nvPr/>
          </p:nvSpPr>
          <p:spPr>
            <a:xfrm>
              <a:off x="7518250" y="1967766"/>
              <a:ext cx="820069" cy="492443"/>
            </a:xfrm>
            <a:prstGeom prst="rect">
              <a:avLst/>
            </a:prstGeom>
            <a:noFill/>
          </p:spPr>
          <p:txBody>
            <a:bodyPr wrap="square" lIns="91440" tIns="45720" rIns="91440" bIns="45720" rtlCol="0" anchor="t">
              <a:spAutoFit/>
            </a:bodyPr>
            <a:lstStyle/>
            <a:p>
              <a:pPr algn="ctr"/>
              <a:r>
                <a:rPr lang="en-US" sz="1600" b="1" dirty="0">
                  <a:solidFill>
                    <a:schemeClr val="bg1"/>
                  </a:solidFill>
                </a:rPr>
                <a:t>18%</a:t>
              </a:r>
              <a:endParaRPr lang="en-US" sz="1600" b="1" dirty="0">
                <a:solidFill>
                  <a:schemeClr val="bg1"/>
                </a:solidFill>
                <a:ea typeface="Open Sans"/>
                <a:cs typeface="Open Sans"/>
              </a:endParaRPr>
            </a:p>
            <a:p>
              <a:pPr algn="ctr"/>
              <a:r>
                <a:rPr lang="en-US" sz="1000" b="1" dirty="0">
                  <a:solidFill>
                    <a:schemeClr val="bg1"/>
                  </a:solidFill>
                </a:rPr>
                <a:t>n = 76</a:t>
              </a:r>
              <a:endParaRPr lang="en-ZA" sz="1400" b="1" dirty="0">
                <a:solidFill>
                  <a:schemeClr val="bg1"/>
                </a:solidFill>
              </a:endParaRPr>
            </a:p>
          </p:txBody>
        </p:sp>
      </p:grpSp>
      <p:grpSp>
        <p:nvGrpSpPr>
          <p:cNvPr id="41" name="Group 40">
            <a:extLst>
              <a:ext uri="{FF2B5EF4-FFF2-40B4-BE49-F238E27FC236}">
                <a16:creationId xmlns:a16="http://schemas.microsoft.com/office/drawing/2014/main" id="{0CEEB520-8F54-2F03-B06D-53DE4581CD53}"/>
              </a:ext>
            </a:extLst>
          </p:cNvPr>
          <p:cNvGrpSpPr/>
          <p:nvPr/>
        </p:nvGrpSpPr>
        <p:grpSpPr>
          <a:xfrm>
            <a:off x="10643901" y="2018189"/>
            <a:ext cx="1239253" cy="1239253"/>
            <a:chOff x="8864579" y="1557071"/>
            <a:chExt cx="1239253" cy="1239253"/>
          </a:xfrm>
          <a:solidFill>
            <a:schemeClr val="accent6"/>
          </a:solidFill>
        </p:grpSpPr>
        <p:sp>
          <p:nvSpPr>
            <p:cNvPr id="42" name="Oval 41">
              <a:extLst>
                <a:ext uri="{FF2B5EF4-FFF2-40B4-BE49-F238E27FC236}">
                  <a16:creationId xmlns:a16="http://schemas.microsoft.com/office/drawing/2014/main" id="{DC9CF12E-EB6D-63C2-F9B2-4103AF285711}"/>
                </a:ext>
              </a:extLst>
            </p:cNvPr>
            <p:cNvSpPr/>
            <p:nvPr/>
          </p:nvSpPr>
          <p:spPr>
            <a:xfrm>
              <a:off x="8864579" y="1557071"/>
              <a:ext cx="1239253" cy="1239253"/>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TextBox 42">
              <a:extLst>
                <a:ext uri="{FF2B5EF4-FFF2-40B4-BE49-F238E27FC236}">
                  <a16:creationId xmlns:a16="http://schemas.microsoft.com/office/drawing/2014/main" id="{87D3D10E-ACD0-369B-22FA-656CA6A75CE5}"/>
                </a:ext>
              </a:extLst>
            </p:cNvPr>
            <p:cNvSpPr txBox="1"/>
            <p:nvPr/>
          </p:nvSpPr>
          <p:spPr>
            <a:xfrm>
              <a:off x="9088687" y="1925854"/>
              <a:ext cx="820069" cy="492443"/>
            </a:xfrm>
            <a:prstGeom prst="rect">
              <a:avLst/>
            </a:prstGeom>
            <a:grpFill/>
            <a:ln>
              <a:solidFill>
                <a:schemeClr val="accent6"/>
              </a:solidFill>
            </a:ln>
          </p:spPr>
          <p:txBody>
            <a:bodyPr wrap="square" lIns="91440" tIns="45720" rIns="91440" bIns="45720" rtlCol="0" anchor="t">
              <a:spAutoFit/>
            </a:bodyPr>
            <a:lstStyle/>
            <a:p>
              <a:pPr algn="ctr"/>
              <a:r>
                <a:rPr lang="en-US" sz="1600" b="1" dirty="0"/>
                <a:t>34%</a:t>
              </a:r>
            </a:p>
            <a:p>
              <a:pPr algn="ctr"/>
              <a:r>
                <a:rPr lang="en-US" sz="1000" b="1" dirty="0"/>
                <a:t>n = 147</a:t>
              </a:r>
              <a:endParaRPr lang="en-ZA" sz="1000" b="1" dirty="0"/>
            </a:p>
          </p:txBody>
        </p:sp>
      </p:grpSp>
      <p:grpSp>
        <p:nvGrpSpPr>
          <p:cNvPr id="44" name="Group 43">
            <a:extLst>
              <a:ext uri="{FF2B5EF4-FFF2-40B4-BE49-F238E27FC236}">
                <a16:creationId xmlns:a16="http://schemas.microsoft.com/office/drawing/2014/main" id="{7A11713D-52C9-261F-55EC-6000A6C67EB9}"/>
              </a:ext>
            </a:extLst>
          </p:cNvPr>
          <p:cNvGrpSpPr/>
          <p:nvPr/>
        </p:nvGrpSpPr>
        <p:grpSpPr>
          <a:xfrm>
            <a:off x="9043921" y="2275792"/>
            <a:ext cx="936000" cy="936000"/>
            <a:chOff x="10728158" y="1708697"/>
            <a:chExt cx="936000" cy="936000"/>
          </a:xfrm>
        </p:grpSpPr>
        <p:sp>
          <p:nvSpPr>
            <p:cNvPr id="45" name="Oval 44">
              <a:extLst>
                <a:ext uri="{FF2B5EF4-FFF2-40B4-BE49-F238E27FC236}">
                  <a16:creationId xmlns:a16="http://schemas.microsoft.com/office/drawing/2014/main" id="{BEE48FBF-6B19-9A9D-2614-F8FDC1DBE845}"/>
                </a:ext>
              </a:extLst>
            </p:cNvPr>
            <p:cNvSpPr/>
            <p:nvPr/>
          </p:nvSpPr>
          <p:spPr>
            <a:xfrm>
              <a:off x="10728158" y="1708697"/>
              <a:ext cx="936000" cy="93600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TextBox 45">
              <a:extLst>
                <a:ext uri="{FF2B5EF4-FFF2-40B4-BE49-F238E27FC236}">
                  <a16:creationId xmlns:a16="http://schemas.microsoft.com/office/drawing/2014/main" id="{BEE56453-41DF-09FD-5BE0-8F294F657E07}"/>
                </a:ext>
              </a:extLst>
            </p:cNvPr>
            <p:cNvSpPr txBox="1"/>
            <p:nvPr/>
          </p:nvSpPr>
          <p:spPr>
            <a:xfrm>
              <a:off x="10809571" y="1949301"/>
              <a:ext cx="820069" cy="492443"/>
            </a:xfrm>
            <a:prstGeom prst="rect">
              <a:avLst/>
            </a:prstGeom>
            <a:noFill/>
          </p:spPr>
          <p:txBody>
            <a:bodyPr wrap="square" lIns="91440" tIns="45720" rIns="91440" bIns="45720" rtlCol="0" anchor="t">
              <a:spAutoFit/>
            </a:bodyPr>
            <a:lstStyle/>
            <a:p>
              <a:pPr algn="ctr"/>
              <a:r>
                <a:rPr lang="en-US" sz="1600" b="1" dirty="0"/>
                <a:t>24%</a:t>
              </a:r>
            </a:p>
            <a:p>
              <a:pPr algn="ctr"/>
              <a:r>
                <a:rPr lang="en-US" sz="1000" b="1" dirty="0"/>
                <a:t>n = 102</a:t>
              </a:r>
              <a:endParaRPr lang="en-ZA" sz="1000" b="1" dirty="0"/>
            </a:p>
          </p:txBody>
        </p:sp>
      </p:grpSp>
      <p:sp>
        <p:nvSpPr>
          <p:cNvPr id="47" name="TextBox 46">
            <a:extLst>
              <a:ext uri="{FF2B5EF4-FFF2-40B4-BE49-F238E27FC236}">
                <a16:creationId xmlns:a16="http://schemas.microsoft.com/office/drawing/2014/main" id="{DFC4B743-BFD8-5410-FC6C-A96D9C579B85}"/>
              </a:ext>
            </a:extLst>
          </p:cNvPr>
          <p:cNvSpPr txBox="1"/>
          <p:nvPr/>
        </p:nvSpPr>
        <p:spPr>
          <a:xfrm>
            <a:off x="6926487" y="3227680"/>
            <a:ext cx="1917324" cy="430887"/>
          </a:xfrm>
          <a:prstGeom prst="rect">
            <a:avLst/>
          </a:prstGeom>
          <a:noFill/>
        </p:spPr>
        <p:txBody>
          <a:bodyPr wrap="square" rtlCol="0">
            <a:spAutoFit/>
          </a:bodyPr>
          <a:lstStyle/>
          <a:p>
            <a:pPr algn="ctr">
              <a:spcAft>
                <a:spcPts val="600"/>
              </a:spcAft>
            </a:pPr>
            <a:r>
              <a:rPr lang="en-US" sz="1100" b="1" dirty="0"/>
              <a:t>&lt;75% of pre-COVID </a:t>
            </a:r>
            <a:r>
              <a:rPr lang="en-US" sz="1100" dirty="0"/>
              <a:t>revenue in July ‘21</a:t>
            </a:r>
            <a:endParaRPr lang="en-ZA" sz="1100" dirty="0"/>
          </a:p>
        </p:txBody>
      </p:sp>
      <p:sp>
        <p:nvSpPr>
          <p:cNvPr id="48" name="TextBox 47">
            <a:extLst>
              <a:ext uri="{FF2B5EF4-FFF2-40B4-BE49-F238E27FC236}">
                <a16:creationId xmlns:a16="http://schemas.microsoft.com/office/drawing/2014/main" id="{6462E7BF-8314-C80A-03B1-7CA6BA28C0F4}"/>
              </a:ext>
            </a:extLst>
          </p:cNvPr>
          <p:cNvSpPr txBox="1"/>
          <p:nvPr/>
        </p:nvSpPr>
        <p:spPr>
          <a:xfrm>
            <a:off x="5430660" y="3227680"/>
            <a:ext cx="1584565" cy="430887"/>
          </a:xfrm>
          <a:prstGeom prst="rect">
            <a:avLst/>
          </a:prstGeom>
          <a:noFill/>
        </p:spPr>
        <p:txBody>
          <a:bodyPr wrap="square" lIns="91440" tIns="45720" rIns="91440" bIns="45720" rtlCol="0" anchor="t">
            <a:spAutoFit/>
          </a:bodyPr>
          <a:lstStyle/>
          <a:p>
            <a:pPr algn="ctr">
              <a:spcAft>
                <a:spcPts val="600"/>
              </a:spcAft>
            </a:pPr>
            <a:r>
              <a:rPr lang="en-US" sz="1100" b="1" dirty="0"/>
              <a:t>&gt;=75% pre-COVID </a:t>
            </a:r>
            <a:r>
              <a:rPr lang="en-US" sz="1100" dirty="0"/>
              <a:t>revenue in July ‘21</a:t>
            </a:r>
            <a:endParaRPr lang="en-ZA" sz="1100" dirty="0"/>
          </a:p>
        </p:txBody>
      </p:sp>
      <p:sp>
        <p:nvSpPr>
          <p:cNvPr id="49" name="TextBox 48">
            <a:extLst>
              <a:ext uri="{FF2B5EF4-FFF2-40B4-BE49-F238E27FC236}">
                <a16:creationId xmlns:a16="http://schemas.microsoft.com/office/drawing/2014/main" id="{F48FAD6F-D889-DEA6-926F-9EB792CF512E}"/>
              </a:ext>
            </a:extLst>
          </p:cNvPr>
          <p:cNvSpPr txBox="1"/>
          <p:nvPr/>
        </p:nvSpPr>
        <p:spPr>
          <a:xfrm>
            <a:off x="10542944" y="3347036"/>
            <a:ext cx="1445824" cy="769441"/>
          </a:xfrm>
          <a:prstGeom prst="rect">
            <a:avLst/>
          </a:prstGeom>
          <a:noFill/>
        </p:spPr>
        <p:txBody>
          <a:bodyPr wrap="square" rtlCol="0">
            <a:spAutoFit/>
          </a:bodyPr>
          <a:lstStyle/>
          <a:p>
            <a:pPr algn="ctr">
              <a:spcAft>
                <a:spcPts val="600"/>
              </a:spcAft>
            </a:pPr>
            <a:r>
              <a:rPr lang="en-US" sz="1100" dirty="0"/>
              <a:t>Had a business pre-Covid but not operating </a:t>
            </a:r>
            <a:r>
              <a:rPr lang="en-US" sz="1100" u="sng" dirty="0"/>
              <a:t>any business</a:t>
            </a:r>
            <a:r>
              <a:rPr lang="en-US" sz="1100" dirty="0"/>
              <a:t> in July ‘21</a:t>
            </a:r>
            <a:endParaRPr lang="en-ZA" sz="1100" dirty="0"/>
          </a:p>
        </p:txBody>
      </p:sp>
      <p:sp>
        <p:nvSpPr>
          <p:cNvPr id="50" name="TextBox 49">
            <a:extLst>
              <a:ext uri="{FF2B5EF4-FFF2-40B4-BE49-F238E27FC236}">
                <a16:creationId xmlns:a16="http://schemas.microsoft.com/office/drawing/2014/main" id="{162DAF3B-9836-A0AE-CF16-42A1DA944977}"/>
              </a:ext>
            </a:extLst>
          </p:cNvPr>
          <p:cNvSpPr txBox="1"/>
          <p:nvPr/>
        </p:nvSpPr>
        <p:spPr>
          <a:xfrm>
            <a:off x="8843811" y="3327429"/>
            <a:ext cx="1445824" cy="938719"/>
          </a:xfrm>
          <a:prstGeom prst="rect">
            <a:avLst/>
          </a:prstGeom>
          <a:noFill/>
        </p:spPr>
        <p:txBody>
          <a:bodyPr wrap="square" rtlCol="0">
            <a:spAutoFit/>
          </a:bodyPr>
          <a:lstStyle/>
          <a:p>
            <a:pPr algn="ctr">
              <a:spcAft>
                <a:spcPts val="600"/>
              </a:spcAft>
            </a:pPr>
            <a:r>
              <a:rPr lang="en-US" sz="1100" dirty="0"/>
              <a:t>Did not provide reliable revenue data that could be compared between W1 &amp; W3</a:t>
            </a:r>
            <a:endParaRPr lang="en-ZA" sz="1100" dirty="0"/>
          </a:p>
        </p:txBody>
      </p:sp>
      <p:sp>
        <p:nvSpPr>
          <p:cNvPr id="51" name="TextBox 50">
            <a:extLst>
              <a:ext uri="{FF2B5EF4-FFF2-40B4-BE49-F238E27FC236}">
                <a16:creationId xmlns:a16="http://schemas.microsoft.com/office/drawing/2014/main" id="{A193FC02-580C-B634-340A-7E9ACECF11DD}"/>
              </a:ext>
            </a:extLst>
          </p:cNvPr>
          <p:cNvSpPr txBox="1"/>
          <p:nvPr/>
        </p:nvSpPr>
        <p:spPr>
          <a:xfrm>
            <a:off x="5617311" y="4178984"/>
            <a:ext cx="2925518" cy="738664"/>
          </a:xfrm>
          <a:prstGeom prst="rect">
            <a:avLst/>
          </a:prstGeom>
          <a:noFill/>
        </p:spPr>
        <p:txBody>
          <a:bodyPr wrap="square" rtlCol="0">
            <a:spAutoFit/>
          </a:bodyPr>
          <a:lstStyle/>
          <a:p>
            <a:pPr algn="ctr">
              <a:spcAft>
                <a:spcPts val="600"/>
              </a:spcAft>
            </a:pPr>
            <a:r>
              <a:rPr lang="en-US" sz="1050" dirty="0"/>
              <a:t>Had a business pre-Covid (Feb 2020) and in July 2021 (W3), and provided reliable revenue data that could be compared across the first and third survey waves</a:t>
            </a:r>
            <a:endParaRPr lang="en-ZA" sz="1050" dirty="0"/>
          </a:p>
        </p:txBody>
      </p:sp>
      <p:sp>
        <p:nvSpPr>
          <p:cNvPr id="52" name="Right Brace 51">
            <a:extLst>
              <a:ext uri="{FF2B5EF4-FFF2-40B4-BE49-F238E27FC236}">
                <a16:creationId xmlns:a16="http://schemas.microsoft.com/office/drawing/2014/main" id="{9DC94A27-2469-1F29-9423-84C08C12B201}"/>
              </a:ext>
            </a:extLst>
          </p:cNvPr>
          <p:cNvSpPr/>
          <p:nvPr/>
        </p:nvSpPr>
        <p:spPr>
          <a:xfrm rot="5400000">
            <a:off x="6834270" y="2790049"/>
            <a:ext cx="468000" cy="2196000"/>
          </a:xfrm>
          <a:prstGeom prst="rightBrac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3" name="Rectangle: Rounded Corners 52">
            <a:extLst>
              <a:ext uri="{FF2B5EF4-FFF2-40B4-BE49-F238E27FC236}">
                <a16:creationId xmlns:a16="http://schemas.microsoft.com/office/drawing/2014/main" id="{C38B03DF-3710-F06B-7BDD-3839509FB262}"/>
              </a:ext>
            </a:extLst>
          </p:cNvPr>
          <p:cNvSpPr/>
          <p:nvPr/>
        </p:nvSpPr>
        <p:spPr>
          <a:xfrm>
            <a:off x="5487883" y="5139892"/>
            <a:ext cx="6734911" cy="4772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Note: Segment size (%) calculated using the full sample of businesses that could be tracked across W1 &amp; W3 (433 business owners)</a:t>
            </a:r>
            <a:endParaRPr lang="en-ZA" sz="1000" baseline="30000" dirty="0">
              <a:solidFill>
                <a:schemeClr val="tx1"/>
              </a:solidFill>
            </a:endParaRPr>
          </a:p>
        </p:txBody>
      </p:sp>
    </p:spTree>
    <p:extLst>
      <p:ext uri="{BB962C8B-B14F-4D97-AF65-F5344CB8AC3E}">
        <p14:creationId xmlns:p14="http://schemas.microsoft.com/office/powerpoint/2010/main" val="54338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9FBF6CA-DAA9-8472-AC62-CA00B7826EDD}"/>
              </a:ext>
            </a:extLst>
          </p:cNvPr>
          <p:cNvSpPr/>
          <p:nvPr/>
        </p:nvSpPr>
        <p:spPr>
          <a:xfrm>
            <a:off x="6096000" y="1128816"/>
            <a:ext cx="6096000" cy="5043383"/>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F3E52F95-1CF3-2124-67E4-C2E4E028B41B}"/>
              </a:ext>
            </a:extLst>
          </p:cNvPr>
          <p:cNvSpPr>
            <a:spLocks noGrp="1"/>
          </p:cNvSpPr>
          <p:nvPr>
            <p:ph type="sldNum" sz="quarter" idx="11"/>
          </p:nvPr>
        </p:nvSpPr>
        <p:spPr/>
        <p:txBody>
          <a:bodyPr/>
          <a:lstStyle/>
          <a:p>
            <a:fld id="{E9D4EFA4-1F90-4D2B-A593-3266C62E9295}" type="slidenum">
              <a:rPr lang="en-ZA" smtClean="0"/>
              <a:pPr/>
              <a:t>8</a:t>
            </a:fld>
            <a:r>
              <a:rPr lang="en-ZA"/>
              <a:t> |</a:t>
            </a:r>
          </a:p>
        </p:txBody>
      </p:sp>
      <p:sp>
        <p:nvSpPr>
          <p:cNvPr id="7" name="Footer Placeholder 2">
            <a:extLst>
              <a:ext uri="{FF2B5EF4-FFF2-40B4-BE49-F238E27FC236}">
                <a16:creationId xmlns:a16="http://schemas.microsoft.com/office/drawing/2014/main" id="{20DFEAAF-663D-4FA9-75CC-E41F41A9B717}"/>
              </a:ext>
            </a:extLst>
          </p:cNvPr>
          <p:cNvSpPr>
            <a:spLocks noGrp="1"/>
          </p:cNvSpPr>
          <p:nvPr>
            <p:ph type="ftr" sz="quarter" idx="10"/>
          </p:nvPr>
        </p:nvSpPr>
        <p:spPr>
          <a:xfrm>
            <a:off x="666392" y="6391765"/>
            <a:ext cx="10143617" cy="365125"/>
          </a:xfrm>
        </p:spPr>
        <p:txBody>
          <a:bodyPr/>
          <a:lstStyle/>
          <a:p>
            <a:r>
              <a:rPr lang="en-ZA" sz="900" dirty="0">
                <a:solidFill>
                  <a:schemeClr val="tx1"/>
                </a:solidFill>
              </a:rPr>
              <a:t>Source: </a:t>
            </a:r>
            <a:r>
              <a:rPr lang="en-ZA" sz="900" dirty="0" err="1">
                <a:solidFill>
                  <a:schemeClr val="tx1"/>
                </a:solidFill>
              </a:rPr>
              <a:t>FinAccess</a:t>
            </a:r>
            <a:r>
              <a:rPr lang="en-ZA" sz="900" dirty="0">
                <a:solidFill>
                  <a:schemeClr val="tx1"/>
                </a:solidFill>
              </a:rPr>
              <a:t> MSE Tracker Survey: Wave 1 &amp; Wave 3 datasets</a:t>
            </a:r>
          </a:p>
          <a:p>
            <a:r>
              <a:rPr lang="en-ZA" sz="900" dirty="0">
                <a:solidFill>
                  <a:schemeClr val="tx1"/>
                </a:solidFill>
              </a:rPr>
              <a:t>Note: [1] Respondents were asked to  give an estimate of their </a:t>
            </a:r>
            <a:r>
              <a:rPr lang="en-ZA" sz="900" b="1" dirty="0">
                <a:solidFill>
                  <a:schemeClr val="tx1"/>
                </a:solidFill>
              </a:rPr>
              <a:t>total sales / revenue</a:t>
            </a:r>
            <a:r>
              <a:rPr lang="en-ZA" sz="900" dirty="0">
                <a:solidFill>
                  <a:schemeClr val="tx1"/>
                </a:solidFill>
              </a:rPr>
              <a:t> in a day, week or month in February 2020 (pre-Covid). Daily and weekly revenues were converted to monthly revenues assuming 6 days worked per week and four weeks in a month</a:t>
            </a:r>
          </a:p>
        </p:txBody>
      </p:sp>
      <p:graphicFrame>
        <p:nvGraphicFramePr>
          <p:cNvPr id="8" name="Chart 7">
            <a:extLst>
              <a:ext uri="{FF2B5EF4-FFF2-40B4-BE49-F238E27FC236}">
                <a16:creationId xmlns:a16="http://schemas.microsoft.com/office/drawing/2014/main" id="{2F7DB98D-007B-925A-FA0E-D3E4B903D6C0}"/>
              </a:ext>
            </a:extLst>
          </p:cNvPr>
          <p:cNvGraphicFramePr/>
          <p:nvPr>
            <p:extLst>
              <p:ext uri="{D42A27DB-BD31-4B8C-83A1-F6EECF244321}">
                <p14:modId xmlns:p14="http://schemas.microsoft.com/office/powerpoint/2010/main" val="2346925896"/>
              </p:ext>
            </p:extLst>
          </p:nvPr>
        </p:nvGraphicFramePr>
        <p:xfrm>
          <a:off x="4415971" y="1413697"/>
          <a:ext cx="9948984" cy="4215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7">
            <a:extLst>
              <a:ext uri="{FF2B5EF4-FFF2-40B4-BE49-F238E27FC236}">
                <a16:creationId xmlns:a16="http://schemas.microsoft.com/office/drawing/2014/main" id="{2584C418-7630-4555-632C-5142E5025795}"/>
              </a:ext>
            </a:extLst>
          </p:cNvPr>
          <p:cNvGraphicFramePr>
            <a:graphicFrameLocks noGrp="1"/>
          </p:cNvGraphicFramePr>
          <p:nvPr>
            <p:extLst>
              <p:ext uri="{D42A27DB-BD31-4B8C-83A1-F6EECF244321}">
                <p14:modId xmlns:p14="http://schemas.microsoft.com/office/powerpoint/2010/main" val="3847347876"/>
              </p:ext>
            </p:extLst>
          </p:nvPr>
        </p:nvGraphicFramePr>
        <p:xfrm>
          <a:off x="11433354" y="2139657"/>
          <a:ext cx="568148" cy="3304646"/>
        </p:xfrm>
        <a:graphic>
          <a:graphicData uri="http://schemas.openxmlformats.org/drawingml/2006/table">
            <a:tbl>
              <a:tblPr firstRow="1" bandRow="1">
                <a:tableStyleId>{5C22544A-7EE6-4342-B048-85BDC9FD1C3A}</a:tableStyleId>
              </a:tblPr>
              <a:tblGrid>
                <a:gridCol w="568148">
                  <a:extLst>
                    <a:ext uri="{9D8B030D-6E8A-4147-A177-3AD203B41FA5}">
                      <a16:colId xmlns:a16="http://schemas.microsoft.com/office/drawing/2014/main" val="197606135"/>
                    </a:ext>
                  </a:extLst>
                </a:gridCol>
              </a:tblGrid>
              <a:tr h="812611">
                <a:tc>
                  <a:txBody>
                    <a:bodyPr/>
                    <a:lstStyle/>
                    <a:p>
                      <a:r>
                        <a:rPr lang="en-US" sz="1200" b="0" i="1" dirty="0">
                          <a:solidFill>
                            <a:schemeClr val="tx1"/>
                          </a:solidFill>
                        </a:rPr>
                        <a:t>68</a:t>
                      </a:r>
                      <a:endParaRPr lang="en-ZA" sz="1200" b="0" i="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425638"/>
                  </a:ext>
                </a:extLst>
              </a:tr>
              <a:tr h="812611">
                <a:tc>
                  <a:txBody>
                    <a:bodyPr/>
                    <a:lstStyle/>
                    <a:p>
                      <a:r>
                        <a:rPr lang="en-US" sz="1200" b="0" i="1" dirty="0">
                          <a:solidFill>
                            <a:schemeClr val="tx1"/>
                          </a:solidFill>
                        </a:rPr>
                        <a:t>50</a:t>
                      </a:r>
                      <a:endParaRPr lang="en-ZA" sz="1200" b="0" i="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4375912"/>
                  </a:ext>
                </a:extLst>
              </a:tr>
              <a:tr h="812611">
                <a:tc>
                  <a:txBody>
                    <a:bodyPr/>
                    <a:lstStyle/>
                    <a:p>
                      <a:r>
                        <a:rPr lang="en-US" sz="1200" b="0" i="1">
                          <a:solidFill>
                            <a:schemeClr val="tx1"/>
                          </a:solidFill>
                        </a:rPr>
                        <a:t>64</a:t>
                      </a:r>
                      <a:endParaRPr lang="en-ZA" sz="1200" b="0" i="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1435927"/>
                  </a:ext>
                </a:extLst>
              </a:tr>
              <a:tr h="866813">
                <a:tc>
                  <a:txBody>
                    <a:bodyPr/>
                    <a:lstStyle/>
                    <a:p>
                      <a:r>
                        <a:rPr lang="en-US" sz="1200" b="0" i="1" dirty="0">
                          <a:solidFill>
                            <a:schemeClr val="tx1"/>
                          </a:solidFill>
                        </a:rPr>
                        <a:t>107</a:t>
                      </a:r>
                      <a:endParaRPr lang="en-ZA" sz="1200" b="0" i="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9401634"/>
                  </a:ext>
                </a:extLst>
              </a:tr>
            </a:tbl>
          </a:graphicData>
        </a:graphic>
      </p:graphicFrame>
      <p:sp>
        <p:nvSpPr>
          <p:cNvPr id="11" name="TextBox 10">
            <a:extLst>
              <a:ext uri="{FF2B5EF4-FFF2-40B4-BE49-F238E27FC236}">
                <a16:creationId xmlns:a16="http://schemas.microsoft.com/office/drawing/2014/main" id="{8A81D6AF-4D0B-A44C-672C-10FB4B9EC69D}"/>
              </a:ext>
            </a:extLst>
          </p:cNvPr>
          <p:cNvSpPr txBox="1"/>
          <p:nvPr/>
        </p:nvSpPr>
        <p:spPr>
          <a:xfrm>
            <a:off x="190498" y="1128817"/>
            <a:ext cx="5715004" cy="3416320"/>
          </a:xfrm>
          <a:prstGeom prst="rect">
            <a:avLst/>
          </a:prstGeom>
          <a:noFill/>
        </p:spPr>
        <p:txBody>
          <a:bodyPr wrap="square" rtlCol="0">
            <a:spAutoFit/>
          </a:bodyPr>
          <a:lstStyle/>
          <a:p>
            <a:pPr marL="285750" indent="-285750" algn="l">
              <a:spcAft>
                <a:spcPts val="600"/>
              </a:spcAft>
              <a:buFont typeface="Arial" panose="020B0604020202020204" pitchFamily="34" charset="0"/>
              <a:buChar char="•"/>
            </a:pPr>
            <a:r>
              <a:rPr lang="en-US" sz="1400" b="1" dirty="0"/>
              <a:t>The size of the business, </a:t>
            </a:r>
            <a:r>
              <a:rPr lang="en-US" sz="1400" dirty="0"/>
              <a:t>as measured by its turnover (revenue), appears to have</a:t>
            </a:r>
            <a:r>
              <a:rPr lang="en-US" sz="1400" b="1" dirty="0"/>
              <a:t> played an important role in determining which businesses were able to ‘bounce back’</a:t>
            </a:r>
          </a:p>
          <a:p>
            <a:pPr marL="285750" indent="-285750" algn="l">
              <a:spcAft>
                <a:spcPts val="600"/>
              </a:spcAft>
              <a:buFont typeface="Arial" panose="020B0604020202020204" pitchFamily="34" charset="0"/>
              <a:buChar char="•"/>
            </a:pPr>
            <a:r>
              <a:rPr lang="en-US" sz="1400" b="1" dirty="0"/>
              <a:t>Businesses with lower pre-COVID revenues </a:t>
            </a:r>
            <a:r>
              <a:rPr lang="en-US" sz="1400" dirty="0"/>
              <a:t>appear to have </a:t>
            </a:r>
            <a:r>
              <a:rPr lang="en-US" sz="1400" b="1" dirty="0"/>
              <a:t>recovered quicker</a:t>
            </a:r>
            <a:r>
              <a:rPr lang="en-US" sz="1400" dirty="0"/>
              <a:t> than businesses with higher revenues; </a:t>
            </a:r>
          </a:p>
          <a:p>
            <a:pPr marL="742950" lvl="1" indent="-285750">
              <a:spcAft>
                <a:spcPts val="600"/>
              </a:spcAft>
              <a:buFont typeface="Courier New" panose="02070309020205020404" pitchFamily="49" charset="0"/>
              <a:buChar char="o"/>
            </a:pPr>
            <a:r>
              <a:rPr lang="en-US" sz="1400" dirty="0"/>
              <a:t>39% of business owners who reported pre-Covid revenues of </a:t>
            </a:r>
            <a:r>
              <a:rPr lang="en-US" sz="1400" dirty="0" err="1"/>
              <a:t>Ksh</a:t>
            </a:r>
            <a:r>
              <a:rPr lang="en-US" sz="1400" dirty="0"/>
              <a:t> 30 000 or less per month had recovered by July 2021, compared to only 9% of business owners who reported revenues of </a:t>
            </a:r>
            <a:r>
              <a:rPr lang="en-US" sz="1400" dirty="0" err="1"/>
              <a:t>Ksh</a:t>
            </a:r>
            <a:r>
              <a:rPr lang="en-US" sz="1400" dirty="0"/>
              <a:t> 100 000 or more per month pre-Covid</a:t>
            </a:r>
          </a:p>
          <a:p>
            <a:pPr marL="285750" indent="-285750">
              <a:spcAft>
                <a:spcPts val="600"/>
              </a:spcAft>
              <a:buFont typeface="Courier New" panose="02070309020205020404" pitchFamily="49" charset="0"/>
              <a:buChar char="o"/>
            </a:pPr>
            <a:r>
              <a:rPr lang="en-US" sz="1400" dirty="0"/>
              <a:t>This is likely because it is comparatively easier to ‘bounce back’ from a low base than it is a higher base</a:t>
            </a:r>
          </a:p>
          <a:p>
            <a:pPr marL="285750" indent="-285750">
              <a:spcAft>
                <a:spcPts val="600"/>
              </a:spcAft>
              <a:buFont typeface="Courier New" panose="02070309020205020404" pitchFamily="49" charset="0"/>
              <a:buChar char="o"/>
            </a:pPr>
            <a:r>
              <a:rPr lang="en-US" sz="1400" dirty="0"/>
              <a:t>However, as noted previously, recovery in revenue does not necessarily imply the business owner is better off  </a:t>
            </a:r>
          </a:p>
        </p:txBody>
      </p:sp>
      <p:sp>
        <p:nvSpPr>
          <p:cNvPr id="14" name="Title 1">
            <a:extLst>
              <a:ext uri="{FF2B5EF4-FFF2-40B4-BE49-F238E27FC236}">
                <a16:creationId xmlns:a16="http://schemas.microsoft.com/office/drawing/2014/main" id="{5D2CE12B-F0D6-0977-577D-94C774D40084}"/>
              </a:ext>
            </a:extLst>
          </p:cNvPr>
          <p:cNvSpPr txBox="1">
            <a:spLocks/>
          </p:cNvSpPr>
          <p:nvPr/>
        </p:nvSpPr>
        <p:spPr>
          <a:xfrm>
            <a:off x="190498" y="46935"/>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b="1" dirty="0"/>
              <a:t>WHICH MICRO BUSINESSES WERE ABLE TO RECOVER? </a:t>
            </a:r>
            <a:endParaRPr lang="en-ZA" dirty="0"/>
          </a:p>
        </p:txBody>
      </p:sp>
      <p:sp>
        <p:nvSpPr>
          <p:cNvPr id="3" name="Text Placeholder 6">
            <a:extLst>
              <a:ext uri="{FF2B5EF4-FFF2-40B4-BE49-F238E27FC236}">
                <a16:creationId xmlns:a16="http://schemas.microsoft.com/office/drawing/2014/main" id="{8C22B3C6-71DE-6C77-9DE8-75A533DD62EE}"/>
              </a:ext>
            </a:extLst>
          </p:cNvPr>
          <p:cNvSpPr>
            <a:spLocks noGrp="1"/>
          </p:cNvSpPr>
          <p:nvPr>
            <p:ph type="body" sz="quarter" idx="12"/>
          </p:nvPr>
        </p:nvSpPr>
        <p:spPr>
          <a:xfrm>
            <a:off x="6443820" y="1305885"/>
            <a:ext cx="5400359" cy="365124"/>
          </a:xfrm>
        </p:spPr>
        <p:txBody>
          <a:bodyPr/>
          <a:lstStyle/>
          <a:p>
            <a:r>
              <a:rPr lang="en-US" dirty="0"/>
              <a:t>MONTHLY REVENUE PRE-COVID (FEB 2020) BY SEGMENT</a:t>
            </a:r>
            <a:r>
              <a:rPr lang="en-US" baseline="30000" dirty="0"/>
              <a:t>1</a:t>
            </a:r>
          </a:p>
        </p:txBody>
      </p:sp>
      <p:sp>
        <p:nvSpPr>
          <p:cNvPr id="2" name="TextBox 1">
            <a:extLst>
              <a:ext uri="{FF2B5EF4-FFF2-40B4-BE49-F238E27FC236}">
                <a16:creationId xmlns:a16="http://schemas.microsoft.com/office/drawing/2014/main" id="{02252EC1-1686-E1E0-588B-83D4485F03B1}"/>
              </a:ext>
            </a:extLst>
          </p:cNvPr>
          <p:cNvSpPr txBox="1"/>
          <p:nvPr/>
        </p:nvSpPr>
        <p:spPr>
          <a:xfrm>
            <a:off x="10810009" y="1813449"/>
            <a:ext cx="1381991" cy="276999"/>
          </a:xfrm>
          <a:prstGeom prst="rect">
            <a:avLst/>
          </a:prstGeom>
          <a:noFill/>
        </p:spPr>
        <p:txBody>
          <a:bodyPr wrap="square" rtlCol="0">
            <a:spAutoFit/>
          </a:bodyPr>
          <a:lstStyle/>
          <a:p>
            <a:pPr algn="ctr">
              <a:spcAft>
                <a:spcPts val="600"/>
              </a:spcAft>
            </a:pPr>
            <a:r>
              <a:rPr lang="en-ZA" sz="1200" dirty="0"/>
              <a:t>Sample size</a:t>
            </a:r>
          </a:p>
        </p:txBody>
      </p:sp>
      <p:sp>
        <p:nvSpPr>
          <p:cNvPr id="5" name="TextBox 4">
            <a:extLst>
              <a:ext uri="{FF2B5EF4-FFF2-40B4-BE49-F238E27FC236}">
                <a16:creationId xmlns:a16="http://schemas.microsoft.com/office/drawing/2014/main" id="{42CBCEC2-08E7-82D4-25DA-37732CE74E5F}"/>
              </a:ext>
            </a:extLst>
          </p:cNvPr>
          <p:cNvSpPr txBox="1"/>
          <p:nvPr/>
        </p:nvSpPr>
        <p:spPr>
          <a:xfrm>
            <a:off x="6280535" y="5839595"/>
            <a:ext cx="4989534" cy="230832"/>
          </a:xfrm>
          <a:prstGeom prst="rect">
            <a:avLst/>
          </a:prstGeom>
          <a:noFill/>
        </p:spPr>
        <p:txBody>
          <a:bodyPr wrap="square" rtlCol="0">
            <a:spAutoFit/>
          </a:bodyPr>
          <a:lstStyle/>
          <a:p>
            <a:pPr algn="l">
              <a:spcAft>
                <a:spcPts val="600"/>
              </a:spcAft>
            </a:pPr>
            <a:r>
              <a:rPr lang="en-ZA" sz="900" dirty="0"/>
              <a:t>Sample n = 289 (analysis excludes the respondents with unclassified revenue and outliers)</a:t>
            </a:r>
          </a:p>
        </p:txBody>
      </p:sp>
      <p:sp>
        <p:nvSpPr>
          <p:cNvPr id="10" name="TextBox 9">
            <a:extLst>
              <a:ext uri="{FF2B5EF4-FFF2-40B4-BE49-F238E27FC236}">
                <a16:creationId xmlns:a16="http://schemas.microsoft.com/office/drawing/2014/main" id="{9EC0BEFC-D550-0834-C31B-33D862146A9B}"/>
              </a:ext>
            </a:extLst>
          </p:cNvPr>
          <p:cNvSpPr txBox="1"/>
          <p:nvPr/>
        </p:nvSpPr>
        <p:spPr>
          <a:xfrm>
            <a:off x="595003" y="4968870"/>
            <a:ext cx="4885322" cy="893834"/>
          </a:xfrm>
          <a:prstGeom prst="rect">
            <a:avLst/>
          </a:prstGeom>
          <a:noFill/>
        </p:spPr>
        <p:txBody>
          <a:bodyPr wrap="square">
            <a:spAutoFit/>
          </a:bodyPr>
          <a:lstStyle/>
          <a:p>
            <a:pPr>
              <a:lnSpc>
                <a:spcPct val="110000"/>
              </a:lnSpc>
            </a:pPr>
            <a:r>
              <a:rPr lang="en-US" sz="1200" b="0" i="1" dirty="0">
                <a:solidFill>
                  <a:srgbClr val="000000"/>
                </a:solidFill>
                <a:effectLst/>
                <a:latin typeface="+mj-lt"/>
              </a:rPr>
              <a:t>I have been able to record income of Ksh3,000 by the fact that prices of basic products stocked in my shop has gone up…this is why you can see the rise in sales</a:t>
            </a:r>
          </a:p>
          <a:p>
            <a:pPr>
              <a:lnSpc>
                <a:spcPct val="110000"/>
              </a:lnSpc>
            </a:pPr>
            <a:r>
              <a:rPr lang="en-US" sz="1200" i="1" dirty="0">
                <a:solidFill>
                  <a:srgbClr val="000000"/>
                </a:solidFill>
                <a:latin typeface="+mj-lt"/>
              </a:rPr>
              <a:t>- Male, general trader, </a:t>
            </a:r>
            <a:r>
              <a:rPr lang="en-US" sz="1200" i="1" dirty="0" err="1">
                <a:solidFill>
                  <a:srgbClr val="000000"/>
                </a:solidFill>
                <a:latin typeface="+mj-lt"/>
              </a:rPr>
              <a:t>Kawangware</a:t>
            </a:r>
            <a:r>
              <a:rPr lang="en-US" sz="1200" i="1" dirty="0">
                <a:solidFill>
                  <a:srgbClr val="000000"/>
                </a:solidFill>
                <a:latin typeface="+mj-lt"/>
              </a:rPr>
              <a:t> (recovered segment)</a:t>
            </a:r>
            <a:endParaRPr lang="en-ZA" sz="1200" i="1" dirty="0">
              <a:latin typeface="+mj-lt"/>
            </a:endParaRPr>
          </a:p>
        </p:txBody>
      </p:sp>
      <p:sp>
        <p:nvSpPr>
          <p:cNvPr id="12" name="Speech Bubble: Rectangle 11">
            <a:extLst>
              <a:ext uri="{FF2B5EF4-FFF2-40B4-BE49-F238E27FC236}">
                <a16:creationId xmlns:a16="http://schemas.microsoft.com/office/drawing/2014/main" id="{72820F8C-E7C4-0636-5E38-40437FACE6B0}"/>
              </a:ext>
            </a:extLst>
          </p:cNvPr>
          <p:cNvSpPr/>
          <p:nvPr/>
        </p:nvSpPr>
        <p:spPr>
          <a:xfrm>
            <a:off x="533401" y="4830017"/>
            <a:ext cx="4987958" cy="1195650"/>
          </a:xfrm>
          <a:prstGeom prst="wedgeRectCallout">
            <a:avLst>
              <a:gd name="adj1" fmla="val 35910"/>
              <a:gd name="adj2" fmla="val -78619"/>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10281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peech Bubble: Rectangle 19">
            <a:extLst>
              <a:ext uri="{FF2B5EF4-FFF2-40B4-BE49-F238E27FC236}">
                <a16:creationId xmlns:a16="http://schemas.microsoft.com/office/drawing/2014/main" id="{64175D76-0CD8-B7B0-22A9-E0679A27B369}"/>
              </a:ext>
            </a:extLst>
          </p:cNvPr>
          <p:cNvSpPr/>
          <p:nvPr/>
        </p:nvSpPr>
        <p:spPr>
          <a:xfrm>
            <a:off x="5896303" y="4529448"/>
            <a:ext cx="5359526" cy="1498045"/>
          </a:xfrm>
          <a:prstGeom prst="wedgeRectCallout">
            <a:avLst>
              <a:gd name="adj1" fmla="val 65537"/>
              <a:gd name="adj2" fmla="val 20314"/>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id="{C9FBF6CA-DAA9-8472-AC62-CA00B7826EDD}"/>
              </a:ext>
            </a:extLst>
          </p:cNvPr>
          <p:cNvSpPr/>
          <p:nvPr/>
        </p:nvSpPr>
        <p:spPr>
          <a:xfrm>
            <a:off x="5865997" y="978920"/>
            <a:ext cx="6336337" cy="3389403"/>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F3E52F95-1CF3-2124-67E4-C2E4E028B41B}"/>
              </a:ext>
            </a:extLst>
          </p:cNvPr>
          <p:cNvSpPr>
            <a:spLocks noGrp="1"/>
          </p:cNvSpPr>
          <p:nvPr>
            <p:ph type="sldNum" sz="quarter" idx="11"/>
          </p:nvPr>
        </p:nvSpPr>
        <p:spPr/>
        <p:txBody>
          <a:bodyPr/>
          <a:lstStyle/>
          <a:p>
            <a:fld id="{E9D4EFA4-1F90-4D2B-A593-3266C62E9295}" type="slidenum">
              <a:rPr lang="en-ZA" smtClean="0"/>
              <a:pPr/>
              <a:t>9</a:t>
            </a:fld>
            <a:r>
              <a:rPr lang="en-ZA"/>
              <a:t> |</a:t>
            </a:r>
          </a:p>
        </p:txBody>
      </p:sp>
      <p:sp>
        <p:nvSpPr>
          <p:cNvPr id="7" name="Footer Placeholder 2">
            <a:extLst>
              <a:ext uri="{FF2B5EF4-FFF2-40B4-BE49-F238E27FC236}">
                <a16:creationId xmlns:a16="http://schemas.microsoft.com/office/drawing/2014/main" id="{20DFEAAF-663D-4FA9-75CC-E41F41A9B717}"/>
              </a:ext>
            </a:extLst>
          </p:cNvPr>
          <p:cNvSpPr>
            <a:spLocks noGrp="1"/>
          </p:cNvSpPr>
          <p:nvPr>
            <p:ph type="ftr" sz="quarter" idx="10"/>
          </p:nvPr>
        </p:nvSpPr>
        <p:spPr>
          <a:xfrm>
            <a:off x="576874" y="6410273"/>
            <a:ext cx="10143617" cy="365125"/>
          </a:xfrm>
        </p:spPr>
        <p:txBody>
          <a:bodyPr/>
          <a:lstStyle/>
          <a:p>
            <a:r>
              <a:rPr lang="en-ZA" sz="900" dirty="0">
                <a:solidFill>
                  <a:schemeClr val="tx1"/>
                </a:solidFill>
              </a:rPr>
              <a:t>Source: </a:t>
            </a:r>
            <a:r>
              <a:rPr lang="en-ZA" sz="900" dirty="0" err="1">
                <a:solidFill>
                  <a:schemeClr val="tx1"/>
                </a:solidFill>
              </a:rPr>
              <a:t>FinAccess</a:t>
            </a:r>
            <a:r>
              <a:rPr lang="en-ZA" sz="900" dirty="0">
                <a:solidFill>
                  <a:schemeClr val="tx1"/>
                </a:solidFill>
              </a:rPr>
              <a:t> MSE Tracker Wave 1 sample. </a:t>
            </a:r>
          </a:p>
          <a:p>
            <a:r>
              <a:rPr lang="en-ZA" sz="900" dirty="0">
                <a:solidFill>
                  <a:schemeClr val="tx1"/>
                </a:solidFill>
              </a:rPr>
              <a:t>Note: *Mobile includes hawkers and businesses in the transport sector (e.g. </a:t>
            </a:r>
            <a:r>
              <a:rPr lang="en-ZA" sz="900" dirty="0" err="1">
                <a:solidFill>
                  <a:schemeClr val="tx1"/>
                </a:solidFill>
              </a:rPr>
              <a:t>Boda</a:t>
            </a:r>
            <a:r>
              <a:rPr lang="en-ZA" sz="900" dirty="0">
                <a:solidFill>
                  <a:schemeClr val="tx1"/>
                </a:solidFill>
              </a:rPr>
              <a:t> </a:t>
            </a:r>
            <a:r>
              <a:rPr lang="en-ZA" sz="900" dirty="0" err="1">
                <a:solidFill>
                  <a:schemeClr val="tx1"/>
                </a:solidFill>
              </a:rPr>
              <a:t>boda</a:t>
            </a:r>
            <a:r>
              <a:rPr lang="en-ZA" sz="900" dirty="0">
                <a:solidFill>
                  <a:schemeClr val="tx1"/>
                </a:solidFill>
              </a:rPr>
              <a:t> drivers). **</a:t>
            </a:r>
            <a:r>
              <a:rPr lang="en-US" sz="900" dirty="0">
                <a:solidFill>
                  <a:schemeClr val="tx1"/>
                </a:solidFill>
              </a:rPr>
              <a:t>Almost a third of respondents working from </a:t>
            </a:r>
            <a:r>
              <a:rPr lang="en-US" sz="900" b="1" dirty="0">
                <a:solidFill>
                  <a:schemeClr val="tx1"/>
                </a:solidFill>
              </a:rPr>
              <a:t>home</a:t>
            </a:r>
            <a:r>
              <a:rPr lang="en-US" sz="900" dirty="0">
                <a:solidFill>
                  <a:schemeClr val="tx1"/>
                </a:solidFill>
              </a:rPr>
              <a:t> were operating in the </a:t>
            </a:r>
            <a:r>
              <a:rPr lang="en-US" sz="900" b="1" dirty="0">
                <a:solidFill>
                  <a:schemeClr val="tx1"/>
                </a:solidFill>
              </a:rPr>
              <a:t>food trade sector (preparing and / or selling food from home), </a:t>
            </a:r>
            <a:r>
              <a:rPr lang="en-US" sz="900" dirty="0">
                <a:solidFill>
                  <a:schemeClr val="tx1"/>
                </a:solidFill>
              </a:rPr>
              <a:t>and 20% were in the agriculture sector (likely farming on their own land)</a:t>
            </a:r>
            <a:endParaRPr lang="en-ZA" sz="900" dirty="0">
              <a:solidFill>
                <a:schemeClr val="tx1"/>
              </a:solidFill>
            </a:endParaRPr>
          </a:p>
          <a:p>
            <a:endParaRPr lang="en-ZA" sz="900" dirty="0"/>
          </a:p>
        </p:txBody>
      </p:sp>
      <p:sp>
        <p:nvSpPr>
          <p:cNvPr id="11" name="TextBox 10">
            <a:extLst>
              <a:ext uri="{FF2B5EF4-FFF2-40B4-BE49-F238E27FC236}">
                <a16:creationId xmlns:a16="http://schemas.microsoft.com/office/drawing/2014/main" id="{8A81D6AF-4D0B-A44C-672C-10FB4B9EC69D}"/>
              </a:ext>
            </a:extLst>
          </p:cNvPr>
          <p:cNvSpPr txBox="1"/>
          <p:nvPr/>
        </p:nvSpPr>
        <p:spPr>
          <a:xfrm>
            <a:off x="206979" y="997428"/>
            <a:ext cx="5613801" cy="2693045"/>
          </a:xfrm>
          <a:prstGeom prst="rect">
            <a:avLst/>
          </a:prstGeom>
          <a:noFill/>
        </p:spPr>
        <p:txBody>
          <a:bodyPr wrap="square" rtlCol="0">
            <a:spAutoFit/>
          </a:bodyPr>
          <a:lstStyle/>
          <a:p>
            <a:pPr algn="l">
              <a:spcAft>
                <a:spcPts val="600"/>
              </a:spcAft>
            </a:pPr>
            <a:r>
              <a:rPr lang="en-US" sz="1400" b="1" dirty="0"/>
              <a:t>Slight differences in recovery </a:t>
            </a:r>
            <a:r>
              <a:rPr lang="en-US" sz="1400" dirty="0"/>
              <a:t>were observed between different types of businesses based on aspects such as their premises and location. For example: </a:t>
            </a:r>
          </a:p>
          <a:p>
            <a:pPr marL="171450" indent="-171450" algn="l">
              <a:spcAft>
                <a:spcPts val="600"/>
              </a:spcAft>
              <a:buFont typeface="Arial" panose="020B0604020202020204" pitchFamily="34" charset="0"/>
              <a:buChar char="•"/>
            </a:pPr>
            <a:r>
              <a:rPr lang="en-US" sz="1400" dirty="0"/>
              <a:t>Businesses operating in </a:t>
            </a:r>
            <a:r>
              <a:rPr lang="en-US" sz="1400" b="1" dirty="0"/>
              <a:t>more informal arrangements </a:t>
            </a:r>
            <a:r>
              <a:rPr lang="en-US" sz="1400" dirty="0"/>
              <a:t>such as an open market or hawking (mobile) were the least likely to close compared to businesses operating in other premises </a:t>
            </a:r>
          </a:p>
          <a:p>
            <a:pPr marL="171450" indent="-171450">
              <a:spcAft>
                <a:spcPts val="600"/>
              </a:spcAft>
              <a:buFont typeface="Arial" panose="020B0604020202020204" pitchFamily="34" charset="0"/>
              <a:buChar char="•"/>
            </a:pPr>
            <a:r>
              <a:rPr lang="en-US" sz="1400" dirty="0"/>
              <a:t>The high fixed costs of commercial premises is likely to have contributed to the closure of businesses operating in these environments</a:t>
            </a:r>
          </a:p>
          <a:p>
            <a:pPr marL="171450" indent="-171450">
              <a:spcAft>
                <a:spcPts val="600"/>
              </a:spcAft>
              <a:buFont typeface="Arial" panose="020B0604020202020204" pitchFamily="34" charset="0"/>
              <a:buChar char="•"/>
            </a:pPr>
            <a:r>
              <a:rPr lang="en-US" sz="1400" dirty="0"/>
              <a:t>Whereas the informality of mobile / hawker businesses somewhat contributed to their resilience </a:t>
            </a:r>
          </a:p>
        </p:txBody>
      </p:sp>
      <p:sp>
        <p:nvSpPr>
          <p:cNvPr id="14" name="Title 1">
            <a:extLst>
              <a:ext uri="{FF2B5EF4-FFF2-40B4-BE49-F238E27FC236}">
                <a16:creationId xmlns:a16="http://schemas.microsoft.com/office/drawing/2014/main" id="{5D2CE12B-F0D6-0977-577D-94C774D40084}"/>
              </a:ext>
            </a:extLst>
          </p:cNvPr>
          <p:cNvSpPr txBox="1">
            <a:spLocks/>
          </p:cNvSpPr>
          <p:nvPr/>
        </p:nvSpPr>
        <p:spPr>
          <a:xfrm>
            <a:off x="190498" y="46935"/>
            <a:ext cx="10770579" cy="9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Open Sans Semibold" panose="020B0706030804020204" pitchFamily="34" charset="0"/>
                <a:cs typeface="Open Sans Semibold" panose="020B0706030804020204" pitchFamily="34" charset="0"/>
              </a:defRPr>
            </a:lvl1pPr>
          </a:lstStyle>
          <a:p>
            <a:r>
              <a:rPr lang="en-US" b="1" dirty="0"/>
              <a:t>WHICH MICRO BUSINESSES WERE ABLE TO RECOVER? </a:t>
            </a:r>
            <a:endParaRPr lang="en-ZA" dirty="0"/>
          </a:p>
        </p:txBody>
      </p:sp>
      <p:sp>
        <p:nvSpPr>
          <p:cNvPr id="12" name="Text Placeholder 6">
            <a:extLst>
              <a:ext uri="{FF2B5EF4-FFF2-40B4-BE49-F238E27FC236}">
                <a16:creationId xmlns:a16="http://schemas.microsoft.com/office/drawing/2014/main" id="{2D7CB51D-386E-F2E3-56D4-743ADBB87F1A}"/>
              </a:ext>
            </a:extLst>
          </p:cNvPr>
          <p:cNvSpPr>
            <a:spLocks noGrp="1"/>
          </p:cNvSpPr>
          <p:nvPr>
            <p:ph type="body" sz="quarter" idx="12"/>
          </p:nvPr>
        </p:nvSpPr>
        <p:spPr>
          <a:xfrm>
            <a:off x="6116671" y="1111453"/>
            <a:ext cx="5400359" cy="365124"/>
          </a:xfrm>
        </p:spPr>
        <p:txBody>
          <a:bodyPr/>
          <a:lstStyle/>
          <a:p>
            <a:r>
              <a:rPr lang="en-US" dirty="0"/>
              <a:t>BUSINESS PREMISES PRE-COVID (FEB 2020) BY SEGMENT</a:t>
            </a:r>
          </a:p>
        </p:txBody>
      </p:sp>
      <p:graphicFrame>
        <p:nvGraphicFramePr>
          <p:cNvPr id="13" name="Chart 12">
            <a:extLst>
              <a:ext uri="{FF2B5EF4-FFF2-40B4-BE49-F238E27FC236}">
                <a16:creationId xmlns:a16="http://schemas.microsoft.com/office/drawing/2014/main" id="{F0A167E1-975C-D432-6E57-A8399D310B7B}"/>
              </a:ext>
            </a:extLst>
          </p:cNvPr>
          <p:cNvGraphicFramePr/>
          <p:nvPr>
            <p:extLst>
              <p:ext uri="{D42A27DB-BD31-4B8C-83A1-F6EECF244321}">
                <p14:modId xmlns:p14="http://schemas.microsoft.com/office/powerpoint/2010/main" val="4056204099"/>
              </p:ext>
            </p:extLst>
          </p:nvPr>
        </p:nvGraphicFramePr>
        <p:xfrm>
          <a:off x="5648683" y="1633288"/>
          <a:ext cx="6336337" cy="21331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a:extLst>
              <a:ext uri="{FF2B5EF4-FFF2-40B4-BE49-F238E27FC236}">
                <a16:creationId xmlns:a16="http://schemas.microsoft.com/office/drawing/2014/main" id="{2078F62D-7FF8-9659-E7CF-DD3FE1951E36}"/>
              </a:ext>
            </a:extLst>
          </p:cNvPr>
          <p:cNvGraphicFramePr>
            <a:graphicFrameLocks noGrp="1"/>
          </p:cNvGraphicFramePr>
          <p:nvPr>
            <p:extLst>
              <p:ext uri="{D42A27DB-BD31-4B8C-83A1-F6EECF244321}">
                <p14:modId xmlns:p14="http://schemas.microsoft.com/office/powerpoint/2010/main" val="3790824472"/>
              </p:ext>
            </p:extLst>
          </p:nvPr>
        </p:nvGraphicFramePr>
        <p:xfrm>
          <a:off x="11038819" y="1749299"/>
          <a:ext cx="568147" cy="1584000"/>
        </p:xfrm>
        <a:graphic>
          <a:graphicData uri="http://schemas.openxmlformats.org/drawingml/2006/table">
            <a:tbl>
              <a:tblPr firstRow="1" bandRow="1">
                <a:tableStyleId>{5C22544A-7EE6-4342-B048-85BDC9FD1C3A}</a:tableStyleId>
              </a:tblPr>
              <a:tblGrid>
                <a:gridCol w="568147">
                  <a:extLst>
                    <a:ext uri="{9D8B030D-6E8A-4147-A177-3AD203B41FA5}">
                      <a16:colId xmlns:a16="http://schemas.microsoft.com/office/drawing/2014/main" val="197606135"/>
                    </a:ext>
                  </a:extLst>
                </a:gridCol>
              </a:tblGrid>
              <a:tr h="396000">
                <a:tc>
                  <a:txBody>
                    <a:bodyPr/>
                    <a:lstStyle/>
                    <a:p>
                      <a:pPr algn="ctr" fontAlgn="b"/>
                      <a:r>
                        <a:rPr lang="en-ZA" sz="1100" b="0" i="1" u="none" strike="noStrike">
                          <a:solidFill>
                            <a:srgbClr val="000000"/>
                          </a:solidFill>
                          <a:effectLst/>
                          <a:latin typeface="+mj-lt"/>
                        </a:rPr>
                        <a:t>103</a:t>
                      </a:r>
                    </a:p>
                  </a:txBody>
                  <a:tcPr marL="7620" marR="7620" marT="7620" marB="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1061514"/>
                  </a:ext>
                </a:extLst>
              </a:tr>
              <a:tr h="396000">
                <a:tc>
                  <a:txBody>
                    <a:bodyPr/>
                    <a:lstStyle/>
                    <a:p>
                      <a:pPr algn="ctr" fontAlgn="b"/>
                      <a:r>
                        <a:rPr lang="en-ZA" sz="1100" b="0" i="1" u="none" strike="noStrike">
                          <a:solidFill>
                            <a:srgbClr val="000000"/>
                          </a:solidFill>
                          <a:effectLst/>
                          <a:latin typeface="+mj-lt"/>
                        </a:rPr>
                        <a:t>101</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425638"/>
                  </a:ext>
                </a:extLst>
              </a:tr>
              <a:tr h="396000">
                <a:tc>
                  <a:txBody>
                    <a:bodyPr/>
                    <a:lstStyle/>
                    <a:p>
                      <a:pPr algn="ctr" fontAlgn="b"/>
                      <a:r>
                        <a:rPr lang="en-ZA" sz="1100" b="0" i="1" u="none" strike="noStrike">
                          <a:solidFill>
                            <a:srgbClr val="000000"/>
                          </a:solidFill>
                          <a:effectLst/>
                          <a:latin typeface="+mj-lt"/>
                        </a:rPr>
                        <a:t>69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4375912"/>
                  </a:ext>
                </a:extLst>
              </a:tr>
              <a:tr h="396000">
                <a:tc>
                  <a:txBody>
                    <a:bodyPr/>
                    <a:lstStyle/>
                    <a:p>
                      <a:pPr algn="ctr" fontAlgn="b"/>
                      <a:r>
                        <a:rPr lang="en-ZA" sz="1100" b="0" i="1" u="none" strike="noStrike" dirty="0">
                          <a:solidFill>
                            <a:srgbClr val="000000"/>
                          </a:solidFill>
                          <a:effectLst/>
                          <a:latin typeface="+mj-lt"/>
                        </a:rPr>
                        <a:t>58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1435927"/>
                  </a:ext>
                </a:extLst>
              </a:tr>
            </a:tbl>
          </a:graphicData>
        </a:graphic>
      </p:graphicFrame>
      <p:sp>
        <p:nvSpPr>
          <p:cNvPr id="17" name="TextBox 16">
            <a:extLst>
              <a:ext uri="{FF2B5EF4-FFF2-40B4-BE49-F238E27FC236}">
                <a16:creationId xmlns:a16="http://schemas.microsoft.com/office/drawing/2014/main" id="{D12A5C50-0501-7A4C-1896-FB2203F9221E}"/>
              </a:ext>
            </a:extLst>
          </p:cNvPr>
          <p:cNvSpPr txBox="1"/>
          <p:nvPr/>
        </p:nvSpPr>
        <p:spPr>
          <a:xfrm>
            <a:off x="10725376" y="1522316"/>
            <a:ext cx="1195033" cy="261610"/>
          </a:xfrm>
          <a:prstGeom prst="rect">
            <a:avLst/>
          </a:prstGeom>
          <a:noFill/>
        </p:spPr>
        <p:txBody>
          <a:bodyPr wrap="square" rtlCol="0">
            <a:spAutoFit/>
          </a:bodyPr>
          <a:lstStyle/>
          <a:p>
            <a:pPr algn="ctr">
              <a:spcAft>
                <a:spcPts val="600"/>
              </a:spcAft>
            </a:pPr>
            <a:r>
              <a:rPr lang="en-US" sz="1100" i="1" dirty="0"/>
              <a:t>Sample size</a:t>
            </a:r>
            <a:endParaRPr lang="en-ZA" sz="1100" i="1" dirty="0"/>
          </a:p>
        </p:txBody>
      </p:sp>
      <p:pic>
        <p:nvPicPr>
          <p:cNvPr id="5" name="Picture 4" descr="A picture containing text, outdoor, fruit, cart&#10;&#10;Description automatically generated">
            <a:extLst>
              <a:ext uri="{FF2B5EF4-FFF2-40B4-BE49-F238E27FC236}">
                <a16:creationId xmlns:a16="http://schemas.microsoft.com/office/drawing/2014/main" id="{C23C749D-A9E8-189F-9491-2D9917139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265" r="15265"/>
          <a:stretch/>
        </p:blipFill>
        <p:spPr>
          <a:xfrm>
            <a:off x="234042" y="3787637"/>
            <a:ext cx="2358775" cy="2358775"/>
          </a:xfrm>
          <a:prstGeom prst="flowChartConnector">
            <a:avLst/>
          </a:prstGeom>
        </p:spPr>
      </p:pic>
      <p:sp>
        <p:nvSpPr>
          <p:cNvPr id="8" name="Speech Bubble: Rectangle 7">
            <a:extLst>
              <a:ext uri="{FF2B5EF4-FFF2-40B4-BE49-F238E27FC236}">
                <a16:creationId xmlns:a16="http://schemas.microsoft.com/office/drawing/2014/main" id="{57A25AF3-DCDB-F9FD-7EB8-BBA68584BC70}"/>
              </a:ext>
            </a:extLst>
          </p:cNvPr>
          <p:cNvSpPr/>
          <p:nvPr/>
        </p:nvSpPr>
        <p:spPr>
          <a:xfrm>
            <a:off x="2591908" y="3840843"/>
            <a:ext cx="2998325" cy="2252365"/>
          </a:xfrm>
          <a:prstGeom prst="wedgeRectCallout">
            <a:avLst>
              <a:gd name="adj1" fmla="val -66691"/>
              <a:gd name="adj2" fmla="val -12692"/>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Box 8">
            <a:extLst>
              <a:ext uri="{FF2B5EF4-FFF2-40B4-BE49-F238E27FC236}">
                <a16:creationId xmlns:a16="http://schemas.microsoft.com/office/drawing/2014/main" id="{4E53D88B-EA27-48F0-4121-81A9FCC9294A}"/>
              </a:ext>
            </a:extLst>
          </p:cNvPr>
          <p:cNvSpPr txBox="1"/>
          <p:nvPr/>
        </p:nvSpPr>
        <p:spPr>
          <a:xfrm>
            <a:off x="2721413" y="3976174"/>
            <a:ext cx="2792930" cy="1938992"/>
          </a:xfrm>
          <a:prstGeom prst="rect">
            <a:avLst/>
          </a:prstGeom>
          <a:noFill/>
        </p:spPr>
        <p:txBody>
          <a:bodyPr wrap="square">
            <a:spAutoFit/>
          </a:bodyPr>
          <a:lstStyle/>
          <a:p>
            <a:r>
              <a:rPr lang="en-ZA" sz="1200" b="1" i="1" dirty="0">
                <a:solidFill>
                  <a:schemeClr val="accent1"/>
                </a:solidFill>
              </a:rPr>
              <a:t>What are some of the things that helped you cope during this time? </a:t>
            </a:r>
          </a:p>
          <a:p>
            <a:endParaRPr lang="en-ZA" sz="1200" dirty="0">
              <a:solidFill>
                <a:schemeClr val="accent1"/>
              </a:solidFill>
            </a:endParaRPr>
          </a:p>
          <a:p>
            <a:r>
              <a:rPr lang="en-ZA" sz="1200" i="1" dirty="0">
                <a:solidFill>
                  <a:schemeClr val="accent1"/>
                </a:solidFill>
              </a:rPr>
              <a:t>I would say the use of the Handcart and Wheelbarrow to hawk I have been able to reach customers and also spread my net in making some sales.</a:t>
            </a:r>
          </a:p>
          <a:p>
            <a:endParaRPr lang="en-ZA" sz="1200" i="1" dirty="0">
              <a:solidFill>
                <a:schemeClr val="accent1"/>
              </a:solidFill>
            </a:endParaRPr>
          </a:p>
          <a:p>
            <a:r>
              <a:rPr lang="en-ZA" sz="1200" i="1" dirty="0">
                <a:solidFill>
                  <a:schemeClr val="accent1"/>
                </a:solidFill>
              </a:rPr>
              <a:t>- Male, fruit vendor, Pipeline Nairobi (struggling segment)</a:t>
            </a:r>
          </a:p>
        </p:txBody>
      </p:sp>
      <p:sp>
        <p:nvSpPr>
          <p:cNvPr id="19" name="TextBox 18">
            <a:extLst>
              <a:ext uri="{FF2B5EF4-FFF2-40B4-BE49-F238E27FC236}">
                <a16:creationId xmlns:a16="http://schemas.microsoft.com/office/drawing/2014/main" id="{9CA8B190-34EC-043C-D1A4-9A14D2DB0FFD}"/>
              </a:ext>
            </a:extLst>
          </p:cNvPr>
          <p:cNvSpPr txBox="1"/>
          <p:nvPr/>
        </p:nvSpPr>
        <p:spPr>
          <a:xfrm>
            <a:off x="6085346" y="4692457"/>
            <a:ext cx="5064065" cy="1173911"/>
          </a:xfrm>
          <a:prstGeom prst="rect">
            <a:avLst/>
          </a:prstGeom>
          <a:noFill/>
        </p:spPr>
        <p:txBody>
          <a:bodyPr wrap="square">
            <a:spAutoFit/>
          </a:bodyPr>
          <a:lstStyle/>
          <a:p>
            <a:pPr>
              <a:lnSpc>
                <a:spcPct val="110000"/>
              </a:lnSpc>
              <a:spcAft>
                <a:spcPts val="600"/>
              </a:spcAft>
            </a:pPr>
            <a:r>
              <a:rPr lang="en-US" sz="1200" b="0" i="1" dirty="0">
                <a:solidFill>
                  <a:srgbClr val="000000"/>
                </a:solidFill>
                <a:effectLst/>
                <a:latin typeface="+mj-lt"/>
              </a:rPr>
              <a:t>My business kept going further down, and it reached a point where </a:t>
            </a:r>
            <a:r>
              <a:rPr lang="en-US" sz="1200" b="1" i="1" dirty="0">
                <a:solidFill>
                  <a:srgbClr val="F3C102"/>
                </a:solidFill>
                <a:effectLst/>
                <a:latin typeface="+mj-lt"/>
              </a:rPr>
              <a:t>I was not even able to pay rent for the business</a:t>
            </a:r>
            <a:r>
              <a:rPr lang="en-US" sz="1200" b="0" i="1" dirty="0">
                <a:solidFill>
                  <a:srgbClr val="000000"/>
                </a:solidFill>
                <a:effectLst/>
                <a:latin typeface="+mj-lt"/>
              </a:rPr>
              <a:t> and I had to involve my husband for rent and electricity payment</a:t>
            </a:r>
            <a:r>
              <a:rPr lang="en-US" sz="1200" i="1" dirty="0">
                <a:solidFill>
                  <a:srgbClr val="000000"/>
                </a:solidFill>
                <a:latin typeface="+mj-lt"/>
              </a:rPr>
              <a:t>. H</a:t>
            </a:r>
            <a:r>
              <a:rPr lang="en-US" sz="1200" b="0" i="1" dirty="0">
                <a:solidFill>
                  <a:srgbClr val="000000"/>
                </a:solidFill>
                <a:effectLst/>
                <a:latin typeface="+mj-lt"/>
              </a:rPr>
              <a:t>e paid for 3-4 months before I closed down</a:t>
            </a:r>
          </a:p>
          <a:p>
            <a:pPr>
              <a:lnSpc>
                <a:spcPct val="110000"/>
              </a:lnSpc>
              <a:spcAft>
                <a:spcPts val="600"/>
              </a:spcAft>
            </a:pPr>
            <a:r>
              <a:rPr lang="en-US" sz="1200" i="1" dirty="0">
                <a:solidFill>
                  <a:srgbClr val="000000"/>
                </a:solidFill>
                <a:latin typeface="+mj-lt"/>
              </a:rPr>
              <a:t>- Female, salon owner, Thika (closed segment)</a:t>
            </a:r>
            <a:endParaRPr lang="en-ZA" sz="1200" i="1" dirty="0">
              <a:latin typeface="+mj-lt"/>
            </a:endParaRPr>
          </a:p>
        </p:txBody>
      </p:sp>
      <p:sp>
        <p:nvSpPr>
          <p:cNvPr id="2" name="TextBox 1">
            <a:extLst>
              <a:ext uri="{FF2B5EF4-FFF2-40B4-BE49-F238E27FC236}">
                <a16:creationId xmlns:a16="http://schemas.microsoft.com/office/drawing/2014/main" id="{638BA842-1BA9-4021-EABC-255DFFCF45AD}"/>
              </a:ext>
            </a:extLst>
          </p:cNvPr>
          <p:cNvSpPr txBox="1"/>
          <p:nvPr/>
        </p:nvSpPr>
        <p:spPr>
          <a:xfrm>
            <a:off x="5971543" y="4137491"/>
            <a:ext cx="4989534" cy="230832"/>
          </a:xfrm>
          <a:prstGeom prst="rect">
            <a:avLst/>
          </a:prstGeom>
          <a:noFill/>
        </p:spPr>
        <p:txBody>
          <a:bodyPr wrap="square" rtlCol="0">
            <a:spAutoFit/>
          </a:bodyPr>
          <a:lstStyle/>
          <a:p>
            <a:pPr algn="l">
              <a:spcAft>
                <a:spcPts val="600"/>
              </a:spcAft>
            </a:pPr>
            <a:r>
              <a:rPr lang="en-ZA" sz="900" dirty="0"/>
              <a:t>Sample n = 331 (analysis excludes the respondents with unclassified revenue</a:t>
            </a:r>
          </a:p>
        </p:txBody>
      </p:sp>
      <p:grpSp>
        <p:nvGrpSpPr>
          <p:cNvPr id="3" name="Group 2">
            <a:extLst>
              <a:ext uri="{FF2B5EF4-FFF2-40B4-BE49-F238E27FC236}">
                <a16:creationId xmlns:a16="http://schemas.microsoft.com/office/drawing/2014/main" id="{EF038D3B-29AA-3588-C33B-DEAE7C0947E0}"/>
              </a:ext>
            </a:extLst>
          </p:cNvPr>
          <p:cNvGrpSpPr/>
          <p:nvPr/>
        </p:nvGrpSpPr>
        <p:grpSpPr>
          <a:xfrm>
            <a:off x="7783500" y="3620777"/>
            <a:ext cx="4320863" cy="261610"/>
            <a:chOff x="3450726" y="5835347"/>
            <a:chExt cx="4320863" cy="261610"/>
          </a:xfrm>
        </p:grpSpPr>
        <p:sp>
          <p:nvSpPr>
            <p:cNvPr id="6" name="Rectangle 5">
              <a:extLst>
                <a:ext uri="{FF2B5EF4-FFF2-40B4-BE49-F238E27FC236}">
                  <a16:creationId xmlns:a16="http://schemas.microsoft.com/office/drawing/2014/main" id="{130AD6AF-C7E4-329B-B69E-FD369CBB48C6}"/>
                </a:ext>
              </a:extLst>
            </p:cNvPr>
            <p:cNvSpPr/>
            <p:nvPr/>
          </p:nvSpPr>
          <p:spPr>
            <a:xfrm>
              <a:off x="3450726" y="5870387"/>
              <a:ext cx="206918" cy="2069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5E8AC160-B0B0-9DDF-E466-63D1434709AF}"/>
                </a:ext>
              </a:extLst>
            </p:cNvPr>
            <p:cNvSpPr/>
            <p:nvPr/>
          </p:nvSpPr>
          <p:spPr>
            <a:xfrm>
              <a:off x="4830423" y="5870387"/>
              <a:ext cx="206918" cy="206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a:extLst>
                <a:ext uri="{FF2B5EF4-FFF2-40B4-BE49-F238E27FC236}">
                  <a16:creationId xmlns:a16="http://schemas.microsoft.com/office/drawing/2014/main" id="{7C89A2B8-F470-CA7E-2073-05749A4E8AFE}"/>
                </a:ext>
              </a:extLst>
            </p:cNvPr>
            <p:cNvSpPr/>
            <p:nvPr/>
          </p:nvSpPr>
          <p:spPr>
            <a:xfrm>
              <a:off x="6275947" y="5870387"/>
              <a:ext cx="206918" cy="20691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id="{7DEFD1C4-DF37-3EE1-E7ED-0F5B4E9CD66E}"/>
                </a:ext>
              </a:extLst>
            </p:cNvPr>
            <p:cNvSpPr txBox="1"/>
            <p:nvPr/>
          </p:nvSpPr>
          <p:spPr>
            <a:xfrm>
              <a:off x="3679371" y="5835347"/>
              <a:ext cx="1050329" cy="261610"/>
            </a:xfrm>
            <a:prstGeom prst="rect">
              <a:avLst/>
            </a:prstGeom>
            <a:noFill/>
          </p:spPr>
          <p:txBody>
            <a:bodyPr wrap="square" rtlCol="0">
              <a:spAutoFit/>
            </a:bodyPr>
            <a:lstStyle/>
            <a:p>
              <a:pPr algn="l">
                <a:spcAft>
                  <a:spcPts val="600"/>
                </a:spcAft>
              </a:pPr>
              <a:r>
                <a:rPr lang="en-ZA" sz="1100" dirty="0"/>
                <a:t>RECOVERED</a:t>
              </a:r>
            </a:p>
          </p:txBody>
        </p:sp>
        <p:sp>
          <p:nvSpPr>
            <p:cNvPr id="22" name="TextBox 21">
              <a:extLst>
                <a:ext uri="{FF2B5EF4-FFF2-40B4-BE49-F238E27FC236}">
                  <a16:creationId xmlns:a16="http://schemas.microsoft.com/office/drawing/2014/main" id="{780344B7-9576-CC2C-902A-6FF9439F72BA}"/>
                </a:ext>
              </a:extLst>
            </p:cNvPr>
            <p:cNvSpPr txBox="1"/>
            <p:nvPr/>
          </p:nvSpPr>
          <p:spPr>
            <a:xfrm>
              <a:off x="5059068" y="5835347"/>
              <a:ext cx="1208315" cy="261610"/>
            </a:xfrm>
            <a:prstGeom prst="rect">
              <a:avLst/>
            </a:prstGeom>
            <a:noFill/>
          </p:spPr>
          <p:txBody>
            <a:bodyPr wrap="square" rtlCol="0">
              <a:spAutoFit/>
            </a:bodyPr>
            <a:lstStyle/>
            <a:p>
              <a:pPr algn="l">
                <a:spcAft>
                  <a:spcPts val="600"/>
                </a:spcAft>
              </a:pPr>
              <a:r>
                <a:rPr lang="en-ZA" sz="1100" dirty="0"/>
                <a:t>STRUGGLING</a:t>
              </a:r>
            </a:p>
          </p:txBody>
        </p:sp>
        <p:sp>
          <p:nvSpPr>
            <p:cNvPr id="23" name="TextBox 22">
              <a:extLst>
                <a:ext uri="{FF2B5EF4-FFF2-40B4-BE49-F238E27FC236}">
                  <a16:creationId xmlns:a16="http://schemas.microsoft.com/office/drawing/2014/main" id="{2996AA29-34EC-C9B3-AE46-C591921A3D9E}"/>
                </a:ext>
              </a:extLst>
            </p:cNvPr>
            <p:cNvSpPr txBox="1"/>
            <p:nvPr/>
          </p:nvSpPr>
          <p:spPr>
            <a:xfrm>
              <a:off x="6563274" y="5835347"/>
              <a:ext cx="1208315" cy="261610"/>
            </a:xfrm>
            <a:prstGeom prst="rect">
              <a:avLst/>
            </a:prstGeom>
            <a:noFill/>
          </p:spPr>
          <p:txBody>
            <a:bodyPr wrap="square" rtlCol="0">
              <a:spAutoFit/>
            </a:bodyPr>
            <a:lstStyle/>
            <a:p>
              <a:pPr algn="l">
                <a:spcAft>
                  <a:spcPts val="600"/>
                </a:spcAft>
              </a:pPr>
              <a:r>
                <a:rPr lang="en-ZA" sz="1100" dirty="0"/>
                <a:t>CLOSED</a:t>
              </a:r>
            </a:p>
          </p:txBody>
        </p:sp>
      </p:grpSp>
    </p:spTree>
    <p:extLst>
      <p:ext uri="{BB962C8B-B14F-4D97-AF65-F5344CB8AC3E}">
        <p14:creationId xmlns:p14="http://schemas.microsoft.com/office/powerpoint/2010/main" val="2648347836"/>
      </p:ext>
    </p:extLst>
  </p:cSld>
  <p:clrMapOvr>
    <a:masterClrMapping/>
  </p:clrMapOvr>
</p:sld>
</file>

<file path=ppt/theme/theme1.xml><?xml version="1.0" encoding="utf-8"?>
<a:theme xmlns:a="http://schemas.openxmlformats.org/drawingml/2006/main" name="Cover page">
  <a:themeElements>
    <a:clrScheme name="FinAccess">
      <a:dk1>
        <a:sysClr val="windowText" lastClr="000000"/>
      </a:dk1>
      <a:lt1>
        <a:srgbClr val="FFFFFF"/>
      </a:lt1>
      <a:dk2>
        <a:srgbClr val="4D4D4D"/>
      </a:dk2>
      <a:lt2>
        <a:srgbClr val="C0C0C0"/>
      </a:lt2>
      <a:accent1>
        <a:srgbClr val="00377B"/>
      </a:accent1>
      <a:accent2>
        <a:srgbClr val="00AEEF"/>
      </a:accent2>
      <a:accent3>
        <a:srgbClr val="B3D235"/>
      </a:accent3>
      <a:accent4>
        <a:srgbClr val="A7A9AC"/>
      </a:accent4>
      <a:accent5>
        <a:srgbClr val="A53B46"/>
      </a:accent5>
      <a:accent6>
        <a:srgbClr val="FEC00F"/>
      </a:accent6>
      <a:hlink>
        <a:srgbClr val="0E798B"/>
      </a:hlink>
      <a:folHlink>
        <a:srgbClr val="954F72"/>
      </a:folHlink>
    </a:clrScheme>
    <a:fontScheme name="Custom 10">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 slide with strapline mustard">
  <a:themeElements>
    <a:clrScheme name="FinAccess">
      <a:dk1>
        <a:sysClr val="windowText" lastClr="000000"/>
      </a:dk1>
      <a:lt1>
        <a:srgbClr val="FFFFFF"/>
      </a:lt1>
      <a:dk2>
        <a:srgbClr val="4D4D4D"/>
      </a:dk2>
      <a:lt2>
        <a:srgbClr val="C0C0C0"/>
      </a:lt2>
      <a:accent1>
        <a:srgbClr val="00377B"/>
      </a:accent1>
      <a:accent2>
        <a:srgbClr val="00AEEF"/>
      </a:accent2>
      <a:accent3>
        <a:srgbClr val="B3D235"/>
      </a:accent3>
      <a:accent4>
        <a:srgbClr val="A7A9AC"/>
      </a:accent4>
      <a:accent5>
        <a:srgbClr val="A53B46"/>
      </a:accent5>
      <a:accent6>
        <a:srgbClr val="FEC00F"/>
      </a:accent6>
      <a:hlink>
        <a:srgbClr val="0E798B"/>
      </a:hlink>
      <a:folHlink>
        <a:srgbClr val="954F72"/>
      </a:folHlink>
    </a:clrScheme>
    <a:fontScheme name="Custom 16">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600"/>
          </a:spcAft>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tent slide with strapline mustard">
  <a:themeElements>
    <a:clrScheme name="FinAccess">
      <a:dk1>
        <a:sysClr val="windowText" lastClr="000000"/>
      </a:dk1>
      <a:lt1>
        <a:srgbClr val="FFFFFF"/>
      </a:lt1>
      <a:dk2>
        <a:srgbClr val="4D4D4D"/>
      </a:dk2>
      <a:lt2>
        <a:srgbClr val="C0C0C0"/>
      </a:lt2>
      <a:accent1>
        <a:srgbClr val="00377B"/>
      </a:accent1>
      <a:accent2>
        <a:srgbClr val="00AEEF"/>
      </a:accent2>
      <a:accent3>
        <a:srgbClr val="B3D235"/>
      </a:accent3>
      <a:accent4>
        <a:srgbClr val="A7A9AC"/>
      </a:accent4>
      <a:accent5>
        <a:srgbClr val="A53B46"/>
      </a:accent5>
      <a:accent6>
        <a:srgbClr val="FEC00F"/>
      </a:accent6>
      <a:hlink>
        <a:srgbClr val="0E798B"/>
      </a:hlink>
      <a:folHlink>
        <a:srgbClr val="954F72"/>
      </a:folHlink>
    </a:clrScheme>
    <a:fontScheme name="Custom 16">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600"/>
          </a:spcAft>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tent slide with strapline mustard">
  <a:themeElements>
    <a:clrScheme name="FinAccess">
      <a:dk1>
        <a:sysClr val="windowText" lastClr="000000"/>
      </a:dk1>
      <a:lt1>
        <a:srgbClr val="FFFFFF"/>
      </a:lt1>
      <a:dk2>
        <a:srgbClr val="4D4D4D"/>
      </a:dk2>
      <a:lt2>
        <a:srgbClr val="C0C0C0"/>
      </a:lt2>
      <a:accent1>
        <a:srgbClr val="00377B"/>
      </a:accent1>
      <a:accent2>
        <a:srgbClr val="00AEEF"/>
      </a:accent2>
      <a:accent3>
        <a:srgbClr val="B3D235"/>
      </a:accent3>
      <a:accent4>
        <a:srgbClr val="A7A9AC"/>
      </a:accent4>
      <a:accent5>
        <a:srgbClr val="A53B46"/>
      </a:accent5>
      <a:accent6>
        <a:srgbClr val="FEC00F"/>
      </a:accent6>
      <a:hlink>
        <a:srgbClr val="0E798B"/>
      </a:hlink>
      <a:folHlink>
        <a:srgbClr val="954F72"/>
      </a:folHlink>
    </a:clrScheme>
    <a:fontScheme name="Custom 16">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600"/>
          </a:spcAft>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FF4A47DEA204409CEF0FA10D4DBD56" ma:contentTypeVersion="16" ma:contentTypeDescription="Create a new document." ma:contentTypeScope="" ma:versionID="4a270b96695c21ffb1a1ad5500d5b261">
  <xsd:schema xmlns:xsd="http://www.w3.org/2001/XMLSchema" xmlns:xs="http://www.w3.org/2001/XMLSchema" xmlns:p="http://schemas.microsoft.com/office/2006/metadata/properties" xmlns:ns2="16130031-ea00-4c5e-b140-6d0d0c8f30b6" xmlns:ns3="685fd050-ea86-4a27-aa36-f0dcb78fcbc2" targetNamespace="http://schemas.microsoft.com/office/2006/metadata/properties" ma:root="true" ma:fieldsID="aee600a3491a342a15fc9321bb3cc9c6" ns2:_="" ns3:_="">
    <xsd:import namespace="16130031-ea00-4c5e-b140-6d0d0c8f30b6"/>
    <xsd:import namespace="685fd050-ea86-4a27-aa36-f0dcb78fcb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130031-ea00-4c5e-b140-6d0d0c8f30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95fba6-4d69-4431-b755-7dd274220767"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5fd050-ea86-4a27-aa36-f0dcb78fcb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c114e3f-8ebe-4e58-bf53-34fae0f52efb}" ma:internalName="TaxCatchAll" ma:showField="CatchAllData" ma:web="685fd050-ea86-4a27-aa36-f0dcb78fcb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1A9E08-89A6-4E87-BB26-2AF79B3BF7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130031-ea00-4c5e-b140-6d0d0c8f30b6"/>
    <ds:schemaRef ds:uri="685fd050-ea86-4a27-aa36-f0dcb78fc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9A763D-0E32-41B8-B59D-BABFFF08D6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4752</TotalTime>
  <Words>8251</Words>
  <Application>Microsoft Office PowerPoint</Application>
  <PresentationFormat>Widescreen</PresentationFormat>
  <Paragraphs>865</Paragraphs>
  <Slides>34</Slides>
  <Notes>19</Notes>
  <HiddenSlides>1</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34</vt:i4>
      </vt:variant>
    </vt:vector>
  </HeadingPairs>
  <TitlesOfParts>
    <vt:vector size="43" baseType="lpstr">
      <vt:lpstr>Arial</vt:lpstr>
      <vt:lpstr>Calibri</vt:lpstr>
      <vt:lpstr>Courier New</vt:lpstr>
      <vt:lpstr>Open Sans</vt:lpstr>
      <vt:lpstr>Wingdings</vt:lpstr>
      <vt:lpstr>Cover page</vt:lpstr>
      <vt:lpstr>1_Content slide with strapline mustard</vt:lpstr>
      <vt:lpstr>2_Content slide with strapline mustard</vt:lpstr>
      <vt:lpstr>3_Content slide with strapline mustard</vt:lpstr>
      <vt:lpstr>PowerPoint Presentation</vt:lpstr>
      <vt:lpstr>PowerPoint Presentation</vt:lpstr>
      <vt:lpstr>PowerPoint Presentation</vt:lpstr>
      <vt:lpstr>PowerPoint Presentation</vt:lpstr>
      <vt:lpstr>QUALITATIVE INSIGHTS</vt:lpstr>
      <vt:lpstr>SEGMENTATION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sources of income from casual work, spousal support in the business, and low fixed costs helped Daniel to recover from the pandemic. </vt:lpstr>
      <vt:lpstr>PowerPoint Presentation</vt:lpstr>
      <vt:lpstr>CASE STUDY: CLOSED BUSINESS</vt:lpstr>
      <vt:lpstr>PowerPoint Presentation</vt:lpstr>
      <vt:lpstr>BUSINESS SECTOR &amp; WORK PREMISES: FEBRUARY 2020 (PRE-COVID)</vt:lpstr>
      <vt:lpstr>BUSINESS OWNER DEMOGRAPHICS</vt:lpstr>
      <vt:lpstr>BUSINESS OWNER DEMOGRAPHICS</vt:lpstr>
      <vt:lpstr>BUSINESS OWNER DEMOGRAPHICS</vt:lpstr>
      <vt:lpstr>BUSINESS REVENUE</vt:lpstr>
      <vt:lpstr>SAVINGS</vt:lpstr>
      <vt:lpstr>PAID STAFF EMPLOYMENT: FEBRUARY 2020 (PRE-COVID)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Robey</dc:creator>
  <cp:lastModifiedBy>Amrik Heyer</cp:lastModifiedBy>
  <cp:revision>97</cp:revision>
  <dcterms:created xsi:type="dcterms:W3CDTF">2021-11-24T12:49:36Z</dcterms:created>
  <dcterms:modified xsi:type="dcterms:W3CDTF">2023-05-03T08:50:55Z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6ced21e-27ff-431c-8fa9-8c102ffb3e37_Enabled">
    <vt:lpwstr>true</vt:lpwstr>
  </property>
  <property fmtid="{D5CDD505-2E9C-101B-9397-08002B2CF9AE}" pid="3" name="MSIP_Label_e6ced21e-27ff-431c-8fa9-8c102ffb3e37_SetDate">
    <vt:lpwstr>2023-05-03T08:50:54Z</vt:lpwstr>
  </property>
  <property fmtid="{D5CDD505-2E9C-101B-9397-08002B2CF9AE}" pid="4" name="MSIP_Label_e6ced21e-27ff-431c-8fa9-8c102ffb3e37_Method">
    <vt:lpwstr>Standard</vt:lpwstr>
  </property>
  <property fmtid="{D5CDD505-2E9C-101B-9397-08002B2CF9AE}" pid="5" name="MSIP_Label_e6ced21e-27ff-431c-8fa9-8c102ffb3e37_Name">
    <vt:lpwstr>defa4170-0d19-0005-0004-bc88714345d2</vt:lpwstr>
  </property>
  <property fmtid="{D5CDD505-2E9C-101B-9397-08002B2CF9AE}" pid="6" name="MSIP_Label_e6ced21e-27ff-431c-8fa9-8c102ffb3e37_SiteId">
    <vt:lpwstr>7d05adbd-7ce1-4932-ab68-1517555f53c2</vt:lpwstr>
  </property>
  <property fmtid="{D5CDD505-2E9C-101B-9397-08002B2CF9AE}" pid="7" name="MSIP_Label_e6ced21e-27ff-431c-8fa9-8c102ffb3e37_ActionId">
    <vt:lpwstr>2b6084c1-a80d-4674-bef1-0014b427607d</vt:lpwstr>
  </property>
  <property fmtid="{D5CDD505-2E9C-101B-9397-08002B2CF9AE}" pid="8" name="MSIP_Label_e6ced21e-27ff-431c-8fa9-8c102ffb3e37_ContentBits">
    <vt:lpwstr>0</vt:lpwstr>
  </property>
</Properties>
</file>