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notesSlides/notesSlide9.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notesSlides/notesSlide24.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notesSlides/notesSlide25.xml" ContentType="application/vnd.openxmlformats-officedocument.presentationml.notesSlide+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61.xml" ContentType="application/vnd.openxmlformats-officedocument.drawingml.chart+xml"/>
  <Override PartName="/ppt/theme/themeOverride1.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62.xml" ContentType="application/vnd.openxmlformats-officedocument.drawingml.chart+xml"/>
  <Override PartName="/ppt/charts/chart63.xml" ContentType="application/vnd.openxmlformats-officedocument.drawingml.chart+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Override PartName="/ppt/charts/style6.xml" ContentType="application/vnd.ms-office.chartstyle+xml"/>
  <Override PartName="/ppt/charts/colors6.xml" ContentType="application/vnd.ms-office.chartcolorstyle+xml"/>
  <Override PartName="/ppt/charts/style7.xml" ContentType="application/vnd.ms-office.chartstyle+xml"/>
  <Override PartName="/ppt/charts/colors7.xml" ContentType="application/vnd.ms-office.chartcolorstyle+xml"/>
  <Override PartName="/ppt/charts/style8.xml" ContentType="application/vnd.ms-office.chartstyle+xml"/>
  <Override PartName="/ppt/charts/colors8.xml" ContentType="application/vnd.ms-office.chartcolorstyle+xml"/>
  <Override PartName="/ppt/charts/style9.xml" ContentType="application/vnd.ms-office.chartstyle+xml"/>
  <Override PartName="/ppt/charts/colors9.xml" ContentType="application/vnd.ms-office.chartcolorstyle+xml"/>
  <Override PartName="/ppt/charts/style10.xml" ContentType="application/vnd.ms-office.chartstyle+xml"/>
  <Override PartName="/ppt/charts/colors10.xml" ContentType="application/vnd.ms-office.chartcolorstyle+xml"/>
  <Override PartName="/ppt/charts/style11.xml" ContentType="application/vnd.ms-office.chartstyle+xml"/>
  <Override PartName="/ppt/charts/colors11.xml" ContentType="application/vnd.ms-office.chartcolorstyle+xml"/>
  <Override PartName="/ppt/charts/style12.xml" ContentType="application/vnd.ms-office.chartstyle+xml"/>
  <Override PartName="/ppt/charts/colors12.xml" ContentType="application/vnd.ms-office.chartcolorstyle+xml"/>
  <Override PartName="/ppt/charts/style13.xml" ContentType="application/vnd.ms-office.chartstyle+xml"/>
  <Override PartName="/ppt/charts/colors13.xml" ContentType="application/vnd.ms-office.chartcolorstyle+xml"/>
  <Override PartName="/ppt/charts/style14.xml" ContentType="application/vnd.ms-office.chartstyle+xml"/>
  <Override PartName="/ppt/charts/colors14.xml" ContentType="application/vnd.ms-office.chartcolorstyle+xml"/>
  <Override PartName="/ppt/charts/style15.xml" ContentType="application/vnd.ms-office.chartstyle+xml"/>
  <Override PartName="/ppt/charts/colors15.xml" ContentType="application/vnd.ms-office.chartcolorstyle+xml"/>
  <Override PartName="/ppt/charts/style16.xml" ContentType="application/vnd.ms-office.chartstyle+xml"/>
  <Override PartName="/ppt/charts/colors16.xml" ContentType="application/vnd.ms-office.chartcolorstyle+xml"/>
  <Override PartName="/ppt/charts/style17.xml" ContentType="application/vnd.ms-office.chartstyle+xml"/>
  <Override PartName="/ppt/charts/colors17.xml" ContentType="application/vnd.ms-office.chartcolorstyle+xml"/>
  <Override PartName="/ppt/charts/style18.xml" ContentType="application/vnd.ms-office.chartstyle+xml"/>
  <Override PartName="/ppt/charts/colors18.xml" ContentType="application/vnd.ms-office.chartcolorstyle+xml"/>
  <Override PartName="/ppt/charts/style19.xml" ContentType="application/vnd.ms-office.chartstyle+xml"/>
  <Override PartName="/ppt/charts/colors19.xml" ContentType="application/vnd.ms-office.chartcolorstyle+xml"/>
  <Override PartName="/ppt/charts/style20.xml" ContentType="application/vnd.ms-office.chartstyle+xml"/>
  <Override PartName="/ppt/charts/colors20.xml" ContentType="application/vnd.ms-office.chartcolorstyle+xml"/>
  <Override PartName="/ppt/charts/style21.xml" ContentType="application/vnd.ms-office.chartstyle+xml"/>
  <Override PartName="/ppt/charts/colors21.xml" ContentType="application/vnd.ms-office.chartcolorstyle+xml"/>
  <Override PartName="/ppt/charts/style22.xml" ContentType="application/vnd.ms-office.chartstyle+xml"/>
  <Override PartName="/ppt/charts/colors22.xml" ContentType="application/vnd.ms-office.chartcolorstyle+xml"/>
  <Override PartName="/ppt/charts/style23.xml" ContentType="application/vnd.ms-office.chartstyle+xml"/>
  <Override PartName="/ppt/charts/colors23.xml" ContentType="application/vnd.ms-office.chartcolorstyle+xml"/>
  <Override PartName="/ppt/charts/style24.xml" ContentType="application/vnd.ms-office.chartstyle+xml"/>
  <Override PartName="/ppt/charts/colors24.xml" ContentType="application/vnd.ms-office.chartcolorstyle+xml"/>
  <Override PartName="/ppt/charts/style25.xml" ContentType="application/vnd.ms-office.chartstyle+xml"/>
  <Override PartName="/ppt/charts/colors25.xml" ContentType="application/vnd.ms-office.chartcolorstyle+xml"/>
  <Override PartName="/ppt/charts/style26.xml" ContentType="application/vnd.ms-office.chartstyle+xml"/>
  <Override PartName="/ppt/charts/colors26.xml" ContentType="application/vnd.ms-office.chartcolorstyle+xml"/>
  <Override PartName="/ppt/charts/style27.xml" ContentType="application/vnd.ms-office.chartstyle+xml"/>
  <Override PartName="/ppt/charts/colors27.xml" ContentType="application/vnd.ms-office.chartcolorstyle+xml"/>
  <Override PartName="/ppt/charts/style28.xml" ContentType="application/vnd.ms-office.chartstyle+xml"/>
  <Override PartName="/ppt/charts/colors28.xml" ContentType="application/vnd.ms-office.chartcolorstyle+xml"/>
  <Override PartName="/ppt/charts/style29.xml" ContentType="application/vnd.ms-office.chartstyle+xml"/>
  <Override PartName="/ppt/charts/colors29.xml" ContentType="application/vnd.ms-office.chartcolorstyle+xml"/>
  <Override PartName="/ppt/charts/style30.xml" ContentType="application/vnd.ms-office.chartstyle+xml"/>
  <Override PartName="/ppt/charts/colors30.xml" ContentType="application/vnd.ms-office.chartcolorstyle+xml"/>
  <Override PartName="/ppt/charts/style31.xml" ContentType="application/vnd.ms-office.chartstyle+xml"/>
  <Override PartName="/ppt/charts/colors31.xml" ContentType="application/vnd.ms-office.chartcolorstyle+xml"/>
  <Override PartName="/ppt/charts/style32.xml" ContentType="application/vnd.ms-office.chartstyle+xml"/>
  <Override PartName="/ppt/charts/colors32.xml" ContentType="application/vnd.ms-office.chartcolorstyle+xml"/>
  <Override PartName="/ppt/charts/style33.xml" ContentType="application/vnd.ms-office.chartstyle+xml"/>
  <Override PartName="/ppt/charts/colors33.xml" ContentType="application/vnd.ms-office.chartcolorstyle+xml"/>
  <Override PartName="/ppt/charts/style34.xml" ContentType="application/vnd.ms-office.chartstyle+xml"/>
  <Override PartName="/ppt/charts/colors34.xml" ContentType="application/vnd.ms-office.chartcolorstyle+xml"/>
  <Override PartName="/ppt/charts/style35.xml" ContentType="application/vnd.ms-office.chartstyle+xml"/>
  <Override PartName="/ppt/charts/colors35.xml" ContentType="application/vnd.ms-office.chartcolorstyle+xml"/>
  <Override PartName="/ppt/charts/style36.xml" ContentType="application/vnd.ms-office.chartstyle+xml"/>
  <Override PartName="/ppt/charts/colors36.xml" ContentType="application/vnd.ms-office.chartcolorstyle+xml"/>
  <Override PartName="/ppt/charts/style37.xml" ContentType="application/vnd.ms-office.chartstyle+xml"/>
  <Override PartName="/ppt/charts/colors37.xml" ContentType="application/vnd.ms-office.chartcolorstyle+xml"/>
  <Override PartName="/ppt/charts/style38.xml" ContentType="application/vnd.ms-office.chartstyle+xml"/>
  <Override PartName="/ppt/charts/colors38.xml" ContentType="application/vnd.ms-office.chartcolorstyle+xml"/>
  <Override PartName="/ppt/charts/style39.xml" ContentType="application/vnd.ms-office.chartstyle+xml"/>
  <Override PartName="/ppt/charts/colors39.xml" ContentType="application/vnd.ms-office.chartcolorstyle+xml"/>
  <Override PartName="/ppt/charts/style40.xml" ContentType="application/vnd.ms-office.chartstyle+xml"/>
  <Override PartName="/ppt/charts/colors40.xml" ContentType="application/vnd.ms-office.chartcolorstyle+xml"/>
  <Override PartName="/ppt/charts/style41.xml" ContentType="application/vnd.ms-office.chartstyle+xml"/>
  <Override PartName="/ppt/charts/colors41.xml" ContentType="application/vnd.ms-office.chartcolorstyle+xml"/>
  <Override PartName="/ppt/charts/style42.xml" ContentType="application/vnd.ms-office.chartstyle+xml"/>
  <Override PartName="/ppt/charts/colors42.xml" ContentType="application/vnd.ms-office.chartcolorstyle+xml"/>
  <Override PartName="/ppt/charts/style43.xml" ContentType="application/vnd.ms-office.chartstyle+xml"/>
  <Override PartName="/ppt/charts/colors43.xml" ContentType="application/vnd.ms-office.chartcolorstyle+xml"/>
  <Override PartName="/ppt/charts/style44.xml" ContentType="application/vnd.ms-office.chartstyle+xml"/>
  <Override PartName="/ppt/charts/colors44.xml" ContentType="application/vnd.ms-office.chartcolorstyle+xml"/>
  <Override PartName="/ppt/charts/style45.xml" ContentType="application/vnd.ms-office.chartstyle+xml"/>
  <Override PartName="/ppt/charts/colors45.xml" ContentType="application/vnd.ms-office.chartcolorstyle+xml"/>
  <Override PartName="/ppt/charts/style46.xml" ContentType="application/vnd.ms-office.chartstyle+xml"/>
  <Override PartName="/ppt/charts/colors46.xml" ContentType="application/vnd.ms-office.chartcolorstyle+xml"/>
  <Override PartName="/ppt/charts/style47.xml" ContentType="application/vnd.ms-office.chartstyle+xml"/>
  <Override PartName="/ppt/charts/colors47.xml" ContentType="application/vnd.ms-office.chartcolorstyle+xml"/>
  <Override PartName="/ppt/charts/style48.xml" ContentType="application/vnd.ms-office.chartstyle+xml"/>
  <Override PartName="/ppt/charts/colors48.xml" ContentType="application/vnd.ms-office.chartcolorstyle+xml"/>
  <Override PartName="/ppt/charts/style49.xml" ContentType="application/vnd.ms-office.chartstyle+xml"/>
  <Override PartName="/ppt/charts/colors49.xml" ContentType="application/vnd.ms-office.chartcolorstyle+xml"/>
  <Override PartName="/ppt/charts/style50.xml" ContentType="application/vnd.ms-office.chartstyle+xml"/>
  <Override PartName="/ppt/charts/colors50.xml" ContentType="application/vnd.ms-office.chartcolorstyle+xml"/>
  <Override PartName="/ppt/charts/style51.xml" ContentType="application/vnd.ms-office.chartstyle+xml"/>
  <Override PartName="/ppt/charts/colors51.xml" ContentType="application/vnd.ms-office.chartcolorstyle+xml"/>
  <Override PartName="/ppt/charts/style52.xml" ContentType="application/vnd.ms-office.chartstyle+xml"/>
  <Override PartName="/ppt/charts/colors52.xml" ContentType="application/vnd.ms-office.chartcolorstyle+xml"/>
  <Override PartName="/ppt/charts/style53.xml" ContentType="application/vnd.ms-office.chartstyle+xml"/>
  <Override PartName="/ppt/charts/colors53.xml" ContentType="application/vnd.ms-office.chartcolorstyle+xml"/>
  <Override PartName="/ppt/charts/style54.xml" ContentType="application/vnd.ms-office.chartstyle+xml"/>
  <Override PartName="/ppt/charts/colors54.xml" ContentType="application/vnd.ms-office.chartcolorstyle+xml"/>
  <Override PartName="/ppt/charts/style55.xml" ContentType="application/vnd.ms-office.chartstyle+xml"/>
  <Override PartName="/ppt/charts/colors55.xml" ContentType="application/vnd.ms-office.chartcolorstyle+xml"/>
  <Override PartName="/ppt/charts/style56.xml" ContentType="application/vnd.ms-office.chartstyle+xml"/>
  <Override PartName="/ppt/charts/colors56.xml" ContentType="application/vnd.ms-office.chartcolorstyle+xml"/>
  <Override PartName="/ppt/charts/style57.xml" ContentType="application/vnd.ms-office.chartstyle+xml"/>
  <Override PartName="/ppt/charts/colors57.xml" ContentType="application/vnd.ms-office.chartcolorstyle+xml"/>
  <Override PartName="/ppt/charts/style58.xml" ContentType="application/vnd.ms-office.chartstyle+xml"/>
  <Override PartName="/ppt/charts/colors58.xml" ContentType="application/vnd.ms-office.chartcolorstyle+xml"/>
  <Override PartName="/ppt/charts/style59.xml" ContentType="application/vnd.ms-office.chartstyle+xml"/>
  <Override PartName="/ppt/charts/colors59.xml" ContentType="application/vnd.ms-office.chartcolorstyle+xml"/>
  <Override PartName="/ppt/charts/style60.xml" ContentType="application/vnd.ms-office.chartstyle+xml"/>
  <Override PartName="/ppt/charts/colors60.xml" ContentType="application/vnd.ms-office.chartcolorstyle+xml"/>
  <Override PartName="/ppt/charts/style61.xml" ContentType="application/vnd.ms-office.chartstyle+xml"/>
  <Override PartName="/ppt/charts/colors61.xml" ContentType="application/vnd.ms-office.chartcolorstyle+xml"/>
  <Override PartName="/ppt/charts/style62.xml" ContentType="application/vnd.ms-office.chartstyle+xml"/>
  <Override PartName="/ppt/charts/colors62.xml" ContentType="application/vnd.ms-office.chartcolorstyle+xml"/>
  <Override PartName="/ppt/charts/style63.xml" ContentType="application/vnd.ms-office.chartstyle+xml"/>
  <Override PartName="/ppt/charts/colors63.xml" ContentType="application/vnd.ms-office.chartcolorstyle+xml"/>
  <Override PartName="/ppt/charts/style64.xml" ContentType="application/vnd.ms-office.chartstyle+xml"/>
  <Override PartName="/ppt/charts/colors64.xml" ContentType="application/vnd.ms-office.chartcolorstyle+xml"/>
  <Override PartName="/ppt/charts/style65.xml" ContentType="application/vnd.ms-office.chartstyle+xml"/>
  <Override PartName="/ppt/charts/colors65.xml" ContentType="application/vnd.ms-office.chartcolorstyle+xml"/>
  <Override PartName="/ppt/charts/style66.xml" ContentType="application/vnd.ms-office.chartstyle+xml"/>
  <Override PartName="/ppt/charts/colors66.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4" r:id="rId5"/>
    <p:sldMasterId id="2147483679" r:id="rId6"/>
  </p:sldMasterIdLst>
  <p:notesMasterIdLst>
    <p:notesMasterId r:id="rId89"/>
  </p:notesMasterIdLst>
  <p:sldIdLst>
    <p:sldId id="1613" r:id="rId7"/>
    <p:sldId id="1575" r:id="rId8"/>
    <p:sldId id="1509" r:id="rId9"/>
    <p:sldId id="1460" r:id="rId10"/>
    <p:sldId id="1621" r:id="rId11"/>
    <p:sldId id="1622" r:id="rId12"/>
    <p:sldId id="1579" r:id="rId13"/>
    <p:sldId id="1703" r:id="rId14"/>
    <p:sldId id="1624" r:id="rId15"/>
    <p:sldId id="1410" r:id="rId16"/>
    <p:sldId id="1615" r:id="rId17"/>
    <p:sldId id="1428" r:id="rId18"/>
    <p:sldId id="1429" r:id="rId19"/>
    <p:sldId id="1546" r:id="rId20"/>
    <p:sldId id="1718" r:id="rId21"/>
    <p:sldId id="1701" r:id="rId22"/>
    <p:sldId id="1693" r:id="rId23"/>
    <p:sldId id="1607" r:id="rId24"/>
    <p:sldId id="1608" r:id="rId25"/>
    <p:sldId id="1516" r:id="rId26"/>
    <p:sldId id="1609" r:id="rId27"/>
    <p:sldId id="1610" r:id="rId28"/>
    <p:sldId id="1514" r:id="rId29"/>
    <p:sldId id="1611" r:id="rId30"/>
    <p:sldId id="1612" r:id="rId31"/>
    <p:sldId id="1519" r:id="rId32"/>
    <p:sldId id="1700" r:id="rId33"/>
    <p:sldId id="1704" r:id="rId34"/>
    <p:sldId id="1619" r:id="rId35"/>
    <p:sldId id="1473" r:id="rId36"/>
    <p:sldId id="1674" r:id="rId37"/>
    <p:sldId id="1590" r:id="rId38"/>
    <p:sldId id="1667" r:id="rId39"/>
    <p:sldId id="1675" r:id="rId40"/>
    <p:sldId id="1478" r:id="rId41"/>
    <p:sldId id="1676" r:id="rId42"/>
    <p:sldId id="1677" r:id="rId43"/>
    <p:sldId id="1481" r:id="rId44"/>
    <p:sldId id="1678" r:id="rId45"/>
    <p:sldId id="1623" r:id="rId46"/>
    <p:sldId id="1422" r:id="rId47"/>
    <p:sldId id="1679" r:id="rId48"/>
    <p:sldId id="1680" r:id="rId49"/>
    <p:sldId id="1692" r:id="rId50"/>
    <p:sldId id="1695" r:id="rId51"/>
    <p:sldId id="1681" r:id="rId52"/>
    <p:sldId id="1418" r:id="rId53"/>
    <p:sldId id="1628" r:id="rId54"/>
    <p:sldId id="1682" r:id="rId55"/>
    <p:sldId id="1683" r:id="rId56"/>
    <p:sldId id="1419" r:id="rId57"/>
    <p:sldId id="1662" r:id="rId58"/>
    <p:sldId id="1661" r:id="rId59"/>
    <p:sldId id="1663" r:id="rId60"/>
    <p:sldId id="1485" r:id="rId61"/>
    <p:sldId id="1664" r:id="rId62"/>
    <p:sldId id="1665" r:id="rId63"/>
    <p:sldId id="1666" r:id="rId64"/>
    <p:sldId id="257" r:id="rId65"/>
    <p:sldId id="1706" r:id="rId66"/>
    <p:sldId id="1697" r:id="rId67"/>
    <p:sldId id="1698" r:id="rId68"/>
    <p:sldId id="1699" r:id="rId69"/>
    <p:sldId id="1702" r:id="rId70"/>
    <p:sldId id="1617" r:id="rId71"/>
    <p:sldId id="1687" r:id="rId72"/>
    <p:sldId id="1688" r:id="rId73"/>
    <p:sldId id="1689" r:id="rId74"/>
    <p:sldId id="1705" r:id="rId75"/>
    <p:sldId id="1707" r:id="rId76"/>
    <p:sldId id="1709" r:id="rId77"/>
    <p:sldId id="1710" r:id="rId78"/>
    <p:sldId id="1711" r:id="rId79"/>
    <p:sldId id="1717" r:id="rId80"/>
    <p:sldId id="1712" r:id="rId81"/>
    <p:sldId id="1714" r:id="rId82"/>
    <p:sldId id="1713" r:id="rId83"/>
    <p:sldId id="1715" r:id="rId84"/>
    <p:sldId id="1716" r:id="rId85"/>
    <p:sldId id="1576" r:id="rId86"/>
    <p:sldId id="1547" r:id="rId87"/>
    <p:sldId id="1631" r:id="rId88"/>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Robey" initials="JR" lastIdx="4" clrIdx="0">
    <p:extLst/>
  </p:cmAuthor>
  <p:cmAuthor id="2" name="Claire Hayworth" initials="CH" lastIdx="20" clrIdx="1">
    <p:extLst/>
  </p:cmAuthor>
  <p:cmAuthor id="3" name="Amrik Heyer" initials="AH" lastIdx="1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0E3A"/>
    <a:srgbClr val="004157"/>
    <a:srgbClr val="F2F2F2"/>
    <a:srgbClr val="E79C29"/>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6357" autoAdjust="0"/>
  </p:normalViewPr>
  <p:slideViewPr>
    <p:cSldViewPr snapToGrid="0">
      <p:cViewPr varScale="1">
        <p:scale>
          <a:sx n="94" d="100"/>
          <a:sy n="94" d="100"/>
        </p:scale>
        <p:origin x="-656" y="-1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90" Type="http://schemas.openxmlformats.org/officeDocument/2006/relationships/printerSettings" Target="printerSettings/printerSettings1.bin"/><Relationship Id="rId91" Type="http://schemas.openxmlformats.org/officeDocument/2006/relationships/commentAuthors" Target="commentAuthors.xml"/><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96" Type="http://schemas.microsoft.com/office/2016/11/relationships/changesInfo" Target="changesInfos/changesInfo1.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rik Heyer" userId="d86e3af2-1e72-41a0-b986-d1852a07fc41" providerId="ADAL" clId="{FB771AC5-E70C-4A0B-BE6B-9461D93E3920}"/>
    <pc:docChg chg="modSld">
      <pc:chgData name="Amrik Heyer" userId="d86e3af2-1e72-41a0-b986-d1852a07fc41" providerId="ADAL" clId="{FB771AC5-E70C-4A0B-BE6B-9461D93E3920}" dt="2021-04-20T08:34:34.051" v="9" actId="20577"/>
      <pc:docMkLst>
        <pc:docMk/>
      </pc:docMkLst>
      <pc:sldChg chg="modSp mod">
        <pc:chgData name="Amrik Heyer" userId="d86e3af2-1e72-41a0-b986-d1852a07fc41" providerId="ADAL" clId="{FB771AC5-E70C-4A0B-BE6B-9461D93E3920}" dt="2021-04-20T08:34:34.051" v="9" actId="20577"/>
        <pc:sldMkLst>
          <pc:docMk/>
          <pc:sldMk cId="4113624242" sldId="1613"/>
        </pc:sldMkLst>
        <pc:spChg chg="mod">
          <ac:chgData name="Amrik Heyer" userId="d86e3af2-1e72-41a0-b986-d1852a07fc41" providerId="ADAL" clId="{FB771AC5-E70C-4A0B-BE6B-9461D93E3920}" dt="2021-04-20T08:34:34.051" v="9" actId="20577"/>
          <ac:spMkLst>
            <pc:docMk/>
            <pc:sldMk cId="4113624242" sldId="1613"/>
            <ac:spMk id="2" creationId="{8D67F67A-9FD6-4A21-BFAE-D2BB1EFC3BC5}"/>
          </ac:spMkLst>
        </pc:spChg>
      </pc:sldChg>
      <pc:sldChg chg="addSp modSp mod">
        <pc:chgData name="Amrik Heyer" userId="d86e3af2-1e72-41a0-b986-d1852a07fc41" providerId="ADAL" clId="{FB771AC5-E70C-4A0B-BE6B-9461D93E3920}" dt="2021-04-19T13:39:38.911" v="4" actId="1035"/>
        <pc:sldMkLst>
          <pc:docMk/>
          <pc:sldMk cId="3832756515" sldId="1716"/>
        </pc:sldMkLst>
        <pc:picChg chg="add mod">
          <ac:chgData name="Amrik Heyer" userId="d86e3af2-1e72-41a0-b986-d1852a07fc41" providerId="ADAL" clId="{FB771AC5-E70C-4A0B-BE6B-9461D93E3920}" dt="2021-04-19T13:39:38.911" v="4" actId="1035"/>
          <ac:picMkLst>
            <pc:docMk/>
            <pc:sldMk cId="3832756515" sldId="1716"/>
            <ac:picMk id="3" creationId="{2D361BF2-B58F-4B1D-B030-6BFA3E3B7BE9}"/>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microsoft.com/office/2011/relationships/chartStyle" Target="style1.xml"/><Relationship Id="rId3" Type="http://schemas.microsoft.com/office/2011/relationships/chartColorStyle" Target="colors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Sheet10.xlsx"/><Relationship Id="rId2" Type="http://schemas.microsoft.com/office/2011/relationships/chartStyle" Target="style10.xml"/><Relationship Id="rId3" Type="http://schemas.microsoft.com/office/2011/relationships/chartColorStyle" Target="colors10.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Sheet11.xlsx"/><Relationship Id="rId2" Type="http://schemas.microsoft.com/office/2011/relationships/chartStyle" Target="style11.xml"/><Relationship Id="rId3" Type="http://schemas.microsoft.com/office/2011/relationships/chartColorStyle" Target="colors11.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Sheet12.xlsx"/><Relationship Id="rId2" Type="http://schemas.microsoft.com/office/2011/relationships/chartStyle" Target="style12.xml"/><Relationship Id="rId3" Type="http://schemas.microsoft.com/office/2011/relationships/chartColorStyle" Target="colors12.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Sheet13.xlsx"/><Relationship Id="rId2" Type="http://schemas.microsoft.com/office/2011/relationships/chartStyle" Target="style13.xml"/><Relationship Id="rId3" Type="http://schemas.microsoft.com/office/2011/relationships/chartColorStyle" Target="colors13.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Sheet14.xlsx"/><Relationship Id="rId2" Type="http://schemas.microsoft.com/office/2011/relationships/chartStyle" Target="style14.xml"/><Relationship Id="rId3" Type="http://schemas.microsoft.com/office/2011/relationships/chartColorStyle" Target="colors14.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Sheet15.xlsx"/><Relationship Id="rId2" Type="http://schemas.microsoft.com/office/2011/relationships/chartStyle" Target="style15.xml"/><Relationship Id="rId3" Type="http://schemas.microsoft.com/office/2011/relationships/chartColorStyle" Target="colors1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Sheet16.xlsx"/><Relationship Id="rId2" Type="http://schemas.microsoft.com/office/2011/relationships/chartStyle" Target="style16.xml"/><Relationship Id="rId3" Type="http://schemas.microsoft.com/office/2011/relationships/chartColorStyle" Target="colors16.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Sheet17.xlsx"/><Relationship Id="rId2" Type="http://schemas.microsoft.com/office/2011/relationships/chartStyle" Target="style17.xml"/><Relationship Id="rId3" Type="http://schemas.microsoft.com/office/2011/relationships/chartColorStyle" Target="colors17.xm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Sheet18.xlsx"/><Relationship Id="rId2" Type="http://schemas.microsoft.com/office/2011/relationships/chartStyle" Target="style18.xml"/><Relationship Id="rId3" Type="http://schemas.microsoft.com/office/2011/relationships/chartColorStyle" Target="colors18.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Sheet19.xlsx"/><Relationship Id="rId2" Type="http://schemas.microsoft.com/office/2011/relationships/chartStyle" Target="style19.xml"/><Relationship Id="rId3" Type="http://schemas.microsoft.com/office/2011/relationships/chartColorStyle" Target="colors19.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microsoft.com/office/2011/relationships/chartStyle" Target="style2.xml"/><Relationship Id="rId3" Type="http://schemas.microsoft.com/office/2011/relationships/chartColorStyle" Target="colors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Sheet20.xlsx"/><Relationship Id="rId2" Type="http://schemas.microsoft.com/office/2011/relationships/chartStyle" Target="style20.xml"/><Relationship Id="rId3" Type="http://schemas.microsoft.com/office/2011/relationships/chartColorStyle" Target="colors20.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Sheet21.xlsx"/><Relationship Id="rId2" Type="http://schemas.microsoft.com/office/2011/relationships/chartStyle" Target="style21.xml"/><Relationship Id="rId3" Type="http://schemas.microsoft.com/office/2011/relationships/chartColorStyle" Target="colors21.xml"/></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Sheet22.xlsx"/><Relationship Id="rId2" Type="http://schemas.microsoft.com/office/2011/relationships/chartStyle" Target="style22.xml"/><Relationship Id="rId3" Type="http://schemas.microsoft.com/office/2011/relationships/chartColorStyle" Target="colors22.xm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Sheet23.xlsx"/><Relationship Id="rId2" Type="http://schemas.microsoft.com/office/2011/relationships/chartStyle" Target="style23.xml"/><Relationship Id="rId3" Type="http://schemas.microsoft.com/office/2011/relationships/chartColorStyle" Target="colors23.xml"/></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Sheet24.xlsx"/><Relationship Id="rId2" Type="http://schemas.microsoft.com/office/2011/relationships/chartStyle" Target="style24.xml"/><Relationship Id="rId3" Type="http://schemas.microsoft.com/office/2011/relationships/chartColorStyle" Target="colors24.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Sheet25.xlsx"/><Relationship Id="rId2" Type="http://schemas.microsoft.com/office/2011/relationships/chartStyle" Target="style25.xml"/><Relationship Id="rId3" Type="http://schemas.microsoft.com/office/2011/relationships/chartColorStyle" Target="colors25.xml"/></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Sheet26.xlsx"/><Relationship Id="rId2" Type="http://schemas.microsoft.com/office/2011/relationships/chartStyle" Target="style26.xml"/><Relationship Id="rId3" Type="http://schemas.microsoft.com/office/2011/relationships/chartColorStyle" Target="colors26.xml"/></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Sheet27.xlsx"/><Relationship Id="rId2" Type="http://schemas.microsoft.com/office/2011/relationships/chartStyle" Target="style27.xml"/><Relationship Id="rId3" Type="http://schemas.microsoft.com/office/2011/relationships/chartColorStyle" Target="colors27.xml"/></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Sheet28.xlsx"/><Relationship Id="rId2" Type="http://schemas.microsoft.com/office/2011/relationships/chartStyle" Target="style28.xml"/><Relationship Id="rId3" Type="http://schemas.microsoft.com/office/2011/relationships/chartColorStyle" Target="colors28.xml"/></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Sheet29.xlsx"/><Relationship Id="rId2" Type="http://schemas.microsoft.com/office/2011/relationships/chartStyle" Target="style29.xml"/><Relationship Id="rId3" Type="http://schemas.microsoft.com/office/2011/relationships/chartColorStyle" Target="colors29.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 Id="rId2" Type="http://schemas.microsoft.com/office/2011/relationships/chartStyle" Target="style3.xml"/><Relationship Id="rId3" Type="http://schemas.microsoft.com/office/2011/relationships/chartColorStyle" Target="colors3.xml"/></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Sheet30.xlsx"/><Relationship Id="rId2" Type="http://schemas.microsoft.com/office/2011/relationships/chartStyle" Target="style30.xml"/><Relationship Id="rId3" Type="http://schemas.microsoft.com/office/2011/relationships/chartColorStyle" Target="colors30.xml"/></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Sheet31.xlsx"/><Relationship Id="rId2" Type="http://schemas.microsoft.com/office/2011/relationships/chartStyle" Target="style31.xml"/><Relationship Id="rId3" Type="http://schemas.microsoft.com/office/2011/relationships/chartColorStyle" Target="colors31.xml"/></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Sheet32.xlsx"/><Relationship Id="rId2" Type="http://schemas.microsoft.com/office/2011/relationships/chartStyle" Target="style32.xml"/><Relationship Id="rId3" Type="http://schemas.microsoft.com/office/2011/relationships/chartColorStyle" Target="colors32.xml"/></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Sheet33.xlsx"/><Relationship Id="rId2" Type="http://schemas.microsoft.com/office/2011/relationships/chartStyle" Target="style33.xml"/><Relationship Id="rId3" Type="http://schemas.microsoft.com/office/2011/relationships/chartColorStyle" Target="colors33.xml"/></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Sheet34.xlsx"/><Relationship Id="rId2" Type="http://schemas.microsoft.com/office/2011/relationships/chartStyle" Target="style34.xml"/><Relationship Id="rId3" Type="http://schemas.microsoft.com/office/2011/relationships/chartColorStyle" Target="colors34.xml"/></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Sheet35.xlsx"/><Relationship Id="rId2" Type="http://schemas.microsoft.com/office/2011/relationships/chartStyle" Target="style35.xml"/><Relationship Id="rId3" Type="http://schemas.microsoft.com/office/2011/relationships/chartColorStyle" Target="colors35.xml"/></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Sheet36.xlsx"/><Relationship Id="rId2" Type="http://schemas.microsoft.com/office/2011/relationships/chartStyle" Target="style36.xml"/><Relationship Id="rId3" Type="http://schemas.microsoft.com/office/2011/relationships/chartColorStyle" Target="colors36.xml"/></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Sheet37.xlsx"/><Relationship Id="rId2" Type="http://schemas.microsoft.com/office/2011/relationships/chartStyle" Target="style37.xml"/><Relationship Id="rId3" Type="http://schemas.microsoft.com/office/2011/relationships/chartColorStyle" Target="colors37.xml"/></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Sheet38.xlsx"/><Relationship Id="rId2" Type="http://schemas.microsoft.com/office/2011/relationships/chartStyle" Target="style38.xml"/><Relationship Id="rId3" Type="http://schemas.microsoft.com/office/2011/relationships/chartColorStyle" Target="colors38.xml"/></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Sheet39.xlsx"/><Relationship Id="rId2" Type="http://schemas.microsoft.com/office/2011/relationships/chartStyle" Target="style39.xml"/><Relationship Id="rId3" Type="http://schemas.microsoft.com/office/2011/relationships/chartColorStyle" Target="colors39.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 Id="rId2" Type="http://schemas.microsoft.com/office/2011/relationships/chartStyle" Target="style4.xml"/><Relationship Id="rId3" Type="http://schemas.microsoft.com/office/2011/relationships/chartColorStyle" Target="colors4.xml"/></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Sheet40.xlsx"/><Relationship Id="rId2" Type="http://schemas.microsoft.com/office/2011/relationships/chartStyle" Target="style40.xml"/><Relationship Id="rId3" Type="http://schemas.microsoft.com/office/2011/relationships/chartColorStyle" Target="colors40.xml"/></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Sheet41.xlsx"/><Relationship Id="rId2" Type="http://schemas.microsoft.com/office/2011/relationships/chartStyle" Target="style41.xml"/><Relationship Id="rId3" Type="http://schemas.microsoft.com/office/2011/relationships/chartColorStyle" Target="colors41.xml"/></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Sheet42.xlsx"/><Relationship Id="rId2" Type="http://schemas.microsoft.com/office/2011/relationships/chartStyle" Target="style42.xml"/><Relationship Id="rId3" Type="http://schemas.microsoft.com/office/2011/relationships/chartColorStyle" Target="colors42.xml"/></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Sheet43.xlsx"/><Relationship Id="rId2" Type="http://schemas.microsoft.com/office/2011/relationships/chartStyle" Target="style43.xml"/><Relationship Id="rId3" Type="http://schemas.microsoft.com/office/2011/relationships/chartColorStyle" Target="colors43.xml"/></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Sheet44.xlsx"/><Relationship Id="rId2" Type="http://schemas.microsoft.com/office/2011/relationships/chartStyle" Target="style44.xml"/><Relationship Id="rId3" Type="http://schemas.microsoft.com/office/2011/relationships/chartColorStyle" Target="colors44.xml"/></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Sheet45.xlsx"/><Relationship Id="rId2" Type="http://schemas.microsoft.com/office/2011/relationships/chartStyle" Target="style45.xml"/><Relationship Id="rId3" Type="http://schemas.microsoft.com/office/2011/relationships/chartColorStyle" Target="colors45.xml"/></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Sheet46.xlsx"/><Relationship Id="rId2" Type="http://schemas.microsoft.com/office/2011/relationships/chartStyle" Target="style46.xml"/><Relationship Id="rId3" Type="http://schemas.microsoft.com/office/2011/relationships/chartColorStyle" Target="colors46.xml"/></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Sheet47.xlsx"/><Relationship Id="rId2" Type="http://schemas.microsoft.com/office/2011/relationships/chartStyle" Target="style47.xml"/><Relationship Id="rId3" Type="http://schemas.microsoft.com/office/2011/relationships/chartColorStyle" Target="colors47.xml"/></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Sheet48.xlsx"/><Relationship Id="rId2" Type="http://schemas.microsoft.com/office/2011/relationships/chartStyle" Target="style48.xml"/><Relationship Id="rId3" Type="http://schemas.microsoft.com/office/2011/relationships/chartColorStyle" Target="colors48.xml"/></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Sheet49.xlsx"/><Relationship Id="rId2" Type="http://schemas.microsoft.com/office/2011/relationships/chartStyle" Target="style49.xml"/><Relationship Id="rId3" Type="http://schemas.microsoft.com/office/2011/relationships/chartColorStyle" Target="colors49.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 Id="rId2" Type="http://schemas.microsoft.com/office/2011/relationships/chartStyle" Target="style5.xml"/><Relationship Id="rId3" Type="http://schemas.microsoft.com/office/2011/relationships/chartColorStyle" Target="colors5.xml"/></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Sheet50.xlsx"/><Relationship Id="rId2" Type="http://schemas.microsoft.com/office/2011/relationships/chartStyle" Target="style50.xml"/><Relationship Id="rId3" Type="http://schemas.microsoft.com/office/2011/relationships/chartColorStyle" Target="colors50.xml"/></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Sheet51.xlsx"/><Relationship Id="rId2" Type="http://schemas.microsoft.com/office/2011/relationships/chartStyle" Target="style51.xml"/><Relationship Id="rId3" Type="http://schemas.microsoft.com/office/2011/relationships/chartColorStyle" Target="colors51.xml"/></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Sheet52.xlsx"/><Relationship Id="rId2" Type="http://schemas.microsoft.com/office/2011/relationships/chartStyle" Target="style52.xml"/><Relationship Id="rId3" Type="http://schemas.microsoft.com/office/2011/relationships/chartColorStyle" Target="colors52.xml"/></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Sheet53.xlsx"/><Relationship Id="rId2" Type="http://schemas.microsoft.com/office/2011/relationships/chartStyle" Target="style53.xml"/><Relationship Id="rId3" Type="http://schemas.microsoft.com/office/2011/relationships/chartColorStyle" Target="colors53.xml"/></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Sheet54.xlsx"/><Relationship Id="rId2" Type="http://schemas.microsoft.com/office/2011/relationships/chartStyle" Target="style54.xml"/><Relationship Id="rId3" Type="http://schemas.microsoft.com/office/2011/relationships/chartColorStyle" Target="colors54.xml"/></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Sheet55.xlsx"/><Relationship Id="rId2" Type="http://schemas.microsoft.com/office/2011/relationships/chartStyle" Target="style55.xml"/><Relationship Id="rId3" Type="http://schemas.microsoft.com/office/2011/relationships/chartColorStyle" Target="colors55.xml"/></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Sheet56.xlsx"/><Relationship Id="rId2" Type="http://schemas.microsoft.com/office/2011/relationships/chartStyle" Target="style56.xml"/><Relationship Id="rId3" Type="http://schemas.microsoft.com/office/2011/relationships/chartColorStyle" Target="colors56.xml"/></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Sheet57.xlsx"/><Relationship Id="rId2" Type="http://schemas.microsoft.com/office/2011/relationships/chartStyle" Target="style57.xml"/><Relationship Id="rId3" Type="http://schemas.microsoft.com/office/2011/relationships/chartColorStyle" Target="colors57.xml"/></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Sheet58.xlsx"/><Relationship Id="rId2" Type="http://schemas.microsoft.com/office/2011/relationships/chartStyle" Target="style58.xml"/><Relationship Id="rId3" Type="http://schemas.microsoft.com/office/2011/relationships/chartColorStyle" Target="colors58.xml"/></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Sheet59.xlsx"/><Relationship Id="rId2" Type="http://schemas.microsoft.com/office/2011/relationships/chartStyle" Target="style59.xml"/><Relationship Id="rId3" Type="http://schemas.microsoft.com/office/2011/relationships/chartColorStyle" Target="colors59.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 Id="rId2" Type="http://schemas.microsoft.com/office/2011/relationships/chartStyle" Target="style6.xml"/><Relationship Id="rId3" Type="http://schemas.microsoft.com/office/2011/relationships/chartColorStyle" Target="colors6.xml"/></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Sheet60.xlsx"/><Relationship Id="rId2" Type="http://schemas.microsoft.com/office/2011/relationships/chartStyle" Target="style60.xml"/><Relationship Id="rId3" Type="http://schemas.microsoft.com/office/2011/relationships/chartColorStyle" Target="colors60.xml"/></Relationships>
</file>

<file path=ppt/charts/_rels/chart61.xml.rels><?xml version="1.0" encoding="UTF-8" standalone="yes"?>
<Relationships xmlns="http://schemas.openxmlformats.org/package/2006/relationships"><Relationship Id="rId3" Type="http://schemas.microsoft.com/office/2011/relationships/chartStyle" Target="style61.xml"/><Relationship Id="rId4" Type="http://schemas.microsoft.com/office/2011/relationships/chartColorStyle" Target="colors61.xml"/><Relationship Id="rId1" Type="http://schemas.openxmlformats.org/officeDocument/2006/relationships/themeOverride" Target="../theme/themeOverride1.xml"/><Relationship Id="rId2" Type="http://schemas.openxmlformats.org/officeDocument/2006/relationships/oleObject" Target="Book2" TargetMode="External"/></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Sheet61.xlsx"/><Relationship Id="rId2" Type="http://schemas.microsoft.com/office/2011/relationships/chartStyle" Target="style62.xml"/><Relationship Id="rId3" Type="http://schemas.microsoft.com/office/2011/relationships/chartColorStyle" Target="colors62.xml"/></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Sheet62.xlsx"/><Relationship Id="rId2" Type="http://schemas.microsoft.com/office/2011/relationships/chartStyle" Target="style63.xml"/><Relationship Id="rId3" Type="http://schemas.microsoft.com/office/2011/relationships/chartColorStyle" Target="colors63.xml"/></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Sheet63.xlsx"/><Relationship Id="rId2" Type="http://schemas.microsoft.com/office/2011/relationships/chartStyle" Target="style64.xml"/><Relationship Id="rId3" Type="http://schemas.microsoft.com/office/2011/relationships/chartColorStyle" Target="colors64.xml"/></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Sheet64.xlsx"/><Relationship Id="rId2" Type="http://schemas.microsoft.com/office/2011/relationships/chartStyle" Target="style65.xml"/><Relationship Id="rId3" Type="http://schemas.microsoft.com/office/2011/relationships/chartColorStyle" Target="colors65.xml"/></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Sheet65.xlsx"/><Relationship Id="rId2" Type="http://schemas.microsoft.com/office/2011/relationships/chartStyle" Target="style66.xml"/><Relationship Id="rId3" Type="http://schemas.microsoft.com/office/2011/relationships/chartColorStyle" Target="colors6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7.xlsx"/><Relationship Id="rId2" Type="http://schemas.microsoft.com/office/2011/relationships/chartStyle" Target="style7.xml"/><Relationship Id="rId3" Type="http://schemas.microsoft.com/office/2011/relationships/chartColorStyle" Target="colors7.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8.xlsx"/><Relationship Id="rId2" Type="http://schemas.microsoft.com/office/2011/relationships/chartStyle" Target="style8.xml"/><Relationship Id="rId3" Type="http://schemas.microsoft.com/office/2011/relationships/chartColorStyle" Target="colors8.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Sheet9.xlsx"/><Relationship Id="rId2" Type="http://schemas.microsoft.com/office/2011/relationships/chartStyle" Target="style9.xml"/><Relationship Id="rId3" Type="http://schemas.microsoft.com/office/2011/relationships/chartColorStyle" Target="colors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45341303516142"/>
          <c:y val="0.11608250837149"/>
          <c:w val="0.945465869648386"/>
          <c:h val="0.734240310295868"/>
        </c:manualLayout>
      </c:layout>
      <c:barChart>
        <c:barDir val="bar"/>
        <c:grouping val="stacked"/>
        <c:varyColors val="0"/>
        <c:ser>
          <c:idx val="0"/>
          <c:order val="0"/>
          <c:tx>
            <c:strRef>
              <c:f>Sheet1!$A$2</c:f>
              <c:strCache>
                <c:ptCount val="1"/>
                <c:pt idx="0">
                  <c:v>Micro (1-9 employees)</c:v>
                </c:pt>
              </c:strCache>
            </c:strRef>
          </c:tx>
          <c:spPr>
            <a:solidFill>
              <a:schemeClr val="tx2">
                <a:lumMod val="40000"/>
                <a:lumOff val="60000"/>
              </a:schemeClr>
            </a:solidFill>
            <a:ln>
              <a:solidFill>
                <a:schemeClr val="bg1"/>
              </a:solidFill>
            </a:ln>
            <a:effectLst/>
          </c:spPr>
          <c:invertIfNegative val="0"/>
          <c:cat>
            <c:strRef>
              <c:f>Sheet1!$B$1</c:f>
              <c:strCache>
                <c:ptCount val="1"/>
                <c:pt idx="0">
                  <c:v>Total</c:v>
                </c:pt>
              </c:strCache>
            </c:strRef>
          </c:cat>
          <c:val>
            <c:numRef>
              <c:f>Sheet1!$B$2</c:f>
              <c:numCache>
                <c:formatCode>_-* #,##0_-;\-* #,##0_-;_-* "-"??_-;_-@_-</c:formatCode>
                <c:ptCount val="1"/>
                <c:pt idx="0">
                  <c:v>1.00710376352762E6</c:v>
                </c:pt>
              </c:numCache>
            </c:numRef>
          </c:val>
          <c:extLst xmlns:c16r2="http://schemas.microsoft.com/office/drawing/2015/06/chart">
            <c:ext xmlns:c16="http://schemas.microsoft.com/office/drawing/2014/chart" uri="{C3380CC4-5D6E-409C-BE32-E72D297353CC}">
              <c16:uniqueId val="{00000000-C0FB-43A0-8AC1-7702EC3F2112}"/>
            </c:ext>
          </c:extLst>
        </c:ser>
        <c:ser>
          <c:idx val="1"/>
          <c:order val="1"/>
          <c:tx>
            <c:strRef>
              <c:f>Sheet1!$A$3</c:f>
              <c:strCache>
                <c:ptCount val="1"/>
                <c:pt idx="0">
                  <c:v>Small (10-49 employees)</c:v>
                </c:pt>
              </c:strCache>
            </c:strRef>
          </c:tx>
          <c:spPr>
            <a:solidFill>
              <a:schemeClr val="accent4">
                <a:lumMod val="75000"/>
                <a:lumOff val="25000"/>
              </a:schemeClr>
            </a:solidFill>
            <a:ln>
              <a:solidFill>
                <a:schemeClr val="bg1"/>
              </a:solidFill>
            </a:ln>
            <a:effectLst/>
          </c:spPr>
          <c:invertIfNegative val="0"/>
          <c:cat>
            <c:strRef>
              <c:f>Sheet1!$B$1</c:f>
              <c:strCache>
                <c:ptCount val="1"/>
                <c:pt idx="0">
                  <c:v>Total</c:v>
                </c:pt>
              </c:strCache>
            </c:strRef>
          </c:cat>
          <c:val>
            <c:numRef>
              <c:f>Sheet1!$B$3</c:f>
              <c:numCache>
                <c:formatCode>_-* #,##0_-;\-* #,##0_-;_-* "-"??_-;_-@_-</c:formatCode>
                <c:ptCount val="1"/>
                <c:pt idx="0">
                  <c:v>39658.75370166922</c:v>
                </c:pt>
              </c:numCache>
            </c:numRef>
          </c:val>
          <c:extLst xmlns:c16r2="http://schemas.microsoft.com/office/drawing/2015/06/chart">
            <c:ext xmlns:c16="http://schemas.microsoft.com/office/drawing/2014/chart" uri="{C3380CC4-5D6E-409C-BE32-E72D297353CC}">
              <c16:uniqueId val="{00000001-C0FB-43A0-8AC1-7702EC3F2112}"/>
            </c:ext>
          </c:extLst>
        </c:ser>
        <c:ser>
          <c:idx val="2"/>
          <c:order val="2"/>
          <c:tx>
            <c:strRef>
              <c:f>Sheet1!$A$4</c:f>
              <c:strCache>
                <c:ptCount val="1"/>
                <c:pt idx="0">
                  <c:v>Medium (50-99 employees)</c:v>
                </c:pt>
              </c:strCache>
            </c:strRef>
          </c:tx>
          <c:spPr>
            <a:solidFill>
              <a:schemeClr val="tx1">
                <a:lumMod val="75000"/>
                <a:lumOff val="25000"/>
              </a:schemeClr>
            </a:solidFill>
            <a:ln>
              <a:solidFill>
                <a:schemeClr val="bg1"/>
              </a:solidFill>
            </a:ln>
            <a:effectLst/>
          </c:spPr>
          <c:invertIfNegative val="0"/>
          <c:cat>
            <c:strRef>
              <c:f>Sheet1!$B$1</c:f>
              <c:strCache>
                <c:ptCount val="1"/>
                <c:pt idx="0">
                  <c:v>Total</c:v>
                </c:pt>
              </c:strCache>
            </c:strRef>
          </c:cat>
          <c:val>
            <c:numRef>
              <c:f>Sheet1!$B$4</c:f>
              <c:numCache>
                <c:formatCode>_-* #,##0_-;\-* #,##0_-;_-* "-"??_-;_-@_-</c:formatCode>
                <c:ptCount val="1"/>
                <c:pt idx="0">
                  <c:v>3821.531981713205</c:v>
                </c:pt>
              </c:numCache>
            </c:numRef>
          </c:val>
          <c:extLst xmlns:c16r2="http://schemas.microsoft.com/office/drawing/2015/06/chart">
            <c:ext xmlns:c16="http://schemas.microsoft.com/office/drawing/2014/chart" uri="{C3380CC4-5D6E-409C-BE32-E72D297353CC}">
              <c16:uniqueId val="{00000002-C0FB-43A0-8AC1-7702EC3F2112}"/>
            </c:ext>
          </c:extLst>
        </c:ser>
        <c:dLbls>
          <c:showLegendKey val="0"/>
          <c:showVal val="0"/>
          <c:showCatName val="0"/>
          <c:showSerName val="0"/>
          <c:showPercent val="0"/>
          <c:showBubbleSize val="0"/>
        </c:dLbls>
        <c:gapWidth val="182"/>
        <c:overlap val="100"/>
        <c:axId val="2056484040"/>
        <c:axId val="2056487080"/>
      </c:barChart>
      <c:catAx>
        <c:axId val="2056484040"/>
        <c:scaling>
          <c:orientation val="minMax"/>
        </c:scaling>
        <c:delete val="1"/>
        <c:axPos val="l"/>
        <c:numFmt formatCode="General" sourceLinked="1"/>
        <c:majorTickMark val="none"/>
        <c:minorTickMark val="none"/>
        <c:tickLblPos val="nextTo"/>
        <c:crossAx val="2056487080"/>
        <c:crosses val="autoZero"/>
        <c:auto val="1"/>
        <c:lblAlgn val="ctr"/>
        <c:lblOffset val="100"/>
        <c:noMultiLvlLbl val="0"/>
      </c:catAx>
      <c:valAx>
        <c:axId val="2056487080"/>
        <c:scaling>
          <c:orientation val="minMax"/>
          <c:min val="0.0"/>
        </c:scaling>
        <c:delete val="1"/>
        <c:axPos val="b"/>
        <c:numFmt formatCode="_-* #,##0_-;\-* #,##0_-;_-* &quot;-&quot;??_-;_-@_-" sourceLinked="1"/>
        <c:majorTickMark val="out"/>
        <c:minorTickMark val="none"/>
        <c:tickLblPos val="nextTo"/>
        <c:crossAx val="205648404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1" i="0" u="none" strike="noStrike" kern="1200" baseline="0">
                <a:solidFill>
                  <a:schemeClr val="bg1">
                    <a:lumMod val="50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400" b="1" i="0" u="none" strike="noStrike" kern="1200" baseline="0">
                <a:solidFill>
                  <a:schemeClr val="accent4">
                    <a:lumMod val="75000"/>
                    <a:lumOff val="2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400" b="1" i="0" u="none" strike="noStrike" kern="1200" baseline="0">
                <a:solidFill>
                  <a:schemeClr val="tx1">
                    <a:lumMod val="85000"/>
                    <a:lumOff val="15000"/>
                  </a:schemeClr>
                </a:solidFill>
                <a:latin typeface="+mn-lt"/>
                <a:ea typeface="+mn-ea"/>
                <a:cs typeface="+mn-cs"/>
              </a:defRPr>
            </a:pPr>
            <a:endParaRPr lang="en-US"/>
          </a:p>
        </c:txPr>
      </c:legendEntry>
      <c:layout>
        <c:manualLayout>
          <c:xMode val="edge"/>
          <c:yMode val="edge"/>
          <c:x val="0.0157310412065892"/>
          <c:y val="0.696953218808453"/>
          <c:w val="0.984268926215896"/>
          <c:h val="0.24425654282581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High</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85000"/>
                        <a:lumOff val="1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Female only</c:v>
                </c:pt>
                <c:pt idx="1">
                  <c:v>Male only</c:v>
                </c:pt>
                <c:pt idx="2">
                  <c:v>Male-Female Partners</c:v>
                </c:pt>
                <c:pt idx="3">
                  <c:v>Female-Female Partners</c:v>
                </c:pt>
                <c:pt idx="4">
                  <c:v>Male-Male partners</c:v>
                </c:pt>
              </c:strCache>
            </c:strRef>
          </c:cat>
          <c:val>
            <c:numRef>
              <c:f>Sheet1!$B$2:$B$6</c:f>
              <c:numCache>
                <c:formatCode>0%</c:formatCode>
                <c:ptCount val="5"/>
                <c:pt idx="0">
                  <c:v>0.134958972472738</c:v>
                </c:pt>
                <c:pt idx="1">
                  <c:v>0.343516270557329</c:v>
                </c:pt>
                <c:pt idx="2">
                  <c:v>0.399141147896543</c:v>
                </c:pt>
                <c:pt idx="3">
                  <c:v>0.0194255885034075</c:v>
                </c:pt>
                <c:pt idx="4">
                  <c:v>0.102958020569983</c:v>
                </c:pt>
              </c:numCache>
            </c:numRef>
          </c:val>
          <c:extLst xmlns:c16r2="http://schemas.microsoft.com/office/drawing/2015/06/chart">
            <c:ext xmlns:c16="http://schemas.microsoft.com/office/drawing/2014/chart" uri="{C3380CC4-5D6E-409C-BE32-E72D297353CC}">
              <c16:uniqueId val="{00000000-A8FA-48A3-A615-D446F13B9FBB}"/>
            </c:ext>
          </c:extLst>
        </c:ser>
        <c:dLbls>
          <c:dLblPos val="outEnd"/>
          <c:showLegendKey val="0"/>
          <c:showVal val="1"/>
          <c:showCatName val="0"/>
          <c:showSerName val="0"/>
          <c:showPercent val="0"/>
          <c:showBubbleSize val="0"/>
        </c:dLbls>
        <c:gapWidth val="110"/>
        <c:axId val="2138308600"/>
        <c:axId val="2138317592"/>
      </c:barChart>
      <c:catAx>
        <c:axId val="2138308600"/>
        <c:scaling>
          <c:orientation val="maxMin"/>
        </c:scaling>
        <c:delete val="1"/>
        <c:axPos val="l"/>
        <c:numFmt formatCode="General" sourceLinked="1"/>
        <c:majorTickMark val="out"/>
        <c:minorTickMark val="none"/>
        <c:tickLblPos val="nextTo"/>
        <c:crossAx val="2138317592"/>
        <c:crosses val="autoZero"/>
        <c:auto val="1"/>
        <c:lblAlgn val="ctr"/>
        <c:lblOffset val="100"/>
        <c:noMultiLvlLbl val="0"/>
      </c:catAx>
      <c:valAx>
        <c:axId val="2138317592"/>
        <c:scaling>
          <c:orientation val="minMax"/>
          <c:max val="1.0"/>
          <c:min val="0.0"/>
        </c:scaling>
        <c:delete val="1"/>
        <c:axPos val="t"/>
        <c:numFmt formatCode="0%" sourceLinked="1"/>
        <c:majorTickMark val="out"/>
        <c:minorTickMark val="none"/>
        <c:tickLblPos val="nextTo"/>
        <c:crossAx val="213830860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High</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85000"/>
                        <a:lumOff val="1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Micro (1-9 employees)</c:v>
                </c:pt>
                <c:pt idx="1">
                  <c:v>Small (10-49 employees)</c:v>
                </c:pt>
                <c:pt idx="2">
                  <c:v>Medium (50-99 employees)</c:v>
                </c:pt>
              </c:strCache>
            </c:strRef>
          </c:cat>
          <c:val>
            <c:numRef>
              <c:f>Sheet1!$B$2:$B$4</c:f>
              <c:numCache>
                <c:formatCode>0%</c:formatCode>
                <c:ptCount val="3"/>
                <c:pt idx="0">
                  <c:v>0.555185163776663</c:v>
                </c:pt>
                <c:pt idx="1">
                  <c:v>0.397073463614096</c:v>
                </c:pt>
                <c:pt idx="2">
                  <c:v>0.0477413726092399</c:v>
                </c:pt>
              </c:numCache>
            </c:numRef>
          </c:val>
          <c:extLst xmlns:c16r2="http://schemas.microsoft.com/office/drawing/2015/06/chart">
            <c:ext xmlns:c16="http://schemas.microsoft.com/office/drawing/2014/chart" uri="{C3380CC4-5D6E-409C-BE32-E72D297353CC}">
              <c16:uniqueId val="{00000000-1ADB-443F-AF48-B4591FD9EEB1}"/>
            </c:ext>
          </c:extLst>
        </c:ser>
        <c:dLbls>
          <c:dLblPos val="outEnd"/>
          <c:showLegendKey val="0"/>
          <c:showVal val="1"/>
          <c:showCatName val="0"/>
          <c:showSerName val="0"/>
          <c:showPercent val="0"/>
          <c:showBubbleSize val="0"/>
        </c:dLbls>
        <c:gapWidth val="110"/>
        <c:axId val="2135514712"/>
        <c:axId val="2135523288"/>
      </c:barChart>
      <c:catAx>
        <c:axId val="2135514712"/>
        <c:scaling>
          <c:orientation val="maxMin"/>
        </c:scaling>
        <c:delete val="1"/>
        <c:axPos val="l"/>
        <c:numFmt formatCode="General" sourceLinked="1"/>
        <c:majorTickMark val="out"/>
        <c:minorTickMark val="none"/>
        <c:tickLblPos val="nextTo"/>
        <c:crossAx val="2135523288"/>
        <c:crosses val="autoZero"/>
        <c:auto val="1"/>
        <c:lblAlgn val="ctr"/>
        <c:lblOffset val="100"/>
        <c:noMultiLvlLbl val="0"/>
      </c:catAx>
      <c:valAx>
        <c:axId val="2135523288"/>
        <c:scaling>
          <c:orientation val="minMax"/>
          <c:max val="1.5"/>
          <c:min val="0.0"/>
        </c:scaling>
        <c:delete val="1"/>
        <c:axPos val="t"/>
        <c:numFmt formatCode="0%" sourceLinked="1"/>
        <c:majorTickMark val="out"/>
        <c:minorTickMark val="none"/>
        <c:tickLblPos val="nextTo"/>
        <c:crossAx val="213551471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Medium</c:v>
                </c:pt>
              </c:strCache>
            </c:strRef>
          </c:tx>
          <c:spPr>
            <a:solidFill>
              <a:schemeClr val="accent4">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lumMod val="75000"/>
                        <a:lumOff val="2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Micro (1-9 employees)</c:v>
                </c:pt>
                <c:pt idx="1">
                  <c:v>Small (10-49 employees)</c:v>
                </c:pt>
                <c:pt idx="2">
                  <c:v>Medium (50-99 employees)</c:v>
                </c:pt>
              </c:strCache>
            </c:strRef>
          </c:cat>
          <c:val>
            <c:numRef>
              <c:f>Sheet1!$B$2:$B$4</c:f>
              <c:numCache>
                <c:formatCode>0%</c:formatCode>
                <c:ptCount val="3"/>
                <c:pt idx="0">
                  <c:v>0.964387116640636</c:v>
                </c:pt>
                <c:pt idx="1">
                  <c:v>0.0356128833593637</c:v>
                </c:pt>
                <c:pt idx="2">
                  <c:v>0.0</c:v>
                </c:pt>
              </c:numCache>
            </c:numRef>
          </c:val>
          <c:extLst xmlns:c16r2="http://schemas.microsoft.com/office/drawing/2015/06/chart">
            <c:ext xmlns:c16="http://schemas.microsoft.com/office/drawing/2014/chart" uri="{C3380CC4-5D6E-409C-BE32-E72D297353CC}">
              <c16:uniqueId val="{00000000-24AA-41EF-BB3C-BE72400BF995}"/>
            </c:ext>
          </c:extLst>
        </c:ser>
        <c:dLbls>
          <c:dLblPos val="outEnd"/>
          <c:showLegendKey val="0"/>
          <c:showVal val="1"/>
          <c:showCatName val="0"/>
          <c:showSerName val="0"/>
          <c:showPercent val="0"/>
          <c:showBubbleSize val="0"/>
        </c:dLbls>
        <c:gapWidth val="110"/>
        <c:axId val="2138349992"/>
        <c:axId val="2135503912"/>
      </c:barChart>
      <c:catAx>
        <c:axId val="2138349992"/>
        <c:scaling>
          <c:orientation val="maxMin"/>
        </c:scaling>
        <c:delete val="1"/>
        <c:axPos val="l"/>
        <c:numFmt formatCode="General" sourceLinked="1"/>
        <c:majorTickMark val="out"/>
        <c:minorTickMark val="none"/>
        <c:tickLblPos val="nextTo"/>
        <c:crossAx val="2135503912"/>
        <c:crosses val="autoZero"/>
        <c:auto val="1"/>
        <c:lblAlgn val="ctr"/>
        <c:lblOffset val="100"/>
        <c:noMultiLvlLbl val="0"/>
      </c:catAx>
      <c:valAx>
        <c:axId val="2135503912"/>
        <c:scaling>
          <c:orientation val="minMax"/>
          <c:max val="1.5"/>
          <c:min val="0.0"/>
        </c:scaling>
        <c:delete val="1"/>
        <c:axPos val="t"/>
        <c:numFmt formatCode="0%" sourceLinked="1"/>
        <c:majorTickMark val="out"/>
        <c:minorTickMark val="none"/>
        <c:tickLblPos val="nextTo"/>
        <c:crossAx val="213834999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189259386045"/>
          <c:y val="0.053111166166773"/>
          <c:w val="0.4913755945476"/>
          <c:h val="0.925885881255915"/>
        </c:manualLayout>
      </c:layout>
      <c:barChart>
        <c:barDir val="bar"/>
        <c:grouping val="clustered"/>
        <c:varyColors val="0"/>
        <c:ser>
          <c:idx val="0"/>
          <c:order val="0"/>
          <c:tx>
            <c:strRef>
              <c:f>Sheet1!$B$1</c:f>
              <c:strCache>
                <c:ptCount val="1"/>
                <c:pt idx="0">
                  <c:v>Low</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Micro (1-9 employees)</c:v>
                </c:pt>
                <c:pt idx="1">
                  <c:v>Small (10-49 employees)</c:v>
                </c:pt>
                <c:pt idx="2">
                  <c:v>Medium (50-99 employees)</c:v>
                </c:pt>
              </c:strCache>
            </c:strRef>
          </c:cat>
          <c:val>
            <c:numRef>
              <c:f>Sheet1!$B$2:$B$4</c:f>
              <c:numCache>
                <c:formatCode>0%</c:formatCode>
                <c:ptCount val="3"/>
                <c:pt idx="0">
                  <c:v>0.999105381452624</c:v>
                </c:pt>
                <c:pt idx="1">
                  <c:v>0.000894618547375537</c:v>
                </c:pt>
                <c:pt idx="2">
                  <c:v>0.0</c:v>
                </c:pt>
              </c:numCache>
            </c:numRef>
          </c:val>
          <c:extLst xmlns:c16r2="http://schemas.microsoft.com/office/drawing/2015/06/chart">
            <c:ext xmlns:c16="http://schemas.microsoft.com/office/drawing/2014/chart" uri="{C3380CC4-5D6E-409C-BE32-E72D297353CC}">
              <c16:uniqueId val="{00000000-0937-41D4-938C-9A29FF7A9372}"/>
            </c:ext>
          </c:extLst>
        </c:ser>
        <c:dLbls>
          <c:dLblPos val="outEnd"/>
          <c:showLegendKey val="0"/>
          <c:showVal val="1"/>
          <c:showCatName val="0"/>
          <c:showSerName val="0"/>
          <c:showPercent val="0"/>
          <c:showBubbleSize val="0"/>
        </c:dLbls>
        <c:gapWidth val="110"/>
        <c:axId val="2135551848"/>
        <c:axId val="2135560776"/>
      </c:barChart>
      <c:catAx>
        <c:axId val="2135551848"/>
        <c:scaling>
          <c:orientation val="maxMin"/>
        </c:scaling>
        <c:delete val="1"/>
        <c:axPos val="l"/>
        <c:numFmt formatCode="General" sourceLinked="1"/>
        <c:majorTickMark val="out"/>
        <c:minorTickMark val="none"/>
        <c:tickLblPos val="nextTo"/>
        <c:crossAx val="2135560776"/>
        <c:crosses val="autoZero"/>
        <c:auto val="1"/>
        <c:lblAlgn val="ctr"/>
        <c:lblOffset val="100"/>
        <c:noMultiLvlLbl val="0"/>
      </c:catAx>
      <c:valAx>
        <c:axId val="2135560776"/>
        <c:scaling>
          <c:orientation val="minMax"/>
          <c:max val="1.5"/>
          <c:min val="0.0"/>
        </c:scaling>
        <c:delete val="1"/>
        <c:axPos val="t"/>
        <c:numFmt formatCode="0%" sourceLinked="1"/>
        <c:majorTickMark val="out"/>
        <c:minorTickMark val="none"/>
        <c:tickLblPos val="nextTo"/>
        <c:crossAx val="213555184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High</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85000"/>
                        <a:lumOff val="1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&lt;100k</c:v>
                </c:pt>
                <c:pt idx="1">
                  <c:v>100k - 300k</c:v>
                </c:pt>
                <c:pt idx="2">
                  <c:v>300 - 500k</c:v>
                </c:pt>
                <c:pt idx="3">
                  <c:v>500 - 1M</c:v>
                </c:pt>
                <c:pt idx="4">
                  <c:v>1 - 3 M</c:v>
                </c:pt>
                <c:pt idx="5">
                  <c:v>3 - &lt;5M</c:v>
                </c:pt>
                <c:pt idx="6">
                  <c:v>5M +</c:v>
                </c:pt>
                <c:pt idx="7">
                  <c:v>NA/ refused/ DK</c:v>
                </c:pt>
              </c:strCache>
            </c:strRef>
          </c:cat>
          <c:val>
            <c:numRef>
              <c:f>Sheet1!$B$2:$B$9</c:f>
              <c:numCache>
                <c:formatCode>0%</c:formatCode>
                <c:ptCount val="8"/>
                <c:pt idx="0">
                  <c:v>0.0393598231916589</c:v>
                </c:pt>
                <c:pt idx="1">
                  <c:v>0.0372228365602246</c:v>
                </c:pt>
                <c:pt idx="2">
                  <c:v>0.0363031805591532</c:v>
                </c:pt>
                <c:pt idx="3">
                  <c:v>0.0786829759933001</c:v>
                </c:pt>
                <c:pt idx="4">
                  <c:v>0.259424487834767</c:v>
                </c:pt>
                <c:pt idx="5">
                  <c:v>0.121584198481975</c:v>
                </c:pt>
                <c:pt idx="6">
                  <c:v>0.424406096679571</c:v>
                </c:pt>
                <c:pt idx="7">
                  <c:v>0.00301640069935115</c:v>
                </c:pt>
              </c:numCache>
            </c:numRef>
          </c:val>
          <c:extLst xmlns:c16r2="http://schemas.microsoft.com/office/drawing/2015/06/chart">
            <c:ext xmlns:c16="http://schemas.microsoft.com/office/drawing/2014/chart" uri="{C3380CC4-5D6E-409C-BE32-E72D297353CC}">
              <c16:uniqueId val="{00000000-1ADB-443F-AF48-B4591FD9EEB1}"/>
            </c:ext>
          </c:extLst>
        </c:ser>
        <c:dLbls>
          <c:dLblPos val="outEnd"/>
          <c:showLegendKey val="0"/>
          <c:showVal val="1"/>
          <c:showCatName val="0"/>
          <c:showSerName val="0"/>
          <c:showPercent val="0"/>
          <c:showBubbleSize val="0"/>
        </c:dLbls>
        <c:gapWidth val="110"/>
        <c:axId val="2135580872"/>
        <c:axId val="2135589928"/>
      </c:barChart>
      <c:catAx>
        <c:axId val="2135580872"/>
        <c:scaling>
          <c:orientation val="maxMin"/>
        </c:scaling>
        <c:delete val="1"/>
        <c:axPos val="l"/>
        <c:numFmt formatCode="General" sourceLinked="1"/>
        <c:majorTickMark val="out"/>
        <c:minorTickMark val="none"/>
        <c:tickLblPos val="nextTo"/>
        <c:crossAx val="2135589928"/>
        <c:crosses val="autoZero"/>
        <c:auto val="1"/>
        <c:lblAlgn val="ctr"/>
        <c:lblOffset val="100"/>
        <c:noMultiLvlLbl val="0"/>
      </c:catAx>
      <c:valAx>
        <c:axId val="2135589928"/>
        <c:scaling>
          <c:orientation val="minMax"/>
          <c:max val="0.6"/>
          <c:min val="0.0"/>
        </c:scaling>
        <c:delete val="1"/>
        <c:axPos val="t"/>
        <c:numFmt formatCode="0%" sourceLinked="1"/>
        <c:majorTickMark val="out"/>
        <c:minorTickMark val="none"/>
        <c:tickLblPos val="nextTo"/>
        <c:crossAx val="213558087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Medium</c:v>
                </c:pt>
              </c:strCache>
            </c:strRef>
          </c:tx>
          <c:spPr>
            <a:solidFill>
              <a:schemeClr val="accent4">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lumMod val="75000"/>
                        <a:lumOff val="2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&lt;100k</c:v>
                </c:pt>
                <c:pt idx="1">
                  <c:v>100k - 300k</c:v>
                </c:pt>
                <c:pt idx="2">
                  <c:v>300 - 500k</c:v>
                </c:pt>
                <c:pt idx="3">
                  <c:v>500 - 1M</c:v>
                </c:pt>
                <c:pt idx="4">
                  <c:v>1 - 3 M</c:v>
                </c:pt>
                <c:pt idx="5">
                  <c:v>3 - &lt;5M</c:v>
                </c:pt>
                <c:pt idx="6">
                  <c:v>5M +</c:v>
                </c:pt>
                <c:pt idx="7">
                  <c:v>NA/ refused/ DK</c:v>
                </c:pt>
              </c:strCache>
            </c:strRef>
          </c:cat>
          <c:val>
            <c:numRef>
              <c:f>Sheet1!$B$2:$B$9</c:f>
              <c:numCache>
                <c:formatCode>0%</c:formatCode>
                <c:ptCount val="8"/>
                <c:pt idx="0">
                  <c:v>0.0683729622500978</c:v>
                </c:pt>
                <c:pt idx="1">
                  <c:v>0.185921854786674</c:v>
                </c:pt>
                <c:pt idx="2">
                  <c:v>0.193528025793696</c:v>
                </c:pt>
                <c:pt idx="3">
                  <c:v>0.183457113448258</c:v>
                </c:pt>
                <c:pt idx="4">
                  <c:v>0.181631182469312</c:v>
                </c:pt>
                <c:pt idx="5">
                  <c:v>0.0429369077876338</c:v>
                </c:pt>
                <c:pt idx="6">
                  <c:v>0.0641026365915164</c:v>
                </c:pt>
                <c:pt idx="7">
                  <c:v>0.0800493168728114</c:v>
                </c:pt>
              </c:numCache>
            </c:numRef>
          </c:val>
          <c:extLst xmlns:c16r2="http://schemas.microsoft.com/office/drawing/2015/06/chart">
            <c:ext xmlns:c16="http://schemas.microsoft.com/office/drawing/2014/chart" uri="{C3380CC4-5D6E-409C-BE32-E72D297353CC}">
              <c16:uniqueId val="{00000000-24AA-41EF-BB3C-BE72400BF995}"/>
            </c:ext>
          </c:extLst>
        </c:ser>
        <c:dLbls>
          <c:dLblPos val="outEnd"/>
          <c:showLegendKey val="0"/>
          <c:showVal val="1"/>
          <c:showCatName val="0"/>
          <c:showSerName val="0"/>
          <c:showPercent val="0"/>
          <c:showBubbleSize val="0"/>
        </c:dLbls>
        <c:gapWidth val="110"/>
        <c:axId val="2135598808"/>
        <c:axId val="2135607512"/>
      </c:barChart>
      <c:catAx>
        <c:axId val="2135598808"/>
        <c:scaling>
          <c:orientation val="maxMin"/>
        </c:scaling>
        <c:delete val="1"/>
        <c:axPos val="l"/>
        <c:numFmt formatCode="General" sourceLinked="1"/>
        <c:majorTickMark val="out"/>
        <c:minorTickMark val="none"/>
        <c:tickLblPos val="nextTo"/>
        <c:crossAx val="2135607512"/>
        <c:crosses val="autoZero"/>
        <c:auto val="1"/>
        <c:lblAlgn val="ctr"/>
        <c:lblOffset val="100"/>
        <c:noMultiLvlLbl val="0"/>
      </c:catAx>
      <c:valAx>
        <c:axId val="2135607512"/>
        <c:scaling>
          <c:orientation val="minMax"/>
          <c:max val="0.6"/>
          <c:min val="0.0"/>
        </c:scaling>
        <c:delete val="1"/>
        <c:axPos val="t"/>
        <c:numFmt formatCode="0%" sourceLinked="1"/>
        <c:majorTickMark val="out"/>
        <c:minorTickMark val="none"/>
        <c:tickLblPos val="nextTo"/>
        <c:crossAx val="213559880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189259386045"/>
          <c:y val="0.053111166166773"/>
          <c:w val="0.4913755945476"/>
          <c:h val="0.925885881255915"/>
        </c:manualLayout>
      </c:layout>
      <c:barChart>
        <c:barDir val="bar"/>
        <c:grouping val="clustered"/>
        <c:varyColors val="0"/>
        <c:ser>
          <c:idx val="0"/>
          <c:order val="0"/>
          <c:tx>
            <c:strRef>
              <c:f>Sheet1!$B$1</c:f>
              <c:strCache>
                <c:ptCount val="1"/>
                <c:pt idx="0">
                  <c:v>Low</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&lt;100k</c:v>
                </c:pt>
                <c:pt idx="1">
                  <c:v>100k - 300k</c:v>
                </c:pt>
                <c:pt idx="2">
                  <c:v>300 - 500k</c:v>
                </c:pt>
                <c:pt idx="3">
                  <c:v>500 - 1M</c:v>
                </c:pt>
                <c:pt idx="4">
                  <c:v>1 - 3 M</c:v>
                </c:pt>
                <c:pt idx="5">
                  <c:v>3 - &lt;5M</c:v>
                </c:pt>
                <c:pt idx="6">
                  <c:v>5M +</c:v>
                </c:pt>
                <c:pt idx="7">
                  <c:v>NA/ refused/ DK</c:v>
                </c:pt>
              </c:strCache>
            </c:strRef>
          </c:cat>
          <c:val>
            <c:numRef>
              <c:f>Sheet1!$B$2:$B$9</c:f>
              <c:numCache>
                <c:formatCode>0%</c:formatCode>
                <c:ptCount val="8"/>
                <c:pt idx="0">
                  <c:v>0.376121679921838</c:v>
                </c:pt>
                <c:pt idx="1">
                  <c:v>0.354623647821766</c:v>
                </c:pt>
                <c:pt idx="2">
                  <c:v>0.0806435721016708</c:v>
                </c:pt>
                <c:pt idx="3">
                  <c:v>0.0412173320575236</c:v>
                </c:pt>
                <c:pt idx="4">
                  <c:v>0.0375275541861367</c:v>
                </c:pt>
                <c:pt idx="5">
                  <c:v>0.00603623673237702</c:v>
                </c:pt>
                <c:pt idx="6">
                  <c:v>0.000916183108279836</c:v>
                </c:pt>
                <c:pt idx="7">
                  <c:v>0.102913794070408</c:v>
                </c:pt>
              </c:numCache>
            </c:numRef>
          </c:val>
          <c:extLst xmlns:c16r2="http://schemas.microsoft.com/office/drawing/2015/06/chart">
            <c:ext xmlns:c16="http://schemas.microsoft.com/office/drawing/2014/chart" uri="{C3380CC4-5D6E-409C-BE32-E72D297353CC}">
              <c16:uniqueId val="{00000000-0937-41D4-938C-9A29FF7A9372}"/>
            </c:ext>
          </c:extLst>
        </c:ser>
        <c:dLbls>
          <c:dLblPos val="outEnd"/>
          <c:showLegendKey val="0"/>
          <c:showVal val="1"/>
          <c:showCatName val="0"/>
          <c:showSerName val="0"/>
          <c:showPercent val="0"/>
          <c:showBubbleSize val="0"/>
        </c:dLbls>
        <c:gapWidth val="110"/>
        <c:axId val="2138375784"/>
        <c:axId val="2138384984"/>
      </c:barChart>
      <c:catAx>
        <c:axId val="2138375784"/>
        <c:scaling>
          <c:orientation val="maxMin"/>
        </c:scaling>
        <c:delete val="1"/>
        <c:axPos val="l"/>
        <c:numFmt formatCode="General" sourceLinked="1"/>
        <c:majorTickMark val="out"/>
        <c:minorTickMark val="none"/>
        <c:tickLblPos val="nextTo"/>
        <c:crossAx val="2138384984"/>
        <c:crosses val="autoZero"/>
        <c:auto val="1"/>
        <c:lblAlgn val="ctr"/>
        <c:lblOffset val="100"/>
        <c:noMultiLvlLbl val="0"/>
      </c:catAx>
      <c:valAx>
        <c:axId val="2138384984"/>
        <c:scaling>
          <c:orientation val="minMax"/>
          <c:max val="0.6"/>
          <c:min val="0.0"/>
        </c:scaling>
        <c:delete val="1"/>
        <c:axPos val="t"/>
        <c:numFmt formatCode="0%" sourceLinked="1"/>
        <c:majorTickMark val="out"/>
        <c:minorTickMark val="none"/>
        <c:tickLblPos val="nextTo"/>
        <c:crossAx val="213837578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Grand 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Authority from County Government</c:v>
                </c:pt>
                <c:pt idx="1">
                  <c:v>License from State Agencies</c:v>
                </c:pt>
                <c:pt idx="2">
                  <c:v>License from National Government</c:v>
                </c:pt>
              </c:strCache>
            </c:strRef>
          </c:cat>
          <c:val>
            <c:numRef>
              <c:f>Sheet1!$B$2:$B$4</c:f>
              <c:numCache>
                <c:formatCode>0%</c:formatCode>
                <c:ptCount val="3"/>
                <c:pt idx="0">
                  <c:v>0.33194177781097</c:v>
                </c:pt>
                <c:pt idx="1">
                  <c:v>0.0511221152132303</c:v>
                </c:pt>
                <c:pt idx="2">
                  <c:v>0.0174826522202674</c:v>
                </c:pt>
              </c:numCache>
            </c:numRef>
          </c:val>
          <c:extLst xmlns:c16r2="http://schemas.microsoft.com/office/drawing/2015/06/chart">
            <c:ext xmlns:c16="http://schemas.microsoft.com/office/drawing/2014/chart" uri="{C3380CC4-5D6E-409C-BE32-E72D297353CC}">
              <c16:uniqueId val="{00000000-C08D-47D3-8B58-1FF3DB4B2D57}"/>
            </c:ext>
          </c:extLst>
        </c:ser>
        <c:dLbls>
          <c:dLblPos val="outEnd"/>
          <c:showLegendKey val="0"/>
          <c:showVal val="1"/>
          <c:showCatName val="0"/>
          <c:showSerName val="0"/>
          <c:showPercent val="0"/>
          <c:showBubbleSize val="0"/>
        </c:dLbls>
        <c:gapWidth val="110"/>
        <c:axId val="-2143869960"/>
        <c:axId val="2102928904"/>
      </c:barChart>
      <c:catAx>
        <c:axId val="-2143869960"/>
        <c:scaling>
          <c:orientation val="maxMin"/>
        </c:scaling>
        <c:delete val="1"/>
        <c:axPos val="l"/>
        <c:numFmt formatCode="General" sourceLinked="1"/>
        <c:majorTickMark val="out"/>
        <c:minorTickMark val="none"/>
        <c:tickLblPos val="nextTo"/>
        <c:crossAx val="2102928904"/>
        <c:crosses val="autoZero"/>
        <c:auto val="1"/>
        <c:lblAlgn val="ctr"/>
        <c:lblOffset val="100"/>
        <c:noMultiLvlLbl val="0"/>
      </c:catAx>
      <c:valAx>
        <c:axId val="2102928904"/>
        <c:scaling>
          <c:orientation val="minMax"/>
          <c:max val="1.5"/>
          <c:min val="0.0"/>
        </c:scaling>
        <c:delete val="1"/>
        <c:axPos val="t"/>
        <c:numFmt formatCode="0%" sourceLinked="1"/>
        <c:majorTickMark val="out"/>
        <c:minorTickMark val="none"/>
        <c:tickLblPos val="nextTo"/>
        <c:crossAx val="-214386996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High</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85000"/>
                        <a:lumOff val="1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Authority from County Government</c:v>
                </c:pt>
                <c:pt idx="1">
                  <c:v>License from State Agencies</c:v>
                </c:pt>
                <c:pt idx="2">
                  <c:v>License from National Government</c:v>
                </c:pt>
              </c:strCache>
            </c:strRef>
          </c:cat>
          <c:val>
            <c:numRef>
              <c:f>Sheet1!$B$2:$B$4</c:f>
              <c:numCache>
                <c:formatCode>0%</c:formatCode>
                <c:ptCount val="3"/>
                <c:pt idx="0">
                  <c:v>0.987335731182988</c:v>
                </c:pt>
                <c:pt idx="1">
                  <c:v>0.35717334076065</c:v>
                </c:pt>
                <c:pt idx="2">
                  <c:v>0.170991175670878</c:v>
                </c:pt>
              </c:numCache>
            </c:numRef>
          </c:val>
          <c:extLst xmlns:c16r2="http://schemas.microsoft.com/office/drawing/2015/06/chart">
            <c:ext xmlns:c16="http://schemas.microsoft.com/office/drawing/2014/chart" uri="{C3380CC4-5D6E-409C-BE32-E72D297353CC}">
              <c16:uniqueId val="{00000000-AAF4-4D7A-8658-F7EEACC58614}"/>
            </c:ext>
          </c:extLst>
        </c:ser>
        <c:dLbls>
          <c:dLblPos val="outEnd"/>
          <c:showLegendKey val="0"/>
          <c:showVal val="1"/>
          <c:showCatName val="0"/>
          <c:showSerName val="0"/>
          <c:showPercent val="0"/>
          <c:showBubbleSize val="0"/>
        </c:dLbls>
        <c:gapWidth val="110"/>
        <c:axId val="-2140851304"/>
        <c:axId val="-2140638360"/>
      </c:barChart>
      <c:catAx>
        <c:axId val="-2140851304"/>
        <c:scaling>
          <c:orientation val="maxMin"/>
        </c:scaling>
        <c:delete val="1"/>
        <c:axPos val="l"/>
        <c:numFmt formatCode="General" sourceLinked="1"/>
        <c:majorTickMark val="out"/>
        <c:minorTickMark val="none"/>
        <c:tickLblPos val="nextTo"/>
        <c:crossAx val="-2140638360"/>
        <c:crosses val="autoZero"/>
        <c:auto val="1"/>
        <c:lblAlgn val="ctr"/>
        <c:lblOffset val="100"/>
        <c:noMultiLvlLbl val="0"/>
      </c:catAx>
      <c:valAx>
        <c:axId val="-2140638360"/>
        <c:scaling>
          <c:orientation val="minMax"/>
          <c:max val="1.5"/>
          <c:min val="0.0"/>
        </c:scaling>
        <c:delete val="1"/>
        <c:axPos val="t"/>
        <c:numFmt formatCode="0%" sourceLinked="1"/>
        <c:majorTickMark val="out"/>
        <c:minorTickMark val="none"/>
        <c:tickLblPos val="nextTo"/>
        <c:crossAx val="-214085130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Medium</c:v>
                </c:pt>
              </c:strCache>
            </c:strRef>
          </c:tx>
          <c:spPr>
            <a:solidFill>
              <a:schemeClr val="accent4">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lumMod val="75000"/>
                        <a:lumOff val="2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Authority from County Government</c:v>
                </c:pt>
                <c:pt idx="1">
                  <c:v>License from State Agencies</c:v>
                </c:pt>
                <c:pt idx="2">
                  <c:v>License from National Government</c:v>
                </c:pt>
              </c:strCache>
            </c:strRef>
          </c:cat>
          <c:val>
            <c:numRef>
              <c:f>Sheet1!$B$2:$B$4</c:f>
              <c:numCache>
                <c:formatCode>0%</c:formatCode>
                <c:ptCount val="3"/>
                <c:pt idx="0">
                  <c:v>0.950694119600459</c:v>
                </c:pt>
                <c:pt idx="1">
                  <c:v>0.0903370030647781</c:v>
                </c:pt>
                <c:pt idx="2">
                  <c:v>0.0231900433405056</c:v>
                </c:pt>
              </c:numCache>
            </c:numRef>
          </c:val>
          <c:extLst xmlns:c16r2="http://schemas.microsoft.com/office/drawing/2015/06/chart">
            <c:ext xmlns:c16="http://schemas.microsoft.com/office/drawing/2014/chart" uri="{C3380CC4-5D6E-409C-BE32-E72D297353CC}">
              <c16:uniqueId val="{00000000-D5C9-4BBE-A45C-D5AA0CDF8106}"/>
            </c:ext>
          </c:extLst>
        </c:ser>
        <c:dLbls>
          <c:dLblPos val="outEnd"/>
          <c:showLegendKey val="0"/>
          <c:showVal val="1"/>
          <c:showCatName val="0"/>
          <c:showSerName val="0"/>
          <c:showPercent val="0"/>
          <c:showBubbleSize val="0"/>
        </c:dLbls>
        <c:gapWidth val="110"/>
        <c:axId val="-2146057368"/>
        <c:axId val="-2143904024"/>
      </c:barChart>
      <c:catAx>
        <c:axId val="-2146057368"/>
        <c:scaling>
          <c:orientation val="maxMin"/>
        </c:scaling>
        <c:delete val="1"/>
        <c:axPos val="l"/>
        <c:numFmt formatCode="General" sourceLinked="1"/>
        <c:majorTickMark val="out"/>
        <c:minorTickMark val="none"/>
        <c:tickLblPos val="nextTo"/>
        <c:crossAx val="-2143904024"/>
        <c:crosses val="autoZero"/>
        <c:auto val="1"/>
        <c:lblAlgn val="ctr"/>
        <c:lblOffset val="100"/>
        <c:noMultiLvlLbl val="0"/>
      </c:catAx>
      <c:valAx>
        <c:axId val="-2143904024"/>
        <c:scaling>
          <c:orientation val="minMax"/>
          <c:max val="1.5"/>
          <c:min val="0.0"/>
        </c:scaling>
        <c:delete val="1"/>
        <c:axPos val="t"/>
        <c:numFmt formatCode="0%" sourceLinked="1"/>
        <c:majorTickMark val="out"/>
        <c:minorTickMark val="none"/>
        <c:tickLblPos val="nextTo"/>
        <c:crossAx val="-214605736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High</c:v>
                </c:pt>
              </c:strCache>
            </c:strRef>
          </c:tx>
          <c:spPr>
            <a:solidFill>
              <a:schemeClr val="accent4">
                <a:lumMod val="90000"/>
                <a:lumOff val="10000"/>
              </a:schemeClr>
            </a:solidFill>
            <a:ln>
              <a:noFill/>
            </a:ln>
            <a:effectLst/>
          </c:spPr>
          <c:invertIfNegative val="0"/>
          <c:dPt>
            <c:idx val="0"/>
            <c:invertIfNegative val="0"/>
            <c:bubble3D val="0"/>
            <c:spPr>
              <a:solidFill>
                <a:schemeClr val="bg2">
                  <a:lumMod val="20000"/>
                  <a:lumOff val="80000"/>
                </a:schemeClr>
              </a:solidFill>
              <a:ln>
                <a:solidFill>
                  <a:schemeClr val="bg2">
                    <a:lumMod val="60000"/>
                    <a:lumOff val="40000"/>
                  </a:schemeClr>
                </a:solidFill>
              </a:ln>
              <a:effectLst/>
            </c:spPr>
            <c:extLst xmlns:c16r2="http://schemas.microsoft.com/office/drawing/2015/06/chart">
              <c:ext xmlns:c16="http://schemas.microsoft.com/office/drawing/2014/chart" uri="{C3380CC4-5D6E-409C-BE32-E72D297353CC}">
                <c16:uniqueId val="{00000000-DEC6-4C70-AB35-D6F6952DA8D8}"/>
              </c:ext>
            </c:extLst>
          </c:dPt>
          <c:dPt>
            <c:idx val="1"/>
            <c:invertIfNegative val="0"/>
            <c:bubble3D val="0"/>
            <c:spPr>
              <a:solidFill>
                <a:schemeClr val="tx1">
                  <a:lumMod val="75000"/>
                  <a:lumOff val="25000"/>
                </a:schemeClr>
              </a:solidFill>
              <a:ln>
                <a:solidFill>
                  <a:schemeClr val="tx1">
                    <a:lumMod val="85000"/>
                    <a:lumOff val="15000"/>
                  </a:schemeClr>
                </a:solidFill>
              </a:ln>
              <a:effectLst/>
            </c:spPr>
            <c:extLst xmlns:c16r2="http://schemas.microsoft.com/office/drawing/2015/06/chart">
              <c:ext xmlns:c16="http://schemas.microsoft.com/office/drawing/2014/chart" uri="{C3380CC4-5D6E-409C-BE32-E72D297353CC}">
                <c16:uniqueId val="{00000000-AE36-408F-A064-5C6D3D55924B}"/>
              </c:ext>
            </c:extLst>
          </c:dPt>
          <c:dPt>
            <c:idx val="2"/>
            <c:invertIfNegative val="0"/>
            <c:bubble3D val="0"/>
            <c:spPr>
              <a:solidFill>
                <a:schemeClr val="tx1">
                  <a:lumMod val="75000"/>
                  <a:lumOff val="25000"/>
                </a:schemeClr>
              </a:solidFill>
              <a:ln>
                <a:solidFill>
                  <a:schemeClr val="tx1">
                    <a:lumMod val="75000"/>
                    <a:lumOff val="25000"/>
                  </a:schemeClr>
                </a:solidFill>
              </a:ln>
              <a:effectLst/>
            </c:spPr>
            <c:extLst xmlns:c16r2="http://schemas.microsoft.com/office/drawing/2015/06/chart">
              <c:ext xmlns:c16="http://schemas.microsoft.com/office/drawing/2014/chart" uri="{C3380CC4-5D6E-409C-BE32-E72D297353CC}">
                <c16:uniqueId val="{00000001-AE36-408F-A064-5C6D3D55924B}"/>
              </c:ext>
            </c:extLst>
          </c:dPt>
          <c:dPt>
            <c:idx val="3"/>
            <c:invertIfNegative val="0"/>
            <c:bubble3D val="0"/>
            <c:spPr>
              <a:solidFill>
                <a:schemeClr val="tx1">
                  <a:lumMod val="75000"/>
                  <a:lumOff val="25000"/>
                </a:schemeClr>
              </a:solidFill>
              <a:ln>
                <a:solidFill>
                  <a:schemeClr val="tx1">
                    <a:lumMod val="75000"/>
                    <a:lumOff val="25000"/>
                  </a:schemeClr>
                </a:solidFill>
              </a:ln>
              <a:effectLst/>
            </c:spPr>
            <c:extLst xmlns:c16r2="http://schemas.microsoft.com/office/drawing/2015/06/chart">
              <c:ext xmlns:c16="http://schemas.microsoft.com/office/drawing/2014/chart" uri="{C3380CC4-5D6E-409C-BE32-E72D297353CC}">
                <c16:uniqueId val="{00000002-AE36-408F-A064-5C6D3D55924B}"/>
              </c:ext>
            </c:extLst>
          </c:dPt>
          <c:dPt>
            <c:idx val="4"/>
            <c:invertIfNegative val="0"/>
            <c:bubble3D val="0"/>
            <c:spPr>
              <a:solidFill>
                <a:schemeClr val="bg2">
                  <a:lumMod val="20000"/>
                  <a:lumOff val="80000"/>
                </a:schemeClr>
              </a:solidFill>
              <a:ln>
                <a:solidFill>
                  <a:schemeClr val="bg2">
                    <a:lumMod val="60000"/>
                    <a:lumOff val="40000"/>
                  </a:schemeClr>
                </a:solidFill>
              </a:ln>
              <a:effectLst/>
            </c:spPr>
            <c:extLst xmlns:c16r2="http://schemas.microsoft.com/office/drawing/2015/06/chart">
              <c:ext xmlns:c16="http://schemas.microsoft.com/office/drawing/2014/chart" uri="{C3380CC4-5D6E-409C-BE32-E72D297353CC}">
                <c16:uniqueId val="{00000001-DEC6-4C70-AB35-D6F6952DA8D8}"/>
              </c:ext>
            </c:extLst>
          </c:dPt>
          <c:dPt>
            <c:idx val="5"/>
            <c:invertIfNegative val="0"/>
            <c:bubble3D val="0"/>
            <c:spPr>
              <a:solidFill>
                <a:schemeClr val="tx1">
                  <a:lumMod val="75000"/>
                  <a:lumOff val="25000"/>
                </a:schemeClr>
              </a:solidFill>
              <a:ln>
                <a:solidFill>
                  <a:schemeClr val="tx1">
                    <a:lumMod val="75000"/>
                    <a:lumOff val="25000"/>
                  </a:schemeClr>
                </a:solidFill>
              </a:ln>
              <a:effectLst/>
            </c:spPr>
            <c:extLst xmlns:c16r2="http://schemas.microsoft.com/office/drawing/2015/06/chart">
              <c:ext xmlns:c16="http://schemas.microsoft.com/office/drawing/2014/chart" uri="{C3380CC4-5D6E-409C-BE32-E72D297353CC}">
                <c16:uniqueId val="{00000003-AE36-408F-A064-5C6D3D55924B}"/>
              </c:ext>
            </c:extLst>
          </c:dPt>
          <c:dPt>
            <c:idx val="6"/>
            <c:invertIfNegative val="0"/>
            <c:bubble3D val="0"/>
            <c:spPr>
              <a:solidFill>
                <a:schemeClr val="bg2">
                  <a:lumMod val="20000"/>
                  <a:lumOff val="80000"/>
                </a:schemeClr>
              </a:solidFill>
              <a:ln>
                <a:solidFill>
                  <a:schemeClr val="bg2">
                    <a:lumMod val="60000"/>
                    <a:lumOff val="40000"/>
                  </a:schemeClr>
                </a:solidFill>
              </a:ln>
              <a:effectLst/>
            </c:spPr>
            <c:extLst xmlns:c16r2="http://schemas.microsoft.com/office/drawing/2015/06/chart">
              <c:ext xmlns:c16="http://schemas.microsoft.com/office/drawing/2014/chart" uri="{C3380CC4-5D6E-409C-BE32-E72D297353CC}">
                <c16:uniqueId val="{00000002-DEC6-4C70-AB35-D6F6952DA8D8}"/>
              </c:ext>
            </c:extLst>
          </c:dPt>
          <c:dPt>
            <c:idx val="7"/>
            <c:invertIfNegative val="0"/>
            <c:bubble3D val="0"/>
            <c:spPr>
              <a:solidFill>
                <a:schemeClr val="bg2">
                  <a:lumMod val="20000"/>
                  <a:lumOff val="80000"/>
                </a:schemeClr>
              </a:solidFill>
              <a:ln>
                <a:solidFill>
                  <a:schemeClr val="bg2">
                    <a:lumMod val="60000"/>
                    <a:lumOff val="40000"/>
                  </a:schemeClr>
                </a:solidFill>
              </a:ln>
              <a:effectLst/>
            </c:spPr>
            <c:extLst xmlns:c16r2="http://schemas.microsoft.com/office/drawing/2015/06/chart">
              <c:ext xmlns:c16="http://schemas.microsoft.com/office/drawing/2014/chart" uri="{C3380CC4-5D6E-409C-BE32-E72D297353CC}">
                <c16:uniqueId val="{00000003-DEC6-4C70-AB35-D6F6952DA8D8}"/>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lumMod val="60000"/>
                          <a:lumOff val="4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85000"/>
                          <a:lumOff val="1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85000"/>
                          <a:lumOff val="1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85000"/>
                          <a:lumOff val="1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dLbl>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lumMod val="60000"/>
                          <a:lumOff val="4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dLbl>
            <c:dLbl>
              <c:idx val="5"/>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85000"/>
                          <a:lumOff val="1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dLbl>
            <c:dLbl>
              <c:idx val="6"/>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lumMod val="60000"/>
                          <a:lumOff val="4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dLbl>
            <c:dLbl>
              <c:idx val="7"/>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lumMod val="60000"/>
                          <a:lumOff val="4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lumMod val="90000"/>
                        <a:lumOff val="1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No other alternative</c:v>
                </c:pt>
                <c:pt idx="1">
                  <c:v>Prefer self employment</c:v>
                </c:pt>
                <c:pt idx="2">
                  <c:v>Better income</c:v>
                </c:pt>
                <c:pt idx="3">
                  <c:v>Skilled in this activity</c:v>
                </c:pt>
                <c:pt idx="4">
                  <c:v>Availability of capital required</c:v>
                </c:pt>
                <c:pt idx="5">
                  <c:v>High demand/ready market</c:v>
                </c:pt>
                <c:pt idx="6">
                  <c:v>Advised by others</c:v>
                </c:pt>
                <c:pt idx="7">
                  <c:v>Other</c:v>
                </c:pt>
              </c:strCache>
            </c:strRef>
          </c:cat>
          <c:val>
            <c:numRef>
              <c:f>Sheet1!$B$2:$B$9</c:f>
              <c:numCache>
                <c:formatCode>0%</c:formatCode>
                <c:ptCount val="8"/>
                <c:pt idx="0">
                  <c:v>0.00844544616902217</c:v>
                </c:pt>
                <c:pt idx="1">
                  <c:v>0.249819954521073</c:v>
                </c:pt>
                <c:pt idx="2">
                  <c:v>0.192388887046614</c:v>
                </c:pt>
                <c:pt idx="3">
                  <c:v>0.176882144820866</c:v>
                </c:pt>
                <c:pt idx="4">
                  <c:v>0.0496488487147712</c:v>
                </c:pt>
                <c:pt idx="5">
                  <c:v>0.177763308639926</c:v>
                </c:pt>
                <c:pt idx="6">
                  <c:v>0.0256099974598539</c:v>
                </c:pt>
                <c:pt idx="7">
                  <c:v>0.119441412627874</c:v>
                </c:pt>
              </c:numCache>
            </c:numRef>
          </c:val>
          <c:extLst xmlns:c16r2="http://schemas.microsoft.com/office/drawing/2015/06/chart">
            <c:ext xmlns:c16="http://schemas.microsoft.com/office/drawing/2014/chart" uri="{C3380CC4-5D6E-409C-BE32-E72D297353CC}">
              <c16:uniqueId val="{00000000-A8FA-48A3-A615-D446F13B9FBB}"/>
            </c:ext>
          </c:extLst>
        </c:ser>
        <c:dLbls>
          <c:dLblPos val="outEnd"/>
          <c:showLegendKey val="0"/>
          <c:showVal val="1"/>
          <c:showCatName val="0"/>
          <c:showSerName val="0"/>
          <c:showPercent val="0"/>
          <c:showBubbleSize val="0"/>
        </c:dLbls>
        <c:gapWidth val="110"/>
        <c:axId val="2061963816"/>
        <c:axId val="2061966904"/>
      </c:barChart>
      <c:catAx>
        <c:axId val="2061963816"/>
        <c:scaling>
          <c:orientation val="maxMin"/>
        </c:scaling>
        <c:delete val="1"/>
        <c:axPos val="l"/>
        <c:numFmt formatCode="General" sourceLinked="1"/>
        <c:majorTickMark val="out"/>
        <c:minorTickMark val="none"/>
        <c:tickLblPos val="nextTo"/>
        <c:crossAx val="2061966904"/>
        <c:crosses val="autoZero"/>
        <c:auto val="1"/>
        <c:lblAlgn val="ctr"/>
        <c:lblOffset val="100"/>
        <c:noMultiLvlLbl val="0"/>
      </c:catAx>
      <c:valAx>
        <c:axId val="2061966904"/>
        <c:scaling>
          <c:orientation val="minMax"/>
          <c:max val="0.5"/>
          <c:min val="0.0"/>
        </c:scaling>
        <c:delete val="1"/>
        <c:axPos val="t"/>
        <c:numFmt formatCode="0%" sourceLinked="1"/>
        <c:majorTickMark val="out"/>
        <c:minorTickMark val="none"/>
        <c:tickLblPos val="nextTo"/>
        <c:crossAx val="206196381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189259386045"/>
          <c:y val="0.053111166166773"/>
          <c:w val="0.4913755945476"/>
          <c:h val="0.925885881255915"/>
        </c:manualLayout>
      </c:layout>
      <c:barChart>
        <c:barDir val="bar"/>
        <c:grouping val="clustered"/>
        <c:varyColors val="0"/>
        <c:ser>
          <c:idx val="0"/>
          <c:order val="0"/>
          <c:tx>
            <c:strRef>
              <c:f>Sheet1!$B$1</c:f>
              <c:strCache>
                <c:ptCount val="1"/>
                <c:pt idx="0">
                  <c:v>Low</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Authority from County Government</c:v>
                </c:pt>
                <c:pt idx="1">
                  <c:v>License from State Agencies</c:v>
                </c:pt>
                <c:pt idx="2">
                  <c:v>License from National Government</c:v>
                </c:pt>
              </c:strCache>
            </c:strRef>
          </c:cat>
          <c:val>
            <c:numRef>
              <c:f>Sheet1!$B$2:$B$4</c:f>
              <c:numCache>
                <c:formatCode>0%</c:formatCode>
                <c:ptCount val="3"/>
                <c:pt idx="0">
                  <c:v>0.101270132977423</c:v>
                </c:pt>
                <c:pt idx="1">
                  <c:v>0.00895963586847275</c:v>
                </c:pt>
                <c:pt idx="2">
                  <c:v>0.0</c:v>
                </c:pt>
              </c:numCache>
            </c:numRef>
          </c:val>
          <c:extLst xmlns:c16r2="http://schemas.microsoft.com/office/drawing/2015/06/chart">
            <c:ext xmlns:c16="http://schemas.microsoft.com/office/drawing/2014/chart" uri="{C3380CC4-5D6E-409C-BE32-E72D297353CC}">
              <c16:uniqueId val="{00000000-0240-4CC7-9AD2-681ABEE4B9AD}"/>
            </c:ext>
          </c:extLst>
        </c:ser>
        <c:dLbls>
          <c:dLblPos val="outEnd"/>
          <c:showLegendKey val="0"/>
          <c:showVal val="1"/>
          <c:showCatName val="0"/>
          <c:showSerName val="0"/>
          <c:showPercent val="0"/>
          <c:showBubbleSize val="0"/>
        </c:dLbls>
        <c:gapWidth val="110"/>
        <c:axId val="-2145269464"/>
        <c:axId val="-2142160728"/>
      </c:barChart>
      <c:catAx>
        <c:axId val="-2145269464"/>
        <c:scaling>
          <c:orientation val="maxMin"/>
        </c:scaling>
        <c:delete val="1"/>
        <c:axPos val="l"/>
        <c:numFmt formatCode="General" sourceLinked="1"/>
        <c:majorTickMark val="out"/>
        <c:minorTickMark val="none"/>
        <c:tickLblPos val="nextTo"/>
        <c:crossAx val="-2142160728"/>
        <c:crosses val="autoZero"/>
        <c:auto val="1"/>
        <c:lblAlgn val="ctr"/>
        <c:lblOffset val="100"/>
        <c:noMultiLvlLbl val="0"/>
      </c:catAx>
      <c:valAx>
        <c:axId val="-2142160728"/>
        <c:scaling>
          <c:orientation val="minMax"/>
          <c:max val="1.5"/>
          <c:min val="0.0"/>
        </c:scaling>
        <c:delete val="1"/>
        <c:axPos val="t"/>
        <c:numFmt formatCode="0%" sourceLinked="1"/>
        <c:majorTickMark val="out"/>
        <c:minorTickMark val="none"/>
        <c:tickLblPos val="nextTo"/>
        <c:crossAx val="-214526946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chemeClr val="bg1"/>
              </a:solidFill>
            </a:ln>
          </c:spPr>
          <c:dPt>
            <c:idx val="0"/>
            <c:bubble3D val="0"/>
            <c:spPr>
              <a:solidFill>
                <a:schemeClr val="bg1">
                  <a:lumMod val="65000"/>
                </a:schemeClr>
              </a:solidFill>
              <a:ln w="19050">
                <a:solidFill>
                  <a:schemeClr val="bg1"/>
                </a:solidFill>
              </a:ln>
              <a:effectLst/>
            </c:spPr>
            <c:extLst xmlns:c16r2="http://schemas.microsoft.com/office/drawing/2015/06/chart">
              <c:ext xmlns:c16="http://schemas.microsoft.com/office/drawing/2014/chart" uri="{C3380CC4-5D6E-409C-BE32-E72D297353CC}">
                <c16:uniqueId val="{00000001-3C70-4684-9529-3BA5CE2C14FC}"/>
              </c:ext>
            </c:extLst>
          </c:dPt>
          <c:dPt>
            <c:idx val="1"/>
            <c:bubble3D val="0"/>
            <c:spPr>
              <a:solidFill>
                <a:srgbClr val="E8E8E8"/>
              </a:solidFill>
              <a:ln w="19050">
                <a:solidFill>
                  <a:schemeClr val="bg1"/>
                </a:solidFill>
              </a:ln>
              <a:effectLst/>
            </c:spPr>
            <c:extLst xmlns:c16r2="http://schemas.microsoft.com/office/drawing/2015/06/chart">
              <c:ext xmlns:c16="http://schemas.microsoft.com/office/drawing/2014/chart" uri="{C3380CC4-5D6E-409C-BE32-E72D297353CC}">
                <c16:uniqueId val="{00000003-3C70-4684-9529-3BA5CE2C14FC}"/>
              </c:ext>
            </c:extLst>
          </c:dPt>
          <c:cat>
            <c:strRef>
              <c:f>Sheet1!$A$2:$A$3</c:f>
              <c:strCache>
                <c:ptCount val="2"/>
                <c:pt idx="0">
                  <c:v>Yes</c:v>
                </c:pt>
                <c:pt idx="1">
                  <c:v>No</c:v>
                </c:pt>
              </c:strCache>
            </c:strRef>
          </c:cat>
          <c:val>
            <c:numRef>
              <c:f>Sheet1!$B$2:$B$3</c:f>
              <c:numCache>
                <c:formatCode>0%</c:formatCode>
                <c:ptCount val="2"/>
                <c:pt idx="0">
                  <c:v>0.11</c:v>
                </c:pt>
                <c:pt idx="1">
                  <c:v>0.89</c:v>
                </c:pt>
              </c:numCache>
            </c:numRef>
          </c:val>
          <c:extLst xmlns:c16r2="http://schemas.microsoft.com/office/drawing/2015/06/chart">
            <c:ext xmlns:c16="http://schemas.microsoft.com/office/drawing/2014/chart" uri="{C3380CC4-5D6E-409C-BE32-E72D297353CC}">
              <c16:uniqueId val="{00000004-3C70-4684-9529-3BA5CE2C14F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chemeClr val="bg1"/>
              </a:solidFill>
            </a:ln>
          </c:spPr>
          <c:dPt>
            <c:idx val="0"/>
            <c:bubble3D val="0"/>
            <c:spPr>
              <a:solidFill>
                <a:schemeClr val="accent4">
                  <a:lumMod val="75000"/>
                  <a:lumOff val="25000"/>
                </a:schemeClr>
              </a:solidFill>
              <a:ln w="19050">
                <a:solidFill>
                  <a:schemeClr val="bg1"/>
                </a:solidFill>
              </a:ln>
              <a:effectLst/>
            </c:spPr>
            <c:extLst xmlns:c16r2="http://schemas.microsoft.com/office/drawing/2015/06/chart">
              <c:ext xmlns:c16="http://schemas.microsoft.com/office/drawing/2014/chart" uri="{C3380CC4-5D6E-409C-BE32-E72D297353CC}">
                <c16:uniqueId val="{00000001-9687-47C3-8984-EFD8918E4266}"/>
              </c:ext>
            </c:extLst>
          </c:dPt>
          <c:dPt>
            <c:idx val="1"/>
            <c:bubble3D val="0"/>
            <c:spPr>
              <a:solidFill>
                <a:srgbClr val="E8E8E8"/>
              </a:solidFill>
              <a:ln w="19050">
                <a:solidFill>
                  <a:schemeClr val="bg1"/>
                </a:solidFill>
              </a:ln>
              <a:effectLst/>
            </c:spPr>
            <c:extLst xmlns:c16r2="http://schemas.microsoft.com/office/drawing/2015/06/chart">
              <c:ext xmlns:c16="http://schemas.microsoft.com/office/drawing/2014/chart" uri="{C3380CC4-5D6E-409C-BE32-E72D297353CC}">
                <c16:uniqueId val="{00000003-9687-47C3-8984-EFD8918E4266}"/>
              </c:ext>
            </c:extLst>
          </c:dPt>
          <c:cat>
            <c:strRef>
              <c:f>Sheet1!$A$2:$A$3</c:f>
              <c:strCache>
                <c:ptCount val="2"/>
                <c:pt idx="0">
                  <c:v>Yes</c:v>
                </c:pt>
                <c:pt idx="1">
                  <c:v>No</c:v>
                </c:pt>
              </c:strCache>
            </c:strRef>
          </c:cat>
          <c:val>
            <c:numRef>
              <c:f>Sheet1!$B$2:$B$3</c:f>
              <c:numCache>
                <c:formatCode>0%</c:formatCode>
                <c:ptCount val="2"/>
                <c:pt idx="0">
                  <c:v>0.96</c:v>
                </c:pt>
                <c:pt idx="1">
                  <c:v>0.04</c:v>
                </c:pt>
              </c:numCache>
            </c:numRef>
          </c:val>
          <c:extLst xmlns:c16r2="http://schemas.microsoft.com/office/drawing/2015/06/chart">
            <c:ext xmlns:c16="http://schemas.microsoft.com/office/drawing/2014/chart" uri="{C3380CC4-5D6E-409C-BE32-E72D297353CC}">
              <c16:uniqueId val="{00000004-9687-47C3-8984-EFD8918E426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4">
                <a:lumMod val="90000"/>
                <a:lumOff val="10000"/>
              </a:schemeClr>
            </a:solidFill>
            <a:ln>
              <a:solidFill>
                <a:schemeClr val="bg1"/>
              </a:solidFill>
            </a:ln>
          </c:spPr>
          <c:dPt>
            <c:idx val="0"/>
            <c:bubble3D val="0"/>
            <c:spPr>
              <a:solidFill>
                <a:schemeClr val="tx1">
                  <a:lumMod val="75000"/>
                  <a:lumOff val="25000"/>
                </a:schemeClr>
              </a:solidFill>
              <a:ln w="19050">
                <a:solidFill>
                  <a:schemeClr val="bg1"/>
                </a:solidFill>
              </a:ln>
              <a:effectLst/>
            </c:spPr>
            <c:extLst xmlns:c16r2="http://schemas.microsoft.com/office/drawing/2015/06/chart">
              <c:ext xmlns:c16="http://schemas.microsoft.com/office/drawing/2014/chart" uri="{C3380CC4-5D6E-409C-BE32-E72D297353CC}">
                <c16:uniqueId val="{00000001-FBDE-4FDF-B05E-399BC53C1CCC}"/>
              </c:ext>
            </c:extLst>
          </c:dPt>
          <c:dPt>
            <c:idx val="1"/>
            <c:bubble3D val="0"/>
            <c:spPr>
              <a:solidFill>
                <a:schemeClr val="accent4">
                  <a:lumMod val="90000"/>
                  <a:lumOff val="10000"/>
                </a:schemeClr>
              </a:solidFill>
              <a:ln w="19050">
                <a:solidFill>
                  <a:schemeClr val="bg1"/>
                </a:solidFill>
              </a:ln>
              <a:effectLst/>
            </c:spPr>
            <c:extLst xmlns:c16r2="http://schemas.microsoft.com/office/drawing/2015/06/chart">
              <c:ext xmlns:c16="http://schemas.microsoft.com/office/drawing/2014/chart" uri="{C3380CC4-5D6E-409C-BE32-E72D297353CC}">
                <c16:uniqueId val="{00000003-FBDE-4FDF-B05E-399BC53C1CCC}"/>
              </c:ext>
            </c:extLst>
          </c:dPt>
          <c:cat>
            <c:strRef>
              <c:f>Sheet1!$A$2:$A$3</c:f>
              <c:strCache>
                <c:ptCount val="2"/>
                <c:pt idx="0">
                  <c:v>Yes</c:v>
                </c:pt>
                <c:pt idx="1">
                  <c:v>No</c:v>
                </c:pt>
              </c:strCache>
            </c:strRef>
          </c:cat>
          <c:val>
            <c:numRef>
              <c:f>Sheet1!$B$2:$B$3</c:f>
              <c:numCache>
                <c:formatCode>0%</c:formatCode>
                <c:ptCount val="2"/>
                <c:pt idx="0">
                  <c:v>1.0</c:v>
                </c:pt>
                <c:pt idx="1">
                  <c:v>0.0</c:v>
                </c:pt>
              </c:numCache>
            </c:numRef>
          </c:val>
          <c:extLst xmlns:c16r2="http://schemas.microsoft.com/office/drawing/2015/06/chart">
            <c:ext xmlns:c16="http://schemas.microsoft.com/office/drawing/2014/chart" uri="{C3380CC4-5D6E-409C-BE32-E72D297353CC}">
              <c16:uniqueId val="{00000004-FBDE-4FDF-B05E-399BC53C1CC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4">
                <a:lumMod val="90000"/>
                <a:lumOff val="10000"/>
              </a:schemeClr>
            </a:solidFill>
            <a:ln>
              <a:solidFill>
                <a:schemeClr val="bg1"/>
              </a:solidFill>
            </a:ln>
          </c:spPr>
          <c:dPt>
            <c:idx val="0"/>
            <c:bubble3D val="0"/>
            <c:spPr>
              <a:solidFill>
                <a:schemeClr val="accent1"/>
              </a:solidFill>
              <a:ln w="19050">
                <a:solidFill>
                  <a:schemeClr val="bg1"/>
                </a:solidFill>
              </a:ln>
              <a:effectLst/>
            </c:spPr>
            <c:extLst xmlns:c16r2="http://schemas.microsoft.com/office/drawing/2015/06/chart">
              <c:ext xmlns:c16="http://schemas.microsoft.com/office/drawing/2014/chart" uri="{C3380CC4-5D6E-409C-BE32-E72D297353CC}">
                <c16:uniqueId val="{00000001-0CA5-4781-9694-8B8E05DE0FB0}"/>
              </c:ext>
            </c:extLst>
          </c:dPt>
          <c:dPt>
            <c:idx val="1"/>
            <c:bubble3D val="0"/>
            <c:spPr>
              <a:solidFill>
                <a:schemeClr val="bg1">
                  <a:lumMod val="85000"/>
                </a:schemeClr>
              </a:solidFill>
              <a:ln w="19050">
                <a:solidFill>
                  <a:schemeClr val="bg1"/>
                </a:solidFill>
              </a:ln>
              <a:effectLst/>
            </c:spPr>
            <c:extLst xmlns:c16r2="http://schemas.microsoft.com/office/drawing/2015/06/chart">
              <c:ext xmlns:c16="http://schemas.microsoft.com/office/drawing/2014/chart" uri="{C3380CC4-5D6E-409C-BE32-E72D297353CC}">
                <c16:uniqueId val="{00000003-0CA5-4781-9694-8B8E05DE0FB0}"/>
              </c:ext>
            </c:extLst>
          </c:dPt>
          <c:cat>
            <c:strRef>
              <c:f>Sheet1!$A$2:$A$3</c:f>
              <c:strCache>
                <c:ptCount val="2"/>
                <c:pt idx="0">
                  <c:v>Yes</c:v>
                </c:pt>
                <c:pt idx="1">
                  <c:v>No</c:v>
                </c:pt>
              </c:strCache>
            </c:strRef>
          </c:cat>
          <c:val>
            <c:numRef>
              <c:f>Sheet1!$B$2:$B$3</c:f>
              <c:numCache>
                <c:formatCode>0%</c:formatCode>
                <c:ptCount val="2"/>
                <c:pt idx="0">
                  <c:v>0.34</c:v>
                </c:pt>
                <c:pt idx="1">
                  <c:v>0.66</c:v>
                </c:pt>
              </c:numCache>
            </c:numRef>
          </c:val>
          <c:extLst xmlns:c16r2="http://schemas.microsoft.com/office/drawing/2015/06/chart">
            <c:ext xmlns:c16="http://schemas.microsoft.com/office/drawing/2014/chart" uri="{C3380CC4-5D6E-409C-BE32-E72D297353CC}">
              <c16:uniqueId val="{00000004-0CA5-4781-9694-8B8E05DE0FB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chemeClr val="bg1"/>
              </a:solidFill>
            </a:ln>
          </c:spPr>
          <c:dPt>
            <c:idx val="0"/>
            <c:bubble3D val="0"/>
            <c:spPr>
              <a:solidFill>
                <a:schemeClr val="accent1"/>
              </a:solidFill>
              <a:ln w="19050">
                <a:solidFill>
                  <a:schemeClr val="bg1"/>
                </a:solidFill>
              </a:ln>
              <a:effectLst/>
            </c:spPr>
            <c:extLst xmlns:c16r2="http://schemas.microsoft.com/office/drawing/2015/06/chart">
              <c:ext xmlns:c16="http://schemas.microsoft.com/office/drawing/2014/chart" uri="{C3380CC4-5D6E-409C-BE32-E72D297353CC}">
                <c16:uniqueId val="{00000001-4DE1-4315-91D2-02C1AD14E70E}"/>
              </c:ext>
            </c:extLst>
          </c:dPt>
          <c:dPt>
            <c:idx val="1"/>
            <c:bubble3D val="0"/>
            <c:spPr>
              <a:solidFill>
                <a:schemeClr val="bg1">
                  <a:lumMod val="85000"/>
                </a:schemeClr>
              </a:solidFill>
              <a:ln w="19050">
                <a:solidFill>
                  <a:schemeClr val="bg1"/>
                </a:solidFill>
              </a:ln>
              <a:effectLst/>
            </c:spPr>
            <c:extLst xmlns:c16r2="http://schemas.microsoft.com/office/drawing/2015/06/chart">
              <c:ext xmlns:c16="http://schemas.microsoft.com/office/drawing/2014/chart" uri="{C3380CC4-5D6E-409C-BE32-E72D297353CC}">
                <c16:uniqueId val="{00000003-4DE1-4315-91D2-02C1AD14E70E}"/>
              </c:ext>
            </c:extLst>
          </c:dPt>
          <c:cat>
            <c:strRef>
              <c:f>Sheet1!$A$2:$A$3</c:f>
              <c:strCache>
                <c:ptCount val="2"/>
                <c:pt idx="0">
                  <c:v>Yes</c:v>
                </c:pt>
                <c:pt idx="1">
                  <c:v>No</c:v>
                </c:pt>
              </c:strCache>
            </c:strRef>
          </c:cat>
          <c:val>
            <c:numRef>
              <c:f>Sheet1!$B$2:$B$3</c:f>
              <c:numCache>
                <c:formatCode>0%</c:formatCode>
                <c:ptCount val="2"/>
                <c:pt idx="0">
                  <c:v>0.0</c:v>
                </c:pt>
                <c:pt idx="1">
                  <c:v>1.0</c:v>
                </c:pt>
              </c:numCache>
            </c:numRef>
          </c:val>
          <c:extLst xmlns:c16r2="http://schemas.microsoft.com/office/drawing/2015/06/chart">
            <c:ext xmlns:c16="http://schemas.microsoft.com/office/drawing/2014/chart" uri="{C3380CC4-5D6E-409C-BE32-E72D297353CC}">
              <c16:uniqueId val="{00000004-4DE1-4315-91D2-02C1AD14E70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chemeClr val="bg1"/>
              </a:solidFill>
            </a:ln>
          </c:spPr>
          <c:dPt>
            <c:idx val="0"/>
            <c:bubble3D val="0"/>
            <c:spPr>
              <a:solidFill>
                <a:schemeClr val="accent4">
                  <a:lumMod val="75000"/>
                  <a:lumOff val="25000"/>
                </a:schemeClr>
              </a:solidFill>
              <a:ln w="19050">
                <a:solidFill>
                  <a:schemeClr val="bg1"/>
                </a:solidFill>
              </a:ln>
              <a:effectLst/>
            </c:spPr>
            <c:extLst xmlns:c16r2="http://schemas.microsoft.com/office/drawing/2015/06/chart">
              <c:ext xmlns:c16="http://schemas.microsoft.com/office/drawing/2014/chart" uri="{C3380CC4-5D6E-409C-BE32-E72D297353CC}">
                <c16:uniqueId val="{00000001-56C3-47CD-BD74-06F85C1D09AD}"/>
              </c:ext>
            </c:extLst>
          </c:dPt>
          <c:dPt>
            <c:idx val="1"/>
            <c:bubble3D val="0"/>
            <c:spPr>
              <a:solidFill>
                <a:schemeClr val="bg1">
                  <a:lumMod val="85000"/>
                </a:schemeClr>
              </a:solidFill>
              <a:ln w="19050">
                <a:solidFill>
                  <a:schemeClr val="bg1"/>
                </a:solidFill>
              </a:ln>
              <a:effectLst/>
            </c:spPr>
            <c:extLst xmlns:c16r2="http://schemas.microsoft.com/office/drawing/2015/06/chart">
              <c:ext xmlns:c16="http://schemas.microsoft.com/office/drawing/2014/chart" uri="{C3380CC4-5D6E-409C-BE32-E72D297353CC}">
                <c16:uniqueId val="{00000003-56C3-47CD-BD74-06F85C1D09AD}"/>
              </c:ext>
            </c:extLst>
          </c:dPt>
          <c:cat>
            <c:strRef>
              <c:f>Sheet1!$A$2:$A$3</c:f>
              <c:strCache>
                <c:ptCount val="2"/>
                <c:pt idx="0">
                  <c:v>Yes</c:v>
                </c:pt>
                <c:pt idx="1">
                  <c:v>No</c:v>
                </c:pt>
              </c:strCache>
            </c:strRef>
          </c:cat>
          <c:val>
            <c:numRef>
              <c:f>Sheet1!$B$2:$B$3</c:f>
              <c:numCache>
                <c:formatCode>0%</c:formatCode>
                <c:ptCount val="2"/>
                <c:pt idx="0">
                  <c:v>0.32</c:v>
                </c:pt>
                <c:pt idx="1">
                  <c:v>0.68</c:v>
                </c:pt>
              </c:numCache>
            </c:numRef>
          </c:val>
          <c:extLst xmlns:c16r2="http://schemas.microsoft.com/office/drawing/2015/06/chart">
            <c:ext xmlns:c16="http://schemas.microsoft.com/office/drawing/2014/chart" uri="{C3380CC4-5D6E-409C-BE32-E72D297353CC}">
              <c16:uniqueId val="{00000004-56C3-47CD-BD74-06F85C1D09A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4">
                <a:lumMod val="90000"/>
                <a:lumOff val="10000"/>
              </a:schemeClr>
            </a:solidFill>
            <a:ln>
              <a:solidFill>
                <a:schemeClr val="bg1"/>
              </a:solidFill>
            </a:ln>
          </c:spPr>
          <c:dPt>
            <c:idx val="0"/>
            <c:bubble3D val="0"/>
            <c:spPr>
              <a:solidFill>
                <a:schemeClr val="tx1">
                  <a:lumMod val="75000"/>
                  <a:lumOff val="25000"/>
                </a:schemeClr>
              </a:solidFill>
              <a:ln w="19050">
                <a:solidFill>
                  <a:schemeClr val="bg1"/>
                </a:solidFill>
              </a:ln>
              <a:effectLst/>
            </c:spPr>
            <c:extLst xmlns:c16r2="http://schemas.microsoft.com/office/drawing/2015/06/chart">
              <c:ext xmlns:c16="http://schemas.microsoft.com/office/drawing/2014/chart" uri="{C3380CC4-5D6E-409C-BE32-E72D297353CC}">
                <c16:uniqueId val="{00000001-1148-4703-A730-E467275D7FC4}"/>
              </c:ext>
            </c:extLst>
          </c:dPt>
          <c:dPt>
            <c:idx val="1"/>
            <c:bubble3D val="0"/>
            <c:spPr>
              <a:solidFill>
                <a:schemeClr val="bg1">
                  <a:lumMod val="85000"/>
                </a:schemeClr>
              </a:solidFill>
              <a:ln w="19050">
                <a:solidFill>
                  <a:schemeClr val="bg1"/>
                </a:solidFill>
              </a:ln>
              <a:effectLst/>
            </c:spPr>
            <c:extLst xmlns:c16r2="http://schemas.microsoft.com/office/drawing/2015/06/chart">
              <c:ext xmlns:c16="http://schemas.microsoft.com/office/drawing/2014/chart" uri="{C3380CC4-5D6E-409C-BE32-E72D297353CC}">
                <c16:uniqueId val="{00000003-1148-4703-A730-E467275D7FC4}"/>
              </c:ext>
            </c:extLst>
          </c:dPt>
          <c:cat>
            <c:strRef>
              <c:f>Sheet1!$A$2:$A$3</c:f>
              <c:strCache>
                <c:ptCount val="2"/>
                <c:pt idx="0">
                  <c:v>Yes</c:v>
                </c:pt>
                <c:pt idx="1">
                  <c:v>No</c:v>
                </c:pt>
              </c:strCache>
            </c:strRef>
          </c:cat>
          <c:val>
            <c:numRef>
              <c:f>Sheet1!$B$2:$B$3</c:f>
              <c:numCache>
                <c:formatCode>0%</c:formatCode>
                <c:ptCount val="2"/>
                <c:pt idx="0">
                  <c:v>0.93</c:v>
                </c:pt>
                <c:pt idx="1">
                  <c:v>0.07</c:v>
                </c:pt>
              </c:numCache>
            </c:numRef>
          </c:val>
          <c:extLst xmlns:c16r2="http://schemas.microsoft.com/office/drawing/2015/06/chart">
            <c:ext xmlns:c16="http://schemas.microsoft.com/office/drawing/2014/chart" uri="{C3380CC4-5D6E-409C-BE32-E72D297353CC}">
              <c16:uniqueId val="{00000004-1148-4703-A730-E467275D7FC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4">
                <a:lumMod val="90000"/>
                <a:lumOff val="10000"/>
              </a:schemeClr>
            </a:solidFill>
            <a:ln>
              <a:solidFill>
                <a:schemeClr val="bg1"/>
              </a:solidFill>
            </a:ln>
          </c:spPr>
          <c:dPt>
            <c:idx val="0"/>
            <c:bubble3D val="0"/>
            <c:spPr>
              <a:solidFill>
                <a:schemeClr val="accent1"/>
              </a:solidFill>
              <a:ln w="19050">
                <a:solidFill>
                  <a:schemeClr val="bg1"/>
                </a:solidFill>
              </a:ln>
              <a:effectLst/>
            </c:spPr>
            <c:extLst xmlns:c16r2="http://schemas.microsoft.com/office/drawing/2015/06/chart">
              <c:ext xmlns:c16="http://schemas.microsoft.com/office/drawing/2014/chart" uri="{C3380CC4-5D6E-409C-BE32-E72D297353CC}">
                <c16:uniqueId val="{00000001-5B78-455D-9767-265476D3A7A2}"/>
              </c:ext>
            </c:extLst>
          </c:dPt>
          <c:dPt>
            <c:idx val="1"/>
            <c:bubble3D val="0"/>
            <c:spPr>
              <a:solidFill>
                <a:schemeClr val="bg1">
                  <a:lumMod val="85000"/>
                </a:schemeClr>
              </a:solidFill>
              <a:ln w="19050">
                <a:solidFill>
                  <a:schemeClr val="bg1"/>
                </a:solidFill>
              </a:ln>
              <a:effectLst/>
            </c:spPr>
            <c:extLst xmlns:c16r2="http://schemas.microsoft.com/office/drawing/2015/06/chart">
              <c:ext xmlns:c16="http://schemas.microsoft.com/office/drawing/2014/chart" uri="{C3380CC4-5D6E-409C-BE32-E72D297353CC}">
                <c16:uniqueId val="{00000003-5B78-455D-9767-265476D3A7A2}"/>
              </c:ext>
            </c:extLst>
          </c:dPt>
          <c:cat>
            <c:strRef>
              <c:f>Sheet1!$A$2:$A$3</c:f>
              <c:strCache>
                <c:ptCount val="2"/>
                <c:pt idx="0">
                  <c:v>Yes</c:v>
                </c:pt>
                <c:pt idx="1">
                  <c:v>No</c:v>
                </c:pt>
              </c:strCache>
            </c:strRef>
          </c:cat>
          <c:val>
            <c:numRef>
              <c:f>Sheet1!$B$2:$B$3</c:f>
              <c:numCache>
                <c:formatCode>0%</c:formatCode>
                <c:ptCount val="2"/>
                <c:pt idx="0">
                  <c:v>0.13</c:v>
                </c:pt>
                <c:pt idx="1">
                  <c:v>0.87</c:v>
                </c:pt>
              </c:numCache>
            </c:numRef>
          </c:val>
          <c:extLst xmlns:c16r2="http://schemas.microsoft.com/office/drawing/2015/06/chart">
            <c:ext xmlns:c16="http://schemas.microsoft.com/office/drawing/2014/chart" uri="{C3380CC4-5D6E-409C-BE32-E72D297353CC}">
              <c16:uniqueId val="{00000004-5B78-455D-9767-265476D3A7A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Grand 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Not applicable (mobile/ no location)</c:v>
                </c:pt>
                <c:pt idx="1">
                  <c:v>No structure/open</c:v>
                </c:pt>
                <c:pt idx="2">
                  <c:v>Temporary</c:v>
                </c:pt>
                <c:pt idx="3">
                  <c:v>Semi - Permanent</c:v>
                </c:pt>
                <c:pt idx="4">
                  <c:v>Permanent</c:v>
                </c:pt>
              </c:strCache>
            </c:strRef>
          </c:cat>
          <c:val>
            <c:numRef>
              <c:f>Sheet1!$B$2:$B$6</c:f>
              <c:numCache>
                <c:formatCode>0%</c:formatCode>
                <c:ptCount val="5"/>
                <c:pt idx="0">
                  <c:v>0.282203317127464</c:v>
                </c:pt>
                <c:pt idx="1">
                  <c:v>0.201535376409283</c:v>
                </c:pt>
                <c:pt idx="2">
                  <c:v>0.123368115081232</c:v>
                </c:pt>
                <c:pt idx="3">
                  <c:v>0.13983552463413</c:v>
                </c:pt>
                <c:pt idx="4">
                  <c:v>0.25305766674789</c:v>
                </c:pt>
              </c:numCache>
            </c:numRef>
          </c:val>
          <c:extLst xmlns:c16r2="http://schemas.microsoft.com/office/drawing/2015/06/chart">
            <c:ext xmlns:c16="http://schemas.microsoft.com/office/drawing/2014/chart" uri="{C3380CC4-5D6E-409C-BE32-E72D297353CC}">
              <c16:uniqueId val="{00000000-AC30-40FF-980D-BC32E7712D38}"/>
            </c:ext>
          </c:extLst>
        </c:ser>
        <c:dLbls>
          <c:dLblPos val="outEnd"/>
          <c:showLegendKey val="0"/>
          <c:showVal val="1"/>
          <c:showCatName val="0"/>
          <c:showSerName val="0"/>
          <c:showPercent val="0"/>
          <c:showBubbleSize val="0"/>
        </c:dLbls>
        <c:gapWidth val="110"/>
        <c:axId val="-2140488136"/>
        <c:axId val="-2140575832"/>
      </c:barChart>
      <c:catAx>
        <c:axId val="-2140488136"/>
        <c:scaling>
          <c:orientation val="maxMin"/>
        </c:scaling>
        <c:delete val="1"/>
        <c:axPos val="l"/>
        <c:numFmt formatCode="General" sourceLinked="1"/>
        <c:majorTickMark val="out"/>
        <c:minorTickMark val="none"/>
        <c:tickLblPos val="nextTo"/>
        <c:crossAx val="-2140575832"/>
        <c:crosses val="autoZero"/>
        <c:auto val="1"/>
        <c:lblAlgn val="ctr"/>
        <c:lblOffset val="100"/>
        <c:noMultiLvlLbl val="0"/>
      </c:catAx>
      <c:valAx>
        <c:axId val="-2140575832"/>
        <c:scaling>
          <c:orientation val="minMax"/>
          <c:max val="1.5"/>
          <c:min val="0.0"/>
        </c:scaling>
        <c:delete val="1"/>
        <c:axPos val="t"/>
        <c:numFmt formatCode="0%" sourceLinked="1"/>
        <c:majorTickMark val="out"/>
        <c:minorTickMark val="none"/>
        <c:tickLblPos val="nextTo"/>
        <c:crossAx val="-214048813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Medium</c:v>
                </c:pt>
              </c:strCache>
            </c:strRef>
          </c:tx>
          <c:spPr>
            <a:solidFill>
              <a:schemeClr val="accent2"/>
            </a:solidFill>
            <a:ln>
              <a:noFill/>
            </a:ln>
            <a:effectLst/>
          </c:spPr>
          <c:invertIfNegative val="0"/>
          <c:dPt>
            <c:idx val="0"/>
            <c:invertIfNegative val="0"/>
            <c:bubble3D val="0"/>
            <c:spPr>
              <a:solidFill>
                <a:schemeClr val="bg2">
                  <a:lumMod val="20000"/>
                  <a:lumOff val="80000"/>
                </a:schemeClr>
              </a:solidFill>
              <a:ln>
                <a:solidFill>
                  <a:schemeClr val="bg2">
                    <a:lumMod val="60000"/>
                    <a:lumOff val="40000"/>
                  </a:schemeClr>
                </a:solidFill>
              </a:ln>
              <a:effectLst/>
            </c:spPr>
            <c:extLst xmlns:c16r2="http://schemas.microsoft.com/office/drawing/2015/06/chart">
              <c:ext xmlns:c16="http://schemas.microsoft.com/office/drawing/2014/chart" uri="{C3380CC4-5D6E-409C-BE32-E72D297353CC}">
                <c16:uniqueId val="{00000000-B246-4689-9F88-47566CFF3CA4}"/>
              </c:ext>
            </c:extLst>
          </c:dPt>
          <c:dPt>
            <c:idx val="1"/>
            <c:invertIfNegative val="0"/>
            <c:bubble3D val="0"/>
            <c:spPr>
              <a:solidFill>
                <a:schemeClr val="accent4">
                  <a:lumMod val="75000"/>
                  <a:lumOff val="25000"/>
                </a:schemeClr>
              </a:solidFill>
              <a:ln>
                <a:solidFill>
                  <a:schemeClr val="accent4">
                    <a:lumMod val="75000"/>
                    <a:lumOff val="25000"/>
                  </a:schemeClr>
                </a:solidFill>
              </a:ln>
              <a:effectLst/>
            </c:spPr>
            <c:extLst xmlns:c16r2="http://schemas.microsoft.com/office/drawing/2015/06/chart">
              <c:ext xmlns:c16="http://schemas.microsoft.com/office/drawing/2014/chart" uri="{C3380CC4-5D6E-409C-BE32-E72D297353CC}">
                <c16:uniqueId val="{00000000-1A34-44E1-AC34-C1B6A2059E9B}"/>
              </c:ext>
            </c:extLst>
          </c:dPt>
          <c:dPt>
            <c:idx val="2"/>
            <c:invertIfNegative val="0"/>
            <c:bubble3D val="0"/>
            <c:spPr>
              <a:solidFill>
                <a:schemeClr val="accent4">
                  <a:lumMod val="75000"/>
                  <a:lumOff val="25000"/>
                </a:schemeClr>
              </a:solidFill>
              <a:ln>
                <a:solidFill>
                  <a:schemeClr val="accent4">
                    <a:lumMod val="75000"/>
                    <a:lumOff val="25000"/>
                  </a:schemeClr>
                </a:solidFill>
              </a:ln>
              <a:effectLst/>
            </c:spPr>
            <c:extLst xmlns:c16r2="http://schemas.microsoft.com/office/drawing/2015/06/chart">
              <c:ext xmlns:c16="http://schemas.microsoft.com/office/drawing/2014/chart" uri="{C3380CC4-5D6E-409C-BE32-E72D297353CC}">
                <c16:uniqueId val="{00000001-1A34-44E1-AC34-C1B6A2059E9B}"/>
              </c:ext>
            </c:extLst>
          </c:dPt>
          <c:dPt>
            <c:idx val="3"/>
            <c:invertIfNegative val="0"/>
            <c:bubble3D val="0"/>
            <c:spPr>
              <a:solidFill>
                <a:schemeClr val="accent4">
                  <a:lumMod val="75000"/>
                  <a:lumOff val="25000"/>
                </a:schemeClr>
              </a:solidFill>
              <a:ln>
                <a:solidFill>
                  <a:schemeClr val="accent4">
                    <a:lumMod val="75000"/>
                    <a:lumOff val="25000"/>
                  </a:schemeClr>
                </a:solidFill>
              </a:ln>
              <a:effectLst/>
            </c:spPr>
            <c:extLst xmlns:c16r2="http://schemas.microsoft.com/office/drawing/2015/06/chart">
              <c:ext xmlns:c16="http://schemas.microsoft.com/office/drawing/2014/chart" uri="{C3380CC4-5D6E-409C-BE32-E72D297353CC}">
                <c16:uniqueId val="{00000002-1A34-44E1-AC34-C1B6A2059E9B}"/>
              </c:ext>
            </c:extLst>
          </c:dPt>
          <c:dPt>
            <c:idx val="4"/>
            <c:invertIfNegative val="0"/>
            <c:bubble3D val="0"/>
            <c:spPr>
              <a:solidFill>
                <a:schemeClr val="bg2">
                  <a:lumMod val="20000"/>
                  <a:lumOff val="80000"/>
                </a:schemeClr>
              </a:solidFill>
              <a:ln>
                <a:solidFill>
                  <a:schemeClr val="bg2">
                    <a:lumMod val="60000"/>
                    <a:lumOff val="40000"/>
                  </a:schemeClr>
                </a:solidFill>
              </a:ln>
              <a:effectLst/>
            </c:spPr>
            <c:extLst xmlns:c16r2="http://schemas.microsoft.com/office/drawing/2015/06/chart">
              <c:ext xmlns:c16="http://schemas.microsoft.com/office/drawing/2014/chart" uri="{C3380CC4-5D6E-409C-BE32-E72D297353CC}">
                <c16:uniqueId val="{00000001-B246-4689-9F88-47566CFF3CA4}"/>
              </c:ext>
            </c:extLst>
          </c:dPt>
          <c:dPt>
            <c:idx val="5"/>
            <c:invertIfNegative val="0"/>
            <c:bubble3D val="0"/>
            <c:spPr>
              <a:solidFill>
                <a:schemeClr val="bg2">
                  <a:lumMod val="20000"/>
                  <a:lumOff val="80000"/>
                </a:schemeClr>
              </a:solidFill>
              <a:ln>
                <a:solidFill>
                  <a:schemeClr val="bg2">
                    <a:lumMod val="60000"/>
                    <a:lumOff val="40000"/>
                  </a:schemeClr>
                </a:solidFill>
              </a:ln>
              <a:effectLst/>
            </c:spPr>
            <c:extLst xmlns:c16r2="http://schemas.microsoft.com/office/drawing/2015/06/chart">
              <c:ext xmlns:c16="http://schemas.microsoft.com/office/drawing/2014/chart" uri="{C3380CC4-5D6E-409C-BE32-E72D297353CC}">
                <c16:uniqueId val="{00000002-B246-4689-9F88-47566CFF3CA4}"/>
              </c:ext>
            </c:extLst>
          </c:dPt>
          <c:dPt>
            <c:idx val="6"/>
            <c:invertIfNegative val="0"/>
            <c:bubble3D val="0"/>
            <c:spPr>
              <a:solidFill>
                <a:schemeClr val="bg2">
                  <a:lumMod val="20000"/>
                  <a:lumOff val="80000"/>
                </a:schemeClr>
              </a:solidFill>
              <a:ln>
                <a:solidFill>
                  <a:schemeClr val="bg2">
                    <a:lumMod val="60000"/>
                    <a:lumOff val="40000"/>
                  </a:schemeClr>
                </a:solidFill>
              </a:ln>
              <a:effectLst/>
            </c:spPr>
            <c:extLst xmlns:c16r2="http://schemas.microsoft.com/office/drawing/2015/06/chart">
              <c:ext xmlns:c16="http://schemas.microsoft.com/office/drawing/2014/chart" uri="{C3380CC4-5D6E-409C-BE32-E72D297353CC}">
                <c16:uniqueId val="{00000003-B246-4689-9F88-47566CFF3CA4}"/>
              </c:ext>
            </c:extLst>
          </c:dPt>
          <c:dPt>
            <c:idx val="7"/>
            <c:invertIfNegative val="0"/>
            <c:bubble3D val="0"/>
            <c:spPr>
              <a:solidFill>
                <a:schemeClr val="bg2">
                  <a:lumMod val="20000"/>
                  <a:lumOff val="80000"/>
                </a:schemeClr>
              </a:solidFill>
              <a:ln>
                <a:solidFill>
                  <a:schemeClr val="bg2">
                    <a:lumMod val="60000"/>
                    <a:lumOff val="40000"/>
                  </a:schemeClr>
                </a:solidFill>
              </a:ln>
              <a:effectLst/>
            </c:spPr>
            <c:extLst xmlns:c16r2="http://schemas.microsoft.com/office/drawing/2015/06/chart">
              <c:ext xmlns:c16="http://schemas.microsoft.com/office/drawing/2014/chart" uri="{C3380CC4-5D6E-409C-BE32-E72D297353CC}">
                <c16:uniqueId val="{00000004-B246-4689-9F88-47566CFF3CA4}"/>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lumMod val="60000"/>
                          <a:lumOff val="4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lumMod val="75000"/>
                          <a:lumOff val="2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lumMod val="75000"/>
                          <a:lumOff val="2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lumMod val="75000"/>
                          <a:lumOff val="2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dLbl>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lumMod val="60000"/>
                          <a:lumOff val="4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dLbl>
            <c:dLbl>
              <c:idx val="5"/>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lumMod val="60000"/>
                          <a:lumOff val="4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dLbl>
            <c:dLbl>
              <c:idx val="6"/>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lumMod val="60000"/>
                          <a:lumOff val="4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dLbl>
            <c:dLbl>
              <c:idx val="7"/>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lumMod val="60000"/>
                          <a:lumOff val="4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7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No other alternative</c:v>
                </c:pt>
                <c:pt idx="1">
                  <c:v>Prefer self employment</c:v>
                </c:pt>
                <c:pt idx="2">
                  <c:v>Better income</c:v>
                </c:pt>
                <c:pt idx="3">
                  <c:v>Skilled in this activity</c:v>
                </c:pt>
                <c:pt idx="4">
                  <c:v>Availability of capital required</c:v>
                </c:pt>
                <c:pt idx="5">
                  <c:v>High demand/ready market</c:v>
                </c:pt>
                <c:pt idx="6">
                  <c:v>Advised by others</c:v>
                </c:pt>
                <c:pt idx="7">
                  <c:v>Other</c:v>
                </c:pt>
              </c:strCache>
            </c:strRef>
          </c:cat>
          <c:val>
            <c:numRef>
              <c:f>Sheet1!$B$2:$B$9</c:f>
              <c:numCache>
                <c:formatCode>0%</c:formatCode>
                <c:ptCount val="8"/>
                <c:pt idx="0">
                  <c:v>0.0931993306669508</c:v>
                </c:pt>
                <c:pt idx="1">
                  <c:v>0.181034273394088</c:v>
                </c:pt>
                <c:pt idx="2">
                  <c:v>0.208799702629828</c:v>
                </c:pt>
                <c:pt idx="3">
                  <c:v>0.198332234870235</c:v>
                </c:pt>
                <c:pt idx="4">
                  <c:v>0.119720764999507</c:v>
                </c:pt>
                <c:pt idx="5">
                  <c:v>0.0735748810921486</c:v>
                </c:pt>
                <c:pt idx="6">
                  <c:v>0.028986421055929</c:v>
                </c:pt>
                <c:pt idx="7">
                  <c:v>0.0963523912913135</c:v>
                </c:pt>
              </c:numCache>
            </c:numRef>
          </c:val>
          <c:extLst xmlns:c16r2="http://schemas.microsoft.com/office/drawing/2015/06/chart">
            <c:ext xmlns:c16="http://schemas.microsoft.com/office/drawing/2014/chart" uri="{C3380CC4-5D6E-409C-BE32-E72D297353CC}">
              <c16:uniqueId val="{00000000-CE9F-4116-B8A2-2000214CC199}"/>
            </c:ext>
          </c:extLst>
        </c:ser>
        <c:dLbls>
          <c:dLblPos val="outEnd"/>
          <c:showLegendKey val="0"/>
          <c:showVal val="1"/>
          <c:showCatName val="0"/>
          <c:showSerName val="0"/>
          <c:showPercent val="0"/>
          <c:showBubbleSize val="0"/>
        </c:dLbls>
        <c:gapWidth val="110"/>
        <c:axId val="2057177688"/>
        <c:axId val="2057180728"/>
      </c:barChart>
      <c:catAx>
        <c:axId val="2057177688"/>
        <c:scaling>
          <c:orientation val="maxMin"/>
        </c:scaling>
        <c:delete val="1"/>
        <c:axPos val="l"/>
        <c:numFmt formatCode="General" sourceLinked="1"/>
        <c:majorTickMark val="out"/>
        <c:minorTickMark val="none"/>
        <c:tickLblPos val="nextTo"/>
        <c:crossAx val="2057180728"/>
        <c:crosses val="autoZero"/>
        <c:auto val="1"/>
        <c:lblAlgn val="ctr"/>
        <c:lblOffset val="100"/>
        <c:noMultiLvlLbl val="0"/>
      </c:catAx>
      <c:valAx>
        <c:axId val="2057180728"/>
        <c:scaling>
          <c:orientation val="minMax"/>
          <c:max val="0.5"/>
          <c:min val="0.0"/>
        </c:scaling>
        <c:delete val="1"/>
        <c:axPos val="t"/>
        <c:numFmt formatCode="0%" sourceLinked="1"/>
        <c:majorTickMark val="out"/>
        <c:minorTickMark val="none"/>
        <c:tickLblPos val="nextTo"/>
        <c:crossAx val="205717768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High</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85000"/>
                        <a:lumOff val="1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Not applicable (mobile/ no location)</c:v>
                </c:pt>
                <c:pt idx="1">
                  <c:v>No structure/open</c:v>
                </c:pt>
                <c:pt idx="2">
                  <c:v>Temporary</c:v>
                </c:pt>
                <c:pt idx="3">
                  <c:v>Semi - Permanent</c:v>
                </c:pt>
                <c:pt idx="4">
                  <c:v>Permanent</c:v>
                </c:pt>
              </c:strCache>
            </c:strRef>
          </c:cat>
          <c:val>
            <c:numRef>
              <c:f>Sheet1!$B$2:$B$6</c:f>
              <c:numCache>
                <c:formatCode>0%</c:formatCode>
                <c:ptCount val="5"/>
                <c:pt idx="0">
                  <c:v>0.00225559719473625</c:v>
                </c:pt>
                <c:pt idx="1">
                  <c:v>0.00235433483177262</c:v>
                </c:pt>
                <c:pt idx="2">
                  <c:v>0.00474326326654469</c:v>
                </c:pt>
                <c:pt idx="3">
                  <c:v>0.0168511960023539</c:v>
                </c:pt>
                <c:pt idx="4">
                  <c:v>0.973795608704593</c:v>
                </c:pt>
              </c:numCache>
            </c:numRef>
          </c:val>
          <c:extLst xmlns:c16r2="http://schemas.microsoft.com/office/drawing/2015/06/chart">
            <c:ext xmlns:c16="http://schemas.microsoft.com/office/drawing/2014/chart" uri="{C3380CC4-5D6E-409C-BE32-E72D297353CC}">
              <c16:uniqueId val="{00000000-6C8F-43C8-8E15-66AFD06CBA42}"/>
            </c:ext>
          </c:extLst>
        </c:ser>
        <c:dLbls>
          <c:dLblPos val="outEnd"/>
          <c:showLegendKey val="0"/>
          <c:showVal val="1"/>
          <c:showCatName val="0"/>
          <c:showSerName val="0"/>
          <c:showPercent val="0"/>
          <c:showBubbleSize val="0"/>
        </c:dLbls>
        <c:gapWidth val="110"/>
        <c:axId val="-2144160936"/>
        <c:axId val="-2144293688"/>
      </c:barChart>
      <c:catAx>
        <c:axId val="-2144160936"/>
        <c:scaling>
          <c:orientation val="maxMin"/>
        </c:scaling>
        <c:delete val="1"/>
        <c:axPos val="l"/>
        <c:numFmt formatCode="General" sourceLinked="1"/>
        <c:majorTickMark val="out"/>
        <c:minorTickMark val="none"/>
        <c:tickLblPos val="nextTo"/>
        <c:crossAx val="-2144293688"/>
        <c:crosses val="autoZero"/>
        <c:auto val="1"/>
        <c:lblAlgn val="ctr"/>
        <c:lblOffset val="100"/>
        <c:noMultiLvlLbl val="0"/>
      </c:catAx>
      <c:valAx>
        <c:axId val="-2144293688"/>
        <c:scaling>
          <c:orientation val="minMax"/>
          <c:max val="1.5"/>
          <c:min val="0.0"/>
        </c:scaling>
        <c:delete val="1"/>
        <c:axPos val="t"/>
        <c:numFmt formatCode="0%" sourceLinked="1"/>
        <c:majorTickMark val="out"/>
        <c:minorTickMark val="none"/>
        <c:tickLblPos val="nextTo"/>
        <c:crossAx val="-214416093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Medium</c:v>
                </c:pt>
              </c:strCache>
            </c:strRef>
          </c:tx>
          <c:spPr>
            <a:solidFill>
              <a:schemeClr val="accent4">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lumMod val="75000"/>
                        <a:lumOff val="2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Not applicable (mobile/ no location)</c:v>
                </c:pt>
                <c:pt idx="1">
                  <c:v>No structure/open</c:v>
                </c:pt>
                <c:pt idx="2">
                  <c:v>Temporary</c:v>
                </c:pt>
                <c:pt idx="3">
                  <c:v>Semi - Permanent</c:v>
                </c:pt>
                <c:pt idx="4">
                  <c:v>Permanent</c:v>
                </c:pt>
              </c:strCache>
            </c:strRef>
          </c:cat>
          <c:val>
            <c:numRef>
              <c:f>Sheet1!$B$2:$B$6</c:f>
              <c:numCache>
                <c:formatCode>0%</c:formatCode>
                <c:ptCount val="5"/>
                <c:pt idx="0">
                  <c:v>0.0</c:v>
                </c:pt>
                <c:pt idx="1">
                  <c:v>0.0</c:v>
                </c:pt>
                <c:pt idx="2">
                  <c:v>0.0380612162706433</c:v>
                </c:pt>
                <c:pt idx="3">
                  <c:v>0.195246733087136</c:v>
                </c:pt>
                <c:pt idx="4">
                  <c:v>0.766692050642221</c:v>
                </c:pt>
              </c:numCache>
            </c:numRef>
          </c:val>
          <c:extLst xmlns:c16r2="http://schemas.microsoft.com/office/drawing/2015/06/chart">
            <c:ext xmlns:c16="http://schemas.microsoft.com/office/drawing/2014/chart" uri="{C3380CC4-5D6E-409C-BE32-E72D297353CC}">
              <c16:uniqueId val="{00000000-44E0-46D4-AC5A-54BF2333355A}"/>
            </c:ext>
          </c:extLst>
        </c:ser>
        <c:dLbls>
          <c:dLblPos val="outEnd"/>
          <c:showLegendKey val="0"/>
          <c:showVal val="1"/>
          <c:showCatName val="0"/>
          <c:showSerName val="0"/>
          <c:showPercent val="0"/>
          <c:showBubbleSize val="0"/>
        </c:dLbls>
        <c:gapWidth val="110"/>
        <c:axId val="-2140063656"/>
        <c:axId val="-2142273400"/>
      </c:barChart>
      <c:catAx>
        <c:axId val="-2140063656"/>
        <c:scaling>
          <c:orientation val="maxMin"/>
        </c:scaling>
        <c:delete val="1"/>
        <c:axPos val="l"/>
        <c:numFmt formatCode="General" sourceLinked="1"/>
        <c:majorTickMark val="out"/>
        <c:minorTickMark val="none"/>
        <c:tickLblPos val="nextTo"/>
        <c:crossAx val="-2142273400"/>
        <c:crosses val="autoZero"/>
        <c:auto val="1"/>
        <c:lblAlgn val="ctr"/>
        <c:lblOffset val="100"/>
        <c:noMultiLvlLbl val="0"/>
      </c:catAx>
      <c:valAx>
        <c:axId val="-2142273400"/>
        <c:scaling>
          <c:orientation val="minMax"/>
          <c:max val="1.5"/>
          <c:min val="0.0"/>
        </c:scaling>
        <c:delete val="1"/>
        <c:axPos val="t"/>
        <c:numFmt formatCode="0%" sourceLinked="1"/>
        <c:majorTickMark val="out"/>
        <c:minorTickMark val="none"/>
        <c:tickLblPos val="nextTo"/>
        <c:crossAx val="-214006365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189259386045"/>
          <c:y val="0.053111166166773"/>
          <c:w val="0.4913755945476"/>
          <c:h val="0.925885881255915"/>
        </c:manualLayout>
      </c:layout>
      <c:barChart>
        <c:barDir val="bar"/>
        <c:grouping val="clustered"/>
        <c:varyColors val="0"/>
        <c:ser>
          <c:idx val="0"/>
          <c:order val="0"/>
          <c:tx>
            <c:strRef>
              <c:f>Sheet1!$B$1</c:f>
              <c:strCache>
                <c:ptCount val="1"/>
                <c:pt idx="0">
                  <c:v>Low</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Not applicable (mobile/ no location)</c:v>
                </c:pt>
                <c:pt idx="1">
                  <c:v>No structure/open</c:v>
                </c:pt>
                <c:pt idx="2">
                  <c:v>Temporary</c:v>
                </c:pt>
                <c:pt idx="3">
                  <c:v>Semi - Permanent</c:v>
                </c:pt>
                <c:pt idx="4">
                  <c:v>Permanent</c:v>
                </c:pt>
              </c:strCache>
            </c:strRef>
          </c:cat>
          <c:val>
            <c:numRef>
              <c:f>Sheet1!$B$2:$B$6</c:f>
              <c:numCache>
                <c:formatCode>0%</c:formatCode>
                <c:ptCount val="5"/>
                <c:pt idx="0">
                  <c:v>0.38543405681513</c:v>
                </c:pt>
                <c:pt idx="1">
                  <c:v>0.27518014563035</c:v>
                </c:pt>
                <c:pt idx="2">
                  <c:v>0.158113914859365</c:v>
                </c:pt>
                <c:pt idx="3">
                  <c:v>0.13809567076804</c:v>
                </c:pt>
                <c:pt idx="4">
                  <c:v>0.0431762119271158</c:v>
                </c:pt>
              </c:numCache>
            </c:numRef>
          </c:val>
          <c:extLst xmlns:c16r2="http://schemas.microsoft.com/office/drawing/2015/06/chart">
            <c:ext xmlns:c16="http://schemas.microsoft.com/office/drawing/2014/chart" uri="{C3380CC4-5D6E-409C-BE32-E72D297353CC}">
              <c16:uniqueId val="{00000000-631F-484E-ADB6-D967D8299F81}"/>
            </c:ext>
          </c:extLst>
        </c:ser>
        <c:dLbls>
          <c:dLblPos val="outEnd"/>
          <c:showLegendKey val="0"/>
          <c:showVal val="1"/>
          <c:showCatName val="0"/>
          <c:showSerName val="0"/>
          <c:showPercent val="0"/>
          <c:showBubbleSize val="0"/>
        </c:dLbls>
        <c:gapWidth val="110"/>
        <c:axId val="-2138433160"/>
        <c:axId val="-2138520280"/>
      </c:barChart>
      <c:catAx>
        <c:axId val="-2138433160"/>
        <c:scaling>
          <c:orientation val="maxMin"/>
        </c:scaling>
        <c:delete val="1"/>
        <c:axPos val="l"/>
        <c:numFmt formatCode="General" sourceLinked="1"/>
        <c:majorTickMark val="out"/>
        <c:minorTickMark val="none"/>
        <c:tickLblPos val="nextTo"/>
        <c:crossAx val="-2138520280"/>
        <c:crosses val="autoZero"/>
        <c:auto val="1"/>
        <c:lblAlgn val="ctr"/>
        <c:lblOffset val="100"/>
        <c:noMultiLvlLbl val="0"/>
      </c:catAx>
      <c:valAx>
        <c:axId val="-2138520280"/>
        <c:scaling>
          <c:orientation val="minMax"/>
          <c:max val="1.5"/>
          <c:min val="0.0"/>
        </c:scaling>
        <c:delete val="1"/>
        <c:axPos val="t"/>
        <c:numFmt formatCode="0%" sourceLinked="1"/>
        <c:majorTickMark val="out"/>
        <c:minorTickMark val="none"/>
        <c:tickLblPos val="nextTo"/>
        <c:crossAx val="-213843316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Grand 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0</c:v>
                </c:pt>
                <c:pt idx="1">
                  <c:v>1</c:v>
                </c:pt>
                <c:pt idx="2">
                  <c:v>2 - 4</c:v>
                </c:pt>
                <c:pt idx="3">
                  <c:v>5+</c:v>
                </c:pt>
              </c:strCache>
            </c:strRef>
          </c:cat>
          <c:val>
            <c:numRef>
              <c:f>Sheet1!$B$2:$B$5</c:f>
              <c:numCache>
                <c:formatCode>0%</c:formatCode>
                <c:ptCount val="4"/>
                <c:pt idx="0">
                  <c:v>0.73016343117924</c:v>
                </c:pt>
                <c:pt idx="1">
                  <c:v>0.128221211478526</c:v>
                </c:pt>
                <c:pt idx="2">
                  <c:v>0.09</c:v>
                </c:pt>
                <c:pt idx="3">
                  <c:v>0.0560216461558499</c:v>
                </c:pt>
              </c:numCache>
            </c:numRef>
          </c:val>
          <c:extLst xmlns:c16r2="http://schemas.microsoft.com/office/drawing/2015/06/chart">
            <c:ext xmlns:c16="http://schemas.microsoft.com/office/drawing/2014/chart" uri="{C3380CC4-5D6E-409C-BE32-E72D297353CC}">
              <c16:uniqueId val="{00000000-D83E-4925-A761-13D221CE64C1}"/>
            </c:ext>
          </c:extLst>
        </c:ser>
        <c:dLbls>
          <c:dLblPos val="outEnd"/>
          <c:showLegendKey val="0"/>
          <c:showVal val="1"/>
          <c:showCatName val="0"/>
          <c:showSerName val="0"/>
          <c:showPercent val="0"/>
          <c:showBubbleSize val="0"/>
        </c:dLbls>
        <c:gapWidth val="110"/>
        <c:axId val="-2139397544"/>
        <c:axId val="-2139189496"/>
      </c:barChart>
      <c:catAx>
        <c:axId val="-2139397544"/>
        <c:scaling>
          <c:orientation val="maxMin"/>
        </c:scaling>
        <c:delete val="1"/>
        <c:axPos val="l"/>
        <c:numFmt formatCode="General" sourceLinked="1"/>
        <c:majorTickMark val="out"/>
        <c:minorTickMark val="none"/>
        <c:tickLblPos val="nextTo"/>
        <c:crossAx val="-2139189496"/>
        <c:crosses val="autoZero"/>
        <c:auto val="1"/>
        <c:lblAlgn val="ctr"/>
        <c:lblOffset val="100"/>
        <c:noMultiLvlLbl val="0"/>
      </c:catAx>
      <c:valAx>
        <c:axId val="-2139189496"/>
        <c:scaling>
          <c:orientation val="minMax"/>
          <c:max val="1.5"/>
          <c:min val="0.0"/>
        </c:scaling>
        <c:delete val="1"/>
        <c:axPos val="t"/>
        <c:numFmt formatCode="0%" sourceLinked="1"/>
        <c:majorTickMark val="out"/>
        <c:minorTickMark val="none"/>
        <c:tickLblPos val="nextTo"/>
        <c:crossAx val="-213939754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Grand 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None</c:v>
                </c:pt>
                <c:pt idx="1">
                  <c:v>Full time paid</c:v>
                </c:pt>
                <c:pt idx="2">
                  <c:v>Casual</c:v>
                </c:pt>
                <c:pt idx="3">
                  <c:v>Unpaid</c:v>
                </c:pt>
              </c:strCache>
            </c:strRef>
          </c:cat>
          <c:val>
            <c:numRef>
              <c:f>Sheet1!$B$2:$B$5</c:f>
              <c:numCache>
                <c:formatCode>0%</c:formatCode>
                <c:ptCount val="4"/>
                <c:pt idx="0">
                  <c:v>0.614201262088061</c:v>
                </c:pt>
                <c:pt idx="1">
                  <c:v>0.26983656882076</c:v>
                </c:pt>
                <c:pt idx="2">
                  <c:v>0.0478574505395613</c:v>
                </c:pt>
                <c:pt idx="3">
                  <c:v>0.0838735486632255</c:v>
                </c:pt>
              </c:numCache>
            </c:numRef>
          </c:val>
          <c:extLst xmlns:c16r2="http://schemas.microsoft.com/office/drawing/2015/06/chart">
            <c:ext xmlns:c16="http://schemas.microsoft.com/office/drawing/2014/chart" uri="{C3380CC4-5D6E-409C-BE32-E72D297353CC}">
              <c16:uniqueId val="{00000000-D45D-4739-BB1B-631FA06A4FC3}"/>
            </c:ext>
          </c:extLst>
        </c:ser>
        <c:dLbls>
          <c:dLblPos val="outEnd"/>
          <c:showLegendKey val="0"/>
          <c:showVal val="1"/>
          <c:showCatName val="0"/>
          <c:showSerName val="0"/>
          <c:showPercent val="0"/>
          <c:showBubbleSize val="0"/>
        </c:dLbls>
        <c:gapWidth val="110"/>
        <c:axId val="-2140066168"/>
        <c:axId val="-2139247080"/>
      </c:barChart>
      <c:catAx>
        <c:axId val="-2140066168"/>
        <c:scaling>
          <c:orientation val="maxMin"/>
        </c:scaling>
        <c:delete val="1"/>
        <c:axPos val="l"/>
        <c:numFmt formatCode="General" sourceLinked="1"/>
        <c:majorTickMark val="out"/>
        <c:minorTickMark val="none"/>
        <c:tickLblPos val="nextTo"/>
        <c:crossAx val="-2139247080"/>
        <c:crosses val="autoZero"/>
        <c:auto val="1"/>
        <c:lblAlgn val="ctr"/>
        <c:lblOffset val="100"/>
        <c:noMultiLvlLbl val="0"/>
      </c:catAx>
      <c:valAx>
        <c:axId val="-2139247080"/>
        <c:scaling>
          <c:orientation val="minMax"/>
          <c:max val="1.5"/>
          <c:min val="0.0"/>
        </c:scaling>
        <c:delete val="1"/>
        <c:axPos val="t"/>
        <c:numFmt formatCode="0%" sourceLinked="1"/>
        <c:majorTickMark val="out"/>
        <c:minorTickMark val="none"/>
        <c:tickLblPos val="nextTo"/>
        <c:crossAx val="-214006616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High</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85000"/>
                        <a:lumOff val="1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0</c:v>
                </c:pt>
                <c:pt idx="1">
                  <c:v>1</c:v>
                </c:pt>
                <c:pt idx="2">
                  <c:v>2 - 4</c:v>
                </c:pt>
                <c:pt idx="3">
                  <c:v>5+</c:v>
                </c:pt>
              </c:strCache>
            </c:strRef>
          </c:cat>
          <c:val>
            <c:numRef>
              <c:f>Sheet1!$B$2:$B$5</c:f>
              <c:numCache>
                <c:formatCode>0%</c:formatCode>
                <c:ptCount val="4"/>
                <c:pt idx="0">
                  <c:v>0.0667739665608681</c:v>
                </c:pt>
                <c:pt idx="1">
                  <c:v>0.032648485410066</c:v>
                </c:pt>
                <c:pt idx="2">
                  <c:v>0.3</c:v>
                </c:pt>
                <c:pt idx="3">
                  <c:v>0.6031111042724</c:v>
                </c:pt>
              </c:numCache>
            </c:numRef>
          </c:val>
          <c:extLst xmlns:c16r2="http://schemas.microsoft.com/office/drawing/2015/06/chart">
            <c:ext xmlns:c16="http://schemas.microsoft.com/office/drawing/2014/chart" uri="{C3380CC4-5D6E-409C-BE32-E72D297353CC}">
              <c16:uniqueId val="{00000000-07B3-4638-BE03-3BDAA63FC2F9}"/>
            </c:ext>
          </c:extLst>
        </c:ser>
        <c:dLbls>
          <c:dLblPos val="outEnd"/>
          <c:showLegendKey val="0"/>
          <c:showVal val="1"/>
          <c:showCatName val="0"/>
          <c:showSerName val="0"/>
          <c:showPercent val="0"/>
          <c:showBubbleSize val="0"/>
        </c:dLbls>
        <c:gapWidth val="110"/>
        <c:axId val="-2138603704"/>
        <c:axId val="-2138594888"/>
      </c:barChart>
      <c:catAx>
        <c:axId val="-2138603704"/>
        <c:scaling>
          <c:orientation val="maxMin"/>
        </c:scaling>
        <c:delete val="1"/>
        <c:axPos val="l"/>
        <c:numFmt formatCode="General" sourceLinked="1"/>
        <c:majorTickMark val="out"/>
        <c:minorTickMark val="none"/>
        <c:tickLblPos val="nextTo"/>
        <c:crossAx val="-2138594888"/>
        <c:crosses val="autoZero"/>
        <c:auto val="1"/>
        <c:lblAlgn val="ctr"/>
        <c:lblOffset val="100"/>
        <c:noMultiLvlLbl val="0"/>
      </c:catAx>
      <c:valAx>
        <c:axId val="-2138594888"/>
        <c:scaling>
          <c:orientation val="minMax"/>
          <c:max val="1.5"/>
          <c:min val="0.0"/>
        </c:scaling>
        <c:delete val="1"/>
        <c:axPos val="t"/>
        <c:numFmt formatCode="0%" sourceLinked="1"/>
        <c:majorTickMark val="out"/>
        <c:minorTickMark val="none"/>
        <c:tickLblPos val="nextTo"/>
        <c:crossAx val="-213860370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High</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85000"/>
                        <a:lumOff val="1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None</c:v>
                </c:pt>
                <c:pt idx="1">
                  <c:v>Full time paid</c:v>
                </c:pt>
                <c:pt idx="2">
                  <c:v>Casual</c:v>
                </c:pt>
                <c:pt idx="3">
                  <c:v>Unpaid</c:v>
                </c:pt>
              </c:strCache>
            </c:strRef>
          </c:cat>
          <c:val>
            <c:numRef>
              <c:f>Sheet1!$B$2:$B$5</c:f>
              <c:numCache>
                <c:formatCode>0%</c:formatCode>
                <c:ptCount val="4"/>
                <c:pt idx="0">
                  <c:v>0.0268427691088734</c:v>
                </c:pt>
                <c:pt idx="1">
                  <c:v>0.933226033439132</c:v>
                </c:pt>
                <c:pt idx="2">
                  <c:v>0.182677390077168</c:v>
                </c:pt>
                <c:pt idx="3">
                  <c:v>0.0572493627297903</c:v>
                </c:pt>
              </c:numCache>
            </c:numRef>
          </c:val>
          <c:extLst xmlns:c16r2="http://schemas.microsoft.com/office/drawing/2015/06/chart">
            <c:ext xmlns:c16="http://schemas.microsoft.com/office/drawing/2014/chart" uri="{C3380CC4-5D6E-409C-BE32-E72D297353CC}">
              <c16:uniqueId val="{00000000-DC51-4597-A725-9BAB6A01785B}"/>
            </c:ext>
          </c:extLst>
        </c:ser>
        <c:dLbls>
          <c:dLblPos val="outEnd"/>
          <c:showLegendKey val="0"/>
          <c:showVal val="1"/>
          <c:showCatName val="0"/>
          <c:showSerName val="0"/>
          <c:showPercent val="0"/>
          <c:showBubbleSize val="0"/>
        </c:dLbls>
        <c:gapWidth val="110"/>
        <c:axId val="-2140366184"/>
        <c:axId val="-2140357048"/>
      </c:barChart>
      <c:catAx>
        <c:axId val="-2140366184"/>
        <c:scaling>
          <c:orientation val="maxMin"/>
        </c:scaling>
        <c:delete val="1"/>
        <c:axPos val="l"/>
        <c:numFmt formatCode="General" sourceLinked="1"/>
        <c:majorTickMark val="out"/>
        <c:minorTickMark val="none"/>
        <c:tickLblPos val="nextTo"/>
        <c:crossAx val="-2140357048"/>
        <c:crosses val="autoZero"/>
        <c:auto val="1"/>
        <c:lblAlgn val="ctr"/>
        <c:lblOffset val="100"/>
        <c:noMultiLvlLbl val="0"/>
      </c:catAx>
      <c:valAx>
        <c:axId val="-2140357048"/>
        <c:scaling>
          <c:orientation val="minMax"/>
          <c:max val="1.5"/>
          <c:min val="0.0"/>
        </c:scaling>
        <c:delete val="1"/>
        <c:axPos val="t"/>
        <c:numFmt formatCode="0%" sourceLinked="1"/>
        <c:majorTickMark val="out"/>
        <c:minorTickMark val="none"/>
        <c:tickLblPos val="nextTo"/>
        <c:crossAx val="-214036618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Medium</c:v>
                </c:pt>
              </c:strCache>
            </c:strRef>
          </c:tx>
          <c:spPr>
            <a:solidFill>
              <a:schemeClr val="accent4">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lumMod val="75000"/>
                        <a:lumOff val="2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0</c:v>
                </c:pt>
                <c:pt idx="1">
                  <c:v>1</c:v>
                </c:pt>
                <c:pt idx="2">
                  <c:v>2 - 4</c:v>
                </c:pt>
                <c:pt idx="3">
                  <c:v>5+</c:v>
                </c:pt>
              </c:strCache>
            </c:strRef>
          </c:cat>
          <c:val>
            <c:numRef>
              <c:f>Sheet1!$B$2:$B$5</c:f>
              <c:numCache>
                <c:formatCode>0%</c:formatCode>
                <c:ptCount val="4"/>
                <c:pt idx="0">
                  <c:v>0.403234103754065</c:v>
                </c:pt>
                <c:pt idx="1">
                  <c:v>0.313418817715572</c:v>
                </c:pt>
                <c:pt idx="2">
                  <c:v>0.24</c:v>
                </c:pt>
                <c:pt idx="3">
                  <c:v>0.0469187673013951</c:v>
                </c:pt>
              </c:numCache>
            </c:numRef>
          </c:val>
          <c:extLst xmlns:c16r2="http://schemas.microsoft.com/office/drawing/2015/06/chart">
            <c:ext xmlns:c16="http://schemas.microsoft.com/office/drawing/2014/chart" uri="{C3380CC4-5D6E-409C-BE32-E72D297353CC}">
              <c16:uniqueId val="{00000000-0664-4E2C-81FE-0B0324AC4F6E}"/>
            </c:ext>
          </c:extLst>
        </c:ser>
        <c:dLbls>
          <c:dLblPos val="outEnd"/>
          <c:showLegendKey val="0"/>
          <c:showVal val="1"/>
          <c:showCatName val="0"/>
          <c:showSerName val="0"/>
          <c:showPercent val="0"/>
          <c:showBubbleSize val="0"/>
        </c:dLbls>
        <c:gapWidth val="110"/>
        <c:axId val="-2138310088"/>
        <c:axId val="-2138301000"/>
      </c:barChart>
      <c:catAx>
        <c:axId val="-2138310088"/>
        <c:scaling>
          <c:orientation val="maxMin"/>
        </c:scaling>
        <c:delete val="1"/>
        <c:axPos val="l"/>
        <c:numFmt formatCode="General" sourceLinked="1"/>
        <c:majorTickMark val="out"/>
        <c:minorTickMark val="none"/>
        <c:tickLblPos val="nextTo"/>
        <c:crossAx val="-2138301000"/>
        <c:crosses val="autoZero"/>
        <c:auto val="1"/>
        <c:lblAlgn val="ctr"/>
        <c:lblOffset val="100"/>
        <c:noMultiLvlLbl val="0"/>
      </c:catAx>
      <c:valAx>
        <c:axId val="-2138301000"/>
        <c:scaling>
          <c:orientation val="minMax"/>
          <c:max val="1.5"/>
          <c:min val="0.0"/>
        </c:scaling>
        <c:delete val="1"/>
        <c:axPos val="t"/>
        <c:numFmt formatCode="0%" sourceLinked="1"/>
        <c:majorTickMark val="out"/>
        <c:minorTickMark val="none"/>
        <c:tickLblPos val="nextTo"/>
        <c:crossAx val="-213831008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Medium</c:v>
                </c:pt>
              </c:strCache>
            </c:strRef>
          </c:tx>
          <c:spPr>
            <a:solidFill>
              <a:schemeClr val="accent4">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lumMod val="75000"/>
                        <a:lumOff val="2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None</c:v>
                </c:pt>
                <c:pt idx="1">
                  <c:v>Full time paid</c:v>
                </c:pt>
                <c:pt idx="2">
                  <c:v>Casual</c:v>
                </c:pt>
                <c:pt idx="3">
                  <c:v>Unpaid</c:v>
                </c:pt>
              </c:strCache>
            </c:strRef>
          </c:cat>
          <c:val>
            <c:numRef>
              <c:f>Sheet1!$B$2:$B$5</c:f>
              <c:numCache>
                <c:formatCode>0%</c:formatCode>
                <c:ptCount val="4"/>
                <c:pt idx="0">
                  <c:v>0.266111201958832</c:v>
                </c:pt>
                <c:pt idx="1">
                  <c:v>0.596765896245935</c:v>
                </c:pt>
                <c:pt idx="2">
                  <c:v>0.111144087707038</c:v>
                </c:pt>
                <c:pt idx="3">
                  <c:v>0.10762749720124</c:v>
                </c:pt>
              </c:numCache>
            </c:numRef>
          </c:val>
          <c:extLst xmlns:c16r2="http://schemas.microsoft.com/office/drawing/2015/06/chart">
            <c:ext xmlns:c16="http://schemas.microsoft.com/office/drawing/2014/chart" uri="{C3380CC4-5D6E-409C-BE32-E72D297353CC}">
              <c16:uniqueId val="{00000000-0931-4AC5-9E27-97C323EE26DC}"/>
            </c:ext>
          </c:extLst>
        </c:ser>
        <c:dLbls>
          <c:dLblPos val="outEnd"/>
          <c:showLegendKey val="0"/>
          <c:showVal val="1"/>
          <c:showCatName val="0"/>
          <c:showSerName val="0"/>
          <c:showPercent val="0"/>
          <c:showBubbleSize val="0"/>
        </c:dLbls>
        <c:gapWidth val="110"/>
        <c:axId val="-2140328312"/>
        <c:axId val="-2140319176"/>
      </c:barChart>
      <c:catAx>
        <c:axId val="-2140328312"/>
        <c:scaling>
          <c:orientation val="maxMin"/>
        </c:scaling>
        <c:delete val="1"/>
        <c:axPos val="l"/>
        <c:numFmt formatCode="General" sourceLinked="1"/>
        <c:majorTickMark val="out"/>
        <c:minorTickMark val="none"/>
        <c:tickLblPos val="nextTo"/>
        <c:crossAx val="-2140319176"/>
        <c:crosses val="autoZero"/>
        <c:auto val="1"/>
        <c:lblAlgn val="ctr"/>
        <c:lblOffset val="100"/>
        <c:noMultiLvlLbl val="0"/>
      </c:catAx>
      <c:valAx>
        <c:axId val="-2140319176"/>
        <c:scaling>
          <c:orientation val="minMax"/>
          <c:max val="1.5"/>
          <c:min val="0.0"/>
        </c:scaling>
        <c:delete val="1"/>
        <c:axPos val="t"/>
        <c:numFmt formatCode="0%" sourceLinked="1"/>
        <c:majorTickMark val="out"/>
        <c:minorTickMark val="none"/>
        <c:tickLblPos val="nextTo"/>
        <c:crossAx val="-214032831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189259386045"/>
          <c:y val="0.053111166166773"/>
          <c:w val="0.4913755945476"/>
          <c:h val="0.925885881255915"/>
        </c:manualLayout>
      </c:layout>
      <c:barChart>
        <c:barDir val="bar"/>
        <c:grouping val="clustered"/>
        <c:varyColors val="0"/>
        <c:ser>
          <c:idx val="0"/>
          <c:order val="0"/>
          <c:tx>
            <c:strRef>
              <c:f>Sheet1!$B$1</c:f>
              <c:strCache>
                <c:ptCount val="1"/>
                <c:pt idx="0">
                  <c:v>Low</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 employees, apprentices, or unpaid staff</c:v>
                </c:pt>
                <c:pt idx="1">
                  <c:v>Full time paid</c:v>
                </c:pt>
                <c:pt idx="2">
                  <c:v>Casual</c:v>
                </c:pt>
                <c:pt idx="3">
                  <c:v>Unpaid</c:v>
                </c:pt>
              </c:strCache>
            </c:strRef>
          </c:cat>
          <c:val>
            <c:numRef>
              <c:f>Sheet1!$B$2:$B$5</c:f>
              <c:numCache>
                <c:formatCode>0%</c:formatCode>
                <c:ptCount val="4"/>
                <c:pt idx="0">
                  <c:v>0.766737615758036</c:v>
                </c:pt>
                <c:pt idx="1">
                  <c:v>0.11493817679816</c:v>
                </c:pt>
                <c:pt idx="2">
                  <c:v>0.0172057904529386</c:v>
                </c:pt>
                <c:pt idx="3">
                  <c:v>0.0804102558643907</c:v>
                </c:pt>
              </c:numCache>
            </c:numRef>
          </c:val>
          <c:extLst xmlns:c16r2="http://schemas.microsoft.com/office/drawing/2015/06/chart">
            <c:ext xmlns:c16="http://schemas.microsoft.com/office/drawing/2014/chart" uri="{C3380CC4-5D6E-409C-BE32-E72D297353CC}">
              <c16:uniqueId val="{00000000-FA73-4662-89D5-F4924A8AAA1D}"/>
            </c:ext>
          </c:extLst>
        </c:ser>
        <c:dLbls>
          <c:dLblPos val="outEnd"/>
          <c:showLegendKey val="0"/>
          <c:showVal val="1"/>
          <c:showCatName val="0"/>
          <c:showSerName val="0"/>
          <c:showPercent val="0"/>
          <c:showBubbleSize val="0"/>
        </c:dLbls>
        <c:gapWidth val="110"/>
        <c:axId val="-2138317176"/>
        <c:axId val="-2138288056"/>
      </c:barChart>
      <c:catAx>
        <c:axId val="-2138317176"/>
        <c:scaling>
          <c:orientation val="maxMin"/>
        </c:scaling>
        <c:delete val="1"/>
        <c:axPos val="l"/>
        <c:numFmt formatCode="General" sourceLinked="1"/>
        <c:majorTickMark val="out"/>
        <c:minorTickMark val="none"/>
        <c:tickLblPos val="nextTo"/>
        <c:crossAx val="-2138288056"/>
        <c:crosses val="autoZero"/>
        <c:auto val="1"/>
        <c:lblAlgn val="ctr"/>
        <c:lblOffset val="100"/>
        <c:noMultiLvlLbl val="0"/>
      </c:catAx>
      <c:valAx>
        <c:axId val="-2138288056"/>
        <c:scaling>
          <c:orientation val="minMax"/>
          <c:max val="1.5"/>
          <c:min val="0.0"/>
        </c:scaling>
        <c:delete val="1"/>
        <c:axPos val="t"/>
        <c:numFmt formatCode="0%" sourceLinked="1"/>
        <c:majorTickMark val="out"/>
        <c:minorTickMark val="none"/>
        <c:tickLblPos val="nextTo"/>
        <c:crossAx val="-213831717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189259386045"/>
          <c:y val="0.053111166166773"/>
          <c:w val="0.4913755945476"/>
          <c:h val="0.925885881255915"/>
        </c:manualLayout>
      </c:layout>
      <c:barChart>
        <c:barDir val="bar"/>
        <c:grouping val="clustered"/>
        <c:varyColors val="0"/>
        <c:ser>
          <c:idx val="0"/>
          <c:order val="0"/>
          <c:tx>
            <c:strRef>
              <c:f>Sheet1!$B$1</c:f>
              <c:strCache>
                <c:ptCount val="1"/>
                <c:pt idx="0">
                  <c:v>Low</c:v>
                </c:pt>
              </c:strCache>
            </c:strRef>
          </c:tx>
          <c:spPr>
            <a:solidFill>
              <a:schemeClr val="accent1"/>
            </a:solidFill>
            <a:ln>
              <a:solidFill>
                <a:schemeClr val="accent1"/>
              </a:solidFill>
            </a:ln>
            <a:effectLst/>
          </c:spPr>
          <c:invertIfNegative val="0"/>
          <c:dPt>
            <c:idx val="0"/>
            <c:invertIfNegative val="0"/>
            <c:bubble3D val="0"/>
            <c:spPr>
              <a:solidFill>
                <a:schemeClr val="bg1">
                  <a:lumMod val="65000"/>
                </a:schemeClr>
              </a:solidFill>
              <a:ln>
                <a:solidFill>
                  <a:schemeClr val="bg1">
                    <a:lumMod val="65000"/>
                  </a:schemeClr>
                </a:solidFill>
              </a:ln>
              <a:effectLst/>
            </c:spPr>
            <c:extLst xmlns:c16r2="http://schemas.microsoft.com/office/drawing/2015/06/chart">
              <c:ext xmlns:c16="http://schemas.microsoft.com/office/drawing/2014/chart" uri="{C3380CC4-5D6E-409C-BE32-E72D297353CC}">
                <c16:uniqueId val="{00000000-01CA-4F00-B6F3-79D460C04A35}"/>
              </c:ext>
            </c:extLst>
          </c:dPt>
          <c:dPt>
            <c:idx val="1"/>
            <c:invertIfNegative val="0"/>
            <c:bubble3D val="0"/>
            <c:spPr>
              <a:solidFill>
                <a:schemeClr val="bg1">
                  <a:lumMod val="65000"/>
                </a:schemeClr>
              </a:solidFill>
              <a:ln>
                <a:solidFill>
                  <a:schemeClr val="bg1">
                    <a:lumMod val="65000"/>
                  </a:schemeClr>
                </a:solidFill>
              </a:ln>
              <a:effectLst/>
            </c:spPr>
            <c:extLst xmlns:c16r2="http://schemas.microsoft.com/office/drawing/2015/06/chart">
              <c:ext xmlns:c16="http://schemas.microsoft.com/office/drawing/2014/chart" uri="{C3380CC4-5D6E-409C-BE32-E72D297353CC}">
                <c16:uniqueId val="{00000001-01CA-4F00-B6F3-79D460C04A35}"/>
              </c:ext>
            </c:extLst>
          </c:dPt>
          <c:dPt>
            <c:idx val="2"/>
            <c:invertIfNegative val="0"/>
            <c:bubble3D val="0"/>
            <c:spPr>
              <a:solidFill>
                <a:schemeClr val="bg1">
                  <a:lumMod val="65000"/>
                </a:schemeClr>
              </a:solidFill>
              <a:ln>
                <a:solidFill>
                  <a:schemeClr val="bg1">
                    <a:lumMod val="65000"/>
                  </a:schemeClr>
                </a:solidFill>
              </a:ln>
              <a:effectLst/>
            </c:spPr>
            <c:extLst xmlns:c16r2="http://schemas.microsoft.com/office/drawing/2015/06/chart">
              <c:ext xmlns:c16="http://schemas.microsoft.com/office/drawing/2014/chart" uri="{C3380CC4-5D6E-409C-BE32-E72D297353CC}">
                <c16:uniqueId val="{00000002-01CA-4F00-B6F3-79D460C04A35}"/>
              </c:ext>
            </c:extLst>
          </c:dPt>
          <c:dPt>
            <c:idx val="3"/>
            <c:invertIfNegative val="0"/>
            <c:bubble3D val="0"/>
            <c:spPr>
              <a:solidFill>
                <a:schemeClr val="bg2">
                  <a:lumMod val="20000"/>
                  <a:lumOff val="80000"/>
                </a:schemeClr>
              </a:solidFill>
              <a:ln>
                <a:solidFill>
                  <a:schemeClr val="bg2">
                    <a:lumMod val="60000"/>
                    <a:lumOff val="40000"/>
                  </a:schemeClr>
                </a:solidFill>
              </a:ln>
              <a:effectLst/>
            </c:spPr>
            <c:extLst xmlns:c16r2="http://schemas.microsoft.com/office/drawing/2015/06/chart">
              <c:ext xmlns:c16="http://schemas.microsoft.com/office/drawing/2014/chart" uri="{C3380CC4-5D6E-409C-BE32-E72D297353CC}">
                <c16:uniqueId val="{00000000-5FDE-44D5-A438-EBF0210A4D3F}"/>
              </c:ext>
            </c:extLst>
          </c:dPt>
          <c:dPt>
            <c:idx val="4"/>
            <c:invertIfNegative val="0"/>
            <c:bubble3D val="0"/>
            <c:spPr>
              <a:solidFill>
                <a:schemeClr val="bg2">
                  <a:lumMod val="20000"/>
                  <a:lumOff val="80000"/>
                </a:schemeClr>
              </a:solidFill>
              <a:ln>
                <a:solidFill>
                  <a:schemeClr val="bg2">
                    <a:lumMod val="60000"/>
                    <a:lumOff val="40000"/>
                  </a:schemeClr>
                </a:solidFill>
              </a:ln>
              <a:effectLst/>
            </c:spPr>
            <c:extLst xmlns:c16r2="http://schemas.microsoft.com/office/drawing/2015/06/chart">
              <c:ext xmlns:c16="http://schemas.microsoft.com/office/drawing/2014/chart" uri="{C3380CC4-5D6E-409C-BE32-E72D297353CC}">
                <c16:uniqueId val="{00000002-9AC9-423F-A3F8-E83DF65899F6}"/>
              </c:ext>
            </c:extLst>
          </c:dPt>
          <c:dPt>
            <c:idx val="5"/>
            <c:invertIfNegative val="0"/>
            <c:bubble3D val="0"/>
            <c:spPr>
              <a:solidFill>
                <a:schemeClr val="bg2">
                  <a:lumMod val="20000"/>
                  <a:lumOff val="80000"/>
                </a:schemeClr>
              </a:solidFill>
              <a:ln>
                <a:solidFill>
                  <a:schemeClr val="bg2">
                    <a:lumMod val="60000"/>
                    <a:lumOff val="40000"/>
                  </a:schemeClr>
                </a:solidFill>
              </a:ln>
              <a:effectLst/>
            </c:spPr>
            <c:extLst xmlns:c16r2="http://schemas.microsoft.com/office/drawing/2015/06/chart">
              <c:ext xmlns:c16="http://schemas.microsoft.com/office/drawing/2014/chart" uri="{C3380CC4-5D6E-409C-BE32-E72D297353CC}">
                <c16:uniqueId val="{00000003-9AC9-423F-A3F8-E83DF65899F6}"/>
              </c:ext>
            </c:extLst>
          </c:dPt>
          <c:dPt>
            <c:idx val="6"/>
            <c:invertIfNegative val="0"/>
            <c:bubble3D val="0"/>
            <c:spPr>
              <a:solidFill>
                <a:schemeClr val="bg2">
                  <a:lumMod val="20000"/>
                  <a:lumOff val="80000"/>
                </a:schemeClr>
              </a:solidFill>
              <a:ln>
                <a:solidFill>
                  <a:schemeClr val="bg2">
                    <a:lumMod val="60000"/>
                    <a:lumOff val="40000"/>
                  </a:schemeClr>
                </a:solidFill>
              </a:ln>
              <a:effectLst/>
            </c:spPr>
            <c:extLst xmlns:c16r2="http://schemas.microsoft.com/office/drawing/2015/06/chart">
              <c:ext xmlns:c16="http://schemas.microsoft.com/office/drawing/2014/chart" uri="{C3380CC4-5D6E-409C-BE32-E72D297353CC}">
                <c16:uniqueId val="{00000004-9AC9-423F-A3F8-E83DF65899F6}"/>
              </c:ext>
            </c:extLst>
          </c:dPt>
          <c:dPt>
            <c:idx val="7"/>
            <c:invertIfNegative val="0"/>
            <c:bubble3D val="0"/>
            <c:spPr>
              <a:solidFill>
                <a:schemeClr val="bg2">
                  <a:lumMod val="20000"/>
                  <a:lumOff val="80000"/>
                </a:schemeClr>
              </a:solidFill>
              <a:ln>
                <a:solidFill>
                  <a:schemeClr val="bg2">
                    <a:lumMod val="60000"/>
                    <a:lumOff val="40000"/>
                  </a:schemeClr>
                </a:solidFill>
              </a:ln>
              <a:effectLst/>
            </c:spPr>
            <c:extLst xmlns:c16r2="http://schemas.microsoft.com/office/drawing/2015/06/chart">
              <c:ext xmlns:c16="http://schemas.microsoft.com/office/drawing/2014/chart" uri="{C3380CC4-5D6E-409C-BE32-E72D297353CC}">
                <c16:uniqueId val="{00000005-9AC9-423F-A3F8-E83DF65899F6}"/>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lumMod val="60000"/>
                          <a:lumOff val="4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dLbl>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lumMod val="60000"/>
                          <a:lumOff val="4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dLbl>
            <c:dLbl>
              <c:idx val="5"/>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lumMod val="60000"/>
                          <a:lumOff val="4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dLbl>
            <c:dLbl>
              <c:idx val="6"/>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lumMod val="60000"/>
                          <a:lumOff val="4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dLbl>
            <c:dLbl>
              <c:idx val="7"/>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lumMod val="60000"/>
                          <a:lumOff val="4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No other alternative</c:v>
                </c:pt>
                <c:pt idx="1">
                  <c:v>Prefer self employment</c:v>
                </c:pt>
                <c:pt idx="2">
                  <c:v>Better income</c:v>
                </c:pt>
                <c:pt idx="3">
                  <c:v>Skilled in this activity</c:v>
                </c:pt>
                <c:pt idx="4">
                  <c:v>Availability of capital required</c:v>
                </c:pt>
                <c:pt idx="5">
                  <c:v>High demand/ready market</c:v>
                </c:pt>
                <c:pt idx="6">
                  <c:v>Advised by others</c:v>
                </c:pt>
                <c:pt idx="7">
                  <c:v>Other</c:v>
                </c:pt>
              </c:strCache>
            </c:strRef>
          </c:cat>
          <c:val>
            <c:numRef>
              <c:f>Sheet1!$B$2:$B$9</c:f>
              <c:numCache>
                <c:formatCode>0%</c:formatCode>
                <c:ptCount val="8"/>
                <c:pt idx="0">
                  <c:v>0.289240071154382</c:v>
                </c:pt>
                <c:pt idx="1">
                  <c:v>0.171987347420828</c:v>
                </c:pt>
                <c:pt idx="2">
                  <c:v>0.154438835255412</c:v>
                </c:pt>
                <c:pt idx="3">
                  <c:v>0.113536758371659</c:v>
                </c:pt>
                <c:pt idx="4">
                  <c:v>0.0914739344503114</c:v>
                </c:pt>
                <c:pt idx="5">
                  <c:v>0.0572867249065803</c:v>
                </c:pt>
                <c:pt idx="6">
                  <c:v>0.0715147489456226</c:v>
                </c:pt>
                <c:pt idx="7">
                  <c:v>0.0505215794952051</c:v>
                </c:pt>
              </c:numCache>
            </c:numRef>
          </c:val>
          <c:extLst xmlns:c16r2="http://schemas.microsoft.com/office/drawing/2015/06/chart">
            <c:ext xmlns:c16="http://schemas.microsoft.com/office/drawing/2014/chart" uri="{C3380CC4-5D6E-409C-BE32-E72D297353CC}">
              <c16:uniqueId val="{00000000-E5D6-4383-8E64-F408A4662CE2}"/>
            </c:ext>
          </c:extLst>
        </c:ser>
        <c:dLbls>
          <c:dLblPos val="outEnd"/>
          <c:showLegendKey val="0"/>
          <c:showVal val="1"/>
          <c:showCatName val="0"/>
          <c:showSerName val="0"/>
          <c:showPercent val="0"/>
          <c:showBubbleSize val="0"/>
        </c:dLbls>
        <c:gapWidth val="110"/>
        <c:axId val="2132820888"/>
        <c:axId val="2132817816"/>
      </c:barChart>
      <c:catAx>
        <c:axId val="2132820888"/>
        <c:scaling>
          <c:orientation val="maxMin"/>
        </c:scaling>
        <c:delete val="1"/>
        <c:axPos val="l"/>
        <c:numFmt formatCode="General" sourceLinked="1"/>
        <c:majorTickMark val="out"/>
        <c:minorTickMark val="none"/>
        <c:tickLblPos val="nextTo"/>
        <c:crossAx val="2132817816"/>
        <c:crosses val="autoZero"/>
        <c:auto val="1"/>
        <c:lblAlgn val="ctr"/>
        <c:lblOffset val="100"/>
        <c:noMultiLvlLbl val="0"/>
      </c:catAx>
      <c:valAx>
        <c:axId val="2132817816"/>
        <c:scaling>
          <c:orientation val="minMax"/>
          <c:max val="0.5"/>
          <c:min val="0.0"/>
        </c:scaling>
        <c:delete val="1"/>
        <c:axPos val="t"/>
        <c:numFmt formatCode="0%" sourceLinked="1"/>
        <c:majorTickMark val="out"/>
        <c:minorTickMark val="none"/>
        <c:tickLblPos val="nextTo"/>
        <c:crossAx val="213282088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189259386045"/>
          <c:y val="0.053111166166773"/>
          <c:w val="0.4913755945476"/>
          <c:h val="0.925885881255915"/>
        </c:manualLayout>
      </c:layout>
      <c:barChart>
        <c:barDir val="bar"/>
        <c:grouping val="clustered"/>
        <c:varyColors val="0"/>
        <c:ser>
          <c:idx val="0"/>
          <c:order val="0"/>
          <c:tx>
            <c:strRef>
              <c:f>Sheet1!$B$1</c:f>
              <c:strCache>
                <c:ptCount val="1"/>
                <c:pt idx="0">
                  <c:v>Low</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0</c:v>
                </c:pt>
                <c:pt idx="1">
                  <c:v>1</c:v>
                </c:pt>
                <c:pt idx="2">
                  <c:v>2 - 4</c:v>
                </c:pt>
                <c:pt idx="3">
                  <c:v>5+</c:v>
                </c:pt>
              </c:strCache>
            </c:strRef>
          </c:cat>
          <c:val>
            <c:numRef>
              <c:f>Sheet1!$B$2:$B$5</c:f>
              <c:numCache>
                <c:formatCode>0%</c:formatCode>
                <c:ptCount val="4"/>
                <c:pt idx="0">
                  <c:v>0.88506182320184</c:v>
                </c:pt>
                <c:pt idx="1">
                  <c:v>0.0895571278514022</c:v>
                </c:pt>
                <c:pt idx="2">
                  <c:v>0.02</c:v>
                </c:pt>
                <c:pt idx="3">
                  <c:v>0.00144431085595052</c:v>
                </c:pt>
              </c:numCache>
            </c:numRef>
          </c:val>
          <c:extLst xmlns:c16r2="http://schemas.microsoft.com/office/drawing/2015/06/chart">
            <c:ext xmlns:c16="http://schemas.microsoft.com/office/drawing/2014/chart" uri="{C3380CC4-5D6E-409C-BE32-E72D297353CC}">
              <c16:uniqueId val="{00000000-2664-4001-B6F7-4648325E35D7}"/>
            </c:ext>
          </c:extLst>
        </c:ser>
        <c:dLbls>
          <c:dLblPos val="outEnd"/>
          <c:showLegendKey val="0"/>
          <c:showVal val="1"/>
          <c:showCatName val="0"/>
          <c:showSerName val="0"/>
          <c:showPercent val="0"/>
          <c:showBubbleSize val="0"/>
        </c:dLbls>
        <c:gapWidth val="110"/>
        <c:axId val="-2138245048"/>
        <c:axId val="-2138235864"/>
      </c:barChart>
      <c:catAx>
        <c:axId val="-2138245048"/>
        <c:scaling>
          <c:orientation val="maxMin"/>
        </c:scaling>
        <c:delete val="1"/>
        <c:axPos val="l"/>
        <c:numFmt formatCode="General" sourceLinked="1"/>
        <c:majorTickMark val="out"/>
        <c:minorTickMark val="none"/>
        <c:tickLblPos val="nextTo"/>
        <c:crossAx val="-2138235864"/>
        <c:crosses val="autoZero"/>
        <c:auto val="1"/>
        <c:lblAlgn val="ctr"/>
        <c:lblOffset val="100"/>
        <c:noMultiLvlLbl val="0"/>
      </c:catAx>
      <c:valAx>
        <c:axId val="-2138235864"/>
        <c:scaling>
          <c:orientation val="minMax"/>
          <c:max val="1.5"/>
          <c:min val="0.0"/>
        </c:scaling>
        <c:delete val="1"/>
        <c:axPos val="t"/>
        <c:numFmt formatCode="0%" sourceLinked="1"/>
        <c:majorTickMark val="out"/>
        <c:minorTickMark val="none"/>
        <c:tickLblPos val="nextTo"/>
        <c:crossAx val="-213824504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Grand 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Use a bank account for the business</c:v>
                </c:pt>
                <c:pt idx="1">
                  <c:v>Use Mobile Money Platform in your establishment ?</c:v>
                </c:pt>
                <c:pt idx="2">
                  <c:v>Business has a pay bill/ till number ?</c:v>
                </c:pt>
                <c:pt idx="3">
                  <c:v>Business contributes to NHIF/ NSSF</c:v>
                </c:pt>
                <c:pt idx="4">
                  <c:v>Business has other insurance</c:v>
                </c:pt>
              </c:strCache>
            </c:strRef>
          </c:cat>
          <c:val>
            <c:numRef>
              <c:f>Sheet1!$B$2:$B$6</c:f>
              <c:numCache>
                <c:formatCode>0%</c:formatCode>
                <c:ptCount val="5"/>
                <c:pt idx="0">
                  <c:v>0.373132998648894</c:v>
                </c:pt>
                <c:pt idx="1">
                  <c:v>0.40673513591014</c:v>
                </c:pt>
                <c:pt idx="2">
                  <c:v>0.0585102726231308</c:v>
                </c:pt>
                <c:pt idx="3">
                  <c:v>0.111720807588977</c:v>
                </c:pt>
                <c:pt idx="4">
                  <c:v>0.0799420693754427</c:v>
                </c:pt>
              </c:numCache>
            </c:numRef>
          </c:val>
          <c:extLst xmlns:c16r2="http://schemas.microsoft.com/office/drawing/2015/06/chart">
            <c:ext xmlns:c16="http://schemas.microsoft.com/office/drawing/2014/chart" uri="{C3380CC4-5D6E-409C-BE32-E72D297353CC}">
              <c16:uniqueId val="{00000000-3726-4308-A1FB-4973FBF0FA86}"/>
            </c:ext>
          </c:extLst>
        </c:ser>
        <c:dLbls>
          <c:dLblPos val="outEnd"/>
          <c:showLegendKey val="0"/>
          <c:showVal val="1"/>
          <c:showCatName val="0"/>
          <c:showSerName val="0"/>
          <c:showPercent val="0"/>
          <c:showBubbleSize val="0"/>
        </c:dLbls>
        <c:gapWidth val="110"/>
        <c:axId val="-2137686008"/>
        <c:axId val="-2137676952"/>
      </c:barChart>
      <c:catAx>
        <c:axId val="-2137686008"/>
        <c:scaling>
          <c:orientation val="maxMin"/>
        </c:scaling>
        <c:delete val="1"/>
        <c:axPos val="l"/>
        <c:numFmt formatCode="General" sourceLinked="1"/>
        <c:majorTickMark val="out"/>
        <c:minorTickMark val="none"/>
        <c:tickLblPos val="nextTo"/>
        <c:crossAx val="-2137676952"/>
        <c:crosses val="autoZero"/>
        <c:auto val="1"/>
        <c:lblAlgn val="ctr"/>
        <c:lblOffset val="100"/>
        <c:noMultiLvlLbl val="0"/>
      </c:catAx>
      <c:valAx>
        <c:axId val="-2137676952"/>
        <c:scaling>
          <c:orientation val="minMax"/>
          <c:max val="1.5"/>
          <c:min val="0.0"/>
        </c:scaling>
        <c:delete val="1"/>
        <c:axPos val="t"/>
        <c:numFmt formatCode="0%" sourceLinked="1"/>
        <c:majorTickMark val="out"/>
        <c:minorTickMark val="none"/>
        <c:tickLblPos val="nextTo"/>
        <c:crossAx val="-213768600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High</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85000"/>
                        <a:lumOff val="1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Use a bank account for the business</c:v>
                </c:pt>
                <c:pt idx="1">
                  <c:v>Use Mobile Money Platform in your establishment ?</c:v>
                </c:pt>
                <c:pt idx="2">
                  <c:v>Business has a pay bill/ till number ?</c:v>
                </c:pt>
                <c:pt idx="3">
                  <c:v>Business contributes to NHIF/ NSSF</c:v>
                </c:pt>
                <c:pt idx="4">
                  <c:v>Business has other insurance</c:v>
                </c:pt>
              </c:strCache>
            </c:strRef>
          </c:cat>
          <c:val>
            <c:numRef>
              <c:f>Sheet1!$B$2:$B$6</c:f>
              <c:numCache>
                <c:formatCode>0%</c:formatCode>
                <c:ptCount val="5"/>
                <c:pt idx="0">
                  <c:v>0.988821080037393</c:v>
                </c:pt>
                <c:pt idx="1">
                  <c:v>0.600546133999827</c:v>
                </c:pt>
                <c:pt idx="2">
                  <c:v>0.339340733859504</c:v>
                </c:pt>
                <c:pt idx="3">
                  <c:v>0.595267752195309</c:v>
                </c:pt>
                <c:pt idx="4">
                  <c:v>0.718115012474826</c:v>
                </c:pt>
              </c:numCache>
            </c:numRef>
          </c:val>
          <c:extLst xmlns:c16r2="http://schemas.microsoft.com/office/drawing/2015/06/chart">
            <c:ext xmlns:c16="http://schemas.microsoft.com/office/drawing/2014/chart" uri="{C3380CC4-5D6E-409C-BE32-E72D297353CC}">
              <c16:uniqueId val="{00000000-8EED-4A18-9EF1-4D6D7DA556D0}"/>
            </c:ext>
          </c:extLst>
        </c:ser>
        <c:dLbls>
          <c:dLblPos val="outEnd"/>
          <c:showLegendKey val="0"/>
          <c:showVal val="1"/>
          <c:showCatName val="0"/>
          <c:showSerName val="0"/>
          <c:showPercent val="0"/>
          <c:showBubbleSize val="0"/>
        </c:dLbls>
        <c:gapWidth val="110"/>
        <c:axId val="-2137647032"/>
        <c:axId val="-2137637896"/>
      </c:barChart>
      <c:catAx>
        <c:axId val="-2137647032"/>
        <c:scaling>
          <c:orientation val="maxMin"/>
        </c:scaling>
        <c:delete val="1"/>
        <c:axPos val="l"/>
        <c:numFmt formatCode="General" sourceLinked="1"/>
        <c:majorTickMark val="out"/>
        <c:minorTickMark val="none"/>
        <c:tickLblPos val="nextTo"/>
        <c:crossAx val="-2137637896"/>
        <c:crosses val="autoZero"/>
        <c:auto val="1"/>
        <c:lblAlgn val="ctr"/>
        <c:lblOffset val="100"/>
        <c:noMultiLvlLbl val="0"/>
      </c:catAx>
      <c:valAx>
        <c:axId val="-2137637896"/>
        <c:scaling>
          <c:orientation val="minMax"/>
          <c:max val="1.5"/>
          <c:min val="0.0"/>
        </c:scaling>
        <c:delete val="1"/>
        <c:axPos val="t"/>
        <c:numFmt formatCode="0%" sourceLinked="1"/>
        <c:majorTickMark val="out"/>
        <c:minorTickMark val="none"/>
        <c:tickLblPos val="nextTo"/>
        <c:crossAx val="-213764703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Medium</c:v>
                </c:pt>
              </c:strCache>
            </c:strRef>
          </c:tx>
          <c:spPr>
            <a:solidFill>
              <a:schemeClr val="accent4">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lumMod val="75000"/>
                        <a:lumOff val="2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Use a bank account for the business</c:v>
                </c:pt>
                <c:pt idx="1">
                  <c:v>Use Mobile Money Platform in your establishment ?</c:v>
                </c:pt>
                <c:pt idx="2">
                  <c:v>Business has a pay bill/ till number ?</c:v>
                </c:pt>
                <c:pt idx="3">
                  <c:v>Business contributes to NHIF/ NSSF</c:v>
                </c:pt>
                <c:pt idx="4">
                  <c:v>Business has other insurance</c:v>
                </c:pt>
              </c:strCache>
            </c:strRef>
          </c:cat>
          <c:val>
            <c:numRef>
              <c:f>Sheet1!$B$2:$B$6</c:f>
              <c:numCache>
                <c:formatCode>0%</c:formatCode>
                <c:ptCount val="5"/>
                <c:pt idx="0">
                  <c:v>0.720412027556685</c:v>
                </c:pt>
                <c:pt idx="1">
                  <c:v>0.555449111491848</c:v>
                </c:pt>
                <c:pt idx="2">
                  <c:v>0.12943826365413</c:v>
                </c:pt>
                <c:pt idx="3">
                  <c:v>0.0981186792883177</c:v>
                </c:pt>
                <c:pt idx="4">
                  <c:v>0.0892501951689367</c:v>
                </c:pt>
              </c:numCache>
            </c:numRef>
          </c:val>
          <c:extLst xmlns:c16r2="http://schemas.microsoft.com/office/drawing/2015/06/chart">
            <c:ext xmlns:c16="http://schemas.microsoft.com/office/drawing/2014/chart" uri="{C3380CC4-5D6E-409C-BE32-E72D297353CC}">
              <c16:uniqueId val="{00000000-0A3F-4F75-9F69-789B10650532}"/>
            </c:ext>
          </c:extLst>
        </c:ser>
        <c:dLbls>
          <c:dLblPos val="outEnd"/>
          <c:showLegendKey val="0"/>
          <c:showVal val="1"/>
          <c:showCatName val="0"/>
          <c:showSerName val="0"/>
          <c:showPercent val="0"/>
          <c:showBubbleSize val="0"/>
        </c:dLbls>
        <c:gapWidth val="110"/>
        <c:axId val="-2138213688"/>
        <c:axId val="-2138204504"/>
      </c:barChart>
      <c:catAx>
        <c:axId val="-2138213688"/>
        <c:scaling>
          <c:orientation val="maxMin"/>
        </c:scaling>
        <c:delete val="1"/>
        <c:axPos val="l"/>
        <c:numFmt formatCode="General" sourceLinked="1"/>
        <c:majorTickMark val="out"/>
        <c:minorTickMark val="none"/>
        <c:tickLblPos val="nextTo"/>
        <c:crossAx val="-2138204504"/>
        <c:crosses val="autoZero"/>
        <c:auto val="1"/>
        <c:lblAlgn val="ctr"/>
        <c:lblOffset val="100"/>
        <c:noMultiLvlLbl val="0"/>
      </c:catAx>
      <c:valAx>
        <c:axId val="-2138204504"/>
        <c:scaling>
          <c:orientation val="minMax"/>
          <c:max val="1.5"/>
          <c:min val="0.0"/>
        </c:scaling>
        <c:delete val="1"/>
        <c:axPos val="t"/>
        <c:numFmt formatCode="0%" sourceLinked="1"/>
        <c:majorTickMark val="out"/>
        <c:minorTickMark val="none"/>
        <c:tickLblPos val="nextTo"/>
        <c:crossAx val="-213821368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189259386045"/>
          <c:y val="0.053111166166773"/>
          <c:w val="0.4913755945476"/>
          <c:h val="0.925885881255915"/>
        </c:manualLayout>
      </c:layout>
      <c:barChart>
        <c:barDir val="bar"/>
        <c:grouping val="clustered"/>
        <c:varyColors val="0"/>
        <c:ser>
          <c:idx val="0"/>
          <c:order val="0"/>
          <c:tx>
            <c:strRef>
              <c:f>Sheet1!$B$1</c:f>
              <c:strCache>
                <c:ptCount val="1"/>
                <c:pt idx="0">
                  <c:v>Low</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Use a bank account for the business</c:v>
                </c:pt>
                <c:pt idx="1">
                  <c:v>Use Mobile Money Platform in your establishment ?</c:v>
                </c:pt>
                <c:pt idx="2">
                  <c:v>Business has a pay bill/ till number ?</c:v>
                </c:pt>
                <c:pt idx="3">
                  <c:v>Business contributes to NHIF/ NSSF</c:v>
                </c:pt>
                <c:pt idx="4">
                  <c:v>Business has other insurance</c:v>
                </c:pt>
              </c:strCache>
            </c:strRef>
          </c:cat>
          <c:val>
            <c:numRef>
              <c:f>Sheet1!$B$2:$B$6</c:f>
              <c:numCache>
                <c:formatCode>0%</c:formatCode>
                <c:ptCount val="5"/>
                <c:pt idx="0">
                  <c:v>0.217859665303794</c:v>
                </c:pt>
                <c:pt idx="1">
                  <c:v>0.347515561610434</c:v>
                </c:pt>
                <c:pt idx="2">
                  <c:v>0.0106490262819877</c:v>
                </c:pt>
                <c:pt idx="3">
                  <c:v>0.0649410662627817</c:v>
                </c:pt>
                <c:pt idx="4">
                  <c:v>0.011047431369714</c:v>
                </c:pt>
              </c:numCache>
            </c:numRef>
          </c:val>
          <c:extLst xmlns:c16r2="http://schemas.microsoft.com/office/drawing/2015/06/chart">
            <c:ext xmlns:c16="http://schemas.microsoft.com/office/drawing/2014/chart" uri="{C3380CC4-5D6E-409C-BE32-E72D297353CC}">
              <c16:uniqueId val="{00000000-6F8A-4AF9-927A-3BC2FF4BDABA}"/>
            </c:ext>
          </c:extLst>
        </c:ser>
        <c:dLbls>
          <c:dLblPos val="outEnd"/>
          <c:showLegendKey val="0"/>
          <c:showVal val="1"/>
          <c:showCatName val="0"/>
          <c:showSerName val="0"/>
          <c:showPercent val="0"/>
          <c:showBubbleSize val="0"/>
        </c:dLbls>
        <c:gapWidth val="110"/>
        <c:axId val="-2137632488"/>
        <c:axId val="-2137616536"/>
      </c:barChart>
      <c:catAx>
        <c:axId val="-2137632488"/>
        <c:scaling>
          <c:orientation val="maxMin"/>
        </c:scaling>
        <c:delete val="1"/>
        <c:axPos val="l"/>
        <c:numFmt formatCode="General" sourceLinked="1"/>
        <c:majorTickMark val="out"/>
        <c:minorTickMark val="none"/>
        <c:tickLblPos val="nextTo"/>
        <c:crossAx val="-2137616536"/>
        <c:crosses val="autoZero"/>
        <c:auto val="1"/>
        <c:lblAlgn val="ctr"/>
        <c:lblOffset val="100"/>
        <c:noMultiLvlLbl val="0"/>
      </c:catAx>
      <c:valAx>
        <c:axId val="-2137616536"/>
        <c:scaling>
          <c:orientation val="minMax"/>
          <c:max val="1.5"/>
          <c:min val="0.0"/>
        </c:scaling>
        <c:delete val="1"/>
        <c:axPos val="t"/>
        <c:numFmt formatCode="0%" sourceLinked="1"/>
        <c:majorTickMark val="out"/>
        <c:minorTickMark val="none"/>
        <c:tickLblPos val="nextTo"/>
        <c:crossAx val="-213763248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Grand 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MSMEs</c:v>
                </c:pt>
                <c:pt idx="1">
                  <c:v>Individual suppliers</c:v>
                </c:pt>
                <c:pt idx="2">
                  <c:v>Farmers</c:v>
                </c:pt>
                <c:pt idx="3">
                  <c:v>Non-MSMEs</c:v>
                </c:pt>
                <c:pt idx="4">
                  <c:v>Direct imports</c:v>
                </c:pt>
                <c:pt idx="5">
                  <c:v>Other (Specify)</c:v>
                </c:pt>
                <c:pt idx="6">
                  <c:v>Government</c:v>
                </c:pt>
              </c:strCache>
            </c:strRef>
          </c:cat>
          <c:val>
            <c:numRef>
              <c:f>Sheet1!$B$2:$B$8</c:f>
              <c:numCache>
                <c:formatCode>0%</c:formatCode>
                <c:ptCount val="7"/>
                <c:pt idx="0">
                  <c:v>0.51041277040374</c:v>
                </c:pt>
                <c:pt idx="1">
                  <c:v>0.248384552950657</c:v>
                </c:pt>
                <c:pt idx="2">
                  <c:v>0.0763635355712529</c:v>
                </c:pt>
                <c:pt idx="3">
                  <c:v>0.0711980165403718</c:v>
                </c:pt>
                <c:pt idx="4">
                  <c:v>0.0524825149575092</c:v>
                </c:pt>
                <c:pt idx="5">
                  <c:v>0.0402590361952249</c:v>
                </c:pt>
                <c:pt idx="6">
                  <c:v>0.0</c:v>
                </c:pt>
              </c:numCache>
            </c:numRef>
          </c:val>
          <c:extLst xmlns:c16r2="http://schemas.microsoft.com/office/drawing/2015/06/chart">
            <c:ext xmlns:c16="http://schemas.microsoft.com/office/drawing/2014/chart" uri="{C3380CC4-5D6E-409C-BE32-E72D297353CC}">
              <c16:uniqueId val="{00000000-355A-4951-8ADF-4ADEDA8EE402}"/>
            </c:ext>
          </c:extLst>
        </c:ser>
        <c:dLbls>
          <c:dLblPos val="outEnd"/>
          <c:showLegendKey val="0"/>
          <c:showVal val="1"/>
          <c:showCatName val="0"/>
          <c:showSerName val="0"/>
          <c:showPercent val="0"/>
          <c:showBubbleSize val="0"/>
        </c:dLbls>
        <c:gapWidth val="110"/>
        <c:axId val="-2139079416"/>
        <c:axId val="-2139088296"/>
      </c:barChart>
      <c:catAx>
        <c:axId val="-2139079416"/>
        <c:scaling>
          <c:orientation val="maxMin"/>
        </c:scaling>
        <c:delete val="1"/>
        <c:axPos val="l"/>
        <c:numFmt formatCode="General" sourceLinked="1"/>
        <c:majorTickMark val="out"/>
        <c:minorTickMark val="none"/>
        <c:tickLblPos val="nextTo"/>
        <c:crossAx val="-2139088296"/>
        <c:crosses val="autoZero"/>
        <c:auto val="1"/>
        <c:lblAlgn val="ctr"/>
        <c:lblOffset val="100"/>
        <c:noMultiLvlLbl val="0"/>
      </c:catAx>
      <c:valAx>
        <c:axId val="-2139088296"/>
        <c:scaling>
          <c:orientation val="minMax"/>
          <c:max val="1.5"/>
          <c:min val="0.0"/>
        </c:scaling>
        <c:delete val="1"/>
        <c:axPos val="t"/>
        <c:numFmt formatCode="0%" sourceLinked="1"/>
        <c:majorTickMark val="out"/>
        <c:minorTickMark val="none"/>
        <c:tickLblPos val="nextTo"/>
        <c:crossAx val="-213907941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High</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85000"/>
                        <a:lumOff val="1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MSMEs</c:v>
                </c:pt>
                <c:pt idx="1">
                  <c:v>Individual suppliers</c:v>
                </c:pt>
                <c:pt idx="2">
                  <c:v>Farmers</c:v>
                </c:pt>
                <c:pt idx="3">
                  <c:v>Non-MSMEs</c:v>
                </c:pt>
                <c:pt idx="4">
                  <c:v>Direct imports</c:v>
                </c:pt>
                <c:pt idx="5">
                  <c:v>Other (Specify)</c:v>
                </c:pt>
                <c:pt idx="6">
                  <c:v>Government</c:v>
                </c:pt>
              </c:strCache>
            </c:strRef>
          </c:cat>
          <c:val>
            <c:numRef>
              <c:f>Sheet1!$B$2:$B$8</c:f>
              <c:numCache>
                <c:formatCode>0%</c:formatCode>
                <c:ptCount val="7"/>
                <c:pt idx="0">
                  <c:v>0.3309805537222</c:v>
                </c:pt>
                <c:pt idx="1">
                  <c:v>0.173884480276135</c:v>
                </c:pt>
                <c:pt idx="2">
                  <c:v>0.0054412269105406</c:v>
                </c:pt>
                <c:pt idx="3">
                  <c:v>0.198493757360601</c:v>
                </c:pt>
                <c:pt idx="4">
                  <c:v>0.182969867914499</c:v>
                </c:pt>
                <c:pt idx="5">
                  <c:v>0.100187039258237</c:v>
                </c:pt>
                <c:pt idx="6">
                  <c:v>0.00804307455778737</c:v>
                </c:pt>
              </c:numCache>
            </c:numRef>
          </c:val>
          <c:extLst xmlns:c16r2="http://schemas.microsoft.com/office/drawing/2015/06/chart">
            <c:ext xmlns:c16="http://schemas.microsoft.com/office/drawing/2014/chart" uri="{C3380CC4-5D6E-409C-BE32-E72D297353CC}">
              <c16:uniqueId val="{00000000-50C7-4231-B30C-FA66DC20905B}"/>
            </c:ext>
          </c:extLst>
        </c:ser>
        <c:dLbls>
          <c:dLblPos val="outEnd"/>
          <c:showLegendKey val="0"/>
          <c:showVal val="1"/>
          <c:showCatName val="0"/>
          <c:showSerName val="0"/>
          <c:showPercent val="0"/>
          <c:showBubbleSize val="0"/>
        </c:dLbls>
        <c:gapWidth val="110"/>
        <c:axId val="-2137289112"/>
        <c:axId val="-2137454152"/>
      </c:barChart>
      <c:catAx>
        <c:axId val="-2137289112"/>
        <c:scaling>
          <c:orientation val="maxMin"/>
        </c:scaling>
        <c:delete val="1"/>
        <c:axPos val="l"/>
        <c:numFmt formatCode="General" sourceLinked="1"/>
        <c:majorTickMark val="out"/>
        <c:minorTickMark val="none"/>
        <c:tickLblPos val="nextTo"/>
        <c:crossAx val="-2137454152"/>
        <c:crosses val="autoZero"/>
        <c:auto val="1"/>
        <c:lblAlgn val="ctr"/>
        <c:lblOffset val="100"/>
        <c:noMultiLvlLbl val="0"/>
      </c:catAx>
      <c:valAx>
        <c:axId val="-2137454152"/>
        <c:scaling>
          <c:orientation val="minMax"/>
          <c:max val="1.5"/>
          <c:min val="0.0"/>
        </c:scaling>
        <c:delete val="1"/>
        <c:axPos val="t"/>
        <c:numFmt formatCode="0%" sourceLinked="1"/>
        <c:majorTickMark val="out"/>
        <c:minorTickMark val="none"/>
        <c:tickLblPos val="nextTo"/>
        <c:crossAx val="-213728911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Medium</c:v>
                </c:pt>
              </c:strCache>
            </c:strRef>
          </c:tx>
          <c:spPr>
            <a:solidFill>
              <a:schemeClr val="accent4">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lumMod val="75000"/>
                        <a:lumOff val="2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MSMEs</c:v>
                </c:pt>
                <c:pt idx="1">
                  <c:v>Individual suppliers</c:v>
                </c:pt>
                <c:pt idx="2">
                  <c:v>Farmers</c:v>
                </c:pt>
                <c:pt idx="3">
                  <c:v>Non-MSMEs</c:v>
                </c:pt>
                <c:pt idx="4">
                  <c:v>Direct imports</c:v>
                </c:pt>
                <c:pt idx="5">
                  <c:v>Other (Specify)</c:v>
                </c:pt>
                <c:pt idx="6">
                  <c:v>Government</c:v>
                </c:pt>
              </c:strCache>
            </c:strRef>
          </c:cat>
          <c:val>
            <c:numRef>
              <c:f>Sheet1!$B$2:$B$8</c:f>
              <c:numCache>
                <c:formatCode>0%</c:formatCode>
                <c:ptCount val="7"/>
                <c:pt idx="0">
                  <c:v>0.526910696557942</c:v>
                </c:pt>
                <c:pt idx="1">
                  <c:v>0.219110296025573</c:v>
                </c:pt>
                <c:pt idx="2">
                  <c:v>0.0852621347302445</c:v>
                </c:pt>
                <c:pt idx="3">
                  <c:v>0.0949980289318159</c:v>
                </c:pt>
                <c:pt idx="4">
                  <c:v>0.0506060269054396</c:v>
                </c:pt>
                <c:pt idx="5">
                  <c:v>0.0216199643436939</c:v>
                </c:pt>
                <c:pt idx="6">
                  <c:v>0.00149285250529168</c:v>
                </c:pt>
              </c:numCache>
            </c:numRef>
          </c:val>
          <c:extLst xmlns:c16r2="http://schemas.microsoft.com/office/drawing/2015/06/chart">
            <c:ext xmlns:c16="http://schemas.microsoft.com/office/drawing/2014/chart" uri="{C3380CC4-5D6E-409C-BE32-E72D297353CC}">
              <c16:uniqueId val="{00000000-3AA7-46FD-B063-EECBAC9EDF2D}"/>
            </c:ext>
          </c:extLst>
        </c:ser>
        <c:dLbls>
          <c:dLblPos val="outEnd"/>
          <c:showLegendKey val="0"/>
          <c:showVal val="1"/>
          <c:showCatName val="0"/>
          <c:showSerName val="0"/>
          <c:showPercent val="0"/>
          <c:showBubbleSize val="0"/>
        </c:dLbls>
        <c:gapWidth val="110"/>
        <c:axId val="-2136707464"/>
        <c:axId val="-2136698280"/>
      </c:barChart>
      <c:catAx>
        <c:axId val="-2136707464"/>
        <c:scaling>
          <c:orientation val="maxMin"/>
        </c:scaling>
        <c:delete val="1"/>
        <c:axPos val="l"/>
        <c:numFmt formatCode="General" sourceLinked="1"/>
        <c:majorTickMark val="out"/>
        <c:minorTickMark val="none"/>
        <c:tickLblPos val="nextTo"/>
        <c:crossAx val="-2136698280"/>
        <c:crosses val="autoZero"/>
        <c:auto val="1"/>
        <c:lblAlgn val="ctr"/>
        <c:lblOffset val="100"/>
        <c:noMultiLvlLbl val="0"/>
      </c:catAx>
      <c:valAx>
        <c:axId val="-2136698280"/>
        <c:scaling>
          <c:orientation val="minMax"/>
          <c:max val="1.5"/>
          <c:min val="0.0"/>
        </c:scaling>
        <c:delete val="1"/>
        <c:axPos val="t"/>
        <c:numFmt formatCode="0%" sourceLinked="1"/>
        <c:majorTickMark val="out"/>
        <c:minorTickMark val="none"/>
        <c:tickLblPos val="nextTo"/>
        <c:crossAx val="-213670746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189259386045"/>
          <c:y val="0.053111166166773"/>
          <c:w val="0.4913755945476"/>
          <c:h val="0.925885881255915"/>
        </c:manualLayout>
      </c:layout>
      <c:barChart>
        <c:barDir val="bar"/>
        <c:grouping val="clustered"/>
        <c:varyColors val="0"/>
        <c:ser>
          <c:idx val="0"/>
          <c:order val="0"/>
          <c:tx>
            <c:strRef>
              <c:f>Sheet1!$B$1</c:f>
              <c:strCache>
                <c:ptCount val="1"/>
                <c:pt idx="0">
                  <c:v>Low</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MSMEs</c:v>
                </c:pt>
                <c:pt idx="1">
                  <c:v>Individual suppliers</c:v>
                </c:pt>
                <c:pt idx="2">
                  <c:v>Farmers</c:v>
                </c:pt>
                <c:pt idx="3">
                  <c:v>Non-MSMEs</c:v>
                </c:pt>
                <c:pt idx="4">
                  <c:v>Direct imports</c:v>
                </c:pt>
                <c:pt idx="5">
                  <c:v>Other (Specify)</c:v>
                </c:pt>
                <c:pt idx="6">
                  <c:v>Government</c:v>
                </c:pt>
              </c:strCache>
            </c:strRef>
          </c:cat>
          <c:val>
            <c:numRef>
              <c:f>Sheet1!$B$2:$B$8</c:f>
              <c:numCache>
                <c:formatCode>0%</c:formatCode>
                <c:ptCount val="7"/>
                <c:pt idx="0">
                  <c:v>0.524765717168794</c:v>
                </c:pt>
                <c:pt idx="1">
                  <c:v>0.263826758743603</c:v>
                </c:pt>
                <c:pt idx="2">
                  <c:v>0.0814125280857419</c:v>
                </c:pt>
                <c:pt idx="3">
                  <c:v>0.0516953755237255</c:v>
                </c:pt>
                <c:pt idx="4">
                  <c:v>0.0393878205921318</c:v>
                </c:pt>
                <c:pt idx="5">
                  <c:v>0.0389117998860032</c:v>
                </c:pt>
                <c:pt idx="6">
                  <c:v>0.0</c:v>
                </c:pt>
              </c:numCache>
            </c:numRef>
          </c:val>
          <c:extLst xmlns:c16r2="http://schemas.microsoft.com/office/drawing/2015/06/chart">
            <c:ext xmlns:c16="http://schemas.microsoft.com/office/drawing/2014/chart" uri="{C3380CC4-5D6E-409C-BE32-E72D297353CC}">
              <c16:uniqueId val="{00000000-1110-49FF-8CC8-092A5B8266DC}"/>
            </c:ext>
          </c:extLst>
        </c:ser>
        <c:dLbls>
          <c:dLblPos val="outEnd"/>
          <c:showLegendKey val="0"/>
          <c:showVal val="1"/>
          <c:showCatName val="0"/>
          <c:showSerName val="0"/>
          <c:showPercent val="0"/>
          <c:showBubbleSize val="0"/>
        </c:dLbls>
        <c:gapWidth val="110"/>
        <c:axId val="-2141055240"/>
        <c:axId val="-2141064072"/>
      </c:barChart>
      <c:catAx>
        <c:axId val="-2141055240"/>
        <c:scaling>
          <c:orientation val="maxMin"/>
        </c:scaling>
        <c:delete val="1"/>
        <c:axPos val="l"/>
        <c:numFmt formatCode="General" sourceLinked="1"/>
        <c:majorTickMark val="out"/>
        <c:minorTickMark val="none"/>
        <c:tickLblPos val="nextTo"/>
        <c:crossAx val="-2141064072"/>
        <c:crosses val="autoZero"/>
        <c:auto val="1"/>
        <c:lblAlgn val="ctr"/>
        <c:lblOffset val="100"/>
        <c:noMultiLvlLbl val="0"/>
      </c:catAx>
      <c:valAx>
        <c:axId val="-2141064072"/>
        <c:scaling>
          <c:orientation val="minMax"/>
          <c:max val="1.5"/>
          <c:min val="0.0"/>
        </c:scaling>
        <c:delete val="1"/>
        <c:axPos val="t"/>
        <c:numFmt formatCode="0%" sourceLinked="1"/>
        <c:majorTickMark val="out"/>
        <c:minorTickMark val="none"/>
        <c:tickLblPos val="nextTo"/>
        <c:crossAx val="-214105524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Grand 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Individual consumers</c:v>
                </c:pt>
                <c:pt idx="1">
                  <c:v>MSMEs</c:v>
                </c:pt>
                <c:pt idx="2">
                  <c:v>Government</c:v>
                </c:pt>
                <c:pt idx="3">
                  <c:v>Non-MSMEs</c:v>
                </c:pt>
                <c:pt idx="4">
                  <c:v>Other (Specify)</c:v>
                </c:pt>
                <c:pt idx="5">
                  <c:v>Direct exports</c:v>
                </c:pt>
              </c:strCache>
            </c:strRef>
          </c:cat>
          <c:val>
            <c:numRef>
              <c:f>Sheet1!$B$2:$B$7</c:f>
              <c:numCache>
                <c:formatCode>0%</c:formatCode>
                <c:ptCount val="6"/>
                <c:pt idx="0">
                  <c:v>0.872122929361019</c:v>
                </c:pt>
                <c:pt idx="1">
                  <c:v>0.0803427293369031</c:v>
                </c:pt>
                <c:pt idx="2">
                  <c:v>0.0343424067697528</c:v>
                </c:pt>
                <c:pt idx="3">
                  <c:v>0.00808329278800324</c:v>
                </c:pt>
                <c:pt idx="4">
                  <c:v>0.00382460463038754</c:v>
                </c:pt>
                <c:pt idx="5">
                  <c:v>0.00128403711393378</c:v>
                </c:pt>
              </c:numCache>
            </c:numRef>
          </c:val>
          <c:extLst xmlns:c16r2="http://schemas.microsoft.com/office/drawing/2015/06/chart">
            <c:ext xmlns:c16="http://schemas.microsoft.com/office/drawing/2014/chart" uri="{C3380CC4-5D6E-409C-BE32-E72D297353CC}">
              <c16:uniqueId val="{00000000-355A-4951-8ADF-4ADEDA8EE402}"/>
            </c:ext>
          </c:extLst>
        </c:ser>
        <c:dLbls>
          <c:dLblPos val="outEnd"/>
          <c:showLegendKey val="0"/>
          <c:showVal val="1"/>
          <c:showCatName val="0"/>
          <c:showSerName val="0"/>
          <c:showPercent val="0"/>
          <c:showBubbleSize val="0"/>
        </c:dLbls>
        <c:gapWidth val="110"/>
        <c:axId val="-2136631544"/>
        <c:axId val="-2136622552"/>
      </c:barChart>
      <c:catAx>
        <c:axId val="-2136631544"/>
        <c:scaling>
          <c:orientation val="maxMin"/>
        </c:scaling>
        <c:delete val="1"/>
        <c:axPos val="l"/>
        <c:numFmt formatCode="General" sourceLinked="1"/>
        <c:majorTickMark val="out"/>
        <c:minorTickMark val="none"/>
        <c:tickLblPos val="nextTo"/>
        <c:crossAx val="-2136622552"/>
        <c:crosses val="autoZero"/>
        <c:auto val="1"/>
        <c:lblAlgn val="ctr"/>
        <c:lblOffset val="100"/>
        <c:noMultiLvlLbl val="0"/>
      </c:catAx>
      <c:valAx>
        <c:axId val="-2136622552"/>
        <c:scaling>
          <c:orientation val="minMax"/>
          <c:max val="1.5"/>
          <c:min val="0.0"/>
        </c:scaling>
        <c:delete val="1"/>
        <c:axPos val="t"/>
        <c:numFmt formatCode="0%" sourceLinked="1"/>
        <c:majorTickMark val="out"/>
        <c:minorTickMark val="none"/>
        <c:tickLblPos val="nextTo"/>
        <c:crossAx val="-213663154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Medium</c:v>
                </c:pt>
              </c:strCache>
            </c:strRef>
          </c:tx>
          <c:spPr>
            <a:solidFill>
              <a:schemeClr val="accent4">
                <a:lumMod val="75000"/>
                <a:lumOff val="25000"/>
              </a:schemeClr>
            </a:solidFill>
            <a:ln>
              <a:noFill/>
            </a:ln>
            <a:effectLst/>
          </c:spPr>
          <c:invertIfNegative val="0"/>
          <c:dPt>
            <c:idx val="6"/>
            <c:invertIfNegative val="0"/>
            <c:bubble3D val="0"/>
            <c:spPr>
              <a:solidFill>
                <a:schemeClr val="accent4">
                  <a:lumMod val="75000"/>
                  <a:lumOff val="25000"/>
                </a:schemeClr>
              </a:solidFill>
              <a:ln>
                <a:solidFill>
                  <a:schemeClr val="bg2">
                    <a:lumMod val="60000"/>
                    <a:lumOff val="40000"/>
                  </a:schemeClr>
                </a:solidFill>
              </a:ln>
              <a:effectLst/>
            </c:spPr>
            <c:extLst xmlns:c16r2="http://schemas.microsoft.com/office/drawing/2015/06/chart">
              <c:ext xmlns:c16="http://schemas.microsoft.com/office/drawing/2014/chart" uri="{C3380CC4-5D6E-409C-BE32-E72D297353CC}">
                <c16:uniqueId val="{00000000-4ED7-47AC-B2C6-E458B7A91FED}"/>
              </c:ext>
            </c:extLst>
          </c:dPt>
          <c:dPt>
            <c:idx val="7"/>
            <c:invertIfNegative val="0"/>
            <c:bubble3D val="0"/>
            <c:spPr>
              <a:solidFill>
                <a:schemeClr val="accent4">
                  <a:lumMod val="75000"/>
                  <a:lumOff val="25000"/>
                </a:schemeClr>
              </a:solidFill>
              <a:ln>
                <a:solidFill>
                  <a:schemeClr val="bg2">
                    <a:lumMod val="60000"/>
                    <a:lumOff val="40000"/>
                  </a:schemeClr>
                </a:solidFill>
              </a:ln>
              <a:effectLst/>
            </c:spPr>
            <c:extLst xmlns:c16r2="http://schemas.microsoft.com/office/drawing/2015/06/chart">
              <c:ext xmlns:c16="http://schemas.microsoft.com/office/drawing/2014/chart" uri="{C3380CC4-5D6E-409C-BE32-E72D297353CC}">
                <c16:uniqueId val="{00000001-4ED7-47AC-B2C6-E458B7A91FED}"/>
              </c:ext>
            </c:extLst>
          </c:dPt>
          <c:dPt>
            <c:idx val="8"/>
            <c:invertIfNegative val="0"/>
            <c:bubble3D val="0"/>
            <c:spPr>
              <a:solidFill>
                <a:schemeClr val="accent4">
                  <a:lumMod val="75000"/>
                  <a:lumOff val="25000"/>
                </a:schemeClr>
              </a:solidFill>
              <a:ln>
                <a:solidFill>
                  <a:schemeClr val="bg2">
                    <a:lumMod val="60000"/>
                    <a:lumOff val="40000"/>
                  </a:schemeClr>
                </a:solidFill>
              </a:ln>
              <a:effectLst/>
            </c:spPr>
            <c:extLst xmlns:c16r2="http://schemas.microsoft.com/office/drawing/2015/06/chart">
              <c:ext xmlns:c16="http://schemas.microsoft.com/office/drawing/2014/chart" uri="{C3380CC4-5D6E-409C-BE32-E72D297353CC}">
                <c16:uniqueId val="{00000002-4ED7-47AC-B2C6-E458B7A91FED}"/>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lumMod val="75000"/>
                        <a:lumOff val="2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 G - Wholesale and retail trade; repair of motor vehicles and motorcycles </c:v>
                </c:pt>
                <c:pt idx="1">
                  <c:v> C - Manufacturing </c:v>
                </c:pt>
                <c:pt idx="2">
                  <c:v> I - Accommodation and food service activities </c:v>
                </c:pt>
                <c:pt idx="3">
                  <c:v> S - Other service activities </c:v>
                </c:pt>
                <c:pt idx="4">
                  <c:v> A - Agriculture, forestry and fishing </c:v>
                </c:pt>
                <c:pt idx="5">
                  <c:v> K - Financial and insurance activities </c:v>
                </c:pt>
                <c:pt idx="6">
                  <c:v> M - Professional, scientific and technical activities </c:v>
                </c:pt>
                <c:pt idx="7">
                  <c:v> N - Administrative and support service activities </c:v>
                </c:pt>
                <c:pt idx="8">
                  <c:v> J - Information and communication </c:v>
                </c:pt>
              </c:strCache>
            </c:strRef>
          </c:cat>
          <c:val>
            <c:numRef>
              <c:f>Sheet1!$B$2:$B$10</c:f>
              <c:numCache>
                <c:formatCode>0%</c:formatCode>
                <c:ptCount val="9"/>
                <c:pt idx="0">
                  <c:v>0.569016262613523</c:v>
                </c:pt>
                <c:pt idx="1">
                  <c:v>0.0664653244576011</c:v>
                </c:pt>
                <c:pt idx="2">
                  <c:v>0.0386930259901856</c:v>
                </c:pt>
                <c:pt idx="3">
                  <c:v>0.119083016030689</c:v>
                </c:pt>
                <c:pt idx="4">
                  <c:v>0.0800493168728115</c:v>
                </c:pt>
                <c:pt idx="5">
                  <c:v>0.0421405054473229</c:v>
                </c:pt>
                <c:pt idx="6">
                  <c:v>0.0158397341132856</c:v>
                </c:pt>
                <c:pt idx="7">
                  <c:v>0.0189595211989391</c:v>
                </c:pt>
                <c:pt idx="8">
                  <c:v>0.000396945944530345</c:v>
                </c:pt>
              </c:numCache>
            </c:numRef>
          </c:val>
          <c:extLst xmlns:c16r2="http://schemas.microsoft.com/office/drawing/2015/06/chart">
            <c:ext xmlns:c16="http://schemas.microsoft.com/office/drawing/2014/chart" uri="{C3380CC4-5D6E-409C-BE32-E72D297353CC}">
              <c16:uniqueId val="{00000000-838A-4CC6-9D30-E98675BC4268}"/>
            </c:ext>
          </c:extLst>
        </c:ser>
        <c:dLbls>
          <c:dLblPos val="outEnd"/>
          <c:showLegendKey val="0"/>
          <c:showVal val="1"/>
          <c:showCatName val="0"/>
          <c:showSerName val="0"/>
          <c:showPercent val="0"/>
          <c:showBubbleSize val="0"/>
        </c:dLbls>
        <c:gapWidth val="110"/>
        <c:axId val="2135379096"/>
        <c:axId val="2135391032"/>
      </c:barChart>
      <c:catAx>
        <c:axId val="2135379096"/>
        <c:scaling>
          <c:orientation val="maxMin"/>
        </c:scaling>
        <c:delete val="1"/>
        <c:axPos val="l"/>
        <c:numFmt formatCode="General" sourceLinked="1"/>
        <c:majorTickMark val="out"/>
        <c:minorTickMark val="none"/>
        <c:tickLblPos val="nextTo"/>
        <c:crossAx val="2135391032"/>
        <c:crosses val="autoZero"/>
        <c:auto val="1"/>
        <c:lblAlgn val="ctr"/>
        <c:lblOffset val="100"/>
        <c:noMultiLvlLbl val="0"/>
      </c:catAx>
      <c:valAx>
        <c:axId val="2135391032"/>
        <c:scaling>
          <c:orientation val="minMax"/>
          <c:max val="1.0"/>
          <c:min val="0.0"/>
        </c:scaling>
        <c:delete val="1"/>
        <c:axPos val="t"/>
        <c:numFmt formatCode="0%" sourceLinked="1"/>
        <c:majorTickMark val="out"/>
        <c:minorTickMark val="none"/>
        <c:tickLblPos val="nextTo"/>
        <c:crossAx val="213537909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High</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85000"/>
                        <a:lumOff val="1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Individual consumers</c:v>
                </c:pt>
                <c:pt idx="1">
                  <c:v>MSMEs</c:v>
                </c:pt>
                <c:pt idx="2">
                  <c:v>Government</c:v>
                </c:pt>
                <c:pt idx="3">
                  <c:v>Non-MSMEs</c:v>
                </c:pt>
                <c:pt idx="4">
                  <c:v>Other (Specify)</c:v>
                </c:pt>
                <c:pt idx="5">
                  <c:v>Direct exports</c:v>
                </c:pt>
              </c:strCache>
            </c:strRef>
          </c:cat>
          <c:val>
            <c:numRef>
              <c:f>Sheet1!$B$2:$B$7</c:f>
              <c:numCache>
                <c:formatCode>0%</c:formatCode>
                <c:ptCount val="6"/>
                <c:pt idx="0">
                  <c:v>0.652724795450227</c:v>
                </c:pt>
                <c:pt idx="1">
                  <c:v>0.158884918983414</c:v>
                </c:pt>
                <c:pt idx="2">
                  <c:v>0.0403393739801033</c:v>
                </c:pt>
                <c:pt idx="3">
                  <c:v>0.0850917224469421</c:v>
                </c:pt>
                <c:pt idx="4">
                  <c:v>0.046106633010045</c:v>
                </c:pt>
                <c:pt idx="5">
                  <c:v>0.0168525561292683</c:v>
                </c:pt>
              </c:numCache>
            </c:numRef>
          </c:val>
          <c:extLst xmlns:c16r2="http://schemas.microsoft.com/office/drawing/2015/06/chart">
            <c:ext xmlns:c16="http://schemas.microsoft.com/office/drawing/2014/chart" uri="{C3380CC4-5D6E-409C-BE32-E72D297353CC}">
              <c16:uniqueId val="{00000000-50C7-4231-B30C-FA66DC20905B}"/>
            </c:ext>
          </c:extLst>
        </c:ser>
        <c:dLbls>
          <c:dLblPos val="outEnd"/>
          <c:showLegendKey val="0"/>
          <c:showVal val="1"/>
          <c:showCatName val="0"/>
          <c:showSerName val="0"/>
          <c:showPercent val="0"/>
          <c:showBubbleSize val="0"/>
        </c:dLbls>
        <c:gapWidth val="110"/>
        <c:axId val="-2141149768"/>
        <c:axId val="-2141158568"/>
      </c:barChart>
      <c:catAx>
        <c:axId val="-2141149768"/>
        <c:scaling>
          <c:orientation val="maxMin"/>
        </c:scaling>
        <c:delete val="1"/>
        <c:axPos val="l"/>
        <c:numFmt formatCode="General" sourceLinked="1"/>
        <c:majorTickMark val="out"/>
        <c:minorTickMark val="none"/>
        <c:tickLblPos val="nextTo"/>
        <c:crossAx val="-2141158568"/>
        <c:crosses val="autoZero"/>
        <c:auto val="1"/>
        <c:lblAlgn val="ctr"/>
        <c:lblOffset val="100"/>
        <c:noMultiLvlLbl val="0"/>
      </c:catAx>
      <c:valAx>
        <c:axId val="-2141158568"/>
        <c:scaling>
          <c:orientation val="minMax"/>
          <c:max val="1.5"/>
          <c:min val="0.0"/>
        </c:scaling>
        <c:delete val="1"/>
        <c:axPos val="t"/>
        <c:numFmt formatCode="0%" sourceLinked="1"/>
        <c:majorTickMark val="out"/>
        <c:minorTickMark val="none"/>
        <c:tickLblPos val="nextTo"/>
        <c:crossAx val="-214114976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Medium</c:v>
                </c:pt>
              </c:strCache>
            </c:strRef>
          </c:tx>
          <c:spPr>
            <a:solidFill>
              <a:schemeClr val="accent4">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lumMod val="75000"/>
                        <a:lumOff val="2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Individual consumers</c:v>
                </c:pt>
                <c:pt idx="1">
                  <c:v>MSMEs</c:v>
                </c:pt>
                <c:pt idx="2">
                  <c:v>Government</c:v>
                </c:pt>
                <c:pt idx="3">
                  <c:v>Non-MSMEs</c:v>
                </c:pt>
                <c:pt idx="4">
                  <c:v>Other (Specify)</c:v>
                </c:pt>
                <c:pt idx="5">
                  <c:v>Direct exports</c:v>
                </c:pt>
              </c:strCache>
            </c:strRef>
          </c:cat>
          <c:val>
            <c:numRef>
              <c:f>Sheet1!$B$2:$B$7</c:f>
              <c:numCache>
                <c:formatCode>0%</c:formatCode>
                <c:ptCount val="6"/>
                <c:pt idx="0">
                  <c:v>0.845936185010931</c:v>
                </c:pt>
                <c:pt idx="1">
                  <c:v>0.0613733389409685</c:v>
                </c:pt>
                <c:pt idx="2">
                  <c:v>0.0827386653190788</c:v>
                </c:pt>
                <c:pt idx="3">
                  <c:v>0.00832944962799594</c:v>
                </c:pt>
                <c:pt idx="4">
                  <c:v>0.00162236110102534</c:v>
                </c:pt>
                <c:pt idx="5">
                  <c:v>0.0</c:v>
                </c:pt>
              </c:numCache>
            </c:numRef>
          </c:val>
          <c:extLst xmlns:c16r2="http://schemas.microsoft.com/office/drawing/2015/06/chart">
            <c:ext xmlns:c16="http://schemas.microsoft.com/office/drawing/2014/chart" uri="{C3380CC4-5D6E-409C-BE32-E72D297353CC}">
              <c16:uniqueId val="{00000000-3AA7-46FD-B063-EECBAC9EDF2D}"/>
            </c:ext>
          </c:extLst>
        </c:ser>
        <c:dLbls>
          <c:dLblPos val="outEnd"/>
          <c:showLegendKey val="0"/>
          <c:showVal val="1"/>
          <c:showCatName val="0"/>
          <c:showSerName val="0"/>
          <c:showPercent val="0"/>
          <c:showBubbleSize val="0"/>
        </c:dLbls>
        <c:gapWidth val="110"/>
        <c:axId val="-2135677432"/>
        <c:axId val="-2135668392"/>
      </c:barChart>
      <c:catAx>
        <c:axId val="-2135677432"/>
        <c:scaling>
          <c:orientation val="maxMin"/>
        </c:scaling>
        <c:delete val="1"/>
        <c:axPos val="l"/>
        <c:numFmt formatCode="General" sourceLinked="1"/>
        <c:majorTickMark val="out"/>
        <c:minorTickMark val="none"/>
        <c:tickLblPos val="nextTo"/>
        <c:crossAx val="-2135668392"/>
        <c:crosses val="autoZero"/>
        <c:auto val="1"/>
        <c:lblAlgn val="ctr"/>
        <c:lblOffset val="100"/>
        <c:noMultiLvlLbl val="0"/>
      </c:catAx>
      <c:valAx>
        <c:axId val="-2135668392"/>
        <c:scaling>
          <c:orientation val="minMax"/>
          <c:max val="1.5"/>
          <c:min val="0.0"/>
        </c:scaling>
        <c:delete val="1"/>
        <c:axPos val="t"/>
        <c:numFmt formatCode="0%" sourceLinked="1"/>
        <c:majorTickMark val="out"/>
        <c:minorTickMark val="none"/>
        <c:tickLblPos val="nextTo"/>
        <c:crossAx val="-213567743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189259386045"/>
          <c:y val="0.053111166166773"/>
          <c:w val="0.4913755945476"/>
          <c:h val="0.925885881255915"/>
        </c:manualLayout>
      </c:layout>
      <c:barChart>
        <c:barDir val="bar"/>
        <c:grouping val="clustered"/>
        <c:varyColors val="0"/>
        <c:ser>
          <c:idx val="0"/>
          <c:order val="0"/>
          <c:tx>
            <c:strRef>
              <c:f>Sheet1!$B$1</c:f>
              <c:strCache>
                <c:ptCount val="1"/>
                <c:pt idx="0">
                  <c:v>Low</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Individual consumers</c:v>
                </c:pt>
                <c:pt idx="1">
                  <c:v>MSMEs</c:v>
                </c:pt>
                <c:pt idx="2">
                  <c:v>Government</c:v>
                </c:pt>
                <c:pt idx="3">
                  <c:v>Non-MSMEs</c:v>
                </c:pt>
                <c:pt idx="4">
                  <c:v>Other (Specify)</c:v>
                </c:pt>
                <c:pt idx="5">
                  <c:v>Direct exports</c:v>
                </c:pt>
              </c:strCache>
            </c:strRef>
          </c:cat>
          <c:val>
            <c:numRef>
              <c:f>Sheet1!$B$2:$B$7</c:f>
              <c:numCache>
                <c:formatCode>0%</c:formatCode>
                <c:ptCount val="6"/>
                <c:pt idx="0">
                  <c:v>0.901842473375903</c:v>
                </c:pt>
                <c:pt idx="1">
                  <c:v>0.0771439604597373</c:v>
                </c:pt>
                <c:pt idx="2">
                  <c:v>0.02101356616436</c:v>
                </c:pt>
                <c:pt idx="3">
                  <c:v>0.0</c:v>
                </c:pt>
                <c:pt idx="4">
                  <c:v>0.0</c:v>
                </c:pt>
                <c:pt idx="5">
                  <c:v>0.0</c:v>
                </c:pt>
              </c:numCache>
            </c:numRef>
          </c:val>
          <c:extLst xmlns:c16r2="http://schemas.microsoft.com/office/drawing/2015/06/chart">
            <c:ext xmlns:c16="http://schemas.microsoft.com/office/drawing/2014/chart" uri="{C3380CC4-5D6E-409C-BE32-E72D297353CC}">
              <c16:uniqueId val="{00000000-1110-49FF-8CC8-092A5B8266DC}"/>
            </c:ext>
          </c:extLst>
        </c:ser>
        <c:dLbls>
          <c:dLblPos val="outEnd"/>
          <c:showLegendKey val="0"/>
          <c:showVal val="1"/>
          <c:showCatName val="0"/>
          <c:showSerName val="0"/>
          <c:showPercent val="0"/>
          <c:showBubbleSize val="0"/>
        </c:dLbls>
        <c:gapWidth val="110"/>
        <c:axId val="-2135622856"/>
        <c:axId val="-2135613704"/>
      </c:barChart>
      <c:catAx>
        <c:axId val="-2135622856"/>
        <c:scaling>
          <c:orientation val="maxMin"/>
        </c:scaling>
        <c:delete val="1"/>
        <c:axPos val="l"/>
        <c:numFmt formatCode="General" sourceLinked="1"/>
        <c:majorTickMark val="out"/>
        <c:minorTickMark val="none"/>
        <c:tickLblPos val="nextTo"/>
        <c:crossAx val="-2135613704"/>
        <c:crosses val="autoZero"/>
        <c:auto val="1"/>
        <c:lblAlgn val="ctr"/>
        <c:lblOffset val="100"/>
        <c:noMultiLvlLbl val="0"/>
      </c:catAx>
      <c:valAx>
        <c:axId val="-2135613704"/>
        <c:scaling>
          <c:orientation val="minMax"/>
          <c:max val="1.5"/>
          <c:min val="0.0"/>
        </c:scaling>
        <c:delete val="1"/>
        <c:axPos val="t"/>
        <c:numFmt formatCode="0%" sourceLinked="1"/>
        <c:majorTickMark val="out"/>
        <c:minorTickMark val="none"/>
        <c:tickLblPos val="nextTo"/>
        <c:crossAx val="-213562285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Grand 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personal notes</c:v>
                </c:pt>
                <c:pt idx="1">
                  <c:v>Cash sales and receipts</c:v>
                </c:pt>
                <c:pt idx="2">
                  <c:v>Sales day book and monthly sales ledger</c:v>
                </c:pt>
                <c:pt idx="3">
                  <c:v>Purchases day book &amp; monthly purchases ledger</c:v>
                </c:pt>
                <c:pt idx="4">
                  <c:v>Cashbook and petty cashbook </c:v>
                </c:pt>
                <c:pt idx="5">
                  <c:v>Bank reconciliation statements</c:v>
                </c:pt>
                <c:pt idx="6">
                  <c:v>Complete set of accounts</c:v>
                </c:pt>
                <c:pt idx="7">
                  <c:v>External Accountancy Services</c:v>
                </c:pt>
              </c:strCache>
            </c:strRef>
          </c:cat>
          <c:val>
            <c:numRef>
              <c:f>Sheet1!$B$2:$B$9</c:f>
              <c:numCache>
                <c:formatCode>0%</c:formatCode>
                <c:ptCount val="8"/>
                <c:pt idx="0">
                  <c:v>0.234816044135288</c:v>
                </c:pt>
                <c:pt idx="1">
                  <c:v>0.227254253629573</c:v>
                </c:pt>
                <c:pt idx="2">
                  <c:v>0.132826242085215</c:v>
                </c:pt>
                <c:pt idx="3">
                  <c:v>0.0995318829085228</c:v>
                </c:pt>
                <c:pt idx="4">
                  <c:v>0.076124053040501</c:v>
                </c:pt>
                <c:pt idx="5">
                  <c:v>0.0516470689682569</c:v>
                </c:pt>
                <c:pt idx="6">
                  <c:v>0.0420399230968684</c:v>
                </c:pt>
                <c:pt idx="7">
                  <c:v>0.0240878483681049</c:v>
                </c:pt>
              </c:numCache>
            </c:numRef>
          </c:val>
          <c:extLst xmlns:c16r2="http://schemas.microsoft.com/office/drawing/2015/06/chart">
            <c:ext xmlns:c16="http://schemas.microsoft.com/office/drawing/2014/chart" uri="{C3380CC4-5D6E-409C-BE32-E72D297353CC}">
              <c16:uniqueId val="{00000000-5ED9-41CA-B556-122CB0C96313}"/>
            </c:ext>
          </c:extLst>
        </c:ser>
        <c:dLbls>
          <c:dLblPos val="outEnd"/>
          <c:showLegendKey val="0"/>
          <c:showVal val="1"/>
          <c:showCatName val="0"/>
          <c:showSerName val="0"/>
          <c:showPercent val="0"/>
          <c:showBubbleSize val="0"/>
        </c:dLbls>
        <c:gapWidth val="110"/>
        <c:axId val="-2134569368"/>
        <c:axId val="-2134560392"/>
      </c:barChart>
      <c:catAx>
        <c:axId val="-2134569368"/>
        <c:scaling>
          <c:orientation val="maxMin"/>
        </c:scaling>
        <c:delete val="1"/>
        <c:axPos val="l"/>
        <c:numFmt formatCode="General" sourceLinked="1"/>
        <c:majorTickMark val="out"/>
        <c:minorTickMark val="none"/>
        <c:tickLblPos val="nextTo"/>
        <c:crossAx val="-2134560392"/>
        <c:crosses val="autoZero"/>
        <c:auto val="1"/>
        <c:lblAlgn val="ctr"/>
        <c:lblOffset val="100"/>
        <c:noMultiLvlLbl val="0"/>
      </c:catAx>
      <c:valAx>
        <c:axId val="-2134560392"/>
        <c:scaling>
          <c:orientation val="minMax"/>
          <c:max val="1.5"/>
          <c:min val="0.0"/>
        </c:scaling>
        <c:delete val="1"/>
        <c:axPos val="t"/>
        <c:numFmt formatCode="0%" sourceLinked="1"/>
        <c:majorTickMark val="out"/>
        <c:minorTickMark val="none"/>
        <c:tickLblPos val="nextTo"/>
        <c:crossAx val="-213456936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High</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85000"/>
                        <a:lumOff val="1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personal notes</c:v>
                </c:pt>
                <c:pt idx="1">
                  <c:v>Cash sales and receipts</c:v>
                </c:pt>
                <c:pt idx="2">
                  <c:v>Sales day book and monthly sales ledger</c:v>
                </c:pt>
                <c:pt idx="3">
                  <c:v>Purchases day book &amp; monthly purchases ledger</c:v>
                </c:pt>
                <c:pt idx="4">
                  <c:v>Cashbook and petty cashbook </c:v>
                </c:pt>
                <c:pt idx="5">
                  <c:v>Bank reconciliation statements</c:v>
                </c:pt>
                <c:pt idx="6">
                  <c:v>Complete set of accounts</c:v>
                </c:pt>
                <c:pt idx="7">
                  <c:v>External Accountancy Services</c:v>
                </c:pt>
              </c:strCache>
            </c:strRef>
          </c:cat>
          <c:val>
            <c:numRef>
              <c:f>Sheet1!$B$2:$B$9</c:f>
              <c:numCache>
                <c:formatCode>0%</c:formatCode>
                <c:ptCount val="8"/>
                <c:pt idx="0">
                  <c:v>0.277857743857213</c:v>
                </c:pt>
                <c:pt idx="1">
                  <c:v>0.843190819812646</c:v>
                </c:pt>
                <c:pt idx="2">
                  <c:v>0.700778928048944</c:v>
                </c:pt>
                <c:pt idx="3">
                  <c:v>0.650882604528107</c:v>
                </c:pt>
                <c:pt idx="4">
                  <c:v>0.635711626502002</c:v>
                </c:pt>
                <c:pt idx="5">
                  <c:v>0.58940461023975</c:v>
                </c:pt>
                <c:pt idx="6">
                  <c:v>0.503840562152875</c:v>
                </c:pt>
                <c:pt idx="7">
                  <c:v>0.289913229556364</c:v>
                </c:pt>
              </c:numCache>
            </c:numRef>
          </c:val>
          <c:extLst xmlns:c16r2="http://schemas.microsoft.com/office/drawing/2015/06/chart">
            <c:ext xmlns:c16="http://schemas.microsoft.com/office/drawing/2014/chart" uri="{C3380CC4-5D6E-409C-BE32-E72D297353CC}">
              <c16:uniqueId val="{00000000-1219-4E83-A876-EBDC5639B535}"/>
            </c:ext>
          </c:extLst>
        </c:ser>
        <c:dLbls>
          <c:dLblPos val="outEnd"/>
          <c:showLegendKey val="0"/>
          <c:showVal val="1"/>
          <c:showCatName val="0"/>
          <c:showSerName val="0"/>
          <c:showPercent val="0"/>
          <c:showBubbleSize val="0"/>
        </c:dLbls>
        <c:gapWidth val="110"/>
        <c:axId val="-2136328648"/>
        <c:axId val="-2136319768"/>
      </c:barChart>
      <c:catAx>
        <c:axId val="-2136328648"/>
        <c:scaling>
          <c:orientation val="maxMin"/>
        </c:scaling>
        <c:delete val="1"/>
        <c:axPos val="l"/>
        <c:numFmt formatCode="General" sourceLinked="1"/>
        <c:majorTickMark val="out"/>
        <c:minorTickMark val="none"/>
        <c:tickLblPos val="nextTo"/>
        <c:crossAx val="-2136319768"/>
        <c:crosses val="autoZero"/>
        <c:auto val="1"/>
        <c:lblAlgn val="ctr"/>
        <c:lblOffset val="100"/>
        <c:noMultiLvlLbl val="0"/>
      </c:catAx>
      <c:valAx>
        <c:axId val="-2136319768"/>
        <c:scaling>
          <c:orientation val="minMax"/>
          <c:max val="1.5"/>
          <c:min val="0.0"/>
        </c:scaling>
        <c:delete val="1"/>
        <c:axPos val="t"/>
        <c:numFmt formatCode="0%" sourceLinked="1"/>
        <c:majorTickMark val="out"/>
        <c:minorTickMark val="none"/>
        <c:tickLblPos val="nextTo"/>
        <c:crossAx val="-213632864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Medium</c:v>
                </c:pt>
              </c:strCache>
            </c:strRef>
          </c:tx>
          <c:spPr>
            <a:solidFill>
              <a:schemeClr val="accent4">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lumMod val="75000"/>
                        <a:lumOff val="2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personal notes</c:v>
                </c:pt>
                <c:pt idx="1">
                  <c:v>Cash sales and receipts</c:v>
                </c:pt>
                <c:pt idx="2">
                  <c:v>Sales day book and monthly sales ledger</c:v>
                </c:pt>
                <c:pt idx="3">
                  <c:v>Purchases day book &amp; monthly purchases ledger</c:v>
                </c:pt>
                <c:pt idx="4">
                  <c:v>Cashbook and petty cashbook </c:v>
                </c:pt>
                <c:pt idx="5">
                  <c:v>Bank reconciliation statements</c:v>
                </c:pt>
                <c:pt idx="6">
                  <c:v>Complete set of accounts</c:v>
                </c:pt>
                <c:pt idx="7">
                  <c:v>External Accountancy Services</c:v>
                </c:pt>
              </c:strCache>
            </c:strRef>
          </c:cat>
          <c:val>
            <c:numRef>
              <c:f>Sheet1!$B$2:$B$9</c:f>
              <c:numCache>
                <c:formatCode>0%</c:formatCode>
                <c:ptCount val="8"/>
                <c:pt idx="0">
                  <c:v>0.285996193224175</c:v>
                </c:pt>
                <c:pt idx="1">
                  <c:v>0.518267799534081</c:v>
                </c:pt>
                <c:pt idx="2">
                  <c:v>0.215688300548681</c:v>
                </c:pt>
                <c:pt idx="3">
                  <c:v>0.177741197130073</c:v>
                </c:pt>
                <c:pt idx="4">
                  <c:v>0.10467945580169</c:v>
                </c:pt>
                <c:pt idx="5">
                  <c:v>0.0343489704634479</c:v>
                </c:pt>
                <c:pt idx="6">
                  <c:v>0.0170770861064136</c:v>
                </c:pt>
                <c:pt idx="7">
                  <c:v>0.00967089462804582</c:v>
                </c:pt>
              </c:numCache>
            </c:numRef>
          </c:val>
          <c:extLst xmlns:c16r2="http://schemas.microsoft.com/office/drawing/2015/06/chart">
            <c:ext xmlns:c16="http://schemas.microsoft.com/office/drawing/2014/chart" uri="{C3380CC4-5D6E-409C-BE32-E72D297353CC}">
              <c16:uniqueId val="{00000000-BE9D-4619-8DAD-410C571E6C9A}"/>
            </c:ext>
          </c:extLst>
        </c:ser>
        <c:dLbls>
          <c:dLblPos val="outEnd"/>
          <c:showLegendKey val="0"/>
          <c:showVal val="1"/>
          <c:showCatName val="0"/>
          <c:showSerName val="0"/>
          <c:showPercent val="0"/>
          <c:showBubbleSize val="0"/>
        </c:dLbls>
        <c:gapWidth val="110"/>
        <c:axId val="-2134532904"/>
        <c:axId val="-2134523704"/>
      </c:barChart>
      <c:catAx>
        <c:axId val="-2134532904"/>
        <c:scaling>
          <c:orientation val="maxMin"/>
        </c:scaling>
        <c:delete val="1"/>
        <c:axPos val="l"/>
        <c:numFmt formatCode="General" sourceLinked="1"/>
        <c:majorTickMark val="out"/>
        <c:minorTickMark val="none"/>
        <c:tickLblPos val="nextTo"/>
        <c:crossAx val="-2134523704"/>
        <c:crosses val="autoZero"/>
        <c:auto val="1"/>
        <c:lblAlgn val="ctr"/>
        <c:lblOffset val="100"/>
        <c:noMultiLvlLbl val="0"/>
      </c:catAx>
      <c:valAx>
        <c:axId val="-2134523704"/>
        <c:scaling>
          <c:orientation val="minMax"/>
          <c:max val="1.5"/>
          <c:min val="0.0"/>
        </c:scaling>
        <c:delete val="1"/>
        <c:axPos val="t"/>
        <c:numFmt formatCode="0%" sourceLinked="1"/>
        <c:majorTickMark val="out"/>
        <c:minorTickMark val="none"/>
        <c:tickLblPos val="nextTo"/>
        <c:crossAx val="-213453290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Low</c:v>
                </c:pt>
              </c:strCache>
            </c:strRef>
          </c:tx>
          <c:spPr>
            <a:ln>
              <a:solidFill>
                <a:schemeClr val="bg1"/>
              </a:solidFill>
            </a:ln>
          </c:spPr>
          <c:dPt>
            <c:idx val="0"/>
            <c:bubble3D val="0"/>
            <c:spPr>
              <a:solidFill>
                <a:schemeClr val="bg1">
                  <a:lumMod val="65000"/>
                </a:schemeClr>
              </a:solidFill>
              <a:ln w="19050">
                <a:solidFill>
                  <a:schemeClr val="bg1"/>
                </a:solidFill>
              </a:ln>
              <a:effectLst/>
            </c:spPr>
            <c:extLst xmlns:c16r2="http://schemas.microsoft.com/office/drawing/2015/06/chart">
              <c:ext xmlns:c16="http://schemas.microsoft.com/office/drawing/2014/chart" uri="{C3380CC4-5D6E-409C-BE32-E72D297353CC}">
                <c16:uniqueId val="{00000001-F459-46A9-9BD3-5461806A3961}"/>
              </c:ext>
            </c:extLst>
          </c:dPt>
          <c:dPt>
            <c:idx val="1"/>
            <c:bubble3D val="0"/>
            <c:spPr>
              <a:solidFill>
                <a:srgbClr val="E8E8E8"/>
              </a:solidFill>
              <a:ln w="19050">
                <a:solidFill>
                  <a:schemeClr val="bg1"/>
                </a:solidFill>
              </a:ln>
              <a:effectLst/>
            </c:spPr>
            <c:extLst xmlns:c16r2="http://schemas.microsoft.com/office/drawing/2015/06/chart">
              <c:ext xmlns:c16="http://schemas.microsoft.com/office/drawing/2014/chart" uri="{C3380CC4-5D6E-409C-BE32-E72D297353CC}">
                <c16:uniqueId val="{00000003-F459-46A9-9BD3-5461806A3961}"/>
              </c:ext>
            </c:extLst>
          </c:dPt>
          <c:cat>
            <c:strRef>
              <c:f>Sheet1!$A$2:$A$3</c:f>
              <c:strCache>
                <c:ptCount val="2"/>
                <c:pt idx="0">
                  <c:v>Yes</c:v>
                </c:pt>
                <c:pt idx="1">
                  <c:v>No</c:v>
                </c:pt>
              </c:strCache>
            </c:strRef>
          </c:cat>
          <c:val>
            <c:numRef>
              <c:f>Sheet1!$B$2:$B$3</c:f>
              <c:numCache>
                <c:formatCode>0%</c:formatCode>
                <c:ptCount val="2"/>
                <c:pt idx="0">
                  <c:v>0.28</c:v>
                </c:pt>
                <c:pt idx="1">
                  <c:v>0.72</c:v>
                </c:pt>
              </c:numCache>
            </c:numRef>
          </c:val>
          <c:extLst xmlns:c16r2="http://schemas.microsoft.com/office/drawing/2015/06/chart">
            <c:ext xmlns:c16="http://schemas.microsoft.com/office/drawing/2014/chart" uri="{C3380CC4-5D6E-409C-BE32-E72D297353CC}">
              <c16:uniqueId val="{00000004-F459-46A9-9BD3-5461806A396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Medium</c:v>
                </c:pt>
              </c:strCache>
            </c:strRef>
          </c:tx>
          <c:spPr>
            <a:ln>
              <a:solidFill>
                <a:schemeClr val="bg1"/>
              </a:solidFill>
            </a:ln>
          </c:spPr>
          <c:dPt>
            <c:idx val="0"/>
            <c:bubble3D val="0"/>
            <c:spPr>
              <a:solidFill>
                <a:schemeClr val="accent4">
                  <a:lumMod val="75000"/>
                  <a:lumOff val="25000"/>
                </a:schemeClr>
              </a:solidFill>
              <a:ln w="19050">
                <a:solidFill>
                  <a:schemeClr val="bg1"/>
                </a:solidFill>
              </a:ln>
              <a:effectLst/>
            </c:spPr>
            <c:extLst xmlns:c16r2="http://schemas.microsoft.com/office/drawing/2015/06/chart">
              <c:ext xmlns:c16="http://schemas.microsoft.com/office/drawing/2014/chart" uri="{C3380CC4-5D6E-409C-BE32-E72D297353CC}">
                <c16:uniqueId val="{00000001-BF31-4207-8CE6-AA21EA5FEA67}"/>
              </c:ext>
            </c:extLst>
          </c:dPt>
          <c:dPt>
            <c:idx val="1"/>
            <c:bubble3D val="0"/>
            <c:spPr>
              <a:solidFill>
                <a:schemeClr val="bg1">
                  <a:lumMod val="85000"/>
                </a:schemeClr>
              </a:solidFill>
              <a:ln w="19050">
                <a:solidFill>
                  <a:schemeClr val="bg1"/>
                </a:solidFill>
              </a:ln>
              <a:effectLst/>
            </c:spPr>
            <c:extLst xmlns:c16r2="http://schemas.microsoft.com/office/drawing/2015/06/chart">
              <c:ext xmlns:c16="http://schemas.microsoft.com/office/drawing/2014/chart" uri="{C3380CC4-5D6E-409C-BE32-E72D297353CC}">
                <c16:uniqueId val="{00000003-BF31-4207-8CE6-AA21EA5FEA67}"/>
              </c:ext>
            </c:extLst>
          </c:dPt>
          <c:cat>
            <c:strRef>
              <c:f>Sheet1!$A$2:$A$3</c:f>
              <c:strCache>
                <c:ptCount val="2"/>
                <c:pt idx="0">
                  <c:v>Yes</c:v>
                </c:pt>
                <c:pt idx="1">
                  <c:v>No</c:v>
                </c:pt>
              </c:strCache>
            </c:strRef>
          </c:cat>
          <c:val>
            <c:numRef>
              <c:f>Sheet1!$B$2:$B$3</c:f>
              <c:numCache>
                <c:formatCode>0%</c:formatCode>
                <c:ptCount val="2"/>
                <c:pt idx="0">
                  <c:v>0.75</c:v>
                </c:pt>
                <c:pt idx="1">
                  <c:v>0.25</c:v>
                </c:pt>
              </c:numCache>
            </c:numRef>
          </c:val>
          <c:extLst xmlns:c16r2="http://schemas.microsoft.com/office/drawing/2015/06/chart">
            <c:ext xmlns:c16="http://schemas.microsoft.com/office/drawing/2014/chart" uri="{C3380CC4-5D6E-409C-BE32-E72D297353CC}">
              <c16:uniqueId val="{00000004-BF31-4207-8CE6-AA21EA5FEA6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4">
                <a:lumMod val="90000"/>
                <a:lumOff val="10000"/>
              </a:schemeClr>
            </a:solidFill>
            <a:ln>
              <a:solidFill>
                <a:schemeClr val="bg1"/>
              </a:solidFill>
            </a:ln>
          </c:spPr>
          <c:dPt>
            <c:idx val="0"/>
            <c:bubble3D val="0"/>
            <c:spPr>
              <a:solidFill>
                <a:schemeClr val="tx1">
                  <a:lumMod val="75000"/>
                  <a:lumOff val="25000"/>
                </a:schemeClr>
              </a:solidFill>
              <a:ln w="19050">
                <a:solidFill>
                  <a:schemeClr val="bg1"/>
                </a:solidFill>
              </a:ln>
              <a:effectLst/>
            </c:spPr>
            <c:extLst xmlns:c16r2="http://schemas.microsoft.com/office/drawing/2015/06/chart">
              <c:ext xmlns:c16="http://schemas.microsoft.com/office/drawing/2014/chart" uri="{C3380CC4-5D6E-409C-BE32-E72D297353CC}">
                <c16:uniqueId val="{00000001-5995-4AD6-8BD8-C00B9221B296}"/>
              </c:ext>
            </c:extLst>
          </c:dPt>
          <c:dPt>
            <c:idx val="1"/>
            <c:bubble3D val="0"/>
            <c:spPr>
              <a:solidFill>
                <a:schemeClr val="bg1">
                  <a:lumMod val="85000"/>
                </a:schemeClr>
              </a:solidFill>
              <a:ln w="19050">
                <a:solidFill>
                  <a:schemeClr val="bg1"/>
                </a:solidFill>
              </a:ln>
              <a:effectLst/>
            </c:spPr>
            <c:extLst xmlns:c16r2="http://schemas.microsoft.com/office/drawing/2015/06/chart">
              <c:ext xmlns:c16="http://schemas.microsoft.com/office/drawing/2014/chart" uri="{C3380CC4-5D6E-409C-BE32-E72D297353CC}">
                <c16:uniqueId val="{00000003-5995-4AD6-8BD8-C00B9221B296}"/>
              </c:ext>
            </c:extLst>
          </c:dPt>
          <c:cat>
            <c:strRef>
              <c:f>Sheet1!$A$2:$A$3</c:f>
              <c:strCache>
                <c:ptCount val="2"/>
                <c:pt idx="0">
                  <c:v>Yes</c:v>
                </c:pt>
                <c:pt idx="1">
                  <c:v>No</c:v>
                </c:pt>
              </c:strCache>
            </c:strRef>
          </c:cat>
          <c:val>
            <c:numRef>
              <c:f>Sheet1!$B$2:$B$3</c:f>
              <c:numCache>
                <c:formatCode>0%</c:formatCode>
                <c:ptCount val="2"/>
                <c:pt idx="0">
                  <c:v>1.0</c:v>
                </c:pt>
                <c:pt idx="1">
                  <c:v>0.0</c:v>
                </c:pt>
              </c:numCache>
            </c:numRef>
          </c:val>
          <c:extLst xmlns:c16r2="http://schemas.microsoft.com/office/drawing/2015/06/chart">
            <c:ext xmlns:c16="http://schemas.microsoft.com/office/drawing/2014/chart" uri="{C3380CC4-5D6E-409C-BE32-E72D297353CC}">
              <c16:uniqueId val="{00000004-5995-4AD6-8BD8-C00B9221B29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4">
                <a:lumMod val="90000"/>
                <a:lumOff val="10000"/>
              </a:schemeClr>
            </a:solidFill>
            <a:ln>
              <a:solidFill>
                <a:schemeClr val="bg1"/>
              </a:solidFill>
            </a:ln>
          </c:spPr>
          <c:dPt>
            <c:idx val="0"/>
            <c:bubble3D val="0"/>
            <c:spPr>
              <a:solidFill>
                <a:schemeClr val="accent1"/>
              </a:solidFill>
              <a:ln w="19050">
                <a:solidFill>
                  <a:schemeClr val="bg1"/>
                </a:solidFill>
              </a:ln>
              <a:effectLst/>
            </c:spPr>
            <c:extLst xmlns:c16r2="http://schemas.microsoft.com/office/drawing/2015/06/chart">
              <c:ext xmlns:c16="http://schemas.microsoft.com/office/drawing/2014/chart" uri="{C3380CC4-5D6E-409C-BE32-E72D297353CC}">
                <c16:uniqueId val="{00000001-9BB5-4C08-9C3E-8C88AD92BAF6}"/>
              </c:ext>
            </c:extLst>
          </c:dPt>
          <c:dPt>
            <c:idx val="1"/>
            <c:bubble3D val="0"/>
            <c:spPr>
              <a:solidFill>
                <a:schemeClr val="bg1">
                  <a:lumMod val="85000"/>
                </a:schemeClr>
              </a:solidFill>
              <a:ln w="19050">
                <a:solidFill>
                  <a:schemeClr val="bg1"/>
                </a:solidFill>
              </a:ln>
              <a:effectLst/>
            </c:spPr>
            <c:extLst xmlns:c16r2="http://schemas.microsoft.com/office/drawing/2015/06/chart">
              <c:ext xmlns:c16="http://schemas.microsoft.com/office/drawing/2014/chart" uri="{C3380CC4-5D6E-409C-BE32-E72D297353CC}">
                <c16:uniqueId val="{00000003-9BB5-4C08-9C3E-8C88AD92BAF6}"/>
              </c:ext>
            </c:extLst>
          </c:dPt>
          <c:cat>
            <c:strRef>
              <c:f>Sheet1!$A$2:$A$3</c:f>
              <c:strCache>
                <c:ptCount val="2"/>
                <c:pt idx="0">
                  <c:v>Yes</c:v>
                </c:pt>
                <c:pt idx="1">
                  <c:v>No</c:v>
                </c:pt>
              </c:strCache>
            </c:strRef>
          </c:cat>
          <c:val>
            <c:numRef>
              <c:f>Sheet1!$B$2:$B$3</c:f>
              <c:numCache>
                <c:formatCode>0%</c:formatCode>
                <c:ptCount val="2"/>
                <c:pt idx="0">
                  <c:v>0.43</c:v>
                </c:pt>
                <c:pt idx="1">
                  <c:v>0.57</c:v>
                </c:pt>
              </c:numCache>
            </c:numRef>
          </c:val>
          <c:extLst xmlns:c16r2="http://schemas.microsoft.com/office/drawing/2015/06/chart">
            <c:ext xmlns:c16="http://schemas.microsoft.com/office/drawing/2014/chart" uri="{C3380CC4-5D6E-409C-BE32-E72D297353CC}">
              <c16:uniqueId val="{00000004-9BB5-4C08-9C3E-8C88AD92BAF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189259386045"/>
          <c:y val="0.053111166166773"/>
          <c:w val="0.4913755945476"/>
          <c:h val="0.925885881255915"/>
        </c:manualLayout>
      </c:layout>
      <c:barChart>
        <c:barDir val="bar"/>
        <c:grouping val="clustered"/>
        <c:varyColors val="0"/>
        <c:ser>
          <c:idx val="0"/>
          <c:order val="0"/>
          <c:tx>
            <c:strRef>
              <c:f>Sheet1!$B$1</c:f>
              <c:strCache>
                <c:ptCount val="1"/>
                <c:pt idx="0">
                  <c:v>Low</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 G - Wholesale and retail trade; repair of motor vehicles and motorcycles </c:v>
                </c:pt>
                <c:pt idx="1">
                  <c:v> C - Manufacturing </c:v>
                </c:pt>
                <c:pt idx="2">
                  <c:v> I - Accommodation and food service activities </c:v>
                </c:pt>
                <c:pt idx="3">
                  <c:v> S - Other service activities </c:v>
                </c:pt>
                <c:pt idx="4">
                  <c:v> A - Agriculture, forestry and fishing </c:v>
                </c:pt>
                <c:pt idx="5">
                  <c:v> K - Financial and insurance activities </c:v>
                </c:pt>
                <c:pt idx="6">
                  <c:v> M - Professional, scientific and technical activities </c:v>
                </c:pt>
                <c:pt idx="7">
                  <c:v> N - Administrative and support service activities </c:v>
                </c:pt>
                <c:pt idx="8">
                  <c:v> J - Information and communication </c:v>
                </c:pt>
              </c:strCache>
            </c:strRef>
          </c:cat>
          <c:val>
            <c:numRef>
              <c:f>Sheet1!$B$2:$B$10</c:f>
              <c:numCache>
                <c:formatCode>0%</c:formatCode>
                <c:ptCount val="9"/>
                <c:pt idx="0">
                  <c:v>0.593739663902877</c:v>
                </c:pt>
                <c:pt idx="1">
                  <c:v>0.139172852597372</c:v>
                </c:pt>
                <c:pt idx="2">
                  <c:v>0.136150655230062</c:v>
                </c:pt>
                <c:pt idx="3">
                  <c:v>0.0584754167042035</c:v>
                </c:pt>
                <c:pt idx="4">
                  <c:v>0.02101356616436</c:v>
                </c:pt>
                <c:pt idx="5">
                  <c:v>0.0</c:v>
                </c:pt>
                <c:pt idx="6">
                  <c:v>0.0</c:v>
                </c:pt>
                <c:pt idx="7">
                  <c:v>0.0</c:v>
                </c:pt>
                <c:pt idx="8">
                  <c:v>0.0</c:v>
                </c:pt>
              </c:numCache>
            </c:numRef>
          </c:val>
          <c:extLst xmlns:c16r2="http://schemas.microsoft.com/office/drawing/2015/06/chart">
            <c:ext xmlns:c16="http://schemas.microsoft.com/office/drawing/2014/chart" uri="{C3380CC4-5D6E-409C-BE32-E72D297353CC}">
              <c16:uniqueId val="{00000000-A436-4AF7-9D56-CF592B41A64A}"/>
            </c:ext>
          </c:extLst>
        </c:ser>
        <c:dLbls>
          <c:dLblPos val="outEnd"/>
          <c:showLegendKey val="0"/>
          <c:showVal val="1"/>
          <c:showCatName val="0"/>
          <c:showSerName val="0"/>
          <c:showPercent val="0"/>
          <c:showBubbleSize val="0"/>
        </c:dLbls>
        <c:gapWidth val="110"/>
        <c:axId val="2137295624"/>
        <c:axId val="2137304632"/>
      </c:barChart>
      <c:catAx>
        <c:axId val="2137295624"/>
        <c:scaling>
          <c:orientation val="maxMin"/>
        </c:scaling>
        <c:delete val="1"/>
        <c:axPos val="l"/>
        <c:numFmt formatCode="General" sourceLinked="1"/>
        <c:majorTickMark val="out"/>
        <c:minorTickMark val="none"/>
        <c:tickLblPos val="nextTo"/>
        <c:crossAx val="2137304632"/>
        <c:crosses val="autoZero"/>
        <c:auto val="1"/>
        <c:lblAlgn val="ctr"/>
        <c:lblOffset val="100"/>
        <c:noMultiLvlLbl val="0"/>
      </c:catAx>
      <c:valAx>
        <c:axId val="2137304632"/>
        <c:scaling>
          <c:orientation val="minMax"/>
          <c:max val="1.0"/>
          <c:min val="0.0"/>
        </c:scaling>
        <c:delete val="1"/>
        <c:axPos val="t"/>
        <c:numFmt formatCode="0%" sourceLinked="1"/>
        <c:majorTickMark val="out"/>
        <c:minorTickMark val="none"/>
        <c:tickLblPos val="nextTo"/>
        <c:crossAx val="213729562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189259386045"/>
          <c:y val="0.053111166166773"/>
          <c:w val="0.4913755945476"/>
          <c:h val="0.925885881255915"/>
        </c:manualLayout>
      </c:layout>
      <c:barChart>
        <c:barDir val="bar"/>
        <c:grouping val="clustered"/>
        <c:varyColors val="0"/>
        <c:ser>
          <c:idx val="0"/>
          <c:order val="0"/>
          <c:tx>
            <c:strRef>
              <c:f>Sheet1!$B$1</c:f>
              <c:strCache>
                <c:ptCount val="1"/>
                <c:pt idx="0">
                  <c:v>Low</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personal notes</c:v>
                </c:pt>
                <c:pt idx="1">
                  <c:v>Cash sales and receipts</c:v>
                </c:pt>
                <c:pt idx="2">
                  <c:v>Sales day book and monthly sales ledger</c:v>
                </c:pt>
                <c:pt idx="3">
                  <c:v>Purchases day book &amp; monthly purchases ledger</c:v>
                </c:pt>
                <c:pt idx="4">
                  <c:v>Cashbook and petty cashbook </c:v>
                </c:pt>
                <c:pt idx="5">
                  <c:v>Bank reconciliation statements</c:v>
                </c:pt>
                <c:pt idx="6">
                  <c:v>Complete set of accounts</c:v>
                </c:pt>
                <c:pt idx="7">
                  <c:v>External Accountancy Services</c:v>
                </c:pt>
              </c:strCache>
            </c:strRef>
          </c:cat>
          <c:val>
            <c:numRef>
              <c:f>Sheet1!$B$2:$B$9</c:f>
              <c:numCache>
                <c:formatCode>0%</c:formatCode>
                <c:ptCount val="8"/>
                <c:pt idx="0">
                  <c:v>0.21689904518538</c:v>
                </c:pt>
                <c:pt idx="1">
                  <c:v>0.0867251716686158</c:v>
                </c:pt>
                <c:pt idx="2">
                  <c:v>0.0519349677024504</c:v>
                </c:pt>
                <c:pt idx="3">
                  <c:v>0.0215907065659994</c:v>
                </c:pt>
                <c:pt idx="4">
                  <c:v>0.0103597327459013</c:v>
                </c:pt>
                <c:pt idx="5">
                  <c:v>0.000192749031121769</c:v>
                </c:pt>
                <c:pt idx="6">
                  <c:v>0.000506838490011488</c:v>
                </c:pt>
                <c:pt idx="7">
                  <c:v>0.000192749031121769</c:v>
                </c:pt>
              </c:numCache>
            </c:numRef>
          </c:val>
          <c:extLst xmlns:c16r2="http://schemas.microsoft.com/office/drawing/2015/06/chart">
            <c:ext xmlns:c16="http://schemas.microsoft.com/office/drawing/2014/chart" uri="{C3380CC4-5D6E-409C-BE32-E72D297353CC}">
              <c16:uniqueId val="{00000000-1310-49A8-9CCF-50DE0326B64E}"/>
            </c:ext>
          </c:extLst>
        </c:ser>
        <c:dLbls>
          <c:dLblPos val="outEnd"/>
          <c:showLegendKey val="0"/>
          <c:showVal val="1"/>
          <c:showCatName val="0"/>
          <c:showSerName val="0"/>
          <c:showPercent val="0"/>
          <c:showBubbleSize val="0"/>
        </c:dLbls>
        <c:gapWidth val="110"/>
        <c:axId val="-2143093048"/>
        <c:axId val="-2143101896"/>
      </c:barChart>
      <c:catAx>
        <c:axId val="-2143093048"/>
        <c:scaling>
          <c:orientation val="maxMin"/>
        </c:scaling>
        <c:delete val="1"/>
        <c:axPos val="l"/>
        <c:numFmt formatCode="General" sourceLinked="1"/>
        <c:majorTickMark val="out"/>
        <c:minorTickMark val="none"/>
        <c:tickLblPos val="nextTo"/>
        <c:crossAx val="-2143101896"/>
        <c:crosses val="autoZero"/>
        <c:auto val="1"/>
        <c:lblAlgn val="ctr"/>
        <c:lblOffset val="100"/>
        <c:noMultiLvlLbl val="0"/>
      </c:catAx>
      <c:valAx>
        <c:axId val="-2143101896"/>
        <c:scaling>
          <c:orientation val="minMax"/>
          <c:max val="1.5"/>
          <c:min val="0.0"/>
        </c:scaling>
        <c:delete val="1"/>
        <c:axPos val="t"/>
        <c:numFmt formatCode="0%" sourceLinked="1"/>
        <c:majorTickMark val="out"/>
        <c:minorTickMark val="none"/>
        <c:tickLblPos val="nextTo"/>
        <c:crossAx val="-214309304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Sheet1!$C$5</c:f>
              <c:strCache>
                <c:ptCount val="1"/>
                <c:pt idx="0">
                  <c:v>Urban</c:v>
                </c:pt>
              </c:strCache>
            </c:strRef>
          </c:tx>
          <c:spPr>
            <a:solidFill>
              <a:srgbClr val="001E28">
                <a:lumMod val="75000"/>
                <a:lumOff val="2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Sheet1!$B$6:$B$8</c:f>
              <c:strCache>
                <c:ptCount val="3"/>
                <c:pt idx="0">
                  <c:v>Fewer Customers</c:v>
                </c:pt>
                <c:pt idx="1">
                  <c:v>Market Closures</c:v>
                </c:pt>
                <c:pt idx="2">
                  <c:v>Transport Restrictions</c:v>
                </c:pt>
              </c:strCache>
            </c:strRef>
          </c:cat>
          <c:val>
            <c:numRef>
              <c:f>Sheet1!$C$6:$C$8</c:f>
              <c:numCache>
                <c:formatCode>0%</c:formatCode>
                <c:ptCount val="3"/>
                <c:pt idx="0">
                  <c:v>0.53</c:v>
                </c:pt>
                <c:pt idx="1">
                  <c:v>0.1</c:v>
                </c:pt>
                <c:pt idx="2">
                  <c:v>0.07</c:v>
                </c:pt>
              </c:numCache>
            </c:numRef>
          </c:val>
          <c:extLst xmlns:c16r2="http://schemas.microsoft.com/office/drawing/2015/06/chart">
            <c:ext xmlns:c16="http://schemas.microsoft.com/office/drawing/2014/chart" uri="{C3380CC4-5D6E-409C-BE32-E72D297353CC}">
              <c16:uniqueId val="{00000000-7D3E-4DC9-B71E-3A1B7D3B91C6}"/>
            </c:ext>
          </c:extLst>
        </c:ser>
        <c:ser>
          <c:idx val="1"/>
          <c:order val="1"/>
          <c:tx>
            <c:strRef>
              <c:f>Sheet1!$D$5</c:f>
              <c:strCache>
                <c:ptCount val="1"/>
                <c:pt idx="0">
                  <c:v>Rural</c:v>
                </c:pt>
              </c:strCache>
            </c:strRef>
          </c:tx>
          <c:spPr>
            <a:solidFill>
              <a:srgbClr val="8B0E3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Sheet1!$B$6:$B$8</c:f>
              <c:strCache>
                <c:ptCount val="3"/>
                <c:pt idx="0">
                  <c:v>Fewer Customers</c:v>
                </c:pt>
                <c:pt idx="1">
                  <c:v>Market Closures</c:v>
                </c:pt>
                <c:pt idx="2">
                  <c:v>Transport Restrictions</c:v>
                </c:pt>
              </c:strCache>
            </c:strRef>
          </c:cat>
          <c:val>
            <c:numRef>
              <c:f>Sheet1!$D$6:$D$8</c:f>
              <c:numCache>
                <c:formatCode>0%</c:formatCode>
                <c:ptCount val="3"/>
                <c:pt idx="0">
                  <c:v>0.46</c:v>
                </c:pt>
                <c:pt idx="1">
                  <c:v>0.1</c:v>
                </c:pt>
                <c:pt idx="2">
                  <c:v>0.12</c:v>
                </c:pt>
              </c:numCache>
            </c:numRef>
          </c:val>
          <c:extLst xmlns:c16r2="http://schemas.microsoft.com/office/drawing/2015/06/chart">
            <c:ext xmlns:c16="http://schemas.microsoft.com/office/drawing/2014/chart" uri="{C3380CC4-5D6E-409C-BE32-E72D297353CC}">
              <c16:uniqueId val="{00000001-7D3E-4DC9-B71E-3A1B7D3B91C6}"/>
            </c:ext>
          </c:extLst>
        </c:ser>
        <c:dLbls>
          <c:dLblPos val="outEnd"/>
          <c:showLegendKey val="0"/>
          <c:showVal val="1"/>
          <c:showCatName val="0"/>
          <c:showSerName val="0"/>
          <c:showPercent val="0"/>
          <c:showBubbleSize val="0"/>
        </c:dLbls>
        <c:gapWidth val="219"/>
        <c:overlap val="-27"/>
        <c:axId val="-2134417448"/>
        <c:axId val="-2134413816"/>
      </c:barChart>
      <c:catAx>
        <c:axId val="-2134417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4413816"/>
        <c:crosses val="autoZero"/>
        <c:auto val="1"/>
        <c:lblAlgn val="ctr"/>
        <c:lblOffset val="100"/>
        <c:noMultiLvlLbl val="0"/>
      </c:catAx>
      <c:valAx>
        <c:axId val="-213441381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44174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131426144883"/>
          <c:y val="0.118121804735196"/>
          <c:w val="0.554176732869284"/>
          <c:h val="0.63911914098046"/>
        </c:manualLayout>
      </c:layout>
      <c:pieChart>
        <c:varyColors val="1"/>
        <c:ser>
          <c:idx val="0"/>
          <c:order val="0"/>
          <c:tx>
            <c:strRef>
              <c:f>Sheet1!$B$1</c:f>
              <c:strCache>
                <c:ptCount val="1"/>
                <c:pt idx="0">
                  <c:v>Total</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BF26-4219-BC5B-4C7C0AC60664}"/>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BF26-4219-BC5B-4C7C0AC60664}"/>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Female</c:v>
                </c:pt>
                <c:pt idx="1">
                  <c:v>Male</c:v>
                </c:pt>
              </c:strCache>
            </c:strRef>
          </c:cat>
          <c:val>
            <c:numRef>
              <c:f>Sheet1!$B$2:$B$3</c:f>
              <c:numCache>
                <c:formatCode>General</c:formatCode>
                <c:ptCount val="2"/>
                <c:pt idx="0">
                  <c:v>13.0</c:v>
                </c:pt>
                <c:pt idx="1">
                  <c:v>21.0</c:v>
                </c:pt>
              </c:numCache>
            </c:numRef>
          </c:val>
          <c:extLst xmlns:c16r2="http://schemas.microsoft.com/office/drawing/2015/06/chart">
            <c:ext xmlns:c16="http://schemas.microsoft.com/office/drawing/2014/chart" uri="{C3380CC4-5D6E-409C-BE32-E72D297353CC}">
              <c16:uniqueId val="{00000000-18D8-4C22-AB22-1E30DE994756}"/>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310554408320429"/>
          <c:y val="0.809324323366116"/>
          <c:w val="0.430946738140463"/>
          <c:h val="0.18467218326254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&lt; 30</c:v>
                </c:pt>
                <c:pt idx="1">
                  <c:v>30 - 34</c:v>
                </c:pt>
                <c:pt idx="2">
                  <c:v>35 - 39</c:v>
                </c:pt>
                <c:pt idx="3">
                  <c:v>40 - 49</c:v>
                </c:pt>
                <c:pt idx="4">
                  <c:v>50 - 59</c:v>
                </c:pt>
                <c:pt idx="5">
                  <c:v>60 +</c:v>
                </c:pt>
              </c:strCache>
            </c:strRef>
          </c:cat>
          <c:val>
            <c:numRef>
              <c:f>Sheet1!$B$2:$B$7</c:f>
              <c:numCache>
                <c:formatCode>General</c:formatCode>
                <c:ptCount val="6"/>
                <c:pt idx="0">
                  <c:v>5.0</c:v>
                </c:pt>
                <c:pt idx="1">
                  <c:v>8.0</c:v>
                </c:pt>
                <c:pt idx="2">
                  <c:v>7.0</c:v>
                </c:pt>
                <c:pt idx="3">
                  <c:v>8.0</c:v>
                </c:pt>
                <c:pt idx="4">
                  <c:v>4.0</c:v>
                </c:pt>
                <c:pt idx="5">
                  <c:v>2.0</c:v>
                </c:pt>
              </c:numCache>
            </c:numRef>
          </c:val>
          <c:extLst xmlns:c16r2="http://schemas.microsoft.com/office/drawing/2015/06/chart">
            <c:ext xmlns:c16="http://schemas.microsoft.com/office/drawing/2014/chart" uri="{C3380CC4-5D6E-409C-BE32-E72D297353CC}">
              <c16:uniqueId val="{00000000-53B0-459D-82AE-79C8B754E4B8}"/>
            </c:ext>
          </c:extLst>
        </c:ser>
        <c:dLbls>
          <c:dLblPos val="outEnd"/>
          <c:showLegendKey val="0"/>
          <c:showVal val="1"/>
          <c:showCatName val="0"/>
          <c:showSerName val="0"/>
          <c:showPercent val="0"/>
          <c:showBubbleSize val="0"/>
        </c:dLbls>
        <c:gapWidth val="100"/>
        <c:axId val="-2131353688"/>
        <c:axId val="-2131345512"/>
      </c:barChart>
      <c:catAx>
        <c:axId val="-21313536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1345512"/>
        <c:crosses val="autoZero"/>
        <c:auto val="1"/>
        <c:lblAlgn val="ctr"/>
        <c:lblOffset val="100"/>
        <c:noMultiLvlLbl val="0"/>
      </c:catAx>
      <c:valAx>
        <c:axId val="-2131345512"/>
        <c:scaling>
          <c:orientation val="minMax"/>
        </c:scaling>
        <c:delete val="1"/>
        <c:axPos val="b"/>
        <c:numFmt formatCode="General" sourceLinked="1"/>
        <c:majorTickMark val="none"/>
        <c:minorTickMark val="none"/>
        <c:tickLblPos val="nextTo"/>
        <c:crossAx val="-213135368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81254567440824"/>
          <c:y val="0.0306644774966197"/>
          <c:w val="0.289436799727346"/>
          <c:h val="0.938671045006761"/>
        </c:manualLayout>
      </c:layout>
      <c:barChart>
        <c:barDir val="bar"/>
        <c:grouping val="clustered"/>
        <c:varyColors val="0"/>
        <c:ser>
          <c:idx val="0"/>
          <c:order val="0"/>
          <c:tx>
            <c:strRef>
              <c:f>Sheet1!$B$1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Manufacturer - metal products</c:v>
                </c:pt>
                <c:pt idx="1">
                  <c:v>Manufacturing- clothes</c:v>
                </c:pt>
                <c:pt idx="2">
                  <c:v>Manufacturing- leather work</c:v>
                </c:pt>
                <c:pt idx="3">
                  <c:v>Manufacturer - furniture</c:v>
                </c:pt>
                <c:pt idx="4">
                  <c:v>Retail/ wholesale - electronics</c:v>
                </c:pt>
                <c:pt idx="5">
                  <c:v>Retail/ wholesale - grocery</c:v>
                </c:pt>
                <c:pt idx="6">
                  <c:v>Retail/ wholesale - clothes</c:v>
                </c:pt>
                <c:pt idx="7">
                  <c:v>Retail/ wholesale - mama mbogas,  cereals</c:v>
                </c:pt>
                <c:pt idx="8">
                  <c:v>Services - barber/ salon</c:v>
                </c:pt>
                <c:pt idx="9">
                  <c:v>Services - Restaurants/ eating houses</c:v>
                </c:pt>
                <c:pt idx="10">
                  <c:v>Transport</c:v>
                </c:pt>
              </c:strCache>
            </c:strRef>
          </c:cat>
          <c:val>
            <c:numRef>
              <c:f>Sheet1!$B$2:$B$12</c:f>
              <c:numCache>
                <c:formatCode>General</c:formatCode>
                <c:ptCount val="11"/>
                <c:pt idx="0">
                  <c:v>4.0</c:v>
                </c:pt>
                <c:pt idx="1">
                  <c:v>3.0</c:v>
                </c:pt>
                <c:pt idx="2">
                  <c:v>3.0</c:v>
                </c:pt>
                <c:pt idx="3">
                  <c:v>3.0</c:v>
                </c:pt>
                <c:pt idx="4">
                  <c:v>3.0</c:v>
                </c:pt>
                <c:pt idx="5">
                  <c:v>2.0</c:v>
                </c:pt>
                <c:pt idx="6">
                  <c:v>1.0</c:v>
                </c:pt>
                <c:pt idx="7">
                  <c:v>6.0</c:v>
                </c:pt>
                <c:pt idx="8">
                  <c:v>4.0</c:v>
                </c:pt>
                <c:pt idx="9">
                  <c:v>3.0</c:v>
                </c:pt>
                <c:pt idx="10">
                  <c:v>2.0</c:v>
                </c:pt>
              </c:numCache>
            </c:numRef>
          </c:val>
          <c:extLst xmlns:c16r2="http://schemas.microsoft.com/office/drawing/2015/06/chart">
            <c:ext xmlns:c16="http://schemas.microsoft.com/office/drawing/2014/chart" uri="{C3380CC4-5D6E-409C-BE32-E72D297353CC}">
              <c16:uniqueId val="{00000000-ECFE-4842-BF53-7A6D2DD6C427}"/>
            </c:ext>
          </c:extLst>
        </c:ser>
        <c:dLbls>
          <c:dLblPos val="outEnd"/>
          <c:showLegendKey val="0"/>
          <c:showVal val="1"/>
          <c:showCatName val="0"/>
          <c:showSerName val="0"/>
          <c:showPercent val="0"/>
          <c:showBubbleSize val="0"/>
        </c:dLbls>
        <c:gapWidth val="100"/>
        <c:axId val="-2132277240"/>
        <c:axId val="-2132267256"/>
      </c:barChart>
      <c:catAx>
        <c:axId val="-213227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2267256"/>
        <c:crosses val="autoZero"/>
        <c:auto val="1"/>
        <c:lblAlgn val="ctr"/>
        <c:lblOffset val="100"/>
        <c:noMultiLvlLbl val="0"/>
      </c:catAx>
      <c:valAx>
        <c:axId val="-2132267256"/>
        <c:scaling>
          <c:orientation val="minMax"/>
        </c:scaling>
        <c:delete val="1"/>
        <c:axPos val="t"/>
        <c:numFmt formatCode="General" sourceLinked="1"/>
        <c:majorTickMark val="none"/>
        <c:minorTickMark val="none"/>
        <c:tickLblPos val="nextTo"/>
        <c:crossAx val="-213227724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3016993933472"/>
          <c:y val="0.10800885786337"/>
          <c:w val="0.359432612082329"/>
          <c:h val="0.584723366489841"/>
        </c:manualLayout>
      </c:layout>
      <c:pieChart>
        <c:varyColors val="1"/>
        <c:ser>
          <c:idx val="0"/>
          <c:order val="0"/>
          <c:tx>
            <c:strRef>
              <c:f>Sheet1!$B$1</c:f>
              <c:strCache>
                <c:ptCount val="1"/>
                <c:pt idx="0">
                  <c:v>Total</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8C9A-4F5A-9CCF-BFF56946974D}"/>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8C9A-4F5A-9CCF-BFF56946974D}"/>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Permanent structure </c:v>
                </c:pt>
                <c:pt idx="1">
                  <c:v>Termporary/ open space</c:v>
                </c:pt>
              </c:strCache>
            </c:strRef>
          </c:cat>
          <c:val>
            <c:numRef>
              <c:f>Sheet1!$B$2:$B$3</c:f>
              <c:numCache>
                <c:formatCode>General</c:formatCode>
                <c:ptCount val="2"/>
                <c:pt idx="0">
                  <c:v>14.0</c:v>
                </c:pt>
                <c:pt idx="1">
                  <c:v>20.0</c:v>
                </c:pt>
              </c:numCache>
            </c:numRef>
          </c:val>
          <c:extLst xmlns:c16r2="http://schemas.microsoft.com/office/drawing/2015/06/chart">
            <c:ext xmlns:c16="http://schemas.microsoft.com/office/drawing/2014/chart" uri="{C3380CC4-5D6E-409C-BE32-E72D297353CC}">
              <c16:uniqueId val="{00000000-AF20-4CB2-ABE6-A223E43DAD5B}"/>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248388909894893"/>
          <c:y val="0.772293058547825"/>
          <c:w val="0.60114996625117"/>
          <c:h val="0.22770694145217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7705264986693"/>
          <c:y val="0.0813721310062185"/>
          <c:w val="0.428290821703863"/>
          <c:h val="0.837255737987563"/>
        </c:manualLayout>
      </c:layout>
      <c:barChart>
        <c:barDir val="bar"/>
        <c:grouping val="clustered"/>
        <c:varyColors val="0"/>
        <c:ser>
          <c:idx val="0"/>
          <c:order val="0"/>
          <c:tx>
            <c:strRef>
              <c:f>Sheet1!$B$1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 year or less</c:v>
                </c:pt>
                <c:pt idx="1">
                  <c:v>Between 2 and 4 years</c:v>
                </c:pt>
                <c:pt idx="2">
                  <c:v>Between 5 and 9 years</c:v>
                </c:pt>
                <c:pt idx="3">
                  <c:v>Ten years or more</c:v>
                </c:pt>
              </c:strCache>
            </c:strRef>
          </c:cat>
          <c:val>
            <c:numRef>
              <c:f>Sheet1!$B$2:$B$5</c:f>
              <c:numCache>
                <c:formatCode>General</c:formatCode>
                <c:ptCount val="4"/>
                <c:pt idx="0">
                  <c:v>3.0</c:v>
                </c:pt>
                <c:pt idx="1">
                  <c:v>2.0</c:v>
                </c:pt>
                <c:pt idx="2">
                  <c:v>11.0</c:v>
                </c:pt>
                <c:pt idx="3">
                  <c:v>18.0</c:v>
                </c:pt>
              </c:numCache>
            </c:numRef>
          </c:val>
          <c:extLst xmlns:c16r2="http://schemas.microsoft.com/office/drawing/2015/06/chart">
            <c:ext xmlns:c16="http://schemas.microsoft.com/office/drawing/2014/chart" uri="{C3380CC4-5D6E-409C-BE32-E72D297353CC}">
              <c16:uniqueId val="{00000000-E7E5-444A-B055-C7EB28A9AAB6}"/>
            </c:ext>
          </c:extLst>
        </c:ser>
        <c:dLbls>
          <c:dLblPos val="outEnd"/>
          <c:showLegendKey val="0"/>
          <c:showVal val="1"/>
          <c:showCatName val="0"/>
          <c:showSerName val="0"/>
          <c:showPercent val="0"/>
          <c:showBubbleSize val="0"/>
        </c:dLbls>
        <c:gapWidth val="100"/>
        <c:axId val="-2132218120"/>
        <c:axId val="-2131328424"/>
      </c:barChart>
      <c:catAx>
        <c:axId val="-2132218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1328424"/>
        <c:crosses val="autoZero"/>
        <c:auto val="1"/>
        <c:lblAlgn val="ctr"/>
        <c:lblOffset val="100"/>
        <c:noMultiLvlLbl val="0"/>
      </c:catAx>
      <c:valAx>
        <c:axId val="-2131328424"/>
        <c:scaling>
          <c:orientation val="minMax"/>
        </c:scaling>
        <c:delete val="1"/>
        <c:axPos val="b"/>
        <c:numFmt formatCode="General" sourceLinked="1"/>
        <c:majorTickMark val="none"/>
        <c:minorTickMark val="none"/>
        <c:tickLblPos val="nextTo"/>
        <c:crossAx val="-213221812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High</c:v>
                </c:pt>
              </c:strCache>
            </c:strRef>
          </c:tx>
          <c:spPr>
            <a:solidFill>
              <a:schemeClr val="tx1">
                <a:lumMod val="75000"/>
                <a:lumOff val="25000"/>
              </a:schemeClr>
            </a:solidFill>
            <a:ln>
              <a:noFill/>
            </a:ln>
            <a:effectLst/>
          </c:spPr>
          <c:invertIfNegative val="0"/>
          <c:dPt>
            <c:idx val="3"/>
            <c:invertIfNegative val="0"/>
            <c:bubble3D val="0"/>
            <c:extLst xmlns:c16r2="http://schemas.microsoft.com/office/drawing/2015/06/chart">
              <c:ext xmlns:c16="http://schemas.microsoft.com/office/drawing/2014/chart" uri="{C3380CC4-5D6E-409C-BE32-E72D297353CC}">
                <c16:uniqueId val="{00000000-C7BF-43B9-9C52-6CFBB84B2DB6}"/>
              </c:ext>
            </c:extLst>
          </c:dPt>
          <c:dPt>
            <c:idx val="4"/>
            <c:invertIfNegative val="0"/>
            <c:bubble3D val="0"/>
            <c:spPr>
              <a:solidFill>
                <a:schemeClr val="tx1">
                  <a:lumMod val="75000"/>
                  <a:lumOff val="25000"/>
                </a:schemeClr>
              </a:solidFill>
              <a:ln>
                <a:solidFill>
                  <a:schemeClr val="bg2">
                    <a:lumMod val="60000"/>
                    <a:lumOff val="40000"/>
                  </a:schemeClr>
                </a:solidFill>
              </a:ln>
              <a:effectLst/>
            </c:spPr>
            <c:extLst xmlns:c16r2="http://schemas.microsoft.com/office/drawing/2015/06/chart">
              <c:ext xmlns:c16="http://schemas.microsoft.com/office/drawing/2014/chart" uri="{C3380CC4-5D6E-409C-BE32-E72D297353CC}">
                <c16:uniqueId val="{00000001-C7BF-43B9-9C52-6CFBB84B2DB6}"/>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85000"/>
                        <a:lumOff val="1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 G - Wholesale and retail trade; repair of motor vehicles and motorcycles </c:v>
                </c:pt>
                <c:pt idx="1">
                  <c:v> C - Manufacturing </c:v>
                </c:pt>
                <c:pt idx="2">
                  <c:v> I - Accommodation and food service activities </c:v>
                </c:pt>
                <c:pt idx="3">
                  <c:v> S - Other service activities </c:v>
                </c:pt>
                <c:pt idx="4">
                  <c:v> A - Agriculture, forestry and fishing </c:v>
                </c:pt>
                <c:pt idx="5">
                  <c:v> K - Financial and insurance activities </c:v>
                </c:pt>
                <c:pt idx="6">
                  <c:v> M - Professional, scientific and technical activities </c:v>
                </c:pt>
                <c:pt idx="7">
                  <c:v> N - Administrative and support service activities </c:v>
                </c:pt>
                <c:pt idx="8">
                  <c:v> J - Information and communication </c:v>
                </c:pt>
              </c:strCache>
            </c:strRef>
          </c:cat>
          <c:val>
            <c:numRef>
              <c:f>Sheet1!$B$2:$B$10</c:f>
              <c:numCache>
                <c:formatCode>0%</c:formatCode>
                <c:ptCount val="9"/>
                <c:pt idx="0">
                  <c:v>0.363205935367139</c:v>
                </c:pt>
                <c:pt idx="1">
                  <c:v>0.057671048154901</c:v>
                </c:pt>
                <c:pt idx="2">
                  <c:v>0.0769358298648557</c:v>
                </c:pt>
                <c:pt idx="3">
                  <c:v>0.0283980263487102</c:v>
                </c:pt>
                <c:pt idx="4">
                  <c:v>0.0011385347806063</c:v>
                </c:pt>
                <c:pt idx="5">
                  <c:v>0.0656798412189339</c:v>
                </c:pt>
                <c:pt idx="6">
                  <c:v>0.080251176154543</c:v>
                </c:pt>
                <c:pt idx="7">
                  <c:v>0.0598847149454427</c:v>
                </c:pt>
                <c:pt idx="8">
                  <c:v>0.0647098000992742</c:v>
                </c:pt>
              </c:numCache>
            </c:numRef>
          </c:val>
          <c:extLst xmlns:c16r2="http://schemas.microsoft.com/office/drawing/2015/06/chart">
            <c:ext xmlns:c16="http://schemas.microsoft.com/office/drawing/2014/chart" uri="{C3380CC4-5D6E-409C-BE32-E72D297353CC}">
              <c16:uniqueId val="{00000000-F58E-4076-9EB2-2EBA7C13ABB1}"/>
            </c:ext>
          </c:extLst>
        </c:ser>
        <c:dLbls>
          <c:dLblPos val="outEnd"/>
          <c:showLegendKey val="0"/>
          <c:showVal val="1"/>
          <c:showCatName val="0"/>
          <c:showSerName val="0"/>
          <c:showPercent val="0"/>
          <c:showBubbleSize val="0"/>
        </c:dLbls>
        <c:gapWidth val="110"/>
        <c:axId val="2136695656"/>
        <c:axId val="2136698632"/>
      </c:barChart>
      <c:catAx>
        <c:axId val="2136695656"/>
        <c:scaling>
          <c:orientation val="maxMin"/>
        </c:scaling>
        <c:delete val="1"/>
        <c:axPos val="l"/>
        <c:numFmt formatCode="General" sourceLinked="1"/>
        <c:majorTickMark val="out"/>
        <c:minorTickMark val="none"/>
        <c:tickLblPos val="nextTo"/>
        <c:crossAx val="2136698632"/>
        <c:crosses val="autoZero"/>
        <c:auto val="1"/>
        <c:lblAlgn val="ctr"/>
        <c:lblOffset val="100"/>
        <c:noMultiLvlLbl val="0"/>
      </c:catAx>
      <c:valAx>
        <c:axId val="2136698632"/>
        <c:scaling>
          <c:orientation val="minMax"/>
          <c:max val="1.0"/>
          <c:min val="0.0"/>
        </c:scaling>
        <c:delete val="1"/>
        <c:axPos val="t"/>
        <c:numFmt formatCode="0%" sourceLinked="1"/>
        <c:majorTickMark val="out"/>
        <c:minorTickMark val="none"/>
        <c:tickLblPos val="nextTo"/>
        <c:crossAx val="213669565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189259386045"/>
          <c:y val="0.053111166166773"/>
          <c:w val="0.4913755945476"/>
          <c:h val="0.925885881255915"/>
        </c:manualLayout>
      </c:layout>
      <c:barChart>
        <c:barDir val="bar"/>
        <c:grouping val="clustered"/>
        <c:varyColors val="0"/>
        <c:ser>
          <c:idx val="0"/>
          <c:order val="0"/>
          <c:tx>
            <c:strRef>
              <c:f>Sheet1!$B$1</c:f>
              <c:strCache>
                <c:ptCount val="1"/>
                <c:pt idx="0">
                  <c:v>Low</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Female only</c:v>
                </c:pt>
                <c:pt idx="1">
                  <c:v>Male only</c:v>
                </c:pt>
                <c:pt idx="2">
                  <c:v>Male-Female Partners</c:v>
                </c:pt>
                <c:pt idx="3">
                  <c:v>Female-Female Partners</c:v>
                </c:pt>
                <c:pt idx="4">
                  <c:v>Male-Male partners</c:v>
                </c:pt>
              </c:strCache>
            </c:strRef>
          </c:cat>
          <c:val>
            <c:numRef>
              <c:f>Sheet1!$B$2:$B$6</c:f>
              <c:numCache>
                <c:formatCode>0%</c:formatCode>
                <c:ptCount val="5"/>
                <c:pt idx="0">
                  <c:v>0.646373948991016</c:v>
                </c:pt>
                <c:pt idx="1">
                  <c:v>0.294199302624798</c:v>
                </c:pt>
                <c:pt idx="2">
                  <c:v>0.0384131822198252</c:v>
                </c:pt>
                <c:pt idx="3">
                  <c:v>0.02101356616436</c:v>
                </c:pt>
                <c:pt idx="4">
                  <c:v>0.0</c:v>
                </c:pt>
              </c:numCache>
            </c:numRef>
          </c:val>
          <c:extLst xmlns:c16r2="http://schemas.microsoft.com/office/drawing/2015/06/chart">
            <c:ext xmlns:c16="http://schemas.microsoft.com/office/drawing/2014/chart" uri="{C3380CC4-5D6E-409C-BE32-E72D297353CC}">
              <c16:uniqueId val="{00000000-E5D6-4383-8E64-F408A4662CE2}"/>
            </c:ext>
          </c:extLst>
        </c:ser>
        <c:dLbls>
          <c:dLblPos val="outEnd"/>
          <c:showLegendKey val="0"/>
          <c:showVal val="1"/>
          <c:showCatName val="0"/>
          <c:showSerName val="0"/>
          <c:showPercent val="0"/>
          <c:showBubbleSize val="0"/>
        </c:dLbls>
        <c:gapWidth val="110"/>
        <c:axId val="2135470616"/>
        <c:axId val="2135479560"/>
      </c:barChart>
      <c:catAx>
        <c:axId val="2135470616"/>
        <c:scaling>
          <c:orientation val="maxMin"/>
        </c:scaling>
        <c:delete val="1"/>
        <c:axPos val="l"/>
        <c:numFmt formatCode="General" sourceLinked="1"/>
        <c:majorTickMark val="out"/>
        <c:minorTickMark val="none"/>
        <c:tickLblPos val="nextTo"/>
        <c:crossAx val="2135479560"/>
        <c:crosses val="autoZero"/>
        <c:auto val="1"/>
        <c:lblAlgn val="ctr"/>
        <c:lblOffset val="100"/>
        <c:noMultiLvlLbl val="0"/>
      </c:catAx>
      <c:valAx>
        <c:axId val="2135479560"/>
        <c:scaling>
          <c:orientation val="minMax"/>
          <c:max val="1.0"/>
          <c:min val="0.0"/>
        </c:scaling>
        <c:delete val="1"/>
        <c:axPos val="t"/>
        <c:numFmt formatCode="0%" sourceLinked="1"/>
        <c:majorTickMark val="out"/>
        <c:minorTickMark val="none"/>
        <c:tickLblPos val="nextTo"/>
        <c:crossAx val="213547061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641064479232"/>
          <c:y val="0.0504332714184358"/>
          <c:w val="0.493358935520768"/>
          <c:h val="0.925885881255915"/>
        </c:manualLayout>
      </c:layout>
      <c:barChart>
        <c:barDir val="bar"/>
        <c:grouping val="clustered"/>
        <c:varyColors val="0"/>
        <c:ser>
          <c:idx val="0"/>
          <c:order val="0"/>
          <c:tx>
            <c:strRef>
              <c:f>Sheet1!$B$1</c:f>
              <c:strCache>
                <c:ptCount val="1"/>
                <c:pt idx="0">
                  <c:v>Medium</c:v>
                </c:pt>
              </c:strCache>
            </c:strRef>
          </c:tx>
          <c:spPr>
            <a:solidFill>
              <a:schemeClr val="accent4">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lumMod val="75000"/>
                        <a:lumOff val="25000"/>
                      </a:schemeClr>
                    </a:solidFill>
                    <a:latin typeface="Open Sans" panose="020B0606030504020204"/>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Female only</c:v>
                </c:pt>
                <c:pt idx="1">
                  <c:v>Male only</c:v>
                </c:pt>
                <c:pt idx="2">
                  <c:v>Male-Female Partners</c:v>
                </c:pt>
                <c:pt idx="3">
                  <c:v>Female-Female Partners</c:v>
                </c:pt>
                <c:pt idx="4">
                  <c:v>Male-Male partners</c:v>
                </c:pt>
              </c:strCache>
            </c:strRef>
          </c:cat>
          <c:val>
            <c:numRef>
              <c:f>Sheet1!$B$2:$B$6</c:f>
              <c:numCache>
                <c:formatCode>0%</c:formatCode>
                <c:ptCount val="5"/>
                <c:pt idx="0">
                  <c:v>0.375908525160646</c:v>
                </c:pt>
                <c:pt idx="1">
                  <c:v>0.467611248911637</c:v>
                </c:pt>
                <c:pt idx="2">
                  <c:v>0.114248681236863</c:v>
                </c:pt>
                <c:pt idx="3">
                  <c:v>0.0111990683747101</c:v>
                </c:pt>
                <c:pt idx="4">
                  <c:v>0.0310324763161442</c:v>
                </c:pt>
              </c:numCache>
            </c:numRef>
          </c:val>
          <c:extLst xmlns:c16r2="http://schemas.microsoft.com/office/drawing/2015/06/chart">
            <c:ext xmlns:c16="http://schemas.microsoft.com/office/drawing/2014/chart" uri="{C3380CC4-5D6E-409C-BE32-E72D297353CC}">
              <c16:uniqueId val="{00000000-CE9F-4116-B8A2-2000214CC199}"/>
            </c:ext>
          </c:extLst>
        </c:ser>
        <c:dLbls>
          <c:dLblPos val="outEnd"/>
          <c:showLegendKey val="0"/>
          <c:showVal val="1"/>
          <c:showCatName val="0"/>
          <c:showSerName val="0"/>
          <c:showPercent val="0"/>
          <c:showBubbleSize val="0"/>
        </c:dLbls>
        <c:gapWidth val="110"/>
        <c:axId val="2136709320"/>
        <c:axId val="2136760728"/>
      </c:barChart>
      <c:catAx>
        <c:axId val="2136709320"/>
        <c:scaling>
          <c:orientation val="maxMin"/>
        </c:scaling>
        <c:delete val="1"/>
        <c:axPos val="l"/>
        <c:numFmt formatCode="General" sourceLinked="1"/>
        <c:majorTickMark val="out"/>
        <c:minorTickMark val="none"/>
        <c:tickLblPos val="nextTo"/>
        <c:crossAx val="2136760728"/>
        <c:crosses val="autoZero"/>
        <c:auto val="1"/>
        <c:lblAlgn val="ctr"/>
        <c:lblOffset val="100"/>
        <c:noMultiLvlLbl val="0"/>
      </c:catAx>
      <c:valAx>
        <c:axId val="2136760728"/>
        <c:scaling>
          <c:orientation val="minMax"/>
          <c:max val="1.0"/>
          <c:min val="0.0"/>
        </c:scaling>
        <c:delete val="1"/>
        <c:axPos val="t"/>
        <c:numFmt formatCode="0%" sourceLinked="1"/>
        <c:majorTickMark val="out"/>
        <c:minorTickMark val="none"/>
        <c:tickLblPos val="nextTo"/>
        <c:crossAx val="213670932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ED15F-13AE-4020-8967-8BC607D9166A}" type="datetimeFigureOut">
              <a:rPr lang="en-ZA" smtClean="0"/>
              <a:t>5/17/21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65005E-1DCF-4996-BD16-FB64F3A1E5C6}" type="slidenum">
              <a:rPr lang="en-ZA" smtClean="0"/>
              <a:t>‹#›</a:t>
            </a:fld>
            <a:endParaRPr lang="en-ZA"/>
          </a:p>
        </p:txBody>
      </p:sp>
    </p:spTree>
    <p:extLst>
      <p:ext uri="{BB962C8B-B14F-4D97-AF65-F5344CB8AC3E}">
        <p14:creationId xmlns:p14="http://schemas.microsoft.com/office/powerpoint/2010/main" val="275469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E165005E-1DCF-4996-BD16-FB64F3A1E5C6}" type="slidenum">
              <a:rPr lang="en-ZA" smtClean="0"/>
              <a:t>1</a:t>
            </a:fld>
            <a:endParaRPr lang="en-ZA"/>
          </a:p>
        </p:txBody>
      </p:sp>
    </p:spTree>
    <p:extLst>
      <p:ext uri="{BB962C8B-B14F-4D97-AF65-F5344CB8AC3E}">
        <p14:creationId xmlns:p14="http://schemas.microsoft.com/office/powerpoint/2010/main" val="3268641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E165005E-1DCF-4996-BD16-FB64F3A1E5C6}" type="slidenum">
              <a:rPr lang="en-ZA" smtClean="0"/>
              <a:t>16</a:t>
            </a:fld>
            <a:endParaRPr lang="en-ZA"/>
          </a:p>
        </p:txBody>
      </p:sp>
    </p:spTree>
    <p:extLst>
      <p:ext uri="{BB962C8B-B14F-4D97-AF65-F5344CB8AC3E}">
        <p14:creationId xmlns:p14="http://schemas.microsoft.com/office/powerpoint/2010/main" val="1068256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i="1">
                <a:solidFill>
                  <a:prstClr val="black"/>
                </a:solidFill>
                <a:latin typeface="Open Sans"/>
              </a:rPr>
              <a:t>For example, the illustrative business shown on this slide, operates out of an temporary structure (informal) in a local market, the poor condition of the premises detracts value from the business thus it is marked as ‘extractive’. Conversely, the business is a member of a registered business association (formal) and derives value from this relationship by way of group bargaining power and protection from demolition. </a:t>
            </a:r>
            <a:endParaRPr kumimoji="0" lang="en-ZA" sz="1200" b="0" i="1" u="none" strike="noStrike" kern="1200" cap="none" spc="0" normalizeH="0" baseline="0" noProof="0">
              <a:ln>
                <a:noFill/>
              </a:ln>
              <a:solidFill>
                <a:prstClr val="black"/>
              </a:solidFill>
              <a:effectLst/>
              <a:uLnTx/>
              <a:uFillTx/>
              <a:latin typeface="Open Sans"/>
              <a:ea typeface="+mn-ea"/>
              <a:cs typeface="+mn-cs"/>
            </a:endParaRPr>
          </a:p>
          <a:p>
            <a:endParaRPr lang="en-ZA"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5005E-1DCF-4996-BD16-FB64F3A1E5C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10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51390-B545-43F8-8F56-AB2490A09F42}"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19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5005E-1DCF-4996-BD16-FB64F3A1E5C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247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5005E-1DCF-4996-BD16-FB64F3A1E5C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654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5005E-1DCF-4996-BD16-FB64F3A1E5C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874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ZA"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5005E-1DCF-4996-BD16-FB64F3A1E5C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711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5005E-1DCF-4996-BD16-FB64F3A1E5C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923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ZA" dirty="0"/>
          </a:p>
          <a:p>
            <a:pPr marL="0" indent="0">
              <a:buFont typeface="Arial" panose="020B0604020202020204" pitchFamily="34" charset="0"/>
              <a:buNone/>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5005E-1DCF-4996-BD16-FB64F3A1E5C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496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65005E-1DCF-4996-BD16-FB64F3A1E5C6}" type="slidenum">
              <a:rPr lang="en-ZA" smtClean="0"/>
              <a:t>26</a:t>
            </a:fld>
            <a:endParaRPr lang="en-ZA"/>
          </a:p>
        </p:txBody>
      </p:sp>
    </p:spTree>
    <p:extLst>
      <p:ext uri="{BB962C8B-B14F-4D97-AF65-F5344CB8AC3E}">
        <p14:creationId xmlns:p14="http://schemas.microsoft.com/office/powerpoint/2010/main" val="1571041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51390-B545-43F8-8F56-AB2490A09F42}"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905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5005E-1DCF-4996-BD16-FB64F3A1E5C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581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5005E-1DCF-4996-BD16-FB64F3A1E5C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230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5005E-1DCF-4996-BD16-FB64F3A1E5C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381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5005E-1DCF-4996-BD16-FB64F3A1E5C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486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5005E-1DCF-4996-BD16-FB64F3A1E5C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496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5005E-1DCF-4996-BD16-FB64F3A1E5C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843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E165005E-1DCF-4996-BD16-FB64F3A1E5C6}" type="slidenum">
              <a:rPr lang="en-ZA" smtClean="0"/>
              <a:t>42</a:t>
            </a:fld>
            <a:endParaRPr lang="en-ZA"/>
          </a:p>
        </p:txBody>
      </p:sp>
    </p:spTree>
    <p:extLst>
      <p:ext uri="{BB962C8B-B14F-4D97-AF65-F5344CB8AC3E}">
        <p14:creationId xmlns:p14="http://schemas.microsoft.com/office/powerpoint/2010/main" val="591592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5005E-1DCF-4996-BD16-FB64F3A1E5C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460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E165005E-1DCF-4996-BD16-FB64F3A1E5C6}" type="slidenum">
              <a:rPr lang="en-ZA" smtClean="0"/>
              <a:t>48</a:t>
            </a:fld>
            <a:endParaRPr lang="en-ZA"/>
          </a:p>
        </p:txBody>
      </p:sp>
    </p:spTree>
    <p:extLst>
      <p:ext uri="{BB962C8B-B14F-4D97-AF65-F5344CB8AC3E}">
        <p14:creationId xmlns:p14="http://schemas.microsoft.com/office/powerpoint/2010/main" val="3259317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5005E-1DCF-4996-BD16-FB64F3A1E5C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76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E165005E-1DCF-4996-BD16-FB64F3A1E5C6}" type="slidenum">
              <a:rPr lang="en-ZA" smtClean="0"/>
              <a:t>5</a:t>
            </a:fld>
            <a:endParaRPr lang="en-ZA"/>
          </a:p>
        </p:txBody>
      </p:sp>
    </p:spTree>
    <p:extLst>
      <p:ext uri="{BB962C8B-B14F-4D97-AF65-F5344CB8AC3E}">
        <p14:creationId xmlns:p14="http://schemas.microsoft.com/office/powerpoint/2010/main" val="1532532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E165005E-1DCF-4996-BD16-FB64F3A1E5C6}" type="slidenum">
              <a:rPr lang="en-ZA" smtClean="0"/>
              <a:t>52</a:t>
            </a:fld>
            <a:endParaRPr lang="en-ZA"/>
          </a:p>
        </p:txBody>
      </p:sp>
    </p:spTree>
    <p:extLst>
      <p:ext uri="{BB962C8B-B14F-4D97-AF65-F5344CB8AC3E}">
        <p14:creationId xmlns:p14="http://schemas.microsoft.com/office/powerpoint/2010/main" val="502934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5005E-1DCF-4996-BD16-FB64F3A1E5C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319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5005E-1DCF-4996-BD16-FB64F3A1E5C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3246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E165005E-1DCF-4996-BD16-FB64F3A1E5C6}" type="slidenum">
              <a:rPr lang="en-ZA" smtClean="0"/>
              <a:t>65</a:t>
            </a:fld>
            <a:endParaRPr lang="en-ZA"/>
          </a:p>
        </p:txBody>
      </p:sp>
    </p:spTree>
    <p:extLst>
      <p:ext uri="{BB962C8B-B14F-4D97-AF65-F5344CB8AC3E}">
        <p14:creationId xmlns:p14="http://schemas.microsoft.com/office/powerpoint/2010/main" val="1827296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65005E-1DCF-4996-BD16-FB64F3A1E5C6}" type="slidenum">
              <a:rPr lang="en-ZA" smtClean="0"/>
              <a:t>71</a:t>
            </a:fld>
            <a:endParaRPr lang="en-ZA"/>
          </a:p>
        </p:txBody>
      </p:sp>
    </p:spTree>
    <p:extLst>
      <p:ext uri="{BB962C8B-B14F-4D97-AF65-F5344CB8AC3E}">
        <p14:creationId xmlns:p14="http://schemas.microsoft.com/office/powerpoint/2010/main" val="2369867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E165005E-1DCF-4996-BD16-FB64F3A1E5C6}" type="slidenum">
              <a:rPr lang="en-ZA" smtClean="0"/>
              <a:t>72</a:t>
            </a:fld>
            <a:endParaRPr lang="en-ZA"/>
          </a:p>
        </p:txBody>
      </p:sp>
    </p:spTree>
    <p:extLst>
      <p:ext uri="{BB962C8B-B14F-4D97-AF65-F5344CB8AC3E}">
        <p14:creationId xmlns:p14="http://schemas.microsoft.com/office/powerpoint/2010/main" val="4050215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65005E-1DCF-4996-BD16-FB64F3A1E5C6}" type="slidenum">
              <a:rPr lang="en-ZA" smtClean="0"/>
              <a:t>77</a:t>
            </a:fld>
            <a:endParaRPr lang="en-ZA"/>
          </a:p>
        </p:txBody>
      </p:sp>
    </p:spTree>
    <p:extLst>
      <p:ext uri="{BB962C8B-B14F-4D97-AF65-F5344CB8AC3E}">
        <p14:creationId xmlns:p14="http://schemas.microsoft.com/office/powerpoint/2010/main" val="36380368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E165005E-1DCF-4996-BD16-FB64F3A1E5C6}" type="slidenum">
              <a:rPr lang="en-ZA" smtClean="0"/>
              <a:t>81</a:t>
            </a:fld>
            <a:endParaRPr lang="en-ZA"/>
          </a:p>
        </p:txBody>
      </p:sp>
    </p:spTree>
    <p:extLst>
      <p:ext uri="{BB962C8B-B14F-4D97-AF65-F5344CB8AC3E}">
        <p14:creationId xmlns:p14="http://schemas.microsoft.com/office/powerpoint/2010/main" val="1094903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E165005E-1DCF-4996-BD16-FB64F3A1E5C6}" type="slidenum">
              <a:rPr lang="en-ZA" smtClean="0"/>
              <a:t>6</a:t>
            </a:fld>
            <a:endParaRPr lang="en-ZA"/>
          </a:p>
        </p:txBody>
      </p:sp>
    </p:spTree>
    <p:extLst>
      <p:ext uri="{BB962C8B-B14F-4D97-AF65-F5344CB8AC3E}">
        <p14:creationId xmlns:p14="http://schemas.microsoft.com/office/powerpoint/2010/main" val="4267598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a:highlight>
                  <a:srgbClr val="FFFF00"/>
                </a:highlight>
              </a:rPr>
              <a:t>Formality is typically linked to the legal status of the business, is it registered or not. But, this study argues that there are multiple dimensions of formality AND informality. It is important to segment MSEs on a formality/informality spectrum to understand the nuance, and uncover some of the structural challenges that hinders their progress and development</a:t>
            </a:r>
          </a:p>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5005E-1DCF-4996-BD16-FB64F3A1E5C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763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E165005E-1DCF-4996-BD16-FB64F3A1E5C6}" type="slidenum">
              <a:rPr lang="en-ZA" smtClean="0"/>
              <a:t>9</a:t>
            </a:fld>
            <a:endParaRPr lang="en-ZA"/>
          </a:p>
        </p:txBody>
      </p:sp>
    </p:spTree>
    <p:extLst>
      <p:ext uri="{BB962C8B-B14F-4D97-AF65-F5344CB8AC3E}">
        <p14:creationId xmlns:p14="http://schemas.microsoft.com/office/powerpoint/2010/main" val="1514745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5005E-1DCF-4996-BD16-FB64F3A1E5C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34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5005E-1DCF-4996-BD16-FB64F3A1E5C6}"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048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51390-B545-43F8-8F56-AB2490A09F42}"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672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4" name="Footer Placeholder 11">
            <a:extLst>
              <a:ext uri="{FF2B5EF4-FFF2-40B4-BE49-F238E27FC236}">
                <a16:creationId xmlns:a16="http://schemas.microsoft.com/office/drawing/2014/main" xmlns="" id="{1ABA3A59-CA9B-4444-9724-E2F2653C6CA9}"/>
              </a:ext>
            </a:extLst>
          </p:cNvPr>
          <p:cNvSpPr>
            <a:spLocks noGrp="1"/>
          </p:cNvSpPr>
          <p:nvPr>
            <p:ph type="ftr" sz="quarter" idx="3"/>
          </p:nvPr>
        </p:nvSpPr>
        <p:spPr>
          <a:xfrm>
            <a:off x="835270" y="6391765"/>
            <a:ext cx="10947291" cy="365125"/>
          </a:xfrm>
          <a:prstGeom prst="rect">
            <a:avLst/>
          </a:prstGeom>
        </p:spPr>
        <p:txBody>
          <a:bodyPr vert="horz" lIns="91440" tIns="45720" rIns="91440" bIns="45720" rtlCol="0" anchor="ctr"/>
          <a:lstStyle>
            <a:lvl1pPr algn="l">
              <a:defRPr sz="1200">
                <a:solidFill>
                  <a:schemeClr val="tx1">
                    <a:tint val="75000"/>
                  </a:schemeClr>
                </a:solidFill>
                <a:latin typeface="+mj-lt"/>
                <a:ea typeface="Open Sans" panose="020B0606030504020204" pitchFamily="34" charset="0"/>
                <a:cs typeface="Open Sans" panose="020B0606030504020204" pitchFamily="34" charset="0"/>
              </a:defRPr>
            </a:lvl1pPr>
          </a:lstStyle>
          <a:p>
            <a:endParaRPr lang="en-ZA"/>
          </a:p>
        </p:txBody>
      </p:sp>
      <p:sp>
        <p:nvSpPr>
          <p:cNvPr id="3" name="Text Placeholder 2">
            <a:extLst>
              <a:ext uri="{FF2B5EF4-FFF2-40B4-BE49-F238E27FC236}">
                <a16:creationId xmlns:a16="http://schemas.microsoft.com/office/drawing/2014/main" xmlns="" id="{71720AE6-988F-4BCC-8A17-E4015B724B40}"/>
              </a:ext>
            </a:extLst>
          </p:cNvPr>
          <p:cNvSpPr>
            <a:spLocks noGrp="1"/>
          </p:cNvSpPr>
          <p:nvPr>
            <p:ph type="body" sz="quarter" idx="10" hasCustomPrompt="1"/>
          </p:nvPr>
        </p:nvSpPr>
        <p:spPr>
          <a:xfrm>
            <a:off x="527783" y="377339"/>
            <a:ext cx="6532439" cy="493099"/>
          </a:xfrm>
          <a:prstGeom prst="rect">
            <a:avLst/>
          </a:prstGeom>
        </p:spPr>
        <p:txBody>
          <a:bodyPr/>
          <a:lstStyle>
            <a:lvl1pPr marL="0" indent="0">
              <a:buNone/>
              <a:defRPr b="0">
                <a:latin typeface="+mj-lt"/>
                <a:ea typeface="Open Sans bold" panose="020B0806030504020204" pitchFamily="34" charset="0"/>
                <a:cs typeface="Open Sans bold" panose="020B0806030504020204" pitchFamily="34" charset="0"/>
              </a:defRPr>
            </a:lvl1pPr>
          </a:lstStyle>
          <a:p>
            <a:pPr lvl="0"/>
            <a:r>
              <a:rPr lang="en-US"/>
              <a:t>Heading</a:t>
            </a:r>
            <a:endParaRPr lang="en-ZA"/>
          </a:p>
        </p:txBody>
      </p:sp>
      <p:sp>
        <p:nvSpPr>
          <p:cNvPr id="6" name="Text Placeholder 2">
            <a:extLst>
              <a:ext uri="{FF2B5EF4-FFF2-40B4-BE49-F238E27FC236}">
                <a16:creationId xmlns:a16="http://schemas.microsoft.com/office/drawing/2014/main" xmlns="" id="{07ABA729-866A-49CC-ABD1-1AB6B9FBA507}"/>
              </a:ext>
            </a:extLst>
          </p:cNvPr>
          <p:cNvSpPr>
            <a:spLocks noGrp="1"/>
          </p:cNvSpPr>
          <p:nvPr>
            <p:ph type="body" sz="quarter" idx="11" hasCustomPrompt="1"/>
          </p:nvPr>
        </p:nvSpPr>
        <p:spPr>
          <a:xfrm>
            <a:off x="527783" y="870438"/>
            <a:ext cx="6532439" cy="365125"/>
          </a:xfrm>
          <a:prstGeom prst="rect">
            <a:avLst/>
          </a:prstGeom>
        </p:spPr>
        <p:txBody>
          <a:bodyPr/>
          <a:lstStyle>
            <a:lvl1pPr marL="0" indent="0">
              <a:buNone/>
              <a:defRPr lang="en-ZA" sz="1400" b="0" kern="1200" dirty="0">
                <a:solidFill>
                  <a:schemeClr val="tx1"/>
                </a:solidFill>
                <a:latin typeface="+mj-lt"/>
                <a:ea typeface="Open Sans bold" panose="020B0806030504020204" pitchFamily="34" charset="0"/>
                <a:cs typeface="Open Sans bold" panose="020B0806030504020204" pitchFamily="34" charset="0"/>
              </a:defRPr>
            </a:lvl1pPr>
          </a:lstStyle>
          <a:p>
            <a:pPr lvl="0"/>
            <a:r>
              <a:rPr lang="en-US"/>
              <a:t>Sub-heading</a:t>
            </a:r>
            <a:endParaRPr lang="en-ZA"/>
          </a:p>
        </p:txBody>
      </p:sp>
      <p:sp>
        <p:nvSpPr>
          <p:cNvPr id="9" name="Slide Number Placeholder 3">
            <a:extLst>
              <a:ext uri="{FF2B5EF4-FFF2-40B4-BE49-F238E27FC236}">
                <a16:creationId xmlns:a16="http://schemas.microsoft.com/office/drawing/2014/main" xmlns="" id="{8FEEDBCA-787E-4B2F-9926-C899564A1113}"/>
              </a:ext>
            </a:extLst>
          </p:cNvPr>
          <p:cNvSpPr>
            <a:spLocks noGrp="1"/>
          </p:cNvSpPr>
          <p:nvPr>
            <p:ph type="sldNum" sz="quarter" idx="4"/>
          </p:nvPr>
        </p:nvSpPr>
        <p:spPr>
          <a:xfrm>
            <a:off x="190498" y="6391765"/>
            <a:ext cx="630118" cy="365125"/>
          </a:xfrm>
          <a:prstGeom prst="rect">
            <a:avLst/>
          </a:prstGeom>
        </p:spPr>
        <p:txBody>
          <a:bodyPr/>
          <a:lstStyle>
            <a:lvl1pPr>
              <a:defRPr sz="1200">
                <a:latin typeface="+mj-lt"/>
              </a:defRPr>
            </a:lvl1pPr>
          </a:lstStyle>
          <a:p>
            <a:fld id="{E9D4EFA4-1F90-4D2B-A593-3266C62E9295}" type="slidenum">
              <a:rPr lang="en-ZA" smtClean="0"/>
              <a:pPr/>
              <a:t>‹#›</a:t>
            </a:fld>
            <a:r>
              <a:rPr lang="en-ZA"/>
              <a:t> |</a:t>
            </a:r>
          </a:p>
        </p:txBody>
      </p:sp>
      <p:sp>
        <p:nvSpPr>
          <p:cNvPr id="8" name="Content Placeholder 10">
            <a:extLst>
              <a:ext uri="{FF2B5EF4-FFF2-40B4-BE49-F238E27FC236}">
                <a16:creationId xmlns:a16="http://schemas.microsoft.com/office/drawing/2014/main" xmlns="" id="{76E59B57-2044-46B0-8950-7356ED684E3C}"/>
              </a:ext>
            </a:extLst>
          </p:cNvPr>
          <p:cNvSpPr>
            <a:spLocks noGrp="1"/>
          </p:cNvSpPr>
          <p:nvPr>
            <p:ph sz="quarter" idx="13" hasCustomPrompt="1"/>
          </p:nvPr>
        </p:nvSpPr>
        <p:spPr>
          <a:xfrm>
            <a:off x="527783" y="1561102"/>
            <a:ext cx="4788000" cy="4140000"/>
          </a:xfrm>
          <a:prstGeom prst="rect">
            <a:avLst/>
          </a:prstGeom>
        </p:spPr>
        <p:txBody>
          <a:bodyPr/>
          <a:lstStyle>
            <a:lvl1pPr indent="-228600" algn="l" defTabSz="914400" rtl="0" eaLnBrk="1" latinLnBrk="0" hangingPunct="1">
              <a:lnSpc>
                <a:spcPct val="90000"/>
              </a:lnSpc>
              <a:spcBef>
                <a:spcPts val="0"/>
              </a:spcBef>
              <a:spcAft>
                <a:spcPts val="600"/>
              </a:spcAft>
              <a:buSzPct val="140000"/>
              <a:defRPr lang="en-US" sz="1200" kern="1200" dirty="0" smtClean="0">
                <a:solidFill>
                  <a:schemeClr val="tx1"/>
                </a:solidFill>
                <a:latin typeface="+mj-lt"/>
                <a:ea typeface="+mn-ea"/>
                <a:cs typeface="+mn-cs"/>
              </a:defRPr>
            </a:lvl1pPr>
            <a:lvl2pPr marL="612000" indent="-228600" algn="l" defTabSz="914400" rtl="0" eaLnBrk="1" latinLnBrk="0" hangingPunct="1">
              <a:lnSpc>
                <a:spcPct val="90000"/>
              </a:lnSpc>
              <a:spcBef>
                <a:spcPts val="0"/>
              </a:spcBef>
              <a:spcAft>
                <a:spcPts val="600"/>
              </a:spcAft>
              <a:buFont typeface="Open Sans" panose="020B0606030504020204" pitchFamily="34" charset="0"/>
              <a:buChar char="»"/>
              <a:defRPr lang="en-US" sz="1200" kern="1200" dirty="0" smtClean="0">
                <a:solidFill>
                  <a:schemeClr val="tx1"/>
                </a:solidFill>
                <a:latin typeface="+mj-lt"/>
                <a:ea typeface="+mn-ea"/>
                <a:cs typeface="+mn-cs"/>
              </a:defRPr>
            </a:lvl2pPr>
            <a:lvl3pPr marL="864000" indent="-228600" algn="l" defTabSz="914400" rtl="0" eaLnBrk="1" latinLnBrk="0" hangingPunct="1">
              <a:lnSpc>
                <a:spcPct val="90000"/>
              </a:lnSpc>
              <a:spcBef>
                <a:spcPts val="0"/>
              </a:spcBef>
              <a:spcAft>
                <a:spcPts val="600"/>
              </a:spcAft>
              <a:buSzPct val="80000"/>
              <a:buFont typeface="Courier New" panose="02070309020205020404" pitchFamily="49" charset="0"/>
              <a:buChar char="o"/>
              <a:defRPr lang="en-US" sz="1200" kern="1200" dirty="0" smtClean="0">
                <a:solidFill>
                  <a:schemeClr val="tx1"/>
                </a:solidFill>
                <a:latin typeface="+mj-lt"/>
                <a:ea typeface="+mn-ea"/>
                <a:cs typeface="+mn-cs"/>
              </a:defRPr>
            </a:lvl3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3548701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E247E216-91DB-456A-9B36-69FA14845B14}"/>
              </a:ext>
            </a:extLst>
          </p:cNvPr>
          <p:cNvSpPr/>
          <p:nvPr userDrawn="1"/>
        </p:nvSpPr>
        <p:spPr>
          <a:xfrm>
            <a:off x="1301212" y="1363537"/>
            <a:ext cx="3464169" cy="597148"/>
          </a:xfrm>
          <a:prstGeom prst="rect">
            <a:avLst/>
          </a:prstGeom>
          <a:solidFill>
            <a:schemeClr val="accent1"/>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mj-lt"/>
            </a:endParaRPr>
          </a:p>
        </p:txBody>
      </p:sp>
      <p:sp>
        <p:nvSpPr>
          <p:cNvPr id="9" name="Rectangle 8">
            <a:extLst>
              <a:ext uri="{FF2B5EF4-FFF2-40B4-BE49-F238E27FC236}">
                <a16:creationId xmlns:a16="http://schemas.microsoft.com/office/drawing/2014/main" xmlns="" id="{DF58A415-7DC6-47EA-A36A-68F3404B05FA}"/>
              </a:ext>
            </a:extLst>
          </p:cNvPr>
          <p:cNvSpPr/>
          <p:nvPr userDrawn="1"/>
        </p:nvSpPr>
        <p:spPr>
          <a:xfrm>
            <a:off x="6962042" y="1381000"/>
            <a:ext cx="3464169" cy="597148"/>
          </a:xfrm>
          <a:prstGeom prst="rect">
            <a:avLst/>
          </a:prstGeom>
          <a:solidFill>
            <a:schemeClr val="accent1"/>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mj-lt"/>
            </a:endParaRPr>
          </a:p>
        </p:txBody>
      </p:sp>
      <p:sp>
        <p:nvSpPr>
          <p:cNvPr id="3" name="Footer Placeholder 2">
            <a:extLst>
              <a:ext uri="{FF2B5EF4-FFF2-40B4-BE49-F238E27FC236}">
                <a16:creationId xmlns:a16="http://schemas.microsoft.com/office/drawing/2014/main" xmlns="" id="{4F3DDAAC-CE90-4900-935E-25EB21667A94}"/>
              </a:ext>
            </a:extLst>
          </p:cNvPr>
          <p:cNvSpPr>
            <a:spLocks noGrp="1"/>
          </p:cNvSpPr>
          <p:nvPr>
            <p:ph type="ftr" sz="quarter" idx="10"/>
          </p:nvPr>
        </p:nvSpPr>
        <p:spPr>
          <a:xfrm>
            <a:off x="838300" y="6391765"/>
            <a:ext cx="10947291" cy="365125"/>
          </a:xfrm>
        </p:spPr>
        <p:txBody>
          <a:bodyPr/>
          <a:lstStyle>
            <a:lvl1pPr>
              <a:defRPr>
                <a:latin typeface="+mj-lt"/>
              </a:defRPr>
            </a:lvl1pPr>
          </a:lstStyle>
          <a:p>
            <a:endParaRPr lang="en-ZA"/>
          </a:p>
        </p:txBody>
      </p:sp>
      <p:sp>
        <p:nvSpPr>
          <p:cNvPr id="4" name="Text Placeholder 2">
            <a:extLst>
              <a:ext uri="{FF2B5EF4-FFF2-40B4-BE49-F238E27FC236}">
                <a16:creationId xmlns:a16="http://schemas.microsoft.com/office/drawing/2014/main" xmlns="" id="{F7146A6D-8B10-4650-ACE6-44B87A4B3F4F}"/>
              </a:ext>
            </a:extLst>
          </p:cNvPr>
          <p:cNvSpPr>
            <a:spLocks noGrp="1"/>
          </p:cNvSpPr>
          <p:nvPr>
            <p:ph type="body" sz="quarter" idx="11" hasCustomPrompt="1"/>
          </p:nvPr>
        </p:nvSpPr>
        <p:spPr>
          <a:xfrm>
            <a:off x="527783" y="377339"/>
            <a:ext cx="6532439" cy="493099"/>
          </a:xfrm>
          <a:prstGeom prst="rect">
            <a:avLst/>
          </a:prstGeom>
        </p:spPr>
        <p:txBody>
          <a:bodyPr/>
          <a:lstStyle>
            <a:lvl1pPr marL="0" indent="0">
              <a:buNone/>
              <a:defRPr b="0">
                <a:latin typeface="+mj-lt"/>
                <a:ea typeface="Open Sans bold" panose="020B0806030504020204" pitchFamily="34" charset="0"/>
                <a:cs typeface="Open Sans bold" panose="020B0806030504020204" pitchFamily="34" charset="0"/>
              </a:defRPr>
            </a:lvl1pPr>
          </a:lstStyle>
          <a:p>
            <a:pPr lvl="0"/>
            <a:r>
              <a:rPr lang="en-US"/>
              <a:t>Heading</a:t>
            </a:r>
            <a:endParaRPr lang="en-ZA"/>
          </a:p>
        </p:txBody>
      </p:sp>
      <p:sp>
        <p:nvSpPr>
          <p:cNvPr id="5" name="Text Placeholder 2">
            <a:extLst>
              <a:ext uri="{FF2B5EF4-FFF2-40B4-BE49-F238E27FC236}">
                <a16:creationId xmlns:a16="http://schemas.microsoft.com/office/drawing/2014/main" xmlns="" id="{5A5717E0-1696-4891-830B-55661DBD0004}"/>
              </a:ext>
            </a:extLst>
          </p:cNvPr>
          <p:cNvSpPr>
            <a:spLocks noGrp="1"/>
          </p:cNvSpPr>
          <p:nvPr>
            <p:ph type="body" sz="quarter" idx="12" hasCustomPrompt="1"/>
          </p:nvPr>
        </p:nvSpPr>
        <p:spPr>
          <a:xfrm>
            <a:off x="527783" y="870438"/>
            <a:ext cx="6532439" cy="316037"/>
          </a:xfrm>
          <a:prstGeom prst="rect">
            <a:avLst/>
          </a:prstGeom>
        </p:spPr>
        <p:txBody>
          <a:bodyPr/>
          <a:lstStyle>
            <a:lvl1pPr marL="0" indent="0">
              <a:buNone/>
              <a:defRPr sz="1400" b="0">
                <a:latin typeface="+mj-lt"/>
                <a:ea typeface="Open Sans bold" panose="020B0806030504020204" pitchFamily="34" charset="0"/>
                <a:cs typeface="Open Sans bold" panose="020B0806030504020204" pitchFamily="34" charset="0"/>
              </a:defRPr>
            </a:lvl1pPr>
          </a:lstStyle>
          <a:p>
            <a:pPr lvl="0"/>
            <a:r>
              <a:rPr lang="en-US"/>
              <a:t>Sub-heading</a:t>
            </a:r>
            <a:endParaRPr lang="en-ZA"/>
          </a:p>
        </p:txBody>
      </p:sp>
      <p:sp>
        <p:nvSpPr>
          <p:cNvPr id="6" name="Rectangle 5">
            <a:extLst>
              <a:ext uri="{FF2B5EF4-FFF2-40B4-BE49-F238E27FC236}">
                <a16:creationId xmlns:a16="http://schemas.microsoft.com/office/drawing/2014/main" xmlns="" id="{E6BEC348-51B5-464A-B229-34986B085C71}"/>
              </a:ext>
            </a:extLst>
          </p:cNvPr>
          <p:cNvSpPr/>
          <p:nvPr userDrawn="1"/>
        </p:nvSpPr>
        <p:spPr>
          <a:xfrm>
            <a:off x="531886" y="1679574"/>
            <a:ext cx="5002823" cy="4572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mj-lt"/>
            </a:endParaRPr>
          </a:p>
        </p:txBody>
      </p:sp>
      <p:sp>
        <p:nvSpPr>
          <p:cNvPr id="7" name="Rectangle 6">
            <a:extLst>
              <a:ext uri="{FF2B5EF4-FFF2-40B4-BE49-F238E27FC236}">
                <a16:creationId xmlns:a16="http://schemas.microsoft.com/office/drawing/2014/main" xmlns="" id="{3AB16837-5BD9-425C-BE92-206AFA1FB038}"/>
              </a:ext>
            </a:extLst>
          </p:cNvPr>
          <p:cNvSpPr/>
          <p:nvPr userDrawn="1"/>
        </p:nvSpPr>
        <p:spPr>
          <a:xfrm>
            <a:off x="6192715" y="1679574"/>
            <a:ext cx="5002823" cy="4572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mj-lt"/>
            </a:endParaRPr>
          </a:p>
        </p:txBody>
      </p:sp>
      <p:sp>
        <p:nvSpPr>
          <p:cNvPr id="17" name="Slide Number Placeholder 3">
            <a:extLst>
              <a:ext uri="{FF2B5EF4-FFF2-40B4-BE49-F238E27FC236}">
                <a16:creationId xmlns:a16="http://schemas.microsoft.com/office/drawing/2014/main" xmlns="" id="{E9E548FE-6DD8-43B5-B9C3-33D93D9230ED}"/>
              </a:ext>
            </a:extLst>
          </p:cNvPr>
          <p:cNvSpPr>
            <a:spLocks noGrp="1"/>
          </p:cNvSpPr>
          <p:nvPr>
            <p:ph type="sldNum" sz="quarter" idx="4"/>
          </p:nvPr>
        </p:nvSpPr>
        <p:spPr>
          <a:xfrm>
            <a:off x="190498" y="6391765"/>
            <a:ext cx="630118" cy="365125"/>
          </a:xfrm>
          <a:prstGeom prst="rect">
            <a:avLst/>
          </a:prstGeom>
        </p:spPr>
        <p:txBody>
          <a:bodyPr/>
          <a:lstStyle>
            <a:lvl1pPr>
              <a:defRPr sz="1200">
                <a:latin typeface="+mj-lt"/>
              </a:defRPr>
            </a:lvl1pPr>
          </a:lstStyle>
          <a:p>
            <a:fld id="{E9D4EFA4-1F90-4D2B-A593-3266C62E9295}" type="slidenum">
              <a:rPr lang="en-ZA" smtClean="0"/>
              <a:pPr/>
              <a:t>‹#›</a:t>
            </a:fld>
            <a:r>
              <a:rPr lang="en-ZA"/>
              <a:t> |</a:t>
            </a:r>
          </a:p>
        </p:txBody>
      </p:sp>
      <p:sp>
        <p:nvSpPr>
          <p:cNvPr id="13" name="Text Placeholder 8">
            <a:extLst>
              <a:ext uri="{FF2B5EF4-FFF2-40B4-BE49-F238E27FC236}">
                <a16:creationId xmlns:a16="http://schemas.microsoft.com/office/drawing/2014/main" xmlns="" id="{77F92589-B443-42A4-838F-69608026E6F8}"/>
              </a:ext>
            </a:extLst>
          </p:cNvPr>
          <p:cNvSpPr>
            <a:spLocks noGrp="1"/>
          </p:cNvSpPr>
          <p:nvPr>
            <p:ph type="body" sz="quarter" idx="17" hasCustomPrompt="1"/>
          </p:nvPr>
        </p:nvSpPr>
        <p:spPr>
          <a:xfrm>
            <a:off x="1443982" y="1478802"/>
            <a:ext cx="3178628" cy="371475"/>
          </a:xfrm>
          <a:prstGeom prst="rect">
            <a:avLst/>
          </a:prstGeom>
        </p:spPr>
        <p:txBody>
          <a:bodyPr anchor="ctr"/>
          <a:lstStyle>
            <a:lvl1pPr marL="0" indent="0" algn="ctr">
              <a:buNone/>
              <a:defRPr sz="1600" b="1">
                <a:solidFill>
                  <a:schemeClr val="bg1"/>
                </a:solidFill>
              </a:defRPr>
            </a:lvl1pPr>
            <a:lvl5pPr marL="1828800" indent="0">
              <a:buNone/>
              <a:defRPr/>
            </a:lvl5pPr>
          </a:lstStyle>
          <a:p>
            <a:pPr lvl="0"/>
            <a:r>
              <a:rPr lang="en-ZA"/>
              <a:t>Click to insert heading</a:t>
            </a:r>
          </a:p>
        </p:txBody>
      </p:sp>
      <p:sp>
        <p:nvSpPr>
          <p:cNvPr id="14" name="Text Placeholder 8">
            <a:extLst>
              <a:ext uri="{FF2B5EF4-FFF2-40B4-BE49-F238E27FC236}">
                <a16:creationId xmlns:a16="http://schemas.microsoft.com/office/drawing/2014/main" xmlns="" id="{6F7ED9AF-1149-4738-A398-21FF59AE4136}"/>
              </a:ext>
            </a:extLst>
          </p:cNvPr>
          <p:cNvSpPr>
            <a:spLocks noGrp="1"/>
          </p:cNvSpPr>
          <p:nvPr>
            <p:ph type="body" sz="quarter" idx="18" hasCustomPrompt="1"/>
          </p:nvPr>
        </p:nvSpPr>
        <p:spPr>
          <a:xfrm>
            <a:off x="7104812" y="1491031"/>
            <a:ext cx="3178628" cy="371475"/>
          </a:xfrm>
          <a:prstGeom prst="rect">
            <a:avLst/>
          </a:prstGeom>
        </p:spPr>
        <p:txBody>
          <a:bodyPr anchor="ctr"/>
          <a:lstStyle>
            <a:lvl1pPr marL="0" indent="0" algn="ctr">
              <a:buNone/>
              <a:defRPr sz="1600" b="1">
                <a:solidFill>
                  <a:schemeClr val="bg1"/>
                </a:solidFill>
              </a:defRPr>
            </a:lvl1pPr>
            <a:lvl5pPr marL="1828800" indent="0">
              <a:buNone/>
              <a:defRPr/>
            </a:lvl5pPr>
          </a:lstStyle>
          <a:p>
            <a:pPr lvl="0"/>
            <a:r>
              <a:rPr lang="en-ZA"/>
              <a:t>Click to insert heading</a:t>
            </a:r>
          </a:p>
        </p:txBody>
      </p:sp>
      <p:sp>
        <p:nvSpPr>
          <p:cNvPr id="16" name="Content Placeholder 10">
            <a:extLst>
              <a:ext uri="{FF2B5EF4-FFF2-40B4-BE49-F238E27FC236}">
                <a16:creationId xmlns:a16="http://schemas.microsoft.com/office/drawing/2014/main" xmlns="" id="{60FC87A7-AA16-4432-BEB9-76413E998C95}"/>
              </a:ext>
            </a:extLst>
          </p:cNvPr>
          <p:cNvSpPr>
            <a:spLocks noGrp="1"/>
          </p:cNvSpPr>
          <p:nvPr>
            <p:ph sz="quarter" idx="13" hasCustomPrompt="1"/>
          </p:nvPr>
        </p:nvSpPr>
        <p:spPr>
          <a:xfrm>
            <a:off x="645252" y="2051049"/>
            <a:ext cx="4788000" cy="4140000"/>
          </a:xfrm>
          <a:prstGeom prst="rect">
            <a:avLst/>
          </a:prstGeom>
        </p:spPr>
        <p:txBody>
          <a:bodyPr/>
          <a:lstStyle>
            <a:lvl1pPr indent="-228600" algn="l" defTabSz="914400" rtl="0" eaLnBrk="1" latinLnBrk="0" hangingPunct="1">
              <a:lnSpc>
                <a:spcPct val="90000"/>
              </a:lnSpc>
              <a:spcBef>
                <a:spcPts val="0"/>
              </a:spcBef>
              <a:spcAft>
                <a:spcPts val="600"/>
              </a:spcAft>
              <a:buSzPct val="140000"/>
              <a:defRPr lang="en-US" sz="1200" kern="1200" dirty="0" smtClean="0">
                <a:solidFill>
                  <a:schemeClr val="tx1"/>
                </a:solidFill>
                <a:latin typeface="+mj-lt"/>
                <a:ea typeface="+mn-ea"/>
                <a:cs typeface="+mn-cs"/>
              </a:defRPr>
            </a:lvl1pPr>
            <a:lvl2pPr marL="612000" indent="-228600" algn="l" defTabSz="914400" rtl="0" eaLnBrk="1" latinLnBrk="0" hangingPunct="1">
              <a:lnSpc>
                <a:spcPct val="90000"/>
              </a:lnSpc>
              <a:spcBef>
                <a:spcPts val="0"/>
              </a:spcBef>
              <a:spcAft>
                <a:spcPts val="600"/>
              </a:spcAft>
              <a:buFont typeface="Open Sans" panose="020B0606030504020204" pitchFamily="34" charset="0"/>
              <a:buChar char="»"/>
              <a:defRPr lang="en-US" sz="1200" kern="1200" dirty="0" smtClean="0">
                <a:solidFill>
                  <a:schemeClr val="tx1"/>
                </a:solidFill>
                <a:latin typeface="+mj-lt"/>
                <a:ea typeface="+mn-ea"/>
                <a:cs typeface="+mn-cs"/>
              </a:defRPr>
            </a:lvl2pPr>
            <a:lvl3pPr marL="864000" indent="-228600" algn="l" defTabSz="914400" rtl="0" eaLnBrk="1" latinLnBrk="0" hangingPunct="1">
              <a:lnSpc>
                <a:spcPct val="90000"/>
              </a:lnSpc>
              <a:spcBef>
                <a:spcPts val="0"/>
              </a:spcBef>
              <a:spcAft>
                <a:spcPts val="600"/>
              </a:spcAft>
              <a:buSzPct val="80000"/>
              <a:buFont typeface="Courier New" panose="02070309020205020404" pitchFamily="49" charset="0"/>
              <a:buChar char="o"/>
              <a:defRPr lang="en-US" sz="1200" kern="1200" dirty="0" smtClean="0">
                <a:solidFill>
                  <a:schemeClr val="tx1"/>
                </a:solidFill>
                <a:latin typeface="+mj-lt"/>
                <a:ea typeface="+mn-ea"/>
                <a:cs typeface="+mn-cs"/>
              </a:defRPr>
            </a:lvl3pPr>
          </a:lstStyle>
          <a:p>
            <a:pPr lvl="0"/>
            <a:r>
              <a:rPr lang="en-US"/>
              <a:t>Click to add text</a:t>
            </a:r>
          </a:p>
          <a:p>
            <a:pPr lvl="1"/>
            <a:r>
              <a:rPr lang="en-US"/>
              <a:t>Second level</a:t>
            </a:r>
          </a:p>
          <a:p>
            <a:pPr lvl="2"/>
            <a:r>
              <a:rPr lang="en-US"/>
              <a:t>Third level</a:t>
            </a:r>
          </a:p>
        </p:txBody>
      </p:sp>
      <p:sp>
        <p:nvSpPr>
          <p:cNvPr id="18" name="Content Placeholder 10">
            <a:extLst>
              <a:ext uri="{FF2B5EF4-FFF2-40B4-BE49-F238E27FC236}">
                <a16:creationId xmlns:a16="http://schemas.microsoft.com/office/drawing/2014/main" xmlns="" id="{9B30D27E-A4D9-40DC-A641-7E2ACEBE6E36}"/>
              </a:ext>
            </a:extLst>
          </p:cNvPr>
          <p:cNvSpPr>
            <a:spLocks noGrp="1"/>
          </p:cNvSpPr>
          <p:nvPr>
            <p:ph sz="quarter" idx="19" hasCustomPrompt="1"/>
          </p:nvPr>
        </p:nvSpPr>
        <p:spPr>
          <a:xfrm>
            <a:off x="6300958" y="2051049"/>
            <a:ext cx="4788000" cy="4140000"/>
          </a:xfrm>
          <a:prstGeom prst="rect">
            <a:avLst/>
          </a:prstGeom>
        </p:spPr>
        <p:txBody>
          <a:bodyPr/>
          <a:lstStyle>
            <a:lvl1pPr indent="-228600" algn="l" defTabSz="914400" rtl="0" eaLnBrk="1" latinLnBrk="0" hangingPunct="1">
              <a:lnSpc>
                <a:spcPct val="90000"/>
              </a:lnSpc>
              <a:spcBef>
                <a:spcPts val="0"/>
              </a:spcBef>
              <a:spcAft>
                <a:spcPts val="600"/>
              </a:spcAft>
              <a:buSzPct val="140000"/>
              <a:defRPr lang="en-US" sz="1200" kern="1200" dirty="0" smtClean="0">
                <a:solidFill>
                  <a:schemeClr val="tx1"/>
                </a:solidFill>
                <a:latin typeface="+mj-lt"/>
                <a:ea typeface="+mn-ea"/>
                <a:cs typeface="+mn-cs"/>
              </a:defRPr>
            </a:lvl1pPr>
            <a:lvl2pPr marL="612000" indent="-228600" algn="l" defTabSz="914400" rtl="0" eaLnBrk="1" latinLnBrk="0" hangingPunct="1">
              <a:lnSpc>
                <a:spcPct val="90000"/>
              </a:lnSpc>
              <a:spcBef>
                <a:spcPts val="0"/>
              </a:spcBef>
              <a:spcAft>
                <a:spcPts val="600"/>
              </a:spcAft>
              <a:buFont typeface="Open Sans" panose="020B0606030504020204" pitchFamily="34" charset="0"/>
              <a:buChar char="»"/>
              <a:defRPr lang="en-US" sz="1200" kern="1200" dirty="0" smtClean="0">
                <a:solidFill>
                  <a:schemeClr val="tx1"/>
                </a:solidFill>
                <a:latin typeface="+mj-lt"/>
                <a:ea typeface="+mn-ea"/>
                <a:cs typeface="+mn-cs"/>
              </a:defRPr>
            </a:lvl2pPr>
            <a:lvl3pPr marL="864000" indent="-228600" algn="l" defTabSz="914400" rtl="0" eaLnBrk="1" latinLnBrk="0" hangingPunct="1">
              <a:lnSpc>
                <a:spcPct val="90000"/>
              </a:lnSpc>
              <a:spcBef>
                <a:spcPts val="0"/>
              </a:spcBef>
              <a:spcAft>
                <a:spcPts val="600"/>
              </a:spcAft>
              <a:buSzPct val="80000"/>
              <a:buFont typeface="Courier New" panose="02070309020205020404" pitchFamily="49" charset="0"/>
              <a:buChar char="o"/>
              <a:defRPr lang="en-US" sz="1200" kern="1200" dirty="0" smtClean="0">
                <a:solidFill>
                  <a:schemeClr val="tx1"/>
                </a:solidFill>
                <a:latin typeface="+mj-lt"/>
                <a:ea typeface="+mn-ea"/>
                <a:cs typeface="+mn-cs"/>
              </a:defRPr>
            </a:lvl3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592084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E247E216-91DB-456A-9B36-69FA14845B14}"/>
              </a:ext>
            </a:extLst>
          </p:cNvPr>
          <p:cNvSpPr/>
          <p:nvPr userDrawn="1"/>
        </p:nvSpPr>
        <p:spPr>
          <a:xfrm>
            <a:off x="1301212" y="1363537"/>
            <a:ext cx="3464169" cy="597148"/>
          </a:xfrm>
          <a:prstGeom prst="rect">
            <a:avLst/>
          </a:prstGeom>
          <a:solidFill>
            <a:schemeClr val="accent2"/>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mj-lt"/>
            </a:endParaRPr>
          </a:p>
        </p:txBody>
      </p:sp>
      <p:sp>
        <p:nvSpPr>
          <p:cNvPr id="3" name="Footer Placeholder 2">
            <a:extLst>
              <a:ext uri="{FF2B5EF4-FFF2-40B4-BE49-F238E27FC236}">
                <a16:creationId xmlns:a16="http://schemas.microsoft.com/office/drawing/2014/main" xmlns="" id="{4F3DDAAC-CE90-4900-935E-25EB21667A94}"/>
              </a:ext>
            </a:extLst>
          </p:cNvPr>
          <p:cNvSpPr>
            <a:spLocks noGrp="1"/>
          </p:cNvSpPr>
          <p:nvPr>
            <p:ph type="ftr" sz="quarter" idx="10"/>
          </p:nvPr>
        </p:nvSpPr>
        <p:spPr>
          <a:xfrm>
            <a:off x="837779" y="6391765"/>
            <a:ext cx="10947291" cy="365125"/>
          </a:xfrm>
        </p:spPr>
        <p:txBody>
          <a:bodyPr/>
          <a:lstStyle>
            <a:lvl1pPr>
              <a:defRPr>
                <a:latin typeface="+mj-lt"/>
              </a:defRPr>
            </a:lvl1pPr>
          </a:lstStyle>
          <a:p>
            <a:endParaRPr lang="en-ZA"/>
          </a:p>
        </p:txBody>
      </p:sp>
      <p:sp>
        <p:nvSpPr>
          <p:cNvPr id="4" name="Text Placeholder 2">
            <a:extLst>
              <a:ext uri="{FF2B5EF4-FFF2-40B4-BE49-F238E27FC236}">
                <a16:creationId xmlns:a16="http://schemas.microsoft.com/office/drawing/2014/main" xmlns="" id="{F7146A6D-8B10-4650-ACE6-44B87A4B3F4F}"/>
              </a:ext>
            </a:extLst>
          </p:cNvPr>
          <p:cNvSpPr>
            <a:spLocks noGrp="1"/>
          </p:cNvSpPr>
          <p:nvPr>
            <p:ph type="body" sz="quarter" idx="11" hasCustomPrompt="1"/>
          </p:nvPr>
        </p:nvSpPr>
        <p:spPr>
          <a:xfrm>
            <a:off x="527783" y="377339"/>
            <a:ext cx="6532439" cy="493099"/>
          </a:xfrm>
          <a:prstGeom prst="rect">
            <a:avLst/>
          </a:prstGeom>
        </p:spPr>
        <p:txBody>
          <a:bodyPr/>
          <a:lstStyle>
            <a:lvl1pPr marL="0" indent="0">
              <a:buNone/>
              <a:defRPr>
                <a:latin typeface="+mj-lt"/>
                <a:ea typeface="Open Sans bold" panose="020B0806030504020204" pitchFamily="34" charset="0"/>
                <a:cs typeface="Open Sans bold" panose="020B0806030504020204" pitchFamily="34" charset="0"/>
              </a:defRPr>
            </a:lvl1pPr>
          </a:lstStyle>
          <a:p>
            <a:pPr lvl="0"/>
            <a:r>
              <a:rPr lang="en-US"/>
              <a:t>Heading</a:t>
            </a:r>
            <a:endParaRPr lang="en-ZA"/>
          </a:p>
        </p:txBody>
      </p:sp>
      <p:sp>
        <p:nvSpPr>
          <p:cNvPr id="5" name="Text Placeholder 2">
            <a:extLst>
              <a:ext uri="{FF2B5EF4-FFF2-40B4-BE49-F238E27FC236}">
                <a16:creationId xmlns:a16="http://schemas.microsoft.com/office/drawing/2014/main" xmlns="" id="{5A5717E0-1696-4891-830B-55661DBD0004}"/>
              </a:ext>
            </a:extLst>
          </p:cNvPr>
          <p:cNvSpPr>
            <a:spLocks noGrp="1"/>
          </p:cNvSpPr>
          <p:nvPr>
            <p:ph type="body" sz="quarter" idx="12" hasCustomPrompt="1"/>
          </p:nvPr>
        </p:nvSpPr>
        <p:spPr>
          <a:xfrm>
            <a:off x="527783" y="870438"/>
            <a:ext cx="6532439" cy="316037"/>
          </a:xfrm>
          <a:prstGeom prst="rect">
            <a:avLst/>
          </a:prstGeom>
        </p:spPr>
        <p:txBody>
          <a:bodyPr/>
          <a:lstStyle>
            <a:lvl1pPr marL="0" indent="0">
              <a:buNone/>
              <a:defRPr sz="1400" b="0">
                <a:latin typeface="+mj-lt"/>
                <a:ea typeface="Open Sans bold" panose="020B0806030504020204" pitchFamily="34" charset="0"/>
                <a:cs typeface="Open Sans bold" panose="020B0806030504020204" pitchFamily="34" charset="0"/>
              </a:defRPr>
            </a:lvl1pPr>
          </a:lstStyle>
          <a:p>
            <a:pPr lvl="0"/>
            <a:r>
              <a:rPr lang="en-US"/>
              <a:t>Sub-heading</a:t>
            </a:r>
            <a:endParaRPr lang="en-ZA"/>
          </a:p>
        </p:txBody>
      </p:sp>
      <p:sp>
        <p:nvSpPr>
          <p:cNvPr id="6" name="Rectangle 5">
            <a:extLst>
              <a:ext uri="{FF2B5EF4-FFF2-40B4-BE49-F238E27FC236}">
                <a16:creationId xmlns:a16="http://schemas.microsoft.com/office/drawing/2014/main" xmlns="" id="{E6BEC348-51B5-464A-B229-34986B085C71}"/>
              </a:ext>
            </a:extLst>
          </p:cNvPr>
          <p:cNvSpPr/>
          <p:nvPr userDrawn="1"/>
        </p:nvSpPr>
        <p:spPr>
          <a:xfrm>
            <a:off x="531886" y="1679574"/>
            <a:ext cx="5002823" cy="4572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mj-lt"/>
            </a:endParaRPr>
          </a:p>
        </p:txBody>
      </p:sp>
      <p:sp>
        <p:nvSpPr>
          <p:cNvPr id="7" name="Rectangle 6">
            <a:extLst>
              <a:ext uri="{FF2B5EF4-FFF2-40B4-BE49-F238E27FC236}">
                <a16:creationId xmlns:a16="http://schemas.microsoft.com/office/drawing/2014/main" xmlns="" id="{3AB16837-5BD9-425C-BE92-206AFA1FB038}"/>
              </a:ext>
            </a:extLst>
          </p:cNvPr>
          <p:cNvSpPr/>
          <p:nvPr userDrawn="1"/>
        </p:nvSpPr>
        <p:spPr>
          <a:xfrm>
            <a:off x="6192715" y="1679574"/>
            <a:ext cx="5002823" cy="4572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mj-lt"/>
            </a:endParaRPr>
          </a:p>
        </p:txBody>
      </p:sp>
      <p:sp>
        <p:nvSpPr>
          <p:cNvPr id="16" name="Rectangle 15">
            <a:extLst>
              <a:ext uri="{FF2B5EF4-FFF2-40B4-BE49-F238E27FC236}">
                <a16:creationId xmlns:a16="http://schemas.microsoft.com/office/drawing/2014/main" xmlns="" id="{F669CF7E-84C8-40E6-9F19-AB9DCAE23A06}"/>
              </a:ext>
            </a:extLst>
          </p:cNvPr>
          <p:cNvSpPr/>
          <p:nvPr userDrawn="1"/>
        </p:nvSpPr>
        <p:spPr>
          <a:xfrm>
            <a:off x="6962042" y="1363537"/>
            <a:ext cx="3464169" cy="597148"/>
          </a:xfrm>
          <a:prstGeom prst="rect">
            <a:avLst/>
          </a:prstGeom>
          <a:solidFill>
            <a:schemeClr val="accent2"/>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mj-lt"/>
            </a:endParaRPr>
          </a:p>
        </p:txBody>
      </p:sp>
      <p:sp>
        <p:nvSpPr>
          <p:cNvPr id="17" name="Slide Number Placeholder 3">
            <a:extLst>
              <a:ext uri="{FF2B5EF4-FFF2-40B4-BE49-F238E27FC236}">
                <a16:creationId xmlns:a16="http://schemas.microsoft.com/office/drawing/2014/main" xmlns="" id="{8F374265-72C5-4475-A4DE-89C38F826B7A}"/>
              </a:ext>
            </a:extLst>
          </p:cNvPr>
          <p:cNvSpPr>
            <a:spLocks noGrp="1"/>
          </p:cNvSpPr>
          <p:nvPr>
            <p:ph type="sldNum" sz="quarter" idx="4"/>
          </p:nvPr>
        </p:nvSpPr>
        <p:spPr>
          <a:xfrm>
            <a:off x="190498" y="6391765"/>
            <a:ext cx="630118" cy="365125"/>
          </a:xfrm>
          <a:prstGeom prst="rect">
            <a:avLst/>
          </a:prstGeom>
        </p:spPr>
        <p:txBody>
          <a:bodyPr/>
          <a:lstStyle>
            <a:lvl1pPr>
              <a:defRPr sz="1200">
                <a:latin typeface="+mj-lt"/>
              </a:defRPr>
            </a:lvl1pPr>
          </a:lstStyle>
          <a:p>
            <a:fld id="{E9D4EFA4-1F90-4D2B-A593-3266C62E9295}" type="slidenum">
              <a:rPr lang="en-ZA" smtClean="0"/>
              <a:pPr/>
              <a:t>‹#›</a:t>
            </a:fld>
            <a:r>
              <a:rPr lang="en-ZA"/>
              <a:t> |</a:t>
            </a:r>
          </a:p>
        </p:txBody>
      </p:sp>
      <p:sp>
        <p:nvSpPr>
          <p:cNvPr id="9" name="Text Placeholder 8">
            <a:extLst>
              <a:ext uri="{FF2B5EF4-FFF2-40B4-BE49-F238E27FC236}">
                <a16:creationId xmlns:a16="http://schemas.microsoft.com/office/drawing/2014/main" xmlns="" id="{2CFB718B-C07A-4375-BA6E-965633D2EFEC}"/>
              </a:ext>
            </a:extLst>
          </p:cNvPr>
          <p:cNvSpPr>
            <a:spLocks noGrp="1"/>
          </p:cNvSpPr>
          <p:nvPr>
            <p:ph type="body" sz="quarter" idx="17" hasCustomPrompt="1"/>
          </p:nvPr>
        </p:nvSpPr>
        <p:spPr>
          <a:xfrm>
            <a:off x="1443982" y="1478802"/>
            <a:ext cx="3178628" cy="371475"/>
          </a:xfrm>
          <a:prstGeom prst="rect">
            <a:avLst/>
          </a:prstGeom>
        </p:spPr>
        <p:txBody>
          <a:bodyPr anchor="ctr"/>
          <a:lstStyle>
            <a:lvl1pPr marL="0" indent="0" algn="ctr">
              <a:buNone/>
              <a:defRPr sz="1600" b="1">
                <a:solidFill>
                  <a:schemeClr val="bg1"/>
                </a:solidFill>
              </a:defRPr>
            </a:lvl1pPr>
            <a:lvl5pPr marL="1828800" indent="0">
              <a:buNone/>
              <a:defRPr/>
            </a:lvl5pPr>
          </a:lstStyle>
          <a:p>
            <a:pPr lvl="0"/>
            <a:r>
              <a:rPr lang="en-ZA"/>
              <a:t>Click to insert heading</a:t>
            </a:r>
          </a:p>
        </p:txBody>
      </p:sp>
      <p:sp>
        <p:nvSpPr>
          <p:cNvPr id="18" name="Text Placeholder 8">
            <a:extLst>
              <a:ext uri="{FF2B5EF4-FFF2-40B4-BE49-F238E27FC236}">
                <a16:creationId xmlns:a16="http://schemas.microsoft.com/office/drawing/2014/main" xmlns="" id="{584D612D-1611-4D66-967B-1B5234B12C72}"/>
              </a:ext>
            </a:extLst>
          </p:cNvPr>
          <p:cNvSpPr>
            <a:spLocks noGrp="1"/>
          </p:cNvSpPr>
          <p:nvPr>
            <p:ph type="body" sz="quarter" idx="18" hasCustomPrompt="1"/>
          </p:nvPr>
        </p:nvSpPr>
        <p:spPr>
          <a:xfrm>
            <a:off x="7104812" y="1487617"/>
            <a:ext cx="3178628" cy="371475"/>
          </a:xfrm>
          <a:prstGeom prst="rect">
            <a:avLst/>
          </a:prstGeom>
        </p:spPr>
        <p:txBody>
          <a:bodyPr anchor="ctr"/>
          <a:lstStyle>
            <a:lvl1pPr marL="0" indent="0" algn="ctr">
              <a:buNone/>
              <a:defRPr sz="1600" b="1">
                <a:solidFill>
                  <a:schemeClr val="bg1"/>
                </a:solidFill>
              </a:defRPr>
            </a:lvl1pPr>
            <a:lvl5pPr marL="1828800" indent="0">
              <a:buNone/>
              <a:defRPr/>
            </a:lvl5pPr>
          </a:lstStyle>
          <a:p>
            <a:pPr lvl="0"/>
            <a:r>
              <a:rPr lang="en-ZA"/>
              <a:t>Click to insert heading</a:t>
            </a:r>
          </a:p>
        </p:txBody>
      </p:sp>
      <p:sp>
        <p:nvSpPr>
          <p:cNvPr id="20" name="Content Placeholder 10">
            <a:extLst>
              <a:ext uri="{FF2B5EF4-FFF2-40B4-BE49-F238E27FC236}">
                <a16:creationId xmlns:a16="http://schemas.microsoft.com/office/drawing/2014/main" xmlns="" id="{7FC76D2B-2C61-4692-AC62-F5C68A95A04E}"/>
              </a:ext>
            </a:extLst>
          </p:cNvPr>
          <p:cNvSpPr>
            <a:spLocks noGrp="1"/>
          </p:cNvSpPr>
          <p:nvPr>
            <p:ph sz="quarter" idx="13" hasCustomPrompt="1"/>
          </p:nvPr>
        </p:nvSpPr>
        <p:spPr>
          <a:xfrm>
            <a:off x="645252" y="2051049"/>
            <a:ext cx="4788000" cy="4140000"/>
          </a:xfrm>
          <a:prstGeom prst="rect">
            <a:avLst/>
          </a:prstGeom>
        </p:spPr>
        <p:txBody>
          <a:bodyPr/>
          <a:lstStyle>
            <a:lvl1pPr indent="-228600" algn="l" defTabSz="914400" rtl="0" eaLnBrk="1" latinLnBrk="0" hangingPunct="1">
              <a:lnSpc>
                <a:spcPct val="90000"/>
              </a:lnSpc>
              <a:spcBef>
                <a:spcPts val="0"/>
              </a:spcBef>
              <a:spcAft>
                <a:spcPts val="600"/>
              </a:spcAft>
              <a:buSzPct val="140000"/>
              <a:defRPr lang="en-US" sz="1200" kern="1200" dirty="0" smtClean="0">
                <a:solidFill>
                  <a:schemeClr val="tx1"/>
                </a:solidFill>
                <a:latin typeface="+mj-lt"/>
                <a:ea typeface="+mn-ea"/>
                <a:cs typeface="+mn-cs"/>
              </a:defRPr>
            </a:lvl1pPr>
            <a:lvl2pPr marL="612000" indent="-228600" algn="l" defTabSz="914400" rtl="0" eaLnBrk="1" latinLnBrk="0" hangingPunct="1">
              <a:lnSpc>
                <a:spcPct val="90000"/>
              </a:lnSpc>
              <a:spcBef>
                <a:spcPts val="0"/>
              </a:spcBef>
              <a:spcAft>
                <a:spcPts val="600"/>
              </a:spcAft>
              <a:buFont typeface="Open Sans" panose="020B0606030504020204" pitchFamily="34" charset="0"/>
              <a:buChar char="»"/>
              <a:defRPr lang="en-US" sz="1200" kern="1200" dirty="0" smtClean="0">
                <a:solidFill>
                  <a:schemeClr val="tx1"/>
                </a:solidFill>
                <a:latin typeface="+mj-lt"/>
                <a:ea typeface="+mn-ea"/>
                <a:cs typeface="+mn-cs"/>
              </a:defRPr>
            </a:lvl2pPr>
            <a:lvl3pPr marL="864000" indent="-228600" algn="l" defTabSz="914400" rtl="0" eaLnBrk="1" latinLnBrk="0" hangingPunct="1">
              <a:lnSpc>
                <a:spcPct val="90000"/>
              </a:lnSpc>
              <a:spcBef>
                <a:spcPts val="0"/>
              </a:spcBef>
              <a:spcAft>
                <a:spcPts val="600"/>
              </a:spcAft>
              <a:buSzPct val="80000"/>
              <a:buFont typeface="Courier New" panose="02070309020205020404" pitchFamily="49" charset="0"/>
              <a:buChar char="o"/>
              <a:defRPr lang="en-US" sz="1200" kern="1200" dirty="0" smtClean="0">
                <a:solidFill>
                  <a:schemeClr val="tx1"/>
                </a:solidFill>
                <a:latin typeface="+mj-lt"/>
                <a:ea typeface="+mn-ea"/>
                <a:cs typeface="+mn-cs"/>
              </a:defRPr>
            </a:lvl3pPr>
          </a:lstStyle>
          <a:p>
            <a:pPr lvl="0"/>
            <a:r>
              <a:rPr lang="en-US"/>
              <a:t>Click to add text</a:t>
            </a:r>
          </a:p>
          <a:p>
            <a:pPr lvl="1"/>
            <a:r>
              <a:rPr lang="en-US"/>
              <a:t>Second level</a:t>
            </a:r>
          </a:p>
          <a:p>
            <a:pPr lvl="2"/>
            <a:r>
              <a:rPr lang="en-US"/>
              <a:t>Third level</a:t>
            </a:r>
          </a:p>
        </p:txBody>
      </p:sp>
      <p:sp>
        <p:nvSpPr>
          <p:cNvPr id="21" name="Content Placeholder 10">
            <a:extLst>
              <a:ext uri="{FF2B5EF4-FFF2-40B4-BE49-F238E27FC236}">
                <a16:creationId xmlns:a16="http://schemas.microsoft.com/office/drawing/2014/main" xmlns="" id="{C373E115-3260-4BF0-87ED-6A12F4CAECFD}"/>
              </a:ext>
            </a:extLst>
          </p:cNvPr>
          <p:cNvSpPr>
            <a:spLocks noGrp="1"/>
          </p:cNvSpPr>
          <p:nvPr>
            <p:ph sz="quarter" idx="19" hasCustomPrompt="1"/>
          </p:nvPr>
        </p:nvSpPr>
        <p:spPr>
          <a:xfrm>
            <a:off x="6300126" y="2051049"/>
            <a:ext cx="4788000" cy="4140000"/>
          </a:xfrm>
          <a:prstGeom prst="rect">
            <a:avLst/>
          </a:prstGeom>
        </p:spPr>
        <p:txBody>
          <a:bodyPr/>
          <a:lstStyle>
            <a:lvl1pPr indent="-228600" algn="l" defTabSz="914400" rtl="0" eaLnBrk="1" latinLnBrk="0" hangingPunct="1">
              <a:lnSpc>
                <a:spcPct val="90000"/>
              </a:lnSpc>
              <a:spcBef>
                <a:spcPts val="0"/>
              </a:spcBef>
              <a:spcAft>
                <a:spcPts val="600"/>
              </a:spcAft>
              <a:buSzPct val="140000"/>
              <a:defRPr lang="en-US" sz="1200" kern="1200" dirty="0" smtClean="0">
                <a:solidFill>
                  <a:schemeClr val="tx1"/>
                </a:solidFill>
                <a:latin typeface="+mj-lt"/>
                <a:ea typeface="+mn-ea"/>
                <a:cs typeface="+mn-cs"/>
              </a:defRPr>
            </a:lvl1pPr>
            <a:lvl2pPr marL="612000" indent="-228600" algn="l" defTabSz="914400" rtl="0" eaLnBrk="1" latinLnBrk="0" hangingPunct="1">
              <a:lnSpc>
                <a:spcPct val="90000"/>
              </a:lnSpc>
              <a:spcBef>
                <a:spcPts val="0"/>
              </a:spcBef>
              <a:spcAft>
                <a:spcPts val="600"/>
              </a:spcAft>
              <a:buFont typeface="Open Sans" panose="020B0606030504020204" pitchFamily="34" charset="0"/>
              <a:buChar char="»"/>
              <a:defRPr lang="en-US" sz="1200" kern="1200" dirty="0" smtClean="0">
                <a:solidFill>
                  <a:schemeClr val="tx1"/>
                </a:solidFill>
                <a:latin typeface="+mj-lt"/>
                <a:ea typeface="+mn-ea"/>
                <a:cs typeface="+mn-cs"/>
              </a:defRPr>
            </a:lvl2pPr>
            <a:lvl3pPr marL="864000" indent="-228600" algn="l" defTabSz="914400" rtl="0" eaLnBrk="1" latinLnBrk="0" hangingPunct="1">
              <a:lnSpc>
                <a:spcPct val="90000"/>
              </a:lnSpc>
              <a:spcBef>
                <a:spcPts val="0"/>
              </a:spcBef>
              <a:spcAft>
                <a:spcPts val="600"/>
              </a:spcAft>
              <a:buSzPct val="80000"/>
              <a:buFont typeface="Courier New" panose="02070309020205020404" pitchFamily="49" charset="0"/>
              <a:buChar char="o"/>
              <a:defRPr lang="en-US" sz="1200" kern="1200" dirty="0" smtClean="0">
                <a:solidFill>
                  <a:schemeClr val="tx1"/>
                </a:solidFill>
                <a:latin typeface="+mj-lt"/>
                <a:ea typeface="+mn-ea"/>
                <a:cs typeface="+mn-cs"/>
              </a:defRPr>
            </a:lvl3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1516138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F9F345-9FE1-486A-9DC4-A4979B575644}" type="datetimeFigureOut">
              <a:rPr lang="en-US" smtClean="0"/>
              <a:t>5/17/21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6B6A9C-4F5F-49F9-8166-5ADE31478EA7}" type="slidenum">
              <a:rPr lang="en-US" smtClean="0"/>
              <a:t>‹#›</a:t>
            </a:fld>
            <a:endParaRPr lang="en-US"/>
          </a:p>
        </p:txBody>
      </p:sp>
    </p:spTree>
    <p:extLst>
      <p:ext uri="{BB962C8B-B14F-4D97-AF65-F5344CB8AC3E}">
        <p14:creationId xmlns:p14="http://schemas.microsoft.com/office/powerpoint/2010/main" val="1925135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E0B19-2088-4081-99D9-227A98739F0C}" type="datetimeFigureOut">
              <a:rPr lang="en-US" smtClean="0"/>
              <a:t>5/17/21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63A7B3-F212-488A-8120-954C4CC3E771}" type="slidenum">
              <a:rPr lang="en-US" smtClean="0"/>
              <a:t>‹#›</a:t>
            </a:fld>
            <a:endParaRPr lang="en-US"/>
          </a:p>
        </p:txBody>
      </p:sp>
    </p:spTree>
    <p:extLst>
      <p:ext uri="{BB962C8B-B14F-4D97-AF65-F5344CB8AC3E}">
        <p14:creationId xmlns:p14="http://schemas.microsoft.com/office/powerpoint/2010/main" val="434413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xmlns="" id="{ADEE0F80-EC7B-4D81-81B2-32F260B61665}"/>
              </a:ext>
            </a:extLst>
          </p:cNvPr>
          <p:cNvSpPr>
            <a:spLocks noGrp="1"/>
          </p:cNvSpPr>
          <p:nvPr>
            <p:ph type="body" sz="quarter" idx="10" hasCustomPrompt="1"/>
          </p:nvPr>
        </p:nvSpPr>
        <p:spPr>
          <a:xfrm>
            <a:off x="3483711" y="4185630"/>
            <a:ext cx="5255846" cy="584200"/>
          </a:xfrm>
          <a:prstGeom prst="rect">
            <a:avLst/>
          </a:prstGeom>
        </p:spPr>
        <p:txBody>
          <a:bodyPr/>
          <a:lstStyle>
            <a:lvl1pPr marL="0" indent="0" algn="ctr">
              <a:buNone/>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PRESENTATION TITLE</a:t>
            </a:r>
          </a:p>
        </p:txBody>
      </p:sp>
      <p:sp>
        <p:nvSpPr>
          <p:cNvPr id="13" name="Text Placeholder 11">
            <a:extLst>
              <a:ext uri="{FF2B5EF4-FFF2-40B4-BE49-F238E27FC236}">
                <a16:creationId xmlns:a16="http://schemas.microsoft.com/office/drawing/2014/main" xmlns="" id="{C67B6C60-CD29-4B11-A11E-839265EFA51E}"/>
              </a:ext>
            </a:extLst>
          </p:cNvPr>
          <p:cNvSpPr>
            <a:spLocks noGrp="1"/>
          </p:cNvSpPr>
          <p:nvPr>
            <p:ph type="body" sz="quarter" idx="11" hasCustomPrompt="1"/>
          </p:nvPr>
        </p:nvSpPr>
        <p:spPr>
          <a:xfrm>
            <a:off x="3483711" y="4795231"/>
            <a:ext cx="5255846" cy="584200"/>
          </a:xfrm>
          <a:prstGeom prst="rect">
            <a:avLst/>
          </a:prstGeom>
        </p:spPr>
        <p:txBody>
          <a:bodyPr/>
          <a:lstStyle>
            <a:lvl1pPr marL="0" indent="0" algn="ctr">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Subtitle</a:t>
            </a:r>
          </a:p>
        </p:txBody>
      </p:sp>
      <p:sp>
        <p:nvSpPr>
          <p:cNvPr id="14" name="Text Placeholder 11">
            <a:extLst>
              <a:ext uri="{FF2B5EF4-FFF2-40B4-BE49-F238E27FC236}">
                <a16:creationId xmlns:a16="http://schemas.microsoft.com/office/drawing/2014/main" xmlns="" id="{699EBE2D-F334-4585-ADF7-5EC5C5DD1232}"/>
              </a:ext>
            </a:extLst>
          </p:cNvPr>
          <p:cNvSpPr>
            <a:spLocks noGrp="1"/>
          </p:cNvSpPr>
          <p:nvPr>
            <p:ph type="body" sz="quarter" idx="12" hasCustomPrompt="1"/>
          </p:nvPr>
        </p:nvSpPr>
        <p:spPr>
          <a:xfrm>
            <a:off x="3483711" y="5404831"/>
            <a:ext cx="5255846" cy="584200"/>
          </a:xfrm>
          <a:prstGeom prst="rect">
            <a:avLst/>
          </a:prstGeom>
        </p:spPr>
        <p:txBody>
          <a:bodyPr/>
          <a:lstStyle>
            <a:lvl1pPr marL="0" indent="0" algn="ctr">
              <a:buNone/>
              <a:defRPr sz="16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Month year</a:t>
            </a:r>
          </a:p>
        </p:txBody>
      </p:sp>
    </p:spTree>
    <p:extLst>
      <p:ext uri="{BB962C8B-B14F-4D97-AF65-F5344CB8AC3E}">
        <p14:creationId xmlns:p14="http://schemas.microsoft.com/office/powerpoint/2010/main" val="2777522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4" name="Footer Placeholder 11">
            <a:extLst>
              <a:ext uri="{FF2B5EF4-FFF2-40B4-BE49-F238E27FC236}">
                <a16:creationId xmlns:a16="http://schemas.microsoft.com/office/drawing/2014/main" xmlns="" id="{1ABA3A59-CA9B-4444-9724-E2F2653C6CA9}"/>
              </a:ext>
            </a:extLst>
          </p:cNvPr>
          <p:cNvSpPr>
            <a:spLocks noGrp="1"/>
          </p:cNvSpPr>
          <p:nvPr>
            <p:ph type="ftr" sz="quarter" idx="3"/>
          </p:nvPr>
        </p:nvSpPr>
        <p:spPr>
          <a:xfrm>
            <a:off x="835270" y="6391765"/>
            <a:ext cx="10947291" cy="365125"/>
          </a:xfrm>
          <a:prstGeom prst="rect">
            <a:avLst/>
          </a:prstGeom>
        </p:spPr>
        <p:txBody>
          <a:bodyPr vert="horz" lIns="91440" tIns="45720" rIns="91440" bIns="45720" rtlCol="0" anchor="ctr"/>
          <a:lstStyle>
            <a:lvl1pPr algn="l">
              <a:defRPr sz="1200">
                <a:solidFill>
                  <a:schemeClr val="tx1">
                    <a:tint val="75000"/>
                  </a:schemeClr>
                </a:solidFill>
                <a:latin typeface="+mj-lt"/>
                <a:ea typeface="Open Sans" panose="020B0606030504020204" pitchFamily="34" charset="0"/>
                <a:cs typeface="Open Sans" panose="020B0606030504020204" pitchFamily="34" charset="0"/>
              </a:defRPr>
            </a:lvl1pPr>
          </a:lstStyle>
          <a:p>
            <a:endParaRPr lang="en-ZA"/>
          </a:p>
        </p:txBody>
      </p:sp>
      <p:sp>
        <p:nvSpPr>
          <p:cNvPr id="3" name="Text Placeholder 2">
            <a:extLst>
              <a:ext uri="{FF2B5EF4-FFF2-40B4-BE49-F238E27FC236}">
                <a16:creationId xmlns:a16="http://schemas.microsoft.com/office/drawing/2014/main" xmlns="" id="{71720AE6-988F-4BCC-8A17-E4015B724B40}"/>
              </a:ext>
            </a:extLst>
          </p:cNvPr>
          <p:cNvSpPr>
            <a:spLocks noGrp="1"/>
          </p:cNvSpPr>
          <p:nvPr>
            <p:ph type="body" sz="quarter" idx="10" hasCustomPrompt="1"/>
          </p:nvPr>
        </p:nvSpPr>
        <p:spPr>
          <a:xfrm>
            <a:off x="527783" y="377339"/>
            <a:ext cx="6532439" cy="493099"/>
          </a:xfrm>
          <a:prstGeom prst="rect">
            <a:avLst/>
          </a:prstGeom>
        </p:spPr>
        <p:txBody>
          <a:bodyPr/>
          <a:lstStyle>
            <a:lvl1pPr marL="0" indent="0">
              <a:buNone/>
              <a:defRPr b="0">
                <a:latin typeface="+mj-lt"/>
                <a:ea typeface="Open Sans bold" panose="020B0806030504020204" pitchFamily="34" charset="0"/>
                <a:cs typeface="Open Sans bold" panose="020B0806030504020204" pitchFamily="34" charset="0"/>
              </a:defRPr>
            </a:lvl1pPr>
          </a:lstStyle>
          <a:p>
            <a:pPr lvl="0"/>
            <a:r>
              <a:rPr lang="en-US"/>
              <a:t>Heading</a:t>
            </a:r>
            <a:endParaRPr lang="en-ZA"/>
          </a:p>
        </p:txBody>
      </p:sp>
      <p:sp>
        <p:nvSpPr>
          <p:cNvPr id="6" name="Text Placeholder 2">
            <a:extLst>
              <a:ext uri="{FF2B5EF4-FFF2-40B4-BE49-F238E27FC236}">
                <a16:creationId xmlns:a16="http://schemas.microsoft.com/office/drawing/2014/main" xmlns="" id="{07ABA729-866A-49CC-ABD1-1AB6B9FBA507}"/>
              </a:ext>
            </a:extLst>
          </p:cNvPr>
          <p:cNvSpPr>
            <a:spLocks noGrp="1"/>
          </p:cNvSpPr>
          <p:nvPr>
            <p:ph type="body" sz="quarter" idx="11" hasCustomPrompt="1"/>
          </p:nvPr>
        </p:nvSpPr>
        <p:spPr>
          <a:xfrm>
            <a:off x="527783" y="870438"/>
            <a:ext cx="6532439" cy="365125"/>
          </a:xfrm>
          <a:prstGeom prst="rect">
            <a:avLst/>
          </a:prstGeom>
        </p:spPr>
        <p:txBody>
          <a:bodyPr/>
          <a:lstStyle>
            <a:lvl1pPr marL="0" indent="0">
              <a:buNone/>
              <a:defRPr lang="en-ZA" sz="1400" b="0" kern="1200" dirty="0">
                <a:solidFill>
                  <a:schemeClr val="tx1"/>
                </a:solidFill>
                <a:latin typeface="+mj-lt"/>
                <a:ea typeface="Open Sans bold" panose="020B0806030504020204" pitchFamily="34" charset="0"/>
                <a:cs typeface="Open Sans bold" panose="020B0806030504020204" pitchFamily="34" charset="0"/>
              </a:defRPr>
            </a:lvl1pPr>
          </a:lstStyle>
          <a:p>
            <a:pPr lvl="0"/>
            <a:r>
              <a:rPr lang="en-US"/>
              <a:t>Sub-heading</a:t>
            </a:r>
            <a:endParaRPr lang="en-ZA"/>
          </a:p>
        </p:txBody>
      </p:sp>
      <p:sp>
        <p:nvSpPr>
          <p:cNvPr id="9" name="Slide Number Placeholder 3">
            <a:extLst>
              <a:ext uri="{FF2B5EF4-FFF2-40B4-BE49-F238E27FC236}">
                <a16:creationId xmlns:a16="http://schemas.microsoft.com/office/drawing/2014/main" xmlns="" id="{8FEEDBCA-787E-4B2F-9926-C899564A1113}"/>
              </a:ext>
            </a:extLst>
          </p:cNvPr>
          <p:cNvSpPr>
            <a:spLocks noGrp="1"/>
          </p:cNvSpPr>
          <p:nvPr>
            <p:ph type="sldNum" sz="quarter" idx="4"/>
          </p:nvPr>
        </p:nvSpPr>
        <p:spPr>
          <a:xfrm>
            <a:off x="190498" y="6391765"/>
            <a:ext cx="630118" cy="365125"/>
          </a:xfrm>
          <a:prstGeom prst="rect">
            <a:avLst/>
          </a:prstGeom>
        </p:spPr>
        <p:txBody>
          <a:bodyPr/>
          <a:lstStyle>
            <a:lvl1pPr>
              <a:defRPr sz="1200">
                <a:latin typeface="+mj-lt"/>
              </a:defRPr>
            </a:lvl1pPr>
          </a:lstStyle>
          <a:p>
            <a:fld id="{E9D4EFA4-1F90-4D2B-A593-3266C62E9295}" type="slidenum">
              <a:rPr lang="en-ZA" smtClean="0"/>
              <a:pPr/>
              <a:t>‹#›</a:t>
            </a:fld>
            <a:r>
              <a:rPr lang="en-ZA"/>
              <a:t> |</a:t>
            </a:r>
          </a:p>
        </p:txBody>
      </p:sp>
      <p:sp>
        <p:nvSpPr>
          <p:cNvPr id="8" name="Content Placeholder 10">
            <a:extLst>
              <a:ext uri="{FF2B5EF4-FFF2-40B4-BE49-F238E27FC236}">
                <a16:creationId xmlns:a16="http://schemas.microsoft.com/office/drawing/2014/main" xmlns="" id="{76E59B57-2044-46B0-8950-7356ED684E3C}"/>
              </a:ext>
            </a:extLst>
          </p:cNvPr>
          <p:cNvSpPr>
            <a:spLocks noGrp="1"/>
          </p:cNvSpPr>
          <p:nvPr>
            <p:ph sz="quarter" idx="13" hasCustomPrompt="1"/>
          </p:nvPr>
        </p:nvSpPr>
        <p:spPr>
          <a:xfrm>
            <a:off x="527783" y="1561102"/>
            <a:ext cx="4788000" cy="4140000"/>
          </a:xfrm>
          <a:prstGeom prst="rect">
            <a:avLst/>
          </a:prstGeom>
        </p:spPr>
        <p:txBody>
          <a:bodyPr/>
          <a:lstStyle>
            <a:lvl1pPr indent="-228600" algn="l" defTabSz="914400" rtl="0" eaLnBrk="1" latinLnBrk="0" hangingPunct="1">
              <a:lnSpc>
                <a:spcPct val="90000"/>
              </a:lnSpc>
              <a:spcBef>
                <a:spcPts val="0"/>
              </a:spcBef>
              <a:spcAft>
                <a:spcPts val="600"/>
              </a:spcAft>
              <a:buSzPct val="140000"/>
              <a:defRPr lang="en-US" sz="1200" kern="1200" dirty="0" smtClean="0">
                <a:solidFill>
                  <a:schemeClr val="tx1"/>
                </a:solidFill>
                <a:latin typeface="+mj-lt"/>
                <a:ea typeface="+mn-ea"/>
                <a:cs typeface="+mn-cs"/>
              </a:defRPr>
            </a:lvl1pPr>
            <a:lvl2pPr marL="612000" indent="-228600" algn="l" defTabSz="914400" rtl="0" eaLnBrk="1" latinLnBrk="0" hangingPunct="1">
              <a:lnSpc>
                <a:spcPct val="90000"/>
              </a:lnSpc>
              <a:spcBef>
                <a:spcPts val="0"/>
              </a:spcBef>
              <a:spcAft>
                <a:spcPts val="600"/>
              </a:spcAft>
              <a:buFont typeface="Open Sans" panose="020B0606030504020204" pitchFamily="34" charset="0"/>
              <a:buChar char="»"/>
              <a:defRPr lang="en-US" sz="1200" kern="1200" dirty="0" smtClean="0">
                <a:solidFill>
                  <a:schemeClr val="tx1"/>
                </a:solidFill>
                <a:latin typeface="+mj-lt"/>
                <a:ea typeface="+mn-ea"/>
                <a:cs typeface="+mn-cs"/>
              </a:defRPr>
            </a:lvl2pPr>
            <a:lvl3pPr marL="864000" indent="-228600" algn="l" defTabSz="914400" rtl="0" eaLnBrk="1" latinLnBrk="0" hangingPunct="1">
              <a:lnSpc>
                <a:spcPct val="90000"/>
              </a:lnSpc>
              <a:spcBef>
                <a:spcPts val="0"/>
              </a:spcBef>
              <a:spcAft>
                <a:spcPts val="600"/>
              </a:spcAft>
              <a:buSzPct val="80000"/>
              <a:buFont typeface="Courier New" panose="02070309020205020404" pitchFamily="49" charset="0"/>
              <a:buChar char="o"/>
              <a:defRPr lang="en-US" sz="1200" kern="1200" dirty="0" smtClean="0">
                <a:solidFill>
                  <a:schemeClr val="tx1"/>
                </a:solidFill>
                <a:latin typeface="+mj-lt"/>
                <a:ea typeface="+mn-ea"/>
                <a:cs typeface="+mn-cs"/>
              </a:defRPr>
            </a:lvl3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647620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E247E216-91DB-456A-9B36-69FA14845B14}"/>
              </a:ext>
            </a:extLst>
          </p:cNvPr>
          <p:cNvSpPr/>
          <p:nvPr userDrawn="1"/>
        </p:nvSpPr>
        <p:spPr>
          <a:xfrm>
            <a:off x="1301212" y="1363537"/>
            <a:ext cx="3464169" cy="597148"/>
          </a:xfrm>
          <a:prstGeom prst="rect">
            <a:avLst/>
          </a:prstGeom>
          <a:solidFill>
            <a:schemeClr val="accent1"/>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mj-lt"/>
            </a:endParaRPr>
          </a:p>
        </p:txBody>
      </p:sp>
      <p:sp>
        <p:nvSpPr>
          <p:cNvPr id="9" name="Rectangle 8">
            <a:extLst>
              <a:ext uri="{FF2B5EF4-FFF2-40B4-BE49-F238E27FC236}">
                <a16:creationId xmlns:a16="http://schemas.microsoft.com/office/drawing/2014/main" xmlns="" id="{DF58A415-7DC6-47EA-A36A-68F3404B05FA}"/>
              </a:ext>
            </a:extLst>
          </p:cNvPr>
          <p:cNvSpPr/>
          <p:nvPr userDrawn="1"/>
        </p:nvSpPr>
        <p:spPr>
          <a:xfrm>
            <a:off x="6962042" y="1381000"/>
            <a:ext cx="3464169" cy="597148"/>
          </a:xfrm>
          <a:prstGeom prst="rect">
            <a:avLst/>
          </a:prstGeom>
          <a:solidFill>
            <a:schemeClr val="accent1"/>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mj-lt"/>
            </a:endParaRPr>
          </a:p>
        </p:txBody>
      </p:sp>
      <p:sp>
        <p:nvSpPr>
          <p:cNvPr id="3" name="Footer Placeholder 2">
            <a:extLst>
              <a:ext uri="{FF2B5EF4-FFF2-40B4-BE49-F238E27FC236}">
                <a16:creationId xmlns:a16="http://schemas.microsoft.com/office/drawing/2014/main" xmlns="" id="{4F3DDAAC-CE90-4900-935E-25EB21667A94}"/>
              </a:ext>
            </a:extLst>
          </p:cNvPr>
          <p:cNvSpPr>
            <a:spLocks noGrp="1"/>
          </p:cNvSpPr>
          <p:nvPr>
            <p:ph type="ftr" sz="quarter" idx="10"/>
          </p:nvPr>
        </p:nvSpPr>
        <p:spPr>
          <a:xfrm>
            <a:off x="838300" y="6391765"/>
            <a:ext cx="10947291" cy="365125"/>
          </a:xfrm>
        </p:spPr>
        <p:txBody>
          <a:bodyPr/>
          <a:lstStyle>
            <a:lvl1pPr>
              <a:defRPr>
                <a:latin typeface="+mj-lt"/>
              </a:defRPr>
            </a:lvl1pPr>
          </a:lstStyle>
          <a:p>
            <a:endParaRPr lang="en-ZA"/>
          </a:p>
        </p:txBody>
      </p:sp>
      <p:sp>
        <p:nvSpPr>
          <p:cNvPr id="4" name="Text Placeholder 2">
            <a:extLst>
              <a:ext uri="{FF2B5EF4-FFF2-40B4-BE49-F238E27FC236}">
                <a16:creationId xmlns:a16="http://schemas.microsoft.com/office/drawing/2014/main" xmlns="" id="{F7146A6D-8B10-4650-ACE6-44B87A4B3F4F}"/>
              </a:ext>
            </a:extLst>
          </p:cNvPr>
          <p:cNvSpPr>
            <a:spLocks noGrp="1"/>
          </p:cNvSpPr>
          <p:nvPr>
            <p:ph type="body" sz="quarter" idx="11" hasCustomPrompt="1"/>
          </p:nvPr>
        </p:nvSpPr>
        <p:spPr>
          <a:xfrm>
            <a:off x="527783" y="377339"/>
            <a:ext cx="6532439" cy="493099"/>
          </a:xfrm>
          <a:prstGeom prst="rect">
            <a:avLst/>
          </a:prstGeom>
        </p:spPr>
        <p:txBody>
          <a:bodyPr/>
          <a:lstStyle>
            <a:lvl1pPr marL="0" indent="0">
              <a:buNone/>
              <a:defRPr b="0">
                <a:latin typeface="+mj-lt"/>
                <a:ea typeface="Open Sans bold" panose="020B0806030504020204" pitchFamily="34" charset="0"/>
                <a:cs typeface="Open Sans bold" panose="020B0806030504020204" pitchFamily="34" charset="0"/>
              </a:defRPr>
            </a:lvl1pPr>
          </a:lstStyle>
          <a:p>
            <a:pPr lvl="0"/>
            <a:r>
              <a:rPr lang="en-US"/>
              <a:t>Heading</a:t>
            </a:r>
            <a:endParaRPr lang="en-ZA"/>
          </a:p>
        </p:txBody>
      </p:sp>
      <p:sp>
        <p:nvSpPr>
          <p:cNvPr id="5" name="Text Placeholder 2">
            <a:extLst>
              <a:ext uri="{FF2B5EF4-FFF2-40B4-BE49-F238E27FC236}">
                <a16:creationId xmlns:a16="http://schemas.microsoft.com/office/drawing/2014/main" xmlns="" id="{5A5717E0-1696-4891-830B-55661DBD0004}"/>
              </a:ext>
            </a:extLst>
          </p:cNvPr>
          <p:cNvSpPr>
            <a:spLocks noGrp="1"/>
          </p:cNvSpPr>
          <p:nvPr>
            <p:ph type="body" sz="quarter" idx="12" hasCustomPrompt="1"/>
          </p:nvPr>
        </p:nvSpPr>
        <p:spPr>
          <a:xfrm>
            <a:off x="527783" y="870438"/>
            <a:ext cx="6532439" cy="316037"/>
          </a:xfrm>
          <a:prstGeom prst="rect">
            <a:avLst/>
          </a:prstGeom>
        </p:spPr>
        <p:txBody>
          <a:bodyPr/>
          <a:lstStyle>
            <a:lvl1pPr marL="0" indent="0">
              <a:buNone/>
              <a:defRPr sz="1400" b="0">
                <a:latin typeface="+mj-lt"/>
                <a:ea typeface="Open Sans bold" panose="020B0806030504020204" pitchFamily="34" charset="0"/>
                <a:cs typeface="Open Sans bold" panose="020B0806030504020204" pitchFamily="34" charset="0"/>
              </a:defRPr>
            </a:lvl1pPr>
          </a:lstStyle>
          <a:p>
            <a:pPr lvl="0"/>
            <a:r>
              <a:rPr lang="en-US"/>
              <a:t>Sub-heading</a:t>
            </a:r>
            <a:endParaRPr lang="en-ZA"/>
          </a:p>
        </p:txBody>
      </p:sp>
      <p:sp>
        <p:nvSpPr>
          <p:cNvPr id="6" name="Rectangle 5">
            <a:extLst>
              <a:ext uri="{FF2B5EF4-FFF2-40B4-BE49-F238E27FC236}">
                <a16:creationId xmlns:a16="http://schemas.microsoft.com/office/drawing/2014/main" xmlns="" id="{E6BEC348-51B5-464A-B229-34986B085C71}"/>
              </a:ext>
            </a:extLst>
          </p:cNvPr>
          <p:cNvSpPr/>
          <p:nvPr userDrawn="1"/>
        </p:nvSpPr>
        <p:spPr>
          <a:xfrm>
            <a:off x="531886" y="1679574"/>
            <a:ext cx="5002823" cy="4572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mj-lt"/>
            </a:endParaRPr>
          </a:p>
        </p:txBody>
      </p:sp>
      <p:sp>
        <p:nvSpPr>
          <p:cNvPr id="7" name="Rectangle 6">
            <a:extLst>
              <a:ext uri="{FF2B5EF4-FFF2-40B4-BE49-F238E27FC236}">
                <a16:creationId xmlns:a16="http://schemas.microsoft.com/office/drawing/2014/main" xmlns="" id="{3AB16837-5BD9-425C-BE92-206AFA1FB038}"/>
              </a:ext>
            </a:extLst>
          </p:cNvPr>
          <p:cNvSpPr/>
          <p:nvPr userDrawn="1"/>
        </p:nvSpPr>
        <p:spPr>
          <a:xfrm>
            <a:off x="6192715" y="1679574"/>
            <a:ext cx="5002823" cy="4572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mj-lt"/>
            </a:endParaRPr>
          </a:p>
        </p:txBody>
      </p:sp>
      <p:sp>
        <p:nvSpPr>
          <p:cNvPr id="17" name="Slide Number Placeholder 3">
            <a:extLst>
              <a:ext uri="{FF2B5EF4-FFF2-40B4-BE49-F238E27FC236}">
                <a16:creationId xmlns:a16="http://schemas.microsoft.com/office/drawing/2014/main" xmlns="" id="{E9E548FE-6DD8-43B5-B9C3-33D93D9230ED}"/>
              </a:ext>
            </a:extLst>
          </p:cNvPr>
          <p:cNvSpPr>
            <a:spLocks noGrp="1"/>
          </p:cNvSpPr>
          <p:nvPr>
            <p:ph type="sldNum" sz="quarter" idx="4"/>
          </p:nvPr>
        </p:nvSpPr>
        <p:spPr>
          <a:xfrm>
            <a:off x="190498" y="6391765"/>
            <a:ext cx="630118" cy="365125"/>
          </a:xfrm>
          <a:prstGeom prst="rect">
            <a:avLst/>
          </a:prstGeom>
        </p:spPr>
        <p:txBody>
          <a:bodyPr/>
          <a:lstStyle>
            <a:lvl1pPr>
              <a:defRPr sz="1200">
                <a:latin typeface="+mj-lt"/>
              </a:defRPr>
            </a:lvl1pPr>
          </a:lstStyle>
          <a:p>
            <a:fld id="{E9D4EFA4-1F90-4D2B-A593-3266C62E9295}" type="slidenum">
              <a:rPr lang="en-ZA" smtClean="0"/>
              <a:pPr/>
              <a:t>‹#›</a:t>
            </a:fld>
            <a:r>
              <a:rPr lang="en-ZA"/>
              <a:t> |</a:t>
            </a:r>
          </a:p>
        </p:txBody>
      </p:sp>
      <p:sp>
        <p:nvSpPr>
          <p:cNvPr id="13" name="Text Placeholder 8">
            <a:extLst>
              <a:ext uri="{FF2B5EF4-FFF2-40B4-BE49-F238E27FC236}">
                <a16:creationId xmlns:a16="http://schemas.microsoft.com/office/drawing/2014/main" xmlns="" id="{77F92589-B443-42A4-838F-69608026E6F8}"/>
              </a:ext>
            </a:extLst>
          </p:cNvPr>
          <p:cNvSpPr>
            <a:spLocks noGrp="1"/>
          </p:cNvSpPr>
          <p:nvPr>
            <p:ph type="body" sz="quarter" idx="17" hasCustomPrompt="1"/>
          </p:nvPr>
        </p:nvSpPr>
        <p:spPr>
          <a:xfrm>
            <a:off x="1443982" y="1478802"/>
            <a:ext cx="3178628" cy="371475"/>
          </a:xfrm>
          <a:prstGeom prst="rect">
            <a:avLst/>
          </a:prstGeom>
        </p:spPr>
        <p:txBody>
          <a:bodyPr anchor="ctr"/>
          <a:lstStyle>
            <a:lvl1pPr marL="0" indent="0" algn="ctr">
              <a:buNone/>
              <a:defRPr sz="1600" b="1">
                <a:solidFill>
                  <a:schemeClr val="bg1"/>
                </a:solidFill>
              </a:defRPr>
            </a:lvl1pPr>
            <a:lvl5pPr marL="1828800" indent="0">
              <a:buNone/>
              <a:defRPr/>
            </a:lvl5pPr>
          </a:lstStyle>
          <a:p>
            <a:pPr lvl="0"/>
            <a:r>
              <a:rPr lang="en-ZA"/>
              <a:t>Click to insert heading</a:t>
            </a:r>
          </a:p>
        </p:txBody>
      </p:sp>
      <p:sp>
        <p:nvSpPr>
          <p:cNvPr id="14" name="Text Placeholder 8">
            <a:extLst>
              <a:ext uri="{FF2B5EF4-FFF2-40B4-BE49-F238E27FC236}">
                <a16:creationId xmlns:a16="http://schemas.microsoft.com/office/drawing/2014/main" xmlns="" id="{6F7ED9AF-1149-4738-A398-21FF59AE4136}"/>
              </a:ext>
            </a:extLst>
          </p:cNvPr>
          <p:cNvSpPr>
            <a:spLocks noGrp="1"/>
          </p:cNvSpPr>
          <p:nvPr>
            <p:ph type="body" sz="quarter" idx="18" hasCustomPrompt="1"/>
          </p:nvPr>
        </p:nvSpPr>
        <p:spPr>
          <a:xfrm>
            <a:off x="7104812" y="1491031"/>
            <a:ext cx="3178628" cy="371475"/>
          </a:xfrm>
          <a:prstGeom prst="rect">
            <a:avLst/>
          </a:prstGeom>
        </p:spPr>
        <p:txBody>
          <a:bodyPr anchor="ctr"/>
          <a:lstStyle>
            <a:lvl1pPr marL="0" indent="0" algn="ctr">
              <a:buNone/>
              <a:defRPr sz="1600" b="1">
                <a:solidFill>
                  <a:schemeClr val="bg1"/>
                </a:solidFill>
              </a:defRPr>
            </a:lvl1pPr>
            <a:lvl5pPr marL="1828800" indent="0">
              <a:buNone/>
              <a:defRPr/>
            </a:lvl5pPr>
          </a:lstStyle>
          <a:p>
            <a:pPr lvl="0"/>
            <a:r>
              <a:rPr lang="en-ZA"/>
              <a:t>Click to insert heading</a:t>
            </a:r>
          </a:p>
        </p:txBody>
      </p:sp>
      <p:sp>
        <p:nvSpPr>
          <p:cNvPr id="16" name="Content Placeholder 10">
            <a:extLst>
              <a:ext uri="{FF2B5EF4-FFF2-40B4-BE49-F238E27FC236}">
                <a16:creationId xmlns:a16="http://schemas.microsoft.com/office/drawing/2014/main" xmlns="" id="{60FC87A7-AA16-4432-BEB9-76413E998C95}"/>
              </a:ext>
            </a:extLst>
          </p:cNvPr>
          <p:cNvSpPr>
            <a:spLocks noGrp="1"/>
          </p:cNvSpPr>
          <p:nvPr>
            <p:ph sz="quarter" idx="13" hasCustomPrompt="1"/>
          </p:nvPr>
        </p:nvSpPr>
        <p:spPr>
          <a:xfrm>
            <a:off x="645252" y="2051049"/>
            <a:ext cx="4788000" cy="4140000"/>
          </a:xfrm>
          <a:prstGeom prst="rect">
            <a:avLst/>
          </a:prstGeom>
        </p:spPr>
        <p:txBody>
          <a:bodyPr/>
          <a:lstStyle>
            <a:lvl1pPr indent="-228600" algn="l" defTabSz="914400" rtl="0" eaLnBrk="1" latinLnBrk="0" hangingPunct="1">
              <a:lnSpc>
                <a:spcPct val="90000"/>
              </a:lnSpc>
              <a:spcBef>
                <a:spcPts val="0"/>
              </a:spcBef>
              <a:spcAft>
                <a:spcPts val="600"/>
              </a:spcAft>
              <a:buSzPct val="140000"/>
              <a:defRPr lang="en-US" sz="1200" kern="1200" dirty="0" smtClean="0">
                <a:solidFill>
                  <a:schemeClr val="tx1"/>
                </a:solidFill>
                <a:latin typeface="+mj-lt"/>
                <a:ea typeface="+mn-ea"/>
                <a:cs typeface="+mn-cs"/>
              </a:defRPr>
            </a:lvl1pPr>
            <a:lvl2pPr marL="612000" indent="-228600" algn="l" defTabSz="914400" rtl="0" eaLnBrk="1" latinLnBrk="0" hangingPunct="1">
              <a:lnSpc>
                <a:spcPct val="90000"/>
              </a:lnSpc>
              <a:spcBef>
                <a:spcPts val="0"/>
              </a:spcBef>
              <a:spcAft>
                <a:spcPts val="600"/>
              </a:spcAft>
              <a:buFont typeface="Open Sans" panose="020B0606030504020204" pitchFamily="34" charset="0"/>
              <a:buChar char="»"/>
              <a:defRPr lang="en-US" sz="1200" kern="1200" dirty="0" smtClean="0">
                <a:solidFill>
                  <a:schemeClr val="tx1"/>
                </a:solidFill>
                <a:latin typeface="+mj-lt"/>
                <a:ea typeface="+mn-ea"/>
                <a:cs typeface="+mn-cs"/>
              </a:defRPr>
            </a:lvl2pPr>
            <a:lvl3pPr marL="864000" indent="-228600" algn="l" defTabSz="914400" rtl="0" eaLnBrk="1" latinLnBrk="0" hangingPunct="1">
              <a:lnSpc>
                <a:spcPct val="90000"/>
              </a:lnSpc>
              <a:spcBef>
                <a:spcPts val="0"/>
              </a:spcBef>
              <a:spcAft>
                <a:spcPts val="600"/>
              </a:spcAft>
              <a:buSzPct val="80000"/>
              <a:buFont typeface="Courier New" panose="02070309020205020404" pitchFamily="49" charset="0"/>
              <a:buChar char="o"/>
              <a:defRPr lang="en-US" sz="1200" kern="1200" dirty="0" smtClean="0">
                <a:solidFill>
                  <a:schemeClr val="tx1"/>
                </a:solidFill>
                <a:latin typeface="+mj-lt"/>
                <a:ea typeface="+mn-ea"/>
                <a:cs typeface="+mn-cs"/>
              </a:defRPr>
            </a:lvl3pPr>
          </a:lstStyle>
          <a:p>
            <a:pPr lvl="0"/>
            <a:r>
              <a:rPr lang="en-US"/>
              <a:t>Click to add text</a:t>
            </a:r>
          </a:p>
          <a:p>
            <a:pPr lvl="1"/>
            <a:r>
              <a:rPr lang="en-US"/>
              <a:t>Second level</a:t>
            </a:r>
          </a:p>
          <a:p>
            <a:pPr lvl="2"/>
            <a:r>
              <a:rPr lang="en-US"/>
              <a:t>Third level</a:t>
            </a:r>
          </a:p>
        </p:txBody>
      </p:sp>
      <p:sp>
        <p:nvSpPr>
          <p:cNvPr id="18" name="Content Placeholder 10">
            <a:extLst>
              <a:ext uri="{FF2B5EF4-FFF2-40B4-BE49-F238E27FC236}">
                <a16:creationId xmlns:a16="http://schemas.microsoft.com/office/drawing/2014/main" xmlns="" id="{9B30D27E-A4D9-40DC-A641-7E2ACEBE6E36}"/>
              </a:ext>
            </a:extLst>
          </p:cNvPr>
          <p:cNvSpPr>
            <a:spLocks noGrp="1"/>
          </p:cNvSpPr>
          <p:nvPr>
            <p:ph sz="quarter" idx="19" hasCustomPrompt="1"/>
          </p:nvPr>
        </p:nvSpPr>
        <p:spPr>
          <a:xfrm>
            <a:off x="6300958" y="2051049"/>
            <a:ext cx="4788000" cy="4140000"/>
          </a:xfrm>
          <a:prstGeom prst="rect">
            <a:avLst/>
          </a:prstGeom>
        </p:spPr>
        <p:txBody>
          <a:bodyPr/>
          <a:lstStyle>
            <a:lvl1pPr indent="-228600" algn="l" defTabSz="914400" rtl="0" eaLnBrk="1" latinLnBrk="0" hangingPunct="1">
              <a:lnSpc>
                <a:spcPct val="90000"/>
              </a:lnSpc>
              <a:spcBef>
                <a:spcPts val="0"/>
              </a:spcBef>
              <a:spcAft>
                <a:spcPts val="600"/>
              </a:spcAft>
              <a:buSzPct val="140000"/>
              <a:defRPr lang="en-US" sz="1200" kern="1200" dirty="0" smtClean="0">
                <a:solidFill>
                  <a:schemeClr val="tx1"/>
                </a:solidFill>
                <a:latin typeface="+mj-lt"/>
                <a:ea typeface="+mn-ea"/>
                <a:cs typeface="+mn-cs"/>
              </a:defRPr>
            </a:lvl1pPr>
            <a:lvl2pPr marL="612000" indent="-228600" algn="l" defTabSz="914400" rtl="0" eaLnBrk="1" latinLnBrk="0" hangingPunct="1">
              <a:lnSpc>
                <a:spcPct val="90000"/>
              </a:lnSpc>
              <a:spcBef>
                <a:spcPts val="0"/>
              </a:spcBef>
              <a:spcAft>
                <a:spcPts val="600"/>
              </a:spcAft>
              <a:buFont typeface="Open Sans" panose="020B0606030504020204" pitchFamily="34" charset="0"/>
              <a:buChar char="»"/>
              <a:defRPr lang="en-US" sz="1200" kern="1200" dirty="0" smtClean="0">
                <a:solidFill>
                  <a:schemeClr val="tx1"/>
                </a:solidFill>
                <a:latin typeface="+mj-lt"/>
                <a:ea typeface="+mn-ea"/>
                <a:cs typeface="+mn-cs"/>
              </a:defRPr>
            </a:lvl2pPr>
            <a:lvl3pPr marL="864000" indent="-228600" algn="l" defTabSz="914400" rtl="0" eaLnBrk="1" latinLnBrk="0" hangingPunct="1">
              <a:lnSpc>
                <a:spcPct val="90000"/>
              </a:lnSpc>
              <a:spcBef>
                <a:spcPts val="0"/>
              </a:spcBef>
              <a:spcAft>
                <a:spcPts val="600"/>
              </a:spcAft>
              <a:buSzPct val="80000"/>
              <a:buFont typeface="Courier New" panose="02070309020205020404" pitchFamily="49" charset="0"/>
              <a:buChar char="o"/>
              <a:defRPr lang="en-US" sz="1200" kern="1200" dirty="0" smtClean="0">
                <a:solidFill>
                  <a:schemeClr val="tx1"/>
                </a:solidFill>
                <a:latin typeface="+mj-lt"/>
                <a:ea typeface="+mn-ea"/>
                <a:cs typeface="+mn-cs"/>
              </a:defRPr>
            </a:lvl3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3179822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E247E216-91DB-456A-9B36-69FA14845B14}"/>
              </a:ext>
            </a:extLst>
          </p:cNvPr>
          <p:cNvSpPr/>
          <p:nvPr userDrawn="1"/>
        </p:nvSpPr>
        <p:spPr>
          <a:xfrm>
            <a:off x="1301212" y="1363537"/>
            <a:ext cx="3464169" cy="597148"/>
          </a:xfrm>
          <a:prstGeom prst="rect">
            <a:avLst/>
          </a:prstGeom>
          <a:solidFill>
            <a:schemeClr val="accent2"/>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mj-lt"/>
            </a:endParaRPr>
          </a:p>
        </p:txBody>
      </p:sp>
      <p:sp>
        <p:nvSpPr>
          <p:cNvPr id="3" name="Footer Placeholder 2">
            <a:extLst>
              <a:ext uri="{FF2B5EF4-FFF2-40B4-BE49-F238E27FC236}">
                <a16:creationId xmlns:a16="http://schemas.microsoft.com/office/drawing/2014/main" xmlns="" id="{4F3DDAAC-CE90-4900-935E-25EB21667A94}"/>
              </a:ext>
            </a:extLst>
          </p:cNvPr>
          <p:cNvSpPr>
            <a:spLocks noGrp="1"/>
          </p:cNvSpPr>
          <p:nvPr>
            <p:ph type="ftr" sz="quarter" idx="10"/>
          </p:nvPr>
        </p:nvSpPr>
        <p:spPr>
          <a:xfrm>
            <a:off x="837779" y="6391765"/>
            <a:ext cx="10947291" cy="365125"/>
          </a:xfrm>
        </p:spPr>
        <p:txBody>
          <a:bodyPr/>
          <a:lstStyle>
            <a:lvl1pPr>
              <a:defRPr>
                <a:latin typeface="+mj-lt"/>
              </a:defRPr>
            </a:lvl1pPr>
          </a:lstStyle>
          <a:p>
            <a:endParaRPr lang="en-ZA"/>
          </a:p>
        </p:txBody>
      </p:sp>
      <p:sp>
        <p:nvSpPr>
          <p:cNvPr id="4" name="Text Placeholder 2">
            <a:extLst>
              <a:ext uri="{FF2B5EF4-FFF2-40B4-BE49-F238E27FC236}">
                <a16:creationId xmlns:a16="http://schemas.microsoft.com/office/drawing/2014/main" xmlns="" id="{F7146A6D-8B10-4650-ACE6-44B87A4B3F4F}"/>
              </a:ext>
            </a:extLst>
          </p:cNvPr>
          <p:cNvSpPr>
            <a:spLocks noGrp="1"/>
          </p:cNvSpPr>
          <p:nvPr>
            <p:ph type="body" sz="quarter" idx="11" hasCustomPrompt="1"/>
          </p:nvPr>
        </p:nvSpPr>
        <p:spPr>
          <a:xfrm>
            <a:off x="527783" y="377339"/>
            <a:ext cx="6532439" cy="493099"/>
          </a:xfrm>
          <a:prstGeom prst="rect">
            <a:avLst/>
          </a:prstGeom>
        </p:spPr>
        <p:txBody>
          <a:bodyPr/>
          <a:lstStyle>
            <a:lvl1pPr marL="0" indent="0">
              <a:buNone/>
              <a:defRPr>
                <a:latin typeface="+mj-lt"/>
                <a:ea typeface="Open Sans bold" panose="020B0806030504020204" pitchFamily="34" charset="0"/>
                <a:cs typeface="Open Sans bold" panose="020B0806030504020204" pitchFamily="34" charset="0"/>
              </a:defRPr>
            </a:lvl1pPr>
          </a:lstStyle>
          <a:p>
            <a:pPr lvl="0"/>
            <a:r>
              <a:rPr lang="en-US"/>
              <a:t>Heading</a:t>
            </a:r>
            <a:endParaRPr lang="en-ZA"/>
          </a:p>
        </p:txBody>
      </p:sp>
      <p:sp>
        <p:nvSpPr>
          <p:cNvPr id="5" name="Text Placeholder 2">
            <a:extLst>
              <a:ext uri="{FF2B5EF4-FFF2-40B4-BE49-F238E27FC236}">
                <a16:creationId xmlns:a16="http://schemas.microsoft.com/office/drawing/2014/main" xmlns="" id="{5A5717E0-1696-4891-830B-55661DBD0004}"/>
              </a:ext>
            </a:extLst>
          </p:cNvPr>
          <p:cNvSpPr>
            <a:spLocks noGrp="1"/>
          </p:cNvSpPr>
          <p:nvPr>
            <p:ph type="body" sz="quarter" idx="12" hasCustomPrompt="1"/>
          </p:nvPr>
        </p:nvSpPr>
        <p:spPr>
          <a:xfrm>
            <a:off x="527783" y="870438"/>
            <a:ext cx="6532439" cy="316037"/>
          </a:xfrm>
          <a:prstGeom prst="rect">
            <a:avLst/>
          </a:prstGeom>
        </p:spPr>
        <p:txBody>
          <a:bodyPr/>
          <a:lstStyle>
            <a:lvl1pPr marL="0" indent="0">
              <a:buNone/>
              <a:defRPr sz="1400" b="0">
                <a:latin typeface="+mj-lt"/>
                <a:ea typeface="Open Sans bold" panose="020B0806030504020204" pitchFamily="34" charset="0"/>
                <a:cs typeface="Open Sans bold" panose="020B0806030504020204" pitchFamily="34" charset="0"/>
              </a:defRPr>
            </a:lvl1pPr>
          </a:lstStyle>
          <a:p>
            <a:pPr lvl="0"/>
            <a:r>
              <a:rPr lang="en-US"/>
              <a:t>Sub-heading</a:t>
            </a:r>
            <a:endParaRPr lang="en-ZA"/>
          </a:p>
        </p:txBody>
      </p:sp>
      <p:sp>
        <p:nvSpPr>
          <p:cNvPr id="6" name="Rectangle 5">
            <a:extLst>
              <a:ext uri="{FF2B5EF4-FFF2-40B4-BE49-F238E27FC236}">
                <a16:creationId xmlns:a16="http://schemas.microsoft.com/office/drawing/2014/main" xmlns="" id="{E6BEC348-51B5-464A-B229-34986B085C71}"/>
              </a:ext>
            </a:extLst>
          </p:cNvPr>
          <p:cNvSpPr/>
          <p:nvPr userDrawn="1"/>
        </p:nvSpPr>
        <p:spPr>
          <a:xfrm>
            <a:off x="531886" y="1679574"/>
            <a:ext cx="5002823" cy="4572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mj-lt"/>
            </a:endParaRPr>
          </a:p>
        </p:txBody>
      </p:sp>
      <p:sp>
        <p:nvSpPr>
          <p:cNvPr id="7" name="Rectangle 6">
            <a:extLst>
              <a:ext uri="{FF2B5EF4-FFF2-40B4-BE49-F238E27FC236}">
                <a16:creationId xmlns:a16="http://schemas.microsoft.com/office/drawing/2014/main" xmlns="" id="{3AB16837-5BD9-425C-BE92-206AFA1FB038}"/>
              </a:ext>
            </a:extLst>
          </p:cNvPr>
          <p:cNvSpPr/>
          <p:nvPr userDrawn="1"/>
        </p:nvSpPr>
        <p:spPr>
          <a:xfrm>
            <a:off x="6192715" y="1679574"/>
            <a:ext cx="5002823" cy="4572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mj-lt"/>
            </a:endParaRPr>
          </a:p>
        </p:txBody>
      </p:sp>
      <p:sp>
        <p:nvSpPr>
          <p:cNvPr id="16" name="Rectangle 15">
            <a:extLst>
              <a:ext uri="{FF2B5EF4-FFF2-40B4-BE49-F238E27FC236}">
                <a16:creationId xmlns:a16="http://schemas.microsoft.com/office/drawing/2014/main" xmlns="" id="{F669CF7E-84C8-40E6-9F19-AB9DCAE23A06}"/>
              </a:ext>
            </a:extLst>
          </p:cNvPr>
          <p:cNvSpPr/>
          <p:nvPr userDrawn="1"/>
        </p:nvSpPr>
        <p:spPr>
          <a:xfrm>
            <a:off x="6962042" y="1363537"/>
            <a:ext cx="3464169" cy="597148"/>
          </a:xfrm>
          <a:prstGeom prst="rect">
            <a:avLst/>
          </a:prstGeom>
          <a:solidFill>
            <a:schemeClr val="accent2"/>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mj-lt"/>
            </a:endParaRPr>
          </a:p>
        </p:txBody>
      </p:sp>
      <p:sp>
        <p:nvSpPr>
          <p:cNvPr id="17" name="Slide Number Placeholder 3">
            <a:extLst>
              <a:ext uri="{FF2B5EF4-FFF2-40B4-BE49-F238E27FC236}">
                <a16:creationId xmlns:a16="http://schemas.microsoft.com/office/drawing/2014/main" xmlns="" id="{8F374265-72C5-4475-A4DE-89C38F826B7A}"/>
              </a:ext>
            </a:extLst>
          </p:cNvPr>
          <p:cNvSpPr>
            <a:spLocks noGrp="1"/>
          </p:cNvSpPr>
          <p:nvPr>
            <p:ph type="sldNum" sz="quarter" idx="4"/>
          </p:nvPr>
        </p:nvSpPr>
        <p:spPr>
          <a:xfrm>
            <a:off x="190498" y="6391765"/>
            <a:ext cx="630118" cy="365125"/>
          </a:xfrm>
          <a:prstGeom prst="rect">
            <a:avLst/>
          </a:prstGeom>
        </p:spPr>
        <p:txBody>
          <a:bodyPr/>
          <a:lstStyle>
            <a:lvl1pPr>
              <a:defRPr sz="1200">
                <a:latin typeface="+mj-lt"/>
              </a:defRPr>
            </a:lvl1pPr>
          </a:lstStyle>
          <a:p>
            <a:fld id="{E9D4EFA4-1F90-4D2B-A593-3266C62E9295}" type="slidenum">
              <a:rPr lang="en-ZA" smtClean="0"/>
              <a:pPr/>
              <a:t>‹#›</a:t>
            </a:fld>
            <a:r>
              <a:rPr lang="en-ZA"/>
              <a:t> |</a:t>
            </a:r>
          </a:p>
        </p:txBody>
      </p:sp>
      <p:sp>
        <p:nvSpPr>
          <p:cNvPr id="9" name="Text Placeholder 8">
            <a:extLst>
              <a:ext uri="{FF2B5EF4-FFF2-40B4-BE49-F238E27FC236}">
                <a16:creationId xmlns:a16="http://schemas.microsoft.com/office/drawing/2014/main" xmlns="" id="{2CFB718B-C07A-4375-BA6E-965633D2EFEC}"/>
              </a:ext>
            </a:extLst>
          </p:cNvPr>
          <p:cNvSpPr>
            <a:spLocks noGrp="1"/>
          </p:cNvSpPr>
          <p:nvPr>
            <p:ph type="body" sz="quarter" idx="17" hasCustomPrompt="1"/>
          </p:nvPr>
        </p:nvSpPr>
        <p:spPr>
          <a:xfrm>
            <a:off x="1443982" y="1478802"/>
            <a:ext cx="3178628" cy="371475"/>
          </a:xfrm>
          <a:prstGeom prst="rect">
            <a:avLst/>
          </a:prstGeom>
        </p:spPr>
        <p:txBody>
          <a:bodyPr anchor="ctr"/>
          <a:lstStyle>
            <a:lvl1pPr marL="0" indent="0" algn="ctr">
              <a:buNone/>
              <a:defRPr sz="1600" b="1">
                <a:solidFill>
                  <a:schemeClr val="bg1"/>
                </a:solidFill>
              </a:defRPr>
            </a:lvl1pPr>
            <a:lvl5pPr marL="1828800" indent="0">
              <a:buNone/>
              <a:defRPr/>
            </a:lvl5pPr>
          </a:lstStyle>
          <a:p>
            <a:pPr lvl="0"/>
            <a:r>
              <a:rPr lang="en-ZA"/>
              <a:t>Click to insert heading</a:t>
            </a:r>
          </a:p>
        </p:txBody>
      </p:sp>
      <p:sp>
        <p:nvSpPr>
          <p:cNvPr id="18" name="Text Placeholder 8">
            <a:extLst>
              <a:ext uri="{FF2B5EF4-FFF2-40B4-BE49-F238E27FC236}">
                <a16:creationId xmlns:a16="http://schemas.microsoft.com/office/drawing/2014/main" xmlns="" id="{584D612D-1611-4D66-967B-1B5234B12C72}"/>
              </a:ext>
            </a:extLst>
          </p:cNvPr>
          <p:cNvSpPr>
            <a:spLocks noGrp="1"/>
          </p:cNvSpPr>
          <p:nvPr>
            <p:ph type="body" sz="quarter" idx="18" hasCustomPrompt="1"/>
          </p:nvPr>
        </p:nvSpPr>
        <p:spPr>
          <a:xfrm>
            <a:off x="7104812" y="1487617"/>
            <a:ext cx="3178628" cy="371475"/>
          </a:xfrm>
          <a:prstGeom prst="rect">
            <a:avLst/>
          </a:prstGeom>
        </p:spPr>
        <p:txBody>
          <a:bodyPr anchor="ctr"/>
          <a:lstStyle>
            <a:lvl1pPr marL="0" indent="0" algn="ctr">
              <a:buNone/>
              <a:defRPr sz="1600" b="1">
                <a:solidFill>
                  <a:schemeClr val="bg1"/>
                </a:solidFill>
              </a:defRPr>
            </a:lvl1pPr>
            <a:lvl5pPr marL="1828800" indent="0">
              <a:buNone/>
              <a:defRPr/>
            </a:lvl5pPr>
          </a:lstStyle>
          <a:p>
            <a:pPr lvl="0"/>
            <a:r>
              <a:rPr lang="en-ZA"/>
              <a:t>Click to insert heading</a:t>
            </a:r>
          </a:p>
        </p:txBody>
      </p:sp>
      <p:sp>
        <p:nvSpPr>
          <p:cNvPr id="20" name="Content Placeholder 10">
            <a:extLst>
              <a:ext uri="{FF2B5EF4-FFF2-40B4-BE49-F238E27FC236}">
                <a16:creationId xmlns:a16="http://schemas.microsoft.com/office/drawing/2014/main" xmlns="" id="{7FC76D2B-2C61-4692-AC62-F5C68A95A04E}"/>
              </a:ext>
            </a:extLst>
          </p:cNvPr>
          <p:cNvSpPr>
            <a:spLocks noGrp="1"/>
          </p:cNvSpPr>
          <p:nvPr>
            <p:ph sz="quarter" idx="13" hasCustomPrompt="1"/>
          </p:nvPr>
        </p:nvSpPr>
        <p:spPr>
          <a:xfrm>
            <a:off x="645252" y="2051049"/>
            <a:ext cx="4788000" cy="4140000"/>
          </a:xfrm>
          <a:prstGeom prst="rect">
            <a:avLst/>
          </a:prstGeom>
        </p:spPr>
        <p:txBody>
          <a:bodyPr/>
          <a:lstStyle>
            <a:lvl1pPr indent="-228600" algn="l" defTabSz="914400" rtl="0" eaLnBrk="1" latinLnBrk="0" hangingPunct="1">
              <a:lnSpc>
                <a:spcPct val="90000"/>
              </a:lnSpc>
              <a:spcBef>
                <a:spcPts val="0"/>
              </a:spcBef>
              <a:spcAft>
                <a:spcPts val="600"/>
              </a:spcAft>
              <a:buSzPct val="140000"/>
              <a:defRPr lang="en-US" sz="1200" kern="1200" dirty="0" smtClean="0">
                <a:solidFill>
                  <a:schemeClr val="tx1"/>
                </a:solidFill>
                <a:latin typeface="+mj-lt"/>
                <a:ea typeface="+mn-ea"/>
                <a:cs typeface="+mn-cs"/>
              </a:defRPr>
            </a:lvl1pPr>
            <a:lvl2pPr marL="612000" indent="-228600" algn="l" defTabSz="914400" rtl="0" eaLnBrk="1" latinLnBrk="0" hangingPunct="1">
              <a:lnSpc>
                <a:spcPct val="90000"/>
              </a:lnSpc>
              <a:spcBef>
                <a:spcPts val="0"/>
              </a:spcBef>
              <a:spcAft>
                <a:spcPts val="600"/>
              </a:spcAft>
              <a:buFont typeface="Open Sans" panose="020B0606030504020204" pitchFamily="34" charset="0"/>
              <a:buChar char="»"/>
              <a:defRPr lang="en-US" sz="1200" kern="1200" dirty="0" smtClean="0">
                <a:solidFill>
                  <a:schemeClr val="tx1"/>
                </a:solidFill>
                <a:latin typeface="+mj-lt"/>
                <a:ea typeface="+mn-ea"/>
                <a:cs typeface="+mn-cs"/>
              </a:defRPr>
            </a:lvl2pPr>
            <a:lvl3pPr marL="864000" indent="-228600" algn="l" defTabSz="914400" rtl="0" eaLnBrk="1" latinLnBrk="0" hangingPunct="1">
              <a:lnSpc>
                <a:spcPct val="90000"/>
              </a:lnSpc>
              <a:spcBef>
                <a:spcPts val="0"/>
              </a:spcBef>
              <a:spcAft>
                <a:spcPts val="600"/>
              </a:spcAft>
              <a:buSzPct val="80000"/>
              <a:buFont typeface="Courier New" panose="02070309020205020404" pitchFamily="49" charset="0"/>
              <a:buChar char="o"/>
              <a:defRPr lang="en-US" sz="1200" kern="1200" dirty="0" smtClean="0">
                <a:solidFill>
                  <a:schemeClr val="tx1"/>
                </a:solidFill>
                <a:latin typeface="+mj-lt"/>
                <a:ea typeface="+mn-ea"/>
                <a:cs typeface="+mn-cs"/>
              </a:defRPr>
            </a:lvl3pPr>
          </a:lstStyle>
          <a:p>
            <a:pPr lvl="0"/>
            <a:r>
              <a:rPr lang="en-US"/>
              <a:t>Click to add text</a:t>
            </a:r>
          </a:p>
          <a:p>
            <a:pPr lvl="1"/>
            <a:r>
              <a:rPr lang="en-US"/>
              <a:t>Second level</a:t>
            </a:r>
          </a:p>
          <a:p>
            <a:pPr lvl="2"/>
            <a:r>
              <a:rPr lang="en-US"/>
              <a:t>Third level</a:t>
            </a:r>
          </a:p>
        </p:txBody>
      </p:sp>
      <p:sp>
        <p:nvSpPr>
          <p:cNvPr id="21" name="Content Placeholder 10">
            <a:extLst>
              <a:ext uri="{FF2B5EF4-FFF2-40B4-BE49-F238E27FC236}">
                <a16:creationId xmlns:a16="http://schemas.microsoft.com/office/drawing/2014/main" xmlns="" id="{C373E115-3260-4BF0-87ED-6A12F4CAECFD}"/>
              </a:ext>
            </a:extLst>
          </p:cNvPr>
          <p:cNvSpPr>
            <a:spLocks noGrp="1"/>
          </p:cNvSpPr>
          <p:nvPr>
            <p:ph sz="quarter" idx="19" hasCustomPrompt="1"/>
          </p:nvPr>
        </p:nvSpPr>
        <p:spPr>
          <a:xfrm>
            <a:off x="6300126" y="2051049"/>
            <a:ext cx="4788000" cy="4140000"/>
          </a:xfrm>
          <a:prstGeom prst="rect">
            <a:avLst/>
          </a:prstGeom>
        </p:spPr>
        <p:txBody>
          <a:bodyPr/>
          <a:lstStyle>
            <a:lvl1pPr indent="-228600" algn="l" defTabSz="914400" rtl="0" eaLnBrk="1" latinLnBrk="0" hangingPunct="1">
              <a:lnSpc>
                <a:spcPct val="90000"/>
              </a:lnSpc>
              <a:spcBef>
                <a:spcPts val="0"/>
              </a:spcBef>
              <a:spcAft>
                <a:spcPts val="600"/>
              </a:spcAft>
              <a:buSzPct val="140000"/>
              <a:defRPr lang="en-US" sz="1200" kern="1200" dirty="0" smtClean="0">
                <a:solidFill>
                  <a:schemeClr val="tx1"/>
                </a:solidFill>
                <a:latin typeface="+mj-lt"/>
                <a:ea typeface="+mn-ea"/>
                <a:cs typeface="+mn-cs"/>
              </a:defRPr>
            </a:lvl1pPr>
            <a:lvl2pPr marL="612000" indent="-228600" algn="l" defTabSz="914400" rtl="0" eaLnBrk="1" latinLnBrk="0" hangingPunct="1">
              <a:lnSpc>
                <a:spcPct val="90000"/>
              </a:lnSpc>
              <a:spcBef>
                <a:spcPts val="0"/>
              </a:spcBef>
              <a:spcAft>
                <a:spcPts val="600"/>
              </a:spcAft>
              <a:buFont typeface="Open Sans" panose="020B0606030504020204" pitchFamily="34" charset="0"/>
              <a:buChar char="»"/>
              <a:defRPr lang="en-US" sz="1200" kern="1200" dirty="0" smtClean="0">
                <a:solidFill>
                  <a:schemeClr val="tx1"/>
                </a:solidFill>
                <a:latin typeface="+mj-lt"/>
                <a:ea typeface="+mn-ea"/>
                <a:cs typeface="+mn-cs"/>
              </a:defRPr>
            </a:lvl2pPr>
            <a:lvl3pPr marL="864000" indent="-228600" algn="l" defTabSz="914400" rtl="0" eaLnBrk="1" latinLnBrk="0" hangingPunct="1">
              <a:lnSpc>
                <a:spcPct val="90000"/>
              </a:lnSpc>
              <a:spcBef>
                <a:spcPts val="0"/>
              </a:spcBef>
              <a:spcAft>
                <a:spcPts val="600"/>
              </a:spcAft>
              <a:buSzPct val="80000"/>
              <a:buFont typeface="Courier New" panose="02070309020205020404" pitchFamily="49" charset="0"/>
              <a:buChar char="o"/>
              <a:defRPr lang="en-US" sz="1200" kern="1200" dirty="0" smtClean="0">
                <a:solidFill>
                  <a:schemeClr val="tx1"/>
                </a:solidFill>
                <a:latin typeface="+mj-lt"/>
                <a:ea typeface="+mn-ea"/>
                <a:cs typeface="+mn-cs"/>
              </a:defRPr>
            </a:lvl3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9896403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6" Type="http://schemas.openxmlformats.org/officeDocument/2006/relationships/image" Target="../media/image3.emf"/><Relationship Id="rId7" Type="http://schemas.openxmlformats.org/officeDocument/2006/relationships/image" Target="../media/image4.png"/><Relationship Id="rId8" Type="http://schemas.openxmlformats.org/officeDocument/2006/relationships/image" Target="../media/image5.jpeg"/><Relationship Id="rId1" Type="http://schemas.openxmlformats.org/officeDocument/2006/relationships/slideLayout" Target="../slideLayouts/slideLayout6.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theme" Target="../theme/theme3.xml"/><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oter Placeholder 11">
            <a:extLst>
              <a:ext uri="{FF2B5EF4-FFF2-40B4-BE49-F238E27FC236}">
                <a16:creationId xmlns:a16="http://schemas.microsoft.com/office/drawing/2014/main" xmlns="" id="{717CE10F-ADA9-444C-B901-E91A3C91B991}"/>
              </a:ext>
            </a:extLst>
          </p:cNvPr>
          <p:cNvSpPr>
            <a:spLocks noGrp="1"/>
          </p:cNvSpPr>
          <p:nvPr>
            <p:ph type="ftr" sz="quarter" idx="3"/>
          </p:nvPr>
        </p:nvSpPr>
        <p:spPr>
          <a:xfrm>
            <a:off x="835269" y="6391765"/>
            <a:ext cx="10947291"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ZA"/>
          </a:p>
        </p:txBody>
      </p:sp>
      <p:sp>
        <p:nvSpPr>
          <p:cNvPr id="7" name="Text Placeholder 3">
            <a:extLst>
              <a:ext uri="{FF2B5EF4-FFF2-40B4-BE49-F238E27FC236}">
                <a16:creationId xmlns:a16="http://schemas.microsoft.com/office/drawing/2014/main" xmlns="" id="{6E533CE9-D444-482D-83CD-8475F28CDEC8}"/>
              </a:ext>
            </a:extLst>
          </p:cNvPr>
          <p:cNvSpPr txBox="1">
            <a:spLocks/>
          </p:cNvSpPr>
          <p:nvPr userDrawn="1"/>
        </p:nvSpPr>
        <p:spPr>
          <a:xfrm>
            <a:off x="452438" y="338138"/>
            <a:ext cx="3768725" cy="6699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ZA"/>
          </a:p>
        </p:txBody>
      </p:sp>
      <p:sp>
        <p:nvSpPr>
          <p:cNvPr id="8" name="Slide Number Placeholder 3">
            <a:extLst>
              <a:ext uri="{FF2B5EF4-FFF2-40B4-BE49-F238E27FC236}">
                <a16:creationId xmlns:a16="http://schemas.microsoft.com/office/drawing/2014/main" xmlns="" id="{1BEA1021-5EE3-4B5F-8C7A-4421906435AD}"/>
              </a:ext>
            </a:extLst>
          </p:cNvPr>
          <p:cNvSpPr>
            <a:spLocks noGrp="1"/>
          </p:cNvSpPr>
          <p:nvPr>
            <p:ph type="sldNum" sz="quarter" idx="4"/>
          </p:nvPr>
        </p:nvSpPr>
        <p:spPr>
          <a:xfrm>
            <a:off x="190498" y="6391765"/>
            <a:ext cx="630118" cy="365125"/>
          </a:xfrm>
          <a:prstGeom prst="rect">
            <a:avLst/>
          </a:prstGeom>
        </p:spPr>
        <p:txBody>
          <a:bodyPr/>
          <a:lstStyle>
            <a:lvl1pPr>
              <a:defRPr sz="1200"/>
            </a:lvl1pPr>
          </a:lstStyle>
          <a:p>
            <a:fld id="{E9D4EFA4-1F90-4D2B-A593-3266C62E9295}" type="slidenum">
              <a:rPr lang="en-ZA" smtClean="0"/>
              <a:pPr/>
              <a:t>‹#›</a:t>
            </a:fld>
            <a:r>
              <a:rPr lang="en-ZA"/>
              <a:t> |</a:t>
            </a:r>
          </a:p>
        </p:txBody>
      </p:sp>
    </p:spTree>
    <p:extLst>
      <p:ext uri="{BB962C8B-B14F-4D97-AF65-F5344CB8AC3E}">
        <p14:creationId xmlns:p14="http://schemas.microsoft.com/office/powerpoint/2010/main" val="204877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8" r:id="rId4"/>
    <p:sldLayoutId id="2147483683"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erson standing in front of a store filled with lots of fresh produce&#10;&#10;Description automatically generated">
            <a:extLst>
              <a:ext uri="{FF2B5EF4-FFF2-40B4-BE49-F238E27FC236}">
                <a16:creationId xmlns:a16="http://schemas.microsoft.com/office/drawing/2014/main" xmlns="" id="{0D98C908-D9F7-43D8-BB3F-36E5048A66CE}"/>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8471847" cy="6858000"/>
          </a:xfrm>
          <a:prstGeom prst="rect">
            <a:avLst/>
          </a:prstGeom>
        </p:spPr>
      </p:pic>
      <p:pic>
        <p:nvPicPr>
          <p:cNvPr id="8" name="Picture 7">
            <a:extLst>
              <a:ext uri="{FF2B5EF4-FFF2-40B4-BE49-F238E27FC236}">
                <a16:creationId xmlns:a16="http://schemas.microsoft.com/office/drawing/2014/main" xmlns="" id="{0AEA6D1D-BA91-4D4A-9B96-E81B2640D58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18651" r="18687" b="18651"/>
          <a:stretch/>
        </p:blipFill>
        <p:spPr>
          <a:xfrm>
            <a:off x="5102330" y="0"/>
            <a:ext cx="7534146" cy="6934746"/>
          </a:xfrm>
          <a:prstGeom prst="rect">
            <a:avLst/>
          </a:prstGeom>
        </p:spPr>
      </p:pic>
      <p:pic>
        <p:nvPicPr>
          <p:cNvPr id="3" name="Picture 2">
            <a:extLst>
              <a:ext uri="{FF2B5EF4-FFF2-40B4-BE49-F238E27FC236}">
                <a16:creationId xmlns:a16="http://schemas.microsoft.com/office/drawing/2014/main" xmlns="" id="{BB64C516-6286-4790-892D-33151A2CC63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22758" t="33091" r="23201" b="33455"/>
          <a:stretch/>
        </p:blipFill>
        <p:spPr>
          <a:xfrm>
            <a:off x="10275673" y="5727691"/>
            <a:ext cx="1390953" cy="858843"/>
          </a:xfrm>
          <a:prstGeom prst="rect">
            <a:avLst/>
          </a:prstGeom>
        </p:spPr>
      </p:pic>
      <p:pic>
        <p:nvPicPr>
          <p:cNvPr id="5" name="Picture 4">
            <a:extLst>
              <a:ext uri="{FF2B5EF4-FFF2-40B4-BE49-F238E27FC236}">
                <a16:creationId xmlns:a16="http://schemas.microsoft.com/office/drawing/2014/main" xmlns="" id="{584B1ACB-FA3B-4AC9-9382-A85F147FE071}"/>
              </a:ext>
            </a:extLst>
          </p:cNvPr>
          <p:cNvPicPr>
            <a:picLocks noChangeAspect="1"/>
          </p:cNvPicPr>
          <p:nvPr userDrawn="1"/>
        </p:nvPicPr>
        <p:blipFill>
          <a:blip r:embed="rId7">
            <a:extLst>
              <a:ext uri="{28A0092B-C50C-407E-A947-70E740481C1C}">
                <a14:useLocalDpi xmlns:a14="http://schemas.microsoft.com/office/drawing/2010/main"/>
              </a:ext>
            </a:extLst>
          </a:blip>
          <a:srcRect/>
          <a:stretch>
            <a:fillRect/>
          </a:stretch>
        </p:blipFill>
        <p:spPr bwMode="auto">
          <a:xfrm>
            <a:off x="8301114" y="5718612"/>
            <a:ext cx="1390953" cy="914055"/>
          </a:xfrm>
          <a:prstGeom prst="rect">
            <a:avLst/>
          </a:prstGeom>
          <a:noFill/>
          <a:ln>
            <a:noFill/>
          </a:ln>
        </p:spPr>
      </p:pic>
      <p:pic>
        <p:nvPicPr>
          <p:cNvPr id="4" name="Picture 2" descr="About us – Financial Sector Deepening Kenya">
            <a:extLst>
              <a:ext uri="{FF2B5EF4-FFF2-40B4-BE49-F238E27FC236}">
                <a16:creationId xmlns:a16="http://schemas.microsoft.com/office/drawing/2014/main" xmlns="" id="{6CD21408-D775-49A8-9617-BA6BA9FD19C4}"/>
              </a:ext>
            </a:extLst>
          </p:cNvPr>
          <p:cNvPicPr>
            <a:picLocks noChangeAspect="1" noChangeArrowheads="1"/>
          </p:cNvPicPr>
          <p:nvPr userDrawn="1"/>
        </p:nvPicPr>
        <p:blipFill rotWithShape="1">
          <a:blip r:embed="rId8" cstate="screen">
            <a:extLst>
              <a:ext uri="{28A0092B-C50C-407E-A947-70E740481C1C}">
                <a14:useLocalDpi xmlns:a14="http://schemas.microsoft.com/office/drawing/2010/main"/>
              </a:ext>
            </a:extLst>
          </a:blip>
          <a:srcRect/>
          <a:stretch/>
        </p:blipFill>
        <p:spPr bwMode="auto">
          <a:xfrm>
            <a:off x="6244612" y="5851612"/>
            <a:ext cx="1602603" cy="734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840826"/>
      </p:ext>
    </p:extLst>
  </p:cSld>
  <p:clrMap bg1="lt1" tx1="dk1" bg2="lt2" tx2="dk2" accent1="accent1" accent2="accent2" accent3="accent3" accent4="accent4" accent5="accent5" accent6="accent6" hlink="hlink" folHlink="folHlink"/>
  <p:sldLayoutIdLst>
    <p:sldLayoutId id="2147483665"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oter Placeholder 11">
            <a:extLst>
              <a:ext uri="{FF2B5EF4-FFF2-40B4-BE49-F238E27FC236}">
                <a16:creationId xmlns:a16="http://schemas.microsoft.com/office/drawing/2014/main" xmlns="" id="{717CE10F-ADA9-444C-B901-E91A3C91B991}"/>
              </a:ext>
            </a:extLst>
          </p:cNvPr>
          <p:cNvSpPr>
            <a:spLocks noGrp="1"/>
          </p:cNvSpPr>
          <p:nvPr>
            <p:ph type="ftr" sz="quarter" idx="3"/>
          </p:nvPr>
        </p:nvSpPr>
        <p:spPr>
          <a:xfrm>
            <a:off x="835269" y="6391765"/>
            <a:ext cx="10947291"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ZA"/>
          </a:p>
        </p:txBody>
      </p:sp>
      <p:sp>
        <p:nvSpPr>
          <p:cNvPr id="7" name="Text Placeholder 3">
            <a:extLst>
              <a:ext uri="{FF2B5EF4-FFF2-40B4-BE49-F238E27FC236}">
                <a16:creationId xmlns:a16="http://schemas.microsoft.com/office/drawing/2014/main" xmlns="" id="{6E533CE9-D444-482D-83CD-8475F28CDEC8}"/>
              </a:ext>
            </a:extLst>
          </p:cNvPr>
          <p:cNvSpPr txBox="1">
            <a:spLocks/>
          </p:cNvSpPr>
          <p:nvPr userDrawn="1"/>
        </p:nvSpPr>
        <p:spPr>
          <a:xfrm>
            <a:off x="452438" y="338138"/>
            <a:ext cx="3768725" cy="6699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ZA"/>
          </a:p>
        </p:txBody>
      </p:sp>
      <p:sp>
        <p:nvSpPr>
          <p:cNvPr id="8" name="Slide Number Placeholder 3">
            <a:extLst>
              <a:ext uri="{FF2B5EF4-FFF2-40B4-BE49-F238E27FC236}">
                <a16:creationId xmlns:a16="http://schemas.microsoft.com/office/drawing/2014/main" xmlns="" id="{1BEA1021-5EE3-4B5F-8C7A-4421906435AD}"/>
              </a:ext>
            </a:extLst>
          </p:cNvPr>
          <p:cNvSpPr>
            <a:spLocks noGrp="1"/>
          </p:cNvSpPr>
          <p:nvPr>
            <p:ph type="sldNum" sz="quarter" idx="4"/>
          </p:nvPr>
        </p:nvSpPr>
        <p:spPr>
          <a:xfrm>
            <a:off x="190498" y="6391765"/>
            <a:ext cx="630118" cy="365125"/>
          </a:xfrm>
          <a:prstGeom prst="rect">
            <a:avLst/>
          </a:prstGeom>
        </p:spPr>
        <p:txBody>
          <a:bodyPr/>
          <a:lstStyle>
            <a:lvl1pPr>
              <a:defRPr sz="1200"/>
            </a:lvl1pPr>
          </a:lstStyle>
          <a:p>
            <a:fld id="{E9D4EFA4-1F90-4D2B-A593-3266C62E9295}" type="slidenum">
              <a:rPr lang="en-ZA" smtClean="0"/>
              <a:pPr/>
              <a:t>‹#›</a:t>
            </a:fld>
            <a:r>
              <a:rPr lang="en-ZA"/>
              <a:t> |</a:t>
            </a:r>
          </a:p>
        </p:txBody>
      </p:sp>
      <p:pic>
        <p:nvPicPr>
          <p:cNvPr id="2" name="Picture 1">
            <a:extLst>
              <a:ext uri="{FF2B5EF4-FFF2-40B4-BE49-F238E27FC236}">
                <a16:creationId xmlns:a16="http://schemas.microsoft.com/office/drawing/2014/main" xmlns="" id="{12F32C20-489C-4AC9-80D0-A8D9B33989E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6998" y="6320657"/>
            <a:ext cx="828000" cy="471653"/>
          </a:xfrm>
          <a:prstGeom prst="rect">
            <a:avLst/>
          </a:prstGeom>
        </p:spPr>
      </p:pic>
      <p:pic>
        <p:nvPicPr>
          <p:cNvPr id="3" name="Picture 2">
            <a:extLst>
              <a:ext uri="{FF2B5EF4-FFF2-40B4-BE49-F238E27FC236}">
                <a16:creationId xmlns:a16="http://schemas.microsoft.com/office/drawing/2014/main" xmlns="" id="{9279290E-B6CC-45EB-950F-A1E48ECA164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36484" y="6180633"/>
            <a:ext cx="1008000" cy="662400"/>
          </a:xfrm>
          <a:prstGeom prst="rect">
            <a:avLst/>
          </a:prstGeom>
          <a:noFill/>
          <a:ln>
            <a:noFill/>
          </a:ln>
        </p:spPr>
      </p:pic>
      <p:pic>
        <p:nvPicPr>
          <p:cNvPr id="4" name="Picture 3" descr="About us – Financial Sector Deepening Kenya">
            <a:extLst>
              <a:ext uri="{FF2B5EF4-FFF2-40B4-BE49-F238E27FC236}">
                <a16:creationId xmlns:a16="http://schemas.microsoft.com/office/drawing/2014/main" xmlns="" id="{38BDDD4E-D2DD-4E7B-9F71-2E8D73CFE390}"/>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14698" t="27138" r="10881" b="27358"/>
          <a:stretch/>
        </p:blipFill>
        <p:spPr bwMode="auto">
          <a:xfrm>
            <a:off x="8781011" y="6294641"/>
            <a:ext cx="1008001" cy="462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74461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chart" Target="../charts/chart6.xml"/><Relationship Id="rId5" Type="http://schemas.openxmlformats.org/officeDocument/2006/relationships/chart" Target="../charts/chart7.xml"/><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4" Type="http://schemas.openxmlformats.org/officeDocument/2006/relationships/chart" Target="../charts/chart10.xml"/><Relationship Id="rId1" Type="http://schemas.openxmlformats.org/officeDocument/2006/relationships/slideLayout" Target="../slideLayouts/slideLayout1.xml"/><Relationship Id="rId2"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chart" Target="../charts/chart12.xml"/><Relationship Id="rId4" Type="http://schemas.openxmlformats.org/officeDocument/2006/relationships/chart" Target="../charts/chart13.xml"/><Relationship Id="rId1" Type="http://schemas.openxmlformats.org/officeDocument/2006/relationships/slideLayout" Target="../slideLayouts/slideLayout1.xml"/><Relationship Id="rId2" Type="http://schemas.openxmlformats.org/officeDocument/2006/relationships/chart" Target="../charts/chart11.xml"/></Relationships>
</file>

<file path=ppt/slides/_rels/slide15.xml.rels><?xml version="1.0" encoding="UTF-8" standalone="yes"?>
<Relationships xmlns="http://schemas.openxmlformats.org/package/2006/relationships"><Relationship Id="rId3" Type="http://schemas.openxmlformats.org/officeDocument/2006/relationships/chart" Target="../charts/chart14.xml"/><Relationship Id="rId4" Type="http://schemas.openxmlformats.org/officeDocument/2006/relationships/chart" Target="../charts/chart15.xml"/><Relationship Id="rId5" Type="http://schemas.openxmlformats.org/officeDocument/2006/relationships/chart" Target="../charts/chart16.xml"/><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eg"/><Relationship Id="rId3"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 Id="rId11"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1" Type="http://schemas.openxmlformats.org/officeDocument/2006/relationships/chart" Target="../charts/chart25.xml"/><Relationship Id="rId12" Type="http://schemas.openxmlformats.org/officeDocument/2006/relationships/chart" Target="../charts/chart26.xml"/><Relationship Id="rId13" Type="http://schemas.openxmlformats.org/officeDocument/2006/relationships/chart" Target="../charts/chart27.xml"/><Relationship Id="rId14" Type="http://schemas.openxmlformats.org/officeDocument/2006/relationships/chart" Target="../charts/chart28.xml"/><Relationship Id="rId1" Type="http://schemas.openxmlformats.org/officeDocument/2006/relationships/slideLayout" Target="../slideLayouts/slideLayout1.xml"/><Relationship Id="rId2" Type="http://schemas.openxmlformats.org/officeDocument/2006/relationships/chart" Target="../charts/chart17.xml"/><Relationship Id="rId3" Type="http://schemas.openxmlformats.org/officeDocument/2006/relationships/chart" Target="../charts/chart18.xml"/><Relationship Id="rId4" Type="http://schemas.openxmlformats.org/officeDocument/2006/relationships/chart" Target="../charts/chart19.xml"/><Relationship Id="rId5" Type="http://schemas.openxmlformats.org/officeDocument/2006/relationships/image" Target="../media/image52.png"/><Relationship Id="rId6" Type="http://schemas.openxmlformats.org/officeDocument/2006/relationships/chart" Target="../charts/chart20.xml"/><Relationship Id="rId7" Type="http://schemas.openxmlformats.org/officeDocument/2006/relationships/chart" Target="../charts/chart21.xml"/><Relationship Id="rId8" Type="http://schemas.openxmlformats.org/officeDocument/2006/relationships/chart" Target="../charts/chart22.xml"/><Relationship Id="rId9" Type="http://schemas.openxmlformats.org/officeDocument/2006/relationships/chart" Target="../charts/chart23.xml"/><Relationship Id="rId10" Type="http://schemas.openxmlformats.org/officeDocument/2006/relationships/chart" Target="../charts/char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 Id="rId3"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55.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1"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3" Type="http://schemas.openxmlformats.org/officeDocument/2006/relationships/chart" Target="../charts/chart30.xml"/><Relationship Id="rId4" Type="http://schemas.openxmlformats.org/officeDocument/2006/relationships/chart" Target="../charts/chart31.xml"/><Relationship Id="rId5" Type="http://schemas.openxmlformats.org/officeDocument/2006/relationships/image" Target="../media/image56.png"/><Relationship Id="rId6" Type="http://schemas.openxmlformats.org/officeDocument/2006/relationships/chart" Target="../charts/chart32.xml"/><Relationship Id="rId1" Type="http://schemas.openxmlformats.org/officeDocument/2006/relationships/slideLayout" Target="../slideLayouts/slideLayout1.xml"/><Relationship Id="rId2" Type="http://schemas.openxmlformats.org/officeDocument/2006/relationships/chart" Target="../charts/char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1"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3" Type="http://schemas.openxmlformats.org/officeDocument/2006/relationships/chart" Target="../charts/chart34.xml"/><Relationship Id="rId4" Type="http://schemas.openxmlformats.org/officeDocument/2006/relationships/chart" Target="../charts/chart35.xml"/><Relationship Id="rId5" Type="http://schemas.openxmlformats.org/officeDocument/2006/relationships/chart" Target="../charts/chart36.xml"/><Relationship Id="rId6" Type="http://schemas.openxmlformats.org/officeDocument/2006/relationships/chart" Target="../charts/chart37.xml"/><Relationship Id="rId7" Type="http://schemas.openxmlformats.org/officeDocument/2006/relationships/chart" Target="../charts/chart38.xml"/><Relationship Id="rId8" Type="http://schemas.openxmlformats.org/officeDocument/2006/relationships/chart" Target="../charts/chart39.xml"/><Relationship Id="rId9" Type="http://schemas.openxmlformats.org/officeDocument/2006/relationships/image" Target="../media/image58.png"/><Relationship Id="rId10" Type="http://schemas.openxmlformats.org/officeDocument/2006/relationships/chart" Target="../charts/chart40.xml"/><Relationship Id="rId1" Type="http://schemas.openxmlformats.org/officeDocument/2006/relationships/slideLayout" Target="../slideLayouts/slideLayout1.xml"/><Relationship Id="rId2" Type="http://schemas.openxmlformats.org/officeDocument/2006/relationships/chart" Target="../charts/chart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60.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1"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41.xml.rels><?xml version="1.0" encoding="UTF-8" standalone="yes"?>
<Relationships xmlns="http://schemas.openxmlformats.org/package/2006/relationships"><Relationship Id="rId3" Type="http://schemas.openxmlformats.org/officeDocument/2006/relationships/chart" Target="../charts/chart42.xml"/><Relationship Id="rId4" Type="http://schemas.openxmlformats.org/officeDocument/2006/relationships/chart" Target="../charts/chart43.xml"/><Relationship Id="rId5" Type="http://schemas.openxmlformats.org/officeDocument/2006/relationships/chart" Target="../charts/chart44.xml"/><Relationship Id="rId6"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chart" Target="../charts/char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png"/><Relationship Id="rId3"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16.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1"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47.xml.rels><?xml version="1.0" encoding="UTF-8" standalone="yes"?>
<Relationships xmlns="http://schemas.openxmlformats.org/package/2006/relationships"><Relationship Id="rId3" Type="http://schemas.openxmlformats.org/officeDocument/2006/relationships/chart" Target="../charts/chart46.xml"/><Relationship Id="rId4" Type="http://schemas.openxmlformats.org/officeDocument/2006/relationships/chart" Target="../charts/chart47.xml"/><Relationship Id="rId5" Type="http://schemas.openxmlformats.org/officeDocument/2006/relationships/image" Target="../media/image67.png"/><Relationship Id="rId6" Type="http://schemas.openxmlformats.org/officeDocument/2006/relationships/chart" Target="../charts/chart48.xml"/><Relationship Id="rId1" Type="http://schemas.openxmlformats.org/officeDocument/2006/relationships/slideLayout" Target="../slideLayouts/slideLayout1.xml"/><Relationship Id="rId2"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png"/><Relationship Id="rId3"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16.png"/><Relationship Id="rId5" Type="http://schemas.openxmlformats.org/officeDocument/2006/relationships/image" Target="../media/image69.png"/><Relationship Id="rId6" Type="http://schemas.openxmlformats.org/officeDocument/2006/relationships/image" Target="../media/image66.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70.png"/><Relationship Id="rId11"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51.xml.rels><?xml version="1.0" encoding="UTF-8" standalone="yes"?>
<Relationships xmlns="http://schemas.openxmlformats.org/package/2006/relationships"><Relationship Id="rId3" Type="http://schemas.openxmlformats.org/officeDocument/2006/relationships/chart" Target="../charts/chart50.xml"/><Relationship Id="rId4" Type="http://schemas.openxmlformats.org/officeDocument/2006/relationships/chart" Target="../charts/chart51.xml"/><Relationship Id="rId5" Type="http://schemas.openxmlformats.org/officeDocument/2006/relationships/chart" Target="../charts/chart52.xml"/><Relationship Id="rId6" Type="http://schemas.openxmlformats.org/officeDocument/2006/relationships/image" Target="../media/image70.png"/><Relationship Id="rId1" Type="http://schemas.openxmlformats.org/officeDocument/2006/relationships/slideLayout" Target="../slideLayouts/slideLayout1.xml"/><Relationship Id="rId2" Type="http://schemas.openxmlformats.org/officeDocument/2006/relationships/chart" Target="../charts/chart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png"/><Relationship Id="rId3"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16.png"/><Relationship Id="rId5" Type="http://schemas.openxmlformats.org/officeDocument/2006/relationships/image" Target="../media/image69.png"/><Relationship Id="rId6" Type="http://schemas.openxmlformats.org/officeDocument/2006/relationships/image" Target="../media/image66.png"/><Relationship Id="rId7" Type="http://schemas.openxmlformats.org/officeDocument/2006/relationships/image" Target="../media/image72.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73.png"/><Relationship Id="rId11"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55.xml.rels><?xml version="1.0" encoding="UTF-8" standalone="yes"?>
<Relationships xmlns="http://schemas.openxmlformats.org/package/2006/relationships"><Relationship Id="rId3" Type="http://schemas.openxmlformats.org/officeDocument/2006/relationships/chart" Target="../charts/chart54.xml"/><Relationship Id="rId4" Type="http://schemas.openxmlformats.org/officeDocument/2006/relationships/chart" Target="../charts/chart55.xml"/><Relationship Id="rId5" Type="http://schemas.openxmlformats.org/officeDocument/2006/relationships/image" Target="../media/image74.png"/><Relationship Id="rId6" Type="http://schemas.openxmlformats.org/officeDocument/2006/relationships/chart" Target="../charts/chart56.xml"/><Relationship Id="rId7" Type="http://schemas.openxmlformats.org/officeDocument/2006/relationships/chart" Target="../charts/chart57.xml"/><Relationship Id="rId8" Type="http://schemas.openxmlformats.org/officeDocument/2006/relationships/chart" Target="../charts/chart58.xml"/><Relationship Id="rId9" Type="http://schemas.openxmlformats.org/officeDocument/2006/relationships/chart" Target="../charts/chart59.xml"/><Relationship Id="rId10" Type="http://schemas.openxmlformats.org/officeDocument/2006/relationships/chart" Target="../charts/chart60.xml"/><Relationship Id="rId1" Type="http://schemas.openxmlformats.org/officeDocument/2006/relationships/slideLayout" Target="../slideLayouts/slideLayout1.xml"/><Relationship Id="rId2" Type="http://schemas.openxmlformats.org/officeDocument/2006/relationships/chart" Target="../charts/chart5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16.png"/><Relationship Id="rId5" Type="http://schemas.openxmlformats.org/officeDocument/2006/relationships/image" Target="../media/image69.png"/><Relationship Id="rId6" Type="http://schemas.openxmlformats.org/officeDocument/2006/relationships/image" Target="../media/image66.png"/><Relationship Id="rId7" Type="http://schemas.openxmlformats.org/officeDocument/2006/relationships/image" Target="../media/image75.png"/><Relationship Id="rId8" Type="http://schemas.openxmlformats.org/officeDocument/2006/relationships/image" Target="../media/image76.png"/><Relationship Id="rId9" Type="http://schemas.openxmlformats.org/officeDocument/2006/relationships/image" Target="../media/image21.png"/><Relationship Id="rId10" Type="http://schemas.openxmlformats.org/officeDocument/2006/relationships/image" Target="../media/image73.png"/><Relationship Id="rId11"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chart" Target="../charts/char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jpeg"/><Relationship Id="rId3" Type="http://schemas.openxmlformats.org/officeDocument/2006/relationships/image" Target="../media/image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chart" Target="../charts/chart6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jpeg"/><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 Id="rId11"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81.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jpeg"/><Relationship Id="rId3" Type="http://schemas.openxmlformats.org/officeDocument/2006/relationships/image" Target="../media/image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jpeg"/></Relationships>
</file>

<file path=ppt/slides/_rels/slide7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7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2.png"/><Relationship Id="rId5"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jpeg"/><Relationship Id="rId3" Type="http://schemas.openxmlformats.org/officeDocument/2006/relationships/image" Target="../media/image8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 Id="rId3"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jpeg"/></Relationships>
</file>

<file path=ppt/slides/_rels/slide81.xml.rels><?xml version="1.0" encoding="UTF-8" standalone="yes"?>
<Relationships xmlns="http://schemas.openxmlformats.org/package/2006/relationships"><Relationship Id="rId3" Type="http://schemas.openxmlformats.org/officeDocument/2006/relationships/chart" Target="../charts/chart62.xml"/><Relationship Id="rId4" Type="http://schemas.openxmlformats.org/officeDocument/2006/relationships/chart" Target="../charts/chart63.xml"/><Relationship Id="rId5" Type="http://schemas.openxmlformats.org/officeDocument/2006/relationships/chart" Target="../charts/chart64.xml"/><Relationship Id="rId6" Type="http://schemas.openxmlformats.org/officeDocument/2006/relationships/chart" Target="../charts/chart65.xml"/><Relationship Id="rId7" Type="http://schemas.openxmlformats.org/officeDocument/2006/relationships/chart" Target="../charts/chart66.xml"/><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D67F67A-9FD6-4A21-BFAE-D2BB1EFC3BC5}"/>
              </a:ext>
            </a:extLst>
          </p:cNvPr>
          <p:cNvSpPr>
            <a:spLocks noGrp="1"/>
          </p:cNvSpPr>
          <p:nvPr>
            <p:ph type="body" sz="quarter" idx="10"/>
          </p:nvPr>
        </p:nvSpPr>
        <p:spPr>
          <a:xfrm>
            <a:off x="4842701" y="1537870"/>
            <a:ext cx="7872383" cy="2053434"/>
          </a:xfrm>
        </p:spPr>
        <p:txBody>
          <a:bodyPr lIns="91440" tIns="45720" rIns="91440" bIns="45720" anchor="t"/>
          <a:lstStyle/>
          <a:p>
            <a:pPr>
              <a:lnSpc>
                <a:spcPct val="100000"/>
              </a:lnSpc>
              <a:spcBef>
                <a:spcPts val="0"/>
              </a:spcBef>
              <a:spcAft>
                <a:spcPts val="1000"/>
              </a:spcAft>
            </a:pPr>
            <a:r>
              <a:rPr lang="en-ZA" b="1" dirty="0">
                <a:solidFill>
                  <a:schemeClr val="tx1">
                    <a:lumMod val="95000"/>
                    <a:lumOff val="5000"/>
                  </a:schemeClr>
                </a:solidFill>
                <a:latin typeface="Open Sans"/>
              </a:rPr>
              <a:t>THE VALUE OF (IN)FORMALITY? </a:t>
            </a:r>
            <a:endParaRPr lang="en-US" dirty="0">
              <a:solidFill>
                <a:schemeClr val="tx1">
                  <a:lumMod val="95000"/>
                  <a:lumOff val="5000"/>
                </a:schemeClr>
              </a:solidFill>
            </a:endParaRPr>
          </a:p>
          <a:p>
            <a:pPr>
              <a:lnSpc>
                <a:spcPct val="100000"/>
              </a:lnSpc>
              <a:spcBef>
                <a:spcPts val="0"/>
              </a:spcBef>
              <a:spcAft>
                <a:spcPts val="1000"/>
              </a:spcAft>
            </a:pPr>
            <a:r>
              <a:rPr lang="en-ZA" sz="2000" b="1" dirty="0">
                <a:solidFill>
                  <a:schemeClr val="tx1">
                    <a:lumMod val="95000"/>
                    <a:lumOff val="5000"/>
                  </a:schemeClr>
                </a:solidFill>
                <a:latin typeface="Open Sans"/>
              </a:rPr>
              <a:t>A CASE </a:t>
            </a:r>
            <a:r>
              <a:rPr lang="en-ZA" sz="2000" b="1">
                <a:solidFill>
                  <a:schemeClr val="tx1">
                    <a:lumMod val="95000"/>
                    <a:lumOff val="5000"/>
                  </a:schemeClr>
                </a:solidFill>
                <a:latin typeface="Open Sans"/>
              </a:rPr>
              <a:t>STUDY OF </a:t>
            </a:r>
            <a:r>
              <a:rPr lang="en-ZA" sz="2000" b="1" dirty="0">
                <a:solidFill>
                  <a:schemeClr val="tx1">
                    <a:lumMod val="95000"/>
                    <a:lumOff val="5000"/>
                  </a:schemeClr>
                </a:solidFill>
                <a:latin typeface="Open Sans"/>
              </a:rPr>
              <a:t>MSES IN THE NAIROBI CBD</a:t>
            </a:r>
            <a:endParaRPr lang="en-ZA" sz="2000" b="1" dirty="0">
              <a:solidFill>
                <a:schemeClr val="tx1">
                  <a:lumMod val="95000"/>
                  <a:lumOff val="5000"/>
                </a:schemeClr>
              </a:solidFill>
            </a:endParaRPr>
          </a:p>
        </p:txBody>
      </p:sp>
      <p:sp>
        <p:nvSpPr>
          <p:cNvPr id="4" name="Text Placeholder 3">
            <a:extLst>
              <a:ext uri="{FF2B5EF4-FFF2-40B4-BE49-F238E27FC236}">
                <a16:creationId xmlns:a16="http://schemas.microsoft.com/office/drawing/2014/main" xmlns="" id="{831C1C66-197B-4D94-8C4B-1C19CB618045}"/>
              </a:ext>
            </a:extLst>
          </p:cNvPr>
          <p:cNvSpPr>
            <a:spLocks noGrp="1"/>
          </p:cNvSpPr>
          <p:nvPr>
            <p:ph type="body" sz="quarter" idx="12"/>
          </p:nvPr>
        </p:nvSpPr>
        <p:spPr>
          <a:xfrm>
            <a:off x="6312163" y="3308973"/>
            <a:ext cx="5255846" cy="584200"/>
          </a:xfrm>
        </p:spPr>
        <p:txBody>
          <a:bodyPr/>
          <a:lstStyle/>
          <a:p>
            <a:r>
              <a:rPr lang="en-ZA" sz="2000">
                <a:solidFill>
                  <a:schemeClr val="tx1">
                    <a:lumMod val="95000"/>
                    <a:lumOff val="5000"/>
                  </a:schemeClr>
                </a:solidFill>
              </a:rPr>
              <a:t>October 2020</a:t>
            </a:r>
          </a:p>
        </p:txBody>
      </p:sp>
      <p:sp>
        <p:nvSpPr>
          <p:cNvPr id="5" name="Text Placeholder 3">
            <a:extLst>
              <a:ext uri="{FF2B5EF4-FFF2-40B4-BE49-F238E27FC236}">
                <a16:creationId xmlns:a16="http://schemas.microsoft.com/office/drawing/2014/main" xmlns="" id="{A0929511-3D84-40D2-9A2D-DAEEF24C20C6}"/>
              </a:ext>
            </a:extLst>
          </p:cNvPr>
          <p:cNvSpPr txBox="1">
            <a:spLocks/>
          </p:cNvSpPr>
          <p:nvPr/>
        </p:nvSpPr>
        <p:spPr>
          <a:xfrm>
            <a:off x="6690361" y="4257040"/>
            <a:ext cx="4499450" cy="5842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ZA" sz="2000" b="1" i="1" u="none" strike="noStrike" kern="1200" cap="none" spc="0" normalizeH="0" baseline="0" noProof="0">
                <a:ln>
                  <a:noFill/>
                </a:ln>
                <a:solidFill>
                  <a:prstClr val="black">
                    <a:lumMod val="95000"/>
                    <a:lumOff val="5000"/>
                  </a:prstClr>
                </a:solidFill>
                <a:effectLst/>
                <a:uLnTx/>
                <a:uFillTx/>
                <a:latin typeface="Open Sans" panose="020B0606030504020204" pitchFamily="34" charset="0"/>
              </a:rPr>
              <a:t>Research conducted on behalf of FSD Kenya and the SME Advisory</a:t>
            </a:r>
          </a:p>
        </p:txBody>
      </p:sp>
    </p:spTree>
    <p:extLst>
      <p:ext uri="{BB962C8B-B14F-4D97-AF65-F5344CB8AC3E}">
        <p14:creationId xmlns:p14="http://schemas.microsoft.com/office/powerpoint/2010/main" val="4113624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6" name="TextBox 5">
            <a:extLst>
              <a:ext uri="{FF2B5EF4-FFF2-40B4-BE49-F238E27FC236}">
                <a16:creationId xmlns:a16="http://schemas.microsoft.com/office/drawing/2014/main" xmlns="" id="{4568A7FE-0157-4600-969C-F0059EFAAD2A}"/>
              </a:ext>
            </a:extLst>
          </p:cNvPr>
          <p:cNvSpPr txBox="1"/>
          <p:nvPr/>
        </p:nvSpPr>
        <p:spPr>
          <a:xfrm>
            <a:off x="505557" y="6435827"/>
            <a:ext cx="6226629" cy="261610"/>
          </a:xfrm>
          <a:prstGeom prst="rect">
            <a:avLst/>
          </a:prstGeom>
          <a:noFill/>
        </p:spPr>
        <p:txBody>
          <a:bodyPr wrap="square" lIns="91440" tIns="45720" rIns="91440" bIns="45720" rtlCol="0" anchor="t">
            <a:spAutoFit/>
          </a:bodyPr>
          <a:lstStyle/>
          <a:p>
            <a:pPr>
              <a:defRPr/>
            </a:pPr>
            <a:r>
              <a:rPr kumimoji="0" lang="en-ZA" sz="1100" b="0" i="0" u="none" strike="noStrike" kern="1200" cap="none" spc="0" normalizeH="0" baseline="0" noProof="0" dirty="0">
                <a:ln>
                  <a:noFill/>
                </a:ln>
                <a:effectLst/>
                <a:uLnTx/>
                <a:uFillTx/>
                <a:latin typeface="Open Sans"/>
                <a:ea typeface="+mn-ea"/>
                <a:cs typeface="+mn-cs"/>
              </a:rPr>
              <a:t>Source: MSME Survey 2016</a:t>
            </a:r>
            <a:r>
              <a:rPr lang="en-ZA" sz="1100" dirty="0">
                <a:latin typeface="Open Sans"/>
              </a:rPr>
              <a:t>. Note: * </a:t>
            </a:r>
            <a:r>
              <a:rPr lang="en-ZA" sz="1100" dirty="0" smtClean="0">
                <a:latin typeface="Open Sans"/>
              </a:rPr>
              <a:t>Mobile Money </a:t>
            </a:r>
            <a:r>
              <a:rPr lang="en-ZA" sz="1100" dirty="0">
                <a:latin typeface="Open Sans"/>
              </a:rPr>
              <a:t>business account</a:t>
            </a:r>
            <a:endParaRPr kumimoji="0" lang="en-ZA" sz="1100" b="0" i="0" u="none" strike="noStrike" kern="1200" cap="none" spc="0" normalizeH="0" baseline="0" noProof="0" dirty="0">
              <a:ln>
                <a:noFill/>
              </a:ln>
              <a:effectLst/>
              <a:uLnTx/>
              <a:uFillTx/>
              <a:latin typeface="Open Sans"/>
              <a:ea typeface="+mn-ea"/>
              <a:cs typeface="+mn-cs"/>
            </a:endParaRPr>
          </a:p>
        </p:txBody>
      </p:sp>
      <p:graphicFrame>
        <p:nvGraphicFramePr>
          <p:cNvPr id="17" name="Table 3">
            <a:extLst>
              <a:ext uri="{FF2B5EF4-FFF2-40B4-BE49-F238E27FC236}">
                <a16:creationId xmlns:a16="http://schemas.microsoft.com/office/drawing/2014/main" xmlns="" id="{0D3A66C6-4CA4-41BD-B8D4-4CFCF38D6258}"/>
              </a:ext>
            </a:extLst>
          </p:cNvPr>
          <p:cNvGraphicFramePr>
            <a:graphicFrameLocks noGrp="1"/>
          </p:cNvGraphicFramePr>
          <p:nvPr>
            <p:extLst>
              <p:ext uri="{D42A27DB-BD31-4B8C-83A1-F6EECF244321}">
                <p14:modId xmlns:p14="http://schemas.microsoft.com/office/powerpoint/2010/main" val="3030706434"/>
              </p:ext>
            </p:extLst>
          </p:nvPr>
        </p:nvGraphicFramePr>
        <p:xfrm>
          <a:off x="149169" y="373896"/>
          <a:ext cx="11916000" cy="6022584"/>
        </p:xfrm>
        <a:graphic>
          <a:graphicData uri="http://schemas.openxmlformats.org/drawingml/2006/table">
            <a:tbl>
              <a:tblPr firstRow="1" bandRow="1">
                <a:tableStyleId>{5C22544A-7EE6-4342-B048-85BDC9FD1C3A}</a:tableStyleId>
              </a:tblPr>
              <a:tblGrid>
                <a:gridCol w="2196000">
                  <a:extLst>
                    <a:ext uri="{9D8B030D-6E8A-4147-A177-3AD203B41FA5}">
                      <a16:colId xmlns:a16="http://schemas.microsoft.com/office/drawing/2014/main" xmlns="" val="1946631176"/>
                    </a:ext>
                  </a:extLst>
                </a:gridCol>
                <a:gridCol w="3240000">
                  <a:extLst>
                    <a:ext uri="{9D8B030D-6E8A-4147-A177-3AD203B41FA5}">
                      <a16:colId xmlns:a16="http://schemas.microsoft.com/office/drawing/2014/main" xmlns="" val="92579973"/>
                    </a:ext>
                  </a:extLst>
                </a:gridCol>
                <a:gridCol w="3240000">
                  <a:extLst>
                    <a:ext uri="{9D8B030D-6E8A-4147-A177-3AD203B41FA5}">
                      <a16:colId xmlns:a16="http://schemas.microsoft.com/office/drawing/2014/main" xmlns="" val="4176834715"/>
                    </a:ext>
                  </a:extLst>
                </a:gridCol>
                <a:gridCol w="3240000">
                  <a:extLst>
                    <a:ext uri="{9D8B030D-6E8A-4147-A177-3AD203B41FA5}">
                      <a16:colId xmlns:a16="http://schemas.microsoft.com/office/drawing/2014/main" xmlns="" val="3365362278"/>
                    </a:ext>
                  </a:extLst>
                </a:gridCol>
              </a:tblGrid>
              <a:tr h="684000">
                <a:tc>
                  <a:txBody>
                    <a:bodyPr/>
                    <a:lstStyle/>
                    <a:p>
                      <a:pPr>
                        <a:lnSpc>
                          <a:spcPct val="110000"/>
                        </a:lnSpc>
                      </a:pPr>
                      <a:endParaRPr lang="en-ZA" dirty="0">
                        <a:solidFill>
                          <a:schemeClr val="tx1"/>
                        </a:solidFill>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algn="ctr">
                        <a:lnSpc>
                          <a:spcPct val="110000"/>
                        </a:lnSpc>
                      </a:pPr>
                      <a:r>
                        <a:rPr lang="en-ZA" sz="1800" b="1">
                          <a:solidFill>
                            <a:schemeClr val="bg1">
                              <a:lumMod val="50000"/>
                            </a:schemeClr>
                          </a:solidFill>
                        </a:rPr>
                        <a:t>MOSTLY INFORMAL</a:t>
                      </a:r>
                    </a:p>
                    <a:p>
                      <a:pPr algn="ctr">
                        <a:lnSpc>
                          <a:spcPct val="110000"/>
                        </a:lnSpc>
                      </a:pPr>
                      <a:r>
                        <a:rPr lang="en-ZA" sz="1400" b="1" i="1">
                          <a:solidFill>
                            <a:schemeClr val="bg1">
                              <a:lumMod val="50000"/>
                            </a:schemeClr>
                          </a:solidFill>
                        </a:rPr>
                        <a:t>770,000 enterprises</a:t>
                      </a:r>
                      <a:endParaRPr lang="en-ZA" sz="1600" b="1" i="1">
                        <a:solidFill>
                          <a:schemeClr val="bg1">
                            <a:lumMod val="50000"/>
                          </a:schemeClr>
                        </a:solidFill>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algn="ctr">
                        <a:lnSpc>
                          <a:spcPct val="110000"/>
                        </a:lnSpc>
                      </a:pPr>
                      <a:r>
                        <a:rPr lang="en-ZA" sz="1800" b="1">
                          <a:solidFill>
                            <a:schemeClr val="accent4">
                              <a:lumMod val="75000"/>
                              <a:lumOff val="25000"/>
                            </a:schemeClr>
                          </a:solidFill>
                        </a:rPr>
                        <a:t>IN-BETWEENS</a:t>
                      </a:r>
                    </a:p>
                    <a:p>
                      <a:pPr algn="ctr">
                        <a:lnSpc>
                          <a:spcPct val="110000"/>
                        </a:lnSpc>
                      </a:pPr>
                      <a:r>
                        <a:rPr lang="en-ZA" sz="1400" b="1" i="1">
                          <a:solidFill>
                            <a:schemeClr val="accent4">
                              <a:lumMod val="75000"/>
                              <a:lumOff val="25000"/>
                            </a:schemeClr>
                          </a:solidFill>
                        </a:rPr>
                        <a:t>200,000 enterprises</a:t>
                      </a:r>
                    </a:p>
                  </a:txBody>
                  <a:tcPr>
                    <a:lnB w="12700" cap="flat" cmpd="sng" algn="ctr">
                      <a:solidFill>
                        <a:schemeClr val="bg1">
                          <a:lumMod val="75000"/>
                        </a:schemeClr>
                      </a:solidFill>
                      <a:prstDash val="solid"/>
                      <a:round/>
                      <a:headEnd type="none" w="med" len="med"/>
                      <a:tailEnd type="none" w="med" len="med"/>
                    </a:lnB>
                    <a:noFill/>
                  </a:tcPr>
                </a:tc>
                <a:tc>
                  <a:txBody>
                    <a:bodyPr/>
                    <a:lstStyle/>
                    <a:p>
                      <a:pPr algn="ctr">
                        <a:lnSpc>
                          <a:spcPct val="110000"/>
                        </a:lnSpc>
                      </a:pPr>
                      <a:r>
                        <a:rPr lang="en-ZA" sz="1800" b="1">
                          <a:solidFill>
                            <a:schemeClr val="tx1">
                              <a:lumMod val="85000"/>
                              <a:lumOff val="15000"/>
                            </a:schemeClr>
                          </a:solidFill>
                        </a:rPr>
                        <a:t>MOSTLY FORMAL</a:t>
                      </a:r>
                    </a:p>
                    <a:p>
                      <a:pPr algn="ctr">
                        <a:lnSpc>
                          <a:spcPct val="110000"/>
                        </a:lnSpc>
                      </a:pPr>
                      <a:r>
                        <a:rPr lang="en-ZA" sz="1400" b="1" i="1">
                          <a:solidFill>
                            <a:schemeClr val="tx1">
                              <a:lumMod val="85000"/>
                              <a:lumOff val="15000"/>
                            </a:schemeClr>
                          </a:solidFill>
                        </a:rPr>
                        <a:t>80,000 enterprises</a:t>
                      </a:r>
                    </a:p>
                  </a:txBody>
                  <a:tcP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1771892221"/>
                  </a:ext>
                </a:extLst>
              </a:tr>
              <a:tr h="756000">
                <a:tc>
                  <a:txBody>
                    <a:bodyPr/>
                    <a:lstStyle/>
                    <a:p>
                      <a:endParaRPr lang="en-ZA"/>
                    </a:p>
                  </a:txBody>
                  <a:tcPr>
                    <a:lnT w="12700" cap="flat" cmpd="sng" algn="ctr">
                      <a:solidFill>
                        <a:schemeClr val="bg1">
                          <a:lumMod val="75000"/>
                        </a:schemeClr>
                      </a:solidFill>
                      <a:prstDash val="solid"/>
                      <a:round/>
                      <a:headEnd type="none" w="med" len="med"/>
                      <a:tailEnd type="none" w="med" len="med"/>
                    </a:lnT>
                    <a:solidFill>
                      <a:schemeClr val="bg1">
                        <a:lumMod val="95000"/>
                      </a:schemeClr>
                    </a:solidFill>
                  </a:tcPr>
                </a:tc>
                <a:tc>
                  <a:txBody>
                    <a:bodyPr/>
                    <a:lstStyle/>
                    <a:p>
                      <a:pPr marL="171450" indent="-171450">
                        <a:lnSpc>
                          <a:spcPct val="110000"/>
                        </a:lnSpc>
                        <a:spcAft>
                          <a:spcPts val="0"/>
                        </a:spcAft>
                        <a:buFont typeface="Arial" panose="020B0604020202020204" pitchFamily="34" charset="0"/>
                        <a:buChar char="•"/>
                      </a:pPr>
                      <a:r>
                        <a:rPr lang="en-ZA" sz="1400"/>
                        <a:t>No county permits/ licenses</a:t>
                      </a:r>
                    </a:p>
                    <a:p>
                      <a:pPr marL="171450" indent="-171450">
                        <a:lnSpc>
                          <a:spcPct val="110000"/>
                        </a:lnSpc>
                        <a:spcAft>
                          <a:spcPts val="0"/>
                        </a:spcAft>
                        <a:buFont typeface="Arial" panose="020B0604020202020204" pitchFamily="34" charset="0"/>
                        <a:buChar char="•"/>
                      </a:pPr>
                      <a:r>
                        <a:rPr lang="en-ZA" sz="1400"/>
                        <a:t>Not registered</a:t>
                      </a:r>
                    </a:p>
                  </a:txBody>
                  <a:tcPr anchor="ctr">
                    <a:lnT w="12700" cap="flat" cmpd="sng" algn="ctr">
                      <a:solidFill>
                        <a:schemeClr val="bg1">
                          <a:lumMod val="75000"/>
                        </a:schemeClr>
                      </a:solidFill>
                      <a:prstDash val="solid"/>
                      <a:round/>
                      <a:headEnd type="none" w="med" len="med"/>
                      <a:tailEnd type="none" w="med" len="med"/>
                    </a:lnT>
                    <a:solidFill>
                      <a:schemeClr val="bg1">
                        <a:lumMod val="95000"/>
                      </a:schemeClr>
                    </a:solidFill>
                  </a:tcPr>
                </a:tc>
                <a:tc>
                  <a:txBody>
                    <a:bodyPr/>
                    <a:lstStyle/>
                    <a:p>
                      <a:pPr marL="171450" indent="-171450">
                        <a:lnSpc>
                          <a:spcPct val="110000"/>
                        </a:lnSpc>
                        <a:spcAft>
                          <a:spcPts val="0"/>
                        </a:spcAft>
                        <a:buFont typeface="Arial" panose="020B0604020202020204" pitchFamily="34" charset="0"/>
                        <a:buChar char="•"/>
                      </a:pPr>
                      <a:r>
                        <a:rPr lang="en-ZA" sz="1400"/>
                        <a:t>Have county permits/ licenses</a:t>
                      </a:r>
                    </a:p>
                    <a:p>
                      <a:pPr marL="171450" indent="-171450">
                        <a:lnSpc>
                          <a:spcPct val="110000"/>
                        </a:lnSpc>
                        <a:spcAft>
                          <a:spcPts val="0"/>
                        </a:spcAft>
                        <a:buFont typeface="Arial" panose="020B0604020202020204" pitchFamily="34" charset="0"/>
                        <a:buChar char="•"/>
                      </a:pPr>
                      <a:r>
                        <a:rPr lang="en-ZA" sz="1400"/>
                        <a:t>Mostly unregistered</a:t>
                      </a:r>
                    </a:p>
                  </a:txBody>
                  <a:tcPr anchor="ctr">
                    <a:lnT w="12700" cap="flat" cmpd="sng" algn="ctr">
                      <a:solidFill>
                        <a:schemeClr val="bg1">
                          <a:lumMod val="75000"/>
                        </a:schemeClr>
                      </a:solidFill>
                      <a:prstDash val="solid"/>
                      <a:round/>
                      <a:headEnd type="none" w="med" len="med"/>
                      <a:tailEnd type="none" w="med" len="med"/>
                    </a:lnT>
                    <a:solidFill>
                      <a:schemeClr val="bg1">
                        <a:lumMod val="95000"/>
                      </a:schemeClr>
                    </a:solidFill>
                  </a:tcPr>
                </a:tc>
                <a:tc>
                  <a:txBody>
                    <a:bodyPr/>
                    <a:lstStyle/>
                    <a:p>
                      <a:pPr marL="171450" indent="-171450">
                        <a:lnSpc>
                          <a:spcPct val="110000"/>
                        </a:lnSpc>
                        <a:spcAft>
                          <a:spcPts val="0"/>
                        </a:spcAft>
                        <a:buFont typeface="Arial" panose="020B0604020202020204" pitchFamily="34" charset="0"/>
                        <a:buChar char="•"/>
                      </a:pPr>
                      <a:r>
                        <a:rPr lang="en-ZA" sz="1400"/>
                        <a:t>Have county permits/ licenses</a:t>
                      </a:r>
                    </a:p>
                    <a:p>
                      <a:pPr marL="171450" indent="-171450">
                        <a:lnSpc>
                          <a:spcPct val="110000"/>
                        </a:lnSpc>
                        <a:spcAft>
                          <a:spcPts val="0"/>
                        </a:spcAft>
                        <a:buFont typeface="Arial" panose="020B0604020202020204" pitchFamily="34" charset="0"/>
                        <a:buChar char="•"/>
                      </a:pPr>
                      <a:r>
                        <a:rPr lang="en-ZA" sz="1400"/>
                        <a:t>Registered</a:t>
                      </a:r>
                    </a:p>
                  </a:txBody>
                  <a:tcPr anchor="ctr">
                    <a:lnT w="12700" cap="flat" cmpd="sng" algn="ctr">
                      <a:solidFill>
                        <a:schemeClr val="bg1">
                          <a:lumMod val="75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xmlns="" val="1979712270"/>
                  </a:ext>
                </a:extLst>
              </a:tr>
              <a:tr h="684000">
                <a:tc>
                  <a:txBody>
                    <a:bodyPr/>
                    <a:lstStyle/>
                    <a:p>
                      <a:endParaRPr lang="en-ZA"/>
                    </a:p>
                  </a:txBody>
                  <a:tcPr>
                    <a:noFill/>
                  </a:tcPr>
                </a:tc>
                <a:tc>
                  <a:txBody>
                    <a:bodyPr/>
                    <a:lstStyle/>
                    <a:p>
                      <a:pPr marL="171450" indent="-171450">
                        <a:lnSpc>
                          <a:spcPct val="110000"/>
                        </a:lnSpc>
                        <a:spcAft>
                          <a:spcPts val="0"/>
                        </a:spcAft>
                        <a:buFont typeface="Arial" panose="020B0604020202020204" pitchFamily="34" charset="0"/>
                        <a:buChar char="•"/>
                      </a:pPr>
                      <a:r>
                        <a:rPr lang="en-ZA" sz="1400"/>
                        <a:t>Open space/ temporary structures</a:t>
                      </a:r>
                    </a:p>
                  </a:txBody>
                  <a:tcPr anchor="ctr">
                    <a:noFill/>
                  </a:tcPr>
                </a:tc>
                <a:tc>
                  <a:txBody>
                    <a:bodyPr/>
                    <a:lstStyle/>
                    <a:p>
                      <a:pPr marL="171450" indent="-171450">
                        <a:lnSpc>
                          <a:spcPct val="110000"/>
                        </a:lnSpc>
                        <a:spcAft>
                          <a:spcPts val="0"/>
                        </a:spcAft>
                        <a:buFont typeface="Arial" panose="020B0604020202020204" pitchFamily="34" charset="0"/>
                        <a:buChar char="•"/>
                      </a:pPr>
                      <a:r>
                        <a:rPr lang="en-ZA" sz="1400"/>
                        <a:t>Permanent premises</a:t>
                      </a:r>
                    </a:p>
                  </a:txBody>
                  <a:tcPr anchor="ctr">
                    <a:noFill/>
                  </a:tcPr>
                </a:tc>
                <a:tc>
                  <a:txBody>
                    <a:bodyPr/>
                    <a:lstStyle/>
                    <a:p>
                      <a:pPr marL="171450" indent="-171450">
                        <a:lnSpc>
                          <a:spcPct val="110000"/>
                        </a:lnSpc>
                        <a:spcAft>
                          <a:spcPts val="0"/>
                        </a:spcAft>
                        <a:buFont typeface="Arial" panose="020B0604020202020204" pitchFamily="34" charset="0"/>
                        <a:buChar char="•"/>
                      </a:pPr>
                      <a:r>
                        <a:rPr lang="en-ZA" sz="1400"/>
                        <a:t>Permanent premises</a:t>
                      </a:r>
                    </a:p>
                  </a:txBody>
                  <a:tcPr anchor="ctr">
                    <a:noFill/>
                  </a:tcPr>
                </a:tc>
                <a:extLst>
                  <a:ext uri="{0D108BD9-81ED-4DB2-BD59-A6C34878D82A}">
                    <a16:rowId xmlns:a16="http://schemas.microsoft.com/office/drawing/2014/main" xmlns="" val="3066444854"/>
                  </a:ext>
                </a:extLst>
              </a:tr>
              <a:tr h="756000">
                <a:tc>
                  <a:txBody>
                    <a:bodyPr/>
                    <a:lstStyle/>
                    <a:p>
                      <a:endParaRPr lang="en-ZA"/>
                    </a:p>
                  </a:txBody>
                  <a:tcPr>
                    <a:solidFill>
                      <a:schemeClr val="bg1">
                        <a:lumMod val="95000"/>
                      </a:schemeClr>
                    </a:solidFill>
                  </a:tcPr>
                </a:tc>
                <a:tc>
                  <a:txBody>
                    <a:bodyPr/>
                    <a:lstStyle/>
                    <a:p>
                      <a:pPr marL="171450" indent="-171450">
                        <a:lnSpc>
                          <a:spcPct val="110000"/>
                        </a:lnSpc>
                        <a:spcAft>
                          <a:spcPts val="0"/>
                        </a:spcAft>
                        <a:buFont typeface="Arial" panose="020B0604020202020204" pitchFamily="34" charset="0"/>
                        <a:buChar char="•"/>
                      </a:pPr>
                      <a:r>
                        <a:rPr lang="en-ZA" sz="1400" dirty="0"/>
                        <a:t>Unlikely to use a bank account for business, no Till number*</a:t>
                      </a:r>
                    </a:p>
                  </a:txBody>
                  <a:tcPr anchor="ctr">
                    <a:solidFill>
                      <a:schemeClr val="bg1">
                        <a:lumMod val="95000"/>
                      </a:schemeClr>
                    </a:solidFill>
                  </a:tcPr>
                </a:tc>
                <a:tc>
                  <a:txBody>
                    <a:bodyPr/>
                    <a:lstStyle/>
                    <a:p>
                      <a:pPr marL="171450" indent="-171450">
                        <a:lnSpc>
                          <a:spcPct val="110000"/>
                        </a:lnSpc>
                        <a:spcAft>
                          <a:spcPts val="0"/>
                        </a:spcAft>
                        <a:buFont typeface="Arial" panose="020B0604020202020204" pitchFamily="34" charset="0"/>
                        <a:buChar char="•"/>
                      </a:pPr>
                      <a:r>
                        <a:rPr lang="en-ZA" sz="1400" dirty="0"/>
                        <a:t>Most use a bank account for their businesses, use </a:t>
                      </a:r>
                      <a:r>
                        <a:rPr lang="en-ZA" sz="1400" dirty="0" smtClean="0"/>
                        <a:t>Mobile</a:t>
                      </a:r>
                      <a:r>
                        <a:rPr lang="en-ZA" sz="1400" baseline="0" dirty="0" smtClean="0"/>
                        <a:t> Money</a:t>
                      </a:r>
                      <a:r>
                        <a:rPr lang="en-ZA" sz="1400" dirty="0" smtClean="0"/>
                        <a:t> </a:t>
                      </a:r>
                      <a:r>
                        <a:rPr lang="en-ZA" sz="1400" dirty="0"/>
                        <a:t>in business</a:t>
                      </a:r>
                    </a:p>
                  </a:txBody>
                  <a:tcPr anchor="ctr">
                    <a:solidFill>
                      <a:schemeClr val="bg1">
                        <a:lumMod val="95000"/>
                      </a:schemeClr>
                    </a:solidFill>
                  </a:tcPr>
                </a:tc>
                <a:tc>
                  <a:txBody>
                    <a:bodyPr/>
                    <a:lstStyle/>
                    <a:p>
                      <a:pPr marL="171450" indent="-171450">
                        <a:lnSpc>
                          <a:spcPct val="110000"/>
                        </a:lnSpc>
                        <a:spcAft>
                          <a:spcPts val="0"/>
                        </a:spcAft>
                        <a:buFont typeface="Arial" panose="020B0604020202020204" pitchFamily="34" charset="0"/>
                        <a:buChar char="•"/>
                      </a:pPr>
                      <a:r>
                        <a:rPr lang="en-ZA" sz="1400" dirty="0"/>
                        <a:t>Use a bank account for business, have business insurance</a:t>
                      </a:r>
                    </a:p>
                  </a:txBody>
                  <a:tcPr anchor="ctr">
                    <a:solidFill>
                      <a:schemeClr val="bg1">
                        <a:lumMod val="95000"/>
                      </a:schemeClr>
                    </a:solidFill>
                  </a:tcPr>
                </a:tc>
                <a:extLst>
                  <a:ext uri="{0D108BD9-81ED-4DB2-BD59-A6C34878D82A}">
                    <a16:rowId xmlns:a16="http://schemas.microsoft.com/office/drawing/2014/main" xmlns="" val="1902774688"/>
                  </a:ext>
                </a:extLst>
              </a:tr>
              <a:tr h="756000">
                <a:tc>
                  <a:txBody>
                    <a:bodyPr/>
                    <a:lstStyle/>
                    <a:p>
                      <a:endParaRPr lang="en-ZA"/>
                    </a:p>
                  </a:txBody>
                  <a:tcPr>
                    <a:noFill/>
                  </a:tcPr>
                </a:tc>
                <a:tc>
                  <a:txBody>
                    <a:bodyPr/>
                    <a:lstStyle/>
                    <a:p>
                      <a:pPr marL="171450" indent="-171450">
                        <a:lnSpc>
                          <a:spcPct val="110000"/>
                        </a:lnSpc>
                        <a:spcAft>
                          <a:spcPts val="0"/>
                        </a:spcAft>
                        <a:buFont typeface="Arial" panose="020B0604020202020204" pitchFamily="34" charset="0"/>
                        <a:buChar char="•"/>
                      </a:pPr>
                      <a:r>
                        <a:rPr lang="en-ZA" sz="1400"/>
                        <a:t>Do not have employees</a:t>
                      </a:r>
                    </a:p>
                  </a:txBody>
                  <a:tcPr anchor="ctr">
                    <a:noFill/>
                  </a:tcPr>
                </a:tc>
                <a:tc>
                  <a:txBody>
                    <a:bodyPr/>
                    <a:lstStyle/>
                    <a:p>
                      <a:pPr marL="171450" indent="-171450">
                        <a:lnSpc>
                          <a:spcPct val="110000"/>
                        </a:lnSpc>
                        <a:spcAft>
                          <a:spcPts val="0"/>
                        </a:spcAft>
                        <a:buFont typeface="Arial" panose="020B0604020202020204" pitchFamily="34" charset="0"/>
                        <a:buChar char="•"/>
                      </a:pPr>
                      <a:r>
                        <a:rPr lang="en-ZA" sz="1400"/>
                        <a:t>Some have employees</a:t>
                      </a:r>
                    </a:p>
                    <a:p>
                      <a:pPr marL="171450" indent="-171450">
                        <a:lnSpc>
                          <a:spcPct val="110000"/>
                        </a:lnSpc>
                        <a:spcAft>
                          <a:spcPts val="0"/>
                        </a:spcAft>
                        <a:buFont typeface="Arial" panose="020B0604020202020204" pitchFamily="34" charset="0"/>
                        <a:buChar char="•"/>
                      </a:pPr>
                      <a:r>
                        <a:rPr lang="en-ZA" sz="1400"/>
                        <a:t>Usually only one or two employees</a:t>
                      </a:r>
                    </a:p>
                  </a:txBody>
                  <a:tcPr anchor="ctr">
                    <a:noFill/>
                  </a:tcPr>
                </a:tc>
                <a:tc>
                  <a:txBody>
                    <a:bodyPr/>
                    <a:lstStyle/>
                    <a:p>
                      <a:pPr marL="171450" indent="-171450">
                        <a:lnSpc>
                          <a:spcPct val="110000"/>
                        </a:lnSpc>
                        <a:spcAft>
                          <a:spcPts val="0"/>
                        </a:spcAft>
                        <a:buFont typeface="Arial" panose="020B0604020202020204" pitchFamily="34" charset="0"/>
                        <a:buChar char="•"/>
                      </a:pPr>
                      <a:r>
                        <a:rPr lang="en-ZA" sz="1400"/>
                        <a:t>Have full-time paid employees</a:t>
                      </a:r>
                    </a:p>
                    <a:p>
                      <a:pPr marL="171450" indent="-171450">
                        <a:lnSpc>
                          <a:spcPct val="110000"/>
                        </a:lnSpc>
                        <a:spcAft>
                          <a:spcPts val="0"/>
                        </a:spcAft>
                        <a:buFont typeface="Arial" panose="020B0604020202020204" pitchFamily="34" charset="0"/>
                        <a:buChar char="•"/>
                      </a:pPr>
                      <a:r>
                        <a:rPr lang="en-ZA" sz="1400"/>
                        <a:t>Usually have five or more employees</a:t>
                      </a:r>
                    </a:p>
                  </a:txBody>
                  <a:tcPr anchor="ctr">
                    <a:noFill/>
                  </a:tcPr>
                </a:tc>
                <a:extLst>
                  <a:ext uri="{0D108BD9-81ED-4DB2-BD59-A6C34878D82A}">
                    <a16:rowId xmlns:a16="http://schemas.microsoft.com/office/drawing/2014/main" xmlns="" val="1968120672"/>
                  </a:ext>
                </a:extLst>
              </a:tr>
              <a:tr h="756000">
                <a:tc>
                  <a:txBody>
                    <a:bodyPr/>
                    <a:lstStyle/>
                    <a:p>
                      <a:endParaRPr lang="en-ZA"/>
                    </a:p>
                  </a:txBody>
                  <a:tcPr>
                    <a:solidFill>
                      <a:schemeClr val="bg1">
                        <a:lumMod val="95000"/>
                      </a:schemeClr>
                    </a:solidFill>
                  </a:tcPr>
                </a:tc>
                <a:tc>
                  <a:txBody>
                    <a:bodyPr/>
                    <a:lstStyle/>
                    <a:p>
                      <a:pPr marL="171450" indent="-171450">
                        <a:lnSpc>
                          <a:spcPct val="110000"/>
                        </a:lnSpc>
                        <a:spcAft>
                          <a:spcPts val="0"/>
                        </a:spcAft>
                        <a:buFont typeface="Arial" panose="020B0604020202020204" pitchFamily="34" charset="0"/>
                        <a:buChar char="•"/>
                      </a:pPr>
                      <a:r>
                        <a:rPr lang="en-ZA" sz="1400"/>
                        <a:t>No records, or very basic records in the form of personal notes</a:t>
                      </a:r>
                    </a:p>
                  </a:txBody>
                  <a:tcPr anchor="ctr">
                    <a:solidFill>
                      <a:schemeClr val="bg1">
                        <a:lumMod val="95000"/>
                      </a:schemeClr>
                    </a:solidFill>
                  </a:tcPr>
                </a:tc>
                <a:tc>
                  <a:txBody>
                    <a:bodyPr/>
                    <a:lstStyle/>
                    <a:p>
                      <a:pPr marL="171450" indent="-171450">
                        <a:lnSpc>
                          <a:spcPct val="110000"/>
                        </a:lnSpc>
                        <a:spcAft>
                          <a:spcPts val="0"/>
                        </a:spcAft>
                        <a:buFont typeface="Arial" panose="020B0604020202020204" pitchFamily="34" charset="0"/>
                        <a:buChar char="•"/>
                      </a:pPr>
                      <a:r>
                        <a:rPr lang="en-ZA" sz="1400"/>
                        <a:t>Keep simple records</a:t>
                      </a:r>
                    </a:p>
                  </a:txBody>
                  <a:tcPr anchor="ctr">
                    <a:solidFill>
                      <a:schemeClr val="bg1">
                        <a:lumMod val="95000"/>
                      </a:schemeClr>
                    </a:solidFill>
                  </a:tcPr>
                </a:tc>
                <a:tc>
                  <a:txBody>
                    <a:bodyPr/>
                    <a:lstStyle/>
                    <a:p>
                      <a:pPr marL="171450" indent="-171450">
                        <a:lnSpc>
                          <a:spcPct val="110000"/>
                        </a:lnSpc>
                        <a:spcAft>
                          <a:spcPts val="0"/>
                        </a:spcAft>
                        <a:buFont typeface="Arial" panose="020B0604020202020204" pitchFamily="34" charset="0"/>
                        <a:buChar char="•"/>
                      </a:pPr>
                      <a:r>
                        <a:rPr lang="en-ZA" sz="1400"/>
                        <a:t>Keep sophisticated records such as audited accounts</a:t>
                      </a:r>
                    </a:p>
                  </a:txBody>
                  <a:tcPr anchor="ctr">
                    <a:solidFill>
                      <a:schemeClr val="bg1">
                        <a:lumMod val="95000"/>
                      </a:schemeClr>
                    </a:solidFill>
                  </a:tcPr>
                </a:tc>
                <a:extLst>
                  <a:ext uri="{0D108BD9-81ED-4DB2-BD59-A6C34878D82A}">
                    <a16:rowId xmlns:a16="http://schemas.microsoft.com/office/drawing/2014/main" xmlns="" val="3317669901"/>
                  </a:ext>
                </a:extLst>
              </a:tr>
              <a:tr h="756000">
                <a:tc>
                  <a:txBody>
                    <a:bodyPr/>
                    <a:lstStyle/>
                    <a:p>
                      <a:endParaRPr lang="en-ZA"/>
                    </a:p>
                  </a:txBody>
                  <a:tcPr>
                    <a:noFill/>
                  </a:tcPr>
                </a:tc>
                <a:tc>
                  <a:txBody>
                    <a:bodyPr/>
                    <a:lstStyle/>
                    <a:p>
                      <a:pPr marL="171450" indent="-171450" algn="l" defTabSz="914400" rtl="0" eaLnBrk="1" latinLnBrk="0" hangingPunct="1">
                        <a:lnSpc>
                          <a:spcPct val="110000"/>
                        </a:lnSpc>
                        <a:spcAft>
                          <a:spcPts val="0"/>
                        </a:spcAft>
                        <a:buFont typeface="Arial" panose="020B0604020202020204" pitchFamily="34" charset="0"/>
                        <a:buChar char="•"/>
                      </a:pPr>
                      <a:r>
                        <a:rPr lang="en-ZA" sz="1400" kern="1200">
                          <a:solidFill>
                            <a:schemeClr val="dk1"/>
                          </a:solidFill>
                          <a:latin typeface="+mn-lt"/>
                          <a:ea typeface="+mn-ea"/>
                          <a:cs typeface="+mn-cs"/>
                        </a:rPr>
                        <a:t>Mostly MSME’s and individuals</a:t>
                      </a:r>
                    </a:p>
                    <a:p>
                      <a:pPr marL="171450" indent="-171450" algn="l" defTabSz="914400" rtl="0" eaLnBrk="1" latinLnBrk="0" hangingPunct="1">
                        <a:lnSpc>
                          <a:spcPct val="110000"/>
                        </a:lnSpc>
                        <a:spcAft>
                          <a:spcPts val="0"/>
                        </a:spcAft>
                        <a:buFont typeface="Arial" panose="020B0604020202020204" pitchFamily="34" charset="0"/>
                        <a:buChar char="•"/>
                      </a:pPr>
                      <a:r>
                        <a:rPr lang="en-ZA" sz="1400" kern="1200">
                          <a:solidFill>
                            <a:schemeClr val="dk1"/>
                          </a:solidFill>
                          <a:latin typeface="+mn-lt"/>
                          <a:ea typeface="+mn-ea"/>
                          <a:cs typeface="+mn-cs"/>
                        </a:rPr>
                        <a:t>No contracted relationships</a:t>
                      </a:r>
                    </a:p>
                  </a:txBody>
                  <a:tcPr anchor="ctr">
                    <a:noFill/>
                  </a:tcPr>
                </a:tc>
                <a:tc>
                  <a:txBody>
                    <a:bodyPr/>
                    <a:lstStyle/>
                    <a:p>
                      <a:pPr marL="171450" indent="-171450" algn="l" defTabSz="914400" rtl="0" eaLnBrk="1" latinLnBrk="0" hangingPunct="1">
                        <a:lnSpc>
                          <a:spcPct val="110000"/>
                        </a:lnSpc>
                        <a:spcAft>
                          <a:spcPts val="0"/>
                        </a:spcAft>
                        <a:buFont typeface="Arial" panose="020B0604020202020204" pitchFamily="34" charset="0"/>
                        <a:buChar char="•"/>
                      </a:pPr>
                      <a:r>
                        <a:rPr lang="en-ZA" sz="1400" kern="1200">
                          <a:solidFill>
                            <a:schemeClr val="dk1"/>
                          </a:solidFill>
                          <a:latin typeface="+mn-lt"/>
                          <a:ea typeface="+mn-ea"/>
                          <a:cs typeface="+mn-cs"/>
                        </a:rPr>
                        <a:t>Mostly MSME’s and individuals</a:t>
                      </a:r>
                    </a:p>
                    <a:p>
                      <a:pPr marL="171450" indent="-171450" algn="l" defTabSz="914400" rtl="0" eaLnBrk="1" latinLnBrk="0" hangingPunct="1">
                        <a:lnSpc>
                          <a:spcPct val="110000"/>
                        </a:lnSpc>
                        <a:spcAft>
                          <a:spcPts val="0"/>
                        </a:spcAft>
                        <a:buFont typeface="Arial" panose="020B0604020202020204" pitchFamily="34" charset="0"/>
                        <a:buChar char="•"/>
                      </a:pPr>
                      <a:r>
                        <a:rPr lang="en-ZA" sz="1400" kern="1200">
                          <a:solidFill>
                            <a:schemeClr val="dk1"/>
                          </a:solidFill>
                          <a:latin typeface="+mn-lt"/>
                          <a:ea typeface="+mn-ea"/>
                          <a:cs typeface="+mn-cs"/>
                        </a:rPr>
                        <a:t>No contracted relationships</a:t>
                      </a:r>
                    </a:p>
                  </a:txBody>
                  <a:tcPr anchor="ctr">
                    <a:noFill/>
                  </a:tcPr>
                </a:tc>
                <a:tc>
                  <a:txBody>
                    <a:bodyPr/>
                    <a:lstStyle/>
                    <a:p>
                      <a:pPr marL="171450" indent="-171450" algn="l" defTabSz="914400" rtl="0" eaLnBrk="1" latinLnBrk="0" hangingPunct="1">
                        <a:lnSpc>
                          <a:spcPct val="110000"/>
                        </a:lnSpc>
                        <a:spcAft>
                          <a:spcPts val="0"/>
                        </a:spcAft>
                        <a:buFont typeface="Arial" panose="020B0604020202020204" pitchFamily="34" charset="0"/>
                        <a:buChar char="•"/>
                      </a:pPr>
                      <a:r>
                        <a:rPr lang="en-ZA" sz="1400" kern="1200">
                          <a:solidFill>
                            <a:schemeClr val="dk1"/>
                          </a:solidFill>
                          <a:latin typeface="+mn-lt"/>
                          <a:ea typeface="+mn-ea"/>
                          <a:cs typeface="+mn-cs"/>
                        </a:rPr>
                        <a:t>More likely to uses non-MSME’s and imports and have contracted relationships</a:t>
                      </a:r>
                    </a:p>
                  </a:txBody>
                  <a:tcPr anchor="ctr">
                    <a:noFill/>
                  </a:tcPr>
                </a:tc>
                <a:extLst>
                  <a:ext uri="{0D108BD9-81ED-4DB2-BD59-A6C34878D82A}">
                    <a16:rowId xmlns:a16="http://schemas.microsoft.com/office/drawing/2014/main" xmlns="" val="1242188542"/>
                  </a:ext>
                </a:extLst>
              </a:tr>
              <a:tr h="756000">
                <a:tc>
                  <a:txBody>
                    <a:bodyPr/>
                    <a:lstStyle/>
                    <a:p>
                      <a:endParaRPr lang="en-ZA" sz="1400"/>
                    </a:p>
                  </a:txBody>
                  <a:tcPr>
                    <a:solidFill>
                      <a:schemeClr val="bg1">
                        <a:lumMod val="95000"/>
                      </a:schemeClr>
                    </a:solidFill>
                  </a:tcPr>
                </a:tc>
                <a:tc>
                  <a:txBody>
                    <a:bodyPr/>
                    <a:lstStyle/>
                    <a:p>
                      <a:pPr marL="171450" indent="-171450" algn="l" defTabSz="914400" rtl="0" eaLnBrk="1" latinLnBrk="0" hangingPunct="1">
                        <a:lnSpc>
                          <a:spcPct val="110000"/>
                        </a:lnSpc>
                        <a:spcAft>
                          <a:spcPts val="0"/>
                        </a:spcAft>
                        <a:buFont typeface="Arial" panose="020B0604020202020204" pitchFamily="34" charset="0"/>
                        <a:buChar char="•"/>
                      </a:pPr>
                      <a:r>
                        <a:rPr lang="en-ZA" sz="1400" kern="1200">
                          <a:solidFill>
                            <a:schemeClr val="dk1"/>
                          </a:solidFill>
                          <a:latin typeface="+mn-lt"/>
                          <a:ea typeface="+mn-ea"/>
                          <a:cs typeface="+mn-cs"/>
                        </a:rPr>
                        <a:t>Mostly individuals</a:t>
                      </a:r>
                    </a:p>
                    <a:p>
                      <a:pPr marL="171450" indent="-171450" algn="l" defTabSz="914400" rtl="0" eaLnBrk="1" latinLnBrk="0" hangingPunct="1">
                        <a:lnSpc>
                          <a:spcPct val="110000"/>
                        </a:lnSpc>
                        <a:spcAft>
                          <a:spcPts val="0"/>
                        </a:spcAft>
                        <a:buFont typeface="Arial" panose="020B0604020202020204" pitchFamily="34" charset="0"/>
                        <a:buChar char="•"/>
                      </a:pPr>
                      <a:r>
                        <a:rPr lang="en-ZA" sz="1400" kern="1200">
                          <a:solidFill>
                            <a:schemeClr val="dk1"/>
                          </a:solidFill>
                          <a:latin typeface="+mn-lt"/>
                          <a:ea typeface="+mn-ea"/>
                          <a:cs typeface="+mn-cs"/>
                        </a:rPr>
                        <a:t>No contracted relationships</a:t>
                      </a:r>
                    </a:p>
                  </a:txBody>
                  <a:tcPr anchor="ctr">
                    <a:solidFill>
                      <a:schemeClr val="bg1">
                        <a:lumMod val="95000"/>
                      </a:schemeClr>
                    </a:solidFill>
                  </a:tcPr>
                </a:tc>
                <a:tc>
                  <a:txBody>
                    <a:bodyPr/>
                    <a:lstStyle/>
                    <a:p>
                      <a:pPr marL="171450" indent="-171450" algn="l" defTabSz="914400" rtl="0" eaLnBrk="1" latinLnBrk="0" hangingPunct="1">
                        <a:lnSpc>
                          <a:spcPct val="110000"/>
                        </a:lnSpc>
                        <a:spcAft>
                          <a:spcPts val="0"/>
                        </a:spcAft>
                        <a:buFont typeface="Arial" panose="020B0604020202020204" pitchFamily="34" charset="0"/>
                        <a:buChar char="•"/>
                      </a:pPr>
                      <a:r>
                        <a:rPr lang="en-ZA" sz="1400" kern="1200">
                          <a:solidFill>
                            <a:schemeClr val="dk1"/>
                          </a:solidFill>
                          <a:latin typeface="+mn-lt"/>
                          <a:ea typeface="+mn-ea"/>
                          <a:cs typeface="+mn-cs"/>
                        </a:rPr>
                        <a:t>Mostly individuals</a:t>
                      </a:r>
                    </a:p>
                    <a:p>
                      <a:pPr marL="171450" marR="0" lvl="0" indent="-1714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ZA" sz="1400" kern="1200">
                          <a:solidFill>
                            <a:schemeClr val="dk1"/>
                          </a:solidFill>
                          <a:latin typeface="+mn-lt"/>
                          <a:ea typeface="+mn-ea"/>
                          <a:cs typeface="+mn-cs"/>
                        </a:rPr>
                        <a:t>No contracted relationships</a:t>
                      </a:r>
                    </a:p>
                  </a:txBody>
                  <a:tcPr anchor="ctr">
                    <a:solidFill>
                      <a:schemeClr val="bg1">
                        <a:lumMod val="95000"/>
                      </a:schemeClr>
                    </a:solidFill>
                  </a:tcPr>
                </a:tc>
                <a:tc>
                  <a:txBody>
                    <a:bodyPr/>
                    <a:lstStyle/>
                    <a:p>
                      <a:pPr marL="171450" indent="-171450" algn="l" rtl="0" eaLnBrk="1" latinLnBrk="0" hangingPunct="1">
                        <a:lnSpc>
                          <a:spcPct val="110000"/>
                        </a:lnSpc>
                        <a:spcAft>
                          <a:spcPts val="0"/>
                        </a:spcAft>
                        <a:buFont typeface="Arial" panose="020B0604020202020204" pitchFamily="34" charset="0"/>
                        <a:buChar char="•"/>
                      </a:pPr>
                      <a:r>
                        <a:rPr lang="en-ZA" sz="1400" kern="1200">
                          <a:solidFill>
                            <a:schemeClr val="dk1"/>
                          </a:solidFill>
                          <a:latin typeface="+mn-lt"/>
                          <a:ea typeface="+mn-ea"/>
                          <a:cs typeface="+mn-cs"/>
                        </a:rPr>
                        <a:t>More likely to have MSME’s and larger companies as customers </a:t>
                      </a:r>
                    </a:p>
                  </a:txBody>
                  <a:tcPr anchor="ctr">
                    <a:solidFill>
                      <a:schemeClr val="bg1">
                        <a:lumMod val="95000"/>
                      </a:schemeClr>
                    </a:solidFill>
                  </a:tcPr>
                </a:tc>
                <a:extLst>
                  <a:ext uri="{0D108BD9-81ED-4DB2-BD59-A6C34878D82A}">
                    <a16:rowId xmlns:a16="http://schemas.microsoft.com/office/drawing/2014/main" xmlns="" val="1026017516"/>
                  </a:ext>
                </a:extLst>
              </a:tr>
            </a:tbl>
          </a:graphicData>
        </a:graphic>
      </p:graphicFrame>
      <p:pic>
        <p:nvPicPr>
          <p:cNvPr id="23" name="Picture 22" descr="A close up of a logo&#10;&#10;Description automatically generated">
            <a:extLst>
              <a:ext uri="{FF2B5EF4-FFF2-40B4-BE49-F238E27FC236}">
                <a16:creationId xmlns:a16="http://schemas.microsoft.com/office/drawing/2014/main" xmlns="" id="{92E4DCED-494E-4A6E-9A4D-AE1CDE0BDF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4248" y="1180538"/>
            <a:ext cx="440264" cy="462908"/>
          </a:xfrm>
          <a:prstGeom prst="rect">
            <a:avLst/>
          </a:prstGeom>
        </p:spPr>
      </p:pic>
      <p:pic>
        <p:nvPicPr>
          <p:cNvPr id="25" name="Picture 24" descr="A close up of a logo&#10;&#10;Description automatically generated">
            <a:extLst>
              <a:ext uri="{FF2B5EF4-FFF2-40B4-BE49-F238E27FC236}">
                <a16:creationId xmlns:a16="http://schemas.microsoft.com/office/drawing/2014/main" xmlns="" id="{916107ED-7425-40E6-8CE9-17B0EFA597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7330" y="1904560"/>
            <a:ext cx="487182" cy="468000"/>
          </a:xfrm>
          <a:prstGeom prst="rect">
            <a:avLst/>
          </a:prstGeom>
        </p:spPr>
      </p:pic>
      <p:sp>
        <p:nvSpPr>
          <p:cNvPr id="27" name="TextBox 26">
            <a:extLst>
              <a:ext uri="{FF2B5EF4-FFF2-40B4-BE49-F238E27FC236}">
                <a16:creationId xmlns:a16="http://schemas.microsoft.com/office/drawing/2014/main" xmlns="" id="{BDFA40FA-F851-4005-B16D-F12271C7B24C}"/>
              </a:ext>
            </a:extLst>
          </p:cNvPr>
          <p:cNvSpPr txBox="1"/>
          <p:nvPr/>
        </p:nvSpPr>
        <p:spPr>
          <a:xfrm>
            <a:off x="901329" y="1170826"/>
            <a:ext cx="13232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prstClr val="black"/>
                </a:solidFill>
                <a:effectLst/>
                <a:uLnTx/>
                <a:uFillTx/>
                <a:latin typeface="Open Sans"/>
                <a:ea typeface="+mn-ea"/>
                <a:cs typeface="+mn-cs"/>
              </a:rPr>
              <a:t>Government compliance</a:t>
            </a:r>
          </a:p>
        </p:txBody>
      </p:sp>
      <p:sp>
        <p:nvSpPr>
          <p:cNvPr id="29" name="TextBox 28">
            <a:extLst>
              <a:ext uri="{FF2B5EF4-FFF2-40B4-BE49-F238E27FC236}">
                <a16:creationId xmlns:a16="http://schemas.microsoft.com/office/drawing/2014/main" xmlns="" id="{DDACC99D-AC0F-45E8-8732-D98D6938A5E1}"/>
              </a:ext>
            </a:extLst>
          </p:cNvPr>
          <p:cNvSpPr txBox="1"/>
          <p:nvPr/>
        </p:nvSpPr>
        <p:spPr>
          <a:xfrm>
            <a:off x="901329" y="1983048"/>
            <a:ext cx="13232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prstClr val="black"/>
                </a:solidFill>
                <a:effectLst/>
                <a:uLnTx/>
                <a:uFillTx/>
                <a:latin typeface="Open Sans"/>
                <a:ea typeface="+mn-ea"/>
                <a:cs typeface="+mn-cs"/>
              </a:rPr>
              <a:t>Premises</a:t>
            </a:r>
          </a:p>
        </p:txBody>
      </p:sp>
      <p:pic>
        <p:nvPicPr>
          <p:cNvPr id="31" name="Picture 30" descr="A close up of a logo&#10;&#10;Description automatically generated">
            <a:extLst>
              <a:ext uri="{FF2B5EF4-FFF2-40B4-BE49-F238E27FC236}">
                <a16:creationId xmlns:a16="http://schemas.microsoft.com/office/drawing/2014/main" xmlns="" id="{81C5260F-AE05-441D-BC9F-44639D34BE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1173" y="3423330"/>
            <a:ext cx="487058" cy="468000"/>
          </a:xfrm>
          <a:prstGeom prst="rect">
            <a:avLst/>
          </a:prstGeom>
        </p:spPr>
      </p:pic>
      <p:sp>
        <p:nvSpPr>
          <p:cNvPr id="33" name="TextBox 32">
            <a:extLst>
              <a:ext uri="{FF2B5EF4-FFF2-40B4-BE49-F238E27FC236}">
                <a16:creationId xmlns:a16="http://schemas.microsoft.com/office/drawing/2014/main" xmlns="" id="{E31F6B72-B29E-4C1A-B899-50CA16A6C433}"/>
              </a:ext>
            </a:extLst>
          </p:cNvPr>
          <p:cNvSpPr txBox="1"/>
          <p:nvPr/>
        </p:nvSpPr>
        <p:spPr>
          <a:xfrm>
            <a:off x="901329" y="3479702"/>
            <a:ext cx="13232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prstClr val="black"/>
                </a:solidFill>
                <a:effectLst/>
                <a:uLnTx/>
                <a:uFillTx/>
                <a:latin typeface="Open Sans"/>
                <a:ea typeface="+mn-ea"/>
                <a:cs typeface="+mn-cs"/>
              </a:rPr>
              <a:t>Labour</a:t>
            </a:r>
          </a:p>
        </p:txBody>
      </p:sp>
      <p:pic>
        <p:nvPicPr>
          <p:cNvPr id="35" name="Picture 34" descr="A close up of a logo&#10;&#10;Description automatically generated">
            <a:extLst>
              <a:ext uri="{FF2B5EF4-FFF2-40B4-BE49-F238E27FC236}">
                <a16:creationId xmlns:a16="http://schemas.microsoft.com/office/drawing/2014/main" xmlns="" id="{789FEE11-897B-4C29-B747-08FF28B3EA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9487" y="2639323"/>
            <a:ext cx="281464" cy="468000"/>
          </a:xfrm>
          <a:prstGeom prst="rect">
            <a:avLst/>
          </a:prstGeom>
        </p:spPr>
      </p:pic>
      <p:sp>
        <p:nvSpPr>
          <p:cNvPr id="37" name="TextBox 36">
            <a:extLst>
              <a:ext uri="{FF2B5EF4-FFF2-40B4-BE49-F238E27FC236}">
                <a16:creationId xmlns:a16="http://schemas.microsoft.com/office/drawing/2014/main" xmlns="" id="{B003B32E-3E82-463E-B87C-26506CE55526}"/>
              </a:ext>
            </a:extLst>
          </p:cNvPr>
          <p:cNvSpPr txBox="1"/>
          <p:nvPr/>
        </p:nvSpPr>
        <p:spPr>
          <a:xfrm>
            <a:off x="901329" y="2642170"/>
            <a:ext cx="13232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prstClr val="black"/>
                </a:solidFill>
                <a:effectLst/>
                <a:uLnTx/>
                <a:uFillTx/>
                <a:latin typeface="Open Sans"/>
                <a:ea typeface="+mn-ea"/>
                <a:cs typeface="+mn-cs"/>
              </a:rPr>
              <a:t>Financial services</a:t>
            </a:r>
          </a:p>
        </p:txBody>
      </p:sp>
      <p:sp>
        <p:nvSpPr>
          <p:cNvPr id="39" name="TextBox 38">
            <a:extLst>
              <a:ext uri="{FF2B5EF4-FFF2-40B4-BE49-F238E27FC236}">
                <a16:creationId xmlns:a16="http://schemas.microsoft.com/office/drawing/2014/main" xmlns="" id="{FCEACBF5-CCEB-468A-ACF5-0F82B52AC399}"/>
              </a:ext>
            </a:extLst>
          </p:cNvPr>
          <p:cNvSpPr txBox="1"/>
          <p:nvPr/>
        </p:nvSpPr>
        <p:spPr>
          <a:xfrm>
            <a:off x="901329" y="5005386"/>
            <a:ext cx="13232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prstClr val="black"/>
                </a:solidFill>
                <a:effectLst/>
                <a:uLnTx/>
                <a:uFillTx/>
                <a:latin typeface="Open Sans"/>
                <a:ea typeface="+mn-ea"/>
                <a:cs typeface="+mn-cs"/>
              </a:rPr>
              <a:t>Suppliers</a:t>
            </a:r>
          </a:p>
        </p:txBody>
      </p:sp>
      <p:sp>
        <p:nvSpPr>
          <p:cNvPr id="41" name="TextBox 40">
            <a:extLst>
              <a:ext uri="{FF2B5EF4-FFF2-40B4-BE49-F238E27FC236}">
                <a16:creationId xmlns:a16="http://schemas.microsoft.com/office/drawing/2014/main" xmlns="" id="{CE7355C1-F92D-4ED4-9EF3-B0966C840C81}"/>
              </a:ext>
            </a:extLst>
          </p:cNvPr>
          <p:cNvSpPr txBox="1"/>
          <p:nvPr/>
        </p:nvSpPr>
        <p:spPr>
          <a:xfrm>
            <a:off x="901329" y="5783773"/>
            <a:ext cx="13232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prstClr val="black"/>
                </a:solidFill>
                <a:effectLst/>
                <a:uLnTx/>
                <a:uFillTx/>
                <a:latin typeface="Open Sans"/>
                <a:ea typeface="+mn-ea"/>
                <a:cs typeface="+mn-cs"/>
              </a:rPr>
              <a:t>Customers</a:t>
            </a:r>
          </a:p>
        </p:txBody>
      </p:sp>
      <p:pic>
        <p:nvPicPr>
          <p:cNvPr id="45" name="Picture 44" descr="A close up of a logo&#10;&#10;Description automatically generated">
            <a:extLst>
              <a:ext uri="{FF2B5EF4-FFF2-40B4-BE49-F238E27FC236}">
                <a16:creationId xmlns:a16="http://schemas.microsoft.com/office/drawing/2014/main" xmlns="" id="{54524F68-C582-4644-ADD4-A3C5ABE9559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227669" y="4962317"/>
            <a:ext cx="592081" cy="439494"/>
          </a:xfrm>
          <a:prstGeom prst="rect">
            <a:avLst/>
          </a:prstGeom>
        </p:spPr>
      </p:pic>
      <p:pic>
        <p:nvPicPr>
          <p:cNvPr id="47" name="Picture 46" descr="A close up of a logo&#10;&#10;Description automatically generated">
            <a:extLst>
              <a:ext uri="{FF2B5EF4-FFF2-40B4-BE49-F238E27FC236}">
                <a16:creationId xmlns:a16="http://schemas.microsoft.com/office/drawing/2014/main" xmlns="" id="{0F9C1FB0-B3AC-4D81-AB07-0711890EA64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7072" y="5670278"/>
            <a:ext cx="548179" cy="468000"/>
          </a:xfrm>
          <a:prstGeom prst="rect">
            <a:avLst/>
          </a:prstGeom>
        </p:spPr>
      </p:pic>
      <p:pic>
        <p:nvPicPr>
          <p:cNvPr id="51" name="Picture 50" descr="A close up of a logo&#10;&#10;Description automatically generated">
            <a:extLst>
              <a:ext uri="{FF2B5EF4-FFF2-40B4-BE49-F238E27FC236}">
                <a16:creationId xmlns:a16="http://schemas.microsoft.com/office/drawing/2014/main" xmlns="" id="{A2A74C8A-C04A-4575-A3C3-F02CB69A14E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04069" y="4191549"/>
            <a:ext cx="471389" cy="396000"/>
          </a:xfrm>
          <a:prstGeom prst="rect">
            <a:avLst/>
          </a:prstGeom>
          <a:ln>
            <a:noFill/>
          </a:ln>
        </p:spPr>
      </p:pic>
      <p:sp>
        <p:nvSpPr>
          <p:cNvPr id="53" name="TextBox 52">
            <a:extLst>
              <a:ext uri="{FF2B5EF4-FFF2-40B4-BE49-F238E27FC236}">
                <a16:creationId xmlns:a16="http://schemas.microsoft.com/office/drawing/2014/main" xmlns="" id="{2524C6B4-5840-4432-B15A-A48705D1E734}"/>
              </a:ext>
            </a:extLst>
          </p:cNvPr>
          <p:cNvSpPr txBox="1"/>
          <p:nvPr/>
        </p:nvSpPr>
        <p:spPr>
          <a:xfrm>
            <a:off x="901329" y="4127808"/>
            <a:ext cx="13232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prstClr val="black"/>
                </a:solidFill>
                <a:effectLst/>
                <a:uLnTx/>
                <a:uFillTx/>
                <a:latin typeface="Open Sans"/>
                <a:ea typeface="+mn-ea"/>
                <a:cs typeface="+mn-cs"/>
              </a:rPr>
              <a:t>Record keeping</a:t>
            </a:r>
          </a:p>
        </p:txBody>
      </p:sp>
      <p:sp>
        <p:nvSpPr>
          <p:cNvPr id="2" name="Oval 1">
            <a:extLst>
              <a:ext uri="{FF2B5EF4-FFF2-40B4-BE49-F238E27FC236}">
                <a16:creationId xmlns:a16="http://schemas.microsoft.com/office/drawing/2014/main" xmlns="" id="{2223CD5C-C883-4FAA-B0D8-FD86F2751094}"/>
              </a:ext>
            </a:extLst>
          </p:cNvPr>
          <p:cNvSpPr/>
          <p:nvPr/>
        </p:nvSpPr>
        <p:spPr>
          <a:xfrm>
            <a:off x="113761" y="-9688"/>
            <a:ext cx="2310063" cy="956025"/>
          </a:xfrm>
          <a:prstGeom prst="ellipse">
            <a:avLst/>
          </a:prstGeom>
          <a:solidFill>
            <a:schemeClr val="bg2">
              <a:lumMod val="20000"/>
              <a:lumOff val="8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extBox 2">
            <a:extLst>
              <a:ext uri="{FF2B5EF4-FFF2-40B4-BE49-F238E27FC236}">
                <a16:creationId xmlns:a16="http://schemas.microsoft.com/office/drawing/2014/main" xmlns="" id="{660FE546-8311-4E51-8991-132F21594FC1}"/>
              </a:ext>
            </a:extLst>
          </p:cNvPr>
          <p:cNvSpPr txBox="1"/>
          <p:nvPr/>
        </p:nvSpPr>
        <p:spPr>
          <a:xfrm>
            <a:off x="597593" y="49976"/>
            <a:ext cx="1715013" cy="861774"/>
          </a:xfrm>
          <a:prstGeom prst="rect">
            <a:avLst/>
          </a:prstGeom>
          <a:noFill/>
        </p:spPr>
        <p:txBody>
          <a:bodyPr wrap="square" lIns="91440" tIns="45720" rIns="91440" bIns="45720" rtlCol="0" anchor="t">
            <a:spAutoFit/>
          </a:bodyPr>
          <a:lstStyle/>
          <a:p>
            <a:r>
              <a:rPr lang="en-ZA" sz="1000"/>
              <a:t>Note: Data is from 2016 and may not reflect current state of sector (e.g. level of registration across segments)</a:t>
            </a:r>
          </a:p>
        </p:txBody>
      </p:sp>
      <p:pic>
        <p:nvPicPr>
          <p:cNvPr id="4" name="Picture 3" descr="A picture containing shape&#10;&#10;Description automatically generated">
            <a:extLst>
              <a:ext uri="{FF2B5EF4-FFF2-40B4-BE49-F238E27FC236}">
                <a16:creationId xmlns:a16="http://schemas.microsoft.com/office/drawing/2014/main" xmlns="" id="{49668C14-BF88-40D0-853A-2C7D3414ABB5}"/>
              </a:ext>
            </a:extLst>
          </p:cNvPr>
          <p:cNvPicPr>
            <a:picLocks noChangeAspect="1"/>
          </p:cNvPicPr>
          <p:nvPr/>
        </p:nvPicPr>
        <p:blipFill rotWithShape="1">
          <a:blip r:embed="rId9"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45066" y="272447"/>
            <a:ext cx="429294" cy="397339"/>
          </a:xfrm>
          <a:prstGeom prst="rect">
            <a:avLst/>
          </a:prstGeom>
        </p:spPr>
      </p:pic>
    </p:spTree>
    <p:extLst>
      <p:ext uri="{BB962C8B-B14F-4D97-AF65-F5344CB8AC3E}">
        <p14:creationId xmlns:p14="http://schemas.microsoft.com/office/powerpoint/2010/main" val="2325241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xmlns="" id="{9793509D-BD8F-4644-8245-C1D76FCF3EEC}"/>
              </a:ext>
            </a:extLst>
          </p:cNvPr>
          <p:cNvGraphicFramePr/>
          <p:nvPr/>
        </p:nvGraphicFramePr>
        <p:xfrm>
          <a:off x="6898481" y="1564815"/>
          <a:ext cx="4864843" cy="48114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xmlns="" id="{996F9A03-0043-48D6-B0C5-6B530244CA04}"/>
              </a:ext>
            </a:extLst>
          </p:cNvPr>
          <p:cNvGraphicFramePr/>
          <p:nvPr/>
        </p:nvGraphicFramePr>
        <p:xfrm>
          <a:off x="4040980" y="1564815"/>
          <a:ext cx="4864843" cy="4811478"/>
        </p:xfrm>
        <a:graphic>
          <a:graphicData uri="http://schemas.openxmlformats.org/drawingml/2006/chart">
            <c:chart xmlns:c="http://schemas.openxmlformats.org/drawingml/2006/chart" xmlns:r="http://schemas.openxmlformats.org/officeDocument/2006/relationships" r:id="rId4"/>
          </a:graphicData>
        </a:graphic>
      </p:graphicFrame>
      <p:sp>
        <p:nvSpPr>
          <p:cNvPr id="2" name="Footer Placeholder 1">
            <a:extLst>
              <a:ext uri="{FF2B5EF4-FFF2-40B4-BE49-F238E27FC236}">
                <a16:creationId xmlns:a16="http://schemas.microsoft.com/office/drawing/2014/main" xmlns="" id="{23E13DD3-C680-4B87-B22E-DD70F5B15321}"/>
              </a:ext>
            </a:extLst>
          </p:cNvPr>
          <p:cNvSpPr>
            <a:spLocks noGrp="1"/>
          </p:cNvSpPr>
          <p:nvPr>
            <p:ph type="ftr" sz="quarter" idx="3"/>
          </p:nvPr>
        </p:nvSpPr>
        <p:spPr>
          <a:xfrm>
            <a:off x="642511" y="6493851"/>
            <a:ext cx="7792859" cy="261610"/>
          </a:xfr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a:ln>
                  <a:noFill/>
                </a:ln>
                <a:solidFill>
                  <a:prstClr val="black">
                    <a:lumMod val="65000"/>
                    <a:lumOff val="35000"/>
                  </a:prstClr>
                </a:solidFill>
                <a:effectLst/>
                <a:uLnTx/>
                <a:uFillTx/>
                <a:latin typeface="Open Sans"/>
                <a:ea typeface="+mn-ea"/>
                <a:cs typeface="+mn-cs"/>
              </a:rPr>
              <a:t>Note: Other includes: other (specify) and family has worked in this activity</a:t>
            </a:r>
          </a:p>
        </p:txBody>
      </p:sp>
      <p:sp>
        <p:nvSpPr>
          <p:cNvPr id="5" name="Slide Number Placeholder 4">
            <a:extLst>
              <a:ext uri="{FF2B5EF4-FFF2-40B4-BE49-F238E27FC236}">
                <a16:creationId xmlns:a16="http://schemas.microsoft.com/office/drawing/2014/main" xmlns="" id="{95B01255-DE53-45F0-ADBC-0592D987347D}"/>
              </a:ext>
            </a:extLst>
          </p:cNvPr>
          <p:cNvSpPr>
            <a:spLocks noGrp="1"/>
          </p:cNvSpPr>
          <p:nvPr>
            <p:ph type="sldNum" sz="quarter" idx="4"/>
          </p:nvPr>
        </p:nvSpPr>
        <p:spPr>
          <a:xfrm>
            <a:off x="299969" y="6429865"/>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11" name="TextBox 10">
            <a:extLst>
              <a:ext uri="{FF2B5EF4-FFF2-40B4-BE49-F238E27FC236}">
                <a16:creationId xmlns:a16="http://schemas.microsoft.com/office/drawing/2014/main" xmlns="" id="{006CAD95-D85F-405A-8697-D47F23559ECA}"/>
              </a:ext>
            </a:extLst>
          </p:cNvPr>
          <p:cNvSpPr txBox="1"/>
          <p:nvPr/>
        </p:nvSpPr>
        <p:spPr>
          <a:xfrm>
            <a:off x="185447" y="41885"/>
            <a:ext cx="11605329" cy="830997"/>
          </a:xfrm>
          <a:prstGeom prst="rect">
            <a:avLst/>
          </a:prstGeom>
          <a:noFill/>
        </p:spPr>
        <p:txBody>
          <a:bodyPr wrap="square" lIns="91440" tIns="45720" rIns="91440" bIns="45720" rtlCol="0" anchor="t">
            <a:spAutoFit/>
          </a:bodyPr>
          <a:lstStyle/>
          <a:p>
            <a:pPr>
              <a:defRPr/>
            </a:pPr>
            <a:r>
              <a:rPr lang="en-ZA" sz="2400" b="1">
                <a:latin typeface="Open Sans"/>
              </a:rPr>
              <a:t>The aspirations of MSEs and their reason for going into business is linked to their formality and growth</a:t>
            </a:r>
            <a:endParaRPr kumimoji="0" lang="en-ZA" sz="2400" b="1" i="0" u="none" strike="noStrike" kern="1200" cap="none" spc="0" normalizeH="0" baseline="0" noProof="0">
              <a:ln>
                <a:noFill/>
              </a:ln>
              <a:effectLst/>
              <a:uLnTx/>
              <a:uFillTx/>
              <a:latin typeface="Open Sans"/>
              <a:ea typeface="+mn-ea"/>
              <a:cs typeface="+mn-cs"/>
            </a:endParaRPr>
          </a:p>
        </p:txBody>
      </p:sp>
      <p:graphicFrame>
        <p:nvGraphicFramePr>
          <p:cNvPr id="10" name="Chart 9">
            <a:extLst>
              <a:ext uri="{FF2B5EF4-FFF2-40B4-BE49-F238E27FC236}">
                <a16:creationId xmlns:a16="http://schemas.microsoft.com/office/drawing/2014/main" xmlns="" id="{EE0C085C-3A9D-4C21-BAAF-D3020577AC30}"/>
              </a:ext>
            </a:extLst>
          </p:cNvPr>
          <p:cNvGraphicFramePr/>
          <p:nvPr/>
        </p:nvGraphicFramePr>
        <p:xfrm>
          <a:off x="1134346" y="1564815"/>
          <a:ext cx="4722509" cy="483700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Table 14">
            <a:extLst>
              <a:ext uri="{FF2B5EF4-FFF2-40B4-BE49-F238E27FC236}">
                <a16:creationId xmlns:a16="http://schemas.microsoft.com/office/drawing/2014/main" xmlns="" id="{C0F6DBCC-81E5-421F-968F-DA958F2B8231}"/>
              </a:ext>
            </a:extLst>
          </p:cNvPr>
          <p:cNvGraphicFramePr>
            <a:graphicFrameLocks noGrp="1"/>
          </p:cNvGraphicFramePr>
          <p:nvPr>
            <p:extLst>
              <p:ext uri="{D42A27DB-BD31-4B8C-83A1-F6EECF244321}">
                <p14:modId xmlns:p14="http://schemas.microsoft.com/office/powerpoint/2010/main" val="766653910"/>
              </p:ext>
            </p:extLst>
          </p:nvPr>
        </p:nvGraphicFramePr>
        <p:xfrm>
          <a:off x="185447" y="1831522"/>
          <a:ext cx="3019145" cy="4464000"/>
        </p:xfrm>
        <a:graphic>
          <a:graphicData uri="http://schemas.openxmlformats.org/drawingml/2006/table">
            <a:tbl>
              <a:tblPr>
                <a:tableStyleId>{5C22544A-7EE6-4342-B048-85BDC9FD1C3A}</a:tableStyleId>
              </a:tblPr>
              <a:tblGrid>
                <a:gridCol w="3019145">
                  <a:extLst>
                    <a:ext uri="{9D8B030D-6E8A-4147-A177-3AD203B41FA5}">
                      <a16:colId xmlns:a16="http://schemas.microsoft.com/office/drawing/2014/main" xmlns="" val="1691133376"/>
                    </a:ext>
                  </a:extLst>
                </a:gridCol>
              </a:tblGrid>
              <a:tr h="558000">
                <a:tc>
                  <a:txBody>
                    <a:bodyPr/>
                    <a:lstStyle/>
                    <a:p>
                      <a:pPr algn="r" fontAlgn="b"/>
                      <a:r>
                        <a:rPr lang="en-ZA" sz="1400" b="1" i="0" u="none" strike="noStrike">
                          <a:solidFill>
                            <a:schemeClr val="bg2">
                              <a:lumMod val="50000"/>
                            </a:schemeClr>
                          </a:solidFill>
                          <a:effectLst/>
                          <a:latin typeface="+mj-lt"/>
                        </a:rPr>
                        <a:t>No other alternative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970365224"/>
                  </a:ext>
                </a:extLst>
              </a:tr>
              <a:tr h="558000">
                <a:tc>
                  <a:txBody>
                    <a:bodyPr/>
                    <a:lstStyle/>
                    <a:p>
                      <a:pPr algn="r" fontAlgn="b"/>
                      <a:r>
                        <a:rPr lang="en-ZA" sz="1400" b="1" i="0" u="none" strike="noStrike">
                          <a:solidFill>
                            <a:schemeClr val="accent4">
                              <a:lumMod val="75000"/>
                              <a:lumOff val="25000"/>
                            </a:schemeClr>
                          </a:solidFill>
                          <a:effectLst/>
                          <a:latin typeface="+mj-lt"/>
                        </a:rPr>
                        <a:t>Prefer self employment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269730781"/>
                  </a:ext>
                </a:extLst>
              </a:tr>
              <a:tr h="558000">
                <a:tc>
                  <a:txBody>
                    <a:bodyPr/>
                    <a:lstStyle/>
                    <a:p>
                      <a:pPr algn="r" fontAlgn="b"/>
                      <a:r>
                        <a:rPr lang="en-ZA" sz="1400" b="1" i="0" u="none" strike="noStrike">
                          <a:solidFill>
                            <a:schemeClr val="accent4">
                              <a:lumMod val="75000"/>
                              <a:lumOff val="25000"/>
                            </a:schemeClr>
                          </a:solidFill>
                          <a:effectLst/>
                          <a:latin typeface="+mj-lt"/>
                        </a:rPr>
                        <a:t>Better income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883645292"/>
                  </a:ext>
                </a:extLst>
              </a:tr>
              <a:tr h="558000">
                <a:tc>
                  <a:txBody>
                    <a:bodyPr/>
                    <a:lstStyle/>
                    <a:p>
                      <a:pPr algn="r" fontAlgn="b"/>
                      <a:r>
                        <a:rPr lang="en-ZA" sz="1400" b="1" i="0" u="none" strike="noStrike">
                          <a:solidFill>
                            <a:schemeClr val="accent4">
                              <a:lumMod val="75000"/>
                              <a:lumOff val="25000"/>
                            </a:schemeClr>
                          </a:solidFill>
                          <a:effectLst/>
                          <a:latin typeface="+mj-lt"/>
                        </a:rPr>
                        <a:t>Skilled in this activity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685939467"/>
                  </a:ext>
                </a:extLst>
              </a:tr>
              <a:tr h="558000">
                <a:tc>
                  <a:txBody>
                    <a:bodyPr/>
                    <a:lstStyle/>
                    <a:p>
                      <a:pPr algn="r" fontAlgn="b"/>
                      <a:r>
                        <a:rPr lang="en-ZA" sz="1400" b="0" i="0" u="none" strike="noStrike">
                          <a:solidFill>
                            <a:srgbClr val="000000"/>
                          </a:solidFill>
                          <a:effectLst/>
                          <a:latin typeface="+mj-lt"/>
                        </a:rPr>
                        <a:t>Availability of capital required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583317893"/>
                  </a:ext>
                </a:extLst>
              </a:tr>
              <a:tr h="558000">
                <a:tc>
                  <a:txBody>
                    <a:bodyPr/>
                    <a:lstStyle/>
                    <a:p>
                      <a:pPr algn="r" fontAlgn="b"/>
                      <a:r>
                        <a:rPr lang="en-ZA" sz="1400" b="1" i="0" u="none" strike="noStrike">
                          <a:solidFill>
                            <a:srgbClr val="000000"/>
                          </a:solidFill>
                          <a:effectLst/>
                          <a:latin typeface="+mj-lt"/>
                        </a:rPr>
                        <a:t>High demand/ready market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698790985"/>
                  </a:ext>
                </a:extLst>
              </a:tr>
              <a:tr h="558000">
                <a:tc>
                  <a:txBody>
                    <a:bodyPr/>
                    <a:lstStyle/>
                    <a:p>
                      <a:pPr algn="r" fontAlgn="b"/>
                      <a:r>
                        <a:rPr lang="en-ZA" sz="1400" b="0" i="0" u="none" strike="noStrike">
                          <a:solidFill>
                            <a:srgbClr val="000000"/>
                          </a:solidFill>
                          <a:effectLst/>
                          <a:latin typeface="+mj-lt"/>
                        </a:rPr>
                        <a:t>Advised by others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801349277"/>
                  </a:ext>
                </a:extLst>
              </a:tr>
              <a:tr h="558000">
                <a:tc>
                  <a:txBody>
                    <a:bodyPr/>
                    <a:lstStyle/>
                    <a:p>
                      <a:pPr algn="r" fontAlgn="b"/>
                      <a:r>
                        <a:rPr lang="en-ZA" sz="1400" b="0" i="0" u="none" strike="noStrike">
                          <a:solidFill>
                            <a:srgbClr val="000000"/>
                          </a:solidFill>
                          <a:effectLst/>
                          <a:latin typeface="+mj-lt"/>
                        </a:rPr>
                        <a:t>Other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490137148"/>
                  </a:ext>
                </a:extLst>
              </a:tr>
            </a:tbl>
          </a:graphicData>
        </a:graphic>
      </p:graphicFrame>
      <p:cxnSp>
        <p:nvCxnSpPr>
          <p:cNvPr id="16" name="Straight Connector 15">
            <a:extLst>
              <a:ext uri="{FF2B5EF4-FFF2-40B4-BE49-F238E27FC236}">
                <a16:creationId xmlns:a16="http://schemas.microsoft.com/office/drawing/2014/main" xmlns="" id="{7A867DC2-87DC-45B5-80F4-D164C2B703EF}"/>
              </a:ext>
            </a:extLst>
          </p:cNvPr>
          <p:cNvCxnSpPr>
            <a:cxnSpLocks/>
          </p:cNvCxnSpPr>
          <p:nvPr/>
        </p:nvCxnSpPr>
        <p:spPr>
          <a:xfrm flipH="1">
            <a:off x="241300" y="2364474"/>
            <a:ext cx="11664000"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6C557872-C4F2-41A4-B4BD-D0639813FAE3}"/>
              </a:ext>
            </a:extLst>
          </p:cNvPr>
          <p:cNvCxnSpPr>
            <a:cxnSpLocks/>
          </p:cNvCxnSpPr>
          <p:nvPr/>
        </p:nvCxnSpPr>
        <p:spPr>
          <a:xfrm flipH="1">
            <a:off x="241300" y="2885176"/>
            <a:ext cx="11664000"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DC232980-4BCC-40EE-8DC7-428DDD2B0837}"/>
              </a:ext>
            </a:extLst>
          </p:cNvPr>
          <p:cNvCxnSpPr>
            <a:cxnSpLocks/>
          </p:cNvCxnSpPr>
          <p:nvPr/>
        </p:nvCxnSpPr>
        <p:spPr>
          <a:xfrm flipH="1">
            <a:off x="241300" y="3420390"/>
            <a:ext cx="11664000"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41D6B780-1CC8-41CC-B0D4-F14A264E13F6}"/>
              </a:ext>
            </a:extLst>
          </p:cNvPr>
          <p:cNvCxnSpPr>
            <a:cxnSpLocks/>
          </p:cNvCxnSpPr>
          <p:nvPr/>
        </p:nvCxnSpPr>
        <p:spPr>
          <a:xfrm flipH="1">
            <a:off x="241300" y="4028175"/>
            <a:ext cx="11664000"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5D553176-9DE7-40ED-9AE0-8A00817EA935}"/>
              </a:ext>
            </a:extLst>
          </p:cNvPr>
          <p:cNvCxnSpPr>
            <a:cxnSpLocks/>
          </p:cNvCxnSpPr>
          <p:nvPr/>
        </p:nvCxnSpPr>
        <p:spPr>
          <a:xfrm flipH="1">
            <a:off x="241300" y="4606935"/>
            <a:ext cx="11664000"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93BB63B7-91F8-4800-81E7-FD5DEB3F5FBC}"/>
              </a:ext>
            </a:extLst>
          </p:cNvPr>
          <p:cNvCxnSpPr>
            <a:cxnSpLocks/>
          </p:cNvCxnSpPr>
          <p:nvPr/>
        </p:nvCxnSpPr>
        <p:spPr>
          <a:xfrm flipH="1">
            <a:off x="241300" y="5127637"/>
            <a:ext cx="11664000"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47168137-04F5-411A-9298-87F845122F7E}"/>
              </a:ext>
            </a:extLst>
          </p:cNvPr>
          <p:cNvCxnSpPr>
            <a:cxnSpLocks/>
          </p:cNvCxnSpPr>
          <p:nvPr/>
        </p:nvCxnSpPr>
        <p:spPr>
          <a:xfrm flipH="1">
            <a:off x="241300" y="5720907"/>
            <a:ext cx="11664000"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C226BF8E-8848-47EA-A452-50A967679175}"/>
              </a:ext>
            </a:extLst>
          </p:cNvPr>
          <p:cNvSpPr txBox="1"/>
          <p:nvPr/>
        </p:nvSpPr>
        <p:spPr>
          <a:xfrm>
            <a:off x="642511" y="6291981"/>
            <a:ext cx="62266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a:ln>
                  <a:noFill/>
                </a:ln>
                <a:solidFill>
                  <a:prstClr val="black">
                    <a:lumMod val="65000"/>
                    <a:lumOff val="35000"/>
                  </a:prstClr>
                </a:solidFill>
                <a:effectLst/>
                <a:uLnTx/>
                <a:uFillTx/>
                <a:latin typeface="Open Sans"/>
                <a:ea typeface="+mn-ea"/>
                <a:cs typeface="+mn-cs"/>
              </a:rPr>
              <a:t>Source: MSME Survey 2016</a:t>
            </a:r>
          </a:p>
        </p:txBody>
      </p:sp>
      <p:cxnSp>
        <p:nvCxnSpPr>
          <p:cNvPr id="28" name="Straight Connector 27">
            <a:extLst>
              <a:ext uri="{FF2B5EF4-FFF2-40B4-BE49-F238E27FC236}">
                <a16:creationId xmlns:a16="http://schemas.microsoft.com/office/drawing/2014/main" xmlns="" id="{6CBC0E20-B5D2-4EB4-9A08-F6B35113F37C}"/>
              </a:ext>
            </a:extLst>
          </p:cNvPr>
          <p:cNvCxnSpPr>
            <a:cxnSpLocks/>
          </p:cNvCxnSpPr>
          <p:nvPr/>
        </p:nvCxnSpPr>
        <p:spPr>
          <a:xfrm>
            <a:off x="3340100" y="1063164"/>
            <a:ext cx="0" cy="5148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EC9CB05A-CDA9-44FD-9526-EBC5E9294FD6}"/>
              </a:ext>
            </a:extLst>
          </p:cNvPr>
          <p:cNvCxnSpPr>
            <a:cxnSpLocks/>
          </p:cNvCxnSpPr>
          <p:nvPr/>
        </p:nvCxnSpPr>
        <p:spPr>
          <a:xfrm>
            <a:off x="6264033" y="1063164"/>
            <a:ext cx="0" cy="5148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40DA17C5-E71F-4021-9A05-B50D26537047}"/>
              </a:ext>
            </a:extLst>
          </p:cNvPr>
          <p:cNvCxnSpPr>
            <a:cxnSpLocks/>
          </p:cNvCxnSpPr>
          <p:nvPr/>
        </p:nvCxnSpPr>
        <p:spPr>
          <a:xfrm>
            <a:off x="9187966" y="1063164"/>
            <a:ext cx="0" cy="5148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6F06242F-7B54-49F4-A36E-4D58C98E5715}"/>
              </a:ext>
            </a:extLst>
          </p:cNvPr>
          <p:cNvSpPr txBox="1"/>
          <p:nvPr/>
        </p:nvSpPr>
        <p:spPr>
          <a:xfrm>
            <a:off x="3204592" y="1009833"/>
            <a:ext cx="2997319" cy="62805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chemeClr val="bg1">
                    <a:lumMod val="50000"/>
                  </a:schemeClr>
                </a:solidFill>
                <a:effectLst/>
                <a:uLnTx/>
                <a:uFillTx/>
                <a:latin typeface="Open Sans"/>
                <a:ea typeface="+mn-ea"/>
                <a:cs typeface="+mn-cs"/>
              </a:rPr>
              <a:t>MOSTLY INFORMAL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chemeClr val="bg1">
                    <a:lumMod val="50000"/>
                  </a:schemeClr>
                </a:solidFill>
                <a:effectLst/>
                <a:uLnTx/>
                <a:uFillTx/>
                <a:latin typeface="Open Sans"/>
                <a:ea typeface="+mn-ea"/>
                <a:cs typeface="+mn-cs"/>
              </a:rPr>
              <a:t>770,000 enterprises</a:t>
            </a:r>
          </a:p>
        </p:txBody>
      </p:sp>
      <p:sp>
        <p:nvSpPr>
          <p:cNvPr id="33" name="TextBox 32">
            <a:extLst>
              <a:ext uri="{FF2B5EF4-FFF2-40B4-BE49-F238E27FC236}">
                <a16:creationId xmlns:a16="http://schemas.microsoft.com/office/drawing/2014/main" xmlns="" id="{445AB13C-5504-45DE-9FD5-2EB0C69E7588}"/>
              </a:ext>
            </a:extLst>
          </p:cNvPr>
          <p:cNvSpPr txBox="1"/>
          <p:nvPr/>
        </p:nvSpPr>
        <p:spPr>
          <a:xfrm>
            <a:off x="6412998" y="1009833"/>
            <a:ext cx="2608313" cy="62805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chemeClr val="accent4">
                    <a:lumMod val="75000"/>
                    <a:lumOff val="25000"/>
                  </a:schemeClr>
                </a:solidFill>
                <a:effectLst/>
                <a:uLnTx/>
                <a:uFillTx/>
                <a:latin typeface="Open Sans"/>
                <a:ea typeface="+mn-ea"/>
                <a:cs typeface="+mn-cs"/>
              </a:rPr>
              <a:t>IN-BETWEENS</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chemeClr val="accent4">
                    <a:lumMod val="75000"/>
                    <a:lumOff val="25000"/>
                  </a:schemeClr>
                </a:solidFill>
                <a:effectLst/>
                <a:uLnTx/>
                <a:uFillTx/>
                <a:latin typeface="Open Sans"/>
                <a:ea typeface="+mn-ea"/>
                <a:cs typeface="+mn-cs"/>
              </a:rPr>
              <a:t>200,000 enterprises</a:t>
            </a:r>
          </a:p>
        </p:txBody>
      </p:sp>
      <p:sp>
        <p:nvSpPr>
          <p:cNvPr id="34" name="TextBox 33">
            <a:extLst>
              <a:ext uri="{FF2B5EF4-FFF2-40B4-BE49-F238E27FC236}">
                <a16:creationId xmlns:a16="http://schemas.microsoft.com/office/drawing/2014/main" xmlns="" id="{CEEC89D6-9C1B-4701-A99D-E993C6186A5E}"/>
              </a:ext>
            </a:extLst>
          </p:cNvPr>
          <p:cNvSpPr txBox="1"/>
          <p:nvPr/>
        </p:nvSpPr>
        <p:spPr>
          <a:xfrm>
            <a:off x="9232398" y="1009833"/>
            <a:ext cx="2743076" cy="62805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ZA" sz="1600" b="1">
                <a:solidFill>
                  <a:schemeClr val="tx1">
                    <a:lumMod val="85000"/>
                    <a:lumOff val="15000"/>
                  </a:schemeClr>
                </a:solidFill>
                <a:latin typeface="Open Sans"/>
              </a:rPr>
              <a:t>M</a:t>
            </a:r>
            <a:r>
              <a:rPr kumimoji="0" lang="en-ZA" sz="1600" b="1" i="0" u="none" strike="noStrike" kern="1200" cap="none" spc="0" normalizeH="0" baseline="0" noProof="0">
                <a:ln>
                  <a:noFill/>
                </a:ln>
                <a:solidFill>
                  <a:schemeClr val="tx1">
                    <a:lumMod val="85000"/>
                    <a:lumOff val="15000"/>
                  </a:schemeClr>
                </a:solidFill>
                <a:effectLst/>
                <a:uLnTx/>
                <a:uFillTx/>
                <a:latin typeface="Open Sans"/>
                <a:ea typeface="+mn-ea"/>
                <a:cs typeface="+mn-cs"/>
              </a:rPr>
              <a:t>OSTLY FORMAL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chemeClr val="tx1">
                    <a:lumMod val="85000"/>
                    <a:lumOff val="15000"/>
                  </a:schemeClr>
                </a:solidFill>
                <a:effectLst/>
                <a:uLnTx/>
                <a:uFillTx/>
                <a:latin typeface="Open Sans"/>
                <a:ea typeface="+mn-ea"/>
                <a:cs typeface="+mn-cs"/>
              </a:rPr>
              <a:t>80,000 enterprises</a:t>
            </a:r>
          </a:p>
        </p:txBody>
      </p:sp>
      <p:sp>
        <p:nvSpPr>
          <p:cNvPr id="3" name="Speech Bubble: Oval 2">
            <a:extLst>
              <a:ext uri="{FF2B5EF4-FFF2-40B4-BE49-F238E27FC236}">
                <a16:creationId xmlns:a16="http://schemas.microsoft.com/office/drawing/2014/main" xmlns="" id="{14F069D4-9FCD-4F94-94B1-2279818914F8}"/>
              </a:ext>
            </a:extLst>
          </p:cNvPr>
          <p:cNvSpPr/>
          <p:nvPr/>
        </p:nvSpPr>
        <p:spPr>
          <a:xfrm>
            <a:off x="6813725" y="5438314"/>
            <a:ext cx="3133719" cy="1205585"/>
          </a:xfrm>
          <a:prstGeom prst="wedgeEllipseCallout">
            <a:avLst>
              <a:gd name="adj1" fmla="val -1634"/>
              <a:gd name="adj2" fmla="val -165819"/>
            </a:avLst>
          </a:pr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GROWTH ENTREPRENEURS</a:t>
            </a:r>
            <a:endParaRPr lang="x-none" b="1">
              <a:solidFill>
                <a:schemeClr val="bg1"/>
              </a:solidFill>
            </a:endParaRPr>
          </a:p>
        </p:txBody>
      </p:sp>
      <p:sp>
        <p:nvSpPr>
          <p:cNvPr id="6" name="Speech Bubble: Oval 5">
            <a:extLst>
              <a:ext uri="{FF2B5EF4-FFF2-40B4-BE49-F238E27FC236}">
                <a16:creationId xmlns:a16="http://schemas.microsoft.com/office/drawing/2014/main" xmlns="" id="{AABC61B9-1CA8-4273-9255-0337D4E45522}"/>
              </a:ext>
            </a:extLst>
          </p:cNvPr>
          <p:cNvSpPr/>
          <p:nvPr/>
        </p:nvSpPr>
        <p:spPr>
          <a:xfrm>
            <a:off x="3468117" y="4625319"/>
            <a:ext cx="2954503" cy="1205585"/>
          </a:xfrm>
          <a:prstGeom prst="wedgeEllipseCallout">
            <a:avLst>
              <a:gd name="adj1" fmla="val -64"/>
              <a:gd name="adj2" fmla="val -191576"/>
            </a:avLst>
          </a:pr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SURVIVALISTS</a:t>
            </a:r>
            <a:endParaRPr lang="x-none" b="1"/>
          </a:p>
        </p:txBody>
      </p:sp>
      <p:sp>
        <p:nvSpPr>
          <p:cNvPr id="7" name="Oval 6">
            <a:extLst>
              <a:ext uri="{FF2B5EF4-FFF2-40B4-BE49-F238E27FC236}">
                <a16:creationId xmlns:a16="http://schemas.microsoft.com/office/drawing/2014/main" xmlns="" id="{5333E1B7-33D5-4896-82A5-4F715DB86FA0}"/>
              </a:ext>
            </a:extLst>
          </p:cNvPr>
          <p:cNvSpPr/>
          <p:nvPr/>
        </p:nvSpPr>
        <p:spPr>
          <a:xfrm>
            <a:off x="1058256" y="1691221"/>
            <a:ext cx="4947562" cy="78799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Oval 7">
            <a:extLst>
              <a:ext uri="{FF2B5EF4-FFF2-40B4-BE49-F238E27FC236}">
                <a16:creationId xmlns:a16="http://schemas.microsoft.com/office/drawing/2014/main" xmlns="" id="{15E5FF58-B826-4731-AD48-597722214B57}"/>
              </a:ext>
            </a:extLst>
          </p:cNvPr>
          <p:cNvSpPr/>
          <p:nvPr/>
        </p:nvSpPr>
        <p:spPr>
          <a:xfrm>
            <a:off x="6149891" y="2277803"/>
            <a:ext cx="1966425" cy="192682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Oval 8">
            <a:extLst>
              <a:ext uri="{FF2B5EF4-FFF2-40B4-BE49-F238E27FC236}">
                <a16:creationId xmlns:a16="http://schemas.microsoft.com/office/drawing/2014/main" xmlns="" id="{0123B073-4CF8-4FCD-A42D-310152AC4E05}"/>
              </a:ext>
            </a:extLst>
          </p:cNvPr>
          <p:cNvSpPr/>
          <p:nvPr/>
        </p:nvSpPr>
        <p:spPr>
          <a:xfrm>
            <a:off x="8601799" y="2200758"/>
            <a:ext cx="2851618" cy="300215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2475265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xmlns="" id="{750A38DD-9817-4F52-A588-08B01346F38C}"/>
              </a:ext>
            </a:extLst>
          </p:cNvPr>
          <p:cNvGraphicFramePr/>
          <p:nvPr/>
        </p:nvGraphicFramePr>
        <p:xfrm>
          <a:off x="4012406" y="1234212"/>
          <a:ext cx="4776368" cy="5120822"/>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xmlns="" id="{95B01255-DE53-45F0-ADBC-0592D987347D}"/>
              </a:ext>
            </a:extLst>
          </p:cNvPr>
          <p:cNvSpPr>
            <a:spLocks noGrp="1"/>
          </p:cNvSpPr>
          <p:nvPr>
            <p:ph type="sldNum" sz="quarter" idx="4"/>
          </p:nvPr>
        </p:nvSpPr>
        <p:spPr>
          <a:xfrm>
            <a:off x="299969" y="6429865"/>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11" name="TextBox 10">
            <a:extLst>
              <a:ext uri="{FF2B5EF4-FFF2-40B4-BE49-F238E27FC236}">
                <a16:creationId xmlns:a16="http://schemas.microsoft.com/office/drawing/2014/main" xmlns="" id="{006CAD95-D85F-405A-8697-D47F23559ECA}"/>
              </a:ext>
            </a:extLst>
          </p:cNvPr>
          <p:cNvSpPr txBox="1"/>
          <p:nvPr/>
        </p:nvSpPr>
        <p:spPr>
          <a:xfrm>
            <a:off x="252478" y="137755"/>
            <a:ext cx="53714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800" b="1" i="0" u="none" strike="noStrike" kern="1200" cap="none" spc="0" normalizeH="0" baseline="0" noProof="0">
                <a:ln>
                  <a:noFill/>
                </a:ln>
                <a:solidFill>
                  <a:prstClr val="black"/>
                </a:solidFill>
                <a:effectLst/>
                <a:uLnTx/>
                <a:uFillTx/>
                <a:latin typeface="Open Sans"/>
                <a:ea typeface="+mn-ea"/>
                <a:cs typeface="+mn-cs"/>
              </a:rPr>
              <a:t>Segments by sector</a:t>
            </a:r>
          </a:p>
        </p:txBody>
      </p:sp>
      <p:graphicFrame>
        <p:nvGraphicFramePr>
          <p:cNvPr id="14" name="Chart 13">
            <a:extLst>
              <a:ext uri="{FF2B5EF4-FFF2-40B4-BE49-F238E27FC236}">
                <a16:creationId xmlns:a16="http://schemas.microsoft.com/office/drawing/2014/main" xmlns="" id="{C5A9D7C4-6B14-4DAC-AE89-9FD3B5E6DD42}"/>
              </a:ext>
            </a:extLst>
          </p:cNvPr>
          <p:cNvGraphicFramePr/>
          <p:nvPr/>
        </p:nvGraphicFramePr>
        <p:xfrm>
          <a:off x="1166096" y="1196112"/>
          <a:ext cx="4636623" cy="51479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xmlns="" id="{7C388164-D8C8-4E2C-BBD4-73CD168CC4A8}"/>
              </a:ext>
            </a:extLst>
          </p:cNvPr>
          <p:cNvGraphicFramePr/>
          <p:nvPr/>
        </p:nvGraphicFramePr>
        <p:xfrm>
          <a:off x="6993732" y="1234212"/>
          <a:ext cx="4776368" cy="5120822"/>
        </p:xfrm>
        <a:graphic>
          <a:graphicData uri="http://schemas.openxmlformats.org/drawingml/2006/chart">
            <c:chart xmlns:c="http://schemas.openxmlformats.org/drawingml/2006/chart" xmlns:r="http://schemas.openxmlformats.org/officeDocument/2006/relationships" r:id="rId5"/>
          </a:graphicData>
        </a:graphic>
      </p:graphicFrame>
      <p:cxnSp>
        <p:nvCxnSpPr>
          <p:cNvPr id="19" name="Straight Connector 18">
            <a:extLst>
              <a:ext uri="{FF2B5EF4-FFF2-40B4-BE49-F238E27FC236}">
                <a16:creationId xmlns:a16="http://schemas.microsoft.com/office/drawing/2014/main" xmlns="" id="{3855CF8A-CFE3-4589-8CD7-B67342D0DD09}"/>
              </a:ext>
            </a:extLst>
          </p:cNvPr>
          <p:cNvCxnSpPr>
            <a:cxnSpLocks/>
          </p:cNvCxnSpPr>
          <p:nvPr/>
        </p:nvCxnSpPr>
        <p:spPr>
          <a:xfrm flipH="1">
            <a:off x="252478" y="2004337"/>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986DA1AE-6322-43DD-90CE-0D5322BC7D53}"/>
              </a:ext>
            </a:extLst>
          </p:cNvPr>
          <p:cNvCxnSpPr>
            <a:cxnSpLocks/>
          </p:cNvCxnSpPr>
          <p:nvPr/>
        </p:nvCxnSpPr>
        <p:spPr>
          <a:xfrm flipH="1">
            <a:off x="252478" y="2535023"/>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3472F073-6BFB-4F7B-962A-3762C59469E8}"/>
              </a:ext>
            </a:extLst>
          </p:cNvPr>
          <p:cNvCxnSpPr>
            <a:cxnSpLocks/>
          </p:cNvCxnSpPr>
          <p:nvPr/>
        </p:nvCxnSpPr>
        <p:spPr>
          <a:xfrm flipH="1">
            <a:off x="252478" y="3065709"/>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84C23243-4217-4110-B447-73D63D2EDE93}"/>
              </a:ext>
            </a:extLst>
          </p:cNvPr>
          <p:cNvCxnSpPr>
            <a:cxnSpLocks/>
          </p:cNvCxnSpPr>
          <p:nvPr/>
        </p:nvCxnSpPr>
        <p:spPr>
          <a:xfrm flipH="1">
            <a:off x="252478" y="3596395"/>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A97D6AD0-1763-4560-AE9B-C8BADDB9A548}"/>
              </a:ext>
            </a:extLst>
          </p:cNvPr>
          <p:cNvCxnSpPr>
            <a:cxnSpLocks/>
          </p:cNvCxnSpPr>
          <p:nvPr/>
        </p:nvCxnSpPr>
        <p:spPr>
          <a:xfrm flipH="1">
            <a:off x="252478" y="4127081"/>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70CC8B21-05BC-42EC-A3B4-0D16FA88C58A}"/>
              </a:ext>
            </a:extLst>
          </p:cNvPr>
          <p:cNvCxnSpPr>
            <a:cxnSpLocks/>
          </p:cNvCxnSpPr>
          <p:nvPr/>
        </p:nvCxnSpPr>
        <p:spPr>
          <a:xfrm flipH="1">
            <a:off x="252478" y="4657767"/>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F47CF22C-7300-419F-92D5-937ADE70309D}"/>
              </a:ext>
            </a:extLst>
          </p:cNvPr>
          <p:cNvCxnSpPr>
            <a:cxnSpLocks/>
          </p:cNvCxnSpPr>
          <p:nvPr/>
        </p:nvCxnSpPr>
        <p:spPr>
          <a:xfrm flipH="1">
            <a:off x="252478" y="5188453"/>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2500FED7-2EC8-46A5-91E9-B24875740A3F}"/>
              </a:ext>
            </a:extLst>
          </p:cNvPr>
          <p:cNvCxnSpPr>
            <a:cxnSpLocks/>
          </p:cNvCxnSpPr>
          <p:nvPr/>
        </p:nvCxnSpPr>
        <p:spPr>
          <a:xfrm>
            <a:off x="3340100" y="1063164"/>
            <a:ext cx="0" cy="5148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0287544F-8962-45EE-AF16-6E022ACD64C3}"/>
              </a:ext>
            </a:extLst>
          </p:cNvPr>
          <p:cNvCxnSpPr>
            <a:cxnSpLocks/>
          </p:cNvCxnSpPr>
          <p:nvPr/>
        </p:nvCxnSpPr>
        <p:spPr>
          <a:xfrm>
            <a:off x="6264033" y="1063164"/>
            <a:ext cx="0" cy="5148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8C778C2E-C24A-4474-BAF4-1BE9BA5CB6F6}"/>
              </a:ext>
            </a:extLst>
          </p:cNvPr>
          <p:cNvCxnSpPr>
            <a:cxnSpLocks/>
          </p:cNvCxnSpPr>
          <p:nvPr/>
        </p:nvCxnSpPr>
        <p:spPr>
          <a:xfrm>
            <a:off x="9187966" y="1063164"/>
            <a:ext cx="0" cy="5148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xmlns="" id="{CEF51F58-E02D-4957-8EBB-1EAC48E4DEED}"/>
              </a:ext>
            </a:extLst>
          </p:cNvPr>
          <p:cNvGraphicFramePr>
            <a:graphicFrameLocks noGrp="1"/>
          </p:cNvGraphicFramePr>
          <p:nvPr/>
        </p:nvGraphicFramePr>
        <p:xfrm>
          <a:off x="262004" y="1477271"/>
          <a:ext cx="2934972" cy="4788000"/>
        </p:xfrm>
        <a:graphic>
          <a:graphicData uri="http://schemas.openxmlformats.org/drawingml/2006/table">
            <a:tbl>
              <a:tblPr>
                <a:tableStyleId>{5C22544A-7EE6-4342-B048-85BDC9FD1C3A}</a:tableStyleId>
              </a:tblPr>
              <a:tblGrid>
                <a:gridCol w="2934972">
                  <a:extLst>
                    <a:ext uri="{9D8B030D-6E8A-4147-A177-3AD203B41FA5}">
                      <a16:colId xmlns:a16="http://schemas.microsoft.com/office/drawing/2014/main" xmlns="" val="3752904818"/>
                    </a:ext>
                  </a:extLst>
                </a:gridCol>
              </a:tblGrid>
              <a:tr h="532000">
                <a:tc>
                  <a:txBody>
                    <a:bodyPr/>
                    <a:lstStyle/>
                    <a:p>
                      <a:pPr algn="r" fontAlgn="b">
                        <a:lnSpc>
                          <a:spcPct val="110000"/>
                        </a:lnSpc>
                      </a:pPr>
                      <a:r>
                        <a:rPr lang="en-US" sz="1400" u="none" strike="noStrike">
                          <a:effectLst/>
                        </a:rPr>
                        <a:t>W</a:t>
                      </a:r>
                      <a:r>
                        <a:rPr lang="en-US" sz="1400" b="0" u="none" strike="noStrike">
                          <a:effectLst/>
                        </a:rPr>
                        <a:t>holesale and retail trade; repair of motor vehicles</a:t>
                      </a:r>
                      <a:endParaRPr lang="en-US" sz="14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176004844"/>
                  </a:ext>
                </a:extLst>
              </a:tr>
              <a:tr h="532000">
                <a:tc>
                  <a:txBody>
                    <a:bodyPr/>
                    <a:lstStyle/>
                    <a:p>
                      <a:pPr algn="r" fontAlgn="b">
                        <a:lnSpc>
                          <a:spcPct val="110000"/>
                        </a:lnSpc>
                      </a:pPr>
                      <a:r>
                        <a:rPr lang="en-ZA" sz="1400" u="none" strike="noStrike">
                          <a:effectLst/>
                        </a:rPr>
                        <a:t>Manufacturing </a:t>
                      </a:r>
                      <a:endParaRPr lang="en-ZA" sz="14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53821602"/>
                  </a:ext>
                </a:extLst>
              </a:tr>
              <a:tr h="532000">
                <a:tc>
                  <a:txBody>
                    <a:bodyPr/>
                    <a:lstStyle/>
                    <a:p>
                      <a:pPr algn="r" fontAlgn="b">
                        <a:lnSpc>
                          <a:spcPct val="110000"/>
                        </a:lnSpc>
                      </a:pPr>
                      <a:r>
                        <a:rPr lang="en-US" sz="1400" u="none" strike="noStrike">
                          <a:effectLst/>
                        </a:rPr>
                        <a:t>Accommodation and food service activities </a:t>
                      </a:r>
                      <a:endParaRPr lang="en-US" sz="14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77397573"/>
                  </a:ext>
                </a:extLst>
              </a:tr>
              <a:tr h="532000">
                <a:tc>
                  <a:txBody>
                    <a:bodyPr/>
                    <a:lstStyle/>
                    <a:p>
                      <a:pPr algn="r" fontAlgn="b">
                        <a:lnSpc>
                          <a:spcPct val="110000"/>
                        </a:lnSpc>
                      </a:pPr>
                      <a:r>
                        <a:rPr lang="en-ZA" sz="1400" u="none" strike="noStrike">
                          <a:effectLst/>
                        </a:rPr>
                        <a:t>Other service activities </a:t>
                      </a:r>
                      <a:endParaRPr lang="en-ZA" sz="14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610848872"/>
                  </a:ext>
                </a:extLst>
              </a:tr>
              <a:tr h="532000">
                <a:tc>
                  <a:txBody>
                    <a:bodyPr/>
                    <a:lstStyle/>
                    <a:p>
                      <a:pPr algn="r" fontAlgn="b">
                        <a:lnSpc>
                          <a:spcPct val="110000"/>
                        </a:lnSpc>
                      </a:pPr>
                      <a:r>
                        <a:rPr lang="en-ZA" sz="1400" u="none" strike="noStrike">
                          <a:effectLst/>
                        </a:rPr>
                        <a:t>Agriculture, forestry and fishing </a:t>
                      </a:r>
                      <a:endParaRPr lang="en-ZA" sz="14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962649290"/>
                  </a:ext>
                </a:extLst>
              </a:tr>
              <a:tr h="532000">
                <a:tc>
                  <a:txBody>
                    <a:bodyPr/>
                    <a:lstStyle/>
                    <a:p>
                      <a:pPr algn="r" fontAlgn="b">
                        <a:lnSpc>
                          <a:spcPct val="110000"/>
                        </a:lnSpc>
                      </a:pPr>
                      <a:r>
                        <a:rPr lang="en-ZA" sz="1400" u="none" strike="noStrike">
                          <a:effectLst/>
                        </a:rPr>
                        <a:t>Financial and insurance activities </a:t>
                      </a:r>
                      <a:endParaRPr lang="en-ZA" sz="14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758470333"/>
                  </a:ext>
                </a:extLst>
              </a:tr>
              <a:tr h="532000">
                <a:tc>
                  <a:txBody>
                    <a:bodyPr/>
                    <a:lstStyle/>
                    <a:p>
                      <a:pPr algn="r" fontAlgn="b">
                        <a:lnSpc>
                          <a:spcPct val="110000"/>
                        </a:lnSpc>
                      </a:pPr>
                      <a:r>
                        <a:rPr lang="en-US" sz="1400" u="none" strike="noStrike">
                          <a:effectLst/>
                        </a:rPr>
                        <a:t>Professional, scientific and technical activities </a:t>
                      </a:r>
                      <a:endParaRPr lang="en-US" sz="14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584045167"/>
                  </a:ext>
                </a:extLst>
              </a:tr>
              <a:tr h="532000">
                <a:tc>
                  <a:txBody>
                    <a:bodyPr/>
                    <a:lstStyle/>
                    <a:p>
                      <a:pPr algn="r" fontAlgn="b">
                        <a:lnSpc>
                          <a:spcPct val="110000"/>
                        </a:lnSpc>
                      </a:pPr>
                      <a:r>
                        <a:rPr lang="en-US" sz="1400" u="none" strike="noStrike">
                          <a:effectLst/>
                        </a:rPr>
                        <a:t>Administrative and support service activities </a:t>
                      </a:r>
                      <a:endParaRPr lang="en-US" sz="14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560456228"/>
                  </a:ext>
                </a:extLst>
              </a:tr>
              <a:tr h="532000">
                <a:tc>
                  <a:txBody>
                    <a:bodyPr/>
                    <a:lstStyle/>
                    <a:p>
                      <a:pPr algn="r" fontAlgn="b">
                        <a:lnSpc>
                          <a:spcPct val="110000"/>
                        </a:lnSpc>
                      </a:pPr>
                      <a:r>
                        <a:rPr lang="en-ZA" sz="1400" u="none" strike="noStrike">
                          <a:effectLst/>
                        </a:rPr>
                        <a:t>Information and communication </a:t>
                      </a:r>
                      <a:endParaRPr lang="en-ZA" sz="14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6461806"/>
                  </a:ext>
                </a:extLst>
              </a:tr>
            </a:tbl>
          </a:graphicData>
        </a:graphic>
      </p:graphicFrame>
      <p:cxnSp>
        <p:nvCxnSpPr>
          <p:cNvPr id="42" name="Straight Connector 41">
            <a:extLst>
              <a:ext uri="{FF2B5EF4-FFF2-40B4-BE49-F238E27FC236}">
                <a16:creationId xmlns:a16="http://schemas.microsoft.com/office/drawing/2014/main" xmlns="" id="{E8E13595-6D1D-4AEA-894D-D1CAB215BEF6}"/>
              </a:ext>
            </a:extLst>
          </p:cNvPr>
          <p:cNvCxnSpPr>
            <a:cxnSpLocks/>
          </p:cNvCxnSpPr>
          <p:nvPr/>
        </p:nvCxnSpPr>
        <p:spPr>
          <a:xfrm flipH="1">
            <a:off x="252478" y="5719136"/>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2BC8AAF4-6C9E-4C89-8103-3D01D714D797}"/>
              </a:ext>
            </a:extLst>
          </p:cNvPr>
          <p:cNvSpPr txBox="1"/>
          <p:nvPr/>
        </p:nvSpPr>
        <p:spPr>
          <a:xfrm>
            <a:off x="657957" y="6435827"/>
            <a:ext cx="62266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a:ln>
                  <a:noFill/>
                </a:ln>
                <a:solidFill>
                  <a:prstClr val="black">
                    <a:lumMod val="65000"/>
                    <a:lumOff val="35000"/>
                  </a:prstClr>
                </a:solidFill>
                <a:effectLst/>
                <a:uLnTx/>
                <a:uFillTx/>
                <a:latin typeface="Open Sans"/>
                <a:ea typeface="+mn-ea"/>
                <a:cs typeface="+mn-cs"/>
              </a:rPr>
              <a:t>Source: MSME Survey 2016</a:t>
            </a:r>
          </a:p>
        </p:txBody>
      </p:sp>
      <p:sp>
        <p:nvSpPr>
          <p:cNvPr id="7" name="TextBox 6">
            <a:extLst>
              <a:ext uri="{FF2B5EF4-FFF2-40B4-BE49-F238E27FC236}">
                <a16:creationId xmlns:a16="http://schemas.microsoft.com/office/drawing/2014/main" xmlns="" id="{0F5B0967-1B3C-4CD0-B297-A71D7DAB7906}"/>
              </a:ext>
            </a:extLst>
          </p:cNvPr>
          <p:cNvSpPr txBox="1"/>
          <p:nvPr/>
        </p:nvSpPr>
        <p:spPr>
          <a:xfrm>
            <a:off x="3252720" y="841389"/>
            <a:ext cx="2997319"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ZA" sz="1600" b="1">
                <a:solidFill>
                  <a:srgbClr val="FFFFFF">
                    <a:lumMod val="50000"/>
                  </a:srgbClr>
                </a:solidFill>
                <a:latin typeface="Open Sans"/>
              </a:rPr>
              <a:t>M</a:t>
            </a:r>
            <a:r>
              <a:rPr kumimoji="0" lang="en-ZA" sz="1600" b="1" i="0" u="none" strike="noStrike" kern="1200" cap="none" spc="0" normalizeH="0" baseline="0" noProof="0">
                <a:ln>
                  <a:noFill/>
                </a:ln>
                <a:solidFill>
                  <a:srgbClr val="FFFFFF">
                    <a:lumMod val="50000"/>
                  </a:srgbClr>
                </a:solidFill>
                <a:effectLst/>
                <a:uLnTx/>
                <a:uFillTx/>
                <a:latin typeface="Open Sans"/>
                <a:ea typeface="+mn-ea"/>
                <a:cs typeface="+mn-cs"/>
              </a:rPr>
              <a:t>OSTLY INFORMAL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FFFFFF">
                    <a:lumMod val="50000"/>
                  </a:srgbClr>
                </a:solidFill>
                <a:effectLst/>
                <a:uLnTx/>
                <a:uFillTx/>
                <a:latin typeface="Open Sans"/>
                <a:ea typeface="+mn-ea"/>
                <a:cs typeface="+mn-cs"/>
              </a:rPr>
              <a:t>770,000 enterprises</a:t>
            </a:r>
          </a:p>
        </p:txBody>
      </p:sp>
      <p:sp>
        <p:nvSpPr>
          <p:cNvPr id="8" name="TextBox 7">
            <a:extLst>
              <a:ext uri="{FF2B5EF4-FFF2-40B4-BE49-F238E27FC236}">
                <a16:creationId xmlns:a16="http://schemas.microsoft.com/office/drawing/2014/main" xmlns="" id="{755BDF59-16F9-4206-B7A5-4F4737BEA92C}"/>
              </a:ext>
            </a:extLst>
          </p:cNvPr>
          <p:cNvSpPr txBox="1"/>
          <p:nvPr/>
        </p:nvSpPr>
        <p:spPr>
          <a:xfrm>
            <a:off x="6461126" y="841389"/>
            <a:ext cx="2608313"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001E28">
                    <a:lumMod val="75000"/>
                    <a:lumOff val="25000"/>
                  </a:srgbClr>
                </a:solidFill>
                <a:effectLst/>
                <a:uLnTx/>
                <a:uFillTx/>
                <a:latin typeface="Open Sans"/>
                <a:ea typeface="+mn-ea"/>
                <a:cs typeface="+mn-cs"/>
              </a:rPr>
              <a:t>IN-BETWEENS</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001E28">
                    <a:lumMod val="75000"/>
                    <a:lumOff val="25000"/>
                  </a:srgbClr>
                </a:solidFill>
                <a:effectLst/>
                <a:uLnTx/>
                <a:uFillTx/>
                <a:latin typeface="Open Sans"/>
                <a:ea typeface="+mn-ea"/>
                <a:cs typeface="+mn-cs"/>
              </a:rPr>
              <a:t>200,000 enterprises</a:t>
            </a:r>
          </a:p>
        </p:txBody>
      </p:sp>
      <p:sp>
        <p:nvSpPr>
          <p:cNvPr id="10" name="TextBox 9">
            <a:extLst>
              <a:ext uri="{FF2B5EF4-FFF2-40B4-BE49-F238E27FC236}">
                <a16:creationId xmlns:a16="http://schemas.microsoft.com/office/drawing/2014/main" xmlns="" id="{0F4D364B-7FA8-4EFC-B9B8-31CEF411B42E}"/>
              </a:ext>
            </a:extLst>
          </p:cNvPr>
          <p:cNvSpPr txBox="1"/>
          <p:nvPr/>
        </p:nvSpPr>
        <p:spPr>
          <a:xfrm>
            <a:off x="9280526" y="841389"/>
            <a:ext cx="2743076"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prstClr val="black">
                    <a:lumMod val="85000"/>
                    <a:lumOff val="15000"/>
                  </a:prstClr>
                </a:solidFill>
                <a:effectLst/>
                <a:uLnTx/>
                <a:uFillTx/>
                <a:latin typeface="Open Sans"/>
                <a:ea typeface="+mn-ea"/>
                <a:cs typeface="+mn-cs"/>
              </a:rPr>
              <a:t>MOSTLY FORMAL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prstClr val="black">
                    <a:lumMod val="85000"/>
                    <a:lumOff val="15000"/>
                  </a:prstClr>
                </a:solidFill>
                <a:effectLst/>
                <a:uLnTx/>
                <a:uFillTx/>
                <a:latin typeface="Open Sans"/>
                <a:ea typeface="+mn-ea"/>
                <a:cs typeface="+mn-cs"/>
              </a:rPr>
              <a:t>80,000 enterprises</a:t>
            </a:r>
          </a:p>
        </p:txBody>
      </p:sp>
    </p:spTree>
    <p:extLst>
      <p:ext uri="{BB962C8B-B14F-4D97-AF65-F5344CB8AC3E}">
        <p14:creationId xmlns:p14="http://schemas.microsoft.com/office/powerpoint/2010/main" val="2778501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xmlns="" id="{50929731-3136-41C2-9D0E-4E201DBF86D1}"/>
              </a:ext>
            </a:extLst>
          </p:cNvPr>
          <p:cNvSpPr/>
          <p:nvPr/>
        </p:nvSpPr>
        <p:spPr>
          <a:xfrm>
            <a:off x="8990166" y="113995"/>
            <a:ext cx="2915134" cy="898615"/>
          </a:xfrm>
          <a:prstGeom prst="wedgeRoundRectCallout">
            <a:avLst>
              <a:gd name="adj1" fmla="val -59040"/>
              <a:gd name="adj2" fmla="val 57944"/>
              <a:gd name="adj3" fmla="val 16667"/>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 name="Slide Number Placeholder 4">
            <a:extLst>
              <a:ext uri="{FF2B5EF4-FFF2-40B4-BE49-F238E27FC236}">
                <a16:creationId xmlns:a16="http://schemas.microsoft.com/office/drawing/2014/main" xmlns="" id="{95B01255-DE53-45F0-ADBC-0592D987347D}"/>
              </a:ext>
            </a:extLst>
          </p:cNvPr>
          <p:cNvSpPr>
            <a:spLocks noGrp="1"/>
          </p:cNvSpPr>
          <p:nvPr>
            <p:ph type="sldNum" sz="quarter" idx="4"/>
          </p:nvPr>
        </p:nvSpPr>
        <p:spPr>
          <a:xfrm>
            <a:off x="299969" y="6429865"/>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11" name="TextBox 10">
            <a:extLst>
              <a:ext uri="{FF2B5EF4-FFF2-40B4-BE49-F238E27FC236}">
                <a16:creationId xmlns:a16="http://schemas.microsoft.com/office/drawing/2014/main" xmlns="" id="{006CAD95-D85F-405A-8697-D47F23559ECA}"/>
              </a:ext>
            </a:extLst>
          </p:cNvPr>
          <p:cNvSpPr txBox="1"/>
          <p:nvPr/>
        </p:nvSpPr>
        <p:spPr>
          <a:xfrm>
            <a:off x="241300" y="150917"/>
            <a:ext cx="111524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800" b="1" i="0" u="none" strike="noStrike" kern="1200" cap="none" spc="0" normalizeH="0" baseline="0" noProof="0">
                <a:ln>
                  <a:noFill/>
                </a:ln>
                <a:solidFill>
                  <a:prstClr val="black"/>
                </a:solidFill>
                <a:effectLst/>
                <a:uLnTx/>
                <a:uFillTx/>
                <a:latin typeface="Open Sans"/>
                <a:ea typeface="+mn-ea"/>
                <a:cs typeface="+mn-cs"/>
              </a:rPr>
              <a:t>Segments by gender of business owner/s</a:t>
            </a:r>
          </a:p>
        </p:txBody>
      </p:sp>
      <p:graphicFrame>
        <p:nvGraphicFramePr>
          <p:cNvPr id="10" name="Chart 9">
            <a:extLst>
              <a:ext uri="{FF2B5EF4-FFF2-40B4-BE49-F238E27FC236}">
                <a16:creationId xmlns:a16="http://schemas.microsoft.com/office/drawing/2014/main" xmlns="" id="{EE0C085C-3A9D-4C21-BAAF-D3020577AC30}"/>
              </a:ext>
            </a:extLst>
          </p:cNvPr>
          <p:cNvGraphicFramePr/>
          <p:nvPr>
            <p:extLst>
              <p:ext uri="{D42A27DB-BD31-4B8C-83A1-F6EECF244321}">
                <p14:modId xmlns:p14="http://schemas.microsoft.com/office/powerpoint/2010/main" val="396921987"/>
              </p:ext>
            </p:extLst>
          </p:nvPr>
        </p:nvGraphicFramePr>
        <p:xfrm>
          <a:off x="1134346" y="1763615"/>
          <a:ext cx="4722509" cy="45909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a:extLst>
              <a:ext uri="{FF2B5EF4-FFF2-40B4-BE49-F238E27FC236}">
                <a16:creationId xmlns:a16="http://schemas.microsoft.com/office/drawing/2014/main" xmlns="" id="{996F9A03-0043-48D6-B0C5-6B530244CA04}"/>
              </a:ext>
            </a:extLst>
          </p:cNvPr>
          <p:cNvGraphicFramePr/>
          <p:nvPr>
            <p:extLst>
              <p:ext uri="{D42A27DB-BD31-4B8C-83A1-F6EECF244321}">
                <p14:modId xmlns:p14="http://schemas.microsoft.com/office/powerpoint/2010/main" val="2628273179"/>
              </p:ext>
            </p:extLst>
          </p:nvPr>
        </p:nvGraphicFramePr>
        <p:xfrm>
          <a:off x="3974305" y="1763615"/>
          <a:ext cx="4864843" cy="45666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xmlns="" id="{9793509D-BD8F-4644-8245-C1D76FCF3EEC}"/>
              </a:ext>
            </a:extLst>
          </p:cNvPr>
          <p:cNvGraphicFramePr/>
          <p:nvPr>
            <p:extLst>
              <p:ext uri="{D42A27DB-BD31-4B8C-83A1-F6EECF244321}">
                <p14:modId xmlns:p14="http://schemas.microsoft.com/office/powerpoint/2010/main" val="3728367906"/>
              </p:ext>
            </p:extLst>
          </p:nvPr>
        </p:nvGraphicFramePr>
        <p:xfrm>
          <a:off x="6898481" y="1763615"/>
          <a:ext cx="4864843" cy="45666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Table 14">
            <a:extLst>
              <a:ext uri="{FF2B5EF4-FFF2-40B4-BE49-F238E27FC236}">
                <a16:creationId xmlns:a16="http://schemas.microsoft.com/office/drawing/2014/main" xmlns="" id="{C0F6DBCC-81E5-421F-968F-DA958F2B8231}"/>
              </a:ext>
            </a:extLst>
          </p:cNvPr>
          <p:cNvGraphicFramePr>
            <a:graphicFrameLocks noGrp="1"/>
          </p:cNvGraphicFramePr>
          <p:nvPr>
            <p:extLst>
              <p:ext uri="{D42A27DB-BD31-4B8C-83A1-F6EECF244321}">
                <p14:modId xmlns:p14="http://schemas.microsoft.com/office/powerpoint/2010/main" val="4127364150"/>
              </p:ext>
            </p:extLst>
          </p:nvPr>
        </p:nvGraphicFramePr>
        <p:xfrm>
          <a:off x="438149" y="1996305"/>
          <a:ext cx="2763095" cy="4320000"/>
        </p:xfrm>
        <a:graphic>
          <a:graphicData uri="http://schemas.openxmlformats.org/drawingml/2006/table">
            <a:tbl>
              <a:tblPr>
                <a:tableStyleId>{5C22544A-7EE6-4342-B048-85BDC9FD1C3A}</a:tableStyleId>
              </a:tblPr>
              <a:tblGrid>
                <a:gridCol w="2763095">
                  <a:extLst>
                    <a:ext uri="{9D8B030D-6E8A-4147-A177-3AD203B41FA5}">
                      <a16:colId xmlns:a16="http://schemas.microsoft.com/office/drawing/2014/main" xmlns="" val="1691133376"/>
                    </a:ext>
                  </a:extLst>
                </a:gridCol>
              </a:tblGrid>
              <a:tr h="864000">
                <a:tc>
                  <a:txBody>
                    <a:bodyPr/>
                    <a:lstStyle/>
                    <a:p>
                      <a:pPr algn="r" fontAlgn="b">
                        <a:lnSpc>
                          <a:spcPct val="110000"/>
                        </a:lnSpc>
                      </a:pPr>
                      <a:r>
                        <a:rPr lang="en-ZA" sz="1400" u="none" strike="noStrike">
                          <a:effectLst/>
                        </a:rPr>
                        <a:t>Female only</a:t>
                      </a:r>
                      <a:endParaRPr lang="en-ZA" sz="14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970365224"/>
                  </a:ext>
                </a:extLst>
              </a:tr>
              <a:tr h="864000">
                <a:tc>
                  <a:txBody>
                    <a:bodyPr/>
                    <a:lstStyle/>
                    <a:p>
                      <a:pPr algn="r" fontAlgn="b">
                        <a:lnSpc>
                          <a:spcPct val="110000"/>
                        </a:lnSpc>
                      </a:pPr>
                      <a:r>
                        <a:rPr lang="en-ZA" sz="1400" u="none" strike="noStrike">
                          <a:effectLst/>
                        </a:rPr>
                        <a:t>Male only</a:t>
                      </a:r>
                      <a:endParaRPr lang="en-ZA" sz="14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269730781"/>
                  </a:ext>
                </a:extLst>
              </a:tr>
              <a:tr h="864000">
                <a:tc>
                  <a:txBody>
                    <a:bodyPr/>
                    <a:lstStyle/>
                    <a:p>
                      <a:pPr algn="r" fontAlgn="b">
                        <a:lnSpc>
                          <a:spcPct val="110000"/>
                        </a:lnSpc>
                      </a:pPr>
                      <a:r>
                        <a:rPr lang="en-ZA" sz="1400" u="none" strike="noStrike">
                          <a:effectLst/>
                        </a:rPr>
                        <a:t>At least one male and one female partner</a:t>
                      </a:r>
                      <a:endParaRPr lang="en-ZA" sz="14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883645292"/>
                  </a:ext>
                </a:extLst>
              </a:tr>
              <a:tr h="864000">
                <a:tc>
                  <a:txBody>
                    <a:bodyPr/>
                    <a:lstStyle/>
                    <a:p>
                      <a:pPr algn="r" fontAlgn="b">
                        <a:lnSpc>
                          <a:spcPct val="110000"/>
                        </a:lnSpc>
                      </a:pPr>
                      <a:r>
                        <a:rPr lang="en-ZA" sz="1400" u="none" strike="noStrike">
                          <a:effectLst/>
                        </a:rPr>
                        <a:t>Only female partners</a:t>
                      </a:r>
                      <a:endParaRPr lang="en-ZA" sz="14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685939467"/>
                  </a:ext>
                </a:extLst>
              </a:tr>
              <a:tr h="864000">
                <a:tc>
                  <a:txBody>
                    <a:bodyPr/>
                    <a:lstStyle/>
                    <a:p>
                      <a:pPr algn="r" fontAlgn="b">
                        <a:lnSpc>
                          <a:spcPct val="110000"/>
                        </a:lnSpc>
                      </a:pPr>
                      <a:r>
                        <a:rPr lang="en-ZA" sz="1400" u="none" strike="noStrike">
                          <a:effectLst/>
                        </a:rPr>
                        <a:t>Only male partners</a:t>
                      </a:r>
                      <a:endParaRPr lang="en-ZA" sz="14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583317893"/>
                  </a:ext>
                </a:extLst>
              </a:tr>
            </a:tbl>
          </a:graphicData>
        </a:graphic>
      </p:graphicFrame>
      <p:cxnSp>
        <p:nvCxnSpPr>
          <p:cNvPr id="16" name="Straight Connector 15">
            <a:extLst>
              <a:ext uri="{FF2B5EF4-FFF2-40B4-BE49-F238E27FC236}">
                <a16:creationId xmlns:a16="http://schemas.microsoft.com/office/drawing/2014/main" xmlns="" id="{7A867DC2-87DC-45B5-80F4-D164C2B703EF}"/>
              </a:ext>
            </a:extLst>
          </p:cNvPr>
          <p:cNvCxnSpPr>
            <a:cxnSpLocks/>
          </p:cNvCxnSpPr>
          <p:nvPr/>
        </p:nvCxnSpPr>
        <p:spPr>
          <a:xfrm flipH="1">
            <a:off x="241300" y="2801854"/>
            <a:ext cx="11664000"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6C557872-C4F2-41A4-B4BD-D0639813FAE3}"/>
              </a:ext>
            </a:extLst>
          </p:cNvPr>
          <p:cNvCxnSpPr>
            <a:cxnSpLocks/>
          </p:cNvCxnSpPr>
          <p:nvPr/>
        </p:nvCxnSpPr>
        <p:spPr>
          <a:xfrm flipH="1">
            <a:off x="241300" y="3703554"/>
            <a:ext cx="11664000"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DC232980-4BCC-40EE-8DC7-428DDD2B0837}"/>
              </a:ext>
            </a:extLst>
          </p:cNvPr>
          <p:cNvCxnSpPr>
            <a:cxnSpLocks/>
          </p:cNvCxnSpPr>
          <p:nvPr/>
        </p:nvCxnSpPr>
        <p:spPr>
          <a:xfrm flipH="1">
            <a:off x="241300" y="4538579"/>
            <a:ext cx="11664000"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41D6B780-1CC8-41CC-B0D4-F14A264E13F6}"/>
              </a:ext>
            </a:extLst>
          </p:cNvPr>
          <p:cNvCxnSpPr>
            <a:cxnSpLocks/>
          </p:cNvCxnSpPr>
          <p:nvPr/>
        </p:nvCxnSpPr>
        <p:spPr>
          <a:xfrm flipH="1">
            <a:off x="241300" y="5383129"/>
            <a:ext cx="11664000"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87181FFF-2BCC-46D2-BC93-6A47EC067F73}"/>
              </a:ext>
            </a:extLst>
          </p:cNvPr>
          <p:cNvSpPr txBox="1"/>
          <p:nvPr/>
        </p:nvSpPr>
        <p:spPr>
          <a:xfrm>
            <a:off x="860990" y="6442776"/>
            <a:ext cx="62266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a:ln>
                  <a:noFill/>
                </a:ln>
                <a:solidFill>
                  <a:prstClr val="black">
                    <a:lumMod val="65000"/>
                    <a:lumOff val="35000"/>
                  </a:prstClr>
                </a:solidFill>
                <a:effectLst/>
                <a:uLnTx/>
                <a:uFillTx/>
                <a:latin typeface="Open Sans"/>
                <a:ea typeface="+mn-ea"/>
                <a:cs typeface="+mn-cs"/>
              </a:rPr>
              <a:t>Source: MSME Survey 2016</a:t>
            </a:r>
          </a:p>
        </p:txBody>
      </p:sp>
      <p:cxnSp>
        <p:nvCxnSpPr>
          <p:cNvPr id="24" name="Straight Connector 23">
            <a:extLst>
              <a:ext uri="{FF2B5EF4-FFF2-40B4-BE49-F238E27FC236}">
                <a16:creationId xmlns:a16="http://schemas.microsoft.com/office/drawing/2014/main" xmlns="" id="{36430320-E552-4CD0-9D9D-099673764057}"/>
              </a:ext>
            </a:extLst>
          </p:cNvPr>
          <p:cNvCxnSpPr>
            <a:cxnSpLocks/>
          </p:cNvCxnSpPr>
          <p:nvPr/>
        </p:nvCxnSpPr>
        <p:spPr>
          <a:xfrm>
            <a:off x="3340100" y="1160822"/>
            <a:ext cx="0" cy="5148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DBC02CCC-CA39-4FC0-A76C-880B53750184}"/>
              </a:ext>
            </a:extLst>
          </p:cNvPr>
          <p:cNvCxnSpPr>
            <a:cxnSpLocks/>
          </p:cNvCxnSpPr>
          <p:nvPr/>
        </p:nvCxnSpPr>
        <p:spPr>
          <a:xfrm>
            <a:off x="6264033" y="1160822"/>
            <a:ext cx="0" cy="5148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3B4F70EF-3D6E-400F-88A3-5BB25C3732E7}"/>
              </a:ext>
            </a:extLst>
          </p:cNvPr>
          <p:cNvCxnSpPr>
            <a:cxnSpLocks/>
          </p:cNvCxnSpPr>
          <p:nvPr/>
        </p:nvCxnSpPr>
        <p:spPr>
          <a:xfrm>
            <a:off x="9187966" y="1160822"/>
            <a:ext cx="0" cy="5148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45F6822F-57B2-4ECA-AA90-405F4FF653FF}"/>
              </a:ext>
            </a:extLst>
          </p:cNvPr>
          <p:cNvSpPr txBox="1"/>
          <p:nvPr/>
        </p:nvSpPr>
        <p:spPr>
          <a:xfrm>
            <a:off x="9185059" y="186341"/>
            <a:ext cx="260831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1" u="none" strike="noStrike" kern="1200" cap="none" spc="0" normalizeH="0" baseline="0" noProof="0">
                <a:ln>
                  <a:noFill/>
                </a:ln>
                <a:solidFill>
                  <a:prstClr val="black"/>
                </a:solidFill>
                <a:effectLst/>
                <a:uLnTx/>
                <a:uFillTx/>
                <a:latin typeface="Open Sans"/>
                <a:ea typeface="+mn-ea"/>
                <a:cs typeface="+mn-cs"/>
              </a:rPr>
              <a:t>Note: The MSME survey does not include an ‘Age of business owners’ variable </a:t>
            </a:r>
          </a:p>
        </p:txBody>
      </p:sp>
      <p:sp>
        <p:nvSpPr>
          <p:cNvPr id="9" name="TextBox 8">
            <a:extLst>
              <a:ext uri="{FF2B5EF4-FFF2-40B4-BE49-F238E27FC236}">
                <a16:creationId xmlns:a16="http://schemas.microsoft.com/office/drawing/2014/main" xmlns="" id="{B2BDB73D-72B1-47F7-848A-D5072A74D0AD}"/>
              </a:ext>
            </a:extLst>
          </p:cNvPr>
          <p:cNvSpPr txBox="1"/>
          <p:nvPr/>
        </p:nvSpPr>
        <p:spPr>
          <a:xfrm>
            <a:off x="3259022" y="1170991"/>
            <a:ext cx="2997319"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50000"/>
                  </a:srgbClr>
                </a:solidFill>
                <a:effectLst/>
                <a:uLnTx/>
                <a:uFillTx/>
                <a:latin typeface="Open Sans"/>
                <a:ea typeface="+mn-ea"/>
                <a:cs typeface="+mn-cs"/>
              </a:rPr>
              <a:t>MOSTLY INFORMAL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FFFFFF">
                    <a:lumMod val="50000"/>
                  </a:srgbClr>
                </a:solidFill>
                <a:effectLst/>
                <a:uLnTx/>
                <a:uFillTx/>
                <a:latin typeface="Open Sans"/>
                <a:ea typeface="+mn-ea"/>
                <a:cs typeface="+mn-cs"/>
              </a:rPr>
              <a:t>770,000 enterprises</a:t>
            </a:r>
          </a:p>
        </p:txBody>
      </p:sp>
      <p:sp>
        <p:nvSpPr>
          <p:cNvPr id="12" name="TextBox 11">
            <a:extLst>
              <a:ext uri="{FF2B5EF4-FFF2-40B4-BE49-F238E27FC236}">
                <a16:creationId xmlns:a16="http://schemas.microsoft.com/office/drawing/2014/main" xmlns="" id="{94C009C6-D7E1-4AF7-B1AA-D13CE770B1CE}"/>
              </a:ext>
            </a:extLst>
          </p:cNvPr>
          <p:cNvSpPr txBox="1"/>
          <p:nvPr/>
        </p:nvSpPr>
        <p:spPr>
          <a:xfrm>
            <a:off x="6412998" y="1170991"/>
            <a:ext cx="2608313"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001E28">
                    <a:lumMod val="75000"/>
                    <a:lumOff val="25000"/>
                  </a:srgbClr>
                </a:solidFill>
                <a:effectLst/>
                <a:uLnTx/>
                <a:uFillTx/>
                <a:latin typeface="Open Sans"/>
                <a:ea typeface="+mn-ea"/>
                <a:cs typeface="+mn-cs"/>
              </a:rPr>
              <a:t>IN-BETWEENS</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001E28">
                    <a:lumMod val="75000"/>
                    <a:lumOff val="25000"/>
                  </a:srgbClr>
                </a:solidFill>
                <a:effectLst/>
                <a:uLnTx/>
                <a:uFillTx/>
                <a:latin typeface="Open Sans"/>
                <a:ea typeface="+mn-ea"/>
                <a:cs typeface="+mn-cs"/>
              </a:rPr>
              <a:t>200,000 enterprises</a:t>
            </a:r>
          </a:p>
        </p:txBody>
      </p:sp>
      <p:sp>
        <p:nvSpPr>
          <p:cNvPr id="20" name="TextBox 19">
            <a:extLst>
              <a:ext uri="{FF2B5EF4-FFF2-40B4-BE49-F238E27FC236}">
                <a16:creationId xmlns:a16="http://schemas.microsoft.com/office/drawing/2014/main" xmlns="" id="{ACE807A1-CD55-4BF1-8B82-F081394EE383}"/>
              </a:ext>
            </a:extLst>
          </p:cNvPr>
          <p:cNvSpPr txBox="1"/>
          <p:nvPr/>
        </p:nvSpPr>
        <p:spPr>
          <a:xfrm>
            <a:off x="9232398" y="1170991"/>
            <a:ext cx="2743076"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prstClr val="black">
                    <a:lumMod val="85000"/>
                    <a:lumOff val="15000"/>
                  </a:prstClr>
                </a:solidFill>
                <a:effectLst/>
                <a:uLnTx/>
                <a:uFillTx/>
                <a:latin typeface="Open Sans"/>
                <a:ea typeface="+mn-ea"/>
                <a:cs typeface="+mn-cs"/>
              </a:rPr>
              <a:t>MOSTYLY FORMAL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prstClr val="black">
                    <a:lumMod val="85000"/>
                    <a:lumOff val="15000"/>
                  </a:prstClr>
                </a:solidFill>
                <a:effectLst/>
                <a:uLnTx/>
                <a:uFillTx/>
                <a:latin typeface="Open Sans"/>
                <a:ea typeface="+mn-ea"/>
                <a:cs typeface="+mn-cs"/>
              </a:rPr>
              <a:t>80,000 enterprises</a:t>
            </a:r>
          </a:p>
        </p:txBody>
      </p:sp>
    </p:spTree>
    <p:extLst>
      <p:ext uri="{BB962C8B-B14F-4D97-AF65-F5344CB8AC3E}">
        <p14:creationId xmlns:p14="http://schemas.microsoft.com/office/powerpoint/2010/main" val="1074287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95B01255-DE53-45F0-ADBC-0592D987347D}"/>
              </a:ext>
            </a:extLst>
          </p:cNvPr>
          <p:cNvSpPr>
            <a:spLocks noGrp="1"/>
          </p:cNvSpPr>
          <p:nvPr>
            <p:ph type="sldNum" sz="quarter" idx="4"/>
          </p:nvPr>
        </p:nvSpPr>
        <p:spPr>
          <a:xfrm>
            <a:off x="299969" y="6429865"/>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11" name="TextBox 10">
            <a:extLst>
              <a:ext uri="{FF2B5EF4-FFF2-40B4-BE49-F238E27FC236}">
                <a16:creationId xmlns:a16="http://schemas.microsoft.com/office/drawing/2014/main" xmlns="" id="{006CAD95-D85F-405A-8697-D47F23559ECA}"/>
              </a:ext>
            </a:extLst>
          </p:cNvPr>
          <p:cNvSpPr txBox="1"/>
          <p:nvPr/>
        </p:nvSpPr>
        <p:spPr>
          <a:xfrm>
            <a:off x="299969" y="191825"/>
            <a:ext cx="1188383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800" b="1" i="0" u="none" strike="noStrike" kern="1200" cap="none" spc="0" normalizeH="0" baseline="0" noProof="0">
                <a:ln>
                  <a:noFill/>
                </a:ln>
                <a:solidFill>
                  <a:prstClr val="black"/>
                </a:solidFill>
                <a:effectLst/>
                <a:uLnTx/>
                <a:uFillTx/>
                <a:latin typeface="Open Sans"/>
                <a:ea typeface="+mn-ea"/>
                <a:cs typeface="+mn-cs"/>
              </a:rPr>
              <a:t>Segments by business classification: micro, small and medium </a:t>
            </a:r>
            <a:r>
              <a:rPr lang="en-ZA" sz="2800" b="1">
                <a:solidFill>
                  <a:prstClr val="black"/>
                </a:solidFill>
                <a:latin typeface="Open Sans"/>
              </a:rPr>
              <a:t>businesses</a:t>
            </a:r>
            <a:endParaRPr kumimoji="0" lang="en-ZA" sz="2800" b="1" i="0" u="none" strike="noStrike" kern="1200" cap="none" spc="0" normalizeH="0" baseline="0" noProof="0">
              <a:ln>
                <a:noFill/>
              </a:ln>
              <a:solidFill>
                <a:prstClr val="black"/>
              </a:solidFill>
              <a:effectLst/>
              <a:uLnTx/>
              <a:uFillTx/>
              <a:latin typeface="Open Sans"/>
              <a:ea typeface="+mn-ea"/>
              <a:cs typeface="+mn-cs"/>
            </a:endParaRPr>
          </a:p>
        </p:txBody>
      </p:sp>
      <p:sp>
        <p:nvSpPr>
          <p:cNvPr id="3" name="TextBox 2">
            <a:extLst>
              <a:ext uri="{FF2B5EF4-FFF2-40B4-BE49-F238E27FC236}">
                <a16:creationId xmlns:a16="http://schemas.microsoft.com/office/drawing/2014/main" xmlns="" id="{66D2FF42-FC78-4C3F-A702-CE666F559A9C}"/>
              </a:ext>
            </a:extLst>
          </p:cNvPr>
          <p:cNvSpPr txBox="1"/>
          <p:nvPr/>
        </p:nvSpPr>
        <p:spPr>
          <a:xfrm>
            <a:off x="615028" y="6344979"/>
            <a:ext cx="622662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a:ln>
                  <a:noFill/>
                </a:ln>
                <a:solidFill>
                  <a:prstClr val="black">
                    <a:lumMod val="65000"/>
                    <a:lumOff val="35000"/>
                  </a:prstClr>
                </a:solidFill>
                <a:effectLst/>
                <a:uLnTx/>
                <a:uFillTx/>
                <a:latin typeface="Open Sans"/>
                <a:ea typeface="+mn-ea"/>
                <a:cs typeface="+mn-cs"/>
              </a:rPr>
              <a:t>Source: MSME Survey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a:ln>
                  <a:noFill/>
                </a:ln>
                <a:solidFill>
                  <a:prstClr val="black">
                    <a:lumMod val="65000"/>
                    <a:lumOff val="35000"/>
                  </a:prstClr>
                </a:solidFill>
                <a:effectLst/>
                <a:uLnTx/>
                <a:uFillTx/>
                <a:latin typeface="Open Sans"/>
                <a:ea typeface="+mn-ea"/>
                <a:cs typeface="+mn-cs"/>
              </a:rPr>
              <a:t>Note: *Revenues are likely highly understated</a:t>
            </a:r>
          </a:p>
        </p:txBody>
      </p:sp>
      <p:graphicFrame>
        <p:nvGraphicFramePr>
          <p:cNvPr id="8" name="Chart 7">
            <a:extLst>
              <a:ext uri="{FF2B5EF4-FFF2-40B4-BE49-F238E27FC236}">
                <a16:creationId xmlns:a16="http://schemas.microsoft.com/office/drawing/2014/main" xmlns="" id="{567095A9-E010-49AD-A62D-AD903BD34459}"/>
              </a:ext>
            </a:extLst>
          </p:cNvPr>
          <p:cNvGraphicFramePr/>
          <p:nvPr/>
        </p:nvGraphicFramePr>
        <p:xfrm>
          <a:off x="6720474" y="1921451"/>
          <a:ext cx="4864843" cy="37686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xmlns="" id="{2C8BAC5B-2457-4FF1-A3BA-9D779EF4AD79}"/>
              </a:ext>
            </a:extLst>
          </p:cNvPr>
          <p:cNvGraphicFramePr/>
          <p:nvPr/>
        </p:nvGraphicFramePr>
        <p:xfrm>
          <a:off x="3767723" y="1921451"/>
          <a:ext cx="4864843" cy="37686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xmlns="" id="{3BB25252-5805-4E01-9CAF-23BA6E6369C5}"/>
              </a:ext>
            </a:extLst>
          </p:cNvPr>
          <p:cNvGraphicFramePr/>
          <p:nvPr/>
        </p:nvGraphicFramePr>
        <p:xfrm>
          <a:off x="956339" y="1921451"/>
          <a:ext cx="4722509" cy="3788656"/>
        </p:xfrm>
        <a:graphic>
          <a:graphicData uri="http://schemas.openxmlformats.org/drawingml/2006/chart">
            <c:chart xmlns:c="http://schemas.openxmlformats.org/drawingml/2006/chart" xmlns:r="http://schemas.openxmlformats.org/officeDocument/2006/relationships" r:id="rId4"/>
          </a:graphicData>
        </a:graphic>
      </p:graphicFrame>
      <p:cxnSp>
        <p:nvCxnSpPr>
          <p:cNvPr id="28" name="Straight Connector 27">
            <a:extLst>
              <a:ext uri="{FF2B5EF4-FFF2-40B4-BE49-F238E27FC236}">
                <a16:creationId xmlns:a16="http://schemas.microsoft.com/office/drawing/2014/main" xmlns="" id="{7059C26A-9D23-4783-BD9A-2A88325ECD92}"/>
              </a:ext>
            </a:extLst>
          </p:cNvPr>
          <p:cNvCxnSpPr>
            <a:cxnSpLocks/>
          </p:cNvCxnSpPr>
          <p:nvPr/>
        </p:nvCxnSpPr>
        <p:spPr>
          <a:xfrm flipH="1">
            <a:off x="72624" y="3302117"/>
            <a:ext cx="11664000"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2F6B2747-BE0A-49CA-82D6-F1BDDB6C91D4}"/>
              </a:ext>
            </a:extLst>
          </p:cNvPr>
          <p:cNvCxnSpPr>
            <a:cxnSpLocks/>
          </p:cNvCxnSpPr>
          <p:nvPr/>
        </p:nvCxnSpPr>
        <p:spPr>
          <a:xfrm flipH="1">
            <a:off x="72624" y="4483046"/>
            <a:ext cx="11664000"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B14F7FB4-27E7-42F9-A93D-2B9FF6BEEB48}"/>
              </a:ext>
            </a:extLst>
          </p:cNvPr>
          <p:cNvCxnSpPr>
            <a:cxnSpLocks/>
          </p:cNvCxnSpPr>
          <p:nvPr/>
        </p:nvCxnSpPr>
        <p:spPr>
          <a:xfrm>
            <a:off x="3171424" y="1063164"/>
            <a:ext cx="0" cy="4932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68E3F772-DFC5-463B-8849-AEE4BF808788}"/>
              </a:ext>
            </a:extLst>
          </p:cNvPr>
          <p:cNvCxnSpPr>
            <a:cxnSpLocks/>
          </p:cNvCxnSpPr>
          <p:nvPr/>
        </p:nvCxnSpPr>
        <p:spPr>
          <a:xfrm>
            <a:off x="6095357" y="1063164"/>
            <a:ext cx="0" cy="4932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9BAC031B-CF36-4821-91A4-BE7BEC0F9376}"/>
              </a:ext>
            </a:extLst>
          </p:cNvPr>
          <p:cNvCxnSpPr>
            <a:cxnSpLocks/>
          </p:cNvCxnSpPr>
          <p:nvPr/>
        </p:nvCxnSpPr>
        <p:spPr>
          <a:xfrm>
            <a:off x="9019290" y="1063164"/>
            <a:ext cx="0" cy="4932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xmlns="" id="{379DED55-4BA7-4B8F-9E45-57320B96E5DC}"/>
              </a:ext>
            </a:extLst>
          </p:cNvPr>
          <p:cNvGraphicFramePr>
            <a:graphicFrameLocks noGrp="1"/>
          </p:cNvGraphicFramePr>
          <p:nvPr/>
        </p:nvGraphicFramePr>
        <p:xfrm>
          <a:off x="-174822" y="2129998"/>
          <a:ext cx="3225800" cy="3492000"/>
        </p:xfrm>
        <a:graphic>
          <a:graphicData uri="http://schemas.openxmlformats.org/drawingml/2006/table">
            <a:tbl>
              <a:tblPr>
                <a:tableStyleId>{5C22544A-7EE6-4342-B048-85BDC9FD1C3A}</a:tableStyleId>
              </a:tblPr>
              <a:tblGrid>
                <a:gridCol w="3225800">
                  <a:extLst>
                    <a:ext uri="{9D8B030D-6E8A-4147-A177-3AD203B41FA5}">
                      <a16:colId xmlns:a16="http://schemas.microsoft.com/office/drawing/2014/main" xmlns="" val="1759952791"/>
                    </a:ext>
                  </a:extLst>
                </a:gridCol>
              </a:tblGrid>
              <a:tr h="1164000">
                <a:tc>
                  <a:txBody>
                    <a:bodyPr/>
                    <a:lstStyle/>
                    <a:p>
                      <a:pPr algn="r" fontAlgn="b"/>
                      <a:r>
                        <a:rPr lang="en-ZA" sz="1400" u="none" strike="noStrike">
                          <a:effectLst/>
                        </a:rPr>
                        <a:t>Micro (1-9 employees)</a:t>
                      </a:r>
                      <a:endParaRPr lang="en-ZA" sz="14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464647216"/>
                  </a:ext>
                </a:extLst>
              </a:tr>
              <a:tr h="1164000">
                <a:tc>
                  <a:txBody>
                    <a:bodyPr/>
                    <a:lstStyle/>
                    <a:p>
                      <a:pPr algn="r" fontAlgn="b"/>
                      <a:r>
                        <a:rPr lang="en-ZA" sz="1400" u="none" strike="noStrike">
                          <a:effectLst/>
                        </a:rPr>
                        <a:t>Small (10-49 employees)</a:t>
                      </a:r>
                      <a:endParaRPr lang="en-ZA" sz="14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058016486"/>
                  </a:ext>
                </a:extLst>
              </a:tr>
              <a:tr h="1164000">
                <a:tc>
                  <a:txBody>
                    <a:bodyPr/>
                    <a:lstStyle/>
                    <a:p>
                      <a:pPr algn="r" fontAlgn="b"/>
                      <a:r>
                        <a:rPr lang="en-ZA" sz="1400" u="none" strike="noStrike">
                          <a:effectLst/>
                        </a:rPr>
                        <a:t>Medium (50-99 employees)</a:t>
                      </a:r>
                      <a:endParaRPr lang="en-ZA" sz="14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045662058"/>
                  </a:ext>
                </a:extLst>
              </a:tr>
            </a:tbl>
          </a:graphicData>
        </a:graphic>
      </p:graphicFrame>
      <p:sp>
        <p:nvSpPr>
          <p:cNvPr id="12" name="Speech Bubble: Rectangle with Corners Rounded 11">
            <a:extLst>
              <a:ext uri="{FF2B5EF4-FFF2-40B4-BE49-F238E27FC236}">
                <a16:creationId xmlns:a16="http://schemas.microsoft.com/office/drawing/2014/main" xmlns="" id="{76C3D72C-861B-4C14-93B7-EB05C180AC84}"/>
              </a:ext>
            </a:extLst>
          </p:cNvPr>
          <p:cNvSpPr/>
          <p:nvPr/>
        </p:nvSpPr>
        <p:spPr>
          <a:xfrm>
            <a:off x="10342484" y="2858610"/>
            <a:ext cx="1713389" cy="981574"/>
          </a:xfrm>
          <a:prstGeom prst="wedgeRoundRectCallout">
            <a:avLst>
              <a:gd name="adj1" fmla="val -34034"/>
              <a:gd name="adj2" fmla="val -66450"/>
              <a:gd name="adj3" fmla="val 16667"/>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TextBox 9">
            <a:extLst>
              <a:ext uri="{FF2B5EF4-FFF2-40B4-BE49-F238E27FC236}">
                <a16:creationId xmlns:a16="http://schemas.microsoft.com/office/drawing/2014/main" xmlns="" id="{70CCC082-3FC5-474F-9539-DE05B30706D1}"/>
              </a:ext>
            </a:extLst>
          </p:cNvPr>
          <p:cNvSpPr txBox="1"/>
          <p:nvPr/>
        </p:nvSpPr>
        <p:spPr>
          <a:xfrm>
            <a:off x="10410508" y="2869769"/>
            <a:ext cx="171338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0" i="1" u="none" strike="noStrike" kern="1200" cap="none" spc="0" normalizeH="0" baseline="0" noProof="0">
                <a:ln>
                  <a:noFill/>
                </a:ln>
                <a:solidFill>
                  <a:prstClr val="black"/>
                </a:solidFill>
                <a:effectLst/>
                <a:uLnTx/>
                <a:uFillTx/>
                <a:latin typeface="Open Sans"/>
                <a:ea typeface="+mn-ea"/>
                <a:cs typeface="+mn-cs"/>
              </a:rPr>
              <a:t>Over half of ‘mostly formal’ businesses are classified as Micro</a:t>
            </a:r>
          </a:p>
        </p:txBody>
      </p:sp>
      <p:sp>
        <p:nvSpPr>
          <p:cNvPr id="7" name="TextBox 6">
            <a:extLst>
              <a:ext uri="{FF2B5EF4-FFF2-40B4-BE49-F238E27FC236}">
                <a16:creationId xmlns:a16="http://schemas.microsoft.com/office/drawing/2014/main" xmlns="" id="{C66B01C9-4B20-4CC1-9D23-6A640925C869}"/>
              </a:ext>
            </a:extLst>
          </p:cNvPr>
          <p:cNvSpPr txBox="1"/>
          <p:nvPr/>
        </p:nvSpPr>
        <p:spPr>
          <a:xfrm>
            <a:off x="3106619" y="1314633"/>
            <a:ext cx="2997319"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50000"/>
                  </a:srgbClr>
                </a:solidFill>
                <a:effectLst/>
                <a:uLnTx/>
                <a:uFillTx/>
                <a:latin typeface="Open Sans"/>
                <a:ea typeface="+mn-ea"/>
                <a:cs typeface="+mn-cs"/>
              </a:rPr>
              <a:t>MOSTLY INFORMAL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FFFFFF">
                    <a:lumMod val="50000"/>
                  </a:srgbClr>
                </a:solidFill>
                <a:effectLst/>
                <a:uLnTx/>
                <a:uFillTx/>
                <a:latin typeface="Open Sans"/>
                <a:ea typeface="+mn-ea"/>
                <a:cs typeface="+mn-cs"/>
              </a:rPr>
              <a:t>770,000 enterprises</a:t>
            </a:r>
          </a:p>
        </p:txBody>
      </p:sp>
      <p:sp>
        <p:nvSpPr>
          <p:cNvPr id="13" name="TextBox 12">
            <a:extLst>
              <a:ext uri="{FF2B5EF4-FFF2-40B4-BE49-F238E27FC236}">
                <a16:creationId xmlns:a16="http://schemas.microsoft.com/office/drawing/2014/main" xmlns="" id="{6AC79284-7E31-40DB-9B5C-7FA6E4555A22}"/>
              </a:ext>
            </a:extLst>
          </p:cNvPr>
          <p:cNvSpPr txBox="1"/>
          <p:nvPr/>
        </p:nvSpPr>
        <p:spPr>
          <a:xfrm>
            <a:off x="6238827" y="1314633"/>
            <a:ext cx="2608313"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001E28">
                    <a:lumMod val="75000"/>
                    <a:lumOff val="25000"/>
                  </a:srgbClr>
                </a:solidFill>
                <a:effectLst/>
                <a:uLnTx/>
                <a:uFillTx/>
                <a:latin typeface="Open Sans"/>
                <a:ea typeface="+mn-ea"/>
                <a:cs typeface="+mn-cs"/>
              </a:rPr>
              <a:t>IN-BETWEENS</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001E28">
                    <a:lumMod val="75000"/>
                    <a:lumOff val="25000"/>
                  </a:srgbClr>
                </a:solidFill>
                <a:effectLst/>
                <a:uLnTx/>
                <a:uFillTx/>
                <a:latin typeface="Open Sans"/>
                <a:ea typeface="+mn-ea"/>
                <a:cs typeface="+mn-cs"/>
              </a:rPr>
              <a:t>200,000 enterprises</a:t>
            </a:r>
          </a:p>
        </p:txBody>
      </p:sp>
      <p:sp>
        <p:nvSpPr>
          <p:cNvPr id="14" name="TextBox 13">
            <a:extLst>
              <a:ext uri="{FF2B5EF4-FFF2-40B4-BE49-F238E27FC236}">
                <a16:creationId xmlns:a16="http://schemas.microsoft.com/office/drawing/2014/main" xmlns="" id="{1EDFBD1C-7145-44BE-BE29-CFAC7EDE6AF8}"/>
              </a:ext>
            </a:extLst>
          </p:cNvPr>
          <p:cNvSpPr txBox="1"/>
          <p:nvPr/>
        </p:nvSpPr>
        <p:spPr>
          <a:xfrm>
            <a:off x="9232398" y="1314633"/>
            <a:ext cx="2743076"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prstClr val="black">
                    <a:lumMod val="85000"/>
                    <a:lumOff val="15000"/>
                  </a:prstClr>
                </a:solidFill>
                <a:effectLst/>
                <a:uLnTx/>
                <a:uFillTx/>
                <a:latin typeface="Open Sans"/>
                <a:ea typeface="+mn-ea"/>
                <a:cs typeface="+mn-cs"/>
              </a:rPr>
              <a:t>MOSTLY FORMALY</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prstClr val="black">
                    <a:lumMod val="85000"/>
                    <a:lumOff val="15000"/>
                  </a:prstClr>
                </a:solidFill>
                <a:effectLst/>
                <a:uLnTx/>
                <a:uFillTx/>
                <a:latin typeface="Open Sans"/>
                <a:ea typeface="+mn-ea"/>
                <a:cs typeface="+mn-cs"/>
              </a:rPr>
              <a:t>80,000 enterprises</a:t>
            </a:r>
          </a:p>
        </p:txBody>
      </p:sp>
    </p:spTree>
    <p:extLst>
      <p:ext uri="{BB962C8B-B14F-4D97-AF65-F5344CB8AC3E}">
        <p14:creationId xmlns:p14="http://schemas.microsoft.com/office/powerpoint/2010/main" val="3455869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95B01255-DE53-45F0-ADBC-0592D987347D}"/>
              </a:ext>
            </a:extLst>
          </p:cNvPr>
          <p:cNvSpPr>
            <a:spLocks noGrp="1"/>
          </p:cNvSpPr>
          <p:nvPr>
            <p:ph type="sldNum" sz="quarter" idx="4"/>
          </p:nvPr>
        </p:nvSpPr>
        <p:spPr>
          <a:xfrm>
            <a:off x="299969" y="6429865"/>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11" name="TextBox 10">
            <a:extLst>
              <a:ext uri="{FF2B5EF4-FFF2-40B4-BE49-F238E27FC236}">
                <a16:creationId xmlns:a16="http://schemas.microsoft.com/office/drawing/2014/main" xmlns="" id="{006CAD95-D85F-405A-8697-D47F23559ECA}"/>
              </a:ext>
            </a:extLst>
          </p:cNvPr>
          <p:cNvSpPr txBox="1"/>
          <p:nvPr/>
        </p:nvSpPr>
        <p:spPr>
          <a:xfrm>
            <a:off x="299969" y="140406"/>
            <a:ext cx="74821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800" b="1" i="0" u="none" strike="noStrike" kern="1200" cap="none" spc="0" normalizeH="0" baseline="0" noProof="0">
                <a:ln>
                  <a:noFill/>
                </a:ln>
                <a:solidFill>
                  <a:prstClr val="black"/>
                </a:solidFill>
                <a:effectLst/>
                <a:uLnTx/>
                <a:uFillTx/>
                <a:latin typeface="Open Sans"/>
                <a:ea typeface="+mn-ea"/>
                <a:cs typeface="+mn-cs"/>
              </a:rPr>
              <a:t>Segments by estimated annual turnover</a:t>
            </a:r>
          </a:p>
        </p:txBody>
      </p:sp>
      <p:sp>
        <p:nvSpPr>
          <p:cNvPr id="3" name="TextBox 2">
            <a:extLst>
              <a:ext uri="{FF2B5EF4-FFF2-40B4-BE49-F238E27FC236}">
                <a16:creationId xmlns:a16="http://schemas.microsoft.com/office/drawing/2014/main" xmlns="" id="{66D2FF42-FC78-4C3F-A702-CE666F559A9C}"/>
              </a:ext>
            </a:extLst>
          </p:cNvPr>
          <p:cNvSpPr txBox="1"/>
          <p:nvPr/>
        </p:nvSpPr>
        <p:spPr>
          <a:xfrm>
            <a:off x="671852" y="6326378"/>
            <a:ext cx="73268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dirty="0">
                <a:ln>
                  <a:noFill/>
                </a:ln>
                <a:solidFill>
                  <a:prstClr val="black">
                    <a:lumMod val="65000"/>
                    <a:lumOff val="35000"/>
                  </a:prstClr>
                </a:solidFill>
                <a:effectLst/>
                <a:uLnTx/>
                <a:uFillTx/>
                <a:latin typeface="Open Sans"/>
                <a:ea typeface="+mn-ea"/>
                <a:cs typeface="+mn-cs"/>
              </a:rPr>
              <a:t>Source: MSME Survey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dirty="0">
                <a:ln>
                  <a:noFill/>
                </a:ln>
                <a:solidFill>
                  <a:prstClr val="black">
                    <a:lumMod val="65000"/>
                    <a:lumOff val="35000"/>
                  </a:prstClr>
                </a:solidFill>
                <a:effectLst/>
                <a:uLnTx/>
                <a:uFillTx/>
                <a:latin typeface="Open Sans"/>
                <a:ea typeface="+mn-ea"/>
                <a:cs typeface="+mn-cs"/>
              </a:rPr>
              <a:t>Note: * Based on ‘normal monthly revenue’ multiplied by 12 months – may be over or understated</a:t>
            </a:r>
          </a:p>
        </p:txBody>
      </p:sp>
      <p:graphicFrame>
        <p:nvGraphicFramePr>
          <p:cNvPr id="8" name="Chart 7">
            <a:extLst>
              <a:ext uri="{FF2B5EF4-FFF2-40B4-BE49-F238E27FC236}">
                <a16:creationId xmlns:a16="http://schemas.microsoft.com/office/drawing/2014/main" xmlns="" id="{567095A9-E010-49AD-A62D-AD903BD34459}"/>
              </a:ext>
            </a:extLst>
          </p:cNvPr>
          <p:cNvGraphicFramePr/>
          <p:nvPr/>
        </p:nvGraphicFramePr>
        <p:xfrm>
          <a:off x="6898481" y="1426928"/>
          <a:ext cx="4864843" cy="48114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xmlns="" id="{2C8BAC5B-2457-4FF1-A3BA-9D779EF4AD79}"/>
              </a:ext>
            </a:extLst>
          </p:cNvPr>
          <p:cNvGraphicFramePr/>
          <p:nvPr/>
        </p:nvGraphicFramePr>
        <p:xfrm>
          <a:off x="3945730" y="1426928"/>
          <a:ext cx="4864843" cy="48114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xmlns="" id="{3BB25252-5805-4E01-9CAF-23BA6E6369C5}"/>
              </a:ext>
            </a:extLst>
          </p:cNvPr>
          <p:cNvGraphicFramePr/>
          <p:nvPr/>
        </p:nvGraphicFramePr>
        <p:xfrm>
          <a:off x="1134346" y="1426928"/>
          <a:ext cx="4722509" cy="483700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Table 15">
            <a:extLst>
              <a:ext uri="{FF2B5EF4-FFF2-40B4-BE49-F238E27FC236}">
                <a16:creationId xmlns:a16="http://schemas.microsoft.com/office/drawing/2014/main" xmlns="" id="{337AAA49-5C16-4C44-BED3-A6A26C9138CB}"/>
              </a:ext>
            </a:extLst>
          </p:cNvPr>
          <p:cNvGraphicFramePr>
            <a:graphicFrameLocks noGrp="1"/>
          </p:cNvGraphicFramePr>
          <p:nvPr/>
        </p:nvGraphicFramePr>
        <p:xfrm>
          <a:off x="918873" y="1679120"/>
          <a:ext cx="2197100" cy="4500000"/>
        </p:xfrm>
        <a:graphic>
          <a:graphicData uri="http://schemas.openxmlformats.org/drawingml/2006/table">
            <a:tbl>
              <a:tblPr>
                <a:tableStyleId>{5C22544A-7EE6-4342-B048-85BDC9FD1C3A}</a:tableStyleId>
              </a:tblPr>
              <a:tblGrid>
                <a:gridCol w="2197100">
                  <a:extLst>
                    <a:ext uri="{9D8B030D-6E8A-4147-A177-3AD203B41FA5}">
                      <a16:colId xmlns:a16="http://schemas.microsoft.com/office/drawing/2014/main" xmlns="" val="1691133376"/>
                    </a:ext>
                  </a:extLst>
                </a:gridCol>
              </a:tblGrid>
              <a:tr h="562500">
                <a:tc>
                  <a:txBody>
                    <a:bodyPr/>
                    <a:lstStyle/>
                    <a:p>
                      <a:pPr algn="r" fontAlgn="b"/>
                      <a:r>
                        <a:rPr lang="en-ZA" sz="1400" b="0" i="0" u="none" strike="noStrike">
                          <a:solidFill>
                            <a:srgbClr val="000000"/>
                          </a:solidFill>
                          <a:effectLst/>
                          <a:latin typeface="+mj-lt"/>
                        </a:rPr>
                        <a:t>Less than KSh 100,000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970365224"/>
                  </a:ext>
                </a:extLst>
              </a:tr>
              <a:tr h="562500">
                <a:tc>
                  <a:txBody>
                    <a:bodyPr/>
                    <a:lstStyle/>
                    <a:p>
                      <a:pPr algn="r" fontAlgn="b"/>
                      <a:r>
                        <a:rPr lang="en-ZA" sz="1400" b="0" i="0" u="none" strike="noStrike">
                          <a:solidFill>
                            <a:srgbClr val="000000"/>
                          </a:solidFill>
                          <a:effectLst/>
                          <a:latin typeface="+mj-lt"/>
                        </a:rPr>
                        <a:t>KSh 100,000 – 299,999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269730781"/>
                  </a:ext>
                </a:extLst>
              </a:tr>
              <a:tr h="562500">
                <a:tc>
                  <a:txBody>
                    <a:bodyPr/>
                    <a:lstStyle/>
                    <a:p>
                      <a:pPr algn="r" fontAlgn="b"/>
                      <a:r>
                        <a:rPr lang="en-ZA" sz="1400" b="0" i="0" u="none" strike="noStrike">
                          <a:solidFill>
                            <a:srgbClr val="000000"/>
                          </a:solidFill>
                          <a:effectLst/>
                          <a:latin typeface="+mj-lt"/>
                        </a:rPr>
                        <a:t>KSh 300,000 – 499,999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883645292"/>
                  </a:ext>
                </a:extLst>
              </a:tr>
              <a:tr h="562500">
                <a:tc>
                  <a:txBody>
                    <a:bodyPr/>
                    <a:lstStyle/>
                    <a:p>
                      <a:pPr algn="r" fontAlgn="b"/>
                      <a:r>
                        <a:rPr lang="en-ZA" sz="1400" b="0" i="0" u="none" strike="noStrike">
                          <a:solidFill>
                            <a:srgbClr val="000000"/>
                          </a:solidFill>
                          <a:effectLst/>
                          <a:latin typeface="+mj-lt"/>
                        </a:rPr>
                        <a:t>KSh 500,000 – 1M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685939467"/>
                  </a:ext>
                </a:extLst>
              </a:tr>
              <a:tr h="562500">
                <a:tc>
                  <a:txBody>
                    <a:bodyPr/>
                    <a:lstStyle/>
                    <a:p>
                      <a:pPr algn="r" fontAlgn="b"/>
                      <a:r>
                        <a:rPr lang="en-ZA" sz="1400" b="0" i="0" u="none" strike="noStrike">
                          <a:solidFill>
                            <a:srgbClr val="000000"/>
                          </a:solidFill>
                          <a:effectLst/>
                          <a:latin typeface="+mj-lt"/>
                        </a:rPr>
                        <a:t>KSh 1M – 3M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583317893"/>
                  </a:ext>
                </a:extLst>
              </a:tr>
              <a:tr h="562500">
                <a:tc>
                  <a:txBody>
                    <a:bodyPr/>
                    <a:lstStyle/>
                    <a:p>
                      <a:pPr algn="r" fontAlgn="b"/>
                      <a:r>
                        <a:rPr lang="en-ZA" sz="1400" b="0" i="0" u="none" strike="noStrike">
                          <a:solidFill>
                            <a:srgbClr val="000000"/>
                          </a:solidFill>
                          <a:effectLst/>
                          <a:latin typeface="+mj-lt"/>
                        </a:rPr>
                        <a:t>KSh 3M – 5M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698790985"/>
                  </a:ext>
                </a:extLst>
              </a:tr>
              <a:tr h="562500">
                <a:tc>
                  <a:txBody>
                    <a:bodyPr/>
                    <a:lstStyle/>
                    <a:p>
                      <a:pPr algn="r" fontAlgn="b"/>
                      <a:r>
                        <a:rPr lang="en-ZA" sz="1400" b="0" i="0" u="none" strike="noStrike">
                          <a:solidFill>
                            <a:srgbClr val="000000"/>
                          </a:solidFill>
                          <a:effectLst/>
                          <a:latin typeface="+mj-lt"/>
                        </a:rPr>
                        <a:t>KSh 5M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801349277"/>
                  </a:ext>
                </a:extLst>
              </a:tr>
              <a:tr h="562500">
                <a:tc>
                  <a:txBody>
                    <a:bodyPr/>
                    <a:lstStyle/>
                    <a:p>
                      <a:pPr algn="r" fontAlgn="b"/>
                      <a:r>
                        <a:rPr lang="en-ZA" sz="1400" b="0" i="0" u="none" strike="noStrike" dirty="0">
                          <a:solidFill>
                            <a:srgbClr val="000000"/>
                          </a:solidFill>
                          <a:effectLst/>
                          <a:latin typeface="+mj-lt"/>
                        </a:rPr>
                        <a:t>NA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890386272"/>
                  </a:ext>
                </a:extLst>
              </a:tr>
            </a:tbl>
          </a:graphicData>
        </a:graphic>
      </p:graphicFrame>
      <p:cxnSp>
        <p:nvCxnSpPr>
          <p:cNvPr id="17" name="Straight Connector 16">
            <a:extLst>
              <a:ext uri="{FF2B5EF4-FFF2-40B4-BE49-F238E27FC236}">
                <a16:creationId xmlns:a16="http://schemas.microsoft.com/office/drawing/2014/main" xmlns="" id="{F6BF6015-152F-4B09-91EA-26DCC1674B22}"/>
              </a:ext>
            </a:extLst>
          </p:cNvPr>
          <p:cNvCxnSpPr>
            <a:cxnSpLocks/>
          </p:cNvCxnSpPr>
          <p:nvPr/>
        </p:nvCxnSpPr>
        <p:spPr>
          <a:xfrm flipH="1">
            <a:off x="241300" y="2212073"/>
            <a:ext cx="11664000"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04EF4CEA-6FF6-40BC-8D16-CC8CE8A02BCA}"/>
              </a:ext>
            </a:extLst>
          </p:cNvPr>
          <p:cNvCxnSpPr>
            <a:cxnSpLocks/>
          </p:cNvCxnSpPr>
          <p:nvPr/>
        </p:nvCxnSpPr>
        <p:spPr>
          <a:xfrm flipH="1">
            <a:off x="241300" y="2767850"/>
            <a:ext cx="11664000"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4600E98C-AD5A-401E-91DE-EBCE2B79983D}"/>
              </a:ext>
            </a:extLst>
          </p:cNvPr>
          <p:cNvCxnSpPr>
            <a:cxnSpLocks/>
          </p:cNvCxnSpPr>
          <p:nvPr/>
        </p:nvCxnSpPr>
        <p:spPr>
          <a:xfrm flipH="1">
            <a:off x="241300" y="3323627"/>
            <a:ext cx="11664000"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F1FE16C1-4EA4-41F7-ADA0-01E0D2209B5C}"/>
              </a:ext>
            </a:extLst>
          </p:cNvPr>
          <p:cNvCxnSpPr>
            <a:cxnSpLocks/>
          </p:cNvCxnSpPr>
          <p:nvPr/>
        </p:nvCxnSpPr>
        <p:spPr>
          <a:xfrm flipH="1">
            <a:off x="241300" y="3879404"/>
            <a:ext cx="11664000"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6A50334F-6999-410B-903D-E91763E4252C}"/>
              </a:ext>
            </a:extLst>
          </p:cNvPr>
          <p:cNvCxnSpPr>
            <a:cxnSpLocks/>
          </p:cNvCxnSpPr>
          <p:nvPr/>
        </p:nvCxnSpPr>
        <p:spPr>
          <a:xfrm flipH="1">
            <a:off x="241300" y="4435181"/>
            <a:ext cx="11664000"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7059C26A-9D23-4783-BD9A-2A88325ECD92}"/>
              </a:ext>
            </a:extLst>
          </p:cNvPr>
          <p:cNvCxnSpPr>
            <a:cxnSpLocks/>
          </p:cNvCxnSpPr>
          <p:nvPr/>
        </p:nvCxnSpPr>
        <p:spPr>
          <a:xfrm flipH="1">
            <a:off x="241300" y="4990958"/>
            <a:ext cx="11664000"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2F6B2747-BE0A-49CA-82D6-F1BDDB6C91D4}"/>
              </a:ext>
            </a:extLst>
          </p:cNvPr>
          <p:cNvCxnSpPr>
            <a:cxnSpLocks/>
          </p:cNvCxnSpPr>
          <p:nvPr/>
        </p:nvCxnSpPr>
        <p:spPr>
          <a:xfrm flipH="1">
            <a:off x="241300" y="5546738"/>
            <a:ext cx="11664000"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B14F7FB4-27E7-42F9-A93D-2B9FF6BEEB48}"/>
              </a:ext>
            </a:extLst>
          </p:cNvPr>
          <p:cNvCxnSpPr>
            <a:cxnSpLocks/>
          </p:cNvCxnSpPr>
          <p:nvPr/>
        </p:nvCxnSpPr>
        <p:spPr>
          <a:xfrm>
            <a:off x="3340100" y="1063164"/>
            <a:ext cx="0" cy="4932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68E3F772-DFC5-463B-8849-AEE4BF808788}"/>
              </a:ext>
            </a:extLst>
          </p:cNvPr>
          <p:cNvCxnSpPr>
            <a:cxnSpLocks/>
          </p:cNvCxnSpPr>
          <p:nvPr/>
        </p:nvCxnSpPr>
        <p:spPr>
          <a:xfrm>
            <a:off x="6264033" y="1063164"/>
            <a:ext cx="0" cy="4932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9BAC031B-CF36-4821-91A4-BE7BEC0F9376}"/>
              </a:ext>
            </a:extLst>
          </p:cNvPr>
          <p:cNvCxnSpPr>
            <a:cxnSpLocks/>
          </p:cNvCxnSpPr>
          <p:nvPr/>
        </p:nvCxnSpPr>
        <p:spPr>
          <a:xfrm>
            <a:off x="9187966" y="1063164"/>
            <a:ext cx="0" cy="4932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B4DD463C-7439-455E-8844-072CB7A415C8}"/>
              </a:ext>
            </a:extLst>
          </p:cNvPr>
          <p:cNvSpPr txBox="1"/>
          <p:nvPr/>
        </p:nvSpPr>
        <p:spPr>
          <a:xfrm>
            <a:off x="3302563" y="857433"/>
            <a:ext cx="2997319"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50000"/>
                  </a:srgbClr>
                </a:solidFill>
                <a:effectLst/>
                <a:uLnTx/>
                <a:uFillTx/>
                <a:latin typeface="Open Sans"/>
                <a:ea typeface="+mn-ea"/>
                <a:cs typeface="+mn-cs"/>
              </a:rPr>
              <a:t>MOSTLY INFORMAL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FFFFFF">
                    <a:lumMod val="50000"/>
                  </a:srgbClr>
                </a:solidFill>
                <a:effectLst/>
                <a:uLnTx/>
                <a:uFillTx/>
                <a:latin typeface="Open Sans"/>
                <a:ea typeface="+mn-ea"/>
                <a:cs typeface="+mn-cs"/>
              </a:rPr>
              <a:t>770,000 enterprises</a:t>
            </a:r>
          </a:p>
        </p:txBody>
      </p:sp>
      <p:sp>
        <p:nvSpPr>
          <p:cNvPr id="7" name="TextBox 6">
            <a:extLst>
              <a:ext uri="{FF2B5EF4-FFF2-40B4-BE49-F238E27FC236}">
                <a16:creationId xmlns:a16="http://schemas.microsoft.com/office/drawing/2014/main" xmlns="" id="{A00F3A4D-9606-4016-9B55-0C9934BC6036}"/>
              </a:ext>
            </a:extLst>
          </p:cNvPr>
          <p:cNvSpPr txBox="1"/>
          <p:nvPr/>
        </p:nvSpPr>
        <p:spPr>
          <a:xfrm>
            <a:off x="6412998" y="857433"/>
            <a:ext cx="2608313"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001E28">
                    <a:lumMod val="75000"/>
                    <a:lumOff val="25000"/>
                  </a:srgbClr>
                </a:solidFill>
                <a:effectLst/>
                <a:uLnTx/>
                <a:uFillTx/>
                <a:latin typeface="Open Sans"/>
                <a:ea typeface="+mn-ea"/>
                <a:cs typeface="+mn-cs"/>
              </a:rPr>
              <a:t>IN-BETWEENS</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001E28">
                    <a:lumMod val="75000"/>
                    <a:lumOff val="25000"/>
                  </a:srgbClr>
                </a:solidFill>
                <a:effectLst/>
                <a:uLnTx/>
                <a:uFillTx/>
                <a:latin typeface="Open Sans"/>
                <a:ea typeface="+mn-ea"/>
                <a:cs typeface="+mn-cs"/>
              </a:rPr>
              <a:t>200,000 enterprises</a:t>
            </a:r>
          </a:p>
        </p:txBody>
      </p:sp>
      <p:sp>
        <p:nvSpPr>
          <p:cNvPr id="10" name="TextBox 9">
            <a:extLst>
              <a:ext uri="{FF2B5EF4-FFF2-40B4-BE49-F238E27FC236}">
                <a16:creationId xmlns:a16="http://schemas.microsoft.com/office/drawing/2014/main" xmlns="" id="{F58730BE-7CD5-4834-BB30-50597ACC1A61}"/>
              </a:ext>
            </a:extLst>
          </p:cNvPr>
          <p:cNvSpPr txBox="1"/>
          <p:nvPr/>
        </p:nvSpPr>
        <p:spPr>
          <a:xfrm>
            <a:off x="9232398" y="857433"/>
            <a:ext cx="2743076"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prstClr val="black">
                    <a:lumMod val="85000"/>
                    <a:lumOff val="15000"/>
                  </a:prstClr>
                </a:solidFill>
                <a:effectLst/>
                <a:uLnTx/>
                <a:uFillTx/>
                <a:latin typeface="Open Sans"/>
                <a:ea typeface="+mn-ea"/>
                <a:cs typeface="+mn-cs"/>
              </a:rPr>
              <a:t>MOSTLY FORMAL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prstClr val="black">
                    <a:lumMod val="85000"/>
                    <a:lumOff val="15000"/>
                  </a:prstClr>
                </a:solidFill>
                <a:effectLst/>
                <a:uLnTx/>
                <a:uFillTx/>
                <a:latin typeface="Open Sans"/>
                <a:ea typeface="+mn-ea"/>
                <a:cs typeface="+mn-cs"/>
              </a:rPr>
              <a:t>80,000 enterprises</a:t>
            </a:r>
          </a:p>
        </p:txBody>
      </p:sp>
      <p:sp>
        <p:nvSpPr>
          <p:cNvPr id="22" name="Speech Bubble: Rectangle with Corners Rounded 21">
            <a:extLst>
              <a:ext uri="{FF2B5EF4-FFF2-40B4-BE49-F238E27FC236}">
                <a16:creationId xmlns:a16="http://schemas.microsoft.com/office/drawing/2014/main" xmlns="" id="{EFF6894E-35EC-43EC-81E3-C47CD29E1D16}"/>
              </a:ext>
            </a:extLst>
          </p:cNvPr>
          <p:cNvSpPr/>
          <p:nvPr/>
        </p:nvSpPr>
        <p:spPr>
          <a:xfrm>
            <a:off x="8381897" y="90760"/>
            <a:ext cx="3523403" cy="705927"/>
          </a:xfrm>
          <a:prstGeom prst="wedgeRoundRectCallout">
            <a:avLst>
              <a:gd name="adj1" fmla="val -64735"/>
              <a:gd name="adj2" fmla="val -16468"/>
              <a:gd name="adj3" fmla="val 16667"/>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3" name="TextBox 22">
            <a:extLst>
              <a:ext uri="{FF2B5EF4-FFF2-40B4-BE49-F238E27FC236}">
                <a16:creationId xmlns:a16="http://schemas.microsoft.com/office/drawing/2014/main" xmlns="" id="{E8801FAC-C164-4096-9B00-F0827930163D}"/>
              </a:ext>
            </a:extLst>
          </p:cNvPr>
          <p:cNvSpPr txBox="1"/>
          <p:nvPr/>
        </p:nvSpPr>
        <p:spPr>
          <a:xfrm>
            <a:off x="8494896" y="194730"/>
            <a:ext cx="34104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1" u="none" strike="noStrike" kern="1200" cap="none" spc="0" normalizeH="0" baseline="0" noProof="0" dirty="0">
                <a:ln>
                  <a:noFill/>
                </a:ln>
                <a:solidFill>
                  <a:prstClr val="black"/>
                </a:solidFill>
                <a:effectLst/>
                <a:uLnTx/>
                <a:uFillTx/>
                <a:latin typeface="Open Sans"/>
                <a:ea typeface="+mn-ea"/>
                <a:cs typeface="+mn-cs"/>
              </a:rPr>
              <a:t>Data is for 2016; average exchange rate in 2016 was 1 </a:t>
            </a:r>
            <a:r>
              <a:rPr lang="en-ZA" sz="1400" b="1" i="1" dirty="0">
                <a:solidFill>
                  <a:prstClr val="black"/>
                </a:solidFill>
                <a:latin typeface="Open Sans"/>
              </a:rPr>
              <a:t>USD  = 101.50 </a:t>
            </a:r>
            <a:r>
              <a:rPr lang="en-ZA" sz="1400" b="1" i="1" dirty="0" err="1">
                <a:solidFill>
                  <a:prstClr val="black"/>
                </a:solidFill>
                <a:latin typeface="Open Sans"/>
              </a:rPr>
              <a:t>KSh</a:t>
            </a:r>
            <a:r>
              <a:rPr lang="en-ZA" sz="1400" b="1" i="1" dirty="0">
                <a:solidFill>
                  <a:prstClr val="black"/>
                </a:solidFill>
                <a:latin typeface="Open Sans"/>
              </a:rPr>
              <a:t> </a:t>
            </a:r>
            <a:endParaRPr kumimoji="0" lang="en-ZA" sz="1400" b="1" i="1" u="none" strike="noStrike" kern="1200" cap="none" spc="0" normalizeH="0" baseline="0" noProof="0" dirty="0">
              <a:ln>
                <a:noFill/>
              </a:ln>
              <a:solidFill>
                <a:prstClr val="black"/>
              </a:solidFill>
              <a:effectLst/>
              <a:uLnTx/>
              <a:uFillTx/>
              <a:latin typeface="Open Sans"/>
              <a:ea typeface="+mn-ea"/>
              <a:cs typeface="+mn-cs"/>
            </a:endParaRPr>
          </a:p>
        </p:txBody>
      </p:sp>
      <p:sp>
        <p:nvSpPr>
          <p:cNvPr id="2" name="Speech Bubble: Rectangle with Corners Rounded 1">
            <a:extLst>
              <a:ext uri="{FF2B5EF4-FFF2-40B4-BE49-F238E27FC236}">
                <a16:creationId xmlns:a16="http://schemas.microsoft.com/office/drawing/2014/main" xmlns="" id="{C53E4587-3422-4730-8185-C3897093104C}"/>
              </a:ext>
            </a:extLst>
          </p:cNvPr>
          <p:cNvSpPr/>
          <p:nvPr/>
        </p:nvSpPr>
        <p:spPr>
          <a:xfrm>
            <a:off x="4505328" y="2855822"/>
            <a:ext cx="1534577" cy="2811548"/>
          </a:xfrm>
          <a:prstGeom prst="wedgeRoundRectCallout">
            <a:avLst>
              <a:gd name="adj1" fmla="val -62041"/>
              <a:gd name="adj2" fmla="val -50490"/>
              <a:gd name="adj3" fmla="val 16667"/>
            </a:avLst>
          </a:prstGeom>
          <a:solidFill>
            <a:schemeClr val="accent1">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In 2016, one in five Nairobi businesses (20%) operated on </a:t>
            </a:r>
            <a:r>
              <a:rPr lang="en-US" sz="1600" b="1" dirty="0">
                <a:solidFill>
                  <a:schemeClr val="bg1"/>
                </a:solidFill>
              </a:rPr>
              <a:t>less than 3,000 </a:t>
            </a:r>
            <a:r>
              <a:rPr lang="en-US" sz="1600" b="1" dirty="0" err="1">
                <a:solidFill>
                  <a:schemeClr val="bg1"/>
                </a:solidFill>
              </a:rPr>
              <a:t>KSh</a:t>
            </a:r>
            <a:r>
              <a:rPr lang="en-US" sz="1600" b="1" dirty="0">
                <a:solidFill>
                  <a:schemeClr val="bg1"/>
                </a:solidFill>
              </a:rPr>
              <a:t> ($30) per month</a:t>
            </a:r>
            <a:endParaRPr lang="x-none" sz="1600" b="1" dirty="0">
              <a:solidFill>
                <a:schemeClr val="bg1"/>
              </a:solidFill>
            </a:endParaRPr>
          </a:p>
        </p:txBody>
      </p:sp>
    </p:spTree>
    <p:extLst>
      <p:ext uri="{BB962C8B-B14F-4D97-AF65-F5344CB8AC3E}">
        <p14:creationId xmlns:p14="http://schemas.microsoft.com/office/powerpoint/2010/main" val="827138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DA1EED49-D1B8-44DA-895C-B3DF7406A15C}"/>
              </a:ext>
            </a:extLst>
          </p:cNvPr>
          <p:cNvSpPr>
            <a:spLocks noGrp="1"/>
          </p:cNvSpPr>
          <p:nvPr>
            <p:ph type="ftr" sz="quarter" idx="3"/>
          </p:nvPr>
        </p:nvSpPr>
        <p:spPr/>
        <p:txBody>
          <a:bodyPr/>
          <a:lstStyle/>
          <a:p>
            <a:endParaRPr lang="en-ZA"/>
          </a:p>
        </p:txBody>
      </p:sp>
      <p:pic>
        <p:nvPicPr>
          <p:cNvPr id="8" name="Picture 7" descr="A picture containing table, indoor, cake, colorful&#10;&#10;Description automatically generated">
            <a:extLst>
              <a:ext uri="{FF2B5EF4-FFF2-40B4-BE49-F238E27FC236}">
                <a16:creationId xmlns:a16="http://schemas.microsoft.com/office/drawing/2014/main" xmlns="" id="{91FBFD58-D366-4018-A47C-05ED767C6D07}"/>
              </a:ext>
            </a:extLst>
          </p:cNvPr>
          <p:cNvPicPr>
            <a:picLocks noChangeAspect="1"/>
          </p:cNvPicPr>
          <p:nvPr/>
        </p:nvPicPr>
        <p:blipFill rotWithShape="1">
          <a:blip r:embed="rId3" cstate="screen">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0" y="10274"/>
            <a:ext cx="12319000" cy="6858000"/>
          </a:xfrm>
          <a:prstGeom prst="rect">
            <a:avLst/>
          </a:prstGeom>
        </p:spPr>
      </p:pic>
      <p:sp>
        <p:nvSpPr>
          <p:cNvPr id="16" name="Rectangle 15">
            <a:extLst>
              <a:ext uri="{FF2B5EF4-FFF2-40B4-BE49-F238E27FC236}">
                <a16:creationId xmlns:a16="http://schemas.microsoft.com/office/drawing/2014/main" xmlns="" id="{3EBD560E-F3E0-46B9-AF83-B4C8F52A7198}"/>
              </a:ext>
            </a:extLst>
          </p:cNvPr>
          <p:cNvSpPr/>
          <p:nvPr/>
        </p:nvSpPr>
        <p:spPr>
          <a:xfrm>
            <a:off x="0" y="1879600"/>
            <a:ext cx="6096000" cy="2133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 name="Slide Number Placeholder 4">
            <a:extLst>
              <a:ext uri="{FF2B5EF4-FFF2-40B4-BE49-F238E27FC236}">
                <a16:creationId xmlns:a16="http://schemas.microsoft.com/office/drawing/2014/main" xmlns="" id="{3B43A4AB-3EE9-45B4-BDF4-3F73007533E7}"/>
              </a:ext>
            </a:extLst>
          </p:cNvPr>
          <p:cNvSpPr>
            <a:spLocks noGrp="1"/>
          </p:cNvSpPr>
          <p:nvPr>
            <p:ph type="sldNum" sz="quarter" idx="4"/>
          </p:nvPr>
        </p:nvSpPr>
        <p:spPr/>
        <p:txBody>
          <a:bodyPr/>
          <a:lstStyle/>
          <a:p>
            <a:fld id="{E9D4EFA4-1F90-4D2B-A593-3266C62E9295}" type="slidenum">
              <a:rPr lang="en-ZA" b="1" smtClean="0">
                <a:solidFill>
                  <a:schemeClr val="bg1"/>
                </a:solidFill>
              </a:rPr>
              <a:pPr/>
              <a:t>16</a:t>
            </a:fld>
            <a:r>
              <a:rPr lang="en-ZA" b="1">
                <a:solidFill>
                  <a:schemeClr val="bg1"/>
                </a:solidFill>
              </a:rPr>
              <a:t> |</a:t>
            </a:r>
          </a:p>
        </p:txBody>
      </p:sp>
      <p:sp>
        <p:nvSpPr>
          <p:cNvPr id="20" name="TextBox 19">
            <a:extLst>
              <a:ext uri="{FF2B5EF4-FFF2-40B4-BE49-F238E27FC236}">
                <a16:creationId xmlns:a16="http://schemas.microsoft.com/office/drawing/2014/main" xmlns="" id="{7561354B-77BA-4A37-8A72-0E9F5F12C280}"/>
              </a:ext>
            </a:extLst>
          </p:cNvPr>
          <p:cNvSpPr txBox="1"/>
          <p:nvPr/>
        </p:nvSpPr>
        <p:spPr>
          <a:xfrm>
            <a:off x="148218" y="2177961"/>
            <a:ext cx="5850492" cy="668516"/>
          </a:xfrm>
          <a:prstGeom prst="rect">
            <a:avLst/>
          </a:prstGeom>
          <a:noFill/>
        </p:spPr>
        <p:txBody>
          <a:bodyPr wrap="square">
            <a:spAutoFit/>
          </a:bodyPr>
          <a:lstStyle/>
          <a:p>
            <a:pPr>
              <a:lnSpc>
                <a:spcPct val="110000"/>
              </a:lnSpc>
            </a:pPr>
            <a:r>
              <a:rPr lang="en-ZA" sz="3600" b="1">
                <a:solidFill>
                  <a:schemeClr val="bg1"/>
                </a:solidFill>
              </a:rPr>
              <a:t>BUSINESS PERSONAS</a:t>
            </a:r>
          </a:p>
        </p:txBody>
      </p:sp>
      <p:sp>
        <p:nvSpPr>
          <p:cNvPr id="9" name="TextBox 8">
            <a:extLst>
              <a:ext uri="{FF2B5EF4-FFF2-40B4-BE49-F238E27FC236}">
                <a16:creationId xmlns:a16="http://schemas.microsoft.com/office/drawing/2014/main" xmlns="" id="{4C014397-9C42-4865-8EDE-BDB70B9F49C1}"/>
              </a:ext>
            </a:extLst>
          </p:cNvPr>
          <p:cNvSpPr txBox="1"/>
          <p:nvPr/>
        </p:nvSpPr>
        <p:spPr>
          <a:xfrm>
            <a:off x="148218" y="2931025"/>
            <a:ext cx="5850492" cy="619337"/>
          </a:xfrm>
          <a:prstGeom prst="rect">
            <a:avLst/>
          </a:prstGeom>
          <a:noFill/>
        </p:spPr>
        <p:txBody>
          <a:bodyPr wrap="square">
            <a:spAutoFit/>
          </a:bodyPr>
          <a:lstStyle/>
          <a:p>
            <a:pPr>
              <a:lnSpc>
                <a:spcPct val="110000"/>
              </a:lnSpc>
            </a:pPr>
            <a:r>
              <a:rPr lang="en-ZA" sz="1600" i="1">
                <a:solidFill>
                  <a:schemeClr val="bg1"/>
                </a:solidFill>
              </a:rPr>
              <a:t>Personas developed based on interviews conducted with similar business owners during this study</a:t>
            </a:r>
          </a:p>
        </p:txBody>
      </p:sp>
    </p:spTree>
    <p:extLst>
      <p:ext uri="{BB962C8B-B14F-4D97-AF65-F5344CB8AC3E}">
        <p14:creationId xmlns:p14="http://schemas.microsoft.com/office/powerpoint/2010/main" val="2490467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7EBF0052-606F-4A3A-A29C-C7ADE74452F8}"/>
              </a:ext>
            </a:extLst>
          </p:cNvPr>
          <p:cNvSpPr/>
          <p:nvPr/>
        </p:nvSpPr>
        <p:spPr>
          <a:xfrm>
            <a:off x="5951263" y="1211982"/>
            <a:ext cx="5718434" cy="4784410"/>
          </a:xfrm>
          <a:prstGeom prst="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12" name="Picture 11">
            <a:extLst>
              <a:ext uri="{FF2B5EF4-FFF2-40B4-BE49-F238E27FC236}">
                <a16:creationId xmlns:a16="http://schemas.microsoft.com/office/drawing/2014/main" xmlns="" id="{C74BD4E0-A7AD-442E-B7D6-1114BBA9D81C}"/>
              </a:ext>
            </a:extLst>
          </p:cNvPr>
          <p:cNvPicPr>
            <a:picLocks noChangeAspect="1"/>
          </p:cNvPicPr>
          <p:nvPr/>
        </p:nvPicPr>
        <p:blipFill>
          <a:blip r:embed="rId3"/>
          <a:stretch>
            <a:fillRect/>
          </a:stretch>
        </p:blipFill>
        <p:spPr>
          <a:xfrm>
            <a:off x="403385" y="1488182"/>
            <a:ext cx="5310076" cy="4072481"/>
          </a:xfrm>
          <a:prstGeom prst="rect">
            <a:avLst/>
          </a:prstGeom>
        </p:spPr>
      </p:pic>
      <p:sp>
        <p:nvSpPr>
          <p:cNvPr id="3" name="Oval 2">
            <a:extLst>
              <a:ext uri="{FF2B5EF4-FFF2-40B4-BE49-F238E27FC236}">
                <a16:creationId xmlns:a16="http://schemas.microsoft.com/office/drawing/2014/main" xmlns="" id="{B7FF4306-CD78-4084-A0AB-59813EA026B8}"/>
              </a:ext>
            </a:extLst>
          </p:cNvPr>
          <p:cNvSpPr/>
          <p:nvPr/>
        </p:nvSpPr>
        <p:spPr>
          <a:xfrm>
            <a:off x="2605905" y="2402895"/>
            <a:ext cx="252000" cy="252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 name="Oval 3">
            <a:extLst>
              <a:ext uri="{FF2B5EF4-FFF2-40B4-BE49-F238E27FC236}">
                <a16:creationId xmlns:a16="http://schemas.microsoft.com/office/drawing/2014/main" xmlns="" id="{2EA48454-E379-4AB3-AFF2-98B3176BD9D0}"/>
              </a:ext>
            </a:extLst>
          </p:cNvPr>
          <p:cNvSpPr/>
          <p:nvPr/>
        </p:nvSpPr>
        <p:spPr>
          <a:xfrm>
            <a:off x="1525774" y="2672680"/>
            <a:ext cx="252000" cy="252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 name="Oval 6">
            <a:extLst>
              <a:ext uri="{FF2B5EF4-FFF2-40B4-BE49-F238E27FC236}">
                <a16:creationId xmlns:a16="http://schemas.microsoft.com/office/drawing/2014/main" xmlns="" id="{079A04B7-8D61-428D-8BC2-9DD0E9FFBA24}"/>
              </a:ext>
            </a:extLst>
          </p:cNvPr>
          <p:cNvSpPr/>
          <p:nvPr/>
        </p:nvSpPr>
        <p:spPr>
          <a:xfrm>
            <a:off x="3670721" y="1825996"/>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 name="Oval 7">
            <a:extLst>
              <a:ext uri="{FF2B5EF4-FFF2-40B4-BE49-F238E27FC236}">
                <a16:creationId xmlns:a16="http://schemas.microsoft.com/office/drawing/2014/main" xmlns="" id="{80EE5680-9C5E-4E3B-A48B-E51FADEF0EC3}"/>
              </a:ext>
            </a:extLst>
          </p:cNvPr>
          <p:cNvSpPr/>
          <p:nvPr/>
        </p:nvSpPr>
        <p:spPr>
          <a:xfrm>
            <a:off x="2395334" y="4827183"/>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 name="Oval 8">
            <a:extLst>
              <a:ext uri="{FF2B5EF4-FFF2-40B4-BE49-F238E27FC236}">
                <a16:creationId xmlns:a16="http://schemas.microsoft.com/office/drawing/2014/main" xmlns="" id="{B26495CE-D957-44FE-B380-D6F1486FFE95}"/>
              </a:ext>
            </a:extLst>
          </p:cNvPr>
          <p:cNvSpPr/>
          <p:nvPr/>
        </p:nvSpPr>
        <p:spPr>
          <a:xfrm>
            <a:off x="1490528" y="3943011"/>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 name="TextBox 10">
            <a:extLst>
              <a:ext uri="{FF2B5EF4-FFF2-40B4-BE49-F238E27FC236}">
                <a16:creationId xmlns:a16="http://schemas.microsoft.com/office/drawing/2014/main" xmlns="" id="{56570CF6-A3E1-4140-AA71-7B9A8D5409ED}"/>
              </a:ext>
            </a:extLst>
          </p:cNvPr>
          <p:cNvSpPr txBox="1"/>
          <p:nvPr/>
        </p:nvSpPr>
        <p:spPr>
          <a:xfrm>
            <a:off x="2598276" y="2393273"/>
            <a:ext cx="28031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1" i="0" u="none" strike="noStrike" kern="1200" cap="none" spc="0" normalizeH="0" baseline="0" noProof="0">
                <a:ln>
                  <a:noFill/>
                </a:ln>
                <a:solidFill>
                  <a:srgbClr val="FFFFFF"/>
                </a:solidFill>
                <a:effectLst/>
                <a:uLnTx/>
                <a:uFillTx/>
                <a:latin typeface="Open Sans"/>
                <a:ea typeface="+mn-ea"/>
                <a:cs typeface="+mn-cs"/>
              </a:rPr>
              <a:t>X</a:t>
            </a:r>
          </a:p>
        </p:txBody>
      </p:sp>
      <p:sp>
        <p:nvSpPr>
          <p:cNvPr id="62" name="TextBox 61">
            <a:extLst>
              <a:ext uri="{FF2B5EF4-FFF2-40B4-BE49-F238E27FC236}">
                <a16:creationId xmlns:a16="http://schemas.microsoft.com/office/drawing/2014/main" xmlns="" id="{56B56829-1519-4065-8B34-2FA636C20B08}"/>
              </a:ext>
            </a:extLst>
          </p:cNvPr>
          <p:cNvSpPr txBox="1"/>
          <p:nvPr/>
        </p:nvSpPr>
        <p:spPr>
          <a:xfrm>
            <a:off x="3653078" y="1840635"/>
            <a:ext cx="28031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1" i="0" u="none" strike="noStrike" kern="1200" cap="none" spc="0" normalizeH="0" baseline="0" noProof="0">
                <a:ln>
                  <a:noFill/>
                </a:ln>
                <a:solidFill>
                  <a:srgbClr val="FFFFFF"/>
                </a:solidFill>
                <a:effectLst/>
                <a:uLnTx/>
                <a:uFillTx/>
                <a:latin typeface="Open Sans"/>
                <a:ea typeface="+mn-ea"/>
                <a:cs typeface="+mn-cs"/>
              </a:rPr>
              <a:t>X</a:t>
            </a:r>
          </a:p>
        </p:txBody>
      </p:sp>
      <p:sp>
        <p:nvSpPr>
          <p:cNvPr id="63" name="TextBox 62">
            <a:extLst>
              <a:ext uri="{FF2B5EF4-FFF2-40B4-BE49-F238E27FC236}">
                <a16:creationId xmlns:a16="http://schemas.microsoft.com/office/drawing/2014/main" xmlns="" id="{CEBEEAAA-79E9-4D7A-8EE4-26A8FA4698F4}"/>
              </a:ext>
            </a:extLst>
          </p:cNvPr>
          <p:cNvSpPr txBox="1"/>
          <p:nvPr/>
        </p:nvSpPr>
        <p:spPr>
          <a:xfrm>
            <a:off x="2381176" y="4783638"/>
            <a:ext cx="280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64" name="TextBox 63">
            <a:extLst>
              <a:ext uri="{FF2B5EF4-FFF2-40B4-BE49-F238E27FC236}">
                <a16:creationId xmlns:a16="http://schemas.microsoft.com/office/drawing/2014/main" xmlns="" id="{23FD9CB3-D57F-4AAE-8152-1EA2CC2F0226}"/>
              </a:ext>
            </a:extLst>
          </p:cNvPr>
          <p:cNvSpPr txBox="1"/>
          <p:nvPr/>
        </p:nvSpPr>
        <p:spPr>
          <a:xfrm>
            <a:off x="1475356" y="3904574"/>
            <a:ext cx="280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a:ln>
                <a:noFill/>
              </a:ln>
              <a:solidFill>
                <a:srgbClr val="FFFFFF"/>
              </a:solidFill>
              <a:effectLst/>
              <a:uLnTx/>
              <a:uFillTx/>
              <a:latin typeface="Open Sans"/>
              <a:ea typeface="+mn-ea"/>
              <a:cs typeface="+mn-cs"/>
            </a:endParaRPr>
          </a:p>
        </p:txBody>
      </p:sp>
      <p:sp>
        <p:nvSpPr>
          <p:cNvPr id="65" name="TextBox 64">
            <a:extLst>
              <a:ext uri="{FF2B5EF4-FFF2-40B4-BE49-F238E27FC236}">
                <a16:creationId xmlns:a16="http://schemas.microsoft.com/office/drawing/2014/main" xmlns="" id="{BF596EFF-FD9C-4FB6-8464-9E6239802984}"/>
              </a:ext>
            </a:extLst>
          </p:cNvPr>
          <p:cNvSpPr txBox="1"/>
          <p:nvPr/>
        </p:nvSpPr>
        <p:spPr>
          <a:xfrm>
            <a:off x="1511796" y="2638068"/>
            <a:ext cx="252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a:ln>
                <a:noFill/>
              </a:ln>
              <a:solidFill>
                <a:srgbClr val="FFFFFF"/>
              </a:solidFill>
              <a:effectLst/>
              <a:uLnTx/>
              <a:uFillTx/>
              <a:latin typeface="Open Sans"/>
              <a:ea typeface="+mn-ea"/>
              <a:cs typeface="+mn-cs"/>
            </a:endParaRPr>
          </a:p>
        </p:txBody>
      </p:sp>
      <p:sp>
        <p:nvSpPr>
          <p:cNvPr id="43" name="Slide Number Placeholder 4">
            <a:extLst>
              <a:ext uri="{FF2B5EF4-FFF2-40B4-BE49-F238E27FC236}">
                <a16:creationId xmlns:a16="http://schemas.microsoft.com/office/drawing/2014/main" xmlns="" id="{1E6049F6-7581-4D5C-8CC1-DC6E54A96638}"/>
              </a:ext>
            </a:extLst>
          </p:cNvPr>
          <p:cNvSpPr>
            <a:spLocks noGrp="1"/>
          </p:cNvSpPr>
          <p:nvPr>
            <p:ph type="sldNum" sz="quarter" idx="4"/>
          </p:nvPr>
        </p:nvSpPr>
        <p:spPr>
          <a:xfrm>
            <a:off x="184853" y="6392301"/>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2" name="Oval 1">
            <a:extLst>
              <a:ext uri="{FF2B5EF4-FFF2-40B4-BE49-F238E27FC236}">
                <a16:creationId xmlns:a16="http://schemas.microsoft.com/office/drawing/2014/main" xmlns="" id="{0BB4BB30-889C-4A24-8E00-A93A593F2E77}"/>
              </a:ext>
            </a:extLst>
          </p:cNvPr>
          <p:cNvSpPr/>
          <p:nvPr/>
        </p:nvSpPr>
        <p:spPr>
          <a:xfrm>
            <a:off x="3696467" y="3084670"/>
            <a:ext cx="108000" cy="108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39" name="Straight Connector 38">
            <a:extLst>
              <a:ext uri="{FF2B5EF4-FFF2-40B4-BE49-F238E27FC236}">
                <a16:creationId xmlns:a16="http://schemas.microsoft.com/office/drawing/2014/main" xmlns="" id="{347A9DC2-AB6A-467B-8BAC-3E81E0AE2EB9}"/>
              </a:ext>
            </a:extLst>
          </p:cNvPr>
          <p:cNvCxnSpPr>
            <a:cxnSpLocks/>
            <a:stCxn id="13" idx="3"/>
            <a:endCxn id="10" idx="7"/>
          </p:cNvCxnSpPr>
          <p:nvPr/>
        </p:nvCxnSpPr>
        <p:spPr>
          <a:xfrm flipH="1">
            <a:off x="2212847" y="2234913"/>
            <a:ext cx="378819" cy="768114"/>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xmlns="" id="{43DB5F28-4566-4B76-9A26-B6DF4EF8184D}"/>
              </a:ext>
            </a:extLst>
          </p:cNvPr>
          <p:cNvSpPr/>
          <p:nvPr/>
        </p:nvSpPr>
        <p:spPr>
          <a:xfrm>
            <a:off x="4552030" y="3958862"/>
            <a:ext cx="108000" cy="108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 name="Oval 5">
            <a:extLst>
              <a:ext uri="{FF2B5EF4-FFF2-40B4-BE49-F238E27FC236}">
                <a16:creationId xmlns:a16="http://schemas.microsoft.com/office/drawing/2014/main" xmlns="" id="{07E8488B-9F20-4D1D-9607-F40CE834B146}"/>
              </a:ext>
            </a:extLst>
          </p:cNvPr>
          <p:cNvSpPr/>
          <p:nvPr/>
        </p:nvSpPr>
        <p:spPr>
          <a:xfrm>
            <a:off x="3505174" y="4500623"/>
            <a:ext cx="108000" cy="108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Oval 9">
            <a:extLst>
              <a:ext uri="{FF2B5EF4-FFF2-40B4-BE49-F238E27FC236}">
                <a16:creationId xmlns:a16="http://schemas.microsoft.com/office/drawing/2014/main" xmlns="" id="{5FC066FA-AA13-4E99-9DF4-31876C0F8CD0}"/>
              </a:ext>
            </a:extLst>
          </p:cNvPr>
          <p:cNvSpPr/>
          <p:nvPr/>
        </p:nvSpPr>
        <p:spPr>
          <a:xfrm>
            <a:off x="2120663" y="2987211"/>
            <a:ext cx="108000" cy="108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Oval 12">
            <a:extLst>
              <a:ext uri="{FF2B5EF4-FFF2-40B4-BE49-F238E27FC236}">
                <a16:creationId xmlns:a16="http://schemas.microsoft.com/office/drawing/2014/main" xmlns="" id="{B43C1CF2-4A72-4498-BAD4-4519C740DE3B}"/>
              </a:ext>
            </a:extLst>
          </p:cNvPr>
          <p:cNvSpPr/>
          <p:nvPr/>
        </p:nvSpPr>
        <p:spPr>
          <a:xfrm>
            <a:off x="2575850" y="2142729"/>
            <a:ext cx="108000" cy="108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51" name="Straight Connector 50">
            <a:extLst>
              <a:ext uri="{FF2B5EF4-FFF2-40B4-BE49-F238E27FC236}">
                <a16:creationId xmlns:a16="http://schemas.microsoft.com/office/drawing/2014/main" xmlns="" id="{ABCD91FC-CD79-4296-946F-C7E78E465A52}"/>
              </a:ext>
            </a:extLst>
          </p:cNvPr>
          <p:cNvCxnSpPr>
            <a:cxnSpLocks/>
            <a:stCxn id="9" idx="0"/>
            <a:endCxn id="10" idx="3"/>
          </p:cNvCxnSpPr>
          <p:nvPr/>
        </p:nvCxnSpPr>
        <p:spPr>
          <a:xfrm flipV="1">
            <a:off x="1616528" y="3079395"/>
            <a:ext cx="519951" cy="863616"/>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70327550-AF8A-460B-BAB9-1EE015E31F2C}"/>
              </a:ext>
            </a:extLst>
          </p:cNvPr>
          <p:cNvCxnSpPr>
            <a:cxnSpLocks/>
            <a:stCxn id="9" idx="5"/>
            <a:endCxn id="8" idx="1"/>
          </p:cNvCxnSpPr>
          <p:nvPr/>
        </p:nvCxnSpPr>
        <p:spPr>
          <a:xfrm>
            <a:off x="1705623" y="4158106"/>
            <a:ext cx="726616" cy="705982"/>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53AF0A79-EB73-4495-9D15-D131B6B2D9F2}"/>
              </a:ext>
            </a:extLst>
          </p:cNvPr>
          <p:cNvCxnSpPr>
            <a:cxnSpLocks/>
            <a:stCxn id="6" idx="3"/>
            <a:endCxn id="63" idx="3"/>
          </p:cNvCxnSpPr>
          <p:nvPr/>
        </p:nvCxnSpPr>
        <p:spPr>
          <a:xfrm flipH="1">
            <a:off x="2661492" y="4592807"/>
            <a:ext cx="859498" cy="344720"/>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868643F8-8C2C-44DB-A2FB-89B210BAB1F7}"/>
              </a:ext>
            </a:extLst>
          </p:cNvPr>
          <p:cNvCxnSpPr>
            <a:cxnSpLocks/>
            <a:stCxn id="6" idx="6"/>
            <a:endCxn id="5" idx="2"/>
          </p:cNvCxnSpPr>
          <p:nvPr/>
        </p:nvCxnSpPr>
        <p:spPr>
          <a:xfrm flipV="1">
            <a:off x="3613174" y="4012862"/>
            <a:ext cx="938856" cy="541761"/>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4DF01F40-0B28-46EE-A161-857809555805}"/>
              </a:ext>
            </a:extLst>
          </p:cNvPr>
          <p:cNvCxnSpPr>
            <a:cxnSpLocks/>
            <a:stCxn id="2" idx="5"/>
            <a:endCxn id="5" idx="0"/>
          </p:cNvCxnSpPr>
          <p:nvPr/>
        </p:nvCxnSpPr>
        <p:spPr>
          <a:xfrm>
            <a:off x="3788651" y="3176854"/>
            <a:ext cx="817379" cy="782008"/>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xmlns="" id="{D08A3D00-04AB-4CD5-8AAE-3EE7BB466106}"/>
              </a:ext>
            </a:extLst>
          </p:cNvPr>
          <p:cNvCxnSpPr>
            <a:cxnSpLocks/>
          </p:cNvCxnSpPr>
          <p:nvPr/>
        </p:nvCxnSpPr>
        <p:spPr>
          <a:xfrm flipV="1">
            <a:off x="3763484" y="2077996"/>
            <a:ext cx="41626" cy="1022490"/>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xmlns="" id="{EB869351-2BA0-4622-8695-BDA0C880A45A}"/>
              </a:ext>
            </a:extLst>
          </p:cNvPr>
          <p:cNvCxnSpPr>
            <a:cxnSpLocks/>
            <a:stCxn id="7" idx="2"/>
            <a:endCxn id="13" idx="7"/>
          </p:cNvCxnSpPr>
          <p:nvPr/>
        </p:nvCxnSpPr>
        <p:spPr>
          <a:xfrm flipH="1">
            <a:off x="2668034" y="1951996"/>
            <a:ext cx="1002687" cy="206549"/>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xmlns="" id="{C98E3A17-07E1-4B42-AEE6-6C631E21E0D4}"/>
              </a:ext>
            </a:extLst>
          </p:cNvPr>
          <p:cNvSpPr/>
          <p:nvPr/>
        </p:nvSpPr>
        <p:spPr>
          <a:xfrm>
            <a:off x="3739695" y="3087804"/>
            <a:ext cx="108000" cy="108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0" name="Oval 49">
            <a:extLst>
              <a:ext uri="{FF2B5EF4-FFF2-40B4-BE49-F238E27FC236}">
                <a16:creationId xmlns:a16="http://schemas.microsoft.com/office/drawing/2014/main" xmlns="" id="{35D5C396-FEBB-4E01-80EE-9FF77BA576D2}"/>
              </a:ext>
            </a:extLst>
          </p:cNvPr>
          <p:cNvSpPr/>
          <p:nvPr/>
        </p:nvSpPr>
        <p:spPr>
          <a:xfrm>
            <a:off x="3973067" y="3739795"/>
            <a:ext cx="108000" cy="108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2" name="Oval 51">
            <a:extLst>
              <a:ext uri="{FF2B5EF4-FFF2-40B4-BE49-F238E27FC236}">
                <a16:creationId xmlns:a16="http://schemas.microsoft.com/office/drawing/2014/main" xmlns="" id="{DF9438C2-75C2-48BE-A035-04C82B168C23}"/>
              </a:ext>
            </a:extLst>
          </p:cNvPr>
          <p:cNvSpPr/>
          <p:nvPr/>
        </p:nvSpPr>
        <p:spPr>
          <a:xfrm>
            <a:off x="3545390" y="4562328"/>
            <a:ext cx="108000" cy="108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6" name="Oval 55">
            <a:extLst>
              <a:ext uri="{FF2B5EF4-FFF2-40B4-BE49-F238E27FC236}">
                <a16:creationId xmlns:a16="http://schemas.microsoft.com/office/drawing/2014/main" xmlns="" id="{497038AF-08ED-4261-AA36-CE9694EA96B5}"/>
              </a:ext>
            </a:extLst>
          </p:cNvPr>
          <p:cNvSpPr/>
          <p:nvPr/>
        </p:nvSpPr>
        <p:spPr>
          <a:xfrm>
            <a:off x="2682290" y="4299703"/>
            <a:ext cx="108000" cy="108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7" name="Oval 56">
            <a:extLst>
              <a:ext uri="{FF2B5EF4-FFF2-40B4-BE49-F238E27FC236}">
                <a16:creationId xmlns:a16="http://schemas.microsoft.com/office/drawing/2014/main" xmlns="" id="{252BE68E-9AC9-4DB1-8F1D-1EC8028CB205}"/>
              </a:ext>
            </a:extLst>
          </p:cNvPr>
          <p:cNvSpPr/>
          <p:nvPr/>
        </p:nvSpPr>
        <p:spPr>
          <a:xfrm>
            <a:off x="2105221" y="3747735"/>
            <a:ext cx="108000" cy="108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8" name="Oval 57">
            <a:extLst>
              <a:ext uri="{FF2B5EF4-FFF2-40B4-BE49-F238E27FC236}">
                <a16:creationId xmlns:a16="http://schemas.microsoft.com/office/drawing/2014/main" xmlns="" id="{C1295A3F-043D-49FA-B5A7-C78F8971EFFC}"/>
              </a:ext>
            </a:extLst>
          </p:cNvPr>
          <p:cNvSpPr/>
          <p:nvPr/>
        </p:nvSpPr>
        <p:spPr>
          <a:xfrm>
            <a:off x="3443245" y="2452518"/>
            <a:ext cx="108000" cy="108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92" name="Straight Connector 91">
            <a:extLst>
              <a:ext uri="{FF2B5EF4-FFF2-40B4-BE49-F238E27FC236}">
                <a16:creationId xmlns:a16="http://schemas.microsoft.com/office/drawing/2014/main" xmlns="" id="{D2700B01-6D6B-4004-89AB-26588E3A9AC1}"/>
              </a:ext>
            </a:extLst>
          </p:cNvPr>
          <p:cNvCxnSpPr>
            <a:cxnSpLocks/>
            <a:stCxn id="58" idx="1"/>
            <a:endCxn id="3" idx="7"/>
          </p:cNvCxnSpPr>
          <p:nvPr/>
        </p:nvCxnSpPr>
        <p:spPr>
          <a:xfrm flipH="1" flipV="1">
            <a:off x="2821000" y="2439800"/>
            <a:ext cx="638061" cy="28534"/>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xmlns="" id="{13FFA102-904B-4783-9B8D-62136F421445}"/>
              </a:ext>
            </a:extLst>
          </p:cNvPr>
          <p:cNvCxnSpPr>
            <a:cxnSpLocks/>
            <a:stCxn id="58" idx="6"/>
            <a:endCxn id="48" idx="1"/>
          </p:cNvCxnSpPr>
          <p:nvPr/>
        </p:nvCxnSpPr>
        <p:spPr>
          <a:xfrm>
            <a:off x="3551245" y="2506518"/>
            <a:ext cx="204266" cy="597102"/>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94C968CA-70B3-4A21-978D-4045B568F2E2}"/>
              </a:ext>
            </a:extLst>
          </p:cNvPr>
          <p:cNvCxnSpPr>
            <a:cxnSpLocks/>
            <a:stCxn id="50" idx="0"/>
            <a:endCxn id="48" idx="4"/>
          </p:cNvCxnSpPr>
          <p:nvPr/>
        </p:nvCxnSpPr>
        <p:spPr>
          <a:xfrm flipH="1" flipV="1">
            <a:off x="3793695" y="3195804"/>
            <a:ext cx="233372" cy="543991"/>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7B9246C7-F477-4E30-853D-0D72DDE18AC2}"/>
              </a:ext>
            </a:extLst>
          </p:cNvPr>
          <p:cNvCxnSpPr>
            <a:cxnSpLocks/>
            <a:stCxn id="52" idx="7"/>
            <a:endCxn id="50" idx="2"/>
          </p:cNvCxnSpPr>
          <p:nvPr/>
        </p:nvCxnSpPr>
        <p:spPr>
          <a:xfrm flipV="1">
            <a:off x="3637574" y="3793795"/>
            <a:ext cx="335493" cy="784349"/>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932F3E59-ED4F-4641-91DD-ED421E35DD2F}"/>
              </a:ext>
            </a:extLst>
          </p:cNvPr>
          <p:cNvCxnSpPr>
            <a:cxnSpLocks/>
            <a:stCxn id="52" idx="1"/>
            <a:endCxn id="56" idx="6"/>
          </p:cNvCxnSpPr>
          <p:nvPr/>
        </p:nvCxnSpPr>
        <p:spPr>
          <a:xfrm flipH="1" flipV="1">
            <a:off x="2790290" y="4353703"/>
            <a:ext cx="770916" cy="224441"/>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7320858D-5333-43AA-B9CC-DE69545BAFF4}"/>
              </a:ext>
            </a:extLst>
          </p:cNvPr>
          <p:cNvCxnSpPr>
            <a:cxnSpLocks/>
            <a:stCxn id="57" idx="5"/>
            <a:endCxn id="56" idx="0"/>
          </p:cNvCxnSpPr>
          <p:nvPr/>
        </p:nvCxnSpPr>
        <p:spPr>
          <a:xfrm>
            <a:off x="2197405" y="3839919"/>
            <a:ext cx="538885" cy="459784"/>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A4E3A6D4-5141-4039-A7CE-F8D0B2B03497}"/>
              </a:ext>
            </a:extLst>
          </p:cNvPr>
          <p:cNvCxnSpPr>
            <a:cxnSpLocks/>
            <a:stCxn id="57" idx="6"/>
            <a:endCxn id="4" idx="4"/>
          </p:cNvCxnSpPr>
          <p:nvPr/>
        </p:nvCxnSpPr>
        <p:spPr>
          <a:xfrm flipH="1" flipV="1">
            <a:off x="1651774" y="2924680"/>
            <a:ext cx="561447" cy="877055"/>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xmlns="" id="{DA2B84D4-DBE2-4B70-B7F6-753E63A225A1}"/>
              </a:ext>
            </a:extLst>
          </p:cNvPr>
          <p:cNvCxnSpPr>
            <a:cxnSpLocks/>
            <a:stCxn id="3" idx="2"/>
            <a:endCxn id="4" idx="7"/>
          </p:cNvCxnSpPr>
          <p:nvPr/>
        </p:nvCxnSpPr>
        <p:spPr>
          <a:xfrm flipH="1">
            <a:off x="1740869" y="2528895"/>
            <a:ext cx="865036" cy="180690"/>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73C9267B-1A6C-4A62-967F-1E8EFE23CBCB}"/>
              </a:ext>
            </a:extLst>
          </p:cNvPr>
          <p:cNvSpPr txBox="1"/>
          <p:nvPr/>
        </p:nvSpPr>
        <p:spPr>
          <a:xfrm>
            <a:off x="6143351" y="1336076"/>
            <a:ext cx="5409712" cy="3932551"/>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1200"/>
              </a:spcAft>
              <a:buClrTx/>
              <a:buSzTx/>
              <a:buFontTx/>
              <a:buNone/>
              <a:tabLst/>
              <a:defRPr/>
            </a:pPr>
            <a:r>
              <a:rPr kumimoji="0" lang="en-ZA" sz="1600" b="0" i="0" u="none" strike="noStrike" kern="1200" cap="none" spc="0" normalizeH="0" baseline="0" noProof="0">
                <a:ln>
                  <a:noFill/>
                </a:ln>
                <a:solidFill>
                  <a:prstClr val="black"/>
                </a:solidFill>
                <a:effectLst/>
                <a:uLnTx/>
                <a:uFillTx/>
                <a:latin typeface="Open Sans"/>
                <a:ea typeface="+mn-ea"/>
                <a:cs typeface="+mn-cs"/>
              </a:rPr>
              <a:t>Drawing on the findings from the in-depth interviews, each persona’s relationships have been summarised on the spider diagram, as follows:</a:t>
            </a:r>
          </a:p>
          <a:p>
            <a:pPr marL="285750" marR="0" lvl="0" indent="-285750" algn="l" defTabSz="914400" rtl="0" eaLnBrk="1" fontAlgn="auto" latinLnBrk="0" hangingPunct="1">
              <a:lnSpc>
                <a:spcPct val="114000"/>
              </a:lnSpc>
              <a:spcBef>
                <a:spcPts val="0"/>
              </a:spcBef>
              <a:spcAft>
                <a:spcPts val="1200"/>
              </a:spcAft>
              <a:buClrTx/>
              <a:buSzTx/>
              <a:buFont typeface="Arial" panose="020B0604020202020204" pitchFamily="34" charset="0"/>
              <a:buChar char="•"/>
              <a:tabLst/>
              <a:defRPr/>
            </a:pPr>
            <a:r>
              <a:rPr kumimoji="0" lang="en-ZA" sz="1600" b="0" i="0" u="none" strike="noStrike" kern="1200" cap="none" spc="0" normalizeH="0" baseline="0" noProof="0">
                <a:ln>
                  <a:noFill/>
                </a:ln>
                <a:solidFill>
                  <a:prstClr val="black"/>
                </a:solidFill>
                <a:effectLst/>
                <a:uLnTx/>
                <a:uFillTx/>
                <a:latin typeface="Open Sans"/>
                <a:ea typeface="+mn-ea"/>
                <a:cs typeface="+mn-cs"/>
              </a:rPr>
              <a:t>The </a:t>
            </a:r>
            <a:r>
              <a:rPr kumimoji="0" lang="en-ZA" sz="1600" b="1" i="0" u="none" strike="noStrike" kern="1200" cap="none" spc="0" normalizeH="0" baseline="0" noProof="0">
                <a:ln>
                  <a:noFill/>
                </a:ln>
                <a:solidFill>
                  <a:srgbClr val="001E28">
                    <a:lumMod val="90000"/>
                    <a:lumOff val="10000"/>
                  </a:srgbClr>
                </a:solidFill>
                <a:effectLst/>
                <a:uLnTx/>
                <a:uFillTx/>
                <a:latin typeface="Open Sans"/>
                <a:ea typeface="+mn-ea"/>
                <a:cs typeface="+mn-cs"/>
              </a:rPr>
              <a:t>blue line </a:t>
            </a:r>
            <a:r>
              <a:rPr kumimoji="0" lang="en-ZA" sz="1600" b="0" i="0" u="none" strike="noStrike" kern="1200" cap="none" spc="0" normalizeH="0" baseline="0" noProof="0">
                <a:ln>
                  <a:noFill/>
                </a:ln>
                <a:solidFill>
                  <a:prstClr val="black"/>
                </a:solidFill>
                <a:effectLst/>
                <a:uLnTx/>
                <a:uFillTx/>
                <a:latin typeface="Open Sans"/>
                <a:ea typeface="+mn-ea"/>
                <a:cs typeface="+mn-cs"/>
              </a:rPr>
              <a:t>indicates their </a:t>
            </a:r>
            <a:r>
              <a:rPr kumimoji="0" lang="en-ZA" sz="1600" b="1" i="0" u="none" strike="noStrike" kern="1200" cap="none" spc="0" normalizeH="0" baseline="0" noProof="0">
                <a:ln>
                  <a:noFill/>
                </a:ln>
                <a:solidFill>
                  <a:srgbClr val="004157"/>
                </a:solidFill>
                <a:effectLst/>
                <a:uLnTx/>
                <a:uFillTx/>
                <a:latin typeface="Open Sans"/>
                <a:ea typeface="+mn-ea"/>
                <a:cs typeface="+mn-cs"/>
              </a:rPr>
              <a:t>formal</a:t>
            </a:r>
            <a:r>
              <a:rPr kumimoji="0" lang="en-ZA" sz="1600" b="0" i="0" u="none" strike="noStrike" kern="1200" cap="none" spc="0" normalizeH="0" baseline="0" noProof="0">
                <a:ln>
                  <a:noFill/>
                </a:ln>
                <a:solidFill>
                  <a:prstClr val="black"/>
                </a:solidFill>
                <a:effectLst/>
                <a:uLnTx/>
                <a:uFillTx/>
                <a:latin typeface="Open Sans"/>
                <a:ea typeface="+mn-ea"/>
                <a:cs typeface="+mn-cs"/>
              </a:rPr>
              <a:t> relationships</a:t>
            </a:r>
          </a:p>
          <a:p>
            <a:pPr marL="285750" marR="0" lvl="0" indent="-285750" algn="l" defTabSz="914400" rtl="0" eaLnBrk="1" fontAlgn="auto" latinLnBrk="0" hangingPunct="1">
              <a:lnSpc>
                <a:spcPct val="114000"/>
              </a:lnSpc>
              <a:spcBef>
                <a:spcPts val="0"/>
              </a:spcBef>
              <a:spcAft>
                <a:spcPts val="1200"/>
              </a:spcAft>
              <a:buClrTx/>
              <a:buSzTx/>
              <a:buFont typeface="Arial" panose="020B0604020202020204" pitchFamily="34" charset="0"/>
              <a:buChar char="•"/>
              <a:tabLst/>
              <a:defRPr/>
            </a:pPr>
            <a:r>
              <a:rPr kumimoji="0" lang="en-ZA" sz="1600" b="0" i="0" u="none" strike="noStrike" kern="1200" cap="none" spc="0" normalizeH="0" baseline="0" noProof="0">
                <a:ln>
                  <a:noFill/>
                </a:ln>
                <a:solidFill>
                  <a:prstClr val="black"/>
                </a:solidFill>
                <a:effectLst/>
                <a:uLnTx/>
                <a:uFillTx/>
                <a:latin typeface="Open Sans"/>
                <a:ea typeface="+mn-ea"/>
                <a:cs typeface="+mn-cs"/>
              </a:rPr>
              <a:t>The </a:t>
            </a:r>
            <a:r>
              <a:rPr kumimoji="0" lang="en-ZA" sz="1600" b="1" i="0" u="none" strike="noStrike" kern="1200" cap="none" spc="0" normalizeH="0" baseline="0" noProof="0">
                <a:ln>
                  <a:noFill/>
                </a:ln>
                <a:solidFill>
                  <a:srgbClr val="8B0E3A"/>
                </a:solidFill>
                <a:effectLst/>
                <a:uLnTx/>
                <a:uFillTx/>
                <a:latin typeface="Open Sans"/>
                <a:ea typeface="+mn-ea"/>
                <a:cs typeface="+mn-cs"/>
              </a:rPr>
              <a:t>pink line </a:t>
            </a:r>
            <a:r>
              <a:rPr kumimoji="0" lang="en-ZA" sz="1600" b="0" i="0" u="none" strike="noStrike" kern="1200" cap="none" spc="0" normalizeH="0" baseline="0" noProof="0">
                <a:ln>
                  <a:noFill/>
                </a:ln>
                <a:solidFill>
                  <a:prstClr val="black"/>
                </a:solidFill>
                <a:effectLst/>
                <a:uLnTx/>
                <a:uFillTx/>
                <a:latin typeface="Open Sans"/>
                <a:ea typeface="+mn-ea"/>
                <a:cs typeface="+mn-cs"/>
              </a:rPr>
              <a:t>indicates their </a:t>
            </a:r>
            <a:r>
              <a:rPr kumimoji="0" lang="en-ZA" sz="1600" b="1" i="0" u="none" strike="noStrike" kern="1200" cap="none" spc="0" normalizeH="0" baseline="0" noProof="0">
                <a:ln>
                  <a:noFill/>
                </a:ln>
                <a:solidFill>
                  <a:srgbClr val="8B0E3A"/>
                </a:solidFill>
                <a:effectLst/>
                <a:uLnTx/>
                <a:uFillTx/>
                <a:latin typeface="Open Sans"/>
                <a:ea typeface="+mn-ea"/>
                <a:cs typeface="+mn-cs"/>
              </a:rPr>
              <a:t>informal</a:t>
            </a:r>
            <a:r>
              <a:rPr kumimoji="0" lang="en-ZA" sz="1600" b="0" i="0" u="none" strike="noStrike" kern="1200" cap="none" spc="0" normalizeH="0" baseline="0" noProof="0">
                <a:ln>
                  <a:noFill/>
                </a:ln>
                <a:solidFill>
                  <a:prstClr val="black"/>
                </a:solidFill>
                <a:effectLst/>
                <a:uLnTx/>
                <a:uFillTx/>
                <a:latin typeface="Open Sans"/>
                <a:ea typeface="+mn-ea"/>
                <a:cs typeface="+mn-cs"/>
              </a:rPr>
              <a:t> relationships</a:t>
            </a:r>
          </a:p>
          <a:p>
            <a:pPr marL="0" marR="0" lvl="0" indent="0" algn="l" defTabSz="914400" rtl="0" eaLnBrk="1" fontAlgn="auto" latinLnBrk="0" hangingPunct="1">
              <a:lnSpc>
                <a:spcPct val="114000"/>
              </a:lnSpc>
              <a:spcBef>
                <a:spcPts val="0"/>
              </a:spcBef>
              <a:spcAft>
                <a:spcPts val="1200"/>
              </a:spcAft>
              <a:buClrTx/>
              <a:buSzTx/>
              <a:buFontTx/>
              <a:buNone/>
              <a:tabLst/>
              <a:defRPr/>
            </a:pPr>
            <a:r>
              <a:rPr kumimoji="0" lang="en-ZA" sz="1600" b="0" i="0" u="none" strike="noStrike" kern="1200" cap="none" spc="0" normalizeH="0" baseline="0" noProof="0">
                <a:ln>
                  <a:noFill/>
                </a:ln>
                <a:solidFill>
                  <a:prstClr val="black"/>
                </a:solidFill>
                <a:effectLst/>
                <a:uLnTx/>
                <a:uFillTx/>
                <a:latin typeface="Open Sans"/>
                <a:ea typeface="+mn-ea"/>
                <a:cs typeface="+mn-cs"/>
              </a:rPr>
              <a:t>In addition, certain relationships have been highlighted and classified as either a:</a:t>
            </a:r>
          </a:p>
          <a:p>
            <a:pPr marL="285750" marR="0" lvl="0" indent="-285750" algn="l" defTabSz="914400" rtl="0" eaLnBrk="1" fontAlgn="auto" latinLnBrk="0" hangingPunct="1">
              <a:lnSpc>
                <a:spcPct val="114000"/>
              </a:lnSpc>
              <a:spcBef>
                <a:spcPts val="0"/>
              </a:spcBef>
              <a:spcAft>
                <a:spcPts val="1200"/>
              </a:spcAft>
              <a:buClrTx/>
              <a:buSzTx/>
              <a:buFont typeface="Arial" panose="020B0604020202020204" pitchFamily="34" charset="0"/>
              <a:buChar char="•"/>
              <a:tabLst/>
              <a:defRPr/>
            </a:pPr>
            <a:r>
              <a:rPr kumimoji="0" lang="en-ZA" sz="1600" b="0" i="0" u="none" strike="noStrike" kern="1200" cap="none" spc="0" normalizeH="0" baseline="0" noProof="0">
                <a:ln>
                  <a:noFill/>
                </a:ln>
                <a:solidFill>
                  <a:prstClr val="black"/>
                </a:solidFill>
                <a:effectLst/>
                <a:uLnTx/>
                <a:uFillTx/>
                <a:latin typeface="Open Sans"/>
                <a:ea typeface="+mn-ea"/>
                <a:cs typeface="+mn-cs"/>
              </a:rPr>
              <a:t>Valued relationships (</a:t>
            </a:r>
            <a:r>
              <a:rPr kumimoji="0" lang="en-ZA"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ZA" sz="1600" b="0" i="0" u="none" strike="noStrike" kern="1200" cap="none" spc="0" normalizeH="0" baseline="0" noProof="0">
                <a:ln>
                  <a:noFill/>
                </a:ln>
                <a:solidFill>
                  <a:prstClr val="black"/>
                </a:solidFill>
                <a:effectLst/>
                <a:uLnTx/>
                <a:uFillTx/>
                <a:latin typeface="Open Sans"/>
                <a:ea typeface="+mn-ea"/>
                <a:cs typeface="+mn-cs"/>
              </a:rPr>
              <a:t>) which are working well for the business; or</a:t>
            </a:r>
          </a:p>
          <a:p>
            <a:pPr marL="285750" marR="0" lvl="0" indent="-285750" algn="l" defTabSz="914400" rtl="0" eaLnBrk="1" fontAlgn="auto" latinLnBrk="0" hangingPunct="1">
              <a:lnSpc>
                <a:spcPct val="114000"/>
              </a:lnSpc>
              <a:spcBef>
                <a:spcPts val="0"/>
              </a:spcBef>
              <a:spcAft>
                <a:spcPts val="1200"/>
              </a:spcAft>
              <a:buClrTx/>
              <a:buSzTx/>
              <a:buFont typeface="Arial" panose="020B0604020202020204" pitchFamily="34" charset="0"/>
              <a:buChar char="•"/>
              <a:tabLst/>
              <a:defRPr/>
            </a:pPr>
            <a:r>
              <a:rPr lang="en-ZA" sz="1600">
                <a:solidFill>
                  <a:prstClr val="black"/>
                </a:solidFill>
                <a:latin typeface="Open Sans"/>
              </a:rPr>
              <a:t>E</a:t>
            </a:r>
            <a:r>
              <a:rPr kumimoji="0" lang="en-ZA" sz="1600" b="0" i="0" u="none" strike="noStrike" kern="1200" cap="none" spc="0" normalizeH="0" baseline="0" noProof="0" err="1">
                <a:ln>
                  <a:noFill/>
                </a:ln>
                <a:solidFill>
                  <a:prstClr val="black"/>
                </a:solidFill>
                <a:effectLst/>
                <a:uLnTx/>
                <a:uFillTx/>
                <a:latin typeface="Open Sans"/>
                <a:ea typeface="+mn-ea"/>
                <a:cs typeface="+mn-cs"/>
              </a:rPr>
              <a:t>xtractive</a:t>
            </a:r>
            <a:r>
              <a:rPr kumimoji="0" lang="en-ZA" sz="1600" b="0" i="0" u="none" strike="noStrike" kern="1200" cap="none" spc="0" normalizeH="0" baseline="0" noProof="0">
                <a:ln>
                  <a:noFill/>
                </a:ln>
                <a:solidFill>
                  <a:prstClr val="black"/>
                </a:solidFill>
                <a:effectLst/>
                <a:uLnTx/>
                <a:uFillTx/>
                <a:latin typeface="Open Sans"/>
                <a:ea typeface="+mn-ea"/>
                <a:cs typeface="+mn-cs"/>
              </a:rPr>
              <a:t> relationships (</a:t>
            </a:r>
            <a:r>
              <a:rPr kumimoji="0" lang="en-ZA" sz="1600" b="1" i="0" u="none" strike="noStrike" kern="1200" cap="none" spc="0" normalizeH="0" baseline="0" noProof="0">
                <a:ln>
                  <a:noFill/>
                </a:ln>
                <a:solidFill>
                  <a:prstClr val="black"/>
                </a:solidFill>
                <a:effectLst/>
                <a:uLnTx/>
                <a:uFillTx/>
                <a:latin typeface="Open Sans"/>
                <a:ea typeface="+mn-ea"/>
                <a:cs typeface="+mn-cs"/>
              </a:rPr>
              <a:t>x</a:t>
            </a:r>
            <a:r>
              <a:rPr kumimoji="0" lang="en-ZA" sz="1600" b="0" i="0" u="none" strike="noStrike" kern="1200" cap="none" spc="0" normalizeH="0" baseline="0" noProof="0">
                <a:ln>
                  <a:noFill/>
                </a:ln>
                <a:solidFill>
                  <a:prstClr val="black"/>
                </a:solidFill>
                <a:effectLst/>
                <a:uLnTx/>
                <a:uFillTx/>
                <a:latin typeface="Open Sans"/>
                <a:ea typeface="+mn-ea"/>
                <a:cs typeface="+mn-cs"/>
              </a:rPr>
              <a:t>) which are currently not adding value to the business</a:t>
            </a:r>
          </a:p>
        </p:txBody>
      </p:sp>
      <p:sp>
        <p:nvSpPr>
          <p:cNvPr id="21" name="TextBox 20">
            <a:extLst>
              <a:ext uri="{FF2B5EF4-FFF2-40B4-BE49-F238E27FC236}">
                <a16:creationId xmlns:a16="http://schemas.microsoft.com/office/drawing/2014/main" xmlns="" id="{49CC2B94-9F68-4252-BD72-FA38C61941CF}"/>
              </a:ext>
            </a:extLst>
          </p:cNvPr>
          <p:cNvSpPr txBox="1"/>
          <p:nvPr/>
        </p:nvSpPr>
        <p:spPr>
          <a:xfrm>
            <a:off x="184852" y="120158"/>
            <a:ext cx="119065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b="1">
                <a:solidFill>
                  <a:prstClr val="black"/>
                </a:solidFill>
                <a:latin typeface="Open Sans"/>
              </a:rPr>
              <a:t>A</a:t>
            </a:r>
            <a:r>
              <a:rPr kumimoji="0" lang="en-ZA" sz="2000" b="1" i="0" u="none" strike="noStrike" kern="1200" cap="none" spc="0" normalizeH="0" baseline="0" noProof="0">
                <a:ln>
                  <a:noFill/>
                </a:ln>
                <a:solidFill>
                  <a:prstClr val="black"/>
                </a:solidFill>
                <a:effectLst/>
                <a:uLnTx/>
                <a:uFillTx/>
                <a:latin typeface="Open Sans"/>
                <a:ea typeface="+mn-ea"/>
                <a:cs typeface="+mn-cs"/>
              </a:rPr>
              <a:t> multi-dimensional framework has been used to illustrate each persona’s degree of formalisation and informalisation </a:t>
            </a:r>
            <a:r>
              <a:rPr lang="en-ZA" sz="2000" b="1">
                <a:solidFill>
                  <a:prstClr val="black"/>
                </a:solidFill>
                <a:latin typeface="Open Sans"/>
              </a:rPr>
              <a:t>across</a:t>
            </a:r>
            <a:r>
              <a:rPr kumimoji="0" lang="en-ZA" sz="2000" b="1" i="0" u="none" strike="noStrike" kern="1200" cap="none" spc="0" normalizeH="0" baseline="0" noProof="0">
                <a:ln>
                  <a:noFill/>
                </a:ln>
                <a:solidFill>
                  <a:prstClr val="black"/>
                </a:solidFill>
                <a:effectLst/>
                <a:uLnTx/>
                <a:uFillTx/>
                <a:latin typeface="Open Sans"/>
                <a:ea typeface="+mn-ea"/>
                <a:cs typeface="+mn-cs"/>
              </a:rPr>
              <a:t> various areas of their business </a:t>
            </a:r>
            <a:endParaRPr kumimoji="0" lang="en-ZA" sz="2000" b="1" i="0" u="sng" strike="noStrike" kern="1200" cap="none" spc="0" normalizeH="0" baseline="0" noProof="0">
              <a:ln>
                <a:noFill/>
              </a:ln>
              <a:solidFill>
                <a:prstClr val="black"/>
              </a:solidFill>
              <a:effectLst/>
              <a:uLnTx/>
              <a:uFillTx/>
              <a:latin typeface="Open Sans"/>
              <a:ea typeface="+mn-ea"/>
              <a:cs typeface="+mn-cs"/>
            </a:endParaRPr>
          </a:p>
        </p:txBody>
      </p:sp>
      <p:grpSp>
        <p:nvGrpSpPr>
          <p:cNvPr id="16" name="Group 15">
            <a:extLst>
              <a:ext uri="{FF2B5EF4-FFF2-40B4-BE49-F238E27FC236}">
                <a16:creationId xmlns:a16="http://schemas.microsoft.com/office/drawing/2014/main" xmlns="" id="{AACFDFF4-3BED-49FD-8819-6720F75CB7D5}"/>
              </a:ext>
            </a:extLst>
          </p:cNvPr>
          <p:cNvGrpSpPr/>
          <p:nvPr/>
        </p:nvGrpSpPr>
        <p:grpSpPr>
          <a:xfrm>
            <a:off x="1471940" y="5890526"/>
            <a:ext cx="2915003" cy="452145"/>
            <a:chOff x="1471940" y="5890526"/>
            <a:chExt cx="2915003" cy="452145"/>
          </a:xfrm>
        </p:grpSpPr>
        <p:sp>
          <p:nvSpPr>
            <p:cNvPr id="44" name="Rectangle 43">
              <a:extLst>
                <a:ext uri="{FF2B5EF4-FFF2-40B4-BE49-F238E27FC236}">
                  <a16:creationId xmlns:a16="http://schemas.microsoft.com/office/drawing/2014/main" xmlns="" id="{7BB9955B-995C-482E-B785-E30C69DA5A09}"/>
                </a:ext>
              </a:extLst>
            </p:cNvPr>
            <p:cNvSpPr/>
            <p:nvPr/>
          </p:nvSpPr>
          <p:spPr>
            <a:xfrm>
              <a:off x="1471940" y="5890526"/>
              <a:ext cx="2915003" cy="45214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5" name="TextBox 44">
              <a:extLst>
                <a:ext uri="{FF2B5EF4-FFF2-40B4-BE49-F238E27FC236}">
                  <a16:creationId xmlns:a16="http://schemas.microsoft.com/office/drawing/2014/main" xmlns="" id="{970191F8-153D-4183-8E79-75D23CD22326}"/>
                </a:ext>
              </a:extLst>
            </p:cNvPr>
            <p:cNvSpPr txBox="1"/>
            <p:nvPr/>
          </p:nvSpPr>
          <p:spPr>
            <a:xfrm>
              <a:off x="2992205" y="5947376"/>
              <a:ext cx="11955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b="1" i="0" u="none" strike="noStrike" kern="1200" cap="none" spc="0" normalizeH="0" baseline="0" noProof="0">
                  <a:ln>
                    <a:noFill/>
                  </a:ln>
                  <a:solidFill>
                    <a:srgbClr val="8B0E3A"/>
                  </a:solidFill>
                  <a:effectLst/>
                  <a:uLnTx/>
                  <a:uFillTx/>
                  <a:latin typeface="Open Sans"/>
                  <a:ea typeface="+mn-ea"/>
                  <a:cs typeface="+mn-cs"/>
                </a:rPr>
                <a:t>Informal</a:t>
              </a:r>
            </a:p>
          </p:txBody>
        </p:sp>
        <p:sp>
          <p:nvSpPr>
            <p:cNvPr id="46" name="TextBox 45">
              <a:extLst>
                <a:ext uri="{FF2B5EF4-FFF2-40B4-BE49-F238E27FC236}">
                  <a16:creationId xmlns:a16="http://schemas.microsoft.com/office/drawing/2014/main" xmlns="" id="{9FE1E5FE-DD20-4651-8720-07ADCD4987AA}"/>
                </a:ext>
              </a:extLst>
            </p:cNvPr>
            <p:cNvSpPr txBox="1"/>
            <p:nvPr/>
          </p:nvSpPr>
          <p:spPr>
            <a:xfrm>
              <a:off x="1589542" y="5947376"/>
              <a:ext cx="11955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b="1" i="0" u="none" strike="noStrike" kern="1200" cap="none" spc="0" normalizeH="0" baseline="0" noProof="0">
                  <a:ln>
                    <a:noFill/>
                  </a:ln>
                  <a:solidFill>
                    <a:srgbClr val="001E28">
                      <a:lumMod val="90000"/>
                      <a:lumOff val="10000"/>
                    </a:srgbClr>
                  </a:solidFill>
                  <a:effectLst/>
                  <a:uLnTx/>
                  <a:uFillTx/>
                  <a:latin typeface="Open Sans"/>
                  <a:ea typeface="+mn-ea"/>
                  <a:cs typeface="+mn-cs"/>
                </a:rPr>
                <a:t>Formal</a:t>
              </a:r>
            </a:p>
          </p:txBody>
        </p:sp>
      </p:grpSp>
    </p:spTree>
    <p:extLst>
      <p:ext uri="{BB962C8B-B14F-4D97-AF65-F5344CB8AC3E}">
        <p14:creationId xmlns:p14="http://schemas.microsoft.com/office/powerpoint/2010/main" val="408596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food, person, holding&#10;&#10;Description automatically generated">
            <a:extLst>
              <a:ext uri="{FF2B5EF4-FFF2-40B4-BE49-F238E27FC236}">
                <a16:creationId xmlns:a16="http://schemas.microsoft.com/office/drawing/2014/main" xmlns="" id="{8A2AC092-8669-4E8C-A22E-60F59550D9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2" y="-2"/>
            <a:ext cx="12265470" cy="6876000"/>
          </a:xfrm>
          <a:prstGeom prst="rect">
            <a:avLst/>
          </a:prstGeom>
        </p:spPr>
      </p:pic>
      <p:sp>
        <p:nvSpPr>
          <p:cNvPr id="20" name="Rectangle 19">
            <a:extLst>
              <a:ext uri="{FF2B5EF4-FFF2-40B4-BE49-F238E27FC236}">
                <a16:creationId xmlns:a16="http://schemas.microsoft.com/office/drawing/2014/main" xmlns="" id="{F6B78248-4EDC-423C-A415-337E8EAC8C24}"/>
              </a:ext>
            </a:extLst>
          </p:cNvPr>
          <p:cNvSpPr/>
          <p:nvPr/>
        </p:nvSpPr>
        <p:spPr>
          <a:xfrm>
            <a:off x="-3101" y="-1"/>
            <a:ext cx="3361423" cy="186690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a:xfrm>
            <a:off x="362407" y="6403123"/>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srgbClr val="FFFFFF"/>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r>
              <a:rPr kumimoji="0" lang="en-ZA" sz="1200" b="0" i="0" u="none" strike="noStrike" kern="1200" cap="none" spc="0" normalizeH="0" baseline="0" noProof="0">
                <a:ln>
                  <a:noFill/>
                </a:ln>
                <a:solidFill>
                  <a:srgbClr val="FFFFFF"/>
                </a:solidFill>
                <a:effectLst/>
                <a:uLnTx/>
                <a:uFillTx/>
                <a:latin typeface="Open Sans"/>
                <a:ea typeface="+mn-ea"/>
                <a:cs typeface="+mn-cs"/>
              </a:rPr>
              <a:t> |</a:t>
            </a:r>
          </a:p>
        </p:txBody>
      </p:sp>
      <p:sp>
        <p:nvSpPr>
          <p:cNvPr id="14" name="TextBox 13">
            <a:extLst>
              <a:ext uri="{FF2B5EF4-FFF2-40B4-BE49-F238E27FC236}">
                <a16:creationId xmlns:a16="http://schemas.microsoft.com/office/drawing/2014/main" xmlns="" id="{2DC492CD-254C-49F2-9704-8699E6FCC6FA}"/>
              </a:ext>
            </a:extLst>
          </p:cNvPr>
          <p:cNvSpPr txBox="1"/>
          <p:nvPr/>
        </p:nvSpPr>
        <p:spPr>
          <a:xfrm>
            <a:off x="229475" y="21449"/>
            <a:ext cx="2991379"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000" b="1" i="0" u="none" strike="noStrike" kern="1200" cap="none" spc="0" normalizeH="0" baseline="0" noProof="0">
                <a:ln>
                  <a:noFill/>
                </a:ln>
                <a:solidFill>
                  <a:srgbClr val="FFFFFF"/>
                </a:solidFill>
                <a:effectLst/>
                <a:uLnTx/>
                <a:uFillTx/>
                <a:latin typeface="Open Sans"/>
                <a:ea typeface="+mn-ea"/>
                <a:cs typeface="+mn-cs"/>
              </a:rPr>
              <a:t>Michael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srgbClr val="FFFFFF"/>
                </a:solidFill>
                <a:effectLst/>
                <a:uLnTx/>
                <a:uFillTx/>
                <a:latin typeface="Open Sans"/>
                <a:ea typeface="+mn-ea"/>
                <a:cs typeface="+mn-cs"/>
              </a:rPr>
              <a:t>MOSTLY INFORMAL</a:t>
            </a:r>
          </a:p>
        </p:txBody>
      </p:sp>
      <p:sp>
        <p:nvSpPr>
          <p:cNvPr id="4" name="Rectangle 3">
            <a:extLst>
              <a:ext uri="{FF2B5EF4-FFF2-40B4-BE49-F238E27FC236}">
                <a16:creationId xmlns:a16="http://schemas.microsoft.com/office/drawing/2014/main" xmlns="" id="{16A322C1-78B4-47ED-9FD9-E6FE39289524}"/>
              </a:ext>
            </a:extLst>
          </p:cNvPr>
          <p:cNvSpPr/>
          <p:nvPr/>
        </p:nvSpPr>
        <p:spPr>
          <a:xfrm>
            <a:off x="0" y="0"/>
            <a:ext cx="169555" cy="6876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Rectangle 17">
            <a:extLst>
              <a:ext uri="{FF2B5EF4-FFF2-40B4-BE49-F238E27FC236}">
                <a16:creationId xmlns:a16="http://schemas.microsoft.com/office/drawing/2014/main" xmlns="" id="{1AD43D13-1429-4BA0-8418-E335D8A2E3DE}"/>
              </a:ext>
            </a:extLst>
          </p:cNvPr>
          <p:cNvSpPr/>
          <p:nvPr/>
        </p:nvSpPr>
        <p:spPr>
          <a:xfrm>
            <a:off x="7411452" y="0"/>
            <a:ext cx="4860000" cy="6876000"/>
          </a:xfrm>
          <a:prstGeom prst="rect">
            <a:avLst/>
          </a:prstGeom>
          <a:solidFill>
            <a:schemeClr val="tx1">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19" name="Straight Connector 18">
            <a:extLst>
              <a:ext uri="{FF2B5EF4-FFF2-40B4-BE49-F238E27FC236}">
                <a16:creationId xmlns:a16="http://schemas.microsoft.com/office/drawing/2014/main" xmlns="" id="{89238553-029C-4246-B2D8-585090061F4F}"/>
              </a:ext>
            </a:extLst>
          </p:cNvPr>
          <p:cNvCxnSpPr>
            <a:cxnSpLocks/>
          </p:cNvCxnSpPr>
          <p:nvPr/>
        </p:nvCxnSpPr>
        <p:spPr>
          <a:xfrm>
            <a:off x="8621659" y="684752"/>
            <a:ext cx="13438" cy="5655683"/>
          </a:xfrm>
          <a:prstGeom prst="line">
            <a:avLst/>
          </a:prstGeom>
          <a:ln w="5715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5C90EBEF-3EF5-4545-AB88-C942EE8A29B9}"/>
              </a:ext>
            </a:extLst>
          </p:cNvPr>
          <p:cNvSpPr txBox="1"/>
          <p:nvPr/>
        </p:nvSpPr>
        <p:spPr>
          <a:xfrm>
            <a:off x="7790297" y="1121614"/>
            <a:ext cx="16881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srgbClr val="FFFFFF"/>
                </a:solidFill>
                <a:effectLst/>
                <a:uLnTx/>
                <a:uFillTx/>
                <a:latin typeface="Open Sans"/>
                <a:ea typeface="+mn-ea"/>
                <a:cs typeface="+mn-cs"/>
              </a:rPr>
              <a:t>2011</a:t>
            </a:r>
          </a:p>
        </p:txBody>
      </p:sp>
      <p:sp>
        <p:nvSpPr>
          <p:cNvPr id="22" name="TextBox 21">
            <a:extLst>
              <a:ext uri="{FF2B5EF4-FFF2-40B4-BE49-F238E27FC236}">
                <a16:creationId xmlns:a16="http://schemas.microsoft.com/office/drawing/2014/main" xmlns="" id="{4E1C35F6-2F20-4799-8968-42AAB638DDD5}"/>
              </a:ext>
            </a:extLst>
          </p:cNvPr>
          <p:cNvSpPr txBox="1"/>
          <p:nvPr/>
        </p:nvSpPr>
        <p:spPr>
          <a:xfrm>
            <a:off x="7790297" y="2035793"/>
            <a:ext cx="9842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srgbClr val="FFFFFF"/>
                </a:solidFill>
                <a:effectLst/>
                <a:uLnTx/>
                <a:uFillTx/>
                <a:latin typeface="Open Sans"/>
                <a:ea typeface="+mn-ea"/>
                <a:cs typeface="+mn-cs"/>
              </a:rPr>
              <a:t>2012- 2014</a:t>
            </a:r>
          </a:p>
        </p:txBody>
      </p:sp>
      <p:sp>
        <p:nvSpPr>
          <p:cNvPr id="23" name="TextBox 22">
            <a:extLst>
              <a:ext uri="{FF2B5EF4-FFF2-40B4-BE49-F238E27FC236}">
                <a16:creationId xmlns:a16="http://schemas.microsoft.com/office/drawing/2014/main" xmlns="" id="{ABC5A616-15B5-4874-8012-0CC1521CABE7}"/>
              </a:ext>
            </a:extLst>
          </p:cNvPr>
          <p:cNvSpPr txBox="1"/>
          <p:nvPr/>
        </p:nvSpPr>
        <p:spPr>
          <a:xfrm>
            <a:off x="7790297" y="3885660"/>
            <a:ext cx="16881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srgbClr val="FFFFFF"/>
                </a:solidFill>
                <a:effectLst/>
                <a:uLnTx/>
                <a:uFillTx/>
                <a:latin typeface="Open Sans"/>
                <a:ea typeface="+mn-ea"/>
                <a:cs typeface="+mn-cs"/>
              </a:rPr>
              <a:t>2014</a:t>
            </a:r>
          </a:p>
        </p:txBody>
      </p:sp>
      <p:sp>
        <p:nvSpPr>
          <p:cNvPr id="24" name="TextBox 23">
            <a:extLst>
              <a:ext uri="{FF2B5EF4-FFF2-40B4-BE49-F238E27FC236}">
                <a16:creationId xmlns:a16="http://schemas.microsoft.com/office/drawing/2014/main" xmlns="" id="{593B4445-C4B4-4792-B5FB-469D6AA8E3FE}"/>
              </a:ext>
            </a:extLst>
          </p:cNvPr>
          <p:cNvSpPr txBox="1"/>
          <p:nvPr/>
        </p:nvSpPr>
        <p:spPr>
          <a:xfrm>
            <a:off x="8788013" y="1137003"/>
            <a:ext cx="2736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solidFill>
                <a:effectLst/>
                <a:uLnTx/>
                <a:uFillTx/>
                <a:latin typeface="Open Sans"/>
                <a:ea typeface="+mn-ea"/>
                <a:cs typeface="+mn-cs"/>
              </a:rPr>
              <a:t>Completes college</a:t>
            </a:r>
          </a:p>
        </p:txBody>
      </p:sp>
      <p:sp>
        <p:nvSpPr>
          <p:cNvPr id="25" name="TextBox 24">
            <a:extLst>
              <a:ext uri="{FF2B5EF4-FFF2-40B4-BE49-F238E27FC236}">
                <a16:creationId xmlns:a16="http://schemas.microsoft.com/office/drawing/2014/main" xmlns="" id="{A2547001-5128-479F-B0AA-CFD212C8BDE8}"/>
              </a:ext>
            </a:extLst>
          </p:cNvPr>
          <p:cNvSpPr txBox="1"/>
          <p:nvPr/>
        </p:nvSpPr>
        <p:spPr>
          <a:xfrm>
            <a:off x="8795069" y="1926100"/>
            <a:ext cx="32245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FFFFFF"/>
                </a:solidFill>
                <a:effectLst/>
                <a:uLnTx/>
                <a:uFillTx/>
                <a:latin typeface="Open Sans"/>
                <a:ea typeface="+mn-ea"/>
                <a:cs typeface="+mn-cs"/>
              </a:rPr>
              <a:t>Employed in various contract jobs, including at a bakery and at a hotel; struggles</a:t>
            </a:r>
            <a:r>
              <a:rPr kumimoji="0" lang="en-ZA" sz="1600" b="1" i="0" u="none" strike="noStrike" kern="1200" cap="none" spc="0" normalizeH="0" noProof="0" dirty="0">
                <a:ln>
                  <a:noFill/>
                </a:ln>
                <a:solidFill>
                  <a:srgbClr val="FFFFFF"/>
                </a:solidFill>
                <a:effectLst/>
                <a:uLnTx/>
                <a:uFillTx/>
                <a:latin typeface="Open Sans"/>
                <a:ea typeface="+mn-ea"/>
                <a:cs typeface="+mn-cs"/>
              </a:rPr>
              <a:t> to secure full-time permanent </a:t>
            </a:r>
            <a:r>
              <a:rPr kumimoji="0" lang="en-ZA" sz="1600" b="1" i="0" u="none" strike="noStrike" kern="1200" cap="none" spc="0" normalizeH="0" noProof="0">
                <a:ln>
                  <a:noFill/>
                </a:ln>
                <a:solidFill>
                  <a:srgbClr val="FFFFFF"/>
                </a:solidFill>
                <a:effectLst/>
                <a:uLnTx/>
                <a:uFillTx/>
                <a:latin typeface="Open Sans"/>
                <a:ea typeface="+mn-ea"/>
                <a:cs typeface="+mn-cs"/>
              </a:rPr>
              <a:t>employment</a:t>
            </a:r>
            <a:endParaRPr kumimoji="0" lang="en-ZA" sz="16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26" name="TextBox 25">
            <a:extLst>
              <a:ext uri="{FF2B5EF4-FFF2-40B4-BE49-F238E27FC236}">
                <a16:creationId xmlns:a16="http://schemas.microsoft.com/office/drawing/2014/main" xmlns="" id="{32935E42-ED8E-43AD-9571-BD9716B150E2}"/>
              </a:ext>
            </a:extLst>
          </p:cNvPr>
          <p:cNvSpPr txBox="1"/>
          <p:nvPr/>
        </p:nvSpPr>
        <p:spPr>
          <a:xfrm>
            <a:off x="8788013" y="3531717"/>
            <a:ext cx="323163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solidFill>
                <a:effectLst/>
                <a:uLnTx/>
                <a:uFillTx/>
                <a:latin typeface="Open Sans"/>
                <a:ea typeface="+mn-ea"/>
                <a:cs typeface="+mn-cs"/>
              </a:rPr>
              <a:t>Decides to rather try self-employment;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solidFill>
                <a:effectLst/>
                <a:uLnTx/>
                <a:uFillTx/>
                <a:latin typeface="Open Sans"/>
                <a:ea typeface="+mn-ea"/>
                <a:cs typeface="+mn-cs"/>
              </a:rPr>
              <a:t>Starts out by helping his mom sell vegetables;</a:t>
            </a:r>
            <a:r>
              <a:rPr kumimoji="0" lang="en-ZA" sz="1600" b="1" i="0" u="none" strike="noStrike" kern="1200" cap="none" spc="0" normalizeH="0" noProof="0">
                <a:ln>
                  <a:noFill/>
                </a:ln>
                <a:solidFill>
                  <a:srgbClr val="FFFFFF"/>
                </a:solidFill>
                <a:effectLst/>
                <a:uLnTx/>
                <a:uFillTx/>
                <a:latin typeface="Open Sans"/>
                <a:ea typeface="+mn-ea"/>
                <a:cs typeface="+mn-cs"/>
              </a:rPr>
              <a:t> l</a:t>
            </a:r>
            <a:r>
              <a:rPr kumimoji="0" lang="en-ZA" sz="1600" b="1" i="0" u="none" strike="noStrike" kern="1200" cap="none" spc="0" normalizeH="0" baseline="0" noProof="0">
                <a:ln>
                  <a:noFill/>
                </a:ln>
                <a:solidFill>
                  <a:srgbClr val="FFFFFF"/>
                </a:solidFill>
                <a:effectLst/>
                <a:uLnTx/>
                <a:uFillTx/>
                <a:latin typeface="Open Sans"/>
                <a:ea typeface="+mn-ea"/>
                <a:cs typeface="+mn-cs"/>
              </a:rPr>
              <a:t>earns skills of the trade</a:t>
            </a:r>
          </a:p>
        </p:txBody>
      </p:sp>
      <p:sp>
        <p:nvSpPr>
          <p:cNvPr id="27" name="TextBox 26">
            <a:extLst>
              <a:ext uri="{FF2B5EF4-FFF2-40B4-BE49-F238E27FC236}">
                <a16:creationId xmlns:a16="http://schemas.microsoft.com/office/drawing/2014/main" xmlns="" id="{2F100866-ECAD-4B29-8194-577B754B7110}"/>
              </a:ext>
            </a:extLst>
          </p:cNvPr>
          <p:cNvSpPr txBox="1"/>
          <p:nvPr/>
        </p:nvSpPr>
        <p:spPr>
          <a:xfrm>
            <a:off x="8795068" y="5002789"/>
            <a:ext cx="295243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FFFFFF"/>
                </a:solidFill>
                <a:effectLst/>
                <a:uLnTx/>
                <a:uFillTx/>
                <a:latin typeface="Open Sans"/>
                <a:ea typeface="+mn-ea"/>
                <a:cs typeface="+mn-cs"/>
              </a:rPr>
              <a:t>Turning point when</a:t>
            </a:r>
            <a:r>
              <a:rPr kumimoji="0" lang="en-ZA" sz="1600" b="1" i="0" u="none" strike="noStrike" kern="1200" cap="none" spc="0" normalizeH="0" noProof="0" dirty="0">
                <a:ln>
                  <a:noFill/>
                </a:ln>
                <a:solidFill>
                  <a:srgbClr val="FFFFFF"/>
                </a:solidFill>
                <a:effectLst/>
                <a:uLnTx/>
                <a:uFillTx/>
                <a:latin typeface="Open Sans"/>
                <a:ea typeface="+mn-ea"/>
                <a:cs typeface="+mn-cs"/>
              </a:rPr>
              <a:t> m</a:t>
            </a:r>
            <a:r>
              <a:rPr kumimoji="0" lang="en-ZA" sz="1600" b="1" i="0" u="none" strike="noStrike" kern="1200" cap="none" spc="0" normalizeH="0" baseline="0" noProof="0" dirty="0">
                <a:ln>
                  <a:noFill/>
                </a:ln>
                <a:solidFill>
                  <a:srgbClr val="FFFFFF"/>
                </a:solidFill>
                <a:effectLst/>
                <a:uLnTx/>
                <a:uFillTx/>
                <a:latin typeface="Open Sans"/>
                <a:ea typeface="+mn-ea"/>
                <a:cs typeface="+mn-cs"/>
              </a:rPr>
              <a:t>om provides </a:t>
            </a:r>
            <a:r>
              <a:rPr kumimoji="0" lang="en-ZA" sz="1600" b="1" i="0" strike="noStrike" kern="1200" cap="none" spc="0" normalizeH="0" baseline="0" noProof="0" dirty="0">
                <a:ln>
                  <a:noFill/>
                </a:ln>
                <a:solidFill>
                  <a:srgbClr val="FFFFFF"/>
                </a:solidFill>
                <a:effectLst/>
                <a:uLnTx/>
                <a:uFillTx/>
                <a:latin typeface="Open Sans"/>
                <a:ea typeface="+mn-ea"/>
                <a:cs typeface="+mn-cs"/>
              </a:rPr>
              <a:t>him with some space in the</a:t>
            </a:r>
            <a:r>
              <a:rPr kumimoji="0" lang="en-ZA" sz="1600" b="1" i="0" strike="noStrike" kern="1200" cap="none" spc="0" normalizeH="0" noProof="0" dirty="0">
                <a:ln>
                  <a:noFill/>
                </a:ln>
                <a:solidFill>
                  <a:srgbClr val="FFFFFF"/>
                </a:solidFill>
                <a:effectLst/>
                <a:uLnTx/>
                <a:uFillTx/>
                <a:latin typeface="Open Sans"/>
                <a:ea typeface="+mn-ea"/>
                <a:cs typeface="+mn-cs"/>
              </a:rPr>
              <a:t> market</a:t>
            </a:r>
            <a:r>
              <a:rPr kumimoji="0" lang="en-ZA" sz="1600" b="1" i="0" strike="noStrike" kern="1200" cap="none" spc="0" normalizeH="0" baseline="0" noProof="0" dirty="0">
                <a:ln>
                  <a:noFill/>
                </a:ln>
                <a:solidFill>
                  <a:srgbClr val="FFFFFF"/>
                </a:solidFill>
                <a:effectLst/>
                <a:uLnTx/>
                <a:uFillTx/>
                <a:latin typeface="Open Sans"/>
                <a:ea typeface="+mn-ea"/>
                <a:cs typeface="+mn-cs"/>
              </a:rPr>
              <a:t> and stock </a:t>
            </a:r>
            <a:r>
              <a:rPr kumimoji="0" lang="en-ZA" sz="1600" b="1" i="0" u="none" strike="noStrike" kern="1200" cap="none" spc="0" normalizeH="0" baseline="0" noProof="0" dirty="0">
                <a:ln>
                  <a:noFill/>
                </a:ln>
                <a:solidFill>
                  <a:srgbClr val="FFFFFF"/>
                </a:solidFill>
                <a:effectLst/>
                <a:uLnTx/>
                <a:uFillTx/>
                <a:latin typeface="Open Sans"/>
                <a:ea typeface="+mn-ea"/>
                <a:cs typeface="+mn-cs"/>
              </a:rPr>
              <a:t>to start his own venture</a:t>
            </a:r>
          </a:p>
        </p:txBody>
      </p:sp>
      <p:sp>
        <p:nvSpPr>
          <p:cNvPr id="28" name="TextBox 27">
            <a:extLst>
              <a:ext uri="{FF2B5EF4-FFF2-40B4-BE49-F238E27FC236}">
                <a16:creationId xmlns:a16="http://schemas.microsoft.com/office/drawing/2014/main" xmlns="" id="{849451E0-A06E-4F96-A57D-72F7B05743AF}"/>
              </a:ext>
            </a:extLst>
          </p:cNvPr>
          <p:cNvSpPr txBox="1"/>
          <p:nvPr/>
        </p:nvSpPr>
        <p:spPr>
          <a:xfrm>
            <a:off x="7790297" y="5233621"/>
            <a:ext cx="16881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srgbClr val="FFFFFF"/>
                </a:solidFill>
                <a:effectLst/>
                <a:uLnTx/>
                <a:uFillTx/>
                <a:latin typeface="Open Sans"/>
                <a:ea typeface="+mn-ea"/>
                <a:cs typeface="+mn-cs"/>
              </a:rPr>
              <a:t>2015</a:t>
            </a:r>
          </a:p>
        </p:txBody>
      </p:sp>
      <p:sp>
        <p:nvSpPr>
          <p:cNvPr id="17" name="TextBox 16">
            <a:extLst>
              <a:ext uri="{FF2B5EF4-FFF2-40B4-BE49-F238E27FC236}">
                <a16:creationId xmlns:a16="http://schemas.microsoft.com/office/drawing/2014/main" xmlns="" id="{FB073035-F4B9-48B1-AE32-04E3B8B413E4}"/>
              </a:ext>
            </a:extLst>
          </p:cNvPr>
          <p:cNvSpPr txBox="1"/>
          <p:nvPr/>
        </p:nvSpPr>
        <p:spPr>
          <a:xfrm>
            <a:off x="1166464" y="1052022"/>
            <a:ext cx="9810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FFFFFF"/>
                </a:solidFill>
                <a:effectLst/>
                <a:uLnTx/>
                <a:uFillTx/>
                <a:latin typeface="Open Sans"/>
                <a:ea typeface="+mn-ea"/>
                <a:cs typeface="+mn-cs"/>
              </a:rPr>
              <a:t>Age</a:t>
            </a:r>
          </a:p>
        </p:txBody>
      </p:sp>
      <p:sp>
        <p:nvSpPr>
          <p:cNvPr id="29" name="TextBox 28">
            <a:extLst>
              <a:ext uri="{FF2B5EF4-FFF2-40B4-BE49-F238E27FC236}">
                <a16:creationId xmlns:a16="http://schemas.microsoft.com/office/drawing/2014/main" xmlns="" id="{109EA603-8421-4C9F-937D-6FE09D9C3B2B}"/>
              </a:ext>
            </a:extLst>
          </p:cNvPr>
          <p:cNvSpPr txBox="1"/>
          <p:nvPr/>
        </p:nvSpPr>
        <p:spPr>
          <a:xfrm>
            <a:off x="1874716" y="1052022"/>
            <a:ext cx="13904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FFFFFF"/>
                </a:solidFill>
                <a:effectLst/>
                <a:uLnTx/>
                <a:uFillTx/>
                <a:latin typeface="Open Sans"/>
                <a:ea typeface="+mn-ea"/>
                <a:cs typeface="+mn-cs"/>
              </a:rPr>
              <a:t>Education</a:t>
            </a:r>
          </a:p>
        </p:txBody>
      </p:sp>
      <p:cxnSp>
        <p:nvCxnSpPr>
          <p:cNvPr id="30" name="Straight Connector 29">
            <a:extLst>
              <a:ext uri="{FF2B5EF4-FFF2-40B4-BE49-F238E27FC236}">
                <a16:creationId xmlns:a16="http://schemas.microsoft.com/office/drawing/2014/main" xmlns="" id="{B06424BF-F86B-4E7A-B337-F68D27F89A9C}"/>
              </a:ext>
            </a:extLst>
          </p:cNvPr>
          <p:cNvCxnSpPr>
            <a:cxnSpLocks/>
          </p:cNvCxnSpPr>
          <p:nvPr/>
        </p:nvCxnSpPr>
        <p:spPr>
          <a:xfrm>
            <a:off x="2030171" y="1142300"/>
            <a:ext cx="0" cy="4499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F2D2C1C3-C050-4FF4-9B13-817F316BB30D}"/>
              </a:ext>
            </a:extLst>
          </p:cNvPr>
          <p:cNvSpPr txBox="1"/>
          <p:nvPr/>
        </p:nvSpPr>
        <p:spPr>
          <a:xfrm>
            <a:off x="1393063" y="1298480"/>
            <a:ext cx="52787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a:ln>
                  <a:noFill/>
                </a:ln>
                <a:solidFill>
                  <a:srgbClr val="FFFFFF"/>
                </a:solidFill>
                <a:effectLst/>
                <a:uLnTx/>
                <a:uFillTx/>
                <a:latin typeface="Open Sans"/>
                <a:ea typeface="+mn-ea"/>
                <a:cs typeface="+mn-cs"/>
              </a:rPr>
              <a:t>27</a:t>
            </a:r>
          </a:p>
        </p:txBody>
      </p:sp>
      <p:sp>
        <p:nvSpPr>
          <p:cNvPr id="33" name="TextBox 32">
            <a:extLst>
              <a:ext uri="{FF2B5EF4-FFF2-40B4-BE49-F238E27FC236}">
                <a16:creationId xmlns:a16="http://schemas.microsoft.com/office/drawing/2014/main" xmlns="" id="{69256EAC-9856-4B53-A749-5461F6A6512D}"/>
              </a:ext>
            </a:extLst>
          </p:cNvPr>
          <p:cNvSpPr txBox="1"/>
          <p:nvPr/>
        </p:nvSpPr>
        <p:spPr>
          <a:xfrm>
            <a:off x="2066367" y="1294620"/>
            <a:ext cx="100712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a:ln>
                  <a:noFill/>
                </a:ln>
                <a:solidFill>
                  <a:srgbClr val="FFFFFF"/>
                </a:solidFill>
                <a:effectLst/>
                <a:uLnTx/>
                <a:uFillTx/>
                <a:latin typeface="Open Sans"/>
                <a:ea typeface="+mn-ea"/>
                <a:cs typeface="+mn-cs"/>
              </a:rPr>
              <a:t>College</a:t>
            </a:r>
          </a:p>
        </p:txBody>
      </p:sp>
      <p:cxnSp>
        <p:nvCxnSpPr>
          <p:cNvPr id="36" name="Straight Connector 35">
            <a:extLst>
              <a:ext uri="{FF2B5EF4-FFF2-40B4-BE49-F238E27FC236}">
                <a16:creationId xmlns:a16="http://schemas.microsoft.com/office/drawing/2014/main" xmlns="" id="{B4B83CF6-2720-4FF1-81BF-8449B8E52CDA}"/>
              </a:ext>
            </a:extLst>
          </p:cNvPr>
          <p:cNvCxnSpPr>
            <a:cxnSpLocks/>
          </p:cNvCxnSpPr>
          <p:nvPr/>
        </p:nvCxnSpPr>
        <p:spPr>
          <a:xfrm>
            <a:off x="1366143" y="1142300"/>
            <a:ext cx="0" cy="4499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D335CAD6-061D-4021-8A75-613F23D4C9C0}"/>
              </a:ext>
            </a:extLst>
          </p:cNvPr>
          <p:cNvSpPr txBox="1"/>
          <p:nvPr/>
        </p:nvSpPr>
        <p:spPr>
          <a:xfrm>
            <a:off x="280049" y="1298480"/>
            <a:ext cx="10071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FFFFFF"/>
                </a:solidFill>
                <a:effectLst/>
                <a:uLnTx/>
                <a:uFillTx/>
                <a:latin typeface="Open Sans"/>
                <a:ea typeface="+mn-ea"/>
                <a:cs typeface="+mn-cs"/>
              </a:rPr>
              <a:t>Vegetable trader</a:t>
            </a:r>
          </a:p>
        </p:txBody>
      </p:sp>
      <p:sp>
        <p:nvSpPr>
          <p:cNvPr id="38" name="TextBox 37">
            <a:extLst>
              <a:ext uri="{FF2B5EF4-FFF2-40B4-BE49-F238E27FC236}">
                <a16:creationId xmlns:a16="http://schemas.microsoft.com/office/drawing/2014/main" xmlns="" id="{8F0E2300-19F8-443C-BBF9-B84EDB1E4059}"/>
              </a:ext>
            </a:extLst>
          </p:cNvPr>
          <p:cNvSpPr txBox="1"/>
          <p:nvPr/>
        </p:nvSpPr>
        <p:spPr>
          <a:xfrm>
            <a:off x="280049" y="1052022"/>
            <a:ext cx="9810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FFFFFF"/>
                </a:solidFill>
                <a:effectLst/>
                <a:uLnTx/>
                <a:uFillTx/>
                <a:latin typeface="Open Sans"/>
                <a:ea typeface="+mn-ea"/>
                <a:cs typeface="+mn-cs"/>
              </a:rPr>
              <a:t>Business</a:t>
            </a:r>
          </a:p>
        </p:txBody>
      </p:sp>
    </p:spTree>
    <p:extLst>
      <p:ext uri="{BB962C8B-B14F-4D97-AF65-F5344CB8AC3E}">
        <p14:creationId xmlns:p14="http://schemas.microsoft.com/office/powerpoint/2010/main" val="2859393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p:bldP spid="22" grpId="0"/>
      <p:bldP spid="23" grpId="0"/>
      <p:bldP spid="24" grpId="0"/>
      <p:bldP spid="25" grpId="0"/>
      <p:bldP spid="26" grpId="0"/>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C74BD4E0-A7AD-442E-B7D6-1114BBA9D81C}"/>
              </a:ext>
            </a:extLst>
          </p:cNvPr>
          <p:cNvPicPr>
            <a:picLocks noChangeAspect="1"/>
          </p:cNvPicPr>
          <p:nvPr/>
        </p:nvPicPr>
        <p:blipFill>
          <a:blip r:embed="rId3"/>
          <a:stretch>
            <a:fillRect/>
          </a:stretch>
        </p:blipFill>
        <p:spPr>
          <a:xfrm>
            <a:off x="3685254" y="1524928"/>
            <a:ext cx="5310076" cy="4072481"/>
          </a:xfrm>
          <a:prstGeom prst="rect">
            <a:avLst/>
          </a:prstGeom>
        </p:spPr>
      </p:pic>
      <p:sp>
        <p:nvSpPr>
          <p:cNvPr id="13" name="Oval 12">
            <a:extLst>
              <a:ext uri="{FF2B5EF4-FFF2-40B4-BE49-F238E27FC236}">
                <a16:creationId xmlns:a16="http://schemas.microsoft.com/office/drawing/2014/main" xmlns="" id="{B43C1CF2-4A72-4498-BAD4-4519C740DE3B}"/>
              </a:ext>
            </a:extLst>
          </p:cNvPr>
          <p:cNvSpPr/>
          <p:nvPr/>
        </p:nvSpPr>
        <p:spPr>
          <a:xfrm>
            <a:off x="5932681" y="2426210"/>
            <a:ext cx="252000" cy="252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5" name="Rectangle 34">
            <a:extLst>
              <a:ext uri="{FF2B5EF4-FFF2-40B4-BE49-F238E27FC236}">
                <a16:creationId xmlns:a16="http://schemas.microsoft.com/office/drawing/2014/main" xmlns="" id="{3C54AD29-7477-4C41-B032-07C804F3026D}"/>
              </a:ext>
            </a:extLst>
          </p:cNvPr>
          <p:cNvSpPr/>
          <p:nvPr/>
        </p:nvSpPr>
        <p:spPr>
          <a:xfrm>
            <a:off x="9021879" y="2879855"/>
            <a:ext cx="3028709" cy="2272778"/>
          </a:xfrm>
          <a:prstGeom prst="rect">
            <a:avLst/>
          </a:prstGeom>
          <a:solidFill>
            <a:schemeClr val="accent2">
              <a:alpha val="2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5" name="Rectangle 144">
            <a:extLst>
              <a:ext uri="{FF2B5EF4-FFF2-40B4-BE49-F238E27FC236}">
                <a16:creationId xmlns:a16="http://schemas.microsoft.com/office/drawing/2014/main" xmlns="" id="{4AE02E93-FDD2-4064-B852-D2ECEF0128EE}"/>
              </a:ext>
            </a:extLst>
          </p:cNvPr>
          <p:cNvSpPr/>
          <p:nvPr/>
        </p:nvSpPr>
        <p:spPr>
          <a:xfrm>
            <a:off x="275561" y="637142"/>
            <a:ext cx="3963864" cy="1625472"/>
          </a:xfrm>
          <a:prstGeom prst="rect">
            <a:avLst/>
          </a:prstGeom>
          <a:solidFill>
            <a:schemeClr val="bg2">
              <a:lumMod val="60000"/>
              <a:lumOff val="40000"/>
              <a:alpha val="17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147" name="Straight Connector 146">
            <a:extLst>
              <a:ext uri="{FF2B5EF4-FFF2-40B4-BE49-F238E27FC236}">
                <a16:creationId xmlns:a16="http://schemas.microsoft.com/office/drawing/2014/main" xmlns="" id="{7C60B602-2016-4FFD-AB65-907C5EE32E6D}"/>
              </a:ext>
            </a:extLst>
          </p:cNvPr>
          <p:cNvCxnSpPr>
            <a:cxnSpLocks/>
            <a:endCxn id="3" idx="1"/>
          </p:cNvCxnSpPr>
          <p:nvPr/>
        </p:nvCxnSpPr>
        <p:spPr>
          <a:xfrm>
            <a:off x="4270122" y="1739300"/>
            <a:ext cx="1559714" cy="450043"/>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xmlns="" id="{4CF9A56A-6C05-418A-8426-65A94CFB365F}"/>
              </a:ext>
            </a:extLst>
          </p:cNvPr>
          <p:cNvSpPr txBox="1"/>
          <p:nvPr/>
        </p:nvSpPr>
        <p:spPr>
          <a:xfrm>
            <a:off x="328101" y="656790"/>
            <a:ext cx="4014169" cy="1397755"/>
          </a:xfrm>
          <a:prstGeom prst="rect">
            <a:avLst/>
          </a:prstGeom>
          <a:noFill/>
        </p:spPr>
        <p:txBody>
          <a:bodyPr wrap="square">
            <a:spAutoFit/>
          </a:bodyPr>
          <a:lstStyle/>
          <a:p>
            <a:pPr marL="180000" marR="0" lvl="0" indent="-180000"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schemeClr val="accent4">
                    <a:lumMod val="90000"/>
                    <a:lumOff val="10000"/>
                  </a:schemeClr>
                </a:solidFill>
                <a:effectLst/>
                <a:uLnTx/>
                <a:uFillTx/>
                <a:latin typeface="Open Sans"/>
              </a:rPr>
              <a:t>County</a:t>
            </a:r>
            <a:r>
              <a:rPr kumimoji="0" lang="en-ZA" sz="1200" b="0" i="0" u="none" strike="noStrike" kern="1200" cap="none" spc="0" normalizeH="0" baseline="0" noProof="0" dirty="0">
                <a:ln>
                  <a:noFill/>
                </a:ln>
                <a:solidFill>
                  <a:schemeClr val="accent4">
                    <a:lumMod val="90000"/>
                    <a:lumOff val="10000"/>
                  </a:schemeClr>
                </a:solidFill>
                <a:effectLst/>
                <a:uLnTx/>
                <a:uFillTx/>
                <a:latin typeface="Open Sans"/>
              </a:rPr>
              <a:t>: </a:t>
            </a:r>
            <a:r>
              <a:rPr lang="en-ZA" sz="1200" dirty="0">
                <a:solidFill>
                  <a:schemeClr val="accent4">
                    <a:lumMod val="90000"/>
                    <a:lumOff val="10000"/>
                  </a:schemeClr>
                </a:solidFill>
                <a:latin typeface="Open Sans"/>
              </a:rPr>
              <a:t>permit not required because operating from temporary location, but </a:t>
            </a:r>
            <a:r>
              <a:rPr kumimoji="0" lang="en-ZA" sz="1200" b="1" i="0" u="none" strike="noStrike" kern="1200" cap="none" spc="0" normalizeH="0" baseline="0" noProof="0" dirty="0">
                <a:ln>
                  <a:noFill/>
                </a:ln>
                <a:solidFill>
                  <a:schemeClr val="accent4">
                    <a:lumMod val="90000"/>
                    <a:lumOff val="10000"/>
                  </a:schemeClr>
                </a:solidFill>
                <a:effectLst/>
                <a:uLnTx/>
                <a:uFillTx/>
                <a:latin typeface="Open Sans"/>
              </a:rPr>
              <a:t>daily market</a:t>
            </a:r>
            <a:r>
              <a:rPr kumimoji="0" lang="en-ZA" sz="1200" b="1" i="0" u="none" strike="noStrike" kern="1200" cap="none" spc="0" normalizeH="0" noProof="0" dirty="0">
                <a:ln>
                  <a:noFill/>
                </a:ln>
                <a:solidFill>
                  <a:schemeClr val="accent4">
                    <a:lumMod val="90000"/>
                    <a:lumOff val="10000"/>
                  </a:schemeClr>
                </a:solidFill>
                <a:effectLst/>
                <a:uLnTx/>
                <a:uFillTx/>
                <a:latin typeface="Open Sans"/>
              </a:rPr>
              <a:t> </a:t>
            </a:r>
            <a:r>
              <a:rPr kumimoji="0" lang="en-ZA" sz="1200" b="1" i="0" u="none" strike="noStrike" kern="1200" cap="none" spc="0" normalizeH="0" baseline="0" noProof="0" dirty="0">
                <a:ln>
                  <a:noFill/>
                </a:ln>
                <a:solidFill>
                  <a:schemeClr val="accent4">
                    <a:lumMod val="90000"/>
                    <a:lumOff val="10000"/>
                  </a:schemeClr>
                </a:solidFill>
                <a:effectLst/>
                <a:uLnTx/>
                <a:uFillTx/>
                <a:latin typeface="Open Sans"/>
              </a:rPr>
              <a:t>fee and Cess equate to high annual costs (&gt; </a:t>
            </a:r>
            <a:r>
              <a:rPr kumimoji="0" lang="en-ZA" sz="1200" b="1" i="0" u="none" strike="noStrike" kern="1200" cap="none" spc="0" normalizeH="0" baseline="0" noProof="0" dirty="0" err="1">
                <a:ln>
                  <a:noFill/>
                </a:ln>
                <a:solidFill>
                  <a:schemeClr val="accent4">
                    <a:lumMod val="90000"/>
                    <a:lumOff val="10000"/>
                  </a:schemeClr>
                </a:solidFill>
                <a:effectLst/>
                <a:uLnTx/>
                <a:uFillTx/>
                <a:latin typeface="Open Sans"/>
              </a:rPr>
              <a:t>KSh</a:t>
            </a:r>
            <a:r>
              <a:rPr kumimoji="0" lang="en-ZA" sz="1200" b="1" i="0" u="none" strike="noStrike" kern="1200" cap="none" spc="0" normalizeH="0" noProof="0" dirty="0">
                <a:ln>
                  <a:noFill/>
                </a:ln>
                <a:solidFill>
                  <a:schemeClr val="accent4">
                    <a:lumMod val="90000"/>
                    <a:lumOff val="10000"/>
                  </a:schemeClr>
                </a:solidFill>
                <a:effectLst/>
                <a:uLnTx/>
                <a:uFillTx/>
                <a:latin typeface="Open Sans"/>
              </a:rPr>
              <a:t> </a:t>
            </a:r>
            <a:r>
              <a:rPr kumimoji="0" lang="en-ZA" sz="1200" b="1" i="0" u="none" strike="noStrike" kern="1200" cap="none" spc="0" normalizeH="0" baseline="0" noProof="0" dirty="0">
                <a:ln>
                  <a:noFill/>
                </a:ln>
                <a:solidFill>
                  <a:schemeClr val="accent4">
                    <a:lumMod val="90000"/>
                    <a:lumOff val="10000"/>
                  </a:schemeClr>
                </a:solidFill>
                <a:effectLst/>
                <a:uLnTx/>
                <a:uFillTx/>
                <a:latin typeface="Open Sans"/>
              </a:rPr>
              <a:t>60k per</a:t>
            </a:r>
            <a:r>
              <a:rPr kumimoji="0" lang="en-ZA" sz="1200" b="1" i="0" u="none" strike="noStrike" kern="1200" cap="none" spc="0" normalizeH="0" noProof="0" dirty="0">
                <a:ln>
                  <a:noFill/>
                </a:ln>
                <a:solidFill>
                  <a:schemeClr val="accent4">
                    <a:lumMod val="90000"/>
                    <a:lumOff val="10000"/>
                  </a:schemeClr>
                </a:solidFill>
                <a:effectLst/>
                <a:uLnTx/>
                <a:uFillTx/>
                <a:latin typeface="Open Sans"/>
              </a:rPr>
              <a:t> year</a:t>
            </a:r>
            <a:r>
              <a:rPr kumimoji="0" lang="en-ZA" sz="1200" b="1" i="0" u="none" strike="noStrike" kern="1200" cap="none" spc="0" normalizeH="0" baseline="0" noProof="0" dirty="0">
                <a:ln>
                  <a:noFill/>
                </a:ln>
                <a:solidFill>
                  <a:schemeClr val="accent4">
                    <a:lumMod val="90000"/>
                    <a:lumOff val="10000"/>
                  </a:schemeClr>
                </a:solidFill>
                <a:effectLst/>
                <a:uLnTx/>
                <a:uFillTx/>
                <a:latin typeface="Open Sans"/>
              </a:rPr>
              <a:t>)</a:t>
            </a:r>
            <a:endParaRPr lang="en-ZA" sz="1200" dirty="0">
              <a:solidFill>
                <a:schemeClr val="accent4">
                  <a:lumMod val="90000"/>
                  <a:lumOff val="10000"/>
                </a:schemeClr>
              </a:solidFill>
              <a:latin typeface="Open Sans"/>
            </a:endParaRPr>
          </a:p>
          <a:p>
            <a:pPr marL="180000" marR="0" lvl="0" indent="-180000"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lang="en-ZA" sz="1200" b="1" dirty="0">
                <a:solidFill>
                  <a:schemeClr val="accent1"/>
                </a:solidFill>
                <a:latin typeface="Open Sans"/>
              </a:rPr>
              <a:t>County: </a:t>
            </a:r>
            <a:r>
              <a:rPr lang="en-ZA" sz="1200" dirty="0">
                <a:solidFill>
                  <a:schemeClr val="accent1"/>
                </a:solidFill>
                <a:latin typeface="Open Sans"/>
              </a:rPr>
              <a:t>Lack of receipts issued by officials raises </a:t>
            </a:r>
            <a:r>
              <a:rPr lang="en-ZA" sz="1200" b="1" dirty="0">
                <a:solidFill>
                  <a:schemeClr val="accent1"/>
                </a:solidFill>
                <a:latin typeface="Open Sans"/>
              </a:rPr>
              <a:t>concerns about legitimacy of payments </a:t>
            </a:r>
            <a:r>
              <a:rPr lang="en-ZA" sz="1200" dirty="0">
                <a:solidFill>
                  <a:schemeClr val="accent1"/>
                </a:solidFill>
                <a:latin typeface="Open Sans"/>
              </a:rPr>
              <a:t>made</a:t>
            </a:r>
          </a:p>
          <a:p>
            <a:pPr marL="180000" marR="0" lvl="0" indent="-180000"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lang="en-ZA" sz="1200" noProof="0" dirty="0">
                <a:latin typeface="Open Sans"/>
              </a:rPr>
              <a:t>Not registered with Companies Registrar</a:t>
            </a:r>
            <a:endParaRPr kumimoji="0" lang="en-ZA" sz="1200" b="0" i="0" u="none" strike="noStrike" kern="1200" cap="none" spc="0" normalizeH="0" baseline="0" noProof="0" dirty="0">
              <a:ln>
                <a:noFill/>
              </a:ln>
              <a:solidFill>
                <a:schemeClr val="accent4">
                  <a:lumMod val="90000"/>
                  <a:lumOff val="10000"/>
                </a:schemeClr>
              </a:solidFill>
              <a:effectLst/>
              <a:uLnTx/>
              <a:uFillTx/>
              <a:latin typeface="Open Sans"/>
            </a:endParaRPr>
          </a:p>
        </p:txBody>
      </p:sp>
      <p:sp>
        <p:nvSpPr>
          <p:cNvPr id="154" name="Rectangle 153">
            <a:extLst>
              <a:ext uri="{FF2B5EF4-FFF2-40B4-BE49-F238E27FC236}">
                <a16:creationId xmlns:a16="http://schemas.microsoft.com/office/drawing/2014/main" xmlns="" id="{728ABE14-C380-4B1F-816F-81B39DB9C5E4}"/>
              </a:ext>
            </a:extLst>
          </p:cNvPr>
          <p:cNvSpPr/>
          <p:nvPr/>
        </p:nvSpPr>
        <p:spPr>
          <a:xfrm>
            <a:off x="275561" y="2457846"/>
            <a:ext cx="3486255" cy="2067417"/>
          </a:xfrm>
          <a:prstGeom prst="rect">
            <a:avLst/>
          </a:prstGeom>
          <a:solidFill>
            <a:schemeClr val="bg2">
              <a:lumMod val="60000"/>
              <a:lumOff val="40000"/>
              <a:alpha val="17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6" name="TextBox 155">
            <a:extLst>
              <a:ext uri="{FF2B5EF4-FFF2-40B4-BE49-F238E27FC236}">
                <a16:creationId xmlns:a16="http://schemas.microsoft.com/office/drawing/2014/main" xmlns="" id="{F71943BB-A07F-47EC-A34D-7875A7E843C3}"/>
              </a:ext>
            </a:extLst>
          </p:cNvPr>
          <p:cNvSpPr txBox="1"/>
          <p:nvPr/>
        </p:nvSpPr>
        <p:spPr>
          <a:xfrm>
            <a:off x="313660" y="2493724"/>
            <a:ext cx="3508309" cy="893834"/>
          </a:xfrm>
          <a:prstGeom prst="rect">
            <a:avLst/>
          </a:prstGeom>
          <a:noFill/>
        </p:spPr>
        <p:txBody>
          <a:bodyPr wrap="square" lIns="91440" tIns="45720" rIns="91440" bIns="45720" anchor="t">
            <a:spAutoFit/>
          </a:bodyPr>
          <a:lstStyle>
            <a:defPPr>
              <a:defRPr lang="x-none"/>
            </a:defPPr>
            <a:lvl1pPr marL="285750" marR="0" lvl="0" indent="-285750" fontAlgn="auto">
              <a:lnSpc>
                <a:spcPct val="110000"/>
              </a:lnSpc>
              <a:spcBef>
                <a:spcPts val="0"/>
              </a:spcBef>
              <a:spcAft>
                <a:spcPts val="0"/>
              </a:spcAft>
              <a:buClrTx/>
              <a:buSzTx/>
              <a:buFont typeface="Arial" panose="020B0604020202020204" pitchFamily="34" charset="0"/>
              <a:buChar char="•"/>
              <a:tabLst/>
              <a:defRPr kumimoji="0" sz="1400" i="0" u="none" strike="noStrike" cap="none" spc="0" normalizeH="0" baseline="0">
                <a:ln>
                  <a:noFill/>
                </a:ln>
                <a:effectLst/>
                <a:uLnTx/>
                <a:uFillTx/>
                <a:latin typeface="Open Sans"/>
              </a:defRPr>
            </a:lvl1pPr>
          </a:lstStyle>
          <a:p>
            <a:pPr marL="179705" marR="0" lvl="0" indent="-179705"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schemeClr val="accent4">
                    <a:lumMod val="90000"/>
                    <a:lumOff val="10000"/>
                  </a:schemeClr>
                </a:solidFill>
                <a:effectLst/>
                <a:uLnTx/>
                <a:uFillTx/>
              </a:rPr>
              <a:t>Registered,</a:t>
            </a:r>
            <a:r>
              <a:rPr kumimoji="0" lang="en-ZA" sz="1200" b="1" i="0" u="none" strike="noStrike" kern="1200" cap="none" spc="0" normalizeH="0" noProof="0" dirty="0">
                <a:ln>
                  <a:noFill/>
                </a:ln>
                <a:solidFill>
                  <a:schemeClr val="accent4">
                    <a:lumMod val="90000"/>
                    <a:lumOff val="10000"/>
                  </a:schemeClr>
                </a:solidFill>
                <a:effectLst/>
                <a:uLnTx/>
                <a:uFillTx/>
              </a:rPr>
              <a:t> </a:t>
            </a:r>
            <a:r>
              <a:rPr kumimoji="0" lang="en-ZA" sz="1200" b="1" i="0" u="none" strike="noStrike" kern="1200" cap="none" spc="0" normalizeH="0" baseline="0" noProof="0" dirty="0">
                <a:ln>
                  <a:noFill/>
                </a:ln>
                <a:solidFill>
                  <a:schemeClr val="accent4">
                    <a:lumMod val="90000"/>
                    <a:lumOff val="10000"/>
                  </a:schemeClr>
                </a:solidFill>
                <a:effectLst/>
                <a:uLnTx/>
                <a:uFillTx/>
              </a:rPr>
              <a:t>paying member of association</a:t>
            </a:r>
            <a:r>
              <a:rPr kumimoji="0" lang="en-ZA" sz="1200" b="0" i="0" u="none" strike="noStrike" kern="1200" cap="none" spc="0" normalizeH="0" baseline="0" noProof="0">
                <a:ln>
                  <a:noFill/>
                </a:ln>
                <a:effectLst/>
                <a:uLnTx/>
                <a:uFillTx/>
              </a:rPr>
              <a:t>; </a:t>
            </a:r>
            <a:r>
              <a:rPr kumimoji="0" lang="en-ZA" sz="1200" b="1" i="0" u="none" strike="noStrike" kern="1200" cap="none" spc="0" normalizeH="0" baseline="0" noProof="0">
                <a:ln>
                  <a:noFill/>
                </a:ln>
                <a:solidFill>
                  <a:schemeClr val="accent4">
                    <a:lumMod val="90000"/>
                    <a:lumOff val="10000"/>
                  </a:schemeClr>
                </a:solidFill>
                <a:effectLst/>
                <a:uLnTx/>
                <a:uFillTx/>
              </a:rPr>
              <a:t>derives</a:t>
            </a:r>
            <a:r>
              <a:rPr kumimoji="0" lang="en-ZA" sz="1200" b="1" i="0" u="none" strike="noStrike" kern="1200" cap="none" spc="0" normalizeH="0" baseline="0" noProof="0" dirty="0">
                <a:ln>
                  <a:noFill/>
                </a:ln>
                <a:solidFill>
                  <a:schemeClr val="accent4">
                    <a:lumMod val="90000"/>
                    <a:lumOff val="10000"/>
                  </a:schemeClr>
                </a:solidFill>
                <a:effectLst/>
                <a:uLnTx/>
                <a:uFillTx/>
              </a:rPr>
              <a:t> some value </a:t>
            </a:r>
            <a:r>
              <a:rPr kumimoji="0" lang="en-ZA" sz="1200" i="0" u="none" strike="noStrike" kern="1200" cap="none" spc="0" normalizeH="0" baseline="0" noProof="0">
                <a:ln>
                  <a:noFill/>
                </a:ln>
                <a:effectLst/>
                <a:uLnTx/>
                <a:uFillTx/>
              </a:rPr>
              <a:t>from</a:t>
            </a:r>
            <a:r>
              <a:rPr kumimoji="0" lang="en-ZA" sz="1200" b="0" i="0" u="none" strike="noStrike" kern="1200" cap="none" spc="0" normalizeH="0" baseline="0" noProof="0">
                <a:ln>
                  <a:noFill/>
                </a:ln>
                <a:effectLst/>
                <a:uLnTx/>
                <a:uFillTx/>
              </a:rPr>
              <a:t> the relationship</a:t>
            </a:r>
            <a:r>
              <a:rPr lang="en-ZA" sz="1200"/>
              <a:t>, </a:t>
            </a:r>
            <a:r>
              <a:rPr kumimoji="0" lang="en-ZA" sz="1200" b="0" i="0" u="none" strike="noStrike" kern="1200" cap="none" spc="0" normalizeH="0" noProof="0">
                <a:ln>
                  <a:noFill/>
                </a:ln>
                <a:effectLst/>
                <a:uLnTx/>
                <a:uFillTx/>
              </a:rPr>
              <a:t>believes they look after the “well-being” of businesses in the market</a:t>
            </a:r>
            <a:endParaRPr lang="en-US"/>
          </a:p>
        </p:txBody>
      </p:sp>
      <p:sp>
        <p:nvSpPr>
          <p:cNvPr id="158" name="TextBox 157">
            <a:extLst>
              <a:ext uri="{FF2B5EF4-FFF2-40B4-BE49-F238E27FC236}">
                <a16:creationId xmlns:a16="http://schemas.microsoft.com/office/drawing/2014/main" xmlns="" id="{ADDB010C-7600-4A65-9CAB-429600086296}"/>
              </a:ext>
            </a:extLst>
          </p:cNvPr>
          <p:cNvSpPr txBox="1"/>
          <p:nvPr/>
        </p:nvSpPr>
        <p:spPr>
          <a:xfrm>
            <a:off x="354720" y="3462263"/>
            <a:ext cx="3395822" cy="977512"/>
          </a:xfrm>
          <a:prstGeom prst="rect">
            <a:avLst/>
          </a:prstGeom>
          <a:noFill/>
        </p:spPr>
        <p:txBody>
          <a:bodyPr wrap="square">
            <a:spAutoFit/>
          </a:bodyPr>
          <a:lstStyle>
            <a:defPPr>
              <a:defRPr lang="x-none"/>
            </a:defPPr>
            <a:lvl1pPr marR="0" lvl="0" indent="0" fontAlgn="auto">
              <a:lnSpc>
                <a:spcPct val="110000"/>
              </a:lnSpc>
              <a:spcBef>
                <a:spcPts val="0"/>
              </a:spcBef>
              <a:spcAft>
                <a:spcPts val="0"/>
              </a:spcAft>
              <a:buClrTx/>
              <a:buSzTx/>
              <a:buFontTx/>
              <a:buNone/>
              <a:tabLst/>
              <a:defRPr kumimoji="0" sz="1400" b="1" i="1" u="none" strike="noStrike" cap="none" spc="0" normalizeH="0" baseline="0">
                <a:ln>
                  <a:noFill/>
                </a:ln>
                <a:solidFill>
                  <a:schemeClr val="accent4"/>
                </a:solidFill>
                <a:effectLst/>
                <a:uLnTx/>
                <a:uFillTx/>
                <a:latin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1E28">
                    <a:lumMod val="90000"/>
                    <a:lumOff val="10000"/>
                  </a:srgbClr>
                </a:solidFill>
                <a:effectLst/>
                <a:uLnTx/>
                <a:uFillTx/>
                <a:latin typeface="Open Sans"/>
                <a:ea typeface="+mn-ea"/>
                <a:cs typeface="+mn-cs"/>
              </a:rPr>
              <a:t>         </a:t>
            </a:r>
            <a:r>
              <a:rPr kumimoji="0" lang="en-US" sz="1300" b="1" i="1" u="none" strike="noStrike" kern="1200" cap="none" spc="0" normalizeH="0" baseline="0" noProof="0" dirty="0">
                <a:ln>
                  <a:noFill/>
                </a:ln>
                <a:solidFill>
                  <a:srgbClr val="001E28">
                    <a:lumMod val="90000"/>
                    <a:lumOff val="10000"/>
                  </a:srgbClr>
                </a:solidFill>
                <a:effectLst/>
                <a:uLnTx/>
                <a:uFillTx/>
                <a:latin typeface="Open Sans"/>
                <a:ea typeface="+mn-ea"/>
                <a:cs typeface="+mn-cs"/>
              </a:rPr>
              <a:t>We have a market chairman who is in charge of the market so whenever there are such issues we report then he solves them, though some are not solved</a:t>
            </a:r>
            <a:endParaRPr kumimoji="0" lang="en-ZA" sz="1300" b="1" i="1" u="none" strike="noStrike" kern="1200" cap="none" spc="0" normalizeH="0" baseline="0" noProof="0" dirty="0">
              <a:ln>
                <a:noFill/>
              </a:ln>
              <a:solidFill>
                <a:srgbClr val="001E28">
                  <a:lumMod val="90000"/>
                  <a:lumOff val="10000"/>
                </a:srgbClr>
              </a:solidFill>
              <a:effectLst/>
              <a:uLnTx/>
              <a:uFillTx/>
              <a:latin typeface="Open Sans"/>
              <a:ea typeface="+mn-ea"/>
              <a:cs typeface="+mn-cs"/>
            </a:endParaRPr>
          </a:p>
        </p:txBody>
      </p:sp>
      <p:cxnSp>
        <p:nvCxnSpPr>
          <p:cNvPr id="159" name="Straight Connector 158">
            <a:extLst>
              <a:ext uri="{FF2B5EF4-FFF2-40B4-BE49-F238E27FC236}">
                <a16:creationId xmlns:a16="http://schemas.microsoft.com/office/drawing/2014/main" xmlns="" id="{25946034-C95D-4E23-BA9C-306A57300AC9}"/>
              </a:ext>
            </a:extLst>
          </p:cNvPr>
          <p:cNvCxnSpPr>
            <a:cxnSpLocks/>
          </p:cNvCxnSpPr>
          <p:nvPr/>
        </p:nvCxnSpPr>
        <p:spPr>
          <a:xfrm>
            <a:off x="3795879" y="2656110"/>
            <a:ext cx="1035841" cy="216962"/>
          </a:xfrm>
          <a:prstGeom prst="line">
            <a:avLst/>
          </a:prstGeom>
          <a:ln>
            <a:solidFill>
              <a:schemeClr val="accent4">
                <a:lumMod val="90000"/>
                <a:lumOff val="10000"/>
              </a:schemeClr>
            </a:solidFill>
            <a:prstDash val="dash"/>
          </a:ln>
        </p:spPr>
        <p:style>
          <a:lnRef idx="1">
            <a:schemeClr val="accent1"/>
          </a:lnRef>
          <a:fillRef idx="0">
            <a:schemeClr val="accent1"/>
          </a:fillRef>
          <a:effectRef idx="0">
            <a:schemeClr val="accent1"/>
          </a:effectRef>
          <a:fontRef idx="minor">
            <a:schemeClr val="tx1"/>
          </a:fontRef>
        </p:style>
      </p:cxnSp>
      <p:sp>
        <p:nvSpPr>
          <p:cNvPr id="163" name="Rectangle 162">
            <a:extLst>
              <a:ext uri="{FF2B5EF4-FFF2-40B4-BE49-F238E27FC236}">
                <a16:creationId xmlns:a16="http://schemas.microsoft.com/office/drawing/2014/main" xmlns="" id="{7FECF003-2D0D-4DD8-9237-91C6E1D7A1AB}"/>
              </a:ext>
            </a:extLst>
          </p:cNvPr>
          <p:cNvSpPr/>
          <p:nvPr/>
        </p:nvSpPr>
        <p:spPr>
          <a:xfrm>
            <a:off x="8510558" y="604201"/>
            <a:ext cx="3559964" cy="1683274"/>
          </a:xfrm>
          <a:prstGeom prst="rect">
            <a:avLst/>
          </a:prstGeom>
          <a:solidFill>
            <a:schemeClr val="accent1">
              <a:alpha val="16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65" name="TextBox 164">
            <a:extLst>
              <a:ext uri="{FF2B5EF4-FFF2-40B4-BE49-F238E27FC236}">
                <a16:creationId xmlns:a16="http://schemas.microsoft.com/office/drawing/2014/main" xmlns="" id="{9812498E-F7B8-4D79-9CF4-177CB2D80700}"/>
              </a:ext>
            </a:extLst>
          </p:cNvPr>
          <p:cNvSpPr txBox="1"/>
          <p:nvPr/>
        </p:nvSpPr>
        <p:spPr>
          <a:xfrm>
            <a:off x="8532397" y="621527"/>
            <a:ext cx="3526360" cy="520463"/>
          </a:xfrm>
          <a:prstGeom prst="rect">
            <a:avLst/>
          </a:prstGeom>
          <a:noFill/>
        </p:spPr>
        <p:txBody>
          <a:bodyPr wrap="square">
            <a:spAutoFit/>
          </a:bodyPr>
          <a:lstStyle/>
          <a:p>
            <a:pPr marL="180000" marR="0" lvl="0" indent="-1800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ZA" sz="1300" b="0" i="0" u="none" strike="noStrike" kern="1200" cap="none" spc="0" normalizeH="0" baseline="0" noProof="0">
                <a:ln>
                  <a:noFill/>
                </a:ln>
                <a:solidFill>
                  <a:prstClr val="black"/>
                </a:solidFill>
                <a:effectLst/>
                <a:uLnTx/>
                <a:uFillTx/>
                <a:latin typeface="Open Sans"/>
                <a:ea typeface="+mn-ea"/>
                <a:cs typeface="+mn-cs"/>
              </a:rPr>
              <a:t>Temporary structure – no security of tenure inhibits business growth</a:t>
            </a:r>
          </a:p>
        </p:txBody>
      </p:sp>
      <p:sp>
        <p:nvSpPr>
          <p:cNvPr id="167" name="TextBox 166">
            <a:extLst>
              <a:ext uri="{FF2B5EF4-FFF2-40B4-BE49-F238E27FC236}">
                <a16:creationId xmlns:a16="http://schemas.microsoft.com/office/drawing/2014/main" xmlns="" id="{FF240004-2810-42C1-887E-D33D9731B8DC}"/>
              </a:ext>
            </a:extLst>
          </p:cNvPr>
          <p:cNvSpPr txBox="1"/>
          <p:nvPr/>
        </p:nvSpPr>
        <p:spPr>
          <a:xfrm>
            <a:off x="8583197" y="1159822"/>
            <a:ext cx="3442100" cy="1088055"/>
          </a:xfrm>
          <a:prstGeom prst="rect">
            <a:avLst/>
          </a:prstGeom>
          <a:noFill/>
        </p:spPr>
        <p:txBody>
          <a:bodyPr wrap="square">
            <a:spAutoFit/>
          </a:bodyPr>
          <a:lstStyle>
            <a:defPPr>
              <a:defRPr lang="x-none"/>
            </a:defPPr>
            <a:lvl1pPr marR="0" lvl="0" indent="0" fontAlgn="auto">
              <a:lnSpc>
                <a:spcPct val="110000"/>
              </a:lnSpc>
              <a:spcBef>
                <a:spcPts val="0"/>
              </a:spcBef>
              <a:spcAft>
                <a:spcPts val="0"/>
              </a:spcAft>
              <a:buClrTx/>
              <a:buSzTx/>
              <a:buFontTx/>
              <a:buNone/>
              <a:tabLst/>
              <a:defRPr kumimoji="0" sz="1400" b="1" i="1" u="none" strike="noStrike" cap="none" spc="0" normalizeH="0" baseline="0">
                <a:ln>
                  <a:noFill/>
                </a:ln>
                <a:solidFill>
                  <a:schemeClr val="accent4"/>
                </a:solidFill>
                <a:effectLst/>
                <a:uLnTx/>
                <a:uFillTx/>
                <a:latin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ZA" sz="1400" b="1" i="1" u="none" strike="noStrike" kern="1200" cap="none" spc="0" normalizeH="0" baseline="0" noProof="0">
                <a:ln>
                  <a:noFill/>
                </a:ln>
                <a:solidFill>
                  <a:srgbClr val="8B0E3A"/>
                </a:solidFill>
                <a:effectLst/>
                <a:uLnTx/>
                <a:uFillTx/>
                <a:latin typeface="Open Sans"/>
                <a:ea typeface="+mn-ea"/>
                <a:cs typeface="+mn-cs"/>
              </a:rPr>
              <a:t>      </a:t>
            </a:r>
            <a:r>
              <a:rPr kumimoji="0" lang="en-ZA" sz="1500" b="1" i="1" u="none" strike="noStrike" kern="1200" cap="none" spc="0" normalizeH="0" baseline="0" noProof="0">
                <a:ln>
                  <a:noFill/>
                </a:ln>
                <a:solidFill>
                  <a:srgbClr val="8B0E3A"/>
                </a:solidFill>
                <a:effectLst/>
                <a:uLnTx/>
                <a:uFillTx/>
                <a:latin typeface="Open Sans"/>
                <a:ea typeface="+mn-ea"/>
                <a:cs typeface="+mn-cs"/>
              </a:rPr>
              <a:t>My biggest worry is that we are in a temporary space which is prone to demolition anytime and it limits you in having long term plans</a:t>
            </a:r>
          </a:p>
        </p:txBody>
      </p:sp>
      <p:cxnSp>
        <p:nvCxnSpPr>
          <p:cNvPr id="168" name="Straight Connector 167">
            <a:extLst>
              <a:ext uri="{FF2B5EF4-FFF2-40B4-BE49-F238E27FC236}">
                <a16:creationId xmlns:a16="http://schemas.microsoft.com/office/drawing/2014/main" xmlns="" id="{E90A32C0-F680-432F-A4D8-CD1A02DB9036}"/>
              </a:ext>
            </a:extLst>
          </p:cNvPr>
          <p:cNvCxnSpPr>
            <a:cxnSpLocks/>
            <a:stCxn id="7" idx="6"/>
          </p:cNvCxnSpPr>
          <p:nvPr/>
        </p:nvCxnSpPr>
        <p:spPr>
          <a:xfrm flipV="1">
            <a:off x="7204590" y="1515105"/>
            <a:ext cx="1231022" cy="473637"/>
          </a:xfrm>
          <a:prstGeom prst="line">
            <a:avLst/>
          </a:prstGeom>
          <a:ln>
            <a:solidFill>
              <a:schemeClr val="accent1"/>
            </a:solidFill>
            <a:prstDash val="lgDash"/>
          </a:ln>
        </p:spPr>
        <p:style>
          <a:lnRef idx="1">
            <a:schemeClr val="accent1"/>
          </a:lnRef>
          <a:fillRef idx="0">
            <a:schemeClr val="accent1"/>
          </a:fillRef>
          <a:effectRef idx="0">
            <a:schemeClr val="accent1"/>
          </a:effectRef>
          <a:fontRef idx="minor">
            <a:schemeClr val="tx1"/>
          </a:fontRef>
        </p:style>
      </p:cxnSp>
      <p:sp>
        <p:nvSpPr>
          <p:cNvPr id="172" name="Rectangle 171">
            <a:extLst>
              <a:ext uri="{FF2B5EF4-FFF2-40B4-BE49-F238E27FC236}">
                <a16:creationId xmlns:a16="http://schemas.microsoft.com/office/drawing/2014/main" xmlns="" id="{B2B9134B-B60D-4B87-B57E-48A82C437E07}"/>
              </a:ext>
            </a:extLst>
          </p:cNvPr>
          <p:cNvSpPr/>
          <p:nvPr/>
        </p:nvSpPr>
        <p:spPr>
          <a:xfrm>
            <a:off x="281986" y="4645369"/>
            <a:ext cx="3706900" cy="2070466"/>
          </a:xfrm>
          <a:prstGeom prst="rect">
            <a:avLst/>
          </a:prstGeom>
          <a:solidFill>
            <a:schemeClr val="bg2">
              <a:lumMod val="60000"/>
              <a:lumOff val="40000"/>
              <a:alpha val="26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82" name="TextBox 181">
            <a:extLst>
              <a:ext uri="{FF2B5EF4-FFF2-40B4-BE49-F238E27FC236}">
                <a16:creationId xmlns:a16="http://schemas.microsoft.com/office/drawing/2014/main" xmlns="" id="{FD683604-A9E1-4377-A83C-F63722ED546F}"/>
              </a:ext>
            </a:extLst>
          </p:cNvPr>
          <p:cNvSpPr txBox="1"/>
          <p:nvPr/>
        </p:nvSpPr>
        <p:spPr>
          <a:xfrm>
            <a:off x="362945" y="4696091"/>
            <a:ext cx="3658663" cy="945131"/>
          </a:xfrm>
          <a:prstGeom prst="rect">
            <a:avLst/>
          </a:prstGeom>
          <a:noFill/>
        </p:spPr>
        <p:txBody>
          <a:bodyPr wrap="square">
            <a:spAutoFit/>
          </a:bodyPr>
          <a:lstStyle/>
          <a:p>
            <a:pPr marL="180000" marR="0" lvl="0" indent="-180000"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schemeClr val="accent1"/>
                </a:solidFill>
                <a:effectLst/>
                <a:uLnTx/>
                <a:uFillTx/>
                <a:latin typeface="Open Sans"/>
              </a:rPr>
              <a:t>Close, supportive relationships </a:t>
            </a:r>
            <a:r>
              <a:rPr kumimoji="0" lang="en-ZA" sz="1200" b="0" i="0" u="none" strike="noStrike" kern="1200" cap="none" spc="0" normalizeH="0" baseline="0" noProof="0" dirty="0">
                <a:ln>
                  <a:noFill/>
                </a:ln>
                <a:solidFill>
                  <a:prstClr val="black"/>
                </a:solidFill>
                <a:effectLst/>
                <a:uLnTx/>
                <a:uFillTx/>
                <a:latin typeface="Open Sans"/>
              </a:rPr>
              <a:t>with</a:t>
            </a:r>
            <a:r>
              <a:rPr kumimoji="0" lang="en-ZA" sz="1200" b="0" i="0" u="none" strike="noStrike" kern="1200" cap="none" spc="0" normalizeH="0" noProof="0" dirty="0">
                <a:ln>
                  <a:noFill/>
                </a:ln>
                <a:solidFill>
                  <a:prstClr val="black"/>
                </a:solidFill>
                <a:effectLst/>
                <a:uLnTx/>
                <a:uFillTx/>
                <a:latin typeface="Open Sans"/>
              </a:rPr>
              <a:t> </a:t>
            </a:r>
            <a:r>
              <a:rPr kumimoji="0" lang="en-ZA" sz="1200" b="0" i="0" u="none" strike="noStrike" kern="1200" cap="none" spc="0" normalizeH="0" baseline="0" noProof="0" dirty="0">
                <a:ln>
                  <a:noFill/>
                </a:ln>
                <a:solidFill>
                  <a:prstClr val="black"/>
                </a:solidFill>
                <a:effectLst/>
                <a:uLnTx/>
                <a:uFillTx/>
                <a:latin typeface="Open Sans"/>
              </a:rPr>
              <a:t>customers - invaluable for business</a:t>
            </a:r>
          </a:p>
          <a:p>
            <a:pPr marL="180000" marR="0" lvl="0" indent="-180000"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lang="en-ZA" sz="1200" b="1" noProof="0" dirty="0">
                <a:solidFill>
                  <a:schemeClr val="accent1"/>
                </a:solidFill>
                <a:latin typeface="Open Sans"/>
              </a:rPr>
              <a:t>Trade credit from suppliers</a:t>
            </a:r>
            <a:r>
              <a:rPr lang="en-ZA" sz="1200" noProof="0" dirty="0">
                <a:solidFill>
                  <a:prstClr val="black"/>
                </a:solidFill>
                <a:latin typeface="Open Sans"/>
              </a:rPr>
              <a:t> helps with liquidity management</a:t>
            </a:r>
            <a:endParaRPr kumimoji="0" lang="en-ZA" sz="1200" b="0" i="0" u="none" strike="noStrike" kern="1200" cap="none" spc="0" normalizeH="0" baseline="0" noProof="0" dirty="0">
              <a:ln>
                <a:noFill/>
              </a:ln>
              <a:solidFill>
                <a:prstClr val="black"/>
              </a:solidFill>
              <a:effectLst/>
              <a:uLnTx/>
              <a:uFillTx/>
              <a:latin typeface="Open Sans"/>
            </a:endParaRPr>
          </a:p>
        </p:txBody>
      </p:sp>
      <p:sp>
        <p:nvSpPr>
          <p:cNvPr id="184" name="TextBox 183">
            <a:extLst>
              <a:ext uri="{FF2B5EF4-FFF2-40B4-BE49-F238E27FC236}">
                <a16:creationId xmlns:a16="http://schemas.microsoft.com/office/drawing/2014/main" xmlns="" id="{9527BF82-ABA1-4793-9E3D-5B0A6E4A2A57}"/>
              </a:ext>
            </a:extLst>
          </p:cNvPr>
          <p:cNvSpPr txBox="1"/>
          <p:nvPr/>
        </p:nvSpPr>
        <p:spPr>
          <a:xfrm>
            <a:off x="323255" y="5642923"/>
            <a:ext cx="3658663" cy="977512"/>
          </a:xfrm>
          <a:prstGeom prst="rect">
            <a:avLst/>
          </a:prstGeom>
          <a:noFill/>
        </p:spPr>
        <p:txBody>
          <a:bodyPr wrap="square">
            <a:spAutoFit/>
          </a:bodyPr>
          <a:lstStyle>
            <a:defPPr>
              <a:defRPr lang="x-none"/>
            </a:defPPr>
            <a:lvl1pPr marR="0" lvl="0" indent="0" fontAlgn="auto">
              <a:lnSpc>
                <a:spcPct val="110000"/>
              </a:lnSpc>
              <a:spcBef>
                <a:spcPts val="0"/>
              </a:spcBef>
              <a:spcAft>
                <a:spcPts val="0"/>
              </a:spcAft>
              <a:buClrTx/>
              <a:buSzTx/>
              <a:buFontTx/>
              <a:buNone/>
              <a:tabLst/>
              <a:defRPr kumimoji="0" sz="1300" b="1" i="1" u="none" strike="noStrike" cap="none" spc="0" normalizeH="0" baseline="0">
                <a:ln>
                  <a:noFill/>
                </a:ln>
                <a:solidFill>
                  <a:schemeClr val="accent4"/>
                </a:solidFill>
                <a:effectLst/>
                <a:uLnTx/>
                <a:uFillTx/>
                <a:latin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8B0E3A"/>
                </a:solidFill>
                <a:effectLst/>
                <a:uLnTx/>
                <a:uFillTx/>
                <a:latin typeface="Open Sans"/>
                <a:ea typeface="+mn-ea"/>
                <a:cs typeface="+mn-cs"/>
              </a:rPr>
              <a:t>        </a:t>
            </a:r>
            <a:r>
              <a:rPr kumimoji="0" lang="en-US" b="1" i="1" u="none" strike="noStrike" kern="1200" cap="none" spc="0" normalizeH="0" baseline="0" noProof="0" dirty="0">
                <a:ln>
                  <a:noFill/>
                </a:ln>
                <a:solidFill>
                  <a:srgbClr val="8B0E3A"/>
                </a:solidFill>
                <a:effectLst/>
                <a:uLnTx/>
                <a:uFillTx/>
                <a:latin typeface="Open Sans"/>
                <a:ea typeface="+mn-ea"/>
                <a:cs typeface="+mn-cs"/>
              </a:rPr>
              <a:t>I have worked with my customers for a long time and they are loyal to my business. Even when we have a function we invite each other. We help each other</a:t>
            </a:r>
            <a:endParaRPr kumimoji="0" lang="en-ZA" b="1" i="1" u="none" strike="noStrike" kern="1200" cap="none" spc="0" normalizeH="0" baseline="0" noProof="0" dirty="0">
              <a:ln>
                <a:noFill/>
              </a:ln>
              <a:solidFill>
                <a:srgbClr val="8B0E3A"/>
              </a:solidFill>
              <a:effectLst/>
              <a:uLnTx/>
              <a:uFillTx/>
              <a:latin typeface="Open Sans"/>
              <a:ea typeface="+mn-ea"/>
              <a:cs typeface="+mn-cs"/>
            </a:endParaRPr>
          </a:p>
        </p:txBody>
      </p:sp>
      <p:sp>
        <p:nvSpPr>
          <p:cNvPr id="4" name="Oval 3">
            <a:extLst>
              <a:ext uri="{FF2B5EF4-FFF2-40B4-BE49-F238E27FC236}">
                <a16:creationId xmlns:a16="http://schemas.microsoft.com/office/drawing/2014/main" xmlns="" id="{2EA48454-E379-4AB3-AFF2-98B3176BD9D0}"/>
              </a:ext>
            </a:extLst>
          </p:cNvPr>
          <p:cNvSpPr/>
          <p:nvPr/>
        </p:nvSpPr>
        <p:spPr>
          <a:xfrm>
            <a:off x="4807643" y="2709426"/>
            <a:ext cx="252000" cy="252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 name="Oval 6">
            <a:extLst>
              <a:ext uri="{FF2B5EF4-FFF2-40B4-BE49-F238E27FC236}">
                <a16:creationId xmlns:a16="http://schemas.microsoft.com/office/drawing/2014/main" xmlns="" id="{079A04B7-8D61-428D-8BC2-9DD0E9FFBA24}"/>
              </a:ext>
            </a:extLst>
          </p:cNvPr>
          <p:cNvSpPr/>
          <p:nvPr/>
        </p:nvSpPr>
        <p:spPr>
          <a:xfrm>
            <a:off x="6952590" y="1862742"/>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 name="Oval 7">
            <a:extLst>
              <a:ext uri="{FF2B5EF4-FFF2-40B4-BE49-F238E27FC236}">
                <a16:creationId xmlns:a16="http://schemas.microsoft.com/office/drawing/2014/main" xmlns="" id="{80EE5680-9C5E-4E3B-A48B-E51FADEF0EC3}"/>
              </a:ext>
            </a:extLst>
          </p:cNvPr>
          <p:cNvSpPr/>
          <p:nvPr/>
        </p:nvSpPr>
        <p:spPr>
          <a:xfrm>
            <a:off x="5677203" y="4863929"/>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 name="Oval 8">
            <a:extLst>
              <a:ext uri="{FF2B5EF4-FFF2-40B4-BE49-F238E27FC236}">
                <a16:creationId xmlns:a16="http://schemas.microsoft.com/office/drawing/2014/main" xmlns="" id="{B26495CE-D957-44FE-B380-D6F1486FFE95}"/>
              </a:ext>
            </a:extLst>
          </p:cNvPr>
          <p:cNvSpPr/>
          <p:nvPr/>
        </p:nvSpPr>
        <p:spPr>
          <a:xfrm>
            <a:off x="4772397" y="3979757"/>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47" name="Picture 46" descr="A close up of a logo&#10;&#10;Description automatically generated">
            <a:extLst>
              <a:ext uri="{FF2B5EF4-FFF2-40B4-BE49-F238E27FC236}">
                <a16:creationId xmlns:a16="http://schemas.microsoft.com/office/drawing/2014/main" xmlns="" id="{DF045616-26F6-4DA6-9B4F-B000F44B6201}"/>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464380" y="3518754"/>
            <a:ext cx="252000" cy="165846"/>
          </a:xfrm>
          <a:prstGeom prst="rect">
            <a:avLst/>
          </a:prstGeom>
        </p:spPr>
      </p:pic>
      <p:pic>
        <p:nvPicPr>
          <p:cNvPr id="49" name="Picture 48" descr="A close up of a logo&#10;&#10;Description automatically generated">
            <a:extLst>
              <a:ext uri="{FF2B5EF4-FFF2-40B4-BE49-F238E27FC236}">
                <a16:creationId xmlns:a16="http://schemas.microsoft.com/office/drawing/2014/main" xmlns="" id="{2BE8C3C6-C1BE-4F86-BD9A-664FDAEFA7D1}"/>
              </a:ext>
            </a:extLst>
          </p:cNvPr>
          <p:cNvPicPr>
            <a:picLocks noChangeAspect="1"/>
          </p:cNvPicPr>
          <p:nvPr/>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8584485" y="1184441"/>
            <a:ext cx="273506" cy="180000"/>
          </a:xfrm>
          <a:prstGeom prst="rect">
            <a:avLst/>
          </a:prstGeom>
        </p:spPr>
      </p:pic>
      <p:pic>
        <p:nvPicPr>
          <p:cNvPr id="53" name="Picture 52" descr="A close up of a logo&#10;&#10;Description automatically generated">
            <a:extLst>
              <a:ext uri="{FF2B5EF4-FFF2-40B4-BE49-F238E27FC236}">
                <a16:creationId xmlns:a16="http://schemas.microsoft.com/office/drawing/2014/main" xmlns="" id="{DC34CA20-0369-44A4-978B-0584EB521164}"/>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45328" y="5720298"/>
            <a:ext cx="252000" cy="165846"/>
          </a:xfrm>
          <a:prstGeom prst="rect">
            <a:avLst/>
          </a:prstGeom>
        </p:spPr>
      </p:pic>
      <p:cxnSp>
        <p:nvCxnSpPr>
          <p:cNvPr id="55" name="Straight Connector 54">
            <a:extLst>
              <a:ext uri="{FF2B5EF4-FFF2-40B4-BE49-F238E27FC236}">
                <a16:creationId xmlns:a16="http://schemas.microsoft.com/office/drawing/2014/main" xmlns="" id="{56224FA4-A03B-4083-B836-D46E20FB66C1}"/>
              </a:ext>
            </a:extLst>
          </p:cNvPr>
          <p:cNvCxnSpPr>
            <a:cxnSpLocks/>
          </p:cNvCxnSpPr>
          <p:nvPr/>
        </p:nvCxnSpPr>
        <p:spPr>
          <a:xfrm flipV="1">
            <a:off x="4115906" y="4110644"/>
            <a:ext cx="781470" cy="1834769"/>
          </a:xfrm>
          <a:prstGeom prst="line">
            <a:avLst/>
          </a:prstGeom>
          <a:ln>
            <a:solidFill>
              <a:schemeClr val="accent1"/>
            </a:solidFill>
            <a:prstDash val="lg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BFC3561D-8F4C-4C12-86EE-02EAC862292D}"/>
              </a:ext>
            </a:extLst>
          </p:cNvPr>
          <p:cNvCxnSpPr>
            <a:cxnSpLocks/>
          </p:cNvCxnSpPr>
          <p:nvPr/>
        </p:nvCxnSpPr>
        <p:spPr>
          <a:xfrm flipV="1">
            <a:off x="4102947" y="5028029"/>
            <a:ext cx="1586818" cy="910344"/>
          </a:xfrm>
          <a:prstGeom prst="line">
            <a:avLst/>
          </a:prstGeom>
          <a:ln>
            <a:solidFill>
              <a:schemeClr val="accent1"/>
            </a:solidFill>
            <a:prstDash val="lgDas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xmlns="" id="{56B56829-1519-4065-8B34-2FA636C20B08}"/>
              </a:ext>
            </a:extLst>
          </p:cNvPr>
          <p:cNvSpPr txBox="1"/>
          <p:nvPr/>
        </p:nvSpPr>
        <p:spPr>
          <a:xfrm>
            <a:off x="6934947" y="1877381"/>
            <a:ext cx="28031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1" i="0" u="none" strike="noStrike" kern="1200" cap="none" spc="0" normalizeH="0" baseline="0" noProof="0">
                <a:ln>
                  <a:noFill/>
                </a:ln>
                <a:solidFill>
                  <a:srgbClr val="FFFFFF"/>
                </a:solidFill>
                <a:effectLst/>
                <a:uLnTx/>
                <a:uFillTx/>
                <a:latin typeface="Open Sans"/>
                <a:ea typeface="+mn-ea"/>
                <a:cs typeface="+mn-cs"/>
              </a:rPr>
              <a:t>X</a:t>
            </a:r>
          </a:p>
        </p:txBody>
      </p:sp>
      <p:sp>
        <p:nvSpPr>
          <p:cNvPr id="63" name="TextBox 62">
            <a:extLst>
              <a:ext uri="{FF2B5EF4-FFF2-40B4-BE49-F238E27FC236}">
                <a16:creationId xmlns:a16="http://schemas.microsoft.com/office/drawing/2014/main" xmlns="" id="{CEBEEAAA-79E9-4D7A-8EE4-26A8FA4698F4}"/>
              </a:ext>
            </a:extLst>
          </p:cNvPr>
          <p:cNvSpPr txBox="1"/>
          <p:nvPr/>
        </p:nvSpPr>
        <p:spPr>
          <a:xfrm>
            <a:off x="5663045" y="4820384"/>
            <a:ext cx="280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64" name="TextBox 63">
            <a:extLst>
              <a:ext uri="{FF2B5EF4-FFF2-40B4-BE49-F238E27FC236}">
                <a16:creationId xmlns:a16="http://schemas.microsoft.com/office/drawing/2014/main" xmlns="" id="{23FD9CB3-D57F-4AAE-8152-1EA2CC2F0226}"/>
              </a:ext>
            </a:extLst>
          </p:cNvPr>
          <p:cNvSpPr txBox="1"/>
          <p:nvPr/>
        </p:nvSpPr>
        <p:spPr>
          <a:xfrm>
            <a:off x="4757225" y="3941320"/>
            <a:ext cx="280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a:ln>
                <a:noFill/>
              </a:ln>
              <a:solidFill>
                <a:srgbClr val="FFFFFF"/>
              </a:solidFill>
              <a:effectLst/>
              <a:uLnTx/>
              <a:uFillTx/>
              <a:latin typeface="Open Sans"/>
              <a:ea typeface="+mn-ea"/>
              <a:cs typeface="+mn-cs"/>
            </a:endParaRPr>
          </a:p>
        </p:txBody>
      </p:sp>
      <p:sp>
        <p:nvSpPr>
          <p:cNvPr id="65" name="TextBox 64">
            <a:extLst>
              <a:ext uri="{FF2B5EF4-FFF2-40B4-BE49-F238E27FC236}">
                <a16:creationId xmlns:a16="http://schemas.microsoft.com/office/drawing/2014/main" xmlns="" id="{BF596EFF-FD9C-4FB6-8464-9E6239802984}"/>
              </a:ext>
            </a:extLst>
          </p:cNvPr>
          <p:cNvSpPr txBox="1"/>
          <p:nvPr/>
        </p:nvSpPr>
        <p:spPr>
          <a:xfrm>
            <a:off x="4793665" y="2674814"/>
            <a:ext cx="252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a:ln>
                <a:noFill/>
              </a:ln>
              <a:solidFill>
                <a:srgbClr val="FFFFFF"/>
              </a:solidFill>
              <a:effectLst/>
              <a:uLnTx/>
              <a:uFillTx/>
              <a:latin typeface="Open Sans"/>
              <a:ea typeface="+mn-ea"/>
              <a:cs typeface="+mn-cs"/>
            </a:endParaRPr>
          </a:p>
        </p:txBody>
      </p:sp>
      <p:sp>
        <p:nvSpPr>
          <p:cNvPr id="34" name="TextBox 33">
            <a:extLst>
              <a:ext uri="{FF2B5EF4-FFF2-40B4-BE49-F238E27FC236}">
                <a16:creationId xmlns:a16="http://schemas.microsoft.com/office/drawing/2014/main" xmlns="" id="{1E92A1D8-FB66-4EC2-9E4A-43EFBC3E70AF}"/>
              </a:ext>
            </a:extLst>
          </p:cNvPr>
          <p:cNvSpPr txBox="1"/>
          <p:nvPr/>
        </p:nvSpPr>
        <p:spPr>
          <a:xfrm>
            <a:off x="9205855" y="2963665"/>
            <a:ext cx="2805043" cy="2109808"/>
          </a:xfrm>
          <a:prstGeom prst="rect">
            <a:avLst/>
          </a:prstGeom>
          <a:noFill/>
        </p:spPr>
        <p:txBody>
          <a:bodyPr wrap="square">
            <a:spAutoFit/>
          </a:bodyPr>
          <a:lstStyle>
            <a:defPPr>
              <a:defRPr lang="x-none"/>
            </a:defPPr>
            <a:lvl1pPr marR="0" lvl="0" indent="0" fontAlgn="auto">
              <a:lnSpc>
                <a:spcPct val="110000"/>
              </a:lnSpc>
              <a:spcBef>
                <a:spcPts val="0"/>
              </a:spcBef>
              <a:spcAft>
                <a:spcPts val="0"/>
              </a:spcAft>
              <a:buClrTx/>
              <a:buSzTx/>
              <a:buFontTx/>
              <a:buNone/>
              <a:tabLst/>
              <a:defRPr kumimoji="0" sz="1300" b="1" i="1" u="none" strike="noStrike" cap="none" spc="0" normalizeH="0" baseline="0">
                <a:ln>
                  <a:noFill/>
                </a:ln>
                <a:solidFill>
                  <a:schemeClr val="accent1">
                    <a:lumMod val="50000"/>
                  </a:schemeClr>
                </a:solidFill>
                <a:effectLst/>
                <a:uLnTx/>
                <a:uFillTx/>
                <a:latin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500" b="1" i="1" u="none" strike="noStrike" kern="1200" cap="none" spc="0" normalizeH="0" baseline="0" noProof="0" dirty="0">
                <a:ln>
                  <a:noFill/>
                </a:ln>
                <a:solidFill>
                  <a:srgbClr val="E79C29">
                    <a:lumMod val="50000"/>
                  </a:srgbClr>
                </a:solidFill>
                <a:effectLst/>
                <a:uLnTx/>
                <a:uFillTx/>
                <a:latin typeface="Open Sans"/>
                <a:ea typeface="+mn-ea"/>
                <a:cs typeface="+mn-cs"/>
              </a:rPr>
              <a:t>        </a:t>
            </a:r>
            <a:r>
              <a:rPr kumimoji="0" lang="en-US" sz="1500" b="1" i="1" u="none" strike="noStrike" kern="1200" cap="none" spc="0" normalizeH="0" baseline="0" noProof="0" dirty="0">
                <a:ln>
                  <a:noFill/>
                </a:ln>
                <a:solidFill>
                  <a:srgbClr val="E79C29">
                    <a:lumMod val="75000"/>
                  </a:srgbClr>
                </a:solidFill>
                <a:effectLst/>
                <a:uLnTx/>
                <a:uFillTx/>
                <a:latin typeface="Open Sans"/>
                <a:ea typeface="+mn-ea"/>
                <a:cs typeface="+mn-cs"/>
              </a:rPr>
              <a:t>The sales have gone down because the flow of customers has reduced. And most of my customers now buy goods on low quantity. My revenue has gone down with around 70 percent I am now operating at 30 percent.</a:t>
            </a:r>
            <a:endParaRPr kumimoji="0" lang="en-ZA" sz="1500" b="1" i="1" u="none" strike="noStrike" kern="1200" cap="none" spc="0" normalizeH="0" baseline="0" noProof="0" dirty="0">
              <a:ln>
                <a:noFill/>
              </a:ln>
              <a:solidFill>
                <a:srgbClr val="E79C29">
                  <a:lumMod val="75000"/>
                </a:srgbClr>
              </a:solidFill>
              <a:effectLst/>
              <a:uLnTx/>
              <a:uFillTx/>
              <a:latin typeface="Open Sans"/>
              <a:ea typeface="+mn-ea"/>
              <a:cs typeface="+mn-cs"/>
            </a:endParaRPr>
          </a:p>
        </p:txBody>
      </p:sp>
      <p:pic>
        <p:nvPicPr>
          <p:cNvPr id="68" name="Picture 67" descr="A close up of a logo&#10;&#10;Description automatically generated">
            <a:extLst>
              <a:ext uri="{FF2B5EF4-FFF2-40B4-BE49-F238E27FC236}">
                <a16:creationId xmlns:a16="http://schemas.microsoft.com/office/drawing/2014/main" xmlns="" id="{32D0A507-7811-47C6-A928-B76F347C3AC8}"/>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9298051" y="3014012"/>
            <a:ext cx="304920" cy="200674"/>
          </a:xfrm>
          <a:prstGeom prst="rect">
            <a:avLst/>
          </a:prstGeom>
        </p:spPr>
      </p:pic>
      <p:sp>
        <p:nvSpPr>
          <p:cNvPr id="43" name="Slide Number Placeholder 4">
            <a:extLst>
              <a:ext uri="{FF2B5EF4-FFF2-40B4-BE49-F238E27FC236}">
                <a16:creationId xmlns:a16="http://schemas.microsoft.com/office/drawing/2014/main" xmlns="" id="{1E6049F6-7581-4D5C-8CC1-DC6E54A96638}"/>
              </a:ext>
            </a:extLst>
          </p:cNvPr>
          <p:cNvSpPr>
            <a:spLocks noGrp="1"/>
          </p:cNvSpPr>
          <p:nvPr>
            <p:ph type="sldNum" sz="quarter" idx="4"/>
          </p:nvPr>
        </p:nvSpPr>
        <p:spPr>
          <a:xfrm>
            <a:off x="11663309" y="98102"/>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2" name="Oval 1">
            <a:extLst>
              <a:ext uri="{FF2B5EF4-FFF2-40B4-BE49-F238E27FC236}">
                <a16:creationId xmlns:a16="http://schemas.microsoft.com/office/drawing/2014/main" xmlns="" id="{0BB4BB30-889C-4A24-8E00-A93A593F2E77}"/>
              </a:ext>
            </a:extLst>
          </p:cNvPr>
          <p:cNvSpPr/>
          <p:nvPr/>
        </p:nvSpPr>
        <p:spPr>
          <a:xfrm>
            <a:off x="6978336" y="3121416"/>
            <a:ext cx="108000" cy="108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39" name="Straight Connector 38">
            <a:extLst>
              <a:ext uri="{FF2B5EF4-FFF2-40B4-BE49-F238E27FC236}">
                <a16:creationId xmlns:a16="http://schemas.microsoft.com/office/drawing/2014/main" xmlns="" id="{347A9DC2-AB6A-467B-8BAC-3E81E0AE2EB9}"/>
              </a:ext>
            </a:extLst>
          </p:cNvPr>
          <p:cNvCxnSpPr>
            <a:cxnSpLocks/>
          </p:cNvCxnSpPr>
          <p:nvPr/>
        </p:nvCxnSpPr>
        <p:spPr>
          <a:xfrm flipH="1">
            <a:off x="5495090" y="2597982"/>
            <a:ext cx="485259" cy="432292"/>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xmlns="" id="{43DB5F28-4566-4B76-9A26-B6DF4EF8184D}"/>
              </a:ext>
            </a:extLst>
          </p:cNvPr>
          <p:cNvSpPr/>
          <p:nvPr/>
        </p:nvSpPr>
        <p:spPr>
          <a:xfrm>
            <a:off x="7833899" y="3995608"/>
            <a:ext cx="108000" cy="108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 name="Oval 5">
            <a:extLst>
              <a:ext uri="{FF2B5EF4-FFF2-40B4-BE49-F238E27FC236}">
                <a16:creationId xmlns:a16="http://schemas.microsoft.com/office/drawing/2014/main" xmlns="" id="{07E8488B-9F20-4D1D-9607-F40CE834B146}"/>
              </a:ext>
            </a:extLst>
          </p:cNvPr>
          <p:cNvSpPr/>
          <p:nvPr/>
        </p:nvSpPr>
        <p:spPr>
          <a:xfrm>
            <a:off x="6787043" y="4537369"/>
            <a:ext cx="108000" cy="108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Oval 9">
            <a:extLst>
              <a:ext uri="{FF2B5EF4-FFF2-40B4-BE49-F238E27FC236}">
                <a16:creationId xmlns:a16="http://schemas.microsoft.com/office/drawing/2014/main" xmlns="" id="{5FC066FA-AA13-4E99-9DF4-31876C0F8CD0}"/>
              </a:ext>
            </a:extLst>
          </p:cNvPr>
          <p:cNvSpPr/>
          <p:nvPr/>
        </p:nvSpPr>
        <p:spPr>
          <a:xfrm>
            <a:off x="5402532" y="3023957"/>
            <a:ext cx="108000" cy="108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51" name="Straight Connector 50">
            <a:extLst>
              <a:ext uri="{FF2B5EF4-FFF2-40B4-BE49-F238E27FC236}">
                <a16:creationId xmlns:a16="http://schemas.microsoft.com/office/drawing/2014/main" xmlns="" id="{ABCD91FC-CD79-4296-946F-C7E78E465A52}"/>
              </a:ext>
            </a:extLst>
          </p:cNvPr>
          <p:cNvCxnSpPr>
            <a:cxnSpLocks/>
            <a:stCxn id="9" idx="0"/>
            <a:endCxn id="10" idx="3"/>
          </p:cNvCxnSpPr>
          <p:nvPr/>
        </p:nvCxnSpPr>
        <p:spPr>
          <a:xfrm flipV="1">
            <a:off x="4898397" y="3116141"/>
            <a:ext cx="519951" cy="863616"/>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70327550-AF8A-460B-BAB9-1EE015E31F2C}"/>
              </a:ext>
            </a:extLst>
          </p:cNvPr>
          <p:cNvCxnSpPr>
            <a:cxnSpLocks/>
            <a:stCxn id="9" idx="5"/>
            <a:endCxn id="8" idx="1"/>
          </p:cNvCxnSpPr>
          <p:nvPr/>
        </p:nvCxnSpPr>
        <p:spPr>
          <a:xfrm>
            <a:off x="4987492" y="4194852"/>
            <a:ext cx="726616" cy="705982"/>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53AF0A79-EB73-4495-9D15-D131B6B2D9F2}"/>
              </a:ext>
            </a:extLst>
          </p:cNvPr>
          <p:cNvCxnSpPr>
            <a:cxnSpLocks/>
            <a:stCxn id="6" idx="3"/>
            <a:endCxn id="63" idx="3"/>
          </p:cNvCxnSpPr>
          <p:nvPr/>
        </p:nvCxnSpPr>
        <p:spPr>
          <a:xfrm flipH="1">
            <a:off x="5943361" y="4629553"/>
            <a:ext cx="859498" cy="344720"/>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868643F8-8C2C-44DB-A2FB-89B210BAB1F7}"/>
              </a:ext>
            </a:extLst>
          </p:cNvPr>
          <p:cNvCxnSpPr>
            <a:cxnSpLocks/>
            <a:stCxn id="6" idx="6"/>
            <a:endCxn id="5" idx="2"/>
          </p:cNvCxnSpPr>
          <p:nvPr/>
        </p:nvCxnSpPr>
        <p:spPr>
          <a:xfrm flipV="1">
            <a:off x="6895043" y="4049608"/>
            <a:ext cx="938856" cy="541761"/>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4DF01F40-0B28-46EE-A161-857809555805}"/>
              </a:ext>
            </a:extLst>
          </p:cNvPr>
          <p:cNvCxnSpPr>
            <a:cxnSpLocks/>
            <a:stCxn id="2" idx="5"/>
            <a:endCxn id="5" idx="0"/>
          </p:cNvCxnSpPr>
          <p:nvPr/>
        </p:nvCxnSpPr>
        <p:spPr>
          <a:xfrm>
            <a:off x="7070520" y="3213600"/>
            <a:ext cx="817379" cy="782008"/>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xmlns="" id="{D08A3D00-04AB-4CD5-8AAE-3EE7BB466106}"/>
              </a:ext>
            </a:extLst>
          </p:cNvPr>
          <p:cNvCxnSpPr>
            <a:cxnSpLocks/>
          </p:cNvCxnSpPr>
          <p:nvPr/>
        </p:nvCxnSpPr>
        <p:spPr>
          <a:xfrm flipV="1">
            <a:off x="7045353" y="2114742"/>
            <a:ext cx="41626" cy="1022490"/>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xmlns="" id="{EB869351-2BA0-4622-8695-BDA0C880A45A}"/>
              </a:ext>
            </a:extLst>
          </p:cNvPr>
          <p:cNvCxnSpPr>
            <a:cxnSpLocks/>
            <a:stCxn id="7" idx="2"/>
            <a:endCxn id="13" idx="7"/>
          </p:cNvCxnSpPr>
          <p:nvPr/>
        </p:nvCxnSpPr>
        <p:spPr>
          <a:xfrm flipH="1">
            <a:off x="6147776" y="1988742"/>
            <a:ext cx="804814" cy="474373"/>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xmlns="" id="{C98E3A17-07E1-4B42-AEE6-6C631E21E0D4}"/>
              </a:ext>
            </a:extLst>
          </p:cNvPr>
          <p:cNvSpPr/>
          <p:nvPr/>
        </p:nvSpPr>
        <p:spPr>
          <a:xfrm>
            <a:off x="7021564" y="3124550"/>
            <a:ext cx="108000" cy="108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0" name="Oval 49">
            <a:extLst>
              <a:ext uri="{FF2B5EF4-FFF2-40B4-BE49-F238E27FC236}">
                <a16:creationId xmlns:a16="http://schemas.microsoft.com/office/drawing/2014/main" xmlns="" id="{35D5C396-FEBB-4E01-80EE-9FF77BA576D2}"/>
              </a:ext>
            </a:extLst>
          </p:cNvPr>
          <p:cNvSpPr/>
          <p:nvPr/>
        </p:nvSpPr>
        <p:spPr>
          <a:xfrm>
            <a:off x="7254936" y="3776541"/>
            <a:ext cx="108000" cy="108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2" name="Oval 51">
            <a:extLst>
              <a:ext uri="{FF2B5EF4-FFF2-40B4-BE49-F238E27FC236}">
                <a16:creationId xmlns:a16="http://schemas.microsoft.com/office/drawing/2014/main" xmlns="" id="{DF9438C2-75C2-48BE-A035-04C82B168C23}"/>
              </a:ext>
            </a:extLst>
          </p:cNvPr>
          <p:cNvSpPr/>
          <p:nvPr/>
        </p:nvSpPr>
        <p:spPr>
          <a:xfrm>
            <a:off x="6827259" y="4599074"/>
            <a:ext cx="108000" cy="108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6" name="Oval 55">
            <a:extLst>
              <a:ext uri="{FF2B5EF4-FFF2-40B4-BE49-F238E27FC236}">
                <a16:creationId xmlns:a16="http://schemas.microsoft.com/office/drawing/2014/main" xmlns="" id="{497038AF-08ED-4261-AA36-CE9694EA96B5}"/>
              </a:ext>
            </a:extLst>
          </p:cNvPr>
          <p:cNvSpPr/>
          <p:nvPr/>
        </p:nvSpPr>
        <p:spPr>
          <a:xfrm>
            <a:off x="5964159" y="4336449"/>
            <a:ext cx="108000" cy="108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7" name="Oval 56">
            <a:extLst>
              <a:ext uri="{FF2B5EF4-FFF2-40B4-BE49-F238E27FC236}">
                <a16:creationId xmlns:a16="http://schemas.microsoft.com/office/drawing/2014/main" xmlns="" id="{252BE68E-9AC9-4DB1-8F1D-1EC8028CB205}"/>
              </a:ext>
            </a:extLst>
          </p:cNvPr>
          <p:cNvSpPr/>
          <p:nvPr/>
        </p:nvSpPr>
        <p:spPr>
          <a:xfrm>
            <a:off x="5387090" y="3784481"/>
            <a:ext cx="108000" cy="108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8" name="Oval 57">
            <a:extLst>
              <a:ext uri="{FF2B5EF4-FFF2-40B4-BE49-F238E27FC236}">
                <a16:creationId xmlns:a16="http://schemas.microsoft.com/office/drawing/2014/main" xmlns="" id="{C1295A3F-043D-49FA-B5A7-C78F8971EFFC}"/>
              </a:ext>
            </a:extLst>
          </p:cNvPr>
          <p:cNvSpPr/>
          <p:nvPr/>
        </p:nvSpPr>
        <p:spPr>
          <a:xfrm>
            <a:off x="6725114" y="2489264"/>
            <a:ext cx="108000" cy="108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92" name="Straight Connector 91">
            <a:extLst>
              <a:ext uri="{FF2B5EF4-FFF2-40B4-BE49-F238E27FC236}">
                <a16:creationId xmlns:a16="http://schemas.microsoft.com/office/drawing/2014/main" xmlns="" id="{D2700B01-6D6B-4004-89AB-26588E3A9AC1}"/>
              </a:ext>
            </a:extLst>
          </p:cNvPr>
          <p:cNvCxnSpPr>
            <a:cxnSpLocks/>
            <a:stCxn id="58" idx="1"/>
          </p:cNvCxnSpPr>
          <p:nvPr/>
        </p:nvCxnSpPr>
        <p:spPr>
          <a:xfrm flipH="1" flipV="1">
            <a:off x="6027956" y="2270596"/>
            <a:ext cx="712974" cy="234484"/>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xmlns="" id="{13FFA102-904B-4783-9B8D-62136F421445}"/>
              </a:ext>
            </a:extLst>
          </p:cNvPr>
          <p:cNvCxnSpPr>
            <a:cxnSpLocks/>
            <a:stCxn id="58" idx="6"/>
            <a:endCxn id="48" idx="1"/>
          </p:cNvCxnSpPr>
          <p:nvPr/>
        </p:nvCxnSpPr>
        <p:spPr>
          <a:xfrm>
            <a:off x="6833114" y="2543264"/>
            <a:ext cx="204266" cy="597102"/>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94C968CA-70B3-4A21-978D-4045B568F2E2}"/>
              </a:ext>
            </a:extLst>
          </p:cNvPr>
          <p:cNvCxnSpPr>
            <a:cxnSpLocks/>
            <a:stCxn id="50" idx="0"/>
            <a:endCxn id="48" idx="4"/>
          </p:cNvCxnSpPr>
          <p:nvPr/>
        </p:nvCxnSpPr>
        <p:spPr>
          <a:xfrm flipH="1" flipV="1">
            <a:off x="7075564" y="3232550"/>
            <a:ext cx="233372" cy="543991"/>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7B9246C7-F477-4E30-853D-0D72DDE18AC2}"/>
              </a:ext>
            </a:extLst>
          </p:cNvPr>
          <p:cNvCxnSpPr>
            <a:cxnSpLocks/>
            <a:stCxn id="6" idx="6"/>
          </p:cNvCxnSpPr>
          <p:nvPr/>
        </p:nvCxnSpPr>
        <p:spPr>
          <a:xfrm flipV="1">
            <a:off x="6895043" y="3839583"/>
            <a:ext cx="417807" cy="751786"/>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932F3E59-ED4F-4641-91DD-ED421E35DD2F}"/>
              </a:ext>
            </a:extLst>
          </p:cNvPr>
          <p:cNvCxnSpPr>
            <a:cxnSpLocks/>
            <a:stCxn id="52" idx="1"/>
            <a:endCxn id="56" idx="6"/>
          </p:cNvCxnSpPr>
          <p:nvPr/>
        </p:nvCxnSpPr>
        <p:spPr>
          <a:xfrm flipH="1" flipV="1">
            <a:off x="6072159" y="4390449"/>
            <a:ext cx="770916" cy="224441"/>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7320858D-5333-43AA-B9CC-DE69545BAFF4}"/>
              </a:ext>
            </a:extLst>
          </p:cNvPr>
          <p:cNvCxnSpPr>
            <a:cxnSpLocks/>
            <a:endCxn id="56" idx="1"/>
          </p:cNvCxnSpPr>
          <p:nvPr/>
        </p:nvCxnSpPr>
        <p:spPr>
          <a:xfrm>
            <a:off x="5449999" y="3836751"/>
            <a:ext cx="529976" cy="515514"/>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A4E3A6D4-5141-4039-A7CE-F8D0B2B03497}"/>
              </a:ext>
            </a:extLst>
          </p:cNvPr>
          <p:cNvCxnSpPr>
            <a:cxnSpLocks/>
            <a:stCxn id="57" idx="6"/>
            <a:endCxn id="4" idx="4"/>
          </p:cNvCxnSpPr>
          <p:nvPr/>
        </p:nvCxnSpPr>
        <p:spPr>
          <a:xfrm flipH="1" flipV="1">
            <a:off x="4933643" y="2961426"/>
            <a:ext cx="561447" cy="877055"/>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xmlns="" id="{DA2B84D4-DBE2-4B70-B7F6-753E63A225A1}"/>
              </a:ext>
            </a:extLst>
          </p:cNvPr>
          <p:cNvCxnSpPr>
            <a:cxnSpLocks/>
            <a:stCxn id="3" idx="2"/>
            <a:endCxn id="4" idx="7"/>
          </p:cNvCxnSpPr>
          <p:nvPr/>
        </p:nvCxnSpPr>
        <p:spPr>
          <a:xfrm flipH="1">
            <a:off x="5022738" y="2278438"/>
            <a:ext cx="770193" cy="467893"/>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196C802C-7CE1-4EE9-8CA4-BFDECC5286CF}"/>
              </a:ext>
            </a:extLst>
          </p:cNvPr>
          <p:cNvSpPr txBox="1"/>
          <p:nvPr/>
        </p:nvSpPr>
        <p:spPr>
          <a:xfrm>
            <a:off x="213632" y="98102"/>
            <a:ext cx="7264854" cy="461665"/>
          </a:xfrm>
          <a:prstGeom prst="rect">
            <a:avLst/>
          </a:prstGeom>
          <a:noFill/>
        </p:spPr>
        <p:txBody>
          <a:bodyPr wrap="square" rtlCol="0">
            <a:spAutoFit/>
          </a:bodyPr>
          <a:lstStyle/>
          <a:p>
            <a:r>
              <a:rPr lang="en-ZA" sz="2400" b="1"/>
              <a:t>Michael – Vegetable trader (‘mostly informal’)</a:t>
            </a:r>
          </a:p>
        </p:txBody>
      </p:sp>
      <p:sp>
        <p:nvSpPr>
          <p:cNvPr id="14" name="TextBox 13">
            <a:extLst>
              <a:ext uri="{FF2B5EF4-FFF2-40B4-BE49-F238E27FC236}">
                <a16:creationId xmlns:a16="http://schemas.microsoft.com/office/drawing/2014/main" xmlns="" id="{AA437C48-CBB4-4B5F-8F98-93F924D306D1}"/>
              </a:ext>
            </a:extLst>
          </p:cNvPr>
          <p:cNvSpPr txBox="1"/>
          <p:nvPr/>
        </p:nvSpPr>
        <p:spPr>
          <a:xfrm>
            <a:off x="9393025" y="2521203"/>
            <a:ext cx="2234577" cy="307777"/>
          </a:xfrm>
          <a:prstGeom prst="rect">
            <a:avLst/>
          </a:prstGeom>
          <a:noFill/>
        </p:spPr>
        <p:txBody>
          <a:bodyPr wrap="square" rtlCol="0">
            <a:spAutoFit/>
          </a:bodyPr>
          <a:lstStyle/>
          <a:p>
            <a:pPr algn="ctr"/>
            <a:r>
              <a:rPr lang="en-ZA" sz="1400" b="1" dirty="0">
                <a:solidFill>
                  <a:schemeClr val="accent2">
                    <a:lumMod val="75000"/>
                  </a:schemeClr>
                </a:solidFill>
              </a:rPr>
              <a:t>COVID-19 IMPACT</a:t>
            </a:r>
          </a:p>
        </p:txBody>
      </p:sp>
      <p:grpSp>
        <p:nvGrpSpPr>
          <p:cNvPr id="74" name="Group 73">
            <a:extLst>
              <a:ext uri="{FF2B5EF4-FFF2-40B4-BE49-F238E27FC236}">
                <a16:creationId xmlns:a16="http://schemas.microsoft.com/office/drawing/2014/main" xmlns="" id="{0B1DB737-8050-46D4-901C-6632D599215E}"/>
              </a:ext>
            </a:extLst>
          </p:cNvPr>
          <p:cNvGrpSpPr/>
          <p:nvPr/>
        </p:nvGrpSpPr>
        <p:grpSpPr>
          <a:xfrm>
            <a:off x="5059643" y="6010104"/>
            <a:ext cx="2915003" cy="452145"/>
            <a:chOff x="1471940" y="5890526"/>
            <a:chExt cx="2915003" cy="452145"/>
          </a:xfrm>
        </p:grpSpPr>
        <p:sp>
          <p:nvSpPr>
            <p:cNvPr id="75" name="Rectangle 74">
              <a:extLst>
                <a:ext uri="{FF2B5EF4-FFF2-40B4-BE49-F238E27FC236}">
                  <a16:creationId xmlns:a16="http://schemas.microsoft.com/office/drawing/2014/main" xmlns="" id="{41736F8A-730E-41F0-A40A-ED431054206C}"/>
                </a:ext>
              </a:extLst>
            </p:cNvPr>
            <p:cNvSpPr/>
            <p:nvPr/>
          </p:nvSpPr>
          <p:spPr>
            <a:xfrm>
              <a:off x="1471940" y="5890526"/>
              <a:ext cx="2915003" cy="45214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7" name="TextBox 76">
              <a:extLst>
                <a:ext uri="{FF2B5EF4-FFF2-40B4-BE49-F238E27FC236}">
                  <a16:creationId xmlns:a16="http://schemas.microsoft.com/office/drawing/2014/main" xmlns="" id="{B9EC3CED-9B32-43E3-A225-B3D9D5F63681}"/>
                </a:ext>
              </a:extLst>
            </p:cNvPr>
            <p:cNvSpPr txBox="1"/>
            <p:nvPr/>
          </p:nvSpPr>
          <p:spPr>
            <a:xfrm>
              <a:off x="2992205" y="5947376"/>
              <a:ext cx="11955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b="1" i="0" u="none" strike="noStrike" kern="1200" cap="none" spc="0" normalizeH="0" baseline="0" noProof="0">
                  <a:ln>
                    <a:noFill/>
                  </a:ln>
                  <a:solidFill>
                    <a:srgbClr val="8B0E3A"/>
                  </a:solidFill>
                  <a:effectLst/>
                  <a:uLnTx/>
                  <a:uFillTx/>
                  <a:latin typeface="Open Sans"/>
                  <a:ea typeface="+mn-ea"/>
                  <a:cs typeface="+mn-cs"/>
                </a:rPr>
                <a:t>Informal</a:t>
              </a:r>
            </a:p>
          </p:txBody>
        </p:sp>
        <p:sp>
          <p:nvSpPr>
            <p:cNvPr id="78" name="TextBox 77">
              <a:extLst>
                <a:ext uri="{FF2B5EF4-FFF2-40B4-BE49-F238E27FC236}">
                  <a16:creationId xmlns:a16="http://schemas.microsoft.com/office/drawing/2014/main" xmlns="" id="{95CF1F3A-2DC3-41F4-9706-63FE0DBADB2B}"/>
                </a:ext>
              </a:extLst>
            </p:cNvPr>
            <p:cNvSpPr txBox="1"/>
            <p:nvPr/>
          </p:nvSpPr>
          <p:spPr>
            <a:xfrm>
              <a:off x="1589542" y="5947376"/>
              <a:ext cx="11955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b="1" i="0" u="none" strike="noStrike" kern="1200" cap="none" spc="0" normalizeH="0" baseline="0" noProof="0">
                  <a:ln>
                    <a:noFill/>
                  </a:ln>
                  <a:solidFill>
                    <a:srgbClr val="001E28">
                      <a:lumMod val="90000"/>
                      <a:lumOff val="10000"/>
                    </a:srgbClr>
                  </a:solidFill>
                  <a:effectLst/>
                  <a:uLnTx/>
                  <a:uFillTx/>
                  <a:latin typeface="Open Sans"/>
                  <a:ea typeface="+mn-ea"/>
                  <a:cs typeface="+mn-cs"/>
                </a:rPr>
                <a:t>Formal</a:t>
              </a:r>
            </a:p>
          </p:txBody>
        </p:sp>
      </p:grpSp>
      <p:sp>
        <p:nvSpPr>
          <p:cNvPr id="3" name="Oval 2">
            <a:extLst>
              <a:ext uri="{FF2B5EF4-FFF2-40B4-BE49-F238E27FC236}">
                <a16:creationId xmlns:a16="http://schemas.microsoft.com/office/drawing/2014/main" xmlns="" id="{B7FF4306-CD78-4084-A0AB-59813EA026B8}"/>
              </a:ext>
            </a:extLst>
          </p:cNvPr>
          <p:cNvSpPr/>
          <p:nvPr/>
        </p:nvSpPr>
        <p:spPr>
          <a:xfrm>
            <a:off x="5792931" y="2152438"/>
            <a:ext cx="252000" cy="252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 name="TextBox 10">
            <a:extLst>
              <a:ext uri="{FF2B5EF4-FFF2-40B4-BE49-F238E27FC236}">
                <a16:creationId xmlns:a16="http://schemas.microsoft.com/office/drawing/2014/main" xmlns="" id="{56570CF6-A3E1-4140-AA71-7B9A8D5409ED}"/>
              </a:ext>
            </a:extLst>
          </p:cNvPr>
          <p:cNvSpPr txBox="1"/>
          <p:nvPr/>
        </p:nvSpPr>
        <p:spPr>
          <a:xfrm>
            <a:off x="5784222" y="2138654"/>
            <a:ext cx="28031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1" i="0" u="none" strike="noStrike" kern="1200" cap="none" spc="0" normalizeH="0" baseline="0" noProof="0" dirty="0">
                <a:ln>
                  <a:noFill/>
                </a:ln>
                <a:solidFill>
                  <a:srgbClr val="FFFFFF"/>
                </a:solidFill>
                <a:effectLst/>
                <a:uLnTx/>
                <a:uFillTx/>
                <a:latin typeface="Open Sans"/>
                <a:ea typeface="+mn-ea"/>
                <a:cs typeface="+mn-cs"/>
              </a:rPr>
              <a:t>X</a:t>
            </a:r>
          </a:p>
        </p:txBody>
      </p:sp>
      <p:sp>
        <p:nvSpPr>
          <p:cNvPr id="79" name="TextBox 78">
            <a:extLst>
              <a:ext uri="{FF2B5EF4-FFF2-40B4-BE49-F238E27FC236}">
                <a16:creationId xmlns:a16="http://schemas.microsoft.com/office/drawing/2014/main" xmlns="" id="{3702ACA1-8DD9-4319-90CE-B8345BA9CDE3}"/>
              </a:ext>
            </a:extLst>
          </p:cNvPr>
          <p:cNvSpPr txBox="1"/>
          <p:nvPr/>
        </p:nvSpPr>
        <p:spPr>
          <a:xfrm>
            <a:off x="5908047" y="2414879"/>
            <a:ext cx="28031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1" i="0" u="none" strike="noStrike" kern="1200" cap="none" spc="0" normalizeH="0" baseline="0" noProof="0" dirty="0">
                <a:ln>
                  <a:noFill/>
                </a:ln>
                <a:solidFill>
                  <a:srgbClr val="FFFFFF"/>
                </a:solidFill>
                <a:effectLst/>
                <a:uLnTx/>
                <a:uFillTx/>
                <a:latin typeface="Open Sans"/>
                <a:ea typeface="+mn-ea"/>
                <a:cs typeface="+mn-cs"/>
              </a:rPr>
              <a:t>X</a:t>
            </a:r>
          </a:p>
        </p:txBody>
      </p:sp>
      <p:sp>
        <p:nvSpPr>
          <p:cNvPr id="82" name="Rectangle 81">
            <a:extLst>
              <a:ext uri="{FF2B5EF4-FFF2-40B4-BE49-F238E27FC236}">
                <a16:creationId xmlns:a16="http://schemas.microsoft.com/office/drawing/2014/main" xmlns="" id="{4E595ABF-AE0B-48CF-876B-832ACF91AE48}"/>
              </a:ext>
            </a:extLst>
          </p:cNvPr>
          <p:cNvSpPr/>
          <p:nvPr/>
        </p:nvSpPr>
        <p:spPr>
          <a:xfrm>
            <a:off x="8480877" y="5428540"/>
            <a:ext cx="3028710" cy="1089595"/>
          </a:xfrm>
          <a:prstGeom prst="rect">
            <a:avLst/>
          </a:prstGeom>
          <a:solidFill>
            <a:schemeClr val="bg2">
              <a:lumMod val="60000"/>
              <a:lumOff val="40000"/>
              <a:alpha val="17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3" name="TextBox 82">
            <a:extLst>
              <a:ext uri="{FF2B5EF4-FFF2-40B4-BE49-F238E27FC236}">
                <a16:creationId xmlns:a16="http://schemas.microsoft.com/office/drawing/2014/main" xmlns="" id="{9169057A-1BAD-4462-A0CA-25B792ECB153}"/>
              </a:ext>
            </a:extLst>
          </p:cNvPr>
          <p:cNvSpPr txBox="1"/>
          <p:nvPr/>
        </p:nvSpPr>
        <p:spPr>
          <a:xfrm>
            <a:off x="8510558" y="5497355"/>
            <a:ext cx="2999029" cy="996427"/>
          </a:xfrm>
          <a:prstGeom prst="rect">
            <a:avLst/>
          </a:prstGeom>
          <a:noFill/>
        </p:spPr>
        <p:txBody>
          <a:bodyPr wrap="square">
            <a:spAutoFit/>
          </a:bodyPr>
          <a:lstStyle/>
          <a:p>
            <a:pPr marL="180000" marR="0" lvl="0" indent="-180000"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schemeClr val="accent4">
                    <a:lumMod val="90000"/>
                    <a:lumOff val="10000"/>
                  </a:schemeClr>
                </a:solidFill>
                <a:effectLst/>
                <a:uLnTx/>
                <a:uFillTx/>
                <a:latin typeface="Open Sans"/>
              </a:rPr>
              <a:t>Personal bank account but limited usage</a:t>
            </a:r>
          </a:p>
          <a:p>
            <a:pPr marL="180000" marR="0" lvl="0" indent="-180000"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lang="en-ZA" sz="1200" dirty="0">
                <a:solidFill>
                  <a:schemeClr val="accent4">
                    <a:lumMod val="90000"/>
                    <a:lumOff val="10000"/>
                  </a:schemeClr>
                </a:solidFill>
                <a:latin typeface="Open Sans"/>
              </a:rPr>
              <a:t>SACCO for savings and loans</a:t>
            </a:r>
          </a:p>
          <a:p>
            <a:pPr marL="180000" marR="0" lvl="0" indent="-180000"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lang="en-ZA" sz="1200" dirty="0">
                <a:solidFill>
                  <a:schemeClr val="accent1"/>
                </a:solidFill>
                <a:latin typeface="Open Sans"/>
              </a:rPr>
              <a:t>Payments primarily in cash</a:t>
            </a:r>
            <a:endParaRPr kumimoji="0" lang="en-ZA" sz="1200" b="0" i="0" u="none" strike="noStrike" kern="1200" cap="none" spc="0" normalizeH="0" baseline="0" noProof="0" dirty="0">
              <a:ln>
                <a:noFill/>
              </a:ln>
              <a:solidFill>
                <a:schemeClr val="accent1"/>
              </a:solidFill>
              <a:effectLst/>
              <a:uLnTx/>
              <a:uFillTx/>
              <a:latin typeface="Open Sans"/>
            </a:endParaRPr>
          </a:p>
        </p:txBody>
      </p:sp>
      <p:cxnSp>
        <p:nvCxnSpPr>
          <p:cNvPr id="84" name="Straight Connector 83">
            <a:extLst>
              <a:ext uri="{FF2B5EF4-FFF2-40B4-BE49-F238E27FC236}">
                <a16:creationId xmlns:a16="http://schemas.microsoft.com/office/drawing/2014/main" xmlns="" id="{0605AD56-545B-40D8-87B8-0210717A5FEA}"/>
              </a:ext>
            </a:extLst>
          </p:cNvPr>
          <p:cNvCxnSpPr>
            <a:cxnSpLocks/>
          </p:cNvCxnSpPr>
          <p:nvPr/>
        </p:nvCxnSpPr>
        <p:spPr>
          <a:xfrm>
            <a:off x="6959659" y="4644091"/>
            <a:ext cx="1592949" cy="760326"/>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49214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45" grpId="0" animBg="1"/>
      <p:bldP spid="149" grpId="0"/>
      <p:bldP spid="154" grpId="0" animBg="1"/>
      <p:bldP spid="156" grpId="0"/>
      <p:bldP spid="158" grpId="0"/>
      <p:bldP spid="163" grpId="0" animBg="1"/>
      <p:bldP spid="165" grpId="0"/>
      <p:bldP spid="167" grpId="0"/>
      <p:bldP spid="172" grpId="0" animBg="1"/>
      <p:bldP spid="182" grpId="0"/>
      <p:bldP spid="184" grpId="0"/>
      <p:bldP spid="62" grpId="0"/>
      <p:bldP spid="63" grpId="0"/>
      <p:bldP spid="64" grpId="0"/>
      <p:bldP spid="65" grpId="0"/>
      <p:bldP spid="34" grpId="0"/>
      <p:bldP spid="14" grpId="0"/>
      <p:bldP spid="11" grpId="0"/>
      <p:bldP spid="79" grpId="0"/>
      <p:bldP spid="82" grpId="0" animBg="1"/>
      <p:bldP spid="8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sitting on a table&#10;&#10;Description automatically generated">
            <a:extLst>
              <a:ext uri="{FF2B5EF4-FFF2-40B4-BE49-F238E27FC236}">
                <a16:creationId xmlns:a16="http://schemas.microsoft.com/office/drawing/2014/main" xmlns="" id="{5D745EEE-AA6E-4F97-B607-8762977776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02715" y="0"/>
            <a:ext cx="7308364" cy="6858000"/>
          </a:xfrm>
          <a:prstGeom prst="rect">
            <a:avLst/>
          </a:prstGeom>
        </p:spPr>
      </p:pic>
      <p:pic>
        <p:nvPicPr>
          <p:cNvPr id="22" name="Picture 21">
            <a:extLst>
              <a:ext uri="{FF2B5EF4-FFF2-40B4-BE49-F238E27FC236}">
                <a16:creationId xmlns:a16="http://schemas.microsoft.com/office/drawing/2014/main" xmlns="" id="{B6159EAC-56F1-42F9-A662-CA844FE186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5355"/>
          <a:stretch/>
        </p:blipFill>
        <p:spPr>
          <a:xfrm>
            <a:off x="5431594" y="0"/>
            <a:ext cx="3325457" cy="6858000"/>
          </a:xfrm>
          <a:prstGeom prst="rect">
            <a:avLst/>
          </a:prstGeom>
        </p:spPr>
      </p:pic>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7" name="Rectangle: Rounded Corners 6">
            <a:extLst>
              <a:ext uri="{FF2B5EF4-FFF2-40B4-BE49-F238E27FC236}">
                <a16:creationId xmlns:a16="http://schemas.microsoft.com/office/drawing/2014/main" xmlns="" id="{9971C21B-75F7-4B7A-BCE2-DADA3AB17E48}"/>
              </a:ext>
            </a:extLst>
          </p:cNvPr>
          <p:cNvSpPr/>
          <p:nvPr/>
        </p:nvSpPr>
        <p:spPr>
          <a:xfrm>
            <a:off x="6510787" y="996857"/>
            <a:ext cx="5256000" cy="648000"/>
          </a:xfrm>
          <a:prstGeom prst="roundRect">
            <a:avLst>
              <a:gd name="adj" fmla="val 233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 name="TextBox 5">
            <a:extLst>
              <a:ext uri="{FF2B5EF4-FFF2-40B4-BE49-F238E27FC236}">
                <a16:creationId xmlns:a16="http://schemas.microsoft.com/office/drawing/2014/main" xmlns="" id="{29CB623E-C0EC-422E-BF13-3545BDE3A49D}"/>
              </a:ext>
            </a:extLst>
          </p:cNvPr>
          <p:cNvSpPr txBox="1"/>
          <p:nvPr/>
        </p:nvSpPr>
        <p:spPr>
          <a:xfrm>
            <a:off x="6815299" y="1089231"/>
            <a:ext cx="4125917"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a:ln>
                  <a:noFill/>
                </a:ln>
                <a:solidFill>
                  <a:srgbClr val="FFFFFF"/>
                </a:solidFill>
                <a:effectLst/>
                <a:uLnTx/>
                <a:uFillTx/>
                <a:latin typeface="Open Sans"/>
                <a:ea typeface="+mn-ea"/>
                <a:cs typeface="+mn-cs"/>
              </a:rPr>
              <a:t>Study overview</a:t>
            </a:r>
          </a:p>
        </p:txBody>
      </p:sp>
      <p:sp>
        <p:nvSpPr>
          <p:cNvPr id="31" name="Rectangle: Rounded Corners 30">
            <a:extLst>
              <a:ext uri="{FF2B5EF4-FFF2-40B4-BE49-F238E27FC236}">
                <a16:creationId xmlns:a16="http://schemas.microsoft.com/office/drawing/2014/main" xmlns="" id="{97C5DD4E-1D24-4EFA-824A-76134346566E}"/>
              </a:ext>
            </a:extLst>
          </p:cNvPr>
          <p:cNvSpPr/>
          <p:nvPr/>
        </p:nvSpPr>
        <p:spPr>
          <a:xfrm>
            <a:off x="6510787" y="1894051"/>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 name="TextBox 3">
            <a:extLst>
              <a:ext uri="{FF2B5EF4-FFF2-40B4-BE49-F238E27FC236}">
                <a16:creationId xmlns:a16="http://schemas.microsoft.com/office/drawing/2014/main" xmlns="" id="{6767206E-F6DA-49F5-83C8-EEC5C2A63FAA}"/>
              </a:ext>
            </a:extLst>
          </p:cNvPr>
          <p:cNvSpPr txBox="1"/>
          <p:nvPr/>
        </p:nvSpPr>
        <p:spPr>
          <a:xfrm>
            <a:off x="6815299" y="2010302"/>
            <a:ext cx="5029865"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a:ln>
                  <a:noFill/>
                </a:ln>
                <a:solidFill>
                  <a:prstClr val="black"/>
                </a:solidFill>
                <a:effectLst/>
                <a:uLnTx/>
                <a:uFillTx/>
                <a:latin typeface="Open Sans"/>
                <a:ea typeface="+mn-ea"/>
                <a:cs typeface="+mn-cs"/>
              </a:rPr>
              <a:t>Segmentation of MSEs</a:t>
            </a:r>
          </a:p>
        </p:txBody>
      </p:sp>
      <p:sp>
        <p:nvSpPr>
          <p:cNvPr id="33" name="Rectangle: Rounded Corners 32">
            <a:extLst>
              <a:ext uri="{FF2B5EF4-FFF2-40B4-BE49-F238E27FC236}">
                <a16:creationId xmlns:a16="http://schemas.microsoft.com/office/drawing/2014/main" xmlns="" id="{80FB8B0C-F865-4E45-ACB4-D66DA7CBDA43}"/>
              </a:ext>
            </a:extLst>
          </p:cNvPr>
          <p:cNvSpPr/>
          <p:nvPr/>
        </p:nvSpPr>
        <p:spPr>
          <a:xfrm>
            <a:off x="6510787" y="3688439"/>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 name="TextBox 10">
            <a:extLst>
              <a:ext uri="{FF2B5EF4-FFF2-40B4-BE49-F238E27FC236}">
                <a16:creationId xmlns:a16="http://schemas.microsoft.com/office/drawing/2014/main" xmlns="" id="{58DD2FFE-E1C1-4303-AAE9-25837C1EE520}"/>
              </a:ext>
            </a:extLst>
          </p:cNvPr>
          <p:cNvSpPr txBox="1"/>
          <p:nvPr/>
        </p:nvSpPr>
        <p:spPr>
          <a:xfrm>
            <a:off x="6815299" y="3804690"/>
            <a:ext cx="4355928"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dirty="0">
                <a:ln>
                  <a:noFill/>
                </a:ln>
                <a:solidFill>
                  <a:prstClr val="black"/>
                </a:solidFill>
                <a:effectLst/>
                <a:uLnTx/>
                <a:uFillTx/>
                <a:latin typeface="Open Sans"/>
                <a:ea typeface="+mn-ea"/>
                <a:cs typeface="+mn-cs"/>
              </a:rPr>
              <a:t>Impact of COVID-19</a:t>
            </a:r>
          </a:p>
        </p:txBody>
      </p:sp>
      <p:sp>
        <p:nvSpPr>
          <p:cNvPr id="35" name="Rectangle: Rounded Corners 34">
            <a:extLst>
              <a:ext uri="{FF2B5EF4-FFF2-40B4-BE49-F238E27FC236}">
                <a16:creationId xmlns:a16="http://schemas.microsoft.com/office/drawing/2014/main" xmlns="" id="{25949561-49D2-467E-8430-90937D36E521}"/>
              </a:ext>
            </a:extLst>
          </p:cNvPr>
          <p:cNvSpPr/>
          <p:nvPr/>
        </p:nvSpPr>
        <p:spPr>
          <a:xfrm>
            <a:off x="6510787" y="4555727"/>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7" name="TextBox 36">
            <a:extLst>
              <a:ext uri="{FF2B5EF4-FFF2-40B4-BE49-F238E27FC236}">
                <a16:creationId xmlns:a16="http://schemas.microsoft.com/office/drawing/2014/main" xmlns="" id="{4CEBE0A5-2BA0-4A8B-8C86-07094724B4AB}"/>
              </a:ext>
            </a:extLst>
          </p:cNvPr>
          <p:cNvSpPr txBox="1"/>
          <p:nvPr/>
        </p:nvSpPr>
        <p:spPr>
          <a:xfrm>
            <a:off x="6815299" y="4671978"/>
            <a:ext cx="4185266"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a:ln>
                  <a:noFill/>
                </a:ln>
                <a:solidFill>
                  <a:prstClr val="black"/>
                </a:solidFill>
                <a:effectLst/>
                <a:uLnTx/>
                <a:uFillTx/>
                <a:latin typeface="Open Sans"/>
                <a:ea typeface="+mn-ea"/>
                <a:cs typeface="+mn-cs"/>
              </a:rPr>
              <a:t>Stakeholders’ perspective</a:t>
            </a:r>
          </a:p>
        </p:txBody>
      </p:sp>
      <p:sp>
        <p:nvSpPr>
          <p:cNvPr id="21" name="Rectangle: Rounded Corners 20">
            <a:extLst>
              <a:ext uri="{FF2B5EF4-FFF2-40B4-BE49-F238E27FC236}">
                <a16:creationId xmlns:a16="http://schemas.microsoft.com/office/drawing/2014/main" xmlns="" id="{5A0F0C6E-8BC1-463E-B3FA-F7F3496A3B43}"/>
              </a:ext>
            </a:extLst>
          </p:cNvPr>
          <p:cNvSpPr/>
          <p:nvPr/>
        </p:nvSpPr>
        <p:spPr>
          <a:xfrm>
            <a:off x="6510787" y="2791245"/>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3" name="TextBox 22">
            <a:extLst>
              <a:ext uri="{FF2B5EF4-FFF2-40B4-BE49-F238E27FC236}">
                <a16:creationId xmlns:a16="http://schemas.microsoft.com/office/drawing/2014/main" xmlns="" id="{FDE454B1-1DB8-4ACD-AB99-38D85E8752FE}"/>
              </a:ext>
            </a:extLst>
          </p:cNvPr>
          <p:cNvSpPr txBox="1"/>
          <p:nvPr/>
        </p:nvSpPr>
        <p:spPr>
          <a:xfrm>
            <a:off x="6815299" y="2906767"/>
            <a:ext cx="4771552" cy="41695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a:ln>
                  <a:noFill/>
                </a:ln>
                <a:solidFill>
                  <a:prstClr val="black"/>
                </a:solidFill>
                <a:effectLst/>
                <a:uLnTx/>
                <a:uFillTx/>
                <a:latin typeface="Open Sans"/>
                <a:ea typeface="+mn-ea"/>
                <a:cs typeface="+mn-cs"/>
              </a:rPr>
              <a:t>Dimensions of formality/informality</a:t>
            </a:r>
          </a:p>
        </p:txBody>
      </p:sp>
      <p:sp>
        <p:nvSpPr>
          <p:cNvPr id="25" name="Rectangle: Rounded Corners 24">
            <a:extLst>
              <a:ext uri="{FF2B5EF4-FFF2-40B4-BE49-F238E27FC236}">
                <a16:creationId xmlns:a16="http://schemas.microsoft.com/office/drawing/2014/main" xmlns="" id="{2164AE04-926F-4518-8B13-0451B172F736}"/>
              </a:ext>
            </a:extLst>
          </p:cNvPr>
          <p:cNvSpPr/>
          <p:nvPr/>
        </p:nvSpPr>
        <p:spPr>
          <a:xfrm>
            <a:off x="6510787" y="5452920"/>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6" name="TextBox 25">
            <a:extLst>
              <a:ext uri="{FF2B5EF4-FFF2-40B4-BE49-F238E27FC236}">
                <a16:creationId xmlns:a16="http://schemas.microsoft.com/office/drawing/2014/main" xmlns="" id="{483BB831-024A-406C-A562-DE5BFFCB000E}"/>
              </a:ext>
            </a:extLst>
          </p:cNvPr>
          <p:cNvSpPr txBox="1"/>
          <p:nvPr/>
        </p:nvSpPr>
        <p:spPr>
          <a:xfrm>
            <a:off x="6815299" y="5569171"/>
            <a:ext cx="4185268"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ZA" sz="2100">
                <a:solidFill>
                  <a:prstClr val="black"/>
                </a:solidFill>
                <a:latin typeface="Open Sans"/>
              </a:rPr>
              <a:t>Recommendations</a:t>
            </a:r>
            <a:endParaRPr kumimoji="0" lang="en-ZA" sz="21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5781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F77543D0-E81E-4B0B-BBAC-DFAAA4654E56}"/>
              </a:ext>
            </a:extLst>
          </p:cNvPr>
          <p:cNvSpPr txBox="1"/>
          <p:nvPr/>
        </p:nvSpPr>
        <p:spPr>
          <a:xfrm>
            <a:off x="1074648" y="7411"/>
            <a:ext cx="4896000" cy="2956130"/>
          </a:xfrm>
          <a:prstGeom prst="rect">
            <a:avLst/>
          </a:prstGeom>
          <a:noFill/>
        </p:spPr>
        <p:txBody>
          <a:bodyPr wrap="square" lIns="91440" tIns="45720" rIns="91440" bIns="45720" anchor="t">
            <a:spAutoFit/>
          </a:bodyPr>
          <a:lstStyle/>
          <a:p>
            <a:pPr algn="just">
              <a:lnSpc>
                <a:spcPct val="120000"/>
              </a:lnSpc>
              <a:spcAft>
                <a:spcPts val="800"/>
              </a:spcAft>
              <a:defRPr/>
            </a:pPr>
            <a:r>
              <a:rPr kumimoji="0" lang="en-US" sz="1300" b="0" i="0" u="none" strike="noStrike" kern="1200" cap="none" spc="0" normalizeH="0" baseline="0" noProof="0">
                <a:ln>
                  <a:noFill/>
                </a:ln>
                <a:effectLst/>
                <a:uLnTx/>
                <a:uFillTx/>
                <a:latin typeface="Open Sans"/>
                <a:ea typeface="+mn-ea"/>
                <a:cs typeface="+mn-cs"/>
              </a:rPr>
              <a:t>Michael </a:t>
            </a:r>
            <a:r>
              <a:rPr kumimoji="0" lang="en-US" sz="1300" b="1" i="0" u="none" strike="noStrike" kern="1200" cap="none" spc="0" normalizeH="0" baseline="0" noProof="0">
                <a:ln>
                  <a:noFill/>
                </a:ln>
                <a:effectLst/>
                <a:uLnTx/>
                <a:uFillTx/>
                <a:latin typeface="Open Sans"/>
                <a:ea typeface="+mn-ea"/>
                <a:cs typeface="+mn-cs"/>
              </a:rPr>
              <a:t>does not require an annual county permit</a:t>
            </a:r>
            <a:r>
              <a:rPr lang="en-US" sz="1300">
                <a:latin typeface="Open Sans"/>
              </a:rPr>
              <a:t> but h</a:t>
            </a:r>
            <a:r>
              <a:rPr kumimoji="0" lang="en-US" sz="1300" b="0" i="0" u="none" strike="noStrike" kern="1200" cap="none" spc="0" normalizeH="0" baseline="0" noProof="0">
                <a:ln>
                  <a:noFill/>
                </a:ln>
                <a:effectLst/>
                <a:uLnTx/>
                <a:uFillTx/>
                <a:latin typeface="Open Sans"/>
                <a:ea typeface="+mn-ea"/>
                <a:cs typeface="+mn-cs"/>
              </a:rPr>
              <a:t>e pays </a:t>
            </a:r>
            <a:r>
              <a:rPr kumimoji="0" lang="en-US" sz="1300" b="0" i="0" u="none" strike="noStrike" kern="1200" cap="none" spc="0" normalizeH="0" baseline="0" noProof="0" err="1">
                <a:ln>
                  <a:noFill/>
                </a:ln>
                <a:effectLst/>
                <a:uLnTx/>
                <a:uFillTx/>
                <a:latin typeface="Open Sans"/>
                <a:ea typeface="+mn-ea"/>
                <a:cs typeface="+mn-cs"/>
              </a:rPr>
              <a:t>KSh</a:t>
            </a:r>
            <a:r>
              <a:rPr kumimoji="0" lang="en-US" sz="1300" b="0" i="0" u="none" strike="noStrike" kern="1200" cap="none" spc="0" normalizeH="0" baseline="0" noProof="0">
                <a:ln>
                  <a:noFill/>
                </a:ln>
                <a:effectLst/>
                <a:uLnTx/>
                <a:uFillTx/>
                <a:latin typeface="Open Sans"/>
                <a:ea typeface="+mn-ea"/>
                <a:cs typeface="+mn-cs"/>
              </a:rPr>
              <a:t> 100 per day to the County as a </a:t>
            </a:r>
            <a:r>
              <a:rPr kumimoji="0" lang="en-US" sz="1300" b="1" i="0" u="none" strike="noStrike" kern="1200" cap="none" spc="0" normalizeH="0" baseline="0" noProof="0">
                <a:ln>
                  <a:noFill/>
                </a:ln>
                <a:effectLst/>
                <a:uLnTx/>
                <a:uFillTx/>
                <a:latin typeface="Open Sans"/>
                <a:ea typeface="+mn-ea"/>
                <a:cs typeface="+mn-cs"/>
              </a:rPr>
              <a:t>daily market fee </a:t>
            </a:r>
            <a:r>
              <a:rPr kumimoji="0" lang="en-US" sz="1300" i="0" u="none" strike="noStrike" kern="1200" cap="none" spc="0" normalizeH="0" baseline="0" noProof="0">
                <a:ln>
                  <a:noFill/>
                </a:ln>
                <a:effectLst/>
                <a:uLnTx/>
                <a:uFillTx/>
                <a:latin typeface="Open Sans"/>
                <a:ea typeface="+mn-ea"/>
                <a:cs typeface="+mn-cs"/>
              </a:rPr>
              <a:t>(</a:t>
            </a:r>
            <a:r>
              <a:rPr kumimoji="0" lang="en-US" sz="1300" i="0" u="none" strike="noStrike" kern="1200" cap="none" spc="0" normalizeH="0" baseline="0" noProof="0" err="1">
                <a:ln>
                  <a:noFill/>
                </a:ln>
                <a:effectLst/>
                <a:uLnTx/>
                <a:uFillTx/>
                <a:latin typeface="Open Sans"/>
                <a:ea typeface="+mn-ea"/>
                <a:cs typeface="+mn-cs"/>
              </a:rPr>
              <a:t>Ksh</a:t>
            </a:r>
            <a:r>
              <a:rPr kumimoji="0" lang="en-US" sz="1300" i="0" u="none" strike="noStrike" kern="1200" cap="none" spc="0" normalizeH="0" baseline="0" noProof="0">
                <a:ln>
                  <a:noFill/>
                </a:ln>
                <a:effectLst/>
                <a:uLnTx/>
                <a:uFillTx/>
                <a:latin typeface="Open Sans"/>
                <a:ea typeface="+mn-ea"/>
                <a:cs typeface="+mn-cs"/>
              </a:rPr>
              <a:t> 50 per spac</a:t>
            </a:r>
            <a:r>
              <a:rPr lang="en-US" sz="1300">
                <a:latin typeface="Open Sans"/>
              </a:rPr>
              <a:t>e)</a:t>
            </a:r>
            <a:r>
              <a:rPr kumimoji="0" lang="en-US" sz="1300" i="0" u="none" strike="noStrike" kern="1200" cap="none" spc="0" normalizeH="0" baseline="0" noProof="0">
                <a:ln>
                  <a:noFill/>
                </a:ln>
                <a:effectLst/>
                <a:uLnTx/>
                <a:uFillTx/>
                <a:latin typeface="Open Sans"/>
                <a:ea typeface="+mn-ea"/>
                <a:cs typeface="+mn-cs"/>
              </a:rPr>
              <a:t>.</a:t>
            </a:r>
            <a:r>
              <a:rPr kumimoji="0" lang="en-US" sz="1300" b="1" i="0" u="none" strike="noStrike" kern="1200" cap="none" spc="0" normalizeH="0" baseline="0" noProof="0">
                <a:ln>
                  <a:noFill/>
                </a:ln>
                <a:effectLst/>
                <a:uLnTx/>
                <a:uFillTx/>
                <a:latin typeface="Open Sans"/>
                <a:ea typeface="+mn-ea"/>
                <a:cs typeface="+mn-cs"/>
              </a:rPr>
              <a:t> </a:t>
            </a:r>
            <a:r>
              <a:rPr kumimoji="0" lang="en-US" sz="1300" i="0" u="none" strike="noStrike" kern="1200" cap="none" spc="0" normalizeH="0" baseline="0" noProof="0">
                <a:ln>
                  <a:noFill/>
                </a:ln>
                <a:effectLst/>
                <a:uLnTx/>
                <a:uFillTx/>
                <a:latin typeface="Open Sans"/>
                <a:ea typeface="+mn-ea"/>
                <a:cs typeface="+mn-cs"/>
              </a:rPr>
              <a:t>He describes this as his ‘tax’</a:t>
            </a:r>
            <a:r>
              <a:rPr kumimoji="0" lang="en-US" sz="1300" b="0" i="0" u="none" strike="noStrike" kern="1200" cap="none" spc="0" normalizeH="0" baseline="0" noProof="0">
                <a:ln>
                  <a:noFill/>
                </a:ln>
                <a:effectLst/>
                <a:uLnTx/>
                <a:uFillTx/>
                <a:latin typeface="Open Sans"/>
                <a:ea typeface="+mn-ea"/>
                <a:cs typeface="+mn-cs"/>
              </a:rPr>
              <a:t>. Often, he is not issued a receipt by officials collecting the fee which </a:t>
            </a:r>
            <a:r>
              <a:rPr kumimoji="0" lang="en-US" sz="1300" b="1" i="0" u="none" strike="noStrike" kern="1200" cap="none" spc="0" normalizeH="0" baseline="0" noProof="0">
                <a:ln>
                  <a:noFill/>
                </a:ln>
                <a:effectLst/>
                <a:uLnTx/>
                <a:uFillTx/>
                <a:latin typeface="Open Sans"/>
                <a:ea typeface="+mn-ea"/>
                <a:cs typeface="+mn-cs"/>
              </a:rPr>
              <a:t>raises his suspicions of</a:t>
            </a:r>
            <a:r>
              <a:rPr lang="en-US" sz="1300" b="1">
                <a:latin typeface="Open Sans"/>
              </a:rPr>
              <a:t> </a:t>
            </a:r>
            <a:r>
              <a:rPr kumimoji="0" lang="en-US" sz="1300" b="1" i="0" u="none" strike="noStrike" kern="1200" cap="none" spc="0" normalizeH="0" baseline="0" noProof="0">
                <a:ln>
                  <a:noFill/>
                </a:ln>
                <a:effectLst/>
                <a:uLnTx/>
                <a:uFillTx/>
                <a:latin typeface="Open Sans"/>
                <a:ea typeface="+mn-ea"/>
                <a:cs typeface="+mn-cs"/>
              </a:rPr>
              <a:t> potential fraud. </a:t>
            </a:r>
            <a:r>
              <a:rPr kumimoji="0" lang="en-US" sz="1300" i="0" u="none" strike="noStrike" kern="1200" cap="none" spc="0" normalizeH="0" baseline="0" noProof="0">
                <a:ln>
                  <a:noFill/>
                </a:ln>
                <a:effectLst/>
                <a:uLnTx/>
                <a:uFillTx/>
                <a:latin typeface="Open Sans"/>
                <a:ea typeface="+mn-ea"/>
                <a:cs typeface="+mn-cs"/>
              </a:rPr>
              <a:t>He also pays produce </a:t>
            </a:r>
            <a:r>
              <a:rPr kumimoji="0" lang="en-US" sz="1300" i="0" u="none" strike="noStrike" kern="1200" cap="none" spc="0" normalizeH="0" baseline="0" noProof="0" err="1">
                <a:ln>
                  <a:noFill/>
                </a:ln>
                <a:effectLst/>
                <a:uLnTx/>
                <a:uFillTx/>
                <a:latin typeface="Open Sans"/>
                <a:ea typeface="+mn-ea"/>
                <a:cs typeface="+mn-cs"/>
              </a:rPr>
              <a:t>Cess</a:t>
            </a:r>
            <a:r>
              <a:rPr lang="en-US" sz="1300">
                <a:latin typeface="Open Sans"/>
              </a:rPr>
              <a:t>, the cost differs depending on the amount he buys. </a:t>
            </a:r>
            <a:r>
              <a:rPr lang="en-US" sz="1300" err="1">
                <a:latin typeface="Open Sans"/>
              </a:rPr>
              <a:t>Cess</a:t>
            </a:r>
            <a:r>
              <a:rPr lang="en-US" sz="1300">
                <a:latin typeface="Open Sans"/>
              </a:rPr>
              <a:t> together with the daily market fee amount to a </a:t>
            </a:r>
            <a:r>
              <a:rPr lang="en-US" sz="1300" b="1">
                <a:latin typeface="Open Sans"/>
              </a:rPr>
              <a:t>substantial annual cost for his business </a:t>
            </a:r>
            <a:r>
              <a:rPr lang="en-US" sz="1300">
                <a:latin typeface="Open Sans"/>
              </a:rPr>
              <a:t>(&gt; </a:t>
            </a:r>
            <a:r>
              <a:rPr lang="en-US" sz="1300" err="1">
                <a:latin typeface="Open Sans"/>
              </a:rPr>
              <a:t>Ksh</a:t>
            </a:r>
            <a:r>
              <a:rPr lang="en-US" sz="1300">
                <a:latin typeface="Open Sans"/>
              </a:rPr>
              <a:t> 60 000). Michael has </a:t>
            </a:r>
            <a:r>
              <a:rPr lang="en-US" sz="1300" b="1">
                <a:latin typeface="Open Sans"/>
              </a:rPr>
              <a:t>not registered his business;</a:t>
            </a:r>
            <a:r>
              <a:rPr lang="en-US" sz="1300">
                <a:latin typeface="Open Sans"/>
              </a:rPr>
              <a:t> he believes that his business is still “too small” to be registered and </a:t>
            </a:r>
            <a:r>
              <a:rPr lang="en-US" sz="1300" b="1">
                <a:latin typeface="Open Sans"/>
              </a:rPr>
              <a:t>worries about the extra costs linked to </a:t>
            </a:r>
            <a:r>
              <a:rPr lang="en-US" sz="1300">
                <a:latin typeface="Open Sans"/>
              </a:rPr>
              <a:t>registration, specifically tax. He currently files annual KRA returns as “nil returns”</a:t>
            </a:r>
            <a:endParaRPr lang="en-US" sz="1300"/>
          </a:p>
        </p:txBody>
      </p:sp>
      <p:pic>
        <p:nvPicPr>
          <p:cNvPr id="8" name="Picture 7" descr="A close up of a logo&#10;&#10;Description automatically generated">
            <a:extLst>
              <a:ext uri="{FF2B5EF4-FFF2-40B4-BE49-F238E27FC236}">
                <a16:creationId xmlns:a16="http://schemas.microsoft.com/office/drawing/2014/main" xmlns="" id="{FBDBFABD-AF1F-4571-9B30-B6696496047E}"/>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08531" y="90837"/>
            <a:ext cx="406018" cy="461664"/>
          </a:xfrm>
          <a:prstGeom prst="rect">
            <a:avLst/>
          </a:prstGeom>
        </p:spPr>
      </p:pic>
      <p:pic>
        <p:nvPicPr>
          <p:cNvPr id="9" name="Picture 8" descr="A close up of a logo&#10;&#10;Description automatically generated">
            <a:extLst>
              <a:ext uri="{FF2B5EF4-FFF2-40B4-BE49-F238E27FC236}">
                <a16:creationId xmlns:a16="http://schemas.microsoft.com/office/drawing/2014/main" xmlns="" id="{DC5F7121-B198-4FE5-8E3C-59EE504A72A9}"/>
              </a:ext>
            </a:extLst>
          </p:cNvPr>
          <p:cNvPicPr>
            <a:picLocks noChangeAspect="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08531" y="3096839"/>
            <a:ext cx="397825" cy="413537"/>
          </a:xfrm>
          <a:prstGeom prst="rect">
            <a:avLst/>
          </a:prstGeom>
        </p:spPr>
      </p:pic>
      <p:sp>
        <p:nvSpPr>
          <p:cNvPr id="10" name="TextBox 9">
            <a:extLst>
              <a:ext uri="{FF2B5EF4-FFF2-40B4-BE49-F238E27FC236}">
                <a16:creationId xmlns:a16="http://schemas.microsoft.com/office/drawing/2014/main" xmlns="" id="{A06EFC20-9113-475B-8681-BD9DFB309380}"/>
              </a:ext>
            </a:extLst>
          </p:cNvPr>
          <p:cNvSpPr txBox="1"/>
          <p:nvPr/>
        </p:nvSpPr>
        <p:spPr>
          <a:xfrm>
            <a:off x="-5769" y="3520907"/>
            <a:ext cx="948793"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a:ln>
                  <a:noFill/>
                </a:ln>
                <a:solidFill>
                  <a:prstClr val="black">
                    <a:lumMod val="85000"/>
                    <a:lumOff val="15000"/>
                  </a:prstClr>
                </a:solidFill>
                <a:effectLst/>
                <a:uLnTx/>
                <a:uFillTx/>
                <a:latin typeface="Open Sans"/>
                <a:ea typeface="+mn-ea"/>
                <a:cs typeface="+mn-cs"/>
              </a:rPr>
              <a:t>Premises</a:t>
            </a:r>
          </a:p>
        </p:txBody>
      </p:sp>
      <p:sp>
        <p:nvSpPr>
          <p:cNvPr id="11" name="TextBox 10">
            <a:extLst>
              <a:ext uri="{FF2B5EF4-FFF2-40B4-BE49-F238E27FC236}">
                <a16:creationId xmlns:a16="http://schemas.microsoft.com/office/drawing/2014/main" xmlns="" id="{CA918271-1D1F-4684-914F-B7A764399EA6}"/>
              </a:ext>
            </a:extLst>
          </p:cNvPr>
          <p:cNvSpPr txBox="1"/>
          <p:nvPr/>
        </p:nvSpPr>
        <p:spPr>
          <a:xfrm>
            <a:off x="6931" y="5400707"/>
            <a:ext cx="970264" cy="492443"/>
          </a:xfrm>
          <a:prstGeom prst="rect">
            <a:avLst/>
          </a:prstGeom>
          <a:noFill/>
        </p:spPr>
        <p:txBody>
          <a:bodyPr wrap="square" rtlCol="0">
            <a:spAutoFit/>
          </a:bodyPr>
          <a:lstStyle>
            <a:defPPr>
              <a:defRPr lang="en-US"/>
            </a:defPPr>
            <a:lvl1pPr>
              <a:defRPr sz="12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a:ln>
                  <a:noFill/>
                </a:ln>
                <a:solidFill>
                  <a:prstClr val="black">
                    <a:lumMod val="85000"/>
                    <a:lumOff val="15000"/>
                  </a:prstClr>
                </a:solidFill>
                <a:effectLst/>
                <a:uLnTx/>
                <a:uFillTx/>
                <a:latin typeface="Open Sans"/>
                <a:ea typeface="+mn-ea"/>
                <a:cs typeface="+mn-cs"/>
              </a:rPr>
              <a:t>Financial services</a:t>
            </a:r>
          </a:p>
        </p:txBody>
      </p:sp>
      <p:pic>
        <p:nvPicPr>
          <p:cNvPr id="12" name="Picture 11" descr="A close up of a logo&#10;&#10;Description automatically generated">
            <a:extLst>
              <a:ext uri="{FF2B5EF4-FFF2-40B4-BE49-F238E27FC236}">
                <a16:creationId xmlns:a16="http://schemas.microsoft.com/office/drawing/2014/main" xmlns="" id="{8AC256E5-6187-44E1-9BAE-98AEA1BF178B}"/>
              </a:ext>
            </a:extLst>
          </p:cNvPr>
          <p:cNvPicPr>
            <a:picLocks noChangeAspect="1"/>
          </p:cNvPicPr>
          <p:nvPr/>
        </p:nvPicPr>
        <p:blipFill rotWithShape="1">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08531" y="4862458"/>
            <a:ext cx="277654" cy="461665"/>
          </a:xfrm>
          <a:prstGeom prst="rect">
            <a:avLst/>
          </a:prstGeom>
        </p:spPr>
      </p:pic>
      <p:sp>
        <p:nvSpPr>
          <p:cNvPr id="13" name="TextBox 12">
            <a:extLst>
              <a:ext uri="{FF2B5EF4-FFF2-40B4-BE49-F238E27FC236}">
                <a16:creationId xmlns:a16="http://schemas.microsoft.com/office/drawing/2014/main" xmlns="" id="{C3418905-7F49-4DDD-ACF2-B8335DE3D08E}"/>
              </a:ext>
            </a:extLst>
          </p:cNvPr>
          <p:cNvSpPr txBox="1"/>
          <p:nvPr/>
        </p:nvSpPr>
        <p:spPr>
          <a:xfrm>
            <a:off x="1074648" y="2942028"/>
            <a:ext cx="4896000" cy="1755802"/>
          </a:xfrm>
          <a:prstGeom prst="rect">
            <a:avLst/>
          </a:prstGeom>
          <a:noFill/>
        </p:spPr>
        <p:txBody>
          <a:bodyPr wrap="square" lIns="91440" tIns="45720" rIns="91440" bIns="45720" anchor="t">
            <a:spAutoFit/>
          </a:bodyPr>
          <a:lstStyle>
            <a:defPPr>
              <a:defRPr lang="en-US"/>
            </a:defPPr>
            <a:lvl1pPr algn="just">
              <a:lnSpc>
                <a:spcPct val="120000"/>
              </a:lnSpc>
              <a:spcAft>
                <a:spcPts val="800"/>
              </a:spcAft>
              <a:defRPr sz="1300"/>
            </a:lvl1pPr>
          </a:lstStyle>
          <a:p>
            <a:pPr>
              <a:defRPr/>
            </a:pPr>
            <a:r>
              <a:rPr kumimoji="0" lang="en-US" sz="1300" b="0" i="0" u="none" strike="noStrike" kern="1200" cap="none" spc="0" normalizeH="0" baseline="0" noProof="0">
                <a:ln>
                  <a:noFill/>
                </a:ln>
                <a:effectLst/>
                <a:uLnTx/>
                <a:uFillTx/>
                <a:latin typeface="Open Sans"/>
                <a:ea typeface="+mn-ea"/>
                <a:cs typeface="+mn-cs"/>
              </a:rPr>
              <a:t>He operates out of a </a:t>
            </a:r>
            <a:r>
              <a:rPr kumimoji="0" lang="en-US" sz="1300" b="1" i="0" u="none" strike="noStrike" kern="1200" cap="none" spc="0" normalizeH="0" baseline="0" noProof="0">
                <a:ln>
                  <a:noFill/>
                </a:ln>
                <a:effectLst/>
                <a:uLnTx/>
                <a:uFillTx/>
                <a:latin typeface="Open Sans"/>
                <a:ea typeface="+mn-ea"/>
                <a:cs typeface="+mn-cs"/>
              </a:rPr>
              <a:t>temporary structure</a:t>
            </a:r>
            <a:r>
              <a:rPr kumimoji="0" lang="en-US" sz="1300" b="0" i="0" u="none" strike="noStrike" kern="1200" cap="none" spc="0" normalizeH="0" baseline="0" noProof="0">
                <a:ln>
                  <a:noFill/>
                </a:ln>
                <a:effectLst/>
                <a:uLnTx/>
                <a:uFillTx/>
                <a:latin typeface="Open Sans"/>
                <a:ea typeface="+mn-ea"/>
                <a:cs typeface="+mn-cs"/>
              </a:rPr>
              <a:t> in </a:t>
            </a:r>
            <a:r>
              <a:rPr lang="en-US">
                <a:latin typeface="Open Sans"/>
              </a:rPr>
              <a:t>a large </a:t>
            </a:r>
            <a:r>
              <a:rPr kumimoji="0" lang="en-US" sz="1300" b="0" i="0" u="none" strike="noStrike" kern="1200" cap="none" spc="0" normalizeH="0" baseline="0" noProof="0">
                <a:ln>
                  <a:noFill/>
                </a:ln>
                <a:effectLst/>
                <a:uLnTx/>
                <a:uFillTx/>
                <a:latin typeface="Open Sans"/>
                <a:ea typeface="+mn-ea"/>
                <a:cs typeface="+mn-cs"/>
              </a:rPr>
              <a:t>market. His mom</a:t>
            </a:r>
            <a:r>
              <a:rPr lang="en-US">
                <a:latin typeface="Open Sans"/>
              </a:rPr>
              <a:t> </a:t>
            </a:r>
            <a:r>
              <a:rPr kumimoji="0" lang="en-US" sz="1300" b="0" i="0" u="none" strike="noStrike" kern="1200" cap="none" spc="0" normalizeH="0" baseline="0" noProof="0">
                <a:ln>
                  <a:noFill/>
                </a:ln>
                <a:effectLst/>
                <a:uLnTx/>
                <a:uFillTx/>
                <a:latin typeface="Open Sans"/>
                <a:ea typeface="+mn-ea"/>
                <a:cs typeface="+mn-cs"/>
              </a:rPr>
              <a:t>gave him the space when she was still working in the market</a:t>
            </a:r>
            <a:r>
              <a:rPr lang="en-US">
                <a:latin typeface="Open Sans"/>
              </a:rPr>
              <a:t>, also as a vegetable trader</a:t>
            </a:r>
            <a:r>
              <a:rPr kumimoji="0" lang="en-US" sz="1300" b="0" i="0" u="none" strike="noStrike" kern="1200" cap="none" spc="0" normalizeH="0" baseline="0" noProof="0">
                <a:ln>
                  <a:noFill/>
                </a:ln>
                <a:effectLst/>
                <a:uLnTx/>
                <a:uFillTx/>
                <a:latin typeface="Open Sans"/>
                <a:ea typeface="+mn-ea"/>
                <a:cs typeface="+mn-cs"/>
              </a:rPr>
              <a:t>. She </a:t>
            </a:r>
            <a:r>
              <a:rPr kumimoji="0" lang="en-US" sz="1300" b="1" i="0" u="none" strike="noStrike" kern="1200" cap="none" spc="0" normalizeH="0" baseline="0" noProof="0">
                <a:ln>
                  <a:noFill/>
                </a:ln>
                <a:effectLst/>
                <a:uLnTx/>
                <a:uFillTx/>
                <a:latin typeface="Open Sans"/>
                <a:ea typeface="+mn-ea"/>
                <a:cs typeface="+mn-cs"/>
              </a:rPr>
              <a:t>originally got the space for free </a:t>
            </a:r>
            <a:r>
              <a:rPr kumimoji="0" lang="en-US" sz="1300" b="0" i="0" u="none" strike="noStrike" kern="1200" cap="none" spc="0" normalizeH="0" baseline="0" noProof="0">
                <a:ln>
                  <a:noFill/>
                </a:ln>
                <a:effectLst/>
                <a:uLnTx/>
                <a:uFillTx/>
                <a:latin typeface="Open Sans"/>
                <a:ea typeface="+mn-ea"/>
                <a:cs typeface="+mn-cs"/>
              </a:rPr>
              <a:t>when she was moved from </a:t>
            </a:r>
            <a:r>
              <a:rPr kumimoji="0" lang="en-US" sz="1300" b="0" i="0" u="none" strike="noStrike" kern="1200" cap="none" spc="0" normalizeH="0" baseline="0" noProof="0" err="1">
                <a:ln>
                  <a:noFill/>
                </a:ln>
                <a:effectLst/>
                <a:uLnTx/>
                <a:uFillTx/>
                <a:latin typeface="Open Sans"/>
                <a:ea typeface="+mn-ea"/>
                <a:cs typeface="+mn-cs"/>
              </a:rPr>
              <a:t>Gikomba</a:t>
            </a:r>
            <a:r>
              <a:rPr kumimoji="0" lang="en-US" sz="1300" b="0" i="0" u="none" strike="noStrike" kern="1200" cap="none" spc="0" normalizeH="0" baseline="0" noProof="0">
                <a:ln>
                  <a:noFill/>
                </a:ln>
                <a:effectLst/>
                <a:uLnTx/>
                <a:uFillTx/>
                <a:latin typeface="Open Sans"/>
                <a:ea typeface="+mn-ea"/>
                <a:cs typeface="+mn-cs"/>
              </a:rPr>
              <a:t> market. Besides the daily market fee there is no rent charged on the space. Michael </a:t>
            </a:r>
            <a:r>
              <a:rPr lang="en-US" b="1">
                <a:latin typeface="Open Sans"/>
              </a:rPr>
              <a:t>worries about the security of tenure</a:t>
            </a:r>
            <a:r>
              <a:rPr lang="en-US">
                <a:latin typeface="Open Sans"/>
              </a:rPr>
              <a:t> in the market and fears the area may be demolished one day. </a:t>
            </a:r>
            <a:endParaRPr kumimoji="0" lang="en-US" sz="1300" b="0" i="0" u="none" strike="noStrike" kern="1200" cap="none" spc="0" normalizeH="0" baseline="0" noProof="0">
              <a:ln>
                <a:noFill/>
              </a:ln>
              <a:effectLst/>
              <a:uLnTx/>
              <a:uFillTx/>
              <a:latin typeface="Open Sans"/>
              <a:ea typeface="+mn-ea"/>
              <a:cs typeface="+mn-cs"/>
            </a:endParaRPr>
          </a:p>
        </p:txBody>
      </p:sp>
      <p:cxnSp>
        <p:nvCxnSpPr>
          <p:cNvPr id="15" name="Straight Connector 14">
            <a:extLst>
              <a:ext uri="{FF2B5EF4-FFF2-40B4-BE49-F238E27FC236}">
                <a16:creationId xmlns:a16="http://schemas.microsoft.com/office/drawing/2014/main" xmlns="" id="{B19356FB-EC1C-4EF1-9A3D-70AC84F48B73}"/>
              </a:ext>
            </a:extLst>
          </p:cNvPr>
          <p:cNvCxnSpPr>
            <a:cxnSpLocks/>
          </p:cNvCxnSpPr>
          <p:nvPr/>
        </p:nvCxnSpPr>
        <p:spPr>
          <a:xfrm>
            <a:off x="108531" y="2934428"/>
            <a:ext cx="5760000" cy="0"/>
          </a:xfrm>
          <a:prstGeom prst="line">
            <a:avLst/>
          </a:prstGeom>
          <a:ln w="127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9E9AF8B6-716F-431F-B3DB-AF4B94074171}"/>
              </a:ext>
            </a:extLst>
          </p:cNvPr>
          <p:cNvCxnSpPr>
            <a:cxnSpLocks/>
          </p:cNvCxnSpPr>
          <p:nvPr/>
        </p:nvCxnSpPr>
        <p:spPr>
          <a:xfrm>
            <a:off x="108531" y="4673041"/>
            <a:ext cx="5760000" cy="0"/>
          </a:xfrm>
          <a:prstGeom prst="line">
            <a:avLst/>
          </a:prstGeom>
          <a:ln w="127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258916F5-A2EF-4EB6-959C-1A2AB337B8CE}"/>
              </a:ext>
            </a:extLst>
          </p:cNvPr>
          <p:cNvSpPr txBox="1"/>
          <p:nvPr/>
        </p:nvSpPr>
        <p:spPr>
          <a:xfrm>
            <a:off x="1074648" y="4638383"/>
            <a:ext cx="4896000" cy="2264723"/>
          </a:xfrm>
          <a:prstGeom prst="rect">
            <a:avLst/>
          </a:prstGeom>
          <a:noFill/>
        </p:spPr>
        <p:txBody>
          <a:bodyPr wrap="square" lIns="91440" tIns="45720" rIns="91440" bIns="45720" anchor="t">
            <a:spAutoFit/>
          </a:bodyPr>
          <a:lstStyle>
            <a:defPPr>
              <a:defRPr lang="en-US"/>
            </a:defPPr>
            <a:lvl1pPr algn="just">
              <a:lnSpc>
                <a:spcPct val="120000"/>
              </a:lnSpc>
              <a:spcAft>
                <a:spcPts val="800"/>
              </a:spcAft>
              <a:defRPr sz="1300"/>
            </a:lvl1pPr>
          </a:lstStyle>
          <a:p>
            <a:pPr>
              <a:defRPr/>
            </a:pPr>
            <a:r>
              <a:rPr kumimoji="0" lang="en-US" sz="1300" b="0" i="0" u="none" strike="noStrike" kern="1200" cap="none" spc="0" normalizeH="0" baseline="0" noProof="0" dirty="0">
                <a:ln>
                  <a:noFill/>
                </a:ln>
                <a:effectLst/>
                <a:uLnTx/>
                <a:uFillTx/>
                <a:latin typeface="Open Sans"/>
                <a:ea typeface="+mn-ea"/>
                <a:cs typeface="+mn-cs"/>
              </a:rPr>
              <a:t>He has a </a:t>
            </a:r>
            <a:r>
              <a:rPr kumimoji="0" lang="en-US" sz="1300" b="1" i="0" u="none" strike="noStrike" kern="1200" cap="none" spc="0" normalizeH="0" baseline="0" noProof="0" dirty="0">
                <a:ln>
                  <a:noFill/>
                </a:ln>
                <a:effectLst/>
                <a:uLnTx/>
                <a:uFillTx/>
                <a:latin typeface="Open Sans"/>
                <a:ea typeface="+mn-ea"/>
                <a:cs typeface="+mn-cs"/>
              </a:rPr>
              <a:t>personal bank </a:t>
            </a:r>
            <a:r>
              <a:rPr kumimoji="0" lang="en-US" sz="1300" b="1" i="0" u="none" strike="noStrike" kern="1200" cap="none" spc="0" normalizeH="0" baseline="0" noProof="0" dirty="0" smtClean="0">
                <a:ln>
                  <a:noFill/>
                </a:ln>
                <a:effectLst/>
                <a:uLnTx/>
                <a:uFillTx/>
                <a:latin typeface="Open Sans"/>
                <a:ea typeface="+mn-ea"/>
                <a:cs typeface="+mn-cs"/>
              </a:rPr>
              <a:t>account</a:t>
            </a:r>
            <a:r>
              <a:rPr kumimoji="0" lang="en-US" sz="1300" b="0" i="0" u="none" strike="noStrike" kern="1200" cap="none" spc="0" normalizeH="0" baseline="0" noProof="0" dirty="0" smtClean="0">
                <a:ln>
                  <a:noFill/>
                </a:ln>
                <a:effectLst/>
                <a:uLnTx/>
                <a:uFillTx/>
                <a:latin typeface="Open Sans"/>
                <a:ea typeface="+mn-ea"/>
                <a:cs typeface="+mn-cs"/>
              </a:rPr>
              <a:t>, </a:t>
            </a:r>
            <a:r>
              <a:rPr kumimoji="0" lang="en-US" sz="1300" b="0" i="0" u="none" strike="noStrike" kern="1200" cap="none" spc="0" normalizeH="0" baseline="0" noProof="0" dirty="0">
                <a:ln>
                  <a:noFill/>
                </a:ln>
                <a:effectLst/>
                <a:uLnTx/>
                <a:uFillTx/>
                <a:latin typeface="Open Sans"/>
                <a:ea typeface="+mn-ea"/>
                <a:cs typeface="+mn-cs"/>
              </a:rPr>
              <a:t>but he </a:t>
            </a:r>
            <a:r>
              <a:rPr kumimoji="0" lang="en-US" sz="1300" b="1" i="0" u="none" strike="noStrike" kern="1200" cap="none" spc="0" normalizeH="0" baseline="0" noProof="0" dirty="0">
                <a:ln>
                  <a:noFill/>
                </a:ln>
                <a:effectLst/>
                <a:uLnTx/>
                <a:uFillTx/>
                <a:latin typeface="Open Sans"/>
                <a:ea typeface="+mn-ea"/>
                <a:cs typeface="+mn-cs"/>
              </a:rPr>
              <a:t>does not use it for business purposes </a:t>
            </a:r>
            <a:r>
              <a:rPr kumimoji="0" lang="en-US" sz="1300" i="0" u="none" strike="noStrike" kern="1200" cap="none" spc="0" normalizeH="0" baseline="0" noProof="0" dirty="0">
                <a:ln>
                  <a:noFill/>
                </a:ln>
                <a:effectLst/>
                <a:uLnTx/>
                <a:uFillTx/>
                <a:latin typeface="Open Sans"/>
                <a:ea typeface="+mn-ea"/>
                <a:cs typeface="+mn-cs"/>
              </a:rPr>
              <a:t>as </a:t>
            </a:r>
            <a:r>
              <a:rPr kumimoji="0" lang="en-US" sz="1300" i="0" u="none" strike="noStrike" kern="1200" cap="none" spc="0" normalizeH="0" baseline="0" noProof="0" dirty="0" err="1">
                <a:ln>
                  <a:noFill/>
                </a:ln>
                <a:effectLst/>
                <a:uLnTx/>
                <a:uFillTx/>
                <a:latin typeface="Open Sans"/>
                <a:ea typeface="+mn-ea"/>
                <a:cs typeface="+mn-cs"/>
              </a:rPr>
              <a:t>mo</a:t>
            </a:r>
            <a:r>
              <a:rPr lang="en-US" dirty="0" err="1">
                <a:latin typeface="Open Sans"/>
              </a:rPr>
              <a:t>st</a:t>
            </a:r>
            <a:r>
              <a:rPr lang="en-US" dirty="0">
                <a:latin typeface="Open Sans"/>
              </a:rPr>
              <a:t> of his customers pay in cash, and he </a:t>
            </a:r>
            <a:r>
              <a:rPr lang="en-US" b="1" dirty="0">
                <a:latin typeface="Open Sans"/>
              </a:rPr>
              <a:t>saves through SACCOs</a:t>
            </a:r>
            <a:r>
              <a:rPr kumimoji="0" lang="en-US" sz="1300" b="0" i="0" u="none" strike="noStrike" kern="1200" cap="none" spc="0" normalizeH="0" baseline="0" noProof="0" dirty="0">
                <a:ln>
                  <a:noFill/>
                </a:ln>
                <a:effectLst/>
                <a:uLnTx/>
                <a:uFillTx/>
                <a:latin typeface="Open Sans"/>
                <a:ea typeface="+mn-ea"/>
                <a:cs typeface="+mn-cs"/>
              </a:rPr>
              <a:t>. In the past he has accessed</a:t>
            </a:r>
            <a:r>
              <a:rPr lang="en-US" dirty="0">
                <a:latin typeface="Open Sans"/>
              </a:rPr>
              <a:t> a </a:t>
            </a:r>
            <a:r>
              <a:rPr kumimoji="0" lang="en-ZA" sz="1400" b="0" i="0" u="none" strike="noStrike" kern="1200" cap="none" spc="0" normalizeH="0" baseline="0" noProof="0" dirty="0">
                <a:ln>
                  <a:noFill/>
                </a:ln>
                <a:solidFill>
                  <a:prstClr val="black"/>
                </a:solidFill>
                <a:effectLst/>
                <a:uLnTx/>
                <a:uFillTx/>
                <a:latin typeface="Open Sans"/>
                <a:ea typeface="+mn-ea"/>
                <a:cs typeface="+mn-cs"/>
              </a:rPr>
              <a:t>SACCO</a:t>
            </a:r>
            <a:r>
              <a:rPr lang="en-US" dirty="0">
                <a:latin typeface="Open Sans"/>
              </a:rPr>
              <a:t> loan (</a:t>
            </a:r>
            <a:r>
              <a:rPr lang="en-US" dirty="0" err="1">
                <a:latin typeface="Open Sans"/>
              </a:rPr>
              <a:t>KSh</a:t>
            </a:r>
            <a:r>
              <a:rPr lang="en-US" dirty="0">
                <a:latin typeface="Open Sans"/>
              </a:rPr>
              <a:t> 400k) to grow his business and purchase some land. H</a:t>
            </a:r>
            <a:r>
              <a:rPr kumimoji="0" lang="en-US" sz="1300" b="0" i="0" u="none" strike="noStrike" kern="1200" cap="none" spc="0" normalizeH="0" baseline="0" noProof="0" dirty="0">
                <a:ln>
                  <a:noFill/>
                </a:ln>
                <a:effectLst/>
                <a:uLnTx/>
                <a:uFillTx/>
                <a:latin typeface="Open Sans"/>
                <a:ea typeface="+mn-ea"/>
                <a:cs typeface="+mn-cs"/>
              </a:rPr>
              <a:t>e has </a:t>
            </a:r>
            <a:r>
              <a:rPr kumimoji="0" lang="en-US" sz="1300" b="1" i="0" u="none" strike="noStrike" kern="1200" cap="none" spc="0" normalizeH="0" baseline="0" noProof="0" dirty="0">
                <a:ln>
                  <a:noFill/>
                </a:ln>
                <a:effectLst/>
                <a:uLnTx/>
                <a:uFillTx/>
                <a:latin typeface="Open Sans"/>
                <a:ea typeface="+mn-ea"/>
                <a:cs typeface="+mn-cs"/>
              </a:rPr>
              <a:t>recently started accepting </a:t>
            </a:r>
            <a:r>
              <a:rPr lang="en-US" b="1" dirty="0">
                <a:latin typeface="Open Sans"/>
              </a:rPr>
              <a:t>digital payments</a:t>
            </a:r>
            <a:r>
              <a:rPr kumimoji="0" lang="en-US" sz="1300" b="0" i="0" u="none" strike="noStrike" kern="1200" cap="none" spc="0" normalizeH="0" baseline="0" noProof="0" dirty="0">
                <a:ln>
                  <a:noFill/>
                </a:ln>
                <a:effectLst/>
                <a:uLnTx/>
                <a:uFillTx/>
                <a:latin typeface="Open Sans"/>
                <a:ea typeface="+mn-ea"/>
                <a:cs typeface="+mn-cs"/>
              </a:rPr>
              <a:t> into his personal </a:t>
            </a:r>
            <a:r>
              <a:rPr kumimoji="0" lang="en-US" sz="1300" b="0" i="0" u="none" strike="noStrike" kern="1200" cap="none" spc="0" normalizeH="0" baseline="0" noProof="0" dirty="0" smtClean="0">
                <a:ln>
                  <a:noFill/>
                </a:ln>
                <a:effectLst/>
                <a:uLnTx/>
                <a:uFillTx/>
                <a:latin typeface="Open Sans"/>
                <a:ea typeface="+mn-ea"/>
                <a:cs typeface="+mn-cs"/>
              </a:rPr>
              <a:t>Mobile Money </a:t>
            </a:r>
            <a:r>
              <a:rPr kumimoji="0" lang="en-US" sz="1300" b="0" i="0" u="none" strike="noStrike" kern="1200" cap="none" spc="0" normalizeH="0" baseline="0" noProof="0" dirty="0">
                <a:ln>
                  <a:noFill/>
                </a:ln>
                <a:effectLst/>
                <a:uLnTx/>
                <a:uFillTx/>
                <a:latin typeface="Open Sans"/>
                <a:ea typeface="+mn-ea"/>
                <a:cs typeface="+mn-cs"/>
              </a:rPr>
              <a:t>account but</a:t>
            </a:r>
            <a:r>
              <a:rPr lang="en-US" dirty="0">
                <a:latin typeface="Open Sans"/>
              </a:rPr>
              <a:t> h</a:t>
            </a:r>
            <a:r>
              <a:rPr kumimoji="0" lang="en-US" sz="1300" b="0" i="0" u="none" strike="noStrike" kern="1200" cap="none" spc="0" normalizeH="0" baseline="0" noProof="0" dirty="0">
                <a:ln>
                  <a:noFill/>
                </a:ln>
                <a:effectLst/>
                <a:uLnTx/>
                <a:uFillTx/>
                <a:latin typeface="Open Sans"/>
                <a:ea typeface="+mn-ea"/>
                <a:cs typeface="+mn-cs"/>
              </a:rPr>
              <a:t>e </a:t>
            </a:r>
            <a:r>
              <a:rPr kumimoji="0" lang="en-US" sz="1300" b="1" i="0" u="none" strike="noStrike" kern="1200" cap="none" spc="0" normalizeH="0" baseline="0" noProof="0" dirty="0">
                <a:ln>
                  <a:noFill/>
                </a:ln>
                <a:effectLst/>
                <a:uLnTx/>
                <a:uFillTx/>
                <a:latin typeface="Open Sans"/>
                <a:ea typeface="+mn-ea"/>
                <a:cs typeface="+mn-cs"/>
              </a:rPr>
              <a:t>does not encourage it </a:t>
            </a:r>
            <a:r>
              <a:rPr kumimoji="0" lang="en-US" sz="1300" b="0" i="0" u="none" strike="noStrike" kern="1200" cap="none" spc="0" normalizeH="0" baseline="0" noProof="0" dirty="0">
                <a:ln>
                  <a:noFill/>
                </a:ln>
                <a:effectLst/>
                <a:uLnTx/>
                <a:uFillTx/>
                <a:latin typeface="Open Sans"/>
                <a:ea typeface="+mn-ea"/>
                <a:cs typeface="+mn-cs"/>
              </a:rPr>
              <a:t>due to the withdraw charges he incurs. He doesn’t think his business needs a Till number given the amount he currently transacts.</a:t>
            </a:r>
            <a:endParaRPr kumimoji="0" lang="en-US" sz="1300" b="0" i="1" u="none" strike="noStrike" kern="1200" cap="none" spc="0" normalizeH="0" baseline="0" noProof="0" dirty="0">
              <a:ln>
                <a:noFill/>
              </a:ln>
              <a:effectLst/>
              <a:uLnTx/>
              <a:uFillTx/>
              <a:latin typeface="Open Sans"/>
              <a:ea typeface="+mn-ea"/>
              <a:cs typeface="+mn-cs"/>
            </a:endParaRPr>
          </a:p>
        </p:txBody>
      </p:sp>
      <p:pic>
        <p:nvPicPr>
          <p:cNvPr id="18" name="Picture 17" descr="A close up of a logo&#10;&#10;Description automatically generated">
            <a:extLst>
              <a:ext uri="{FF2B5EF4-FFF2-40B4-BE49-F238E27FC236}">
                <a16:creationId xmlns:a16="http://schemas.microsoft.com/office/drawing/2014/main" xmlns="" id="{EA57DF87-485C-46A0-B3FE-6C0C79874ECA}"/>
              </a:ext>
            </a:extLst>
          </p:cNvPr>
          <p:cNvPicPr>
            <a:picLocks noChangeAspect="1"/>
          </p:cNvPicPr>
          <p:nvPr/>
        </p:nvPicPr>
        <p:blipFill rotWithShape="1">
          <a:blip r:embed="rId6"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0234941" y="77670"/>
            <a:ext cx="391953" cy="362819"/>
          </a:xfrm>
          <a:prstGeom prst="rect">
            <a:avLst/>
          </a:prstGeom>
        </p:spPr>
      </p:pic>
      <p:sp>
        <p:nvSpPr>
          <p:cNvPr id="19" name="TextBox 18">
            <a:extLst>
              <a:ext uri="{FF2B5EF4-FFF2-40B4-BE49-F238E27FC236}">
                <a16:creationId xmlns:a16="http://schemas.microsoft.com/office/drawing/2014/main" xmlns="" id="{B27B3FF6-F136-4EBE-8249-E3BE72826740}"/>
              </a:ext>
            </a:extLst>
          </p:cNvPr>
          <p:cNvSpPr txBox="1"/>
          <p:nvPr/>
        </p:nvSpPr>
        <p:spPr>
          <a:xfrm>
            <a:off x="10086365" y="432114"/>
            <a:ext cx="1223601" cy="292388"/>
          </a:xfrm>
          <a:prstGeom prst="rect">
            <a:avLst/>
          </a:prstGeom>
          <a:noFill/>
        </p:spPr>
        <p:txBody>
          <a:bodyPr wrap="square" rtlCol="0">
            <a:spAutoFit/>
          </a:bodyPr>
          <a:lstStyle>
            <a:defPPr>
              <a:defRPr lang="en-US"/>
            </a:defPPr>
            <a:lvl1pPr algn="ctr">
              <a:defRPr sz="1300" b="1">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a:ln>
                  <a:noFill/>
                </a:ln>
                <a:solidFill>
                  <a:prstClr val="black">
                    <a:lumMod val="85000"/>
                    <a:lumOff val="15000"/>
                  </a:prstClr>
                </a:solidFill>
                <a:effectLst/>
                <a:uLnTx/>
                <a:uFillTx/>
                <a:latin typeface="Open Sans"/>
                <a:ea typeface="+mn-ea"/>
                <a:cs typeface="+mn-cs"/>
              </a:rPr>
              <a:t>Labour</a:t>
            </a:r>
          </a:p>
        </p:txBody>
      </p:sp>
      <p:sp>
        <p:nvSpPr>
          <p:cNvPr id="20" name="TextBox 19">
            <a:extLst>
              <a:ext uri="{FF2B5EF4-FFF2-40B4-BE49-F238E27FC236}">
                <a16:creationId xmlns:a16="http://schemas.microsoft.com/office/drawing/2014/main" xmlns="" id="{7EE41F73-F226-468D-A8F5-B081F8C6E3BB}"/>
              </a:ext>
            </a:extLst>
          </p:cNvPr>
          <p:cNvSpPr txBox="1"/>
          <p:nvPr/>
        </p:nvSpPr>
        <p:spPr>
          <a:xfrm>
            <a:off x="6272392" y="1351193"/>
            <a:ext cx="1323243" cy="292388"/>
          </a:xfrm>
          <a:prstGeom prst="rect">
            <a:avLst/>
          </a:prstGeom>
          <a:noFill/>
        </p:spPr>
        <p:txBody>
          <a:bodyPr wrap="square" rtlCol="0">
            <a:spAutoFit/>
          </a:bodyPr>
          <a:lstStyle>
            <a:defPPr>
              <a:defRPr lang="en-US"/>
            </a:defPPr>
            <a:lvl1pPr algn="ctr">
              <a:defRPr sz="1300" b="1">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a:ln>
                  <a:noFill/>
                </a:ln>
                <a:solidFill>
                  <a:prstClr val="black">
                    <a:lumMod val="85000"/>
                    <a:lumOff val="15000"/>
                  </a:prstClr>
                </a:solidFill>
                <a:effectLst/>
                <a:uLnTx/>
                <a:uFillTx/>
                <a:latin typeface="Open Sans"/>
                <a:ea typeface="+mn-ea"/>
                <a:cs typeface="+mn-cs"/>
              </a:rPr>
              <a:t>Suppliers</a:t>
            </a:r>
          </a:p>
        </p:txBody>
      </p:sp>
      <p:sp>
        <p:nvSpPr>
          <p:cNvPr id="21" name="TextBox 20">
            <a:extLst>
              <a:ext uri="{FF2B5EF4-FFF2-40B4-BE49-F238E27FC236}">
                <a16:creationId xmlns:a16="http://schemas.microsoft.com/office/drawing/2014/main" xmlns="" id="{9FF30E24-D18C-4F1F-B03B-F90882DDFDA0}"/>
              </a:ext>
            </a:extLst>
          </p:cNvPr>
          <p:cNvSpPr txBox="1"/>
          <p:nvPr/>
        </p:nvSpPr>
        <p:spPr>
          <a:xfrm>
            <a:off x="6207077" y="3199271"/>
            <a:ext cx="1323243" cy="292388"/>
          </a:xfrm>
          <a:prstGeom prst="rect">
            <a:avLst/>
          </a:prstGeom>
          <a:noFill/>
        </p:spPr>
        <p:txBody>
          <a:bodyPr wrap="square" rtlCol="0">
            <a:spAutoFit/>
          </a:bodyPr>
          <a:lstStyle>
            <a:defPPr>
              <a:defRPr lang="en-US"/>
            </a:defPPr>
            <a:lvl1pPr algn="ctr">
              <a:defRPr sz="1300" b="1">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a:ln>
                  <a:noFill/>
                </a:ln>
                <a:solidFill>
                  <a:prstClr val="black">
                    <a:lumMod val="85000"/>
                    <a:lumOff val="15000"/>
                  </a:prstClr>
                </a:solidFill>
                <a:effectLst/>
                <a:uLnTx/>
                <a:uFillTx/>
                <a:latin typeface="Open Sans"/>
                <a:ea typeface="+mn-ea"/>
                <a:cs typeface="+mn-cs"/>
              </a:rPr>
              <a:t>Customers</a:t>
            </a:r>
          </a:p>
        </p:txBody>
      </p:sp>
      <p:sp>
        <p:nvSpPr>
          <p:cNvPr id="22" name="TextBox 21">
            <a:extLst>
              <a:ext uri="{FF2B5EF4-FFF2-40B4-BE49-F238E27FC236}">
                <a16:creationId xmlns:a16="http://schemas.microsoft.com/office/drawing/2014/main" xmlns="" id="{ECE84F65-082E-471A-83C9-0F67C175B54E}"/>
              </a:ext>
            </a:extLst>
          </p:cNvPr>
          <p:cNvSpPr txBox="1"/>
          <p:nvPr/>
        </p:nvSpPr>
        <p:spPr>
          <a:xfrm>
            <a:off x="6272392" y="5292966"/>
            <a:ext cx="1323243" cy="492443"/>
          </a:xfrm>
          <a:prstGeom prst="rect">
            <a:avLst/>
          </a:prstGeom>
          <a:noFill/>
        </p:spPr>
        <p:txBody>
          <a:bodyPr wrap="square" rtlCol="0">
            <a:spAutoFit/>
          </a:bodyPr>
          <a:lstStyle>
            <a:defPPr>
              <a:defRPr lang="en-US"/>
            </a:defPPr>
            <a:lvl1pPr algn="ctr">
              <a:defRPr sz="1300" b="1">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a:ln>
                  <a:noFill/>
                </a:ln>
                <a:solidFill>
                  <a:prstClr val="black">
                    <a:lumMod val="85000"/>
                    <a:lumOff val="15000"/>
                  </a:prstClr>
                </a:solidFill>
                <a:effectLst/>
                <a:uLnTx/>
                <a:uFillTx/>
                <a:latin typeface="Open Sans"/>
                <a:ea typeface="+mn-ea"/>
                <a:cs typeface="+mn-cs"/>
              </a:rPr>
              <a:t>Assoc-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err="1">
                <a:ln>
                  <a:noFill/>
                </a:ln>
                <a:solidFill>
                  <a:prstClr val="black">
                    <a:lumMod val="85000"/>
                    <a:lumOff val="15000"/>
                  </a:prstClr>
                </a:solidFill>
                <a:effectLst/>
                <a:uLnTx/>
                <a:uFillTx/>
                <a:latin typeface="Open Sans"/>
                <a:ea typeface="+mn-ea"/>
                <a:cs typeface="+mn-cs"/>
              </a:rPr>
              <a:t>iations</a:t>
            </a:r>
            <a:endParaRPr kumimoji="0" lang="en-ZA" sz="1300" b="1" i="0" u="none" strike="noStrike" kern="1200" cap="none" spc="0" normalizeH="0" baseline="0" noProof="0">
              <a:ln>
                <a:noFill/>
              </a:ln>
              <a:solidFill>
                <a:prstClr val="black">
                  <a:lumMod val="85000"/>
                  <a:lumOff val="15000"/>
                </a:prstClr>
              </a:solidFill>
              <a:effectLst/>
              <a:uLnTx/>
              <a:uFillTx/>
              <a:latin typeface="Open Sans"/>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xmlns="" id="{BCEA935A-6D9D-4B03-A136-CFB12EC07333}"/>
              </a:ext>
            </a:extLst>
          </p:cNvPr>
          <p:cNvPicPr>
            <a:picLocks noChangeAspect="1"/>
          </p:cNvPicPr>
          <p:nvPr/>
        </p:nvPicPr>
        <p:blipFill rotWithShape="1">
          <a:blip r:embed="rId7"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flipH="1">
            <a:off x="6379252" y="1014707"/>
            <a:ext cx="610938" cy="364206"/>
          </a:xfrm>
          <a:prstGeom prst="rect">
            <a:avLst/>
          </a:prstGeom>
        </p:spPr>
      </p:pic>
      <p:pic>
        <p:nvPicPr>
          <p:cNvPr id="24" name="Picture 23" descr="A close up of a logo&#10;&#10;Description automatically generated">
            <a:extLst>
              <a:ext uri="{FF2B5EF4-FFF2-40B4-BE49-F238E27FC236}">
                <a16:creationId xmlns:a16="http://schemas.microsoft.com/office/drawing/2014/main" xmlns="" id="{1BB07C1D-2852-46E3-9B1F-2EBC519652FC}"/>
              </a:ext>
            </a:extLst>
          </p:cNvPr>
          <p:cNvPicPr>
            <a:picLocks noChangeAspect="1"/>
          </p:cNvPicPr>
          <p:nvPr/>
        </p:nvPicPr>
        <p:blipFill rotWithShape="1">
          <a:blip r:embed="rId8"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6391828" y="2636775"/>
            <a:ext cx="554307" cy="473231"/>
          </a:xfrm>
          <a:prstGeom prst="rect">
            <a:avLst/>
          </a:prstGeom>
        </p:spPr>
      </p:pic>
      <p:pic>
        <p:nvPicPr>
          <p:cNvPr id="25" name="Picture 24" descr="A close up of a logo&#10;&#10;Description automatically generated">
            <a:extLst>
              <a:ext uri="{FF2B5EF4-FFF2-40B4-BE49-F238E27FC236}">
                <a16:creationId xmlns:a16="http://schemas.microsoft.com/office/drawing/2014/main" xmlns="" id="{139E95BE-9DAD-4174-BFFA-1CAC7045D629}"/>
              </a:ext>
            </a:extLst>
          </p:cNvPr>
          <p:cNvPicPr>
            <a:picLocks noChangeAspect="1"/>
          </p:cNvPicPr>
          <p:nvPr/>
        </p:nvPicPr>
        <p:blipFill rotWithShape="1">
          <a:blip r:embed="rId9"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6402883" y="4923394"/>
            <a:ext cx="456340" cy="373599"/>
          </a:xfrm>
          <a:prstGeom prst="rect">
            <a:avLst/>
          </a:prstGeom>
        </p:spPr>
      </p:pic>
      <p:sp>
        <p:nvSpPr>
          <p:cNvPr id="26" name="TextBox 25">
            <a:extLst>
              <a:ext uri="{FF2B5EF4-FFF2-40B4-BE49-F238E27FC236}">
                <a16:creationId xmlns:a16="http://schemas.microsoft.com/office/drawing/2014/main" xmlns="" id="{A2F60EAA-1654-40E0-8129-7D2E900882AC}"/>
              </a:ext>
            </a:extLst>
          </p:cNvPr>
          <p:cNvSpPr txBox="1"/>
          <p:nvPr/>
        </p:nvSpPr>
        <p:spPr>
          <a:xfrm>
            <a:off x="7204531" y="4696053"/>
            <a:ext cx="4896000" cy="1990610"/>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a:ea typeface="+mn-ea"/>
                <a:cs typeface="+mn-cs"/>
              </a:rPr>
              <a:t>Michael is registered with </a:t>
            </a:r>
            <a:r>
              <a:rPr lang="en-US" sz="1300" dirty="0">
                <a:solidFill>
                  <a:prstClr val="black"/>
                </a:solidFill>
                <a:latin typeface="Open Sans"/>
              </a:rPr>
              <a:t>a large</a:t>
            </a:r>
            <a:r>
              <a:rPr kumimoji="0" lang="en-US" sz="1300" b="0" i="0" u="none" strike="noStrike" kern="1200" cap="none" spc="0" normalizeH="0" baseline="0" noProof="0" dirty="0">
                <a:ln>
                  <a:noFill/>
                </a:ln>
                <a:solidFill>
                  <a:prstClr val="black"/>
                </a:solidFill>
                <a:effectLst/>
                <a:uLnTx/>
                <a:uFillTx/>
                <a:latin typeface="Open Sans"/>
                <a:ea typeface="+mn-ea"/>
                <a:cs typeface="+mn-cs"/>
              </a:rPr>
              <a:t> association operating in the market and pays a monthly fee of </a:t>
            </a:r>
            <a:r>
              <a:rPr kumimoji="0" lang="en-US" sz="1300" b="0" i="0" u="none" strike="noStrike" kern="1200" cap="none" spc="0" normalizeH="0" baseline="0" noProof="0" dirty="0" err="1">
                <a:ln>
                  <a:noFill/>
                </a:ln>
                <a:solidFill>
                  <a:prstClr val="black"/>
                </a:solidFill>
                <a:effectLst/>
                <a:uLnTx/>
                <a:uFillTx/>
                <a:latin typeface="Open Sans"/>
                <a:ea typeface="+mn-ea"/>
                <a:cs typeface="+mn-cs"/>
              </a:rPr>
              <a:t>Ksh</a:t>
            </a:r>
            <a:r>
              <a:rPr kumimoji="0" lang="en-US" sz="1300" b="0" i="0" u="none" strike="noStrike" kern="1200" cap="none" spc="0" normalizeH="0" baseline="0" noProof="0" dirty="0">
                <a:ln>
                  <a:noFill/>
                </a:ln>
                <a:solidFill>
                  <a:prstClr val="black"/>
                </a:solidFill>
                <a:effectLst/>
                <a:uLnTx/>
                <a:uFillTx/>
                <a:latin typeface="Open Sans"/>
                <a:ea typeface="+mn-ea"/>
                <a:cs typeface="+mn-cs"/>
              </a:rPr>
              <a:t> 50. He describes </a:t>
            </a:r>
            <a:r>
              <a:rPr kumimoji="0" lang="en-US" sz="1300" b="1" i="0" u="none" strike="noStrike" kern="1200" cap="none" spc="0" normalizeH="0" baseline="0" noProof="0" dirty="0">
                <a:ln>
                  <a:noFill/>
                </a:ln>
                <a:solidFill>
                  <a:prstClr val="black"/>
                </a:solidFill>
                <a:effectLst/>
                <a:uLnTx/>
                <a:uFillTx/>
                <a:latin typeface="Open Sans"/>
                <a:ea typeface="+mn-ea"/>
                <a:cs typeface="+mn-cs"/>
              </a:rPr>
              <a:t>membership as mandatory</a:t>
            </a:r>
            <a:r>
              <a:rPr kumimoji="0" lang="en-US" sz="1300" b="0" i="0" u="none" strike="noStrike" kern="1200" cap="none" spc="0" normalizeH="0" baseline="0" noProof="0" dirty="0">
                <a:ln>
                  <a:noFill/>
                </a:ln>
                <a:solidFill>
                  <a:prstClr val="black"/>
                </a:solidFill>
                <a:effectLst/>
                <a:uLnTx/>
                <a:uFillTx/>
                <a:latin typeface="Open Sans"/>
                <a:ea typeface="+mn-ea"/>
                <a:cs typeface="+mn-cs"/>
              </a:rPr>
              <a:t> and regards the association as his “representatives”. </a:t>
            </a:r>
            <a:r>
              <a:rPr lang="en-US" sz="1300" dirty="0">
                <a:solidFill>
                  <a:prstClr val="black"/>
                </a:solidFill>
                <a:latin typeface="Open Sans"/>
              </a:rPr>
              <a:t>He believes the </a:t>
            </a:r>
            <a:r>
              <a:rPr lang="en-US" sz="1300" b="1" dirty="0">
                <a:solidFill>
                  <a:prstClr val="black"/>
                </a:solidFill>
                <a:latin typeface="Open Sans"/>
              </a:rPr>
              <a:t>association offers some value </a:t>
            </a:r>
            <a:r>
              <a:rPr lang="en-US" sz="1300" dirty="0">
                <a:solidFill>
                  <a:prstClr val="black"/>
                </a:solidFill>
                <a:latin typeface="Open Sans"/>
              </a:rPr>
              <a:t>in terms of </a:t>
            </a:r>
            <a:r>
              <a:rPr lang="en-US" sz="1300" b="1" dirty="0">
                <a:solidFill>
                  <a:prstClr val="black"/>
                </a:solidFill>
                <a:latin typeface="Open Sans"/>
              </a:rPr>
              <a:t>dispute resolution </a:t>
            </a:r>
            <a:r>
              <a:rPr lang="en-US" sz="1300" dirty="0">
                <a:solidFill>
                  <a:prstClr val="black"/>
                </a:solidFill>
                <a:latin typeface="Open Sans"/>
              </a:rPr>
              <a:t>and</a:t>
            </a:r>
            <a:r>
              <a:rPr lang="en-US" sz="1300" b="1" dirty="0">
                <a:solidFill>
                  <a:prstClr val="black"/>
                </a:solidFill>
                <a:latin typeface="Open Sans"/>
              </a:rPr>
              <a:t> addressing issues with the county. </a:t>
            </a:r>
            <a:r>
              <a:rPr lang="en-US" sz="1300" dirty="0">
                <a:solidFill>
                  <a:prstClr val="black"/>
                </a:solidFill>
                <a:latin typeface="Open Sans"/>
              </a:rPr>
              <a:t> He also values the </a:t>
            </a:r>
            <a:r>
              <a:rPr lang="en-US" sz="1300" b="1" dirty="0">
                <a:solidFill>
                  <a:prstClr val="black"/>
                </a:solidFill>
                <a:latin typeface="Open Sans"/>
              </a:rPr>
              <a:t>practical support they provided during COVID-19</a:t>
            </a:r>
            <a:r>
              <a:rPr lang="en-US" sz="1300" dirty="0">
                <a:solidFill>
                  <a:prstClr val="black"/>
                </a:solidFill>
                <a:latin typeface="Open Sans"/>
              </a:rPr>
              <a:t> (e.g. providing traders with water buckets to wash their hands in during COVID-19).</a:t>
            </a:r>
            <a:endParaRPr kumimoji="0" lang="en-US" sz="13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27" name="TextBox 26">
            <a:extLst>
              <a:ext uri="{FF2B5EF4-FFF2-40B4-BE49-F238E27FC236}">
                <a16:creationId xmlns:a16="http://schemas.microsoft.com/office/drawing/2014/main" xmlns="" id="{1932BA41-6551-4687-B4F3-C230EBDC4B4B}"/>
              </a:ext>
            </a:extLst>
          </p:cNvPr>
          <p:cNvSpPr txBox="1"/>
          <p:nvPr/>
        </p:nvSpPr>
        <p:spPr>
          <a:xfrm>
            <a:off x="10907035" y="81564"/>
            <a:ext cx="1107847" cy="557668"/>
          </a:xfrm>
          <a:prstGeom prst="rect">
            <a:avLst/>
          </a:prstGeom>
          <a:noFill/>
        </p:spPr>
        <p:txBody>
          <a:bodyPr wrap="square" rtlCol="0">
            <a:spAutoFit/>
          </a:bodyPr>
          <a:lstStyle>
            <a:defPPr>
              <a:defRPr lang="en-US"/>
            </a:defPPr>
            <a:lvl1pPr algn="just">
              <a:lnSpc>
                <a:spcPct val="120000"/>
              </a:lnSpc>
              <a:spcAft>
                <a:spcPts val="800"/>
              </a:spcAft>
              <a:defRPr sz="1300"/>
            </a:lvl1p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US" sz="1300" b="0" i="0" u="none" strike="noStrike" kern="1200" cap="none" spc="0" normalizeH="0" baseline="0" noProof="0">
                <a:ln>
                  <a:noFill/>
                </a:ln>
                <a:solidFill>
                  <a:prstClr val="black"/>
                </a:solidFill>
                <a:effectLst/>
                <a:uLnTx/>
                <a:uFillTx/>
                <a:latin typeface="Open Sans"/>
                <a:ea typeface="+mn-ea"/>
                <a:cs typeface="+mn-cs"/>
              </a:rPr>
              <a:t>N/</a:t>
            </a:r>
            <a:r>
              <a:rPr lang="en-US">
                <a:solidFill>
                  <a:prstClr val="black"/>
                </a:solidFill>
                <a:latin typeface="Open Sans"/>
              </a:rPr>
              <a:t>A - n</a:t>
            </a:r>
            <a:r>
              <a:rPr kumimoji="0" lang="en-US" sz="1300" b="0" i="0" u="none" strike="noStrike" kern="1200" cap="none" spc="0" normalizeH="0" baseline="0" noProof="0">
                <a:ln>
                  <a:noFill/>
                </a:ln>
                <a:solidFill>
                  <a:prstClr val="black"/>
                </a:solidFill>
                <a:effectLst/>
                <a:uLnTx/>
                <a:uFillTx/>
                <a:latin typeface="Open Sans"/>
                <a:ea typeface="+mn-ea"/>
                <a:cs typeface="+mn-cs"/>
              </a:rPr>
              <a:t>o employees</a:t>
            </a:r>
          </a:p>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en-US" sz="1300" b="0" i="0" u="none" strike="noStrike" kern="1200" cap="none" spc="0" normalizeH="0" baseline="0" noProof="0">
                <a:ln>
                  <a:noFill/>
                </a:ln>
                <a:solidFill>
                  <a:prstClr val="black"/>
                </a:solidFill>
                <a:effectLst/>
                <a:uLnTx/>
                <a:uFillTx/>
                <a:latin typeface="Open Sans"/>
                <a:ea typeface="+mn-ea"/>
                <a:cs typeface="+mn-cs"/>
              </a:rPr>
              <a:t>         </a:t>
            </a:r>
            <a:endParaRPr kumimoji="0" lang="en-US" sz="1300" b="0" i="1" u="none" strike="noStrike" kern="1200" cap="none" spc="0" normalizeH="0" baseline="0" noProof="0">
              <a:ln>
                <a:noFill/>
              </a:ln>
              <a:solidFill>
                <a:srgbClr val="8B0E3A"/>
              </a:solidFill>
              <a:effectLst/>
              <a:uLnTx/>
              <a:uFillTx/>
              <a:latin typeface="Open Sans"/>
              <a:ea typeface="+mn-ea"/>
              <a:cs typeface="+mn-cs"/>
            </a:endParaRPr>
          </a:p>
        </p:txBody>
      </p:sp>
      <p:sp>
        <p:nvSpPr>
          <p:cNvPr id="28" name="TextBox 27">
            <a:extLst>
              <a:ext uri="{FF2B5EF4-FFF2-40B4-BE49-F238E27FC236}">
                <a16:creationId xmlns:a16="http://schemas.microsoft.com/office/drawing/2014/main" xmlns="" id="{C290823A-32E0-41C8-AA6E-84D6B3259979}"/>
              </a:ext>
            </a:extLst>
          </p:cNvPr>
          <p:cNvSpPr txBox="1"/>
          <p:nvPr/>
        </p:nvSpPr>
        <p:spPr>
          <a:xfrm>
            <a:off x="7189113" y="2525651"/>
            <a:ext cx="4896000" cy="2235933"/>
          </a:xfrm>
          <a:prstGeom prst="rect">
            <a:avLst/>
          </a:prstGeom>
          <a:noFill/>
        </p:spPr>
        <p:txBody>
          <a:bodyPr wrap="square" rtlCol="0">
            <a:spAutoFit/>
          </a:bodyPr>
          <a:lstStyle>
            <a:defPPr>
              <a:defRPr lang="en-US"/>
            </a:defPPr>
            <a:lvl1pPr algn="just">
              <a:lnSpc>
                <a:spcPct val="120000"/>
              </a:lnSpc>
              <a:spcAft>
                <a:spcPts val="800"/>
              </a:spcAft>
              <a:defRPr sz="1300"/>
            </a:lvl1pPr>
          </a:lstStyle>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a:ea typeface="+mn-ea"/>
                <a:cs typeface="+mn-cs"/>
              </a:rPr>
              <a:t>His customers include individuals, hawkers and other small businesses in the area, mostly retailers and restaurants. He has </a:t>
            </a:r>
            <a:r>
              <a:rPr kumimoji="0" lang="en-US" sz="1300" b="1" i="0" u="none" strike="noStrike" kern="1200" cap="none" spc="0" normalizeH="0" baseline="0" noProof="0" dirty="0">
                <a:ln>
                  <a:noFill/>
                </a:ln>
                <a:solidFill>
                  <a:prstClr val="black"/>
                </a:solidFill>
                <a:effectLst/>
                <a:uLnTx/>
                <a:uFillTx/>
                <a:latin typeface="Open Sans"/>
                <a:ea typeface="+mn-ea"/>
                <a:cs typeface="+mn-cs"/>
              </a:rPr>
              <a:t>very good, long-standing relationships with his regular business customers</a:t>
            </a:r>
            <a:r>
              <a:rPr kumimoji="0" lang="en-US" sz="1300" b="0" i="0" u="none" strike="noStrike" kern="1200" cap="none" spc="0" normalizeH="0" baseline="0" noProof="0" dirty="0">
                <a:ln>
                  <a:noFill/>
                </a:ln>
                <a:solidFill>
                  <a:prstClr val="black"/>
                </a:solidFill>
                <a:effectLst/>
                <a:uLnTx/>
                <a:uFillTx/>
                <a:latin typeface="Open Sans"/>
                <a:ea typeface="+mn-ea"/>
                <a:cs typeface="+mn-cs"/>
              </a:rPr>
              <a:t>, and </a:t>
            </a:r>
            <a:r>
              <a:rPr lang="en-US" dirty="0">
                <a:solidFill>
                  <a:prstClr val="black"/>
                </a:solidFill>
                <a:latin typeface="Open Sans"/>
              </a:rPr>
              <a:t>will </a:t>
            </a:r>
            <a:r>
              <a:rPr lang="en-US" b="1" dirty="0">
                <a:solidFill>
                  <a:prstClr val="black"/>
                </a:solidFill>
                <a:latin typeface="Open Sans"/>
              </a:rPr>
              <a:t>allow them to buy on credit</a:t>
            </a:r>
            <a:r>
              <a:rPr kumimoji="0" lang="en-US" sz="1300" b="0" i="0" u="none" strike="noStrike" kern="1200" cap="none" spc="0" normalizeH="0" baseline="0" noProof="0" dirty="0">
                <a:ln>
                  <a:noFill/>
                </a:ln>
                <a:solidFill>
                  <a:prstClr val="black"/>
                </a:solidFill>
                <a:effectLst/>
                <a:uLnTx/>
                <a:uFillTx/>
                <a:latin typeface="Open Sans"/>
                <a:ea typeface="+mn-ea"/>
                <a:cs typeface="+mn-cs"/>
              </a:rPr>
              <a:t>. He calls many of </a:t>
            </a:r>
            <a:r>
              <a:rPr lang="en-US" dirty="0">
                <a:solidFill>
                  <a:prstClr val="black"/>
                </a:solidFill>
                <a:latin typeface="Open Sans"/>
              </a:rPr>
              <a:t>his regular customers friends, and some will even loan him small amounts of money when he is short of cash to buy stock. His </a:t>
            </a:r>
            <a:r>
              <a:rPr lang="en-US" b="1" dirty="0">
                <a:solidFill>
                  <a:prstClr val="black"/>
                </a:solidFill>
                <a:latin typeface="Open Sans"/>
              </a:rPr>
              <a:t>mother played a key role</a:t>
            </a:r>
            <a:r>
              <a:rPr lang="en-US" dirty="0">
                <a:solidFill>
                  <a:prstClr val="black"/>
                </a:solidFill>
                <a:latin typeface="Open Sans"/>
              </a:rPr>
              <a:t> in introducing him to many of these customers. </a:t>
            </a:r>
            <a:r>
              <a:rPr kumimoji="0" lang="en-US" sz="1300" b="0" i="0" u="none" strike="noStrike" kern="1200" cap="none" spc="0" normalizeH="0" baseline="0" noProof="0" dirty="0">
                <a:ln>
                  <a:noFill/>
                </a:ln>
                <a:solidFill>
                  <a:prstClr val="black"/>
                </a:solidFill>
                <a:effectLst/>
                <a:uLnTx/>
                <a:uFillTx/>
                <a:latin typeface="Open Sans"/>
                <a:ea typeface="+mn-ea"/>
                <a:cs typeface="+mn-cs"/>
              </a:rPr>
              <a:t>COVID-19 has had a large negative impact on his customer base.</a:t>
            </a:r>
            <a:endParaRPr kumimoji="0" lang="en-US" sz="1300" b="0" i="1" u="none" strike="noStrike" kern="1200" cap="none" spc="0" normalizeH="0" baseline="0" noProof="0" dirty="0">
              <a:ln>
                <a:noFill/>
              </a:ln>
              <a:solidFill>
                <a:srgbClr val="8B0E3A"/>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xmlns="" id="{8560A825-2F59-4780-B20B-766E3E855ED9}"/>
              </a:ext>
            </a:extLst>
          </p:cNvPr>
          <p:cNvSpPr txBox="1"/>
          <p:nvPr/>
        </p:nvSpPr>
        <p:spPr>
          <a:xfrm>
            <a:off x="7189113" y="780211"/>
            <a:ext cx="4896000" cy="1755802"/>
          </a:xfrm>
          <a:prstGeom prst="rect">
            <a:avLst/>
          </a:prstGeom>
          <a:noFill/>
        </p:spPr>
        <p:txBody>
          <a:bodyPr wrap="square" lIns="91440" tIns="45720" rIns="91440" bIns="45720" rtlCol="0" anchor="t">
            <a:spAutoFit/>
          </a:bodyPr>
          <a:lstStyle>
            <a:defPPr>
              <a:defRPr lang="en-US"/>
            </a:defPPr>
            <a:lvl1pPr algn="just">
              <a:lnSpc>
                <a:spcPct val="120000"/>
              </a:lnSpc>
              <a:spcAft>
                <a:spcPts val="800"/>
              </a:spcAft>
              <a:defRPr sz="1300"/>
            </a:lvl1pPr>
          </a:lstStyle>
          <a:p>
            <a:pPr>
              <a:defRPr/>
            </a:pPr>
            <a:r>
              <a:rPr kumimoji="0" lang="en-US" sz="1300" b="0" i="0" u="none" strike="noStrike" kern="1200" cap="none" spc="0" normalizeH="0" baseline="0" noProof="0" dirty="0">
                <a:ln>
                  <a:noFill/>
                </a:ln>
                <a:effectLst/>
                <a:uLnTx/>
                <a:uFillTx/>
                <a:latin typeface="Open Sans"/>
                <a:ea typeface="+mn-ea"/>
                <a:cs typeface="+mn-cs"/>
              </a:rPr>
              <a:t>Michael has numerous suppliers. He uses brokers to get onions from Tanzania; he is not loyal to one broker but rather chooses based on price and quality. He buys tomatoes from the market or directly from farmers. He has </a:t>
            </a:r>
            <a:r>
              <a:rPr kumimoji="0" lang="en-US" sz="1300" b="1" i="0" u="none" strike="noStrike" kern="1200" cap="none" spc="0" normalizeH="0" baseline="0" noProof="0" dirty="0">
                <a:ln>
                  <a:noFill/>
                </a:ln>
                <a:effectLst/>
                <a:uLnTx/>
                <a:uFillTx/>
                <a:latin typeface="Open Sans"/>
                <a:ea typeface="+mn-ea"/>
                <a:cs typeface="+mn-cs"/>
              </a:rPr>
              <a:t>close relationships with some suppliers and gets credit</a:t>
            </a:r>
            <a:r>
              <a:rPr kumimoji="0" lang="en-US" sz="1300" b="0" i="0" u="none" strike="noStrike" kern="1200" cap="none" spc="0" normalizeH="0" baseline="0" noProof="0" dirty="0">
                <a:ln>
                  <a:noFill/>
                </a:ln>
                <a:effectLst/>
                <a:uLnTx/>
                <a:uFillTx/>
                <a:latin typeface="Open Sans"/>
                <a:ea typeface="+mn-ea"/>
                <a:cs typeface="+mn-cs"/>
              </a:rPr>
              <a:t> </a:t>
            </a:r>
            <a:r>
              <a:rPr kumimoji="0" lang="en-US" sz="1300" b="0" i="0" u="none" strike="noStrike" kern="1200" cap="none" spc="0" normalizeH="0" baseline="0" noProof="0" dirty="0" err="1">
                <a:ln>
                  <a:noFill/>
                </a:ln>
                <a:effectLst/>
                <a:uLnTx/>
                <a:uFillTx/>
                <a:latin typeface="Open Sans"/>
                <a:ea typeface="+mn-ea"/>
                <a:cs typeface="+mn-cs"/>
              </a:rPr>
              <a:t>fro</a:t>
            </a:r>
            <a:r>
              <a:rPr lang="en-US" dirty="0">
                <a:latin typeface="Open Sans"/>
              </a:rPr>
              <a:t>m them</a:t>
            </a:r>
            <a:r>
              <a:rPr kumimoji="0" lang="en-US" sz="1300" b="0" i="0" u="none" strike="noStrike" kern="1200" cap="none" spc="0" normalizeH="0" baseline="0" noProof="0" dirty="0">
                <a:ln>
                  <a:noFill/>
                </a:ln>
                <a:effectLst/>
                <a:uLnTx/>
                <a:uFillTx/>
                <a:latin typeface="Open Sans"/>
                <a:ea typeface="+mn-ea"/>
                <a:cs typeface="+mn-cs"/>
              </a:rPr>
              <a:t>, usually to be paid back within a day</a:t>
            </a:r>
            <a:r>
              <a:rPr lang="en-US" dirty="0">
                <a:latin typeface="Open Sans"/>
              </a:rPr>
              <a:t>. This </a:t>
            </a:r>
            <a:r>
              <a:rPr kumimoji="0" lang="en-US" sz="1300" b="0" i="0" u="none" strike="noStrike" kern="1200" cap="none" spc="0" normalizeH="0" baseline="0" noProof="0" dirty="0">
                <a:ln>
                  <a:noFill/>
                </a:ln>
                <a:effectLst/>
                <a:uLnTx/>
                <a:uFillTx/>
                <a:latin typeface="Open Sans"/>
                <a:ea typeface="+mn-ea"/>
                <a:cs typeface="+mn-cs"/>
              </a:rPr>
              <a:t>provides </a:t>
            </a:r>
            <a:r>
              <a:rPr kumimoji="0" lang="en-US" sz="1300" b="1" i="0" u="none" strike="noStrike" kern="1200" cap="none" spc="0" normalizeH="0" baseline="0" noProof="0" dirty="0">
                <a:ln>
                  <a:noFill/>
                </a:ln>
                <a:effectLst/>
                <a:uLnTx/>
                <a:uFillTx/>
                <a:latin typeface="Open Sans"/>
                <a:ea typeface="+mn-ea"/>
                <a:cs typeface="+mn-cs"/>
              </a:rPr>
              <a:t>invaluable liquidity support </a:t>
            </a:r>
            <a:r>
              <a:rPr kumimoji="0" lang="en-US" sz="1300" b="0" i="0" u="none" strike="noStrike" kern="1200" cap="none" spc="0" normalizeH="0" baseline="0" noProof="0" dirty="0">
                <a:ln>
                  <a:noFill/>
                </a:ln>
                <a:effectLst/>
                <a:uLnTx/>
                <a:uFillTx/>
                <a:latin typeface="Open Sans"/>
                <a:ea typeface="+mn-ea"/>
                <a:cs typeface="+mn-cs"/>
              </a:rPr>
              <a:t>to his business.</a:t>
            </a:r>
            <a:r>
              <a:rPr lang="en-US" dirty="0">
                <a:latin typeface="Open Sans"/>
              </a:rPr>
              <a:t> </a:t>
            </a:r>
            <a:endParaRPr kumimoji="0" lang="en-US" sz="1300" b="0" i="0" u="none" strike="noStrike" kern="1200" cap="none" spc="0" normalizeH="0" baseline="0" noProof="0" dirty="0">
              <a:ln>
                <a:noFill/>
              </a:ln>
              <a:effectLst/>
              <a:uLnTx/>
              <a:uFillTx/>
              <a:latin typeface="Open Sans"/>
              <a:ea typeface="+mn-ea"/>
              <a:cs typeface="+mn-cs"/>
            </a:endParaRPr>
          </a:p>
        </p:txBody>
      </p:sp>
      <p:sp>
        <p:nvSpPr>
          <p:cNvPr id="31" name="TextBox 30">
            <a:extLst>
              <a:ext uri="{FF2B5EF4-FFF2-40B4-BE49-F238E27FC236}">
                <a16:creationId xmlns:a16="http://schemas.microsoft.com/office/drawing/2014/main" xmlns="" id="{2F3C95F1-2C10-4E1F-BCC4-4C9F9EB4D0E6}"/>
              </a:ext>
            </a:extLst>
          </p:cNvPr>
          <p:cNvSpPr txBox="1"/>
          <p:nvPr/>
        </p:nvSpPr>
        <p:spPr>
          <a:xfrm>
            <a:off x="7172562" y="81564"/>
            <a:ext cx="3045828" cy="555473"/>
          </a:xfrm>
          <a:prstGeom prst="rect">
            <a:avLst/>
          </a:prstGeom>
          <a:noFill/>
        </p:spPr>
        <p:txBody>
          <a:bodyPr wrap="square" rtlCol="0">
            <a:spAutoFit/>
          </a:bodyPr>
          <a:lstStyle>
            <a:defPPr>
              <a:defRPr lang="en-US"/>
            </a:defPPr>
            <a:lvl1pPr algn="just">
              <a:lnSpc>
                <a:spcPct val="120000"/>
              </a:lnSpc>
              <a:spcAft>
                <a:spcPts val="800"/>
              </a:spcAft>
              <a:defRPr sz="1300"/>
            </a:lvl1p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US" sz="1300" b="0" i="0" u="none" strike="noStrike" kern="1200" cap="none" spc="0" normalizeH="0" baseline="0" noProof="0">
                <a:ln>
                  <a:noFill/>
                </a:ln>
                <a:solidFill>
                  <a:prstClr val="black"/>
                </a:solidFill>
                <a:effectLst/>
                <a:uLnTx/>
                <a:uFillTx/>
                <a:latin typeface="Open Sans"/>
                <a:ea typeface="+mn-ea"/>
                <a:cs typeface="+mn-cs"/>
              </a:rPr>
              <a:t>He keeps </a:t>
            </a:r>
            <a:r>
              <a:rPr kumimoji="0" lang="en-US" sz="1300" b="1" i="0" u="none" strike="noStrike" kern="1200" cap="none" spc="0" normalizeH="0" baseline="0" noProof="0">
                <a:ln>
                  <a:noFill/>
                </a:ln>
                <a:solidFill>
                  <a:prstClr val="black"/>
                </a:solidFill>
                <a:effectLst/>
                <a:uLnTx/>
                <a:uFillTx/>
                <a:latin typeface="Open Sans"/>
                <a:ea typeface="+mn-ea"/>
                <a:cs typeface="+mn-cs"/>
              </a:rPr>
              <a:t>basic</a:t>
            </a:r>
            <a:r>
              <a:rPr kumimoji="0" lang="en-US" sz="1300" b="0" i="0" u="none" strike="noStrike" kern="1200" cap="none" spc="0" normalizeH="0" baseline="0" noProof="0">
                <a:ln>
                  <a:noFill/>
                </a:ln>
                <a:solidFill>
                  <a:prstClr val="black"/>
                </a:solidFill>
                <a:effectLst/>
                <a:uLnTx/>
                <a:uFillTx/>
                <a:latin typeface="Open Sans"/>
                <a:ea typeface="+mn-ea"/>
                <a:cs typeface="+mn-cs"/>
              </a:rPr>
              <a:t> </a:t>
            </a:r>
            <a:r>
              <a:rPr kumimoji="0" lang="en-US" sz="1300" b="1" i="0" u="none" strike="noStrike" kern="1200" cap="none" spc="0" normalizeH="0" baseline="0" noProof="0">
                <a:ln>
                  <a:noFill/>
                </a:ln>
                <a:solidFill>
                  <a:prstClr val="black"/>
                </a:solidFill>
                <a:effectLst/>
                <a:uLnTx/>
                <a:uFillTx/>
                <a:latin typeface="Open Sans"/>
                <a:ea typeface="+mn-ea"/>
                <a:cs typeface="+mn-cs"/>
              </a:rPr>
              <a:t>handwritten records</a:t>
            </a:r>
            <a:r>
              <a:rPr kumimoji="0" lang="en-US" sz="1300" b="0" i="0" u="none" strike="noStrike" kern="1200" cap="none" spc="0" normalizeH="0" baseline="0" noProof="0">
                <a:ln>
                  <a:noFill/>
                </a:ln>
                <a:solidFill>
                  <a:prstClr val="black"/>
                </a:solidFill>
                <a:effectLst/>
                <a:uLnTx/>
                <a:uFillTx/>
                <a:latin typeface="Open Sans"/>
                <a:ea typeface="+mn-ea"/>
                <a:cs typeface="+mn-cs"/>
              </a:rPr>
              <a:t> on his daily sales &amp;  profits</a:t>
            </a:r>
          </a:p>
        </p:txBody>
      </p:sp>
      <p:pic>
        <p:nvPicPr>
          <p:cNvPr id="32" name="Picture 31" descr="A close up of a logo&#10;&#10;Description automatically generated">
            <a:extLst>
              <a:ext uri="{FF2B5EF4-FFF2-40B4-BE49-F238E27FC236}">
                <a16:creationId xmlns:a16="http://schemas.microsoft.com/office/drawing/2014/main" xmlns="" id="{ABD7ABA0-FF08-4F63-AB22-CC0BA15464DA}"/>
              </a:ext>
            </a:extLst>
          </p:cNvPr>
          <p:cNvPicPr>
            <a:picLocks noChangeAspect="1"/>
          </p:cNvPicPr>
          <p:nvPr/>
        </p:nvPicPr>
        <p:blipFill rotWithShape="1">
          <a:blip r:embed="rId10"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6373992" y="40556"/>
            <a:ext cx="366371" cy="307777"/>
          </a:xfrm>
          <a:prstGeom prst="rect">
            <a:avLst/>
          </a:prstGeom>
          <a:ln>
            <a:noFill/>
          </a:ln>
        </p:spPr>
      </p:pic>
      <p:sp>
        <p:nvSpPr>
          <p:cNvPr id="34" name="TextBox 33">
            <a:extLst>
              <a:ext uri="{FF2B5EF4-FFF2-40B4-BE49-F238E27FC236}">
                <a16:creationId xmlns:a16="http://schemas.microsoft.com/office/drawing/2014/main" xmlns="" id="{26BA5C99-A19D-44FD-975F-F32208A6A63E}"/>
              </a:ext>
            </a:extLst>
          </p:cNvPr>
          <p:cNvSpPr txBox="1"/>
          <p:nvPr/>
        </p:nvSpPr>
        <p:spPr>
          <a:xfrm>
            <a:off x="6272392" y="356985"/>
            <a:ext cx="126617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a:ln>
                  <a:noFill/>
                </a:ln>
                <a:solidFill>
                  <a:prstClr val="black">
                    <a:lumMod val="85000"/>
                    <a:lumOff val="15000"/>
                  </a:prstClr>
                </a:solidFill>
                <a:effectLst/>
                <a:uLnTx/>
                <a:uFillTx/>
                <a:latin typeface="Open Sans"/>
                <a:ea typeface="+mn-ea"/>
                <a:cs typeface="+mn-cs"/>
              </a:rPr>
              <a:t>Record keeping</a:t>
            </a:r>
          </a:p>
        </p:txBody>
      </p:sp>
      <p:cxnSp>
        <p:nvCxnSpPr>
          <p:cNvPr id="36" name="Straight Connector 35">
            <a:extLst>
              <a:ext uri="{FF2B5EF4-FFF2-40B4-BE49-F238E27FC236}">
                <a16:creationId xmlns:a16="http://schemas.microsoft.com/office/drawing/2014/main" xmlns="" id="{4C95B03B-D78F-4AD3-8B48-8A66186767B4}"/>
              </a:ext>
            </a:extLst>
          </p:cNvPr>
          <p:cNvCxnSpPr>
            <a:cxnSpLocks/>
          </p:cNvCxnSpPr>
          <p:nvPr/>
        </p:nvCxnSpPr>
        <p:spPr>
          <a:xfrm>
            <a:off x="6362275" y="807146"/>
            <a:ext cx="5760000" cy="0"/>
          </a:xfrm>
          <a:prstGeom prst="line">
            <a:avLst/>
          </a:prstGeom>
          <a:ln w="127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8C47F870-1874-4BDB-8B81-3D2671C645EA}"/>
              </a:ext>
            </a:extLst>
          </p:cNvPr>
          <p:cNvCxnSpPr>
            <a:cxnSpLocks/>
          </p:cNvCxnSpPr>
          <p:nvPr/>
        </p:nvCxnSpPr>
        <p:spPr>
          <a:xfrm>
            <a:off x="6325113" y="2525190"/>
            <a:ext cx="5760000" cy="0"/>
          </a:xfrm>
          <a:prstGeom prst="line">
            <a:avLst/>
          </a:prstGeom>
          <a:ln w="127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CC22A248-5C84-4428-934C-142DBEE7E11B}"/>
              </a:ext>
            </a:extLst>
          </p:cNvPr>
          <p:cNvCxnSpPr>
            <a:cxnSpLocks/>
          </p:cNvCxnSpPr>
          <p:nvPr/>
        </p:nvCxnSpPr>
        <p:spPr>
          <a:xfrm>
            <a:off x="6362275" y="4740400"/>
            <a:ext cx="5760000" cy="0"/>
          </a:xfrm>
          <a:prstGeom prst="line">
            <a:avLst/>
          </a:prstGeom>
          <a:ln w="127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9173CACE-D532-4113-B363-8263B654862E}"/>
              </a:ext>
            </a:extLst>
          </p:cNvPr>
          <p:cNvSpPr txBox="1"/>
          <p:nvPr/>
        </p:nvSpPr>
        <p:spPr>
          <a:xfrm>
            <a:off x="6931" y="625524"/>
            <a:ext cx="118173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a:ln>
                  <a:noFill/>
                </a:ln>
                <a:solidFill>
                  <a:prstClr val="black">
                    <a:lumMod val="85000"/>
                    <a:lumOff val="15000"/>
                  </a:prstClr>
                </a:solidFill>
                <a:effectLst/>
                <a:uLnTx/>
                <a:uFillTx/>
                <a:latin typeface="Open Sans"/>
                <a:ea typeface="+mn-ea"/>
                <a:cs typeface="+mn-cs"/>
              </a:rPr>
              <a:t>Gov compliance</a:t>
            </a:r>
          </a:p>
        </p:txBody>
      </p:sp>
      <p:cxnSp>
        <p:nvCxnSpPr>
          <p:cNvPr id="44" name="Straight Connector 43">
            <a:extLst>
              <a:ext uri="{FF2B5EF4-FFF2-40B4-BE49-F238E27FC236}">
                <a16:creationId xmlns:a16="http://schemas.microsoft.com/office/drawing/2014/main" xmlns="" id="{633D45DE-0FE6-4975-AEB3-6237AAAE6AA0}"/>
              </a:ext>
            </a:extLst>
          </p:cNvPr>
          <p:cNvCxnSpPr>
            <a:cxnSpLocks/>
          </p:cNvCxnSpPr>
          <p:nvPr/>
        </p:nvCxnSpPr>
        <p:spPr>
          <a:xfrm>
            <a:off x="28480" y="6974414"/>
            <a:ext cx="5760000" cy="0"/>
          </a:xfrm>
          <a:prstGeom prst="line">
            <a:avLst/>
          </a:prstGeom>
          <a:ln w="127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B41FCF84-3C0F-4316-86D9-8E53E1ECCBEE}"/>
              </a:ext>
            </a:extLst>
          </p:cNvPr>
          <p:cNvCxnSpPr/>
          <p:nvPr/>
        </p:nvCxnSpPr>
        <p:spPr>
          <a:xfrm>
            <a:off x="10058400" y="101600"/>
            <a:ext cx="0" cy="684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xmlns="" id="{66714A92-E2E0-4B70-A022-38AF095AAD98}"/>
              </a:ext>
            </a:extLst>
          </p:cNvPr>
          <p:cNvGrpSpPr/>
          <p:nvPr/>
        </p:nvGrpSpPr>
        <p:grpSpPr>
          <a:xfrm>
            <a:off x="105869" y="1128498"/>
            <a:ext cx="280316" cy="261610"/>
            <a:chOff x="1948822" y="-1184093"/>
            <a:chExt cx="280316" cy="261610"/>
          </a:xfrm>
        </p:grpSpPr>
        <p:sp>
          <p:nvSpPr>
            <p:cNvPr id="68" name="Oval 67">
              <a:extLst>
                <a:ext uri="{FF2B5EF4-FFF2-40B4-BE49-F238E27FC236}">
                  <a16:creationId xmlns:a16="http://schemas.microsoft.com/office/drawing/2014/main" xmlns="" id="{B3DE7767-A0FF-4277-98F5-D9A11F913C50}"/>
                </a:ext>
              </a:extLst>
            </p:cNvPr>
            <p:cNvSpPr/>
            <p:nvPr/>
          </p:nvSpPr>
          <p:spPr>
            <a:xfrm>
              <a:off x="1962980" y="-1179288"/>
              <a:ext cx="252000" cy="252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9" name="TextBox 68">
              <a:extLst>
                <a:ext uri="{FF2B5EF4-FFF2-40B4-BE49-F238E27FC236}">
                  <a16:creationId xmlns:a16="http://schemas.microsoft.com/office/drawing/2014/main" xmlns="" id="{5CB7DF80-C14D-49B4-B202-5D2D9EFF0383}"/>
                </a:ext>
              </a:extLst>
            </p:cNvPr>
            <p:cNvSpPr txBox="1"/>
            <p:nvPr/>
          </p:nvSpPr>
          <p:spPr>
            <a:xfrm>
              <a:off x="1948822" y="-1184093"/>
              <a:ext cx="28031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100" b="1" i="0" u="none" strike="noStrike" kern="1200" cap="none" spc="0" normalizeH="0" baseline="0" noProof="0" dirty="0">
                  <a:ln>
                    <a:noFill/>
                  </a:ln>
                  <a:solidFill>
                    <a:srgbClr val="FFFFFF"/>
                  </a:solidFill>
                  <a:effectLst/>
                  <a:uLnTx/>
                  <a:uFillTx/>
                  <a:latin typeface="Open Sans"/>
                  <a:ea typeface="+mn-ea"/>
                  <a:cs typeface="+mn-cs"/>
                </a:rPr>
                <a:t>X</a:t>
              </a:r>
            </a:p>
          </p:txBody>
        </p:sp>
      </p:grpSp>
      <p:grpSp>
        <p:nvGrpSpPr>
          <p:cNvPr id="70" name="Group 69">
            <a:extLst>
              <a:ext uri="{FF2B5EF4-FFF2-40B4-BE49-F238E27FC236}">
                <a16:creationId xmlns:a16="http://schemas.microsoft.com/office/drawing/2014/main" xmlns="" id="{518B94D3-17F1-47D8-9C4D-CE2009A0F142}"/>
              </a:ext>
            </a:extLst>
          </p:cNvPr>
          <p:cNvGrpSpPr/>
          <p:nvPr/>
        </p:nvGrpSpPr>
        <p:grpSpPr>
          <a:xfrm>
            <a:off x="433541" y="1123693"/>
            <a:ext cx="280316" cy="261610"/>
            <a:chOff x="2072647" y="-909095"/>
            <a:chExt cx="280316" cy="261610"/>
          </a:xfrm>
        </p:grpSpPr>
        <p:sp>
          <p:nvSpPr>
            <p:cNvPr id="71" name="Oval 70">
              <a:extLst>
                <a:ext uri="{FF2B5EF4-FFF2-40B4-BE49-F238E27FC236}">
                  <a16:creationId xmlns:a16="http://schemas.microsoft.com/office/drawing/2014/main" xmlns="" id="{C2002EB6-D0DB-4531-A121-79566CFEE429}"/>
                </a:ext>
              </a:extLst>
            </p:cNvPr>
            <p:cNvSpPr/>
            <p:nvPr/>
          </p:nvSpPr>
          <p:spPr>
            <a:xfrm>
              <a:off x="2086805" y="-904290"/>
              <a:ext cx="252000" cy="252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2" name="TextBox 71">
              <a:extLst>
                <a:ext uri="{FF2B5EF4-FFF2-40B4-BE49-F238E27FC236}">
                  <a16:creationId xmlns:a16="http://schemas.microsoft.com/office/drawing/2014/main" xmlns="" id="{DEBD6E77-72E2-46CD-805B-9D21BC7E6914}"/>
                </a:ext>
              </a:extLst>
            </p:cNvPr>
            <p:cNvSpPr txBox="1"/>
            <p:nvPr/>
          </p:nvSpPr>
          <p:spPr>
            <a:xfrm>
              <a:off x="2072647" y="-909095"/>
              <a:ext cx="28031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100" b="1" i="0" u="none" strike="noStrike" kern="1200" cap="none" spc="0" normalizeH="0" baseline="0" noProof="0" dirty="0">
                  <a:ln>
                    <a:noFill/>
                  </a:ln>
                  <a:solidFill>
                    <a:srgbClr val="FFFFFF"/>
                  </a:solidFill>
                  <a:effectLst/>
                  <a:uLnTx/>
                  <a:uFillTx/>
                  <a:latin typeface="Open Sans"/>
                  <a:ea typeface="+mn-ea"/>
                  <a:cs typeface="+mn-cs"/>
                </a:rPr>
                <a:t>X</a:t>
              </a:r>
            </a:p>
          </p:txBody>
        </p:sp>
      </p:grpSp>
      <p:grpSp>
        <p:nvGrpSpPr>
          <p:cNvPr id="73" name="Group 72">
            <a:extLst>
              <a:ext uri="{FF2B5EF4-FFF2-40B4-BE49-F238E27FC236}">
                <a16:creationId xmlns:a16="http://schemas.microsoft.com/office/drawing/2014/main" xmlns="" id="{543E23E7-A26A-4892-A6CE-B9C79A9277C8}"/>
              </a:ext>
            </a:extLst>
          </p:cNvPr>
          <p:cNvGrpSpPr/>
          <p:nvPr/>
        </p:nvGrpSpPr>
        <p:grpSpPr>
          <a:xfrm>
            <a:off x="135010" y="3842055"/>
            <a:ext cx="280316" cy="261610"/>
            <a:chOff x="2072647" y="-909095"/>
            <a:chExt cx="280316" cy="261610"/>
          </a:xfrm>
        </p:grpSpPr>
        <p:sp>
          <p:nvSpPr>
            <p:cNvPr id="74" name="Oval 73">
              <a:extLst>
                <a:ext uri="{FF2B5EF4-FFF2-40B4-BE49-F238E27FC236}">
                  <a16:creationId xmlns:a16="http://schemas.microsoft.com/office/drawing/2014/main" xmlns="" id="{4FBDBB57-4EAE-49BB-A395-5FDAC9E4BD8C}"/>
                </a:ext>
              </a:extLst>
            </p:cNvPr>
            <p:cNvSpPr/>
            <p:nvPr/>
          </p:nvSpPr>
          <p:spPr>
            <a:xfrm>
              <a:off x="2086805" y="-904290"/>
              <a:ext cx="252000" cy="252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5" name="TextBox 74">
              <a:extLst>
                <a:ext uri="{FF2B5EF4-FFF2-40B4-BE49-F238E27FC236}">
                  <a16:creationId xmlns:a16="http://schemas.microsoft.com/office/drawing/2014/main" xmlns="" id="{10F98BFE-8DF2-4E5B-8B41-969A30006794}"/>
                </a:ext>
              </a:extLst>
            </p:cNvPr>
            <p:cNvSpPr txBox="1"/>
            <p:nvPr/>
          </p:nvSpPr>
          <p:spPr>
            <a:xfrm>
              <a:off x="2072647" y="-909095"/>
              <a:ext cx="28031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100" b="1" i="0" u="none" strike="noStrike" kern="1200" cap="none" spc="0" normalizeH="0" baseline="0" noProof="0" dirty="0">
                  <a:ln>
                    <a:noFill/>
                  </a:ln>
                  <a:solidFill>
                    <a:srgbClr val="FFFFFF"/>
                  </a:solidFill>
                  <a:effectLst/>
                  <a:uLnTx/>
                  <a:uFillTx/>
                  <a:latin typeface="Open Sans"/>
                  <a:ea typeface="+mn-ea"/>
                  <a:cs typeface="+mn-cs"/>
                </a:rPr>
                <a:t>X</a:t>
              </a:r>
            </a:p>
          </p:txBody>
        </p:sp>
      </p:grpSp>
      <p:grpSp>
        <p:nvGrpSpPr>
          <p:cNvPr id="76" name="Group 75">
            <a:extLst>
              <a:ext uri="{FF2B5EF4-FFF2-40B4-BE49-F238E27FC236}">
                <a16:creationId xmlns:a16="http://schemas.microsoft.com/office/drawing/2014/main" xmlns="" id="{B31E2C76-AFFB-4927-9DC0-EE8ADAA65CF5}"/>
              </a:ext>
            </a:extLst>
          </p:cNvPr>
          <p:cNvGrpSpPr/>
          <p:nvPr/>
        </p:nvGrpSpPr>
        <p:grpSpPr>
          <a:xfrm>
            <a:off x="6483280" y="1735411"/>
            <a:ext cx="280316" cy="307777"/>
            <a:chOff x="6132234" y="-995324"/>
            <a:chExt cx="280316" cy="307777"/>
          </a:xfrm>
        </p:grpSpPr>
        <p:sp>
          <p:nvSpPr>
            <p:cNvPr id="77" name="Oval 76">
              <a:extLst>
                <a:ext uri="{FF2B5EF4-FFF2-40B4-BE49-F238E27FC236}">
                  <a16:creationId xmlns:a16="http://schemas.microsoft.com/office/drawing/2014/main" xmlns="" id="{9D507FA3-A79D-4BF9-88F3-E1DDF97FEF2C}"/>
                </a:ext>
              </a:extLst>
            </p:cNvPr>
            <p:cNvSpPr/>
            <p:nvPr/>
          </p:nvSpPr>
          <p:spPr>
            <a:xfrm>
              <a:off x="6146392" y="-967436"/>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8" name="TextBox 77">
              <a:extLst>
                <a:ext uri="{FF2B5EF4-FFF2-40B4-BE49-F238E27FC236}">
                  <a16:creationId xmlns:a16="http://schemas.microsoft.com/office/drawing/2014/main" xmlns="" id="{C1D860EC-05CB-40FB-9A22-07E7B89DEECC}"/>
                </a:ext>
              </a:extLst>
            </p:cNvPr>
            <p:cNvSpPr txBox="1"/>
            <p:nvPr/>
          </p:nvSpPr>
          <p:spPr>
            <a:xfrm>
              <a:off x="6132234" y="-995324"/>
              <a:ext cx="280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dirty="0">
                <a:ln>
                  <a:noFill/>
                </a:ln>
                <a:solidFill>
                  <a:srgbClr val="FFFFFF"/>
                </a:solidFill>
                <a:effectLst/>
                <a:uLnTx/>
                <a:uFillTx/>
                <a:latin typeface="Open Sans"/>
                <a:ea typeface="+mn-ea"/>
                <a:cs typeface="+mn-cs"/>
              </a:endParaRPr>
            </a:p>
          </p:txBody>
        </p:sp>
      </p:grpSp>
      <p:grpSp>
        <p:nvGrpSpPr>
          <p:cNvPr id="79" name="Group 78">
            <a:extLst>
              <a:ext uri="{FF2B5EF4-FFF2-40B4-BE49-F238E27FC236}">
                <a16:creationId xmlns:a16="http://schemas.microsoft.com/office/drawing/2014/main" xmlns="" id="{4595C1E0-2E42-4D81-B673-3EB9695EF51A}"/>
              </a:ext>
            </a:extLst>
          </p:cNvPr>
          <p:cNvGrpSpPr/>
          <p:nvPr/>
        </p:nvGrpSpPr>
        <p:grpSpPr>
          <a:xfrm>
            <a:off x="6483280" y="3549467"/>
            <a:ext cx="280316" cy="307777"/>
            <a:chOff x="6132234" y="-995324"/>
            <a:chExt cx="280316" cy="307777"/>
          </a:xfrm>
        </p:grpSpPr>
        <p:sp>
          <p:nvSpPr>
            <p:cNvPr id="80" name="Oval 79">
              <a:extLst>
                <a:ext uri="{FF2B5EF4-FFF2-40B4-BE49-F238E27FC236}">
                  <a16:creationId xmlns:a16="http://schemas.microsoft.com/office/drawing/2014/main" xmlns="" id="{6F62FCD5-5528-4B14-8954-D203B83476BE}"/>
                </a:ext>
              </a:extLst>
            </p:cNvPr>
            <p:cNvSpPr/>
            <p:nvPr/>
          </p:nvSpPr>
          <p:spPr>
            <a:xfrm>
              <a:off x="6146392" y="-967436"/>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1" name="TextBox 80">
              <a:extLst>
                <a:ext uri="{FF2B5EF4-FFF2-40B4-BE49-F238E27FC236}">
                  <a16:creationId xmlns:a16="http://schemas.microsoft.com/office/drawing/2014/main" xmlns="" id="{D1121674-3920-4788-97DE-9485243AB80E}"/>
                </a:ext>
              </a:extLst>
            </p:cNvPr>
            <p:cNvSpPr txBox="1"/>
            <p:nvPr/>
          </p:nvSpPr>
          <p:spPr>
            <a:xfrm>
              <a:off x="6132234" y="-995324"/>
              <a:ext cx="280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dirty="0">
                <a:ln>
                  <a:noFill/>
                </a:ln>
                <a:solidFill>
                  <a:srgbClr val="FFFFFF"/>
                </a:solidFill>
                <a:effectLst/>
                <a:uLnTx/>
                <a:uFillTx/>
                <a:latin typeface="Open Sans"/>
                <a:ea typeface="+mn-ea"/>
                <a:cs typeface="+mn-cs"/>
              </a:endParaRPr>
            </a:p>
          </p:txBody>
        </p:sp>
      </p:grpSp>
      <p:grpSp>
        <p:nvGrpSpPr>
          <p:cNvPr id="82" name="Group 81">
            <a:extLst>
              <a:ext uri="{FF2B5EF4-FFF2-40B4-BE49-F238E27FC236}">
                <a16:creationId xmlns:a16="http://schemas.microsoft.com/office/drawing/2014/main" xmlns="" id="{8CE507C9-F8AC-4B92-9C08-B3A3A4752967}"/>
              </a:ext>
            </a:extLst>
          </p:cNvPr>
          <p:cNvGrpSpPr/>
          <p:nvPr/>
        </p:nvGrpSpPr>
        <p:grpSpPr>
          <a:xfrm>
            <a:off x="6483280" y="5859652"/>
            <a:ext cx="280316" cy="307777"/>
            <a:chOff x="6516123" y="5948552"/>
            <a:chExt cx="280316" cy="307777"/>
          </a:xfrm>
        </p:grpSpPr>
        <p:sp>
          <p:nvSpPr>
            <p:cNvPr id="83" name="Oval 82">
              <a:extLst>
                <a:ext uri="{FF2B5EF4-FFF2-40B4-BE49-F238E27FC236}">
                  <a16:creationId xmlns:a16="http://schemas.microsoft.com/office/drawing/2014/main" xmlns="" id="{D2F78C49-9C46-41EA-A97E-7451749BBDFA}"/>
                </a:ext>
              </a:extLst>
            </p:cNvPr>
            <p:cNvSpPr/>
            <p:nvPr/>
          </p:nvSpPr>
          <p:spPr>
            <a:xfrm>
              <a:off x="6530281" y="5976440"/>
              <a:ext cx="252000" cy="252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4" name="TextBox 83">
              <a:extLst>
                <a:ext uri="{FF2B5EF4-FFF2-40B4-BE49-F238E27FC236}">
                  <a16:creationId xmlns:a16="http://schemas.microsoft.com/office/drawing/2014/main" xmlns="" id="{CC3E77CE-BBBD-48E9-8426-41866F71EFF2}"/>
                </a:ext>
              </a:extLst>
            </p:cNvPr>
            <p:cNvSpPr txBox="1"/>
            <p:nvPr/>
          </p:nvSpPr>
          <p:spPr>
            <a:xfrm>
              <a:off x="6516123" y="5948552"/>
              <a:ext cx="280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dirty="0">
                <a:ln>
                  <a:noFill/>
                </a:ln>
                <a:solidFill>
                  <a:srgbClr val="FFFFFF"/>
                </a:solidFill>
                <a:effectLst/>
                <a:uLnTx/>
                <a:uFillTx/>
                <a:latin typeface="Open Sans"/>
                <a:ea typeface="+mn-ea"/>
                <a:cs typeface="+mn-cs"/>
              </a:endParaRPr>
            </a:p>
          </p:txBody>
        </p:sp>
      </p:grpSp>
    </p:spTree>
    <p:extLst>
      <p:ext uri="{BB962C8B-B14F-4D97-AF65-F5344CB8AC3E}">
        <p14:creationId xmlns:p14="http://schemas.microsoft.com/office/powerpoint/2010/main" val="101770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tanding in front of a blue wall&#10;&#10;Description automatically generated">
            <a:extLst>
              <a:ext uri="{FF2B5EF4-FFF2-40B4-BE49-F238E27FC236}">
                <a16:creationId xmlns:a16="http://schemas.microsoft.com/office/drawing/2014/main" xmlns="" id="{370CFEF4-E9BE-4711-A0BA-334C3C3A3C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 y="0"/>
            <a:ext cx="12203557" cy="6870700"/>
          </a:xfrm>
          <a:prstGeom prst="rect">
            <a:avLst/>
          </a:prstGeom>
        </p:spPr>
      </p:pic>
      <p:sp>
        <p:nvSpPr>
          <p:cNvPr id="20" name="Rectangle 19">
            <a:extLst>
              <a:ext uri="{FF2B5EF4-FFF2-40B4-BE49-F238E27FC236}">
                <a16:creationId xmlns:a16="http://schemas.microsoft.com/office/drawing/2014/main" xmlns="" id="{F6B78248-4EDC-423C-A415-337E8EAC8C24}"/>
              </a:ext>
            </a:extLst>
          </p:cNvPr>
          <p:cNvSpPr/>
          <p:nvPr/>
        </p:nvSpPr>
        <p:spPr>
          <a:xfrm>
            <a:off x="-2" y="0"/>
            <a:ext cx="2876930" cy="184683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a:xfrm>
            <a:off x="285748" y="6391765"/>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1" i="0" u="none" strike="noStrike" kern="1200" cap="none" spc="0" normalizeH="0" baseline="0" noProof="0" smtClean="0">
                <a:ln>
                  <a:noFill/>
                </a:ln>
                <a:solidFill>
                  <a:srgbClr val="FFFFFF"/>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r>
              <a:rPr kumimoji="0" lang="en-ZA" sz="1200" b="1" i="0" u="none" strike="noStrike" kern="1200" cap="none" spc="0" normalizeH="0" baseline="0" noProof="0">
                <a:ln>
                  <a:noFill/>
                </a:ln>
                <a:solidFill>
                  <a:srgbClr val="FFFFFF"/>
                </a:solidFill>
                <a:effectLst/>
                <a:uLnTx/>
                <a:uFillTx/>
                <a:latin typeface="Open Sans"/>
                <a:ea typeface="+mn-ea"/>
                <a:cs typeface="+mn-cs"/>
              </a:rPr>
              <a:t> |</a:t>
            </a:r>
          </a:p>
        </p:txBody>
      </p:sp>
      <p:sp>
        <p:nvSpPr>
          <p:cNvPr id="14" name="TextBox 13">
            <a:extLst>
              <a:ext uri="{FF2B5EF4-FFF2-40B4-BE49-F238E27FC236}">
                <a16:creationId xmlns:a16="http://schemas.microsoft.com/office/drawing/2014/main" xmlns="" id="{2DC492CD-254C-49F2-9704-8699E6FCC6FA}"/>
              </a:ext>
            </a:extLst>
          </p:cNvPr>
          <p:cNvSpPr txBox="1"/>
          <p:nvPr/>
        </p:nvSpPr>
        <p:spPr>
          <a:xfrm>
            <a:off x="165478" y="-12677"/>
            <a:ext cx="271144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400" b="1" i="0" u="none" strike="noStrike" kern="1200" cap="none" spc="0" normalizeH="0" baseline="0" noProof="0">
                <a:ln>
                  <a:noFill/>
                </a:ln>
                <a:solidFill>
                  <a:srgbClr val="FFFFFF"/>
                </a:solidFill>
                <a:effectLst/>
                <a:uLnTx/>
                <a:uFillTx/>
                <a:latin typeface="Open Sans"/>
                <a:ea typeface="+mn-ea"/>
                <a:cs typeface="+mn-cs"/>
              </a:rPr>
              <a:t>Beatrice</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2000" b="1">
                <a:solidFill>
                  <a:srgbClr val="FFFFFF"/>
                </a:solidFill>
                <a:latin typeface="Open Sans"/>
              </a:rPr>
              <a:t>IN-BETWEEN</a:t>
            </a:r>
            <a:endParaRPr kumimoji="0" lang="en-ZA" sz="2000" b="1" i="0" u="none" strike="noStrike" kern="1200" cap="none" spc="0" normalizeH="0" baseline="0" noProof="0">
              <a:ln>
                <a:noFill/>
              </a:ln>
              <a:solidFill>
                <a:srgbClr val="FFFFFF"/>
              </a:solidFill>
              <a:effectLst/>
              <a:uLnTx/>
              <a:uFillTx/>
              <a:latin typeface="Open Sans"/>
              <a:ea typeface="+mn-ea"/>
              <a:cs typeface="+mn-cs"/>
            </a:endParaRPr>
          </a:p>
        </p:txBody>
      </p:sp>
      <p:sp>
        <p:nvSpPr>
          <p:cNvPr id="21" name="Rectangle 20">
            <a:extLst>
              <a:ext uri="{FF2B5EF4-FFF2-40B4-BE49-F238E27FC236}">
                <a16:creationId xmlns:a16="http://schemas.microsoft.com/office/drawing/2014/main" xmlns="" id="{4AD3B13C-1DAD-4E44-9467-277A06D74C31}"/>
              </a:ext>
            </a:extLst>
          </p:cNvPr>
          <p:cNvSpPr/>
          <p:nvPr/>
        </p:nvSpPr>
        <p:spPr>
          <a:xfrm>
            <a:off x="0" y="-12700"/>
            <a:ext cx="238125" cy="68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7" name="Rectangle 36">
            <a:extLst>
              <a:ext uri="{FF2B5EF4-FFF2-40B4-BE49-F238E27FC236}">
                <a16:creationId xmlns:a16="http://schemas.microsoft.com/office/drawing/2014/main" xmlns="" id="{C627F75F-B803-4033-BAAE-EAB879758FB8}"/>
              </a:ext>
            </a:extLst>
          </p:cNvPr>
          <p:cNvSpPr/>
          <p:nvPr/>
        </p:nvSpPr>
        <p:spPr>
          <a:xfrm>
            <a:off x="7071700" y="-21808"/>
            <a:ext cx="5120300" cy="6896077"/>
          </a:xfrm>
          <a:prstGeom prst="rect">
            <a:avLst/>
          </a:prstGeom>
          <a:solidFill>
            <a:schemeClr val="tx1">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38" name="Straight Connector 37">
            <a:extLst>
              <a:ext uri="{FF2B5EF4-FFF2-40B4-BE49-F238E27FC236}">
                <a16:creationId xmlns:a16="http://schemas.microsoft.com/office/drawing/2014/main" xmlns="" id="{5663E443-B934-4056-8CEF-3DAB82860C4F}"/>
              </a:ext>
            </a:extLst>
          </p:cNvPr>
          <p:cNvCxnSpPr>
            <a:cxnSpLocks/>
          </p:cNvCxnSpPr>
          <p:nvPr/>
        </p:nvCxnSpPr>
        <p:spPr>
          <a:xfrm>
            <a:off x="8260953" y="583152"/>
            <a:ext cx="0" cy="6013591"/>
          </a:xfrm>
          <a:prstGeom prst="line">
            <a:avLst/>
          </a:prstGeom>
          <a:ln w="5715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7384E49F-668F-423F-B6E7-3CD37A1766FB}"/>
              </a:ext>
            </a:extLst>
          </p:cNvPr>
          <p:cNvSpPr txBox="1"/>
          <p:nvPr/>
        </p:nvSpPr>
        <p:spPr>
          <a:xfrm>
            <a:off x="8413055" y="775341"/>
            <a:ext cx="3600000" cy="86337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ZA" sz="1600" b="1" i="0" u="none" strike="noStrike" kern="1200" cap="none" spc="0" normalizeH="0" baseline="0" noProof="0">
                <a:ln>
                  <a:noFill/>
                </a:ln>
                <a:solidFill>
                  <a:srgbClr val="FFFFFF"/>
                </a:solidFill>
                <a:effectLst/>
                <a:uLnTx/>
                <a:uFillTx/>
                <a:latin typeface="Open Sans"/>
                <a:ea typeface="Calibri" panose="020F0502020204030204" pitchFamily="34" charset="0"/>
                <a:cs typeface="Times New Roman" panose="02020603050405020304" pitchFamily="18" charset="0"/>
              </a:rPr>
              <a:t>Started first business selling fruits and vegetables from a temporary </a:t>
            </a:r>
            <a:r>
              <a:rPr kumimoji="0" lang="en-ZA" sz="1600" b="1" i="0" u="none" strike="noStrike" kern="1200" cap="none" spc="0" normalizeH="0" baseline="0" noProof="0" err="1">
                <a:ln>
                  <a:noFill/>
                </a:ln>
                <a:solidFill>
                  <a:srgbClr val="FFFFFF"/>
                </a:solidFill>
                <a:effectLst/>
                <a:uLnTx/>
                <a:uFillTx/>
                <a:latin typeface="Open Sans"/>
                <a:ea typeface="Calibri" panose="020F0502020204030204" pitchFamily="34" charset="0"/>
                <a:cs typeface="Times New Roman" panose="02020603050405020304" pitchFamily="18" charset="0"/>
              </a:rPr>
              <a:t>Kibanda</a:t>
            </a:r>
            <a:r>
              <a:rPr kumimoji="0" lang="en-ZA" sz="1600" b="1" i="0" u="none" strike="noStrike" kern="1200" cap="none" spc="0" normalizeH="0" baseline="0" noProof="0">
                <a:ln>
                  <a:noFill/>
                </a:ln>
                <a:solidFill>
                  <a:srgbClr val="FFFFFF"/>
                </a:solidFill>
                <a:effectLst/>
                <a:uLnTx/>
                <a:uFillTx/>
                <a:latin typeface="Open Sans"/>
                <a:ea typeface="Calibri" panose="020F0502020204030204" pitchFamily="34" charset="0"/>
                <a:cs typeface="Times New Roman" panose="02020603050405020304" pitchFamily="18" charset="0"/>
              </a:rPr>
              <a:t> (stall)</a:t>
            </a:r>
          </a:p>
        </p:txBody>
      </p:sp>
      <p:sp>
        <p:nvSpPr>
          <p:cNvPr id="4" name="TextBox 3">
            <a:extLst>
              <a:ext uri="{FF2B5EF4-FFF2-40B4-BE49-F238E27FC236}">
                <a16:creationId xmlns:a16="http://schemas.microsoft.com/office/drawing/2014/main" xmlns="" id="{2AC4C646-D16A-4079-816C-62FB60DBB500}"/>
              </a:ext>
            </a:extLst>
          </p:cNvPr>
          <p:cNvSpPr txBox="1"/>
          <p:nvPr/>
        </p:nvSpPr>
        <p:spPr>
          <a:xfrm>
            <a:off x="8413054" y="1716203"/>
            <a:ext cx="3710343" cy="86991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ZA" sz="1600" b="1" i="0" u="none" strike="noStrike" kern="1200" cap="none" spc="0" normalizeH="0" baseline="0" noProof="0">
                <a:ln>
                  <a:noFill/>
                </a:ln>
                <a:solidFill>
                  <a:srgbClr val="FFFFFF"/>
                </a:solidFill>
                <a:effectLst/>
                <a:uLnTx/>
                <a:uFillTx/>
                <a:latin typeface="Open Sans"/>
                <a:ea typeface="Calibri" panose="020F0502020204030204" pitchFamily="34" charset="0"/>
                <a:cs typeface="Times New Roman" panose="02020603050405020304" pitchFamily="18" charset="0"/>
              </a:rPr>
              <a:t>After her family relocates, Beatrice learns about the metal fabrication business from a friend</a:t>
            </a:r>
          </a:p>
        </p:txBody>
      </p:sp>
      <p:sp>
        <p:nvSpPr>
          <p:cNvPr id="6" name="TextBox 5">
            <a:extLst>
              <a:ext uri="{FF2B5EF4-FFF2-40B4-BE49-F238E27FC236}">
                <a16:creationId xmlns:a16="http://schemas.microsoft.com/office/drawing/2014/main" xmlns="" id="{181F5E76-40F3-459C-87FD-D9FFFC310558}"/>
              </a:ext>
            </a:extLst>
          </p:cNvPr>
          <p:cNvSpPr txBox="1"/>
          <p:nvPr/>
        </p:nvSpPr>
        <p:spPr>
          <a:xfrm>
            <a:off x="8413055" y="2710931"/>
            <a:ext cx="3600000" cy="86337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a:ea typeface="Calibri" panose="020F0502020204030204" pitchFamily="34" charset="0"/>
                <a:cs typeface="Times New Roman"/>
              </a:rPr>
              <a:t>Acquired start-up capital from her husband to rent space and hire artisans </a:t>
            </a:r>
            <a:endParaRPr kumimoji="0" lang="en-ZA" sz="1600" b="1" i="0" u="none" strike="noStrike" kern="1200" cap="none" spc="0" normalizeH="0" baseline="0" noProof="0">
              <a:ln>
                <a:noFill/>
              </a:ln>
              <a:solidFill>
                <a:srgbClr val="FFFFFF"/>
              </a:solidFill>
              <a:effectLst/>
              <a:uLnTx/>
              <a:uFillTx/>
              <a:latin typeface="Open Sans"/>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AD2CFBCA-AE25-4952-90B4-95B83C202EC2}"/>
              </a:ext>
            </a:extLst>
          </p:cNvPr>
          <p:cNvSpPr txBox="1"/>
          <p:nvPr/>
        </p:nvSpPr>
        <p:spPr>
          <a:xfrm>
            <a:off x="8413055" y="3731513"/>
            <a:ext cx="3600000" cy="59990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a:ea typeface="Calibri" panose="020F0502020204030204" pitchFamily="34" charset="0"/>
                <a:cs typeface="Times New Roman" panose="02020603050405020304" pitchFamily="18" charset="0"/>
              </a:rPr>
              <a:t>Acquires some land and builds a temporary structure</a:t>
            </a:r>
            <a:endParaRPr kumimoji="0" lang="en-ZA" sz="1600" b="1" i="0" u="none" strike="noStrike" kern="1200" cap="none" spc="0" normalizeH="0" baseline="0" noProof="0">
              <a:ln>
                <a:noFill/>
              </a:ln>
              <a:solidFill>
                <a:srgbClr val="FFFFFF"/>
              </a:solidFill>
              <a:effectLst/>
              <a:uLnTx/>
              <a:uFillTx/>
              <a:latin typeface="Open Sans"/>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BF78E89E-DCCD-4087-A9E4-F9252910D433}"/>
              </a:ext>
            </a:extLst>
          </p:cNvPr>
          <p:cNvSpPr txBox="1"/>
          <p:nvPr/>
        </p:nvSpPr>
        <p:spPr>
          <a:xfrm>
            <a:off x="8413055" y="4504737"/>
            <a:ext cx="3600000" cy="60644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a:ea typeface="Calibri" panose="020F0502020204030204" pitchFamily="34" charset="0"/>
                <a:cs typeface="Times New Roman" panose="02020603050405020304" pitchFamily="18" charset="0"/>
              </a:rPr>
              <a:t>Uses numerous loans from SACCO and bank to grow her business</a:t>
            </a:r>
            <a:endParaRPr kumimoji="0" lang="en-ZA" sz="1600" b="1" i="0" u="none" strike="noStrike" kern="1200" cap="none" spc="0" normalizeH="0" baseline="0" noProof="0" dirty="0">
              <a:ln>
                <a:noFill/>
              </a:ln>
              <a:solidFill>
                <a:srgbClr val="FFFFFF"/>
              </a:solidFill>
              <a:effectLst/>
              <a:uLnTx/>
              <a:uFillTx/>
              <a:latin typeface="Open Sans"/>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A81A41EA-7F6F-4103-A704-C0C3587F0356}"/>
              </a:ext>
            </a:extLst>
          </p:cNvPr>
          <p:cNvSpPr txBox="1"/>
          <p:nvPr/>
        </p:nvSpPr>
        <p:spPr>
          <a:xfrm>
            <a:off x="8413055" y="5963922"/>
            <a:ext cx="3600000" cy="86337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a:ea typeface="Calibri" panose="020F0502020204030204" pitchFamily="34" charset="0"/>
                <a:cs typeface="Times New Roman"/>
              </a:rPr>
              <a:t>Registers business &amp; starts marketing and selling products on Facebook</a:t>
            </a:r>
            <a:endParaRPr kumimoji="0" lang="en-ZA" sz="1600" b="1" i="0" u="none" strike="noStrike" kern="1200" cap="none" spc="0" normalizeH="0" baseline="0" noProof="0" dirty="0">
              <a:ln>
                <a:noFill/>
              </a:ln>
              <a:solidFill>
                <a:srgbClr val="FFFFFF"/>
              </a:solidFill>
              <a:effectLst/>
              <a:uLnTx/>
              <a:uFillTx/>
              <a:latin typeface="Open Sans"/>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1780CA05-41E6-463E-9A9F-1EF72DA6D3A7}"/>
              </a:ext>
            </a:extLst>
          </p:cNvPr>
          <p:cNvSpPr txBox="1"/>
          <p:nvPr/>
        </p:nvSpPr>
        <p:spPr>
          <a:xfrm>
            <a:off x="7320405" y="1022364"/>
            <a:ext cx="825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srgbClr val="FFFFFF"/>
                </a:solidFill>
                <a:effectLst/>
                <a:uLnTx/>
                <a:uFillTx/>
                <a:latin typeface="Open Sans"/>
                <a:ea typeface="+mn-ea"/>
                <a:cs typeface="+mn-cs"/>
              </a:rPr>
              <a:t>1993</a:t>
            </a:r>
          </a:p>
        </p:txBody>
      </p:sp>
      <p:sp>
        <p:nvSpPr>
          <p:cNvPr id="13" name="TextBox 12">
            <a:extLst>
              <a:ext uri="{FF2B5EF4-FFF2-40B4-BE49-F238E27FC236}">
                <a16:creationId xmlns:a16="http://schemas.microsoft.com/office/drawing/2014/main" xmlns="" id="{95428644-EC04-4724-85E0-C4C70841EAD7}"/>
              </a:ext>
            </a:extLst>
          </p:cNvPr>
          <p:cNvSpPr txBox="1"/>
          <p:nvPr/>
        </p:nvSpPr>
        <p:spPr>
          <a:xfrm>
            <a:off x="7320405" y="1963226"/>
            <a:ext cx="825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srgbClr val="FFFFFF"/>
                </a:solidFill>
                <a:effectLst/>
                <a:uLnTx/>
                <a:uFillTx/>
                <a:latin typeface="Open Sans"/>
                <a:ea typeface="+mn-ea"/>
                <a:cs typeface="+mn-cs"/>
              </a:rPr>
              <a:t>1996</a:t>
            </a:r>
          </a:p>
        </p:txBody>
      </p:sp>
      <p:sp>
        <p:nvSpPr>
          <p:cNvPr id="15" name="TextBox 14">
            <a:extLst>
              <a:ext uri="{FF2B5EF4-FFF2-40B4-BE49-F238E27FC236}">
                <a16:creationId xmlns:a16="http://schemas.microsoft.com/office/drawing/2014/main" xmlns="" id="{6D174E98-B2F5-4BE5-B321-DFF3BA1CB6C8}"/>
              </a:ext>
            </a:extLst>
          </p:cNvPr>
          <p:cNvSpPr txBox="1"/>
          <p:nvPr/>
        </p:nvSpPr>
        <p:spPr>
          <a:xfrm>
            <a:off x="7320405" y="2957954"/>
            <a:ext cx="825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srgbClr val="FFFFFF"/>
                </a:solidFill>
                <a:effectLst/>
                <a:uLnTx/>
                <a:uFillTx/>
                <a:latin typeface="Open Sans"/>
                <a:ea typeface="+mn-ea"/>
                <a:cs typeface="+mn-cs"/>
              </a:rPr>
              <a:t>1997</a:t>
            </a:r>
          </a:p>
        </p:txBody>
      </p:sp>
      <p:sp>
        <p:nvSpPr>
          <p:cNvPr id="50" name="TextBox 49">
            <a:extLst>
              <a:ext uri="{FF2B5EF4-FFF2-40B4-BE49-F238E27FC236}">
                <a16:creationId xmlns:a16="http://schemas.microsoft.com/office/drawing/2014/main" xmlns="" id="{C60D617C-2D3F-4FE6-BE3B-96D76AF78FE4}"/>
              </a:ext>
            </a:extLst>
          </p:cNvPr>
          <p:cNvSpPr txBox="1"/>
          <p:nvPr/>
        </p:nvSpPr>
        <p:spPr>
          <a:xfrm>
            <a:off x="7320405" y="3846801"/>
            <a:ext cx="825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srgbClr val="FFFFFF"/>
                </a:solidFill>
                <a:effectLst/>
                <a:uLnTx/>
                <a:uFillTx/>
                <a:latin typeface="Open Sans"/>
                <a:ea typeface="+mn-ea"/>
                <a:cs typeface="+mn-cs"/>
              </a:rPr>
              <a:t>2000</a:t>
            </a:r>
          </a:p>
        </p:txBody>
      </p:sp>
      <p:sp>
        <p:nvSpPr>
          <p:cNvPr id="52" name="TextBox 51">
            <a:extLst>
              <a:ext uri="{FF2B5EF4-FFF2-40B4-BE49-F238E27FC236}">
                <a16:creationId xmlns:a16="http://schemas.microsoft.com/office/drawing/2014/main" xmlns="" id="{E8FA15AB-A654-4C74-AA3A-8E1C85E3B938}"/>
              </a:ext>
            </a:extLst>
          </p:cNvPr>
          <p:cNvSpPr txBox="1"/>
          <p:nvPr/>
        </p:nvSpPr>
        <p:spPr>
          <a:xfrm>
            <a:off x="7320405" y="4568065"/>
            <a:ext cx="10106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srgbClr val="FFFFFF"/>
                </a:solidFill>
                <a:effectLst/>
                <a:uLnTx/>
                <a:uFillTx/>
                <a:latin typeface="Open Sans"/>
                <a:ea typeface="+mn-ea"/>
                <a:cs typeface="+mn-cs"/>
              </a:rPr>
              <a:t>2000 - 2016</a:t>
            </a:r>
          </a:p>
        </p:txBody>
      </p:sp>
      <p:sp>
        <p:nvSpPr>
          <p:cNvPr id="54" name="TextBox 53">
            <a:extLst>
              <a:ext uri="{FF2B5EF4-FFF2-40B4-BE49-F238E27FC236}">
                <a16:creationId xmlns:a16="http://schemas.microsoft.com/office/drawing/2014/main" xmlns="" id="{A3C2A975-0AF5-4EA2-9FFD-AC29556CA034}"/>
              </a:ext>
            </a:extLst>
          </p:cNvPr>
          <p:cNvSpPr txBox="1"/>
          <p:nvPr/>
        </p:nvSpPr>
        <p:spPr>
          <a:xfrm>
            <a:off x="7320405" y="6014297"/>
            <a:ext cx="825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FFFFFF"/>
                </a:solidFill>
                <a:effectLst/>
                <a:uLnTx/>
                <a:uFillTx/>
                <a:latin typeface="Open Sans"/>
                <a:ea typeface="+mn-ea"/>
                <a:cs typeface="+mn-cs"/>
              </a:rPr>
              <a:t>2020</a:t>
            </a:r>
          </a:p>
        </p:txBody>
      </p:sp>
      <p:sp>
        <p:nvSpPr>
          <p:cNvPr id="22" name="TextBox 21">
            <a:extLst>
              <a:ext uri="{FF2B5EF4-FFF2-40B4-BE49-F238E27FC236}">
                <a16:creationId xmlns:a16="http://schemas.microsoft.com/office/drawing/2014/main" xmlns="" id="{96EE52EF-2EA7-4CF7-BCBD-D4FA0482BE18}"/>
              </a:ext>
            </a:extLst>
          </p:cNvPr>
          <p:cNvSpPr txBox="1"/>
          <p:nvPr/>
        </p:nvSpPr>
        <p:spPr>
          <a:xfrm>
            <a:off x="1030971" y="1093750"/>
            <a:ext cx="9810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FFFFFF"/>
                </a:solidFill>
                <a:effectLst/>
                <a:uLnTx/>
                <a:uFillTx/>
                <a:latin typeface="Open Sans"/>
                <a:ea typeface="+mn-ea"/>
                <a:cs typeface="+mn-cs"/>
              </a:rPr>
              <a:t>Age</a:t>
            </a:r>
          </a:p>
        </p:txBody>
      </p:sp>
      <p:sp>
        <p:nvSpPr>
          <p:cNvPr id="23" name="TextBox 22">
            <a:extLst>
              <a:ext uri="{FF2B5EF4-FFF2-40B4-BE49-F238E27FC236}">
                <a16:creationId xmlns:a16="http://schemas.microsoft.com/office/drawing/2014/main" xmlns="" id="{0F4FEED4-BD36-4341-8D3A-E7D508BB8DF8}"/>
              </a:ext>
            </a:extLst>
          </p:cNvPr>
          <p:cNvSpPr txBox="1"/>
          <p:nvPr/>
        </p:nvSpPr>
        <p:spPr>
          <a:xfrm>
            <a:off x="1652139" y="1093750"/>
            <a:ext cx="13904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FFFFFF"/>
                </a:solidFill>
                <a:effectLst/>
                <a:uLnTx/>
                <a:uFillTx/>
                <a:latin typeface="Open Sans"/>
                <a:ea typeface="+mn-ea"/>
                <a:cs typeface="+mn-cs"/>
              </a:rPr>
              <a:t>Education</a:t>
            </a:r>
          </a:p>
        </p:txBody>
      </p:sp>
      <p:cxnSp>
        <p:nvCxnSpPr>
          <p:cNvPr id="25" name="Straight Connector 24">
            <a:extLst>
              <a:ext uri="{FF2B5EF4-FFF2-40B4-BE49-F238E27FC236}">
                <a16:creationId xmlns:a16="http://schemas.microsoft.com/office/drawing/2014/main" xmlns="" id="{0938BE66-4059-42B6-B6F3-1AB46743D522}"/>
              </a:ext>
            </a:extLst>
          </p:cNvPr>
          <p:cNvCxnSpPr/>
          <p:nvPr/>
        </p:nvCxnSpPr>
        <p:spPr>
          <a:xfrm>
            <a:off x="1840248" y="1204686"/>
            <a:ext cx="0" cy="4499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C11697A1-B634-41AC-9F1A-84850C77A8AF}"/>
              </a:ext>
            </a:extLst>
          </p:cNvPr>
          <p:cNvCxnSpPr/>
          <p:nvPr/>
        </p:nvCxnSpPr>
        <p:spPr>
          <a:xfrm>
            <a:off x="1234277" y="1213405"/>
            <a:ext cx="0" cy="4499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E9B4B3F0-6715-457A-AC05-41A3F88CF7A4}"/>
              </a:ext>
            </a:extLst>
          </p:cNvPr>
          <p:cNvSpPr txBox="1"/>
          <p:nvPr/>
        </p:nvSpPr>
        <p:spPr>
          <a:xfrm>
            <a:off x="1257570" y="1396918"/>
            <a:ext cx="52787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a:ln>
                  <a:noFill/>
                </a:ln>
                <a:solidFill>
                  <a:srgbClr val="FFFFFF"/>
                </a:solidFill>
                <a:effectLst/>
                <a:uLnTx/>
                <a:uFillTx/>
                <a:latin typeface="Open Sans"/>
                <a:ea typeface="+mn-ea"/>
                <a:cs typeface="+mn-cs"/>
              </a:rPr>
              <a:t>53</a:t>
            </a:r>
          </a:p>
        </p:txBody>
      </p:sp>
      <p:sp>
        <p:nvSpPr>
          <p:cNvPr id="28" name="TextBox 27">
            <a:extLst>
              <a:ext uri="{FF2B5EF4-FFF2-40B4-BE49-F238E27FC236}">
                <a16:creationId xmlns:a16="http://schemas.microsoft.com/office/drawing/2014/main" xmlns="" id="{88FD5224-F75D-4177-BBDD-95433CD76620}"/>
              </a:ext>
            </a:extLst>
          </p:cNvPr>
          <p:cNvSpPr txBox="1"/>
          <p:nvPr/>
        </p:nvSpPr>
        <p:spPr>
          <a:xfrm>
            <a:off x="1843790" y="1396918"/>
            <a:ext cx="100712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a:ln>
                  <a:noFill/>
                </a:ln>
                <a:solidFill>
                  <a:srgbClr val="FFFFFF"/>
                </a:solidFill>
                <a:effectLst/>
                <a:uLnTx/>
                <a:uFillTx/>
                <a:latin typeface="Open Sans"/>
                <a:ea typeface="+mn-ea"/>
                <a:cs typeface="+mn-cs"/>
              </a:rPr>
              <a:t>Form 3</a:t>
            </a:r>
          </a:p>
        </p:txBody>
      </p:sp>
      <p:sp>
        <p:nvSpPr>
          <p:cNvPr id="30" name="TextBox 29">
            <a:extLst>
              <a:ext uri="{FF2B5EF4-FFF2-40B4-BE49-F238E27FC236}">
                <a16:creationId xmlns:a16="http://schemas.microsoft.com/office/drawing/2014/main" xmlns="" id="{5644056A-3BE8-4B95-8C4C-F01DE36EA337}"/>
              </a:ext>
            </a:extLst>
          </p:cNvPr>
          <p:cNvSpPr txBox="1"/>
          <p:nvPr/>
        </p:nvSpPr>
        <p:spPr>
          <a:xfrm>
            <a:off x="136722" y="1323539"/>
            <a:ext cx="11208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a:ln>
                  <a:noFill/>
                </a:ln>
                <a:solidFill>
                  <a:srgbClr val="FFFFFF"/>
                </a:solidFill>
                <a:effectLst/>
                <a:uLnTx/>
                <a:uFillTx/>
                <a:latin typeface="Open Sans"/>
                <a:ea typeface="+mn-ea"/>
                <a:cs typeface="+mn-cs"/>
              </a:rPr>
              <a:t>Metal fabrication</a:t>
            </a:r>
          </a:p>
        </p:txBody>
      </p:sp>
      <p:sp>
        <p:nvSpPr>
          <p:cNvPr id="31" name="TextBox 30">
            <a:extLst>
              <a:ext uri="{FF2B5EF4-FFF2-40B4-BE49-F238E27FC236}">
                <a16:creationId xmlns:a16="http://schemas.microsoft.com/office/drawing/2014/main" xmlns="" id="{92703C9F-08B6-4B40-B972-D9C856D0EB45}"/>
              </a:ext>
            </a:extLst>
          </p:cNvPr>
          <p:cNvSpPr txBox="1"/>
          <p:nvPr/>
        </p:nvSpPr>
        <p:spPr>
          <a:xfrm>
            <a:off x="173397" y="1093750"/>
            <a:ext cx="9810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FFFFFF"/>
                </a:solidFill>
                <a:effectLst/>
                <a:uLnTx/>
                <a:uFillTx/>
                <a:latin typeface="Open Sans"/>
                <a:ea typeface="+mn-ea"/>
                <a:cs typeface="+mn-cs"/>
              </a:rPr>
              <a:t>Business</a:t>
            </a:r>
          </a:p>
        </p:txBody>
      </p:sp>
      <p:sp>
        <p:nvSpPr>
          <p:cNvPr id="32" name="TextBox 31">
            <a:extLst>
              <a:ext uri="{FF2B5EF4-FFF2-40B4-BE49-F238E27FC236}">
                <a16:creationId xmlns:a16="http://schemas.microsoft.com/office/drawing/2014/main" xmlns="" id="{02D71C06-DBB5-4ED5-ACC1-C51978083167}"/>
              </a:ext>
            </a:extLst>
          </p:cNvPr>
          <p:cNvSpPr txBox="1"/>
          <p:nvPr/>
        </p:nvSpPr>
        <p:spPr>
          <a:xfrm>
            <a:off x="7320405" y="5394966"/>
            <a:ext cx="10106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srgbClr val="FFFFFF"/>
                </a:solidFill>
                <a:effectLst/>
                <a:uLnTx/>
                <a:uFillTx/>
                <a:latin typeface="Open Sans"/>
                <a:ea typeface="+mn-ea"/>
                <a:cs typeface="+mn-cs"/>
              </a:rPr>
              <a:t>2017</a:t>
            </a:r>
          </a:p>
        </p:txBody>
      </p:sp>
      <p:sp>
        <p:nvSpPr>
          <p:cNvPr id="34" name="TextBox 33">
            <a:extLst>
              <a:ext uri="{FF2B5EF4-FFF2-40B4-BE49-F238E27FC236}">
                <a16:creationId xmlns:a16="http://schemas.microsoft.com/office/drawing/2014/main" xmlns="" id="{028D84CD-1D8C-4E4C-8BC4-46DEBA041399}"/>
              </a:ext>
            </a:extLst>
          </p:cNvPr>
          <p:cNvSpPr txBox="1"/>
          <p:nvPr/>
        </p:nvSpPr>
        <p:spPr>
          <a:xfrm>
            <a:off x="8413053" y="5225928"/>
            <a:ext cx="3894067" cy="59990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600" b="1" dirty="0">
                <a:solidFill>
                  <a:srgbClr val="FFFFFF"/>
                </a:solidFill>
                <a:latin typeface="Open Sans"/>
                <a:ea typeface="Calibri" panose="020F0502020204030204" pitchFamily="34" charset="0"/>
                <a:cs typeface="Times New Roman" panose="02020603050405020304" pitchFamily="18" charset="0"/>
              </a:rPr>
              <a:t>Upset by MFI group loan structure; turns to informal sources for loans</a:t>
            </a:r>
            <a:endParaRPr kumimoji="0" lang="en-ZA" sz="1600" b="1" i="0" u="none" strike="noStrike" kern="1200" cap="none" spc="0" normalizeH="0" baseline="0" noProof="0" dirty="0">
              <a:ln>
                <a:noFill/>
              </a:ln>
              <a:solidFill>
                <a:srgbClr val="FFFFFF"/>
              </a:solidFill>
              <a:effectLst/>
              <a:uLnTx/>
              <a:uFillTx/>
              <a:latin typeface="Open Sans"/>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08738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 grpId="0"/>
      <p:bldP spid="4" grpId="0"/>
      <p:bldP spid="6" grpId="0"/>
      <p:bldP spid="7" grpId="0"/>
      <p:bldP spid="8" grpId="0"/>
      <p:bldP spid="9" grpId="0"/>
      <p:bldP spid="11" grpId="0"/>
      <p:bldP spid="13" grpId="0"/>
      <p:bldP spid="15" grpId="0"/>
      <p:bldP spid="50" grpId="0"/>
      <p:bldP spid="52" grpId="0"/>
      <p:bldP spid="54" grpId="0"/>
      <p:bldP spid="32" grpId="0"/>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2" name="Straight Connector 111">
            <a:extLst>
              <a:ext uri="{FF2B5EF4-FFF2-40B4-BE49-F238E27FC236}">
                <a16:creationId xmlns:a16="http://schemas.microsoft.com/office/drawing/2014/main" xmlns="" id="{5D99A163-B9F7-46DE-8D63-BA4018FC13AA}"/>
              </a:ext>
            </a:extLst>
          </p:cNvPr>
          <p:cNvCxnSpPr>
            <a:cxnSpLocks/>
            <a:stCxn id="10" idx="6"/>
            <a:endCxn id="87" idx="5"/>
          </p:cNvCxnSpPr>
          <p:nvPr/>
        </p:nvCxnSpPr>
        <p:spPr>
          <a:xfrm flipH="1" flipV="1">
            <a:off x="5786503" y="4314549"/>
            <a:ext cx="828169" cy="486313"/>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xmlns="" id="{00372FCC-84F1-4527-BDBC-C1CF916EC056}"/>
              </a:ext>
            </a:extLst>
          </p:cNvPr>
          <p:cNvPicPr>
            <a:picLocks noChangeAspect="1"/>
          </p:cNvPicPr>
          <p:nvPr/>
        </p:nvPicPr>
        <p:blipFill>
          <a:blip r:embed="rId3"/>
          <a:stretch>
            <a:fillRect/>
          </a:stretch>
        </p:blipFill>
        <p:spPr>
          <a:xfrm>
            <a:off x="3419190" y="1388588"/>
            <a:ext cx="5310076" cy="4072481"/>
          </a:xfrm>
          <a:prstGeom prst="rect">
            <a:avLst/>
          </a:prstGeom>
        </p:spPr>
      </p:pic>
      <p:sp>
        <p:nvSpPr>
          <p:cNvPr id="172" name="Rectangle 171">
            <a:extLst>
              <a:ext uri="{FF2B5EF4-FFF2-40B4-BE49-F238E27FC236}">
                <a16:creationId xmlns:a16="http://schemas.microsoft.com/office/drawing/2014/main" xmlns="" id="{B2B9134B-B60D-4B87-B57E-48A82C437E07}"/>
              </a:ext>
            </a:extLst>
          </p:cNvPr>
          <p:cNvSpPr/>
          <p:nvPr/>
        </p:nvSpPr>
        <p:spPr>
          <a:xfrm>
            <a:off x="162099" y="4762920"/>
            <a:ext cx="4013843" cy="1783945"/>
          </a:xfrm>
          <a:prstGeom prst="rect">
            <a:avLst/>
          </a:prstGeom>
          <a:solidFill>
            <a:schemeClr val="bg2">
              <a:lumMod val="60000"/>
              <a:lumOff val="40000"/>
              <a:alpha val="26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5" name="Rectangle 34">
            <a:extLst>
              <a:ext uri="{FF2B5EF4-FFF2-40B4-BE49-F238E27FC236}">
                <a16:creationId xmlns:a16="http://schemas.microsoft.com/office/drawing/2014/main" xmlns="" id="{3C54AD29-7477-4C41-B032-07C804F3026D}"/>
              </a:ext>
            </a:extLst>
          </p:cNvPr>
          <p:cNvSpPr/>
          <p:nvPr/>
        </p:nvSpPr>
        <p:spPr>
          <a:xfrm>
            <a:off x="8010891" y="438988"/>
            <a:ext cx="3975986" cy="1699140"/>
          </a:xfrm>
          <a:prstGeom prst="rect">
            <a:avLst/>
          </a:prstGeom>
          <a:solidFill>
            <a:schemeClr val="accent2">
              <a:alpha val="2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4" name="Rectangle 153">
            <a:extLst>
              <a:ext uri="{FF2B5EF4-FFF2-40B4-BE49-F238E27FC236}">
                <a16:creationId xmlns:a16="http://schemas.microsoft.com/office/drawing/2014/main" xmlns="" id="{728ABE14-C380-4B1F-816F-81B39DB9C5E4}"/>
              </a:ext>
            </a:extLst>
          </p:cNvPr>
          <p:cNvSpPr/>
          <p:nvPr/>
        </p:nvSpPr>
        <p:spPr>
          <a:xfrm>
            <a:off x="137627" y="807629"/>
            <a:ext cx="3617693" cy="1866590"/>
          </a:xfrm>
          <a:prstGeom prst="rect">
            <a:avLst/>
          </a:prstGeom>
          <a:solidFill>
            <a:schemeClr val="bg2">
              <a:lumMod val="60000"/>
              <a:lumOff val="40000"/>
              <a:alpha val="17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6" name="TextBox 155">
            <a:extLst>
              <a:ext uri="{FF2B5EF4-FFF2-40B4-BE49-F238E27FC236}">
                <a16:creationId xmlns:a16="http://schemas.microsoft.com/office/drawing/2014/main" xmlns="" id="{F71943BB-A07F-47EC-A34D-7875A7E843C3}"/>
              </a:ext>
            </a:extLst>
          </p:cNvPr>
          <p:cNvSpPr txBox="1"/>
          <p:nvPr/>
        </p:nvSpPr>
        <p:spPr>
          <a:xfrm>
            <a:off x="175727" y="843507"/>
            <a:ext cx="3579593" cy="940194"/>
          </a:xfrm>
          <a:prstGeom prst="rect">
            <a:avLst/>
          </a:prstGeom>
          <a:noFill/>
        </p:spPr>
        <p:txBody>
          <a:bodyPr wrap="square" lIns="91440" tIns="45720" rIns="91440" bIns="45720" anchor="t">
            <a:spAutoFit/>
          </a:bodyPr>
          <a:lstStyle>
            <a:defPPr>
              <a:defRPr lang="x-none"/>
            </a:defPPr>
            <a:lvl1pPr marL="285750" marR="0" lvl="0" indent="-285750" fontAlgn="auto">
              <a:lnSpc>
                <a:spcPct val="110000"/>
              </a:lnSpc>
              <a:spcBef>
                <a:spcPts val="0"/>
              </a:spcBef>
              <a:spcAft>
                <a:spcPts val="0"/>
              </a:spcAft>
              <a:buClrTx/>
              <a:buSzTx/>
              <a:buFont typeface="Arial" panose="020B0604020202020204" pitchFamily="34" charset="0"/>
              <a:buChar char="•"/>
              <a:tabLst/>
              <a:defRPr kumimoji="0" sz="1400" i="0" u="none" strike="noStrike" cap="none" spc="0" normalizeH="0" baseline="0">
                <a:ln>
                  <a:noFill/>
                </a:ln>
                <a:effectLst/>
                <a:uLnTx/>
                <a:uFillTx/>
                <a:latin typeface="Open Sans"/>
              </a:defRPr>
            </a:lvl1pPr>
          </a:lstStyle>
          <a:p>
            <a:pPr marL="179705" indent="-179705">
              <a:spcAft>
                <a:spcPts val="400"/>
              </a:spcAft>
              <a:defRPr/>
            </a:pPr>
            <a:r>
              <a:rPr kumimoji="0" lang="en-US" sz="1200" b="1" i="0" u="none" strike="noStrike" kern="1200" cap="none" spc="0" normalizeH="0" baseline="0" noProof="0">
                <a:ln>
                  <a:noFill/>
                </a:ln>
                <a:solidFill>
                  <a:schemeClr val="accent4">
                    <a:lumMod val="90000"/>
                    <a:lumOff val="10000"/>
                  </a:schemeClr>
                </a:solidFill>
                <a:effectLst/>
                <a:uLnTx/>
                <a:uFillTx/>
              </a:rPr>
              <a:t>Registered business name</a:t>
            </a:r>
            <a:r>
              <a:rPr kumimoji="0" lang="en-US" sz="1200" b="0" i="0" u="none" strike="noStrike" kern="1200" cap="none" spc="0" normalizeH="0" baseline="0" noProof="0">
                <a:ln>
                  <a:noFill/>
                </a:ln>
                <a:effectLst/>
                <a:uLnTx/>
                <a:uFillTx/>
              </a:rPr>
              <a:t>,</a:t>
            </a:r>
            <a:r>
              <a:rPr kumimoji="0" lang="en-US" sz="1200" b="0" i="0" u="none" strike="noStrike" kern="1200" cap="none" spc="0" normalizeH="0" noProof="0">
                <a:ln>
                  <a:noFill/>
                </a:ln>
                <a:effectLst/>
                <a:uLnTx/>
                <a:uFillTx/>
              </a:rPr>
              <a:t> </a:t>
            </a:r>
            <a:r>
              <a:rPr lang="en-US" sz="1200"/>
              <a:t>valuable to business </a:t>
            </a:r>
            <a:endParaRPr lang="en-US"/>
          </a:p>
          <a:p>
            <a:pPr marL="179705" indent="-179705">
              <a:spcAft>
                <a:spcPts val="400"/>
              </a:spcAft>
              <a:defRPr/>
            </a:pPr>
            <a:r>
              <a:rPr lang="en-US" sz="1200"/>
              <a:t>Not</a:t>
            </a:r>
            <a:r>
              <a:rPr kumimoji="0" lang="en-US" sz="1200" b="0" i="0" u="none" strike="noStrike" kern="1200" cap="none" spc="0" normalizeH="0" noProof="0">
                <a:ln>
                  <a:noFill/>
                </a:ln>
                <a:effectLst/>
                <a:uLnTx/>
                <a:uFillTx/>
              </a:rPr>
              <a:t> required to have County permit because operating in temporary structure</a:t>
            </a:r>
            <a:endParaRPr lang="en-US" b="0" i="0" u="none" strike="noStrike" kern="1200" cap="none" spc="0" normalizeH="0" noProof="0">
              <a:ln>
                <a:noFill/>
              </a:ln>
              <a:effectLst/>
              <a:uLnTx/>
              <a:uFillTx/>
            </a:endParaRPr>
          </a:p>
        </p:txBody>
      </p:sp>
      <p:sp>
        <p:nvSpPr>
          <p:cNvPr id="182" name="TextBox 181">
            <a:extLst>
              <a:ext uri="{FF2B5EF4-FFF2-40B4-BE49-F238E27FC236}">
                <a16:creationId xmlns:a16="http://schemas.microsoft.com/office/drawing/2014/main" xmlns="" id="{FD683604-A9E1-4377-A83C-F63722ED546F}"/>
              </a:ext>
            </a:extLst>
          </p:cNvPr>
          <p:cNvSpPr txBox="1"/>
          <p:nvPr/>
        </p:nvSpPr>
        <p:spPr>
          <a:xfrm>
            <a:off x="161296" y="4823508"/>
            <a:ext cx="4014647" cy="1194622"/>
          </a:xfrm>
          <a:prstGeom prst="rect">
            <a:avLst/>
          </a:prstGeom>
          <a:noFill/>
        </p:spPr>
        <p:txBody>
          <a:bodyPr wrap="square">
            <a:spAutoFit/>
          </a:bodyPr>
          <a:lstStyle/>
          <a:p>
            <a:pPr marL="180000" marR="0" lvl="0" indent="-180000"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Open Sans"/>
              </a:rPr>
              <a:t>Close, trust-based relationships with her </a:t>
            </a:r>
            <a:r>
              <a:rPr kumimoji="0" lang="en-ZA" sz="1200" b="1" i="0" u="none" strike="noStrike" kern="1200" cap="none" spc="0" normalizeH="0" baseline="0" noProof="0" dirty="0">
                <a:ln>
                  <a:noFill/>
                </a:ln>
                <a:solidFill>
                  <a:schemeClr val="accent1"/>
                </a:solidFill>
                <a:effectLst/>
                <a:uLnTx/>
                <a:uFillTx/>
                <a:latin typeface="Open Sans"/>
              </a:rPr>
              <a:t>customers</a:t>
            </a:r>
            <a:r>
              <a:rPr lang="en-ZA" sz="1200" dirty="0">
                <a:solidFill>
                  <a:prstClr val="black"/>
                </a:solidFill>
                <a:latin typeface="Open Sans"/>
              </a:rPr>
              <a:t>, </a:t>
            </a:r>
            <a:r>
              <a:rPr lang="en-ZA" sz="1200" b="1" dirty="0">
                <a:solidFill>
                  <a:schemeClr val="accent1"/>
                </a:solidFill>
                <a:latin typeface="Open Sans"/>
              </a:rPr>
              <a:t>primarily work on verbal agreements</a:t>
            </a:r>
          </a:p>
          <a:p>
            <a:pPr marL="180000" marR="0" lvl="0" indent="-180000"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lang="en-ZA" sz="1200" dirty="0">
                <a:solidFill>
                  <a:prstClr val="black"/>
                </a:solidFill>
                <a:latin typeface="Open Sans"/>
              </a:rPr>
              <a:t>But, </a:t>
            </a:r>
            <a:r>
              <a:rPr lang="en-ZA" sz="1200" b="1" dirty="0">
                <a:solidFill>
                  <a:schemeClr val="accent4">
                    <a:lumMod val="90000"/>
                    <a:lumOff val="10000"/>
                  </a:schemeClr>
                </a:solidFill>
                <a:latin typeface="Open Sans"/>
              </a:rPr>
              <a:t>recently got first contract-based tender</a:t>
            </a:r>
          </a:p>
          <a:p>
            <a:pPr marL="180000" marR="0" lvl="0" indent="-180000"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lang="en-ZA" sz="1200" dirty="0">
                <a:latin typeface="Open Sans"/>
              </a:rPr>
              <a:t>No supply contracts but knows </a:t>
            </a:r>
            <a:r>
              <a:rPr lang="en-ZA" sz="1200" b="1" dirty="0">
                <a:solidFill>
                  <a:schemeClr val="accent1"/>
                </a:solidFill>
                <a:latin typeface="Open Sans"/>
              </a:rPr>
              <a:t>suppliers through her business association</a:t>
            </a:r>
            <a:r>
              <a:rPr lang="en-ZA" sz="1200" dirty="0">
                <a:latin typeface="Open Sans"/>
              </a:rPr>
              <a:t>, some provide </a:t>
            </a:r>
            <a:r>
              <a:rPr lang="en-ZA" sz="1200" b="1" dirty="0">
                <a:solidFill>
                  <a:schemeClr val="accent1"/>
                </a:solidFill>
                <a:latin typeface="Open Sans"/>
              </a:rPr>
              <a:t>trade credit</a:t>
            </a:r>
            <a:endParaRPr kumimoji="0" lang="en-ZA" sz="1200" b="1" i="0" u="none" strike="noStrike" kern="1200" cap="none" spc="0" normalizeH="0" baseline="0" noProof="0" dirty="0">
              <a:ln>
                <a:noFill/>
              </a:ln>
              <a:solidFill>
                <a:schemeClr val="accent1"/>
              </a:solidFill>
              <a:effectLst/>
              <a:uLnTx/>
              <a:uFillTx/>
              <a:latin typeface="Open Sans"/>
            </a:endParaRPr>
          </a:p>
        </p:txBody>
      </p:sp>
      <p:sp>
        <p:nvSpPr>
          <p:cNvPr id="3" name="Oval 2">
            <a:extLst>
              <a:ext uri="{FF2B5EF4-FFF2-40B4-BE49-F238E27FC236}">
                <a16:creationId xmlns:a16="http://schemas.microsoft.com/office/drawing/2014/main" xmlns="" id="{B7FF4306-CD78-4084-A0AB-59813EA026B8}"/>
              </a:ext>
            </a:extLst>
          </p:cNvPr>
          <p:cNvSpPr/>
          <p:nvPr/>
        </p:nvSpPr>
        <p:spPr>
          <a:xfrm>
            <a:off x="5341406" y="1742996"/>
            <a:ext cx="252000" cy="252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 name="Oval 3">
            <a:extLst>
              <a:ext uri="{FF2B5EF4-FFF2-40B4-BE49-F238E27FC236}">
                <a16:creationId xmlns:a16="http://schemas.microsoft.com/office/drawing/2014/main" xmlns="" id="{2EA48454-E379-4AB3-AFF2-98B3176BD9D0}"/>
              </a:ext>
            </a:extLst>
          </p:cNvPr>
          <p:cNvSpPr/>
          <p:nvPr/>
        </p:nvSpPr>
        <p:spPr>
          <a:xfrm>
            <a:off x="4518082" y="2687651"/>
            <a:ext cx="252000" cy="252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 name="Oval 7">
            <a:extLst>
              <a:ext uri="{FF2B5EF4-FFF2-40B4-BE49-F238E27FC236}">
                <a16:creationId xmlns:a16="http://schemas.microsoft.com/office/drawing/2014/main" xmlns="" id="{80EE5680-9C5E-4E3B-A48B-E51FADEF0EC3}"/>
              </a:ext>
            </a:extLst>
          </p:cNvPr>
          <p:cNvSpPr/>
          <p:nvPr/>
        </p:nvSpPr>
        <p:spPr>
          <a:xfrm>
            <a:off x="5507110" y="4367319"/>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 name="Oval 8">
            <a:extLst>
              <a:ext uri="{FF2B5EF4-FFF2-40B4-BE49-F238E27FC236}">
                <a16:creationId xmlns:a16="http://schemas.microsoft.com/office/drawing/2014/main" xmlns="" id="{B26495CE-D957-44FE-B380-D6F1486FFE95}"/>
              </a:ext>
            </a:extLst>
          </p:cNvPr>
          <p:cNvSpPr/>
          <p:nvPr/>
        </p:nvSpPr>
        <p:spPr>
          <a:xfrm>
            <a:off x="4482836" y="3860011"/>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55" name="Group 54">
            <a:extLst>
              <a:ext uri="{FF2B5EF4-FFF2-40B4-BE49-F238E27FC236}">
                <a16:creationId xmlns:a16="http://schemas.microsoft.com/office/drawing/2014/main" xmlns="" id="{6DEAEEE5-FD08-4CE1-AC35-FE3D1B5B8718}"/>
              </a:ext>
            </a:extLst>
          </p:cNvPr>
          <p:cNvGrpSpPr/>
          <p:nvPr/>
        </p:nvGrpSpPr>
        <p:grpSpPr>
          <a:xfrm>
            <a:off x="174684" y="1684424"/>
            <a:ext cx="3530299" cy="994439"/>
            <a:chOff x="165391" y="1563619"/>
            <a:chExt cx="3530299" cy="994439"/>
          </a:xfrm>
        </p:grpSpPr>
        <p:sp>
          <p:nvSpPr>
            <p:cNvPr id="158" name="TextBox 157">
              <a:extLst>
                <a:ext uri="{FF2B5EF4-FFF2-40B4-BE49-F238E27FC236}">
                  <a16:creationId xmlns:a16="http://schemas.microsoft.com/office/drawing/2014/main" xmlns="" id="{ADDB010C-7600-4A65-9CAB-429600086296}"/>
                </a:ext>
              </a:extLst>
            </p:cNvPr>
            <p:cNvSpPr txBox="1"/>
            <p:nvPr/>
          </p:nvSpPr>
          <p:spPr>
            <a:xfrm>
              <a:off x="165391" y="1563619"/>
              <a:ext cx="3530299" cy="994439"/>
            </a:xfrm>
            <a:prstGeom prst="rect">
              <a:avLst/>
            </a:prstGeom>
            <a:noFill/>
          </p:spPr>
          <p:txBody>
            <a:bodyPr wrap="square">
              <a:spAutoFit/>
            </a:bodyPr>
            <a:lstStyle>
              <a:defPPr>
                <a:defRPr lang="x-none"/>
              </a:defPPr>
              <a:lvl1pPr marR="0" lvl="0" indent="0" fontAlgn="auto">
                <a:lnSpc>
                  <a:spcPct val="110000"/>
                </a:lnSpc>
                <a:spcBef>
                  <a:spcPts val="0"/>
                </a:spcBef>
                <a:spcAft>
                  <a:spcPts val="0"/>
                </a:spcAft>
                <a:buClrTx/>
                <a:buSzTx/>
                <a:buFontTx/>
                <a:buNone/>
                <a:tabLst/>
                <a:defRPr kumimoji="0" sz="1400" b="1" i="1" u="none" strike="noStrike" cap="none" spc="0" normalizeH="0" baseline="0">
                  <a:ln>
                    <a:noFill/>
                  </a:ln>
                  <a:solidFill>
                    <a:schemeClr val="accent4"/>
                  </a:solidFill>
                  <a:effectLst/>
                  <a:uLnTx/>
                  <a:uFillTx/>
                  <a:latin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500" b="1" i="1" u="none" strike="noStrike" kern="1200" cap="none" spc="0" normalizeH="0" baseline="0" noProof="0">
                  <a:ln>
                    <a:noFill/>
                  </a:ln>
                  <a:solidFill>
                    <a:srgbClr val="001E28">
                      <a:lumMod val="90000"/>
                      <a:lumOff val="10000"/>
                    </a:srgbClr>
                  </a:solidFill>
                  <a:effectLst/>
                  <a:uLnTx/>
                  <a:uFillTx/>
                  <a:latin typeface="Open Sans"/>
                  <a:ea typeface="+mn-ea"/>
                  <a:cs typeface="+mn-cs"/>
                </a:rPr>
                <a:t>         </a:t>
              </a:r>
              <a:r>
                <a:rPr lang="en-US" sz="1300">
                  <a:solidFill>
                    <a:srgbClr val="001E28">
                      <a:lumMod val="90000"/>
                      <a:lumOff val="10000"/>
                    </a:srgbClr>
                  </a:solidFill>
                </a:rPr>
                <a:t>S</a:t>
              </a:r>
              <a:r>
                <a:rPr kumimoji="0" lang="en-US" sz="1300" b="1" i="1" u="none" strike="noStrike" kern="1200" cap="none" spc="0" normalizeH="0" baseline="0" noProof="0" err="1">
                  <a:ln>
                    <a:noFill/>
                  </a:ln>
                  <a:solidFill>
                    <a:srgbClr val="001E28">
                      <a:lumMod val="90000"/>
                      <a:lumOff val="10000"/>
                    </a:srgbClr>
                  </a:solidFill>
                  <a:effectLst/>
                  <a:uLnTx/>
                  <a:uFillTx/>
                </a:rPr>
                <a:t>ince</a:t>
              </a:r>
              <a:r>
                <a:rPr kumimoji="0" lang="en-US" sz="1300" b="1" i="1" u="none" strike="noStrike" kern="1200" cap="none" spc="0" normalizeH="0" baseline="0" noProof="0">
                  <a:ln>
                    <a:noFill/>
                  </a:ln>
                  <a:solidFill>
                    <a:srgbClr val="001E28">
                      <a:lumMod val="90000"/>
                      <a:lumOff val="10000"/>
                    </a:srgbClr>
                  </a:solidFill>
                  <a:effectLst/>
                  <a:uLnTx/>
                  <a:uFillTx/>
                </a:rPr>
                <a:t> I registered my business name and advertised it on my Facebook page, I’ve been getting so many inquiries from companies and businesspeople</a:t>
              </a:r>
              <a:endParaRPr kumimoji="0" lang="en-ZA" sz="1300" b="1" i="1" u="none" strike="noStrike" kern="1200" cap="none" spc="0" normalizeH="0" baseline="0" noProof="0">
                <a:ln>
                  <a:noFill/>
                </a:ln>
                <a:solidFill>
                  <a:srgbClr val="001E28">
                    <a:lumMod val="90000"/>
                    <a:lumOff val="10000"/>
                  </a:srgbClr>
                </a:solidFill>
                <a:effectLst/>
                <a:uLnTx/>
                <a:uFillTx/>
              </a:endParaRPr>
            </a:p>
          </p:txBody>
        </p:sp>
        <p:pic>
          <p:nvPicPr>
            <p:cNvPr id="47" name="Picture 46" descr="A close up of a logo&#10;&#10;Description automatically generated">
              <a:extLst>
                <a:ext uri="{FF2B5EF4-FFF2-40B4-BE49-F238E27FC236}">
                  <a16:creationId xmlns:a16="http://schemas.microsoft.com/office/drawing/2014/main" xmlns="" id="{DF045616-26F6-4DA6-9B4F-B000F44B6201}"/>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98738" y="1632695"/>
              <a:ext cx="304920" cy="200674"/>
            </a:xfrm>
            <a:prstGeom prst="rect">
              <a:avLst/>
            </a:prstGeom>
          </p:spPr>
        </p:pic>
      </p:grpSp>
      <p:sp>
        <p:nvSpPr>
          <p:cNvPr id="6" name="Oval 5">
            <a:extLst>
              <a:ext uri="{FF2B5EF4-FFF2-40B4-BE49-F238E27FC236}">
                <a16:creationId xmlns:a16="http://schemas.microsoft.com/office/drawing/2014/main" xmlns="" id="{E7C1899B-9124-46E0-9518-BA4FDD4C744E}"/>
              </a:ext>
            </a:extLst>
          </p:cNvPr>
          <p:cNvSpPr/>
          <p:nvPr/>
        </p:nvSpPr>
        <p:spPr>
          <a:xfrm>
            <a:off x="6588507" y="4674862"/>
            <a:ext cx="252000" cy="252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Oval 9">
            <a:extLst>
              <a:ext uri="{FF2B5EF4-FFF2-40B4-BE49-F238E27FC236}">
                <a16:creationId xmlns:a16="http://schemas.microsoft.com/office/drawing/2014/main" xmlns="" id="{62A834E5-0DD1-4B7B-8BBC-BC73E735A0D0}"/>
              </a:ext>
            </a:extLst>
          </p:cNvPr>
          <p:cNvSpPr/>
          <p:nvPr/>
        </p:nvSpPr>
        <p:spPr>
          <a:xfrm>
            <a:off x="6362672" y="4674862"/>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2" name="Rectangle 11">
            <a:extLst>
              <a:ext uri="{FF2B5EF4-FFF2-40B4-BE49-F238E27FC236}">
                <a16:creationId xmlns:a16="http://schemas.microsoft.com/office/drawing/2014/main" xmlns="" id="{BE8788CA-E77E-4B50-BAFC-17240CA8205A}"/>
              </a:ext>
            </a:extLst>
          </p:cNvPr>
          <p:cNvSpPr/>
          <p:nvPr/>
        </p:nvSpPr>
        <p:spPr>
          <a:xfrm>
            <a:off x="8016058" y="5147014"/>
            <a:ext cx="4013843" cy="1465915"/>
          </a:xfrm>
          <a:prstGeom prst="rect">
            <a:avLst/>
          </a:prstGeom>
          <a:solidFill>
            <a:schemeClr val="bg2">
              <a:lumMod val="60000"/>
              <a:lumOff val="40000"/>
              <a:alpha val="17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xmlns="" id="{53431D89-786D-43DD-93A0-B3C2C710B853}"/>
              </a:ext>
            </a:extLst>
          </p:cNvPr>
          <p:cNvSpPr txBox="1"/>
          <p:nvPr/>
        </p:nvSpPr>
        <p:spPr>
          <a:xfrm>
            <a:off x="8016058" y="5323869"/>
            <a:ext cx="3967007" cy="1148263"/>
          </a:xfrm>
          <a:prstGeom prst="rect">
            <a:avLst/>
          </a:prstGeom>
          <a:noFill/>
          <a:ln>
            <a:noFill/>
          </a:ln>
        </p:spPr>
        <p:txBody>
          <a:bodyPr wrap="square" lIns="91440" tIns="45720" rIns="91440" bIns="45720" anchor="t">
            <a:spAutoFit/>
          </a:bodyPr>
          <a:lstStyle>
            <a:defPPr>
              <a:defRPr lang="x-none"/>
            </a:defPPr>
            <a:lvl1pPr marL="285750" marR="0" lvl="0" indent="-285750" fontAlgn="auto">
              <a:lnSpc>
                <a:spcPct val="110000"/>
              </a:lnSpc>
              <a:spcBef>
                <a:spcPts val="0"/>
              </a:spcBef>
              <a:spcAft>
                <a:spcPts val="0"/>
              </a:spcAft>
              <a:buClrTx/>
              <a:buSzTx/>
              <a:buFont typeface="Arial" panose="020B0604020202020204" pitchFamily="34" charset="0"/>
              <a:buChar char="•"/>
              <a:tabLst/>
              <a:defRPr kumimoji="0" sz="1400" i="0" u="none" strike="noStrike" cap="none" spc="0" normalizeH="0" baseline="0">
                <a:ln>
                  <a:noFill/>
                </a:ln>
                <a:effectLst/>
                <a:uLnTx/>
                <a:uFillTx/>
                <a:latin typeface="Open Sans"/>
              </a:defRPr>
            </a:lvl1pPr>
          </a:lstStyle>
          <a:p>
            <a:pPr marL="179705" indent="-179705">
              <a:spcAft>
                <a:spcPts val="400"/>
              </a:spcAft>
              <a:defRPr/>
            </a:pPr>
            <a:r>
              <a:rPr kumimoji="0" lang="en-US" sz="1200" b="1" i="0" u="none" strike="noStrike" kern="1200" cap="none" spc="0" normalizeH="0" noProof="0" dirty="0">
                <a:ln>
                  <a:noFill/>
                </a:ln>
                <a:solidFill>
                  <a:schemeClr val="accent4">
                    <a:lumMod val="90000"/>
                    <a:lumOff val="10000"/>
                  </a:schemeClr>
                </a:solidFill>
                <a:effectLst/>
                <a:uLnTx/>
                <a:uFillTx/>
              </a:rPr>
              <a:t>Used to use formal sources for loans </a:t>
            </a:r>
            <a:r>
              <a:rPr lang="en-US" sz="1200" dirty="0"/>
              <a:t>but </a:t>
            </a:r>
            <a:r>
              <a:rPr lang="en-US" sz="1200" b="1" dirty="0">
                <a:solidFill>
                  <a:schemeClr val="accent1"/>
                </a:solidFill>
              </a:rPr>
              <a:t>now relies more on</a:t>
            </a:r>
            <a:r>
              <a:rPr kumimoji="0" lang="en-US" sz="1200" b="1" i="0" u="none" strike="noStrike" kern="1200" cap="none" spc="0" normalizeH="0" noProof="0" dirty="0">
                <a:ln>
                  <a:noFill/>
                </a:ln>
                <a:solidFill>
                  <a:schemeClr val="accent1"/>
                </a:solidFill>
                <a:effectLst/>
                <a:uLnTx/>
                <a:uFillTx/>
              </a:rPr>
              <a:t> informal sources </a:t>
            </a:r>
            <a:r>
              <a:rPr kumimoji="0" lang="en-US" sz="1200" b="0" i="0" u="none" strike="noStrike" kern="1200" cap="none" spc="0" normalizeH="0" noProof="0" dirty="0">
                <a:ln>
                  <a:noFill/>
                </a:ln>
                <a:effectLst/>
                <a:uLnTx/>
                <a:uFillTx/>
              </a:rPr>
              <a:t>(husband &amp; friends) to avoid </a:t>
            </a:r>
            <a:r>
              <a:rPr lang="en-US" sz="1200" noProof="0" dirty="0"/>
              <a:t>MFI</a:t>
            </a:r>
            <a:r>
              <a:rPr kumimoji="0" lang="en-US" sz="1200" b="0" i="0" u="none" strike="noStrike" kern="1200" cap="none" spc="0" normalizeH="0" noProof="0" dirty="0">
                <a:ln>
                  <a:noFill/>
                </a:ln>
                <a:effectLst/>
                <a:uLnTx/>
                <a:uFillTx/>
              </a:rPr>
              <a:t> group loan structure</a:t>
            </a:r>
            <a:endParaRPr lang="en-US" sz="1200" dirty="0"/>
          </a:p>
          <a:p>
            <a:pPr marL="179705" marR="0" lvl="0" indent="-179705"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dirty="0">
                <a:ln>
                  <a:noFill/>
                </a:ln>
                <a:solidFill>
                  <a:prstClr val="black"/>
                </a:solidFill>
                <a:effectLst/>
                <a:uLnTx/>
                <a:uFillTx/>
              </a:rPr>
              <a:t>Also uses</a:t>
            </a:r>
            <a:r>
              <a:rPr kumimoji="0" lang="en-US" sz="1200" b="0" i="0" u="none" strike="noStrike" kern="1200" cap="none" spc="0" normalizeH="0" dirty="0">
                <a:ln>
                  <a:noFill/>
                </a:ln>
                <a:solidFill>
                  <a:prstClr val="black"/>
                </a:solidFill>
                <a:effectLst/>
                <a:uLnTx/>
                <a:uFillTx/>
              </a:rPr>
              <a:t> informal savings group (merry-go-round), but it </a:t>
            </a:r>
            <a:r>
              <a:rPr kumimoji="0" lang="en-US" sz="1200" b="0" i="0" u="none" strike="noStrike" kern="1200" cap="none" spc="0" normalizeH="0" baseline="0" dirty="0">
                <a:ln>
                  <a:noFill/>
                </a:ln>
                <a:solidFill>
                  <a:prstClr val="black"/>
                </a:solidFill>
                <a:effectLst/>
                <a:uLnTx/>
                <a:uFillTx/>
              </a:rPr>
              <a:t>stopped</a:t>
            </a:r>
            <a:r>
              <a:rPr kumimoji="0" lang="en-US" sz="1200" b="0" i="0" u="none" strike="noStrike" kern="1200" cap="none" spc="0" normalizeH="0" dirty="0">
                <a:ln>
                  <a:noFill/>
                </a:ln>
                <a:solidFill>
                  <a:prstClr val="black"/>
                </a:solidFill>
                <a:effectLst/>
                <a:uLnTx/>
                <a:uFillTx/>
              </a:rPr>
              <a:t> operating during COVID-19</a:t>
            </a:r>
            <a:endParaRPr lang="en-US" sz="1200" b="0" i="0" u="none" strike="noStrike" kern="1200" cap="none" spc="0" normalizeH="0" baseline="0" noProof="0" dirty="0">
              <a:ln>
                <a:noFill/>
              </a:ln>
              <a:solidFill>
                <a:prstClr val="black"/>
              </a:solidFill>
              <a:effectLst/>
              <a:uLnTx/>
              <a:uFillTx/>
            </a:endParaRPr>
          </a:p>
        </p:txBody>
      </p:sp>
      <p:sp>
        <p:nvSpPr>
          <p:cNvPr id="17" name="Rectangle 16">
            <a:extLst>
              <a:ext uri="{FF2B5EF4-FFF2-40B4-BE49-F238E27FC236}">
                <a16:creationId xmlns:a16="http://schemas.microsoft.com/office/drawing/2014/main" xmlns="" id="{22EABEF2-2B70-49FB-9657-344A33BC66DA}"/>
              </a:ext>
            </a:extLst>
          </p:cNvPr>
          <p:cNvSpPr/>
          <p:nvPr/>
        </p:nvSpPr>
        <p:spPr>
          <a:xfrm>
            <a:off x="8672643" y="2360861"/>
            <a:ext cx="3424181" cy="2364314"/>
          </a:xfrm>
          <a:prstGeom prst="rect">
            <a:avLst/>
          </a:prstGeom>
          <a:solidFill>
            <a:schemeClr val="bg2">
              <a:lumMod val="60000"/>
              <a:lumOff val="40000"/>
              <a:alpha val="17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xmlns="" id="{67D5E603-B867-4F4B-8331-344B5756451C}"/>
              </a:ext>
            </a:extLst>
          </p:cNvPr>
          <p:cNvSpPr txBox="1"/>
          <p:nvPr/>
        </p:nvSpPr>
        <p:spPr>
          <a:xfrm>
            <a:off x="8683530" y="2422988"/>
            <a:ext cx="3486698" cy="1250855"/>
          </a:xfrm>
          <a:prstGeom prst="rect">
            <a:avLst/>
          </a:prstGeom>
          <a:noFill/>
        </p:spPr>
        <p:txBody>
          <a:bodyPr wrap="square" lIns="91440" tIns="45720" rIns="91440" bIns="45720" anchor="t">
            <a:spAutoFit/>
          </a:bodyPr>
          <a:lstStyle>
            <a:defPPr>
              <a:defRPr lang="x-none"/>
            </a:defPPr>
            <a:lvl1pPr marL="285750" marR="0" lvl="0" indent="-285750" fontAlgn="auto">
              <a:lnSpc>
                <a:spcPct val="110000"/>
              </a:lnSpc>
              <a:spcBef>
                <a:spcPts val="0"/>
              </a:spcBef>
              <a:spcAft>
                <a:spcPts val="0"/>
              </a:spcAft>
              <a:buClrTx/>
              <a:buSzTx/>
              <a:buFont typeface="Arial" panose="020B0604020202020204" pitchFamily="34" charset="0"/>
              <a:buChar char="•"/>
              <a:tabLst/>
              <a:defRPr kumimoji="0" sz="1400" i="0" u="none" strike="noStrike" cap="none" spc="0" normalizeH="0" baseline="0">
                <a:ln>
                  <a:noFill/>
                </a:ln>
                <a:effectLst/>
                <a:uLnTx/>
                <a:uFillTx/>
                <a:latin typeface="Open Sans"/>
              </a:defRPr>
            </a:lvl1pPr>
          </a:lstStyle>
          <a:p>
            <a:pPr marL="179705" marR="0" lvl="0" indent="-179705"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rPr>
              <a:t>Has ‘</a:t>
            </a:r>
            <a:r>
              <a:rPr lang="en-US" sz="1200" dirty="0"/>
              <a:t>f</a:t>
            </a:r>
            <a:r>
              <a:rPr kumimoji="0" lang="en-US" sz="1200" b="0" i="0" u="none" strike="noStrike" kern="1200" cap="none" spc="0" normalizeH="0" baseline="0" noProof="0" dirty="0" err="1">
                <a:ln>
                  <a:noFill/>
                </a:ln>
                <a:effectLst/>
                <a:uLnTx/>
                <a:uFillTx/>
              </a:rPr>
              <a:t>ull</a:t>
            </a:r>
            <a:r>
              <a:rPr kumimoji="0" lang="en-US" sz="1200" b="0" i="0" u="none" strike="noStrike" kern="1200" cap="none" spc="0" normalizeH="0" baseline="0" noProof="0" dirty="0">
                <a:ln>
                  <a:noFill/>
                </a:ln>
                <a:effectLst/>
                <a:uLnTx/>
                <a:uFillTx/>
              </a:rPr>
              <a:t>-time’ and casual employees</a:t>
            </a:r>
            <a:endParaRPr lang="en-US" dirty="0"/>
          </a:p>
          <a:p>
            <a:pPr marL="179705" marR="0" lvl="0" indent="-179705"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en-US" sz="1200" b="1" i="0" u="none" strike="noStrike" kern="1200" cap="none" spc="0" normalizeH="0" noProof="0" dirty="0">
                <a:ln>
                  <a:noFill/>
                </a:ln>
                <a:solidFill>
                  <a:schemeClr val="accent1"/>
                </a:solidFill>
                <a:effectLst/>
                <a:uLnTx/>
                <a:uFillTx/>
              </a:rPr>
              <a:t>Has no employment contracts </a:t>
            </a:r>
            <a:r>
              <a:rPr kumimoji="0" lang="en-US" sz="1200" i="0" u="none" strike="noStrike" kern="1200" cap="none" spc="0" normalizeH="0" noProof="0" dirty="0">
                <a:ln>
                  <a:noFill/>
                </a:ln>
                <a:effectLst/>
                <a:uLnTx/>
                <a:uFillTx/>
              </a:rPr>
              <a:t>but only hires </a:t>
            </a:r>
            <a:r>
              <a:rPr lang="en-US" sz="1200" dirty="0"/>
              <a:t>people she knows</a:t>
            </a:r>
            <a:endParaRPr lang="en-US" sz="1200" i="0" u="none" strike="noStrike" kern="1200" cap="none" spc="0" normalizeH="0" noProof="0" dirty="0">
              <a:ln>
                <a:noFill/>
              </a:ln>
              <a:effectLst/>
              <a:uLnTx/>
              <a:uFillTx/>
            </a:endParaRPr>
          </a:p>
          <a:p>
            <a:pPr marL="179705" marR="0" lvl="0" indent="-179705"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rPr>
              <a:t>Had to let go of employees due to COVID-19</a:t>
            </a:r>
            <a:endParaRPr lang="en-US" sz="1200" b="0" i="0" u="none" strike="noStrike" kern="1200" cap="none" spc="0" normalizeH="0" baseline="0" noProof="0" dirty="0">
              <a:ln>
                <a:noFill/>
              </a:ln>
              <a:effectLst/>
              <a:uLnTx/>
              <a:uFillTx/>
            </a:endParaRPr>
          </a:p>
          <a:p>
            <a:pPr marL="0" indent="0">
              <a:spcAft>
                <a:spcPts val="400"/>
              </a:spcAft>
              <a:buNone/>
              <a:defRPr/>
            </a:pPr>
            <a:r>
              <a:rPr lang="en-US" sz="1200" dirty="0">
                <a:solidFill>
                  <a:srgbClr val="8B0E3A"/>
                </a:solidFill>
              </a:rPr>
              <a:t>         </a:t>
            </a:r>
            <a:endParaRPr kumimoji="0" lang="en-ZA" sz="1200" b="1" i="0" u="none" strike="noStrike" kern="1200" cap="none" spc="0" normalizeH="0" baseline="0" noProof="0" dirty="0">
              <a:ln>
                <a:noFill/>
              </a:ln>
              <a:solidFill>
                <a:srgbClr val="8B0E3A"/>
              </a:solidFill>
              <a:effectLst/>
              <a:uLnTx/>
              <a:uFillTx/>
            </a:endParaRPr>
          </a:p>
        </p:txBody>
      </p:sp>
      <p:sp>
        <p:nvSpPr>
          <p:cNvPr id="61" name="TextBox 60">
            <a:extLst>
              <a:ext uri="{FF2B5EF4-FFF2-40B4-BE49-F238E27FC236}">
                <a16:creationId xmlns:a16="http://schemas.microsoft.com/office/drawing/2014/main" xmlns="" id="{E6504D09-E310-430C-9094-0D458190B462}"/>
              </a:ext>
            </a:extLst>
          </p:cNvPr>
          <p:cNvSpPr txBox="1"/>
          <p:nvPr/>
        </p:nvSpPr>
        <p:spPr>
          <a:xfrm>
            <a:off x="5336271" y="1720981"/>
            <a:ext cx="252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a:ln>
                <a:noFill/>
              </a:ln>
              <a:solidFill>
                <a:srgbClr val="FFFFFF"/>
              </a:solidFill>
              <a:effectLst/>
              <a:uLnTx/>
              <a:uFillTx/>
              <a:latin typeface="Open Sans"/>
              <a:ea typeface="+mn-ea"/>
              <a:cs typeface="+mn-cs"/>
            </a:endParaRPr>
          </a:p>
        </p:txBody>
      </p:sp>
      <p:grpSp>
        <p:nvGrpSpPr>
          <p:cNvPr id="62" name="Group 61">
            <a:extLst>
              <a:ext uri="{FF2B5EF4-FFF2-40B4-BE49-F238E27FC236}">
                <a16:creationId xmlns:a16="http://schemas.microsoft.com/office/drawing/2014/main" xmlns="" id="{131D4912-A76B-4CC4-B4CC-51883A2EB947}"/>
              </a:ext>
            </a:extLst>
          </p:cNvPr>
          <p:cNvGrpSpPr/>
          <p:nvPr/>
        </p:nvGrpSpPr>
        <p:grpSpPr>
          <a:xfrm>
            <a:off x="7999319" y="1076449"/>
            <a:ext cx="4047319" cy="989698"/>
            <a:chOff x="8034157" y="638781"/>
            <a:chExt cx="4047319" cy="989182"/>
          </a:xfrm>
        </p:grpSpPr>
        <p:sp>
          <p:nvSpPr>
            <p:cNvPr id="16" name="TextBox 15">
              <a:extLst>
                <a:ext uri="{FF2B5EF4-FFF2-40B4-BE49-F238E27FC236}">
                  <a16:creationId xmlns:a16="http://schemas.microsoft.com/office/drawing/2014/main" xmlns="" id="{9F6E05EA-912A-4842-BF59-18959AA78847}"/>
                </a:ext>
              </a:extLst>
            </p:cNvPr>
            <p:cNvSpPr txBox="1"/>
            <p:nvPr/>
          </p:nvSpPr>
          <p:spPr>
            <a:xfrm>
              <a:off x="8034157" y="638781"/>
              <a:ext cx="4047319" cy="989182"/>
            </a:xfrm>
            <a:prstGeom prst="rect">
              <a:avLst/>
            </a:prstGeom>
            <a:noFill/>
          </p:spPr>
          <p:txBody>
            <a:bodyPr wrap="square">
              <a:spAutoFit/>
            </a:bodyPr>
            <a:lstStyle>
              <a:defPPr>
                <a:defRPr lang="x-none"/>
              </a:defPPr>
              <a:lvl1pPr marR="0" lvl="0" indent="0" fontAlgn="auto">
                <a:lnSpc>
                  <a:spcPct val="110000"/>
                </a:lnSpc>
                <a:spcBef>
                  <a:spcPts val="0"/>
                </a:spcBef>
                <a:spcAft>
                  <a:spcPts val="0"/>
                </a:spcAft>
                <a:buClrTx/>
                <a:buSzTx/>
                <a:buFontTx/>
                <a:buNone/>
                <a:tabLst/>
                <a:defRPr kumimoji="0" sz="1300" b="1" i="1" u="none" strike="noStrike" cap="none" spc="0" normalizeH="0" baseline="0">
                  <a:ln>
                    <a:noFill/>
                  </a:ln>
                  <a:solidFill>
                    <a:schemeClr val="accent4">
                      <a:lumMod val="90000"/>
                      <a:lumOff val="10000"/>
                    </a:schemeClr>
                  </a:solidFill>
                  <a:effectLst/>
                  <a:uLnTx/>
                  <a:uFillTx/>
                  <a:latin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500" b="1" i="1" u="none" strike="noStrike" kern="1200" cap="none" spc="0" normalizeH="0" baseline="0" noProof="0" dirty="0">
                  <a:ln>
                    <a:noFill/>
                  </a:ln>
                  <a:solidFill>
                    <a:srgbClr val="E79C29">
                      <a:lumMod val="75000"/>
                    </a:srgbClr>
                  </a:solidFill>
                  <a:effectLst/>
                  <a:uLnTx/>
                  <a:uFillTx/>
                  <a:latin typeface="Open Sans"/>
                  <a:ea typeface="+mn-ea"/>
                  <a:cs typeface="+mn-cs"/>
                </a:rPr>
                <a:t>      </a:t>
              </a:r>
              <a:r>
                <a:rPr kumimoji="0" lang="en-US" b="1" i="1" u="none" strike="noStrike" kern="1200" cap="none" spc="0" normalizeH="0" baseline="0" noProof="0" dirty="0">
                  <a:ln>
                    <a:noFill/>
                  </a:ln>
                  <a:solidFill>
                    <a:srgbClr val="E79C29">
                      <a:lumMod val="75000"/>
                    </a:srgbClr>
                  </a:solidFill>
                  <a:effectLst/>
                  <a:uLnTx/>
                  <a:uFillTx/>
                  <a:latin typeface="Open Sans"/>
                  <a:ea typeface="+mn-ea"/>
                  <a:cs typeface="+mn-cs"/>
                </a:rPr>
                <a:t> Business has really gone down, even regular Somali clients are not buying as regularly as they used to with schools closed, and we do not have any walk in [customers] buying the metal boxes; </a:t>
              </a:r>
            </a:p>
          </p:txBody>
        </p:sp>
        <p:pic>
          <p:nvPicPr>
            <p:cNvPr id="66" name="Picture 65" descr="A close up of a logo&#10;&#10;Description automatically generated">
              <a:extLst>
                <a:ext uri="{FF2B5EF4-FFF2-40B4-BE49-F238E27FC236}">
                  <a16:creationId xmlns:a16="http://schemas.microsoft.com/office/drawing/2014/main" xmlns="" id="{B273447C-71E8-4B55-9BF3-A905B0DE3886}"/>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8142704" y="723195"/>
              <a:ext cx="252000" cy="165846"/>
            </a:xfrm>
            <a:prstGeom prst="rect">
              <a:avLst/>
            </a:prstGeom>
          </p:spPr>
        </p:pic>
      </p:grpSp>
      <p:cxnSp>
        <p:nvCxnSpPr>
          <p:cNvPr id="21" name="Straight Connector 20">
            <a:extLst>
              <a:ext uri="{FF2B5EF4-FFF2-40B4-BE49-F238E27FC236}">
                <a16:creationId xmlns:a16="http://schemas.microsoft.com/office/drawing/2014/main" xmlns="" id="{BD097FE5-2681-45DB-8FEF-D9A61BC6C649}"/>
              </a:ext>
            </a:extLst>
          </p:cNvPr>
          <p:cNvCxnSpPr>
            <a:cxnSpLocks/>
          </p:cNvCxnSpPr>
          <p:nvPr/>
        </p:nvCxnSpPr>
        <p:spPr>
          <a:xfrm>
            <a:off x="3785688" y="931215"/>
            <a:ext cx="1550684" cy="864225"/>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xmlns="" id="{8F6042B6-11B8-4924-8D32-A0F12510F494}"/>
              </a:ext>
            </a:extLst>
          </p:cNvPr>
          <p:cNvSpPr/>
          <p:nvPr/>
        </p:nvSpPr>
        <p:spPr>
          <a:xfrm>
            <a:off x="157267" y="2941301"/>
            <a:ext cx="3108845" cy="1733608"/>
          </a:xfrm>
          <a:prstGeom prst="rect">
            <a:avLst/>
          </a:prstGeom>
          <a:solidFill>
            <a:schemeClr val="bg2">
              <a:lumMod val="60000"/>
              <a:lumOff val="40000"/>
              <a:alpha val="17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9" name="TextBox 68">
            <a:extLst>
              <a:ext uri="{FF2B5EF4-FFF2-40B4-BE49-F238E27FC236}">
                <a16:creationId xmlns:a16="http://schemas.microsoft.com/office/drawing/2014/main" xmlns="" id="{614E4E69-5D0B-4925-8812-D0F103CDBC43}"/>
              </a:ext>
            </a:extLst>
          </p:cNvPr>
          <p:cNvSpPr txBox="1"/>
          <p:nvPr/>
        </p:nvSpPr>
        <p:spPr>
          <a:xfrm>
            <a:off x="166958" y="2981434"/>
            <a:ext cx="3088394" cy="1143326"/>
          </a:xfrm>
          <a:prstGeom prst="rect">
            <a:avLst/>
          </a:prstGeom>
          <a:noFill/>
        </p:spPr>
        <p:txBody>
          <a:bodyPr wrap="square" lIns="91440" tIns="45720" rIns="91440" bIns="45720" anchor="t">
            <a:spAutoFit/>
          </a:bodyPr>
          <a:lstStyle>
            <a:defPPr>
              <a:defRPr lang="x-none"/>
            </a:defPPr>
            <a:lvl1pPr marL="285750" marR="0" lvl="0" indent="-285750" fontAlgn="auto">
              <a:lnSpc>
                <a:spcPct val="110000"/>
              </a:lnSpc>
              <a:spcBef>
                <a:spcPts val="0"/>
              </a:spcBef>
              <a:spcAft>
                <a:spcPts val="0"/>
              </a:spcAft>
              <a:buClrTx/>
              <a:buSzTx/>
              <a:buFont typeface="Arial" panose="020B0604020202020204" pitchFamily="34" charset="0"/>
              <a:buChar char="•"/>
              <a:tabLst/>
              <a:defRPr kumimoji="0" sz="1400" i="0" u="none" strike="noStrike" cap="none" spc="0" normalizeH="0" baseline="0">
                <a:ln>
                  <a:noFill/>
                </a:ln>
                <a:effectLst/>
                <a:uLnTx/>
                <a:uFillTx/>
                <a:latin typeface="Open Sans"/>
              </a:defRPr>
            </a:lvl1pPr>
          </a:lstStyle>
          <a:p>
            <a:pPr marL="179705" marR="0" lvl="0" indent="-179705"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en-US" sz="1200" b="1" i="0" u="none" strike="noStrike" kern="1200" cap="none" spc="0" normalizeH="0" baseline="0" noProof="0">
                <a:ln>
                  <a:noFill/>
                </a:ln>
                <a:solidFill>
                  <a:schemeClr val="accent4">
                    <a:lumMod val="90000"/>
                    <a:lumOff val="10000"/>
                  </a:schemeClr>
                </a:solidFill>
                <a:effectLst/>
                <a:uLnTx/>
                <a:uFillTx/>
                <a:latin typeface="Open Sans"/>
                <a:ea typeface="+mn-ea"/>
                <a:cs typeface="+mn-cs"/>
              </a:rPr>
              <a:t>Registered, paying member </a:t>
            </a:r>
            <a:r>
              <a:rPr kumimoji="0" lang="en-US" sz="1200" b="0" i="0" u="none" strike="noStrike" kern="1200" cap="none" spc="0" normalizeH="0" baseline="0" noProof="0">
                <a:ln>
                  <a:noFill/>
                </a:ln>
                <a:effectLst/>
                <a:uLnTx/>
                <a:uFillTx/>
                <a:latin typeface="Open Sans"/>
                <a:ea typeface="+mn-ea"/>
                <a:cs typeface="+mn-cs"/>
              </a:rPr>
              <a:t>of an association</a:t>
            </a:r>
            <a:endParaRPr lang="en-US">
              <a:ea typeface="+mn-ea"/>
              <a:cs typeface="+mn-cs"/>
            </a:endParaRPr>
          </a:p>
          <a:p>
            <a:pPr marL="179705" indent="-179705">
              <a:spcAft>
                <a:spcPts val="400"/>
              </a:spcAft>
              <a:defRPr/>
            </a:pPr>
            <a:r>
              <a:rPr lang="en-US" sz="1200"/>
              <a:t>Associations can extract value from the sector by</a:t>
            </a:r>
            <a:r>
              <a:rPr lang="en-US" sz="1200">
                <a:solidFill>
                  <a:schemeClr val="accent1"/>
                </a:solidFill>
              </a:rPr>
              <a:t> </a:t>
            </a:r>
            <a:r>
              <a:rPr lang="en-US" sz="1200"/>
              <a:t>way of</a:t>
            </a:r>
            <a:r>
              <a:rPr lang="en-US" sz="1200">
                <a:solidFill>
                  <a:schemeClr val="accent1"/>
                </a:solidFill>
              </a:rPr>
              <a:t> </a:t>
            </a:r>
            <a:r>
              <a:rPr lang="en-US" sz="1200" b="1">
                <a:solidFill>
                  <a:schemeClr val="accent1"/>
                </a:solidFill>
              </a:rPr>
              <a:t>gatekeeping &amp; corruption</a:t>
            </a:r>
            <a:endParaRPr lang="en-US" sz="1200" b="1" i="0" u="none" strike="noStrike" kern="1200" cap="none" spc="0" normalizeH="0" baseline="0" noProof="0">
              <a:ln>
                <a:noFill/>
              </a:ln>
              <a:solidFill>
                <a:schemeClr val="accent1"/>
              </a:solidFill>
              <a:effectLst/>
              <a:uLnTx/>
              <a:uFillTx/>
              <a:latin typeface="Open Sans"/>
            </a:endParaRPr>
          </a:p>
        </p:txBody>
      </p:sp>
      <p:cxnSp>
        <p:nvCxnSpPr>
          <p:cNvPr id="70" name="Straight Connector 69">
            <a:extLst>
              <a:ext uri="{FF2B5EF4-FFF2-40B4-BE49-F238E27FC236}">
                <a16:creationId xmlns:a16="http://schemas.microsoft.com/office/drawing/2014/main" xmlns="" id="{050DED4E-B917-42A9-8FF6-F2EBE4D11F7D}"/>
              </a:ext>
            </a:extLst>
          </p:cNvPr>
          <p:cNvCxnSpPr>
            <a:cxnSpLocks/>
          </p:cNvCxnSpPr>
          <p:nvPr/>
        </p:nvCxnSpPr>
        <p:spPr>
          <a:xfrm flipV="1">
            <a:off x="3286584" y="2896943"/>
            <a:ext cx="1244797" cy="100947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D17697A0-8436-43E3-A0DC-54D8C303480D}"/>
              </a:ext>
            </a:extLst>
          </p:cNvPr>
          <p:cNvCxnSpPr>
            <a:cxnSpLocks/>
          </p:cNvCxnSpPr>
          <p:nvPr/>
        </p:nvCxnSpPr>
        <p:spPr>
          <a:xfrm flipV="1">
            <a:off x="3930872" y="4116980"/>
            <a:ext cx="599797" cy="60819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xmlns="" id="{85830437-B79B-4FB0-876E-BC23C8BFCBA9}"/>
              </a:ext>
            </a:extLst>
          </p:cNvPr>
          <p:cNvCxnSpPr>
            <a:cxnSpLocks/>
          </p:cNvCxnSpPr>
          <p:nvPr/>
        </p:nvCxnSpPr>
        <p:spPr>
          <a:xfrm>
            <a:off x="6686504" y="4812262"/>
            <a:ext cx="1307782" cy="64316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xmlns="" id="{D42AE42E-13BA-425D-84F8-7EF3D3EF95F7}"/>
              </a:ext>
            </a:extLst>
          </p:cNvPr>
          <p:cNvSpPr txBox="1"/>
          <p:nvPr/>
        </p:nvSpPr>
        <p:spPr>
          <a:xfrm>
            <a:off x="4445811" y="3822846"/>
            <a:ext cx="2434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a:ln>
                <a:noFill/>
              </a:ln>
              <a:solidFill>
                <a:srgbClr val="FFFFFF"/>
              </a:solidFill>
              <a:effectLst/>
              <a:uLnTx/>
              <a:uFillTx/>
              <a:latin typeface="Open Sans"/>
              <a:ea typeface="+mn-ea"/>
              <a:cs typeface="+mn-cs"/>
            </a:endParaRPr>
          </a:p>
        </p:txBody>
      </p:sp>
      <p:sp>
        <p:nvSpPr>
          <p:cNvPr id="82" name="TextBox 81">
            <a:extLst>
              <a:ext uri="{FF2B5EF4-FFF2-40B4-BE49-F238E27FC236}">
                <a16:creationId xmlns:a16="http://schemas.microsoft.com/office/drawing/2014/main" xmlns="" id="{44069F47-7C3F-4ABE-905B-2A4FAB276ECE}"/>
              </a:ext>
            </a:extLst>
          </p:cNvPr>
          <p:cNvSpPr txBox="1"/>
          <p:nvPr/>
        </p:nvSpPr>
        <p:spPr>
          <a:xfrm>
            <a:off x="5502251" y="4342387"/>
            <a:ext cx="252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a:ln>
                <a:noFill/>
              </a:ln>
              <a:solidFill>
                <a:srgbClr val="FFFFFF"/>
              </a:solidFill>
              <a:effectLst/>
              <a:uLnTx/>
              <a:uFillTx/>
              <a:latin typeface="Open Sans"/>
              <a:ea typeface="+mn-ea"/>
              <a:cs typeface="+mn-cs"/>
            </a:endParaRPr>
          </a:p>
        </p:txBody>
      </p:sp>
      <p:sp>
        <p:nvSpPr>
          <p:cNvPr id="83" name="TextBox 82">
            <a:extLst>
              <a:ext uri="{FF2B5EF4-FFF2-40B4-BE49-F238E27FC236}">
                <a16:creationId xmlns:a16="http://schemas.microsoft.com/office/drawing/2014/main" xmlns="" id="{79582491-704A-4244-9718-A1F17E70699A}"/>
              </a:ext>
            </a:extLst>
          </p:cNvPr>
          <p:cNvSpPr txBox="1"/>
          <p:nvPr/>
        </p:nvSpPr>
        <p:spPr>
          <a:xfrm>
            <a:off x="6344991" y="4668240"/>
            <a:ext cx="252000" cy="292388"/>
          </a:xfrm>
          <a:prstGeom prst="rect">
            <a:avLst/>
          </a:prstGeom>
          <a:noFill/>
        </p:spPr>
        <p:txBody>
          <a:bodyPr wrap="square" rtlCol="0">
            <a:spAutoFit/>
          </a:bodyPr>
          <a:lstStyle/>
          <a:p>
            <a:pPr lvl="0">
              <a:defRPr/>
            </a:pPr>
            <a:r>
              <a:rPr lang="en-ZA" sz="1300" b="1">
                <a:solidFill>
                  <a:srgbClr val="FFFFFF"/>
                </a:solidFill>
                <a:latin typeface="Calibri" panose="020F0502020204030204" pitchFamily="34" charset="0"/>
                <a:cs typeface="Calibri" panose="020F0502020204030204" pitchFamily="34" charset="0"/>
              </a:rPr>
              <a:t>√</a:t>
            </a:r>
            <a:endParaRPr kumimoji="0" lang="en-ZA" sz="1300" b="1" i="0" u="none" strike="noStrike" kern="1200" cap="none" spc="0" normalizeH="0" baseline="0" noProof="0">
              <a:ln>
                <a:noFill/>
              </a:ln>
              <a:solidFill>
                <a:srgbClr val="FFFFFF"/>
              </a:solidFill>
              <a:effectLst/>
              <a:uLnTx/>
              <a:uFillTx/>
              <a:latin typeface="Open Sans"/>
            </a:endParaRPr>
          </a:p>
        </p:txBody>
      </p:sp>
      <p:sp>
        <p:nvSpPr>
          <p:cNvPr id="88" name="Oval 87">
            <a:extLst>
              <a:ext uri="{FF2B5EF4-FFF2-40B4-BE49-F238E27FC236}">
                <a16:creationId xmlns:a16="http://schemas.microsoft.com/office/drawing/2014/main" xmlns="" id="{9851B63C-2C0E-4917-91DF-6F6A775D1B85}"/>
              </a:ext>
            </a:extLst>
          </p:cNvPr>
          <p:cNvSpPr/>
          <p:nvPr/>
        </p:nvSpPr>
        <p:spPr>
          <a:xfrm>
            <a:off x="7232559" y="2644943"/>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9" name="TextBox 88">
            <a:extLst>
              <a:ext uri="{FF2B5EF4-FFF2-40B4-BE49-F238E27FC236}">
                <a16:creationId xmlns:a16="http://schemas.microsoft.com/office/drawing/2014/main" xmlns="" id="{AA25F196-066A-4C67-8AB8-47B054BAB504}"/>
              </a:ext>
            </a:extLst>
          </p:cNvPr>
          <p:cNvSpPr txBox="1"/>
          <p:nvPr/>
        </p:nvSpPr>
        <p:spPr>
          <a:xfrm>
            <a:off x="7220790" y="2634643"/>
            <a:ext cx="2317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a:ln>
                <a:noFill/>
              </a:ln>
              <a:solidFill>
                <a:srgbClr val="FFFFFF"/>
              </a:solidFill>
              <a:effectLst/>
              <a:uLnTx/>
              <a:uFillTx/>
              <a:latin typeface="Open Sans"/>
              <a:ea typeface="+mn-ea"/>
              <a:cs typeface="+mn-cs"/>
            </a:endParaRPr>
          </a:p>
        </p:txBody>
      </p:sp>
      <p:grpSp>
        <p:nvGrpSpPr>
          <p:cNvPr id="59" name="Group 58">
            <a:extLst>
              <a:ext uri="{FF2B5EF4-FFF2-40B4-BE49-F238E27FC236}">
                <a16:creationId xmlns:a16="http://schemas.microsoft.com/office/drawing/2014/main" xmlns="" id="{C1AAAF2A-D3AE-4BAD-97F6-F97F3690D3D9}"/>
              </a:ext>
            </a:extLst>
          </p:cNvPr>
          <p:cNvGrpSpPr/>
          <p:nvPr/>
        </p:nvGrpSpPr>
        <p:grpSpPr>
          <a:xfrm>
            <a:off x="8825905" y="3464066"/>
            <a:ext cx="3270920" cy="1214500"/>
            <a:chOff x="8825905" y="3464066"/>
            <a:chExt cx="3270920" cy="1214500"/>
          </a:xfrm>
        </p:grpSpPr>
        <p:sp>
          <p:nvSpPr>
            <p:cNvPr id="45" name="TextBox 44">
              <a:extLst>
                <a:ext uri="{FF2B5EF4-FFF2-40B4-BE49-F238E27FC236}">
                  <a16:creationId xmlns:a16="http://schemas.microsoft.com/office/drawing/2014/main" xmlns="" id="{4EEE150C-B7CA-4C00-A863-F5AB93C81798}"/>
                </a:ext>
              </a:extLst>
            </p:cNvPr>
            <p:cNvSpPr txBox="1"/>
            <p:nvPr/>
          </p:nvSpPr>
          <p:spPr>
            <a:xfrm>
              <a:off x="8825905" y="3464066"/>
              <a:ext cx="3270920" cy="1214500"/>
            </a:xfrm>
            <a:prstGeom prst="rect">
              <a:avLst/>
            </a:prstGeom>
            <a:noFill/>
          </p:spPr>
          <p:txBody>
            <a:bodyPr wrap="square">
              <a:spAutoFit/>
            </a:bodyPr>
            <a:lstStyle>
              <a:defPPr>
                <a:defRPr lang="x-none"/>
              </a:defPPr>
              <a:lvl1pPr marR="0" lvl="0" indent="0" fontAlgn="auto">
                <a:lnSpc>
                  <a:spcPct val="110000"/>
                </a:lnSpc>
                <a:spcBef>
                  <a:spcPts val="0"/>
                </a:spcBef>
                <a:spcAft>
                  <a:spcPts val="0"/>
                </a:spcAft>
                <a:buClrTx/>
                <a:buSzTx/>
                <a:buFontTx/>
                <a:buNone/>
                <a:tabLst/>
                <a:defRPr kumimoji="0" sz="1300" b="1" i="1" u="none" strike="noStrike" cap="none" spc="0" normalizeH="0" baseline="0">
                  <a:ln>
                    <a:noFill/>
                  </a:ln>
                  <a:solidFill>
                    <a:srgbClr val="001E28">
                      <a:lumMod val="90000"/>
                      <a:lumOff val="10000"/>
                    </a:srgbClr>
                  </a:solidFill>
                  <a:effectLst/>
                  <a:uLnTx/>
                  <a:uFillTx/>
                  <a:latin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500" b="1" i="1" u="none" strike="noStrike" kern="1200" cap="none" spc="0" normalizeH="0" baseline="0" noProof="0">
                  <a:ln>
                    <a:noFill/>
                  </a:ln>
                  <a:solidFill>
                    <a:srgbClr val="8B0E3A"/>
                  </a:solidFill>
                  <a:effectLst/>
                  <a:uLnTx/>
                  <a:uFillTx/>
                  <a:latin typeface="Open Sans"/>
                  <a:ea typeface="+mn-ea"/>
                  <a:cs typeface="+mn-cs"/>
                </a:rPr>
                <a:t>        </a:t>
              </a:r>
              <a:r>
                <a:rPr kumimoji="0" lang="en-US" b="1" i="1" u="none" strike="noStrike" kern="1200" cap="none" spc="0" normalizeH="0" baseline="0" noProof="0">
                  <a:ln>
                    <a:noFill/>
                  </a:ln>
                  <a:solidFill>
                    <a:srgbClr val="8B0E3A"/>
                  </a:solidFill>
                  <a:effectLst/>
                  <a:uLnTx/>
                  <a:uFillTx/>
                  <a:latin typeface="Open Sans"/>
                  <a:ea typeface="+mn-ea"/>
                  <a:cs typeface="+mn-cs"/>
                </a:rPr>
                <a:t>My employees are from my homeland, these are people I am familiar with and in case of any problem, I can trace them back to their parents’ home</a:t>
              </a:r>
              <a:endParaRPr kumimoji="0" lang="en-ZA" b="1" i="1" u="none" strike="noStrike" kern="1200" cap="none" spc="0" normalizeH="0" baseline="0" noProof="0">
                <a:ln>
                  <a:noFill/>
                </a:ln>
                <a:solidFill>
                  <a:srgbClr val="8B0E3A"/>
                </a:solidFill>
                <a:effectLst/>
                <a:uLnTx/>
                <a:uFillTx/>
                <a:latin typeface="Open Sans"/>
                <a:ea typeface="+mn-ea"/>
                <a:cs typeface="+mn-cs"/>
              </a:endParaRPr>
            </a:p>
          </p:txBody>
        </p:sp>
        <p:pic>
          <p:nvPicPr>
            <p:cNvPr id="19" name="Picture 18" descr="A close up of a logo&#10;&#10;Description automatically generated">
              <a:extLst>
                <a:ext uri="{FF2B5EF4-FFF2-40B4-BE49-F238E27FC236}">
                  <a16:creationId xmlns:a16="http://schemas.microsoft.com/office/drawing/2014/main" xmlns="" id="{328370E8-A086-41A2-9BC2-EF44C5567364}"/>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8927040" y="3513348"/>
              <a:ext cx="297887" cy="196045"/>
            </a:xfrm>
            <a:prstGeom prst="rect">
              <a:avLst/>
            </a:prstGeom>
          </p:spPr>
        </p:pic>
      </p:grpSp>
      <p:cxnSp>
        <p:nvCxnSpPr>
          <p:cNvPr id="44" name="Straight Connector 43">
            <a:extLst>
              <a:ext uri="{FF2B5EF4-FFF2-40B4-BE49-F238E27FC236}">
                <a16:creationId xmlns:a16="http://schemas.microsoft.com/office/drawing/2014/main" xmlns="" id="{925F4A96-F8E5-4759-A858-F0FC9D98AB73}"/>
              </a:ext>
            </a:extLst>
          </p:cNvPr>
          <p:cNvCxnSpPr>
            <a:cxnSpLocks/>
          </p:cNvCxnSpPr>
          <p:nvPr/>
        </p:nvCxnSpPr>
        <p:spPr>
          <a:xfrm flipV="1">
            <a:off x="7353952" y="2479768"/>
            <a:ext cx="1260377" cy="239124"/>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xmlns="" id="{0C91BD62-EC7B-43B5-AE7A-5EC0A1B3036F}"/>
              </a:ext>
            </a:extLst>
          </p:cNvPr>
          <p:cNvSpPr/>
          <p:nvPr/>
        </p:nvSpPr>
        <p:spPr>
          <a:xfrm>
            <a:off x="4803397" y="3674007"/>
            <a:ext cx="252000" cy="252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3" name="TextBox 42">
            <a:extLst>
              <a:ext uri="{FF2B5EF4-FFF2-40B4-BE49-F238E27FC236}">
                <a16:creationId xmlns:a16="http://schemas.microsoft.com/office/drawing/2014/main" xmlns="" id="{47E3ACC9-0124-4056-9E9B-B44642200C2E}"/>
              </a:ext>
            </a:extLst>
          </p:cNvPr>
          <p:cNvSpPr txBox="1"/>
          <p:nvPr/>
        </p:nvSpPr>
        <p:spPr>
          <a:xfrm>
            <a:off x="4792557" y="3648814"/>
            <a:ext cx="252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a:ln>
                <a:noFill/>
              </a:ln>
              <a:solidFill>
                <a:srgbClr val="FFFFFF"/>
              </a:solidFill>
              <a:effectLst/>
              <a:uLnTx/>
              <a:uFillTx/>
              <a:latin typeface="Open Sans"/>
              <a:ea typeface="+mn-ea"/>
              <a:cs typeface="+mn-cs"/>
            </a:endParaRPr>
          </a:p>
        </p:txBody>
      </p:sp>
      <p:sp>
        <p:nvSpPr>
          <p:cNvPr id="48" name="Oval 47">
            <a:extLst>
              <a:ext uri="{FF2B5EF4-FFF2-40B4-BE49-F238E27FC236}">
                <a16:creationId xmlns:a16="http://schemas.microsoft.com/office/drawing/2014/main" xmlns="" id="{7C36DD7C-7C29-409C-9D40-71A6BDF9ECCF}"/>
              </a:ext>
            </a:extLst>
          </p:cNvPr>
          <p:cNvSpPr/>
          <p:nvPr/>
        </p:nvSpPr>
        <p:spPr>
          <a:xfrm>
            <a:off x="6683904" y="1774839"/>
            <a:ext cx="108000" cy="108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49" name="Straight Connector 48">
            <a:extLst>
              <a:ext uri="{FF2B5EF4-FFF2-40B4-BE49-F238E27FC236}">
                <a16:creationId xmlns:a16="http://schemas.microsoft.com/office/drawing/2014/main" xmlns="" id="{97DB6AB1-126F-4027-8419-6AAD1822BB4D}"/>
              </a:ext>
            </a:extLst>
          </p:cNvPr>
          <p:cNvCxnSpPr>
            <a:cxnSpLocks/>
            <a:stCxn id="48" idx="6"/>
            <a:endCxn id="88" idx="1"/>
          </p:cNvCxnSpPr>
          <p:nvPr/>
        </p:nvCxnSpPr>
        <p:spPr>
          <a:xfrm>
            <a:off x="6791904" y="1828839"/>
            <a:ext cx="477560" cy="853009"/>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xmlns="" id="{2B8686D3-00C0-4F43-8BB3-5B9BA1FAE869}"/>
              </a:ext>
            </a:extLst>
          </p:cNvPr>
          <p:cNvSpPr/>
          <p:nvPr/>
        </p:nvSpPr>
        <p:spPr>
          <a:xfrm>
            <a:off x="6442895" y="2371768"/>
            <a:ext cx="108000" cy="108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51" name="Straight Connector 50">
            <a:extLst>
              <a:ext uri="{FF2B5EF4-FFF2-40B4-BE49-F238E27FC236}">
                <a16:creationId xmlns:a16="http://schemas.microsoft.com/office/drawing/2014/main" xmlns="" id="{BA04F5C0-DB2D-45FA-947A-24C0A83AB18A}"/>
              </a:ext>
            </a:extLst>
          </p:cNvPr>
          <p:cNvCxnSpPr>
            <a:cxnSpLocks/>
            <a:stCxn id="50" idx="6"/>
            <a:endCxn id="80" idx="1"/>
          </p:cNvCxnSpPr>
          <p:nvPr/>
        </p:nvCxnSpPr>
        <p:spPr>
          <a:xfrm>
            <a:off x="6550895" y="2425768"/>
            <a:ext cx="475120" cy="475191"/>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xmlns="" id="{D846211B-9400-4C22-943D-6B1318AD1FEB}"/>
              </a:ext>
            </a:extLst>
          </p:cNvPr>
          <p:cNvSpPr/>
          <p:nvPr/>
        </p:nvSpPr>
        <p:spPr>
          <a:xfrm>
            <a:off x="7273778" y="3779077"/>
            <a:ext cx="108000" cy="108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 name="Oval 6">
            <a:extLst>
              <a:ext uri="{FF2B5EF4-FFF2-40B4-BE49-F238E27FC236}">
                <a16:creationId xmlns:a16="http://schemas.microsoft.com/office/drawing/2014/main" xmlns="" id="{31587B08-3567-4E88-B28A-D19A6AED8DAC}"/>
              </a:ext>
            </a:extLst>
          </p:cNvPr>
          <p:cNvSpPr/>
          <p:nvPr/>
        </p:nvSpPr>
        <p:spPr>
          <a:xfrm>
            <a:off x="5122448" y="2950423"/>
            <a:ext cx="108000" cy="108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 name="Oval 10">
            <a:extLst>
              <a:ext uri="{FF2B5EF4-FFF2-40B4-BE49-F238E27FC236}">
                <a16:creationId xmlns:a16="http://schemas.microsoft.com/office/drawing/2014/main" xmlns="" id="{F6A4F0F2-376E-43DD-AE55-3C59FD043297}"/>
              </a:ext>
            </a:extLst>
          </p:cNvPr>
          <p:cNvSpPr/>
          <p:nvPr/>
        </p:nvSpPr>
        <p:spPr>
          <a:xfrm>
            <a:off x="5662299" y="2376459"/>
            <a:ext cx="108000" cy="108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58" name="Straight Connector 57">
            <a:extLst>
              <a:ext uri="{FF2B5EF4-FFF2-40B4-BE49-F238E27FC236}">
                <a16:creationId xmlns:a16="http://schemas.microsoft.com/office/drawing/2014/main" xmlns="" id="{F84416C5-FCC5-4918-9109-4011A841CB5A}"/>
              </a:ext>
            </a:extLst>
          </p:cNvPr>
          <p:cNvCxnSpPr>
            <a:cxnSpLocks/>
            <a:stCxn id="88" idx="4"/>
            <a:endCxn id="5" idx="7"/>
          </p:cNvCxnSpPr>
          <p:nvPr/>
        </p:nvCxnSpPr>
        <p:spPr>
          <a:xfrm>
            <a:off x="7358559" y="2896943"/>
            <a:ext cx="7403" cy="897950"/>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470280DB-3418-445A-90F4-53266DE88652}"/>
              </a:ext>
            </a:extLst>
          </p:cNvPr>
          <p:cNvCxnSpPr>
            <a:cxnSpLocks/>
            <a:stCxn id="5" idx="4"/>
            <a:endCxn id="10" idx="7"/>
          </p:cNvCxnSpPr>
          <p:nvPr/>
        </p:nvCxnSpPr>
        <p:spPr>
          <a:xfrm flipH="1">
            <a:off x="6577767" y="3887077"/>
            <a:ext cx="750011" cy="824690"/>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882A4FBD-9E7D-4FE1-B696-B3A0AB059BFF}"/>
              </a:ext>
            </a:extLst>
          </p:cNvPr>
          <p:cNvCxnSpPr>
            <a:cxnSpLocks/>
          </p:cNvCxnSpPr>
          <p:nvPr/>
        </p:nvCxnSpPr>
        <p:spPr>
          <a:xfrm flipH="1" flipV="1">
            <a:off x="5664571" y="4512952"/>
            <a:ext cx="726395" cy="290659"/>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xmlns="" id="{4A7BFA5D-0938-45AC-9F02-FD8AC568709D}"/>
              </a:ext>
            </a:extLst>
          </p:cNvPr>
          <p:cNvCxnSpPr>
            <a:cxnSpLocks/>
            <a:endCxn id="82" idx="1"/>
          </p:cNvCxnSpPr>
          <p:nvPr/>
        </p:nvCxnSpPr>
        <p:spPr>
          <a:xfrm>
            <a:off x="4706320" y="4058328"/>
            <a:ext cx="795931" cy="437948"/>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xmlns="" id="{B978AA86-2081-49A1-8925-CEEB569344D3}"/>
              </a:ext>
            </a:extLst>
          </p:cNvPr>
          <p:cNvCxnSpPr>
            <a:cxnSpLocks/>
          </p:cNvCxnSpPr>
          <p:nvPr/>
        </p:nvCxnSpPr>
        <p:spPr>
          <a:xfrm flipV="1">
            <a:off x="4607400" y="3058423"/>
            <a:ext cx="541338" cy="896960"/>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xmlns="" id="{7DFD45AD-7D53-4273-B924-FCAAB618C929}"/>
              </a:ext>
            </a:extLst>
          </p:cNvPr>
          <p:cNvCxnSpPr>
            <a:cxnSpLocks/>
            <a:stCxn id="11" idx="3"/>
          </p:cNvCxnSpPr>
          <p:nvPr/>
        </p:nvCxnSpPr>
        <p:spPr>
          <a:xfrm flipH="1">
            <a:off x="5181802" y="2468643"/>
            <a:ext cx="496313" cy="494033"/>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1FFC3AF1-2CF5-48E5-9264-18349FCD5BB5}"/>
              </a:ext>
            </a:extLst>
          </p:cNvPr>
          <p:cNvCxnSpPr>
            <a:cxnSpLocks/>
            <a:stCxn id="11" idx="7"/>
            <a:endCxn id="48" idx="2"/>
          </p:cNvCxnSpPr>
          <p:nvPr/>
        </p:nvCxnSpPr>
        <p:spPr>
          <a:xfrm flipV="1">
            <a:off x="5754483" y="1828839"/>
            <a:ext cx="929421" cy="563436"/>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xmlns="" id="{62E3ADA7-759E-4B5E-A7F1-F9E5B3C9A064}"/>
              </a:ext>
            </a:extLst>
          </p:cNvPr>
          <p:cNvSpPr/>
          <p:nvPr/>
        </p:nvSpPr>
        <p:spPr>
          <a:xfrm>
            <a:off x="7010199" y="2885143"/>
            <a:ext cx="108000" cy="108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6" name="Oval 85">
            <a:extLst>
              <a:ext uri="{FF2B5EF4-FFF2-40B4-BE49-F238E27FC236}">
                <a16:creationId xmlns:a16="http://schemas.microsoft.com/office/drawing/2014/main" xmlns="" id="{EF034928-2329-49CE-AAE2-F3ACCD699BB4}"/>
              </a:ext>
            </a:extLst>
          </p:cNvPr>
          <p:cNvSpPr/>
          <p:nvPr/>
        </p:nvSpPr>
        <p:spPr>
          <a:xfrm>
            <a:off x="7219778" y="3746007"/>
            <a:ext cx="108000" cy="108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7" name="Oval 86">
            <a:extLst>
              <a:ext uri="{FF2B5EF4-FFF2-40B4-BE49-F238E27FC236}">
                <a16:creationId xmlns:a16="http://schemas.microsoft.com/office/drawing/2014/main" xmlns="" id="{5B3A0A62-E590-4ADD-B686-1378636593D6}"/>
              </a:ext>
            </a:extLst>
          </p:cNvPr>
          <p:cNvSpPr/>
          <p:nvPr/>
        </p:nvSpPr>
        <p:spPr>
          <a:xfrm>
            <a:off x="5694319" y="4222365"/>
            <a:ext cx="108000" cy="108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105" name="Straight Connector 104">
            <a:extLst>
              <a:ext uri="{FF2B5EF4-FFF2-40B4-BE49-F238E27FC236}">
                <a16:creationId xmlns:a16="http://schemas.microsoft.com/office/drawing/2014/main" xmlns="" id="{81520E12-FC25-44E0-9FAF-4CA30EEE8513}"/>
              </a:ext>
            </a:extLst>
          </p:cNvPr>
          <p:cNvCxnSpPr>
            <a:cxnSpLocks/>
            <a:stCxn id="80" idx="5"/>
            <a:endCxn id="86" idx="0"/>
          </p:cNvCxnSpPr>
          <p:nvPr/>
        </p:nvCxnSpPr>
        <p:spPr>
          <a:xfrm>
            <a:off x="7102383" y="2977327"/>
            <a:ext cx="171395" cy="768680"/>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AAFEC613-E60A-4A35-A0F9-F01224AEE289}"/>
              </a:ext>
            </a:extLst>
          </p:cNvPr>
          <p:cNvCxnSpPr>
            <a:cxnSpLocks/>
            <a:stCxn id="86" idx="4"/>
            <a:endCxn id="6" idx="7"/>
          </p:cNvCxnSpPr>
          <p:nvPr/>
        </p:nvCxnSpPr>
        <p:spPr>
          <a:xfrm flipH="1">
            <a:off x="6803602" y="3854007"/>
            <a:ext cx="470176" cy="857760"/>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ED6C55F2-CA23-434B-A9DC-13FF104663DC}"/>
              </a:ext>
            </a:extLst>
          </p:cNvPr>
          <p:cNvCxnSpPr>
            <a:cxnSpLocks/>
            <a:stCxn id="87" idx="1"/>
            <a:endCxn id="42" idx="5"/>
          </p:cNvCxnSpPr>
          <p:nvPr/>
        </p:nvCxnSpPr>
        <p:spPr>
          <a:xfrm flipH="1" flipV="1">
            <a:off x="5018492" y="3889102"/>
            <a:ext cx="691643" cy="349079"/>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79FCE367-E972-4705-9A26-06281E252F3B}"/>
              </a:ext>
            </a:extLst>
          </p:cNvPr>
          <p:cNvCxnSpPr>
            <a:cxnSpLocks/>
            <a:endCxn id="4" idx="4"/>
          </p:cNvCxnSpPr>
          <p:nvPr/>
        </p:nvCxnSpPr>
        <p:spPr>
          <a:xfrm flipH="1" flipV="1">
            <a:off x="4644082" y="2939651"/>
            <a:ext cx="285315" cy="832327"/>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AC168AC4-D4C3-4F63-9A79-1BF5D348C115}"/>
              </a:ext>
            </a:extLst>
          </p:cNvPr>
          <p:cNvCxnSpPr>
            <a:cxnSpLocks/>
          </p:cNvCxnSpPr>
          <p:nvPr/>
        </p:nvCxnSpPr>
        <p:spPr>
          <a:xfrm flipH="1">
            <a:off x="4525698" y="1890737"/>
            <a:ext cx="913748" cy="917328"/>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xmlns="" id="{5DE0B40A-F071-4AAF-A1ED-41CACE27559B}"/>
              </a:ext>
            </a:extLst>
          </p:cNvPr>
          <p:cNvCxnSpPr>
            <a:cxnSpLocks/>
            <a:stCxn id="3" idx="6"/>
            <a:endCxn id="50" idx="7"/>
          </p:cNvCxnSpPr>
          <p:nvPr/>
        </p:nvCxnSpPr>
        <p:spPr>
          <a:xfrm>
            <a:off x="5593406" y="1868996"/>
            <a:ext cx="941673" cy="518588"/>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xmlns="" id="{28A6294B-C9BC-4A76-A286-B61A9F2FE019}"/>
              </a:ext>
            </a:extLst>
          </p:cNvPr>
          <p:cNvSpPr txBox="1"/>
          <p:nvPr/>
        </p:nvSpPr>
        <p:spPr>
          <a:xfrm>
            <a:off x="4484575" y="2674219"/>
            <a:ext cx="25528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1" i="0" u="none" strike="noStrike" kern="1200" cap="none" spc="0" normalizeH="0" baseline="0" noProof="0">
                <a:ln>
                  <a:noFill/>
                </a:ln>
                <a:solidFill>
                  <a:srgbClr val="FFFFFF"/>
                </a:solidFill>
                <a:effectLst/>
                <a:uLnTx/>
                <a:uFillTx/>
                <a:latin typeface="Open Sans"/>
                <a:ea typeface="+mn-ea"/>
                <a:cs typeface="+mn-cs"/>
              </a:rPr>
              <a:t>X</a:t>
            </a:r>
          </a:p>
        </p:txBody>
      </p:sp>
      <p:sp>
        <p:nvSpPr>
          <p:cNvPr id="73" name="TextBox 72">
            <a:extLst>
              <a:ext uri="{FF2B5EF4-FFF2-40B4-BE49-F238E27FC236}">
                <a16:creationId xmlns:a16="http://schemas.microsoft.com/office/drawing/2014/main" xmlns="" id="{BAAA70A8-234F-4933-998D-CBA423AC017A}"/>
              </a:ext>
            </a:extLst>
          </p:cNvPr>
          <p:cNvSpPr txBox="1"/>
          <p:nvPr/>
        </p:nvSpPr>
        <p:spPr>
          <a:xfrm>
            <a:off x="193788" y="125682"/>
            <a:ext cx="7264854" cy="461665"/>
          </a:xfrm>
          <a:prstGeom prst="rect">
            <a:avLst/>
          </a:prstGeom>
          <a:noFill/>
        </p:spPr>
        <p:txBody>
          <a:bodyPr wrap="square" rtlCol="0">
            <a:spAutoFit/>
          </a:bodyPr>
          <a:lstStyle/>
          <a:p>
            <a:r>
              <a:rPr lang="en-ZA" sz="2400" b="1"/>
              <a:t>Beatrice – Metal fabrication (‘in-between’)</a:t>
            </a:r>
          </a:p>
        </p:txBody>
      </p:sp>
      <p:grpSp>
        <p:nvGrpSpPr>
          <p:cNvPr id="77" name="Group 76">
            <a:extLst>
              <a:ext uri="{FF2B5EF4-FFF2-40B4-BE49-F238E27FC236}">
                <a16:creationId xmlns:a16="http://schemas.microsoft.com/office/drawing/2014/main" xmlns="" id="{E4318BA8-9F1B-4FFF-86F7-D7700D0570F2}"/>
              </a:ext>
            </a:extLst>
          </p:cNvPr>
          <p:cNvGrpSpPr/>
          <p:nvPr/>
        </p:nvGrpSpPr>
        <p:grpSpPr>
          <a:xfrm>
            <a:off x="4584068" y="5923424"/>
            <a:ext cx="2915003" cy="452145"/>
            <a:chOff x="1471940" y="5890526"/>
            <a:chExt cx="2915003" cy="452145"/>
          </a:xfrm>
        </p:grpSpPr>
        <p:sp>
          <p:nvSpPr>
            <p:cNvPr id="79" name="Rectangle 78">
              <a:extLst>
                <a:ext uri="{FF2B5EF4-FFF2-40B4-BE49-F238E27FC236}">
                  <a16:creationId xmlns:a16="http://schemas.microsoft.com/office/drawing/2014/main" xmlns="" id="{6892673A-27AE-4E0B-A92B-72F6E5B5A530}"/>
                </a:ext>
              </a:extLst>
            </p:cNvPr>
            <p:cNvSpPr/>
            <p:nvPr/>
          </p:nvSpPr>
          <p:spPr>
            <a:xfrm>
              <a:off x="1471940" y="5890526"/>
              <a:ext cx="2915003" cy="45214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1" name="TextBox 90">
              <a:extLst>
                <a:ext uri="{FF2B5EF4-FFF2-40B4-BE49-F238E27FC236}">
                  <a16:creationId xmlns:a16="http://schemas.microsoft.com/office/drawing/2014/main" xmlns="" id="{E937185C-8EFE-426B-8C3E-E24EA3490E12}"/>
                </a:ext>
              </a:extLst>
            </p:cNvPr>
            <p:cNvSpPr txBox="1"/>
            <p:nvPr/>
          </p:nvSpPr>
          <p:spPr>
            <a:xfrm>
              <a:off x="2992205" y="5947376"/>
              <a:ext cx="11955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b="1" i="0" u="none" strike="noStrike" kern="1200" cap="none" spc="0" normalizeH="0" baseline="0" noProof="0">
                  <a:ln>
                    <a:noFill/>
                  </a:ln>
                  <a:solidFill>
                    <a:srgbClr val="8B0E3A"/>
                  </a:solidFill>
                  <a:effectLst/>
                  <a:uLnTx/>
                  <a:uFillTx/>
                  <a:latin typeface="Open Sans"/>
                  <a:ea typeface="+mn-ea"/>
                  <a:cs typeface="+mn-cs"/>
                </a:rPr>
                <a:t>Informal</a:t>
              </a:r>
            </a:p>
          </p:txBody>
        </p:sp>
        <p:sp>
          <p:nvSpPr>
            <p:cNvPr id="92" name="TextBox 91">
              <a:extLst>
                <a:ext uri="{FF2B5EF4-FFF2-40B4-BE49-F238E27FC236}">
                  <a16:creationId xmlns:a16="http://schemas.microsoft.com/office/drawing/2014/main" xmlns="" id="{CDEFCA19-2BE3-4615-9910-FD510FB57A7D}"/>
                </a:ext>
              </a:extLst>
            </p:cNvPr>
            <p:cNvSpPr txBox="1"/>
            <p:nvPr/>
          </p:nvSpPr>
          <p:spPr>
            <a:xfrm>
              <a:off x="1589542" y="5947376"/>
              <a:ext cx="11955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b="1" i="0" u="none" strike="noStrike" kern="1200" cap="none" spc="0" normalizeH="0" baseline="0" noProof="0">
                  <a:ln>
                    <a:noFill/>
                  </a:ln>
                  <a:solidFill>
                    <a:srgbClr val="001E28">
                      <a:lumMod val="90000"/>
                      <a:lumOff val="10000"/>
                    </a:srgbClr>
                  </a:solidFill>
                  <a:effectLst/>
                  <a:uLnTx/>
                  <a:uFillTx/>
                  <a:latin typeface="Open Sans"/>
                  <a:ea typeface="+mn-ea"/>
                  <a:cs typeface="+mn-cs"/>
                </a:rPr>
                <a:t>Formal</a:t>
              </a:r>
            </a:p>
          </p:txBody>
        </p:sp>
      </p:grpSp>
      <p:sp>
        <p:nvSpPr>
          <p:cNvPr id="93" name="TextBox 92">
            <a:extLst>
              <a:ext uri="{FF2B5EF4-FFF2-40B4-BE49-F238E27FC236}">
                <a16:creationId xmlns:a16="http://schemas.microsoft.com/office/drawing/2014/main" xmlns="" id="{CD8E04AC-A903-4171-86BA-F426E56D937B}"/>
              </a:ext>
            </a:extLst>
          </p:cNvPr>
          <p:cNvSpPr txBox="1"/>
          <p:nvPr/>
        </p:nvSpPr>
        <p:spPr>
          <a:xfrm>
            <a:off x="9238379" y="145399"/>
            <a:ext cx="1979626" cy="307777"/>
          </a:xfrm>
          <a:prstGeom prst="rect">
            <a:avLst/>
          </a:prstGeom>
          <a:noFill/>
        </p:spPr>
        <p:txBody>
          <a:bodyPr wrap="square" rtlCol="0">
            <a:spAutoFit/>
          </a:bodyPr>
          <a:lstStyle/>
          <a:p>
            <a:pPr algn="ctr"/>
            <a:r>
              <a:rPr lang="en-ZA" sz="1400" b="1" dirty="0">
                <a:solidFill>
                  <a:schemeClr val="accent2">
                    <a:lumMod val="75000"/>
                  </a:schemeClr>
                </a:solidFill>
              </a:rPr>
              <a:t>COVID-19 IMPACT</a:t>
            </a:r>
          </a:p>
        </p:txBody>
      </p:sp>
      <p:sp>
        <p:nvSpPr>
          <p:cNvPr id="94" name="TextBox 93">
            <a:extLst>
              <a:ext uri="{FF2B5EF4-FFF2-40B4-BE49-F238E27FC236}">
                <a16:creationId xmlns:a16="http://schemas.microsoft.com/office/drawing/2014/main" xmlns="" id="{495BF2AA-0F5D-4ED9-881E-66353D5BBA74}"/>
              </a:ext>
            </a:extLst>
          </p:cNvPr>
          <p:cNvSpPr txBox="1"/>
          <p:nvPr/>
        </p:nvSpPr>
        <p:spPr>
          <a:xfrm>
            <a:off x="6496977" y="4659280"/>
            <a:ext cx="582245" cy="292388"/>
          </a:xfrm>
          <a:prstGeom prst="rect">
            <a:avLst/>
          </a:prstGeom>
          <a:noFill/>
        </p:spPr>
        <p:txBody>
          <a:bodyPr wrap="square" rtlCol="0">
            <a:spAutoFit/>
          </a:bodyPr>
          <a:lstStyle/>
          <a:p>
            <a:pPr lvl="0">
              <a:defRPr/>
            </a:pPr>
            <a:r>
              <a:rPr lang="en-ZA" sz="1300" b="1">
                <a:solidFill>
                  <a:schemeClr val="bg1"/>
                </a:solidFill>
                <a:latin typeface="Calibri" panose="020F0502020204030204" pitchFamily="34" charset="0"/>
                <a:cs typeface="Calibri" panose="020F0502020204030204" pitchFamily="34" charset="0"/>
              </a:rPr>
              <a:t>√/X</a:t>
            </a:r>
            <a:endParaRPr kumimoji="0" lang="en-ZA" sz="1300" b="1" i="0" u="none" strike="noStrike" kern="1200" cap="none" spc="0" normalizeH="0" baseline="0" noProof="0">
              <a:ln>
                <a:noFill/>
              </a:ln>
              <a:solidFill>
                <a:schemeClr val="bg1"/>
              </a:solidFill>
              <a:effectLst/>
              <a:uLnTx/>
              <a:uFillTx/>
              <a:latin typeface="Open Sans"/>
            </a:endParaRPr>
          </a:p>
        </p:txBody>
      </p:sp>
      <p:cxnSp>
        <p:nvCxnSpPr>
          <p:cNvPr id="104" name="Straight Connector 103">
            <a:extLst>
              <a:ext uri="{FF2B5EF4-FFF2-40B4-BE49-F238E27FC236}">
                <a16:creationId xmlns:a16="http://schemas.microsoft.com/office/drawing/2014/main" xmlns="" id="{7E4F3A14-6977-440D-A065-3FCB2C5D5CFE}"/>
              </a:ext>
            </a:extLst>
          </p:cNvPr>
          <p:cNvCxnSpPr>
            <a:cxnSpLocks/>
          </p:cNvCxnSpPr>
          <p:nvPr/>
        </p:nvCxnSpPr>
        <p:spPr>
          <a:xfrm flipV="1">
            <a:off x="3920631" y="4498536"/>
            <a:ext cx="1711688" cy="25298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9B42E906-D8D0-44DB-9022-FB22F7AFE656}"/>
              </a:ext>
            </a:extLst>
          </p:cNvPr>
          <p:cNvSpPr txBox="1"/>
          <p:nvPr/>
        </p:nvSpPr>
        <p:spPr>
          <a:xfrm>
            <a:off x="224598" y="4127563"/>
            <a:ext cx="3270920" cy="515206"/>
          </a:xfrm>
          <a:prstGeom prst="rect">
            <a:avLst/>
          </a:prstGeom>
          <a:noFill/>
        </p:spPr>
        <p:txBody>
          <a:bodyPr wrap="square" lIns="91440" tIns="45720" rIns="91440" bIns="45720" anchor="t">
            <a:spAutoFit/>
          </a:bodyPr>
          <a:lstStyle>
            <a:defPPr>
              <a:defRPr lang="x-none"/>
            </a:defPPr>
            <a:lvl1pPr marR="0" lvl="0" indent="0" fontAlgn="auto">
              <a:lnSpc>
                <a:spcPct val="110000"/>
              </a:lnSpc>
              <a:spcBef>
                <a:spcPts val="0"/>
              </a:spcBef>
              <a:spcAft>
                <a:spcPts val="0"/>
              </a:spcAft>
              <a:buClrTx/>
              <a:buSzTx/>
              <a:buFontTx/>
              <a:buNone/>
              <a:tabLst/>
              <a:defRPr kumimoji="0" sz="1300" b="1" i="1" u="none" strike="noStrike" cap="none" spc="0" normalizeH="0" baseline="0">
                <a:ln>
                  <a:noFill/>
                </a:ln>
                <a:solidFill>
                  <a:srgbClr val="001E28">
                    <a:lumMod val="90000"/>
                    <a:lumOff val="10000"/>
                  </a:srgbClr>
                </a:solidFill>
                <a:effectLst/>
                <a:uLnTx/>
                <a:uFillTx/>
                <a:latin typeface="Open Sans"/>
              </a:defRPr>
            </a:lvl1pPr>
          </a:lstStyle>
          <a:p>
            <a:pPr>
              <a:defRPr/>
            </a:pPr>
            <a:r>
              <a:rPr lang="en-US" dirty="0">
                <a:solidFill>
                  <a:srgbClr val="8B0E3A"/>
                </a:solidFill>
              </a:rPr>
              <a:t>        Government support does not always trickle down</a:t>
            </a:r>
            <a:endParaRPr lang="en-US" b="1" i="1" u="none" strike="noStrike" kern="1200" cap="none" spc="0" normalizeH="0" baseline="0" noProof="0" dirty="0">
              <a:ln>
                <a:noFill/>
              </a:ln>
              <a:solidFill>
                <a:srgbClr val="8B0E3A"/>
              </a:solidFill>
              <a:effectLst/>
              <a:uLnTx/>
              <a:uFillTx/>
              <a:latin typeface="Open Sans"/>
            </a:endParaRPr>
          </a:p>
        </p:txBody>
      </p:sp>
      <p:pic>
        <p:nvPicPr>
          <p:cNvPr id="14" name="Picture 13" descr="A close up of a logo&#10;&#10;Description automatically generated">
            <a:extLst>
              <a:ext uri="{FF2B5EF4-FFF2-40B4-BE49-F238E27FC236}">
                <a16:creationId xmlns:a16="http://schemas.microsoft.com/office/drawing/2014/main" xmlns="" id="{ED00D139-B39E-4585-A406-BD37F33E7EF8}"/>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25732" y="4167553"/>
            <a:ext cx="297887" cy="196045"/>
          </a:xfrm>
          <a:prstGeom prst="rect">
            <a:avLst/>
          </a:prstGeom>
        </p:spPr>
      </p:pic>
      <p:sp>
        <p:nvSpPr>
          <p:cNvPr id="20" name="TextBox 19">
            <a:extLst>
              <a:ext uri="{FF2B5EF4-FFF2-40B4-BE49-F238E27FC236}">
                <a16:creationId xmlns:a16="http://schemas.microsoft.com/office/drawing/2014/main" xmlns="" id="{AD418B0D-96F5-4B4B-B65B-C31B3F83BF66}"/>
              </a:ext>
            </a:extLst>
          </p:cNvPr>
          <p:cNvSpPr txBox="1"/>
          <p:nvPr/>
        </p:nvSpPr>
        <p:spPr>
          <a:xfrm>
            <a:off x="7920129" y="418162"/>
            <a:ext cx="4205698" cy="692497"/>
          </a:xfrm>
          <a:prstGeom prst="rect">
            <a:avLst/>
          </a:prstGeom>
          <a:noFill/>
        </p:spPr>
        <p:txBody>
          <a:bodyPr wrap="square" rtlCol="0">
            <a:spAutoFit/>
          </a:bodyPr>
          <a:lstStyle/>
          <a:p>
            <a:pPr marL="180000" indent="-180000">
              <a:buFont typeface="Arial" panose="020B0604020202020204" pitchFamily="34" charset="0"/>
              <a:buChar char="•"/>
            </a:pPr>
            <a:r>
              <a:rPr lang="en-ZA" sz="1300" b="1" i="1" dirty="0">
                <a:solidFill>
                  <a:srgbClr val="E79C29">
                    <a:lumMod val="75000"/>
                  </a:srgbClr>
                </a:solidFill>
                <a:latin typeface="Open Sans"/>
              </a:rPr>
              <a:t>Negative impact – less demand and informal savings and credit groups have stopped operations</a:t>
            </a:r>
          </a:p>
        </p:txBody>
      </p:sp>
    </p:spTree>
    <p:extLst>
      <p:ext uri="{BB962C8B-B14F-4D97-AF65-F5344CB8AC3E}">
        <p14:creationId xmlns:p14="http://schemas.microsoft.com/office/powerpoint/2010/main" val="9981887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p:bldP spid="35" grpId="0" animBg="1"/>
      <p:bldP spid="154" grpId="0" animBg="1"/>
      <p:bldP spid="156" grpId="0"/>
      <p:bldP spid="182" grpId="0"/>
      <p:bldP spid="12" grpId="0" animBg="1"/>
      <p:bldP spid="13" grpId="0"/>
      <p:bldP spid="17" grpId="0" animBg="1"/>
      <p:bldP spid="18" grpId="0"/>
      <p:bldP spid="61" grpId="0"/>
      <p:bldP spid="67" grpId="0" animBg="1"/>
      <p:bldP spid="69" grpId="0"/>
      <p:bldP spid="81" grpId="0"/>
      <p:bldP spid="82" grpId="0"/>
      <p:bldP spid="83" grpId="0"/>
      <p:bldP spid="89" grpId="0"/>
      <p:bldP spid="43" grpId="0"/>
      <p:bldP spid="60" grpId="0"/>
      <p:bldP spid="93" grpId="0"/>
      <p:bldP spid="94"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F77543D0-E81E-4B0B-BBAC-DFAAA4654E56}"/>
              </a:ext>
            </a:extLst>
          </p:cNvPr>
          <p:cNvSpPr txBox="1"/>
          <p:nvPr/>
        </p:nvSpPr>
        <p:spPr>
          <a:xfrm>
            <a:off x="1069914" y="3782"/>
            <a:ext cx="5044662" cy="1460977"/>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en-ZA" sz="1250" b="0" i="0" u="none" strike="noStrike" kern="1200" cap="none" spc="0" normalizeH="0" baseline="0" noProof="0" dirty="0">
                <a:ln>
                  <a:noFill/>
                </a:ln>
                <a:solidFill>
                  <a:prstClr val="black"/>
                </a:solidFill>
                <a:effectLst/>
                <a:uLnTx/>
                <a:uFillTx/>
                <a:latin typeface="Open Sans"/>
                <a:ea typeface="+mn-ea"/>
                <a:cs typeface="+mn-cs"/>
              </a:rPr>
              <a:t>Beatrice is not required to have a county permit since </a:t>
            </a:r>
            <a:r>
              <a:rPr lang="en-ZA" sz="1250" dirty="0">
                <a:solidFill>
                  <a:prstClr val="black"/>
                </a:solidFill>
                <a:latin typeface="Open Sans"/>
              </a:rPr>
              <a:t>she operates from a temporary structure</a:t>
            </a:r>
            <a:r>
              <a:rPr kumimoji="0" lang="en-ZA" sz="1250" b="0" i="0" u="none" strike="noStrike" kern="1200" cap="none" spc="0" normalizeH="0" baseline="0" noProof="0" dirty="0">
                <a:ln>
                  <a:noFill/>
                </a:ln>
                <a:solidFill>
                  <a:prstClr val="black"/>
                </a:solidFill>
                <a:effectLst/>
                <a:uLnTx/>
                <a:uFillTx/>
                <a:latin typeface="Open Sans"/>
                <a:ea typeface="+mn-ea"/>
                <a:cs typeface="+mn-cs"/>
              </a:rPr>
              <a:t>. She did however recently </a:t>
            </a:r>
            <a:r>
              <a:rPr kumimoji="0" lang="en-ZA" sz="1250" b="1" i="0" u="none" strike="noStrike" kern="1200" cap="none" spc="0" normalizeH="0" baseline="0" noProof="0" dirty="0">
                <a:ln>
                  <a:noFill/>
                </a:ln>
                <a:solidFill>
                  <a:prstClr val="black"/>
                </a:solidFill>
                <a:effectLst/>
                <a:uLnTx/>
                <a:uFillTx/>
                <a:latin typeface="Open Sans"/>
                <a:ea typeface="+mn-ea"/>
                <a:cs typeface="+mn-cs"/>
              </a:rPr>
              <a:t>register her business in response to a small tender </a:t>
            </a:r>
            <a:r>
              <a:rPr kumimoji="0" lang="en-ZA" sz="1250" b="0" i="0" u="none" strike="noStrike" kern="1200" cap="none" spc="0" normalizeH="0" baseline="0" noProof="0" dirty="0">
                <a:ln>
                  <a:noFill/>
                </a:ln>
                <a:solidFill>
                  <a:prstClr val="black"/>
                </a:solidFill>
                <a:effectLst/>
                <a:uLnTx/>
                <a:uFillTx/>
                <a:latin typeface="Open Sans"/>
                <a:ea typeface="+mn-ea"/>
                <a:cs typeface="+mn-cs"/>
              </a:rPr>
              <a:t>from the UN. She has quickly realised the benefits of registering and thinks other businesses like hers should also do so. She also files annual returns using her personal KRA pin with the help of her husband</a:t>
            </a:r>
            <a:endParaRPr kumimoji="0" lang="en-US" sz="1250" b="0" i="0" u="none" strike="noStrike" kern="1200" cap="none" spc="0" normalizeH="0" baseline="0" noProof="0" dirty="0">
              <a:ln>
                <a:noFill/>
              </a:ln>
              <a:solidFill>
                <a:prstClr val="black"/>
              </a:solidFill>
              <a:effectLst/>
              <a:uLnTx/>
              <a:uFillTx/>
              <a:latin typeface="Open Sans"/>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xmlns="" id="{FBDBFABD-AF1F-4571-9B30-B6696496047E}"/>
              </a:ext>
            </a:extLst>
          </p:cNvPr>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59331" y="114188"/>
            <a:ext cx="406018" cy="461664"/>
          </a:xfrm>
          <a:prstGeom prst="rect">
            <a:avLst/>
          </a:prstGeom>
        </p:spPr>
      </p:pic>
      <p:pic>
        <p:nvPicPr>
          <p:cNvPr id="9" name="Picture 8" descr="A close up of a logo&#10;&#10;Description automatically generated">
            <a:extLst>
              <a:ext uri="{FF2B5EF4-FFF2-40B4-BE49-F238E27FC236}">
                <a16:creationId xmlns:a16="http://schemas.microsoft.com/office/drawing/2014/main" xmlns="" id="{DC5F7121-B198-4FE5-8E3C-59EE504A72A9}"/>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59331" y="1674083"/>
            <a:ext cx="397825" cy="413537"/>
          </a:xfrm>
          <a:prstGeom prst="rect">
            <a:avLst/>
          </a:prstGeom>
        </p:spPr>
      </p:pic>
      <p:sp>
        <p:nvSpPr>
          <p:cNvPr id="10" name="TextBox 9">
            <a:extLst>
              <a:ext uri="{FF2B5EF4-FFF2-40B4-BE49-F238E27FC236}">
                <a16:creationId xmlns:a16="http://schemas.microsoft.com/office/drawing/2014/main" xmlns="" id="{A06EFC20-9113-475B-8681-BD9DFB309380}"/>
              </a:ext>
            </a:extLst>
          </p:cNvPr>
          <p:cNvSpPr txBox="1"/>
          <p:nvPr/>
        </p:nvSpPr>
        <p:spPr>
          <a:xfrm>
            <a:off x="35959" y="2087620"/>
            <a:ext cx="948793"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a:ln>
                  <a:noFill/>
                </a:ln>
                <a:solidFill>
                  <a:prstClr val="black">
                    <a:lumMod val="85000"/>
                    <a:lumOff val="15000"/>
                  </a:prstClr>
                </a:solidFill>
                <a:effectLst/>
                <a:uLnTx/>
                <a:uFillTx/>
                <a:latin typeface="Open Sans"/>
                <a:ea typeface="+mn-ea"/>
                <a:cs typeface="+mn-cs"/>
              </a:rPr>
              <a:t>Premises</a:t>
            </a:r>
          </a:p>
        </p:txBody>
      </p:sp>
      <p:sp>
        <p:nvSpPr>
          <p:cNvPr id="11" name="TextBox 10">
            <a:extLst>
              <a:ext uri="{FF2B5EF4-FFF2-40B4-BE49-F238E27FC236}">
                <a16:creationId xmlns:a16="http://schemas.microsoft.com/office/drawing/2014/main" xmlns="" id="{CA918271-1D1F-4684-914F-B7A764399EA6}"/>
              </a:ext>
            </a:extLst>
          </p:cNvPr>
          <p:cNvSpPr txBox="1"/>
          <p:nvPr/>
        </p:nvSpPr>
        <p:spPr>
          <a:xfrm>
            <a:off x="57731" y="3386847"/>
            <a:ext cx="970264" cy="492443"/>
          </a:xfrm>
          <a:prstGeom prst="rect">
            <a:avLst/>
          </a:prstGeom>
          <a:noFill/>
        </p:spPr>
        <p:txBody>
          <a:bodyPr wrap="square" rtlCol="0">
            <a:spAutoFit/>
          </a:bodyPr>
          <a:lstStyle>
            <a:defPPr>
              <a:defRPr lang="en-US"/>
            </a:defPPr>
            <a:lvl1pPr>
              <a:defRPr sz="12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dirty="0">
                <a:ln>
                  <a:noFill/>
                </a:ln>
                <a:solidFill>
                  <a:prstClr val="black">
                    <a:lumMod val="85000"/>
                    <a:lumOff val="15000"/>
                  </a:prstClr>
                </a:solidFill>
                <a:effectLst/>
                <a:uLnTx/>
                <a:uFillTx/>
                <a:latin typeface="Open Sans"/>
                <a:ea typeface="+mn-ea"/>
                <a:cs typeface="+mn-cs"/>
              </a:rPr>
              <a:t>Financial services</a:t>
            </a:r>
          </a:p>
        </p:txBody>
      </p:sp>
      <p:pic>
        <p:nvPicPr>
          <p:cNvPr id="12" name="Picture 11" descr="A close up of a logo&#10;&#10;Description automatically generated">
            <a:extLst>
              <a:ext uri="{FF2B5EF4-FFF2-40B4-BE49-F238E27FC236}">
                <a16:creationId xmlns:a16="http://schemas.microsoft.com/office/drawing/2014/main" xmlns="" id="{8AC256E5-6187-44E1-9BAE-98AEA1BF178B}"/>
              </a:ext>
            </a:extLst>
          </p:cNvPr>
          <p:cNvPicPr>
            <a:picLocks noChangeAspect="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59331" y="2848598"/>
            <a:ext cx="277654" cy="461665"/>
          </a:xfrm>
          <a:prstGeom prst="rect">
            <a:avLst/>
          </a:prstGeom>
        </p:spPr>
      </p:pic>
      <p:sp>
        <p:nvSpPr>
          <p:cNvPr id="13" name="TextBox 12">
            <a:extLst>
              <a:ext uri="{FF2B5EF4-FFF2-40B4-BE49-F238E27FC236}">
                <a16:creationId xmlns:a16="http://schemas.microsoft.com/office/drawing/2014/main" xmlns="" id="{C3418905-7F49-4DDD-ACF2-B8335DE3D08E}"/>
              </a:ext>
            </a:extLst>
          </p:cNvPr>
          <p:cNvSpPr txBox="1"/>
          <p:nvPr/>
        </p:nvSpPr>
        <p:spPr>
          <a:xfrm>
            <a:off x="1069914" y="1527725"/>
            <a:ext cx="5043600" cy="1275670"/>
          </a:xfrm>
          <a:prstGeom prst="rect">
            <a:avLst/>
          </a:prstGeom>
          <a:noFill/>
        </p:spPr>
        <p:txBody>
          <a:bodyPr wrap="square">
            <a:spAutoFit/>
          </a:bodyPr>
          <a:lstStyle>
            <a:defPPr>
              <a:defRPr lang="en-US"/>
            </a:defPPr>
            <a:lvl1pPr algn="just">
              <a:lnSpc>
                <a:spcPct val="120000"/>
              </a:lnSpc>
              <a:spcAft>
                <a:spcPts val="800"/>
              </a:spcAft>
              <a:defRPr sz="1300"/>
            </a:lvl1pPr>
          </a:lstStyle>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Open Sans"/>
                <a:ea typeface="+mn-ea"/>
                <a:cs typeface="+mn-cs"/>
              </a:rPr>
              <a:t>Beatrice </a:t>
            </a:r>
            <a:r>
              <a:rPr kumimoji="0" lang="en-US" sz="1250" b="1" i="0" u="none" strike="noStrike" kern="1200" cap="none" spc="0" normalizeH="0" baseline="0" noProof="0" dirty="0">
                <a:ln>
                  <a:noFill/>
                </a:ln>
                <a:solidFill>
                  <a:prstClr val="black"/>
                </a:solidFill>
                <a:effectLst/>
                <a:uLnTx/>
                <a:uFillTx/>
                <a:latin typeface="Open Sans"/>
                <a:ea typeface="+mn-ea"/>
                <a:cs typeface="+mn-cs"/>
              </a:rPr>
              <a:t>acquired some space on an empty piece </a:t>
            </a:r>
            <a:r>
              <a:rPr lang="en-US" sz="1250" b="1" dirty="0">
                <a:solidFill>
                  <a:prstClr val="black"/>
                </a:solidFill>
                <a:latin typeface="Open Sans"/>
              </a:rPr>
              <a:t>of land</a:t>
            </a:r>
            <a:r>
              <a:rPr kumimoji="0" lang="en-US" sz="1250" b="0" i="0" u="none" strike="noStrike" kern="1200" cap="none" spc="0" normalizeH="0" baseline="0" noProof="0" dirty="0">
                <a:ln>
                  <a:noFill/>
                </a:ln>
                <a:solidFill>
                  <a:prstClr val="black"/>
                </a:solidFill>
                <a:effectLst/>
                <a:uLnTx/>
                <a:uFillTx/>
                <a:latin typeface="Open Sans"/>
                <a:ea typeface="+mn-ea"/>
                <a:cs typeface="+mn-cs"/>
              </a:rPr>
              <a:t>. Overtime she has </a:t>
            </a:r>
            <a:r>
              <a:rPr kumimoji="0" lang="en-US" sz="1250" b="1" i="0" u="none" strike="noStrike" kern="1200" cap="none" spc="0" normalizeH="0" baseline="0" noProof="0" dirty="0">
                <a:ln>
                  <a:noFill/>
                </a:ln>
                <a:solidFill>
                  <a:prstClr val="black"/>
                </a:solidFill>
                <a:effectLst/>
                <a:uLnTx/>
                <a:uFillTx/>
                <a:latin typeface="Open Sans"/>
                <a:ea typeface="+mn-ea"/>
                <a:cs typeface="+mn-cs"/>
              </a:rPr>
              <a:t>constructed numerous temporary structures</a:t>
            </a:r>
            <a:r>
              <a:rPr kumimoji="0" lang="en-US" sz="1250" b="0" i="0" u="none" strike="noStrike" kern="1200" cap="none" spc="0" normalizeH="0" baseline="0" noProof="0" dirty="0">
                <a:ln>
                  <a:noFill/>
                </a:ln>
                <a:solidFill>
                  <a:prstClr val="black"/>
                </a:solidFill>
                <a:effectLst/>
                <a:uLnTx/>
                <a:uFillTx/>
                <a:latin typeface="Open Sans"/>
                <a:ea typeface="+mn-ea"/>
                <a:cs typeface="+mn-cs"/>
              </a:rPr>
              <a:t> on the land including two shops to display items, two storage rooms, a workspace and two other stores that she rents out. She herself </a:t>
            </a:r>
            <a:r>
              <a:rPr kumimoji="0" lang="en-US" sz="1250" i="0" u="none" strike="noStrike" kern="1200" cap="none" spc="0" normalizeH="0" baseline="0" noProof="0" dirty="0">
                <a:ln>
                  <a:noFill/>
                </a:ln>
                <a:solidFill>
                  <a:prstClr val="black"/>
                </a:solidFill>
                <a:effectLst/>
                <a:uLnTx/>
                <a:uFillTx/>
                <a:latin typeface="Open Sans"/>
                <a:ea typeface="+mn-ea"/>
                <a:cs typeface="+mn-cs"/>
              </a:rPr>
              <a:t>does not pay any rent for the land. </a:t>
            </a:r>
          </a:p>
        </p:txBody>
      </p:sp>
      <p:cxnSp>
        <p:nvCxnSpPr>
          <p:cNvPr id="15" name="Straight Connector 14">
            <a:extLst>
              <a:ext uri="{FF2B5EF4-FFF2-40B4-BE49-F238E27FC236}">
                <a16:creationId xmlns:a16="http://schemas.microsoft.com/office/drawing/2014/main" xmlns="" id="{B19356FB-EC1C-4EF1-9A3D-70AC84F48B73}"/>
              </a:ext>
            </a:extLst>
          </p:cNvPr>
          <p:cNvCxnSpPr>
            <a:cxnSpLocks/>
          </p:cNvCxnSpPr>
          <p:nvPr/>
        </p:nvCxnSpPr>
        <p:spPr>
          <a:xfrm>
            <a:off x="88900" y="1487138"/>
            <a:ext cx="5940000" cy="0"/>
          </a:xfrm>
          <a:prstGeom prst="line">
            <a:avLst/>
          </a:prstGeom>
          <a:ln w="127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9E9AF8B6-716F-431F-B3DB-AF4B94074171}"/>
              </a:ext>
            </a:extLst>
          </p:cNvPr>
          <p:cNvCxnSpPr>
            <a:cxnSpLocks/>
          </p:cNvCxnSpPr>
          <p:nvPr/>
        </p:nvCxnSpPr>
        <p:spPr>
          <a:xfrm>
            <a:off x="88900" y="2744581"/>
            <a:ext cx="5940000" cy="0"/>
          </a:xfrm>
          <a:prstGeom prst="line">
            <a:avLst/>
          </a:prstGeom>
          <a:ln w="127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258916F5-A2EF-4EB6-959C-1A2AB337B8CE}"/>
              </a:ext>
            </a:extLst>
          </p:cNvPr>
          <p:cNvSpPr txBox="1"/>
          <p:nvPr/>
        </p:nvSpPr>
        <p:spPr>
          <a:xfrm>
            <a:off x="1069914" y="2742338"/>
            <a:ext cx="5043600" cy="3071738"/>
          </a:xfrm>
          <a:prstGeom prst="rect">
            <a:avLst/>
          </a:prstGeom>
          <a:noFill/>
        </p:spPr>
        <p:txBody>
          <a:bodyPr wrap="square" lIns="91440" tIns="45720" rIns="91440" bIns="45720" anchor="t">
            <a:spAutoFit/>
          </a:bodyPr>
          <a:lstStyle>
            <a:defPPr>
              <a:defRPr lang="en-US"/>
            </a:defPPr>
            <a:lvl1pPr algn="just">
              <a:lnSpc>
                <a:spcPct val="120000"/>
              </a:lnSpc>
              <a:spcAft>
                <a:spcPts val="800"/>
              </a:spcAft>
              <a:defRPr sz="1300"/>
            </a:lvl1pPr>
          </a:lstStyle>
          <a:p>
            <a:pPr>
              <a:defRPr/>
            </a:pPr>
            <a:r>
              <a:rPr lang="en-ZA" sz="1250" dirty="0">
                <a:latin typeface="Open Sans"/>
              </a:rPr>
              <a:t>Beatrice’s </a:t>
            </a:r>
            <a:r>
              <a:rPr lang="en-ZA" sz="1250" b="1" dirty="0">
                <a:latin typeface="Open Sans"/>
              </a:rPr>
              <a:t>husband provided her with the initial capital to start her business</a:t>
            </a:r>
            <a:r>
              <a:rPr lang="en-ZA" sz="1250" dirty="0">
                <a:latin typeface="Open Sans"/>
              </a:rPr>
              <a:t>. Over the years she has</a:t>
            </a:r>
            <a:r>
              <a:rPr kumimoji="0" lang="en-ZA" sz="1250" b="0" i="0" u="none" strike="noStrike" kern="1200" cap="none" spc="0" normalizeH="0" baseline="0" noProof="0" dirty="0">
                <a:ln>
                  <a:noFill/>
                </a:ln>
                <a:effectLst/>
                <a:uLnTx/>
                <a:uFillTx/>
                <a:latin typeface="Open Sans"/>
                <a:ea typeface="+mn-ea"/>
                <a:cs typeface="+mn-cs"/>
              </a:rPr>
              <a:t> used </a:t>
            </a:r>
            <a:r>
              <a:rPr kumimoji="0" lang="en-ZA" sz="1250" b="1" i="0" u="none" strike="noStrike" kern="1200" cap="none" spc="0" normalizeH="0" baseline="0" noProof="0" dirty="0">
                <a:ln>
                  <a:noFill/>
                </a:ln>
                <a:effectLst/>
                <a:uLnTx/>
                <a:uFillTx/>
                <a:latin typeface="Open Sans"/>
                <a:ea typeface="+mn-ea"/>
                <a:cs typeface="+mn-cs"/>
              </a:rPr>
              <a:t>numerous loans from </a:t>
            </a:r>
            <a:r>
              <a:rPr kumimoji="0" lang="en-ZA" sz="1250" b="1" i="0" u="none" strike="noStrike" kern="1200" cap="none" spc="0" normalizeH="0" baseline="0" noProof="0" dirty="0" smtClean="0">
                <a:ln>
                  <a:noFill/>
                </a:ln>
                <a:effectLst/>
                <a:uLnTx/>
                <a:uFillTx/>
                <a:latin typeface="Open Sans"/>
                <a:ea typeface="+mn-ea"/>
                <a:cs typeface="+mn-cs"/>
              </a:rPr>
              <a:t>her bank </a:t>
            </a:r>
            <a:r>
              <a:rPr kumimoji="0" lang="en-ZA" sz="1250" b="0" i="0" u="none" strike="noStrike" kern="1200" cap="none" spc="0" normalizeH="0" baseline="0" noProof="0" dirty="0" smtClean="0">
                <a:ln>
                  <a:noFill/>
                </a:ln>
                <a:effectLst/>
                <a:uLnTx/>
                <a:uFillTx/>
                <a:latin typeface="Open Sans"/>
                <a:ea typeface="+mn-ea"/>
                <a:cs typeface="+mn-cs"/>
              </a:rPr>
              <a:t>to </a:t>
            </a:r>
            <a:r>
              <a:rPr kumimoji="0" lang="en-ZA" sz="1250" b="0" i="0" u="none" strike="noStrike" kern="1200" cap="none" spc="0" normalizeH="0" baseline="0" noProof="0" dirty="0">
                <a:ln>
                  <a:noFill/>
                </a:ln>
                <a:effectLst/>
                <a:uLnTx/>
                <a:uFillTx/>
                <a:latin typeface="Open Sans"/>
                <a:ea typeface="+mn-ea"/>
                <a:cs typeface="+mn-cs"/>
              </a:rPr>
              <a:t>grow her business. These loans are typically taken out to buy materials when she receives large orders. </a:t>
            </a:r>
            <a:r>
              <a:rPr lang="en-ZA" sz="1250" dirty="0">
                <a:latin typeface="Open Sans"/>
              </a:rPr>
              <a:t>However, she </a:t>
            </a:r>
            <a:r>
              <a:rPr lang="en-ZA" sz="1250" b="1" dirty="0">
                <a:latin typeface="Open Sans"/>
              </a:rPr>
              <a:t>strongly dislikes the group loan structure </a:t>
            </a:r>
            <a:r>
              <a:rPr lang="en-ZA" sz="1250" dirty="0">
                <a:latin typeface="Open Sans"/>
              </a:rPr>
              <a:t>offered by these institutions due to bad past experiences of other members defaulting on their loans. She is now relying more on </a:t>
            </a:r>
            <a:r>
              <a:rPr lang="en-ZA" sz="1250" b="1" dirty="0">
                <a:latin typeface="Open Sans"/>
              </a:rPr>
              <a:t>informal sources for loans</a:t>
            </a:r>
            <a:r>
              <a:rPr lang="en-ZA" sz="1250" dirty="0">
                <a:latin typeface="Open Sans"/>
              </a:rPr>
              <a:t>, either from her husband (who borrows from his employer) or from friends in business. She’s also decided to </a:t>
            </a:r>
            <a:r>
              <a:rPr lang="en-ZA" sz="1250" b="1" dirty="0">
                <a:latin typeface="Open Sans"/>
              </a:rPr>
              <a:t>save more in an informal savings group,</a:t>
            </a:r>
            <a:r>
              <a:rPr lang="en-ZA" sz="1250" dirty="0">
                <a:latin typeface="Open Sans"/>
              </a:rPr>
              <a:t> a ‘merry-go-round’, to “boost” her business when needed. However, the </a:t>
            </a:r>
            <a:r>
              <a:rPr lang="en-ZA" sz="1250" b="1" dirty="0">
                <a:latin typeface="Open Sans"/>
              </a:rPr>
              <a:t>merry-go-round stopped during COVID-19.</a:t>
            </a:r>
            <a:r>
              <a:rPr lang="en-ZA" sz="1250" dirty="0">
                <a:latin typeface="Open Sans"/>
              </a:rPr>
              <a:t> </a:t>
            </a:r>
            <a:r>
              <a:rPr kumimoji="0" lang="en-ZA" sz="1250" b="0" i="0" u="none" strike="noStrike" kern="1200" cap="none" spc="0" normalizeH="0" baseline="0" noProof="0" dirty="0">
                <a:ln>
                  <a:noFill/>
                </a:ln>
                <a:effectLst/>
                <a:uLnTx/>
                <a:uFillTx/>
                <a:latin typeface="Open Sans"/>
                <a:ea typeface="+mn-ea"/>
                <a:cs typeface="+mn-cs"/>
              </a:rPr>
              <a:t>In terms of payments, most clients pay in </a:t>
            </a:r>
            <a:r>
              <a:rPr kumimoji="0" lang="en-ZA" sz="1250" b="0" i="0" u="none" strike="noStrike" kern="1200" cap="none" spc="0" normalizeH="0" baseline="0" noProof="0" dirty="0" err="1">
                <a:ln>
                  <a:noFill/>
                </a:ln>
                <a:effectLst/>
                <a:uLnTx/>
                <a:uFillTx/>
                <a:latin typeface="Open Sans"/>
                <a:ea typeface="+mn-ea"/>
                <a:cs typeface="+mn-cs"/>
              </a:rPr>
              <a:t>cas</a:t>
            </a:r>
            <a:r>
              <a:rPr lang="en-ZA" sz="1250" dirty="0">
                <a:latin typeface="Open Sans"/>
              </a:rPr>
              <a:t>h but some pay her via her personal </a:t>
            </a:r>
            <a:r>
              <a:rPr lang="en-ZA" sz="1250" dirty="0" smtClean="0">
                <a:latin typeface="Open Sans"/>
              </a:rPr>
              <a:t>Mobile Money </a:t>
            </a:r>
            <a:r>
              <a:rPr lang="en-ZA" sz="1250" dirty="0">
                <a:latin typeface="Open Sans"/>
              </a:rPr>
              <a:t>account.</a:t>
            </a:r>
            <a:endParaRPr kumimoji="0" lang="en-ZA" sz="1250" b="0" i="0" u="none" strike="noStrike" kern="1200" cap="none" spc="0" normalizeH="0" baseline="0" noProof="0" dirty="0">
              <a:ln>
                <a:noFill/>
              </a:ln>
              <a:effectLst/>
              <a:uLnTx/>
              <a:uFillTx/>
              <a:latin typeface="Open Sans"/>
              <a:ea typeface="+mn-ea"/>
              <a:cs typeface="+mn-cs"/>
            </a:endParaRPr>
          </a:p>
        </p:txBody>
      </p:sp>
      <p:pic>
        <p:nvPicPr>
          <p:cNvPr id="18" name="Picture 17" descr="A close up of a logo&#10;&#10;Description automatically generated">
            <a:extLst>
              <a:ext uri="{FF2B5EF4-FFF2-40B4-BE49-F238E27FC236}">
                <a16:creationId xmlns:a16="http://schemas.microsoft.com/office/drawing/2014/main" xmlns="" id="{EA57DF87-485C-46A0-B3FE-6C0C79874ECA}"/>
              </a:ext>
            </a:extLst>
          </p:cNvPr>
          <p:cNvPicPr>
            <a:picLocks noChangeAspect="1"/>
          </p:cNvPicPr>
          <p:nvPr/>
        </p:nvPicPr>
        <p:blipFill rotWithShape="1">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6420968" y="139588"/>
            <a:ext cx="391953" cy="362819"/>
          </a:xfrm>
          <a:prstGeom prst="rect">
            <a:avLst/>
          </a:prstGeom>
        </p:spPr>
      </p:pic>
      <p:sp>
        <p:nvSpPr>
          <p:cNvPr id="19" name="TextBox 18">
            <a:extLst>
              <a:ext uri="{FF2B5EF4-FFF2-40B4-BE49-F238E27FC236}">
                <a16:creationId xmlns:a16="http://schemas.microsoft.com/office/drawing/2014/main" xmlns="" id="{B27B3FF6-F136-4EBE-8249-E3BE72826740}"/>
              </a:ext>
            </a:extLst>
          </p:cNvPr>
          <p:cNvSpPr txBox="1"/>
          <p:nvPr/>
        </p:nvSpPr>
        <p:spPr>
          <a:xfrm>
            <a:off x="6272392" y="544150"/>
            <a:ext cx="1223601" cy="292388"/>
          </a:xfrm>
          <a:prstGeom prst="rect">
            <a:avLst/>
          </a:prstGeom>
          <a:noFill/>
        </p:spPr>
        <p:txBody>
          <a:bodyPr wrap="square" rtlCol="0">
            <a:spAutoFit/>
          </a:bodyPr>
          <a:lstStyle>
            <a:defPPr>
              <a:defRPr lang="en-US"/>
            </a:defPPr>
            <a:lvl1pPr algn="ctr">
              <a:defRPr sz="1300" b="1">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a:ln>
                  <a:noFill/>
                </a:ln>
                <a:solidFill>
                  <a:schemeClr val="tx1"/>
                </a:solidFill>
                <a:effectLst/>
                <a:uLnTx/>
                <a:uFillTx/>
                <a:latin typeface="Open Sans"/>
                <a:ea typeface="+mn-ea"/>
                <a:cs typeface="+mn-cs"/>
              </a:rPr>
              <a:t>Labour</a:t>
            </a:r>
          </a:p>
        </p:txBody>
      </p:sp>
      <p:sp>
        <p:nvSpPr>
          <p:cNvPr id="20" name="TextBox 19">
            <a:extLst>
              <a:ext uri="{FF2B5EF4-FFF2-40B4-BE49-F238E27FC236}">
                <a16:creationId xmlns:a16="http://schemas.microsoft.com/office/drawing/2014/main" xmlns="" id="{7EE41F73-F226-468D-A8F5-B081F8C6E3BB}"/>
              </a:ext>
            </a:extLst>
          </p:cNvPr>
          <p:cNvSpPr txBox="1"/>
          <p:nvPr/>
        </p:nvSpPr>
        <p:spPr>
          <a:xfrm>
            <a:off x="6272392" y="2249470"/>
            <a:ext cx="1323243" cy="292388"/>
          </a:xfrm>
          <a:prstGeom prst="rect">
            <a:avLst/>
          </a:prstGeom>
          <a:noFill/>
        </p:spPr>
        <p:txBody>
          <a:bodyPr wrap="square" rtlCol="0">
            <a:spAutoFit/>
          </a:bodyPr>
          <a:lstStyle>
            <a:defPPr>
              <a:defRPr lang="en-US"/>
            </a:defPPr>
            <a:lvl1pPr algn="ctr">
              <a:defRPr sz="1300" b="1">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a:ln>
                  <a:noFill/>
                </a:ln>
                <a:solidFill>
                  <a:schemeClr val="tx1"/>
                </a:solidFill>
                <a:effectLst/>
                <a:uLnTx/>
                <a:uFillTx/>
                <a:latin typeface="Open Sans"/>
                <a:ea typeface="+mn-ea"/>
                <a:cs typeface="+mn-cs"/>
              </a:rPr>
              <a:t>Suppliers</a:t>
            </a:r>
          </a:p>
        </p:txBody>
      </p:sp>
      <p:sp>
        <p:nvSpPr>
          <p:cNvPr id="21" name="TextBox 20">
            <a:extLst>
              <a:ext uri="{FF2B5EF4-FFF2-40B4-BE49-F238E27FC236}">
                <a16:creationId xmlns:a16="http://schemas.microsoft.com/office/drawing/2014/main" xmlns="" id="{9FF30E24-D18C-4F1F-B03B-F90882DDFDA0}"/>
              </a:ext>
            </a:extLst>
          </p:cNvPr>
          <p:cNvSpPr txBox="1"/>
          <p:nvPr/>
        </p:nvSpPr>
        <p:spPr>
          <a:xfrm>
            <a:off x="6250620" y="4046705"/>
            <a:ext cx="1323243" cy="292388"/>
          </a:xfrm>
          <a:prstGeom prst="rect">
            <a:avLst/>
          </a:prstGeom>
          <a:noFill/>
        </p:spPr>
        <p:txBody>
          <a:bodyPr wrap="square" rtlCol="0">
            <a:spAutoFit/>
          </a:bodyPr>
          <a:lstStyle>
            <a:defPPr>
              <a:defRPr lang="en-US"/>
            </a:defPPr>
            <a:lvl1pPr algn="ctr">
              <a:defRPr sz="1300" b="1">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a:ln>
                  <a:noFill/>
                </a:ln>
                <a:solidFill>
                  <a:schemeClr val="tx1"/>
                </a:solidFill>
                <a:effectLst/>
                <a:uLnTx/>
                <a:uFillTx/>
                <a:latin typeface="Open Sans"/>
                <a:ea typeface="+mn-ea"/>
                <a:cs typeface="+mn-cs"/>
              </a:rPr>
              <a:t>Customers</a:t>
            </a:r>
          </a:p>
        </p:txBody>
      </p:sp>
      <p:sp>
        <p:nvSpPr>
          <p:cNvPr id="22" name="TextBox 21">
            <a:extLst>
              <a:ext uri="{FF2B5EF4-FFF2-40B4-BE49-F238E27FC236}">
                <a16:creationId xmlns:a16="http://schemas.microsoft.com/office/drawing/2014/main" xmlns="" id="{ECE84F65-082E-471A-83C9-0F67C175B54E}"/>
              </a:ext>
            </a:extLst>
          </p:cNvPr>
          <p:cNvSpPr txBox="1"/>
          <p:nvPr/>
        </p:nvSpPr>
        <p:spPr>
          <a:xfrm>
            <a:off x="6272392" y="5629523"/>
            <a:ext cx="1323243" cy="492443"/>
          </a:xfrm>
          <a:prstGeom prst="rect">
            <a:avLst/>
          </a:prstGeom>
          <a:noFill/>
        </p:spPr>
        <p:txBody>
          <a:bodyPr wrap="square" rtlCol="0">
            <a:spAutoFit/>
          </a:bodyPr>
          <a:lstStyle>
            <a:defPPr>
              <a:defRPr lang="en-US"/>
            </a:defPPr>
            <a:lvl1pPr algn="ctr">
              <a:defRPr sz="1300" b="1">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a:ln>
                  <a:noFill/>
                </a:ln>
                <a:solidFill>
                  <a:schemeClr val="tx1"/>
                </a:solidFill>
                <a:effectLst/>
                <a:uLnTx/>
                <a:uFillTx/>
                <a:latin typeface="Open Sans"/>
                <a:ea typeface="+mn-ea"/>
                <a:cs typeface="+mn-cs"/>
              </a:rPr>
              <a:t>Assoc-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err="1">
                <a:ln>
                  <a:noFill/>
                </a:ln>
                <a:solidFill>
                  <a:schemeClr val="tx1"/>
                </a:solidFill>
                <a:effectLst/>
                <a:uLnTx/>
                <a:uFillTx/>
                <a:latin typeface="Open Sans"/>
                <a:ea typeface="+mn-ea"/>
                <a:cs typeface="+mn-cs"/>
              </a:rPr>
              <a:t>iations</a:t>
            </a:r>
            <a:endParaRPr kumimoji="0" lang="en-ZA" sz="1300" b="1" i="0" u="none" strike="noStrike" kern="1200" cap="none" spc="0" normalizeH="0" baseline="0" noProof="0">
              <a:ln>
                <a:noFill/>
              </a:ln>
              <a:solidFill>
                <a:schemeClr val="tx1"/>
              </a:solidFill>
              <a:effectLst/>
              <a:uLnTx/>
              <a:uFillTx/>
              <a:latin typeface="Open Sans"/>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xmlns="" id="{BCEA935A-6D9D-4B03-A136-CFB12EC07333}"/>
              </a:ext>
            </a:extLst>
          </p:cNvPr>
          <p:cNvPicPr>
            <a:picLocks noChangeAspect="1"/>
          </p:cNvPicPr>
          <p:nvPr/>
        </p:nvPicPr>
        <p:blipFill rotWithShape="1">
          <a:blip r:embed="rId6"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flipH="1">
            <a:off x="6379252" y="1836784"/>
            <a:ext cx="610938" cy="364206"/>
          </a:xfrm>
          <a:prstGeom prst="rect">
            <a:avLst/>
          </a:prstGeom>
        </p:spPr>
      </p:pic>
      <p:pic>
        <p:nvPicPr>
          <p:cNvPr id="24" name="Picture 23" descr="A close up of a logo&#10;&#10;Description automatically generated">
            <a:extLst>
              <a:ext uri="{FF2B5EF4-FFF2-40B4-BE49-F238E27FC236}">
                <a16:creationId xmlns:a16="http://schemas.microsoft.com/office/drawing/2014/main" xmlns="" id="{1BB07C1D-2852-46E3-9B1F-2EBC519652FC}"/>
              </a:ext>
            </a:extLst>
          </p:cNvPr>
          <p:cNvPicPr>
            <a:picLocks noChangeAspect="1"/>
          </p:cNvPicPr>
          <p:nvPr/>
        </p:nvPicPr>
        <p:blipFill rotWithShape="1">
          <a:blip r:embed="rId7"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6390590" y="3531230"/>
            <a:ext cx="554307" cy="473231"/>
          </a:xfrm>
          <a:prstGeom prst="rect">
            <a:avLst/>
          </a:prstGeom>
        </p:spPr>
      </p:pic>
      <p:pic>
        <p:nvPicPr>
          <p:cNvPr id="25" name="Picture 24" descr="A close up of a logo&#10;&#10;Description automatically generated">
            <a:extLst>
              <a:ext uri="{FF2B5EF4-FFF2-40B4-BE49-F238E27FC236}">
                <a16:creationId xmlns:a16="http://schemas.microsoft.com/office/drawing/2014/main" xmlns="" id="{139E95BE-9DAD-4174-BFFA-1CAC7045D629}"/>
              </a:ext>
            </a:extLst>
          </p:cNvPr>
          <p:cNvPicPr>
            <a:picLocks noChangeAspect="1"/>
          </p:cNvPicPr>
          <p:nvPr/>
        </p:nvPicPr>
        <p:blipFill rotWithShape="1">
          <a:blip r:embed="rId8"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6402883" y="5240901"/>
            <a:ext cx="456340" cy="373599"/>
          </a:xfrm>
          <a:prstGeom prst="rect">
            <a:avLst/>
          </a:prstGeom>
        </p:spPr>
      </p:pic>
      <p:sp>
        <p:nvSpPr>
          <p:cNvPr id="26" name="TextBox 25">
            <a:extLst>
              <a:ext uri="{FF2B5EF4-FFF2-40B4-BE49-F238E27FC236}">
                <a16:creationId xmlns:a16="http://schemas.microsoft.com/office/drawing/2014/main" xmlns="" id="{A2F60EAA-1654-40E0-8129-7D2E900882AC}"/>
              </a:ext>
            </a:extLst>
          </p:cNvPr>
          <p:cNvSpPr txBox="1"/>
          <p:nvPr/>
        </p:nvSpPr>
        <p:spPr>
          <a:xfrm>
            <a:off x="7189113" y="5117184"/>
            <a:ext cx="4896000" cy="168674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Open Sans"/>
                <a:ea typeface="+mn-ea"/>
                <a:cs typeface="+mn-cs"/>
              </a:rPr>
              <a:t>She is a </a:t>
            </a:r>
            <a:r>
              <a:rPr kumimoji="0" lang="en-US" sz="1250" b="1" i="0" u="none" strike="noStrike" kern="1200" cap="none" spc="0" normalizeH="0" baseline="0" noProof="0" dirty="0">
                <a:ln>
                  <a:noFill/>
                </a:ln>
                <a:solidFill>
                  <a:prstClr val="black"/>
                </a:solidFill>
                <a:effectLst/>
                <a:uLnTx/>
                <a:uFillTx/>
                <a:latin typeface="Open Sans"/>
                <a:ea typeface="+mn-ea"/>
                <a:cs typeface="+mn-cs"/>
              </a:rPr>
              <a:t>registered member of the </a:t>
            </a:r>
            <a:r>
              <a:rPr kumimoji="0" lang="en-US" sz="1250" b="1" i="0" u="none" strike="noStrike" kern="1200" cap="none" spc="0" normalizeH="0" baseline="0" noProof="0" dirty="0" err="1">
                <a:ln>
                  <a:noFill/>
                </a:ln>
                <a:solidFill>
                  <a:prstClr val="black"/>
                </a:solidFill>
                <a:effectLst/>
                <a:uLnTx/>
                <a:uFillTx/>
                <a:latin typeface="Open Sans"/>
                <a:ea typeface="+mn-ea"/>
                <a:cs typeface="+mn-cs"/>
              </a:rPr>
              <a:t>Jua</a:t>
            </a:r>
            <a:r>
              <a:rPr kumimoji="0" lang="en-US" sz="1250" b="1" i="0" u="none" strike="noStrike" kern="1200" cap="none" spc="0" normalizeH="0" baseline="0" noProof="0" dirty="0">
                <a:ln>
                  <a:noFill/>
                </a:ln>
                <a:solidFill>
                  <a:prstClr val="black"/>
                </a:solidFill>
                <a:effectLst/>
                <a:uLnTx/>
                <a:uFillTx/>
                <a:latin typeface="Open Sans"/>
                <a:ea typeface="+mn-ea"/>
                <a:cs typeface="+mn-cs"/>
              </a:rPr>
              <a:t> Kali association </a:t>
            </a:r>
            <a:r>
              <a:rPr kumimoji="0" lang="en-US" sz="1250" b="0" i="0" u="none" strike="noStrike" kern="1200" cap="none" spc="0" normalizeH="0" baseline="0" noProof="0" dirty="0">
                <a:ln>
                  <a:noFill/>
                </a:ln>
                <a:solidFill>
                  <a:prstClr val="black"/>
                </a:solidFill>
                <a:effectLst/>
                <a:uLnTx/>
                <a:uFillTx/>
                <a:latin typeface="Open Sans"/>
                <a:ea typeface="+mn-ea"/>
                <a:cs typeface="+mn-cs"/>
              </a:rPr>
              <a:t>which she joined voluntarily. She pays a monthly fee of </a:t>
            </a:r>
            <a:r>
              <a:rPr kumimoji="0" lang="en-US" sz="1250" b="0" i="0" u="none" strike="noStrike" kern="1200" cap="none" spc="0" normalizeH="0" baseline="0" noProof="0" dirty="0" err="1">
                <a:ln>
                  <a:noFill/>
                </a:ln>
                <a:solidFill>
                  <a:prstClr val="black"/>
                </a:solidFill>
                <a:effectLst/>
                <a:uLnTx/>
                <a:uFillTx/>
                <a:latin typeface="Open Sans"/>
                <a:ea typeface="+mn-ea"/>
                <a:cs typeface="+mn-cs"/>
              </a:rPr>
              <a:t>KSh</a:t>
            </a:r>
            <a:r>
              <a:rPr kumimoji="0" lang="en-US" sz="1250" b="0" i="0" u="none" strike="noStrike" kern="1200" cap="none" spc="0" normalizeH="0" baseline="0" noProof="0" dirty="0">
                <a:ln>
                  <a:noFill/>
                </a:ln>
                <a:solidFill>
                  <a:prstClr val="black"/>
                </a:solidFill>
                <a:effectLst/>
                <a:uLnTx/>
                <a:uFillTx/>
                <a:latin typeface="Open Sans"/>
                <a:ea typeface="+mn-ea"/>
                <a:cs typeface="+mn-cs"/>
              </a:rPr>
              <a:t> 40. She was previously chairlady of the association and </a:t>
            </a:r>
            <a:r>
              <a:rPr kumimoji="0" lang="en-US" sz="1250" b="1" i="0" u="none" strike="noStrike" kern="1200" cap="none" spc="0" normalizeH="0" baseline="0" noProof="0" dirty="0">
                <a:ln>
                  <a:noFill/>
                </a:ln>
                <a:solidFill>
                  <a:prstClr val="black"/>
                </a:solidFill>
                <a:effectLst/>
                <a:uLnTx/>
                <a:uFillTx/>
                <a:latin typeface="Open Sans"/>
                <a:ea typeface="+mn-ea"/>
                <a:cs typeface="+mn-cs"/>
              </a:rPr>
              <a:t>sees numerous benefits</a:t>
            </a:r>
            <a:r>
              <a:rPr kumimoji="0" lang="en-US" sz="1250" b="0" i="0" u="none" strike="noStrike" kern="1200" cap="none" spc="0" normalizeH="0" baseline="0" noProof="0" dirty="0">
                <a:ln>
                  <a:noFill/>
                </a:ln>
                <a:solidFill>
                  <a:prstClr val="black"/>
                </a:solidFill>
                <a:effectLst/>
                <a:uLnTx/>
                <a:uFillTx/>
                <a:latin typeface="Open Sans"/>
                <a:ea typeface="+mn-ea"/>
                <a:cs typeface="+mn-cs"/>
              </a:rPr>
              <a:t> to being a member including access to tenders, dispute resolution, protection from demolition and welfare support. However, she </a:t>
            </a:r>
            <a:r>
              <a:rPr kumimoji="0" lang="en-US" sz="1250" b="1" i="0" u="none" strike="noStrike" kern="1200" cap="none" spc="0" normalizeH="0" baseline="0" noProof="0" dirty="0">
                <a:ln>
                  <a:noFill/>
                </a:ln>
                <a:solidFill>
                  <a:prstClr val="black"/>
                </a:solidFill>
                <a:effectLst/>
                <a:uLnTx/>
                <a:uFillTx/>
                <a:latin typeface="Open Sans"/>
                <a:ea typeface="+mn-ea"/>
                <a:cs typeface="+mn-cs"/>
              </a:rPr>
              <a:t>worries that government support does not always trickle down to the businesspeople </a:t>
            </a:r>
          </a:p>
        </p:txBody>
      </p:sp>
      <p:sp>
        <p:nvSpPr>
          <p:cNvPr id="27" name="TextBox 26">
            <a:extLst>
              <a:ext uri="{FF2B5EF4-FFF2-40B4-BE49-F238E27FC236}">
                <a16:creationId xmlns:a16="http://schemas.microsoft.com/office/drawing/2014/main" xmlns="" id="{1932BA41-6551-4687-B4F3-C230EBDC4B4B}"/>
              </a:ext>
            </a:extLst>
          </p:cNvPr>
          <p:cNvSpPr txBox="1"/>
          <p:nvPr/>
        </p:nvSpPr>
        <p:spPr>
          <a:xfrm>
            <a:off x="7189113" y="33144"/>
            <a:ext cx="4896000" cy="2028569"/>
          </a:xfrm>
          <a:prstGeom prst="rect">
            <a:avLst/>
          </a:prstGeom>
          <a:noFill/>
        </p:spPr>
        <p:txBody>
          <a:bodyPr wrap="square" lIns="91440" tIns="45720" rIns="91440" bIns="45720" rtlCol="0" anchor="t">
            <a:spAutoFit/>
          </a:bodyPr>
          <a:lstStyle>
            <a:defPPr>
              <a:defRPr lang="en-US"/>
            </a:defPPr>
            <a:lvl1pPr algn="just">
              <a:lnSpc>
                <a:spcPct val="120000"/>
              </a:lnSpc>
              <a:spcAft>
                <a:spcPts val="800"/>
              </a:spcAft>
              <a:defRPr sz="1300"/>
            </a:lvl1pPr>
          </a:lstStyle>
          <a:p>
            <a:pPr>
              <a:defRPr/>
            </a:pPr>
            <a:r>
              <a:rPr kumimoji="0" lang="en-US" sz="1250" b="0" i="0" u="none" strike="noStrike" kern="1200" cap="none" spc="0" normalizeH="0" baseline="0" noProof="0">
                <a:ln>
                  <a:noFill/>
                </a:ln>
                <a:effectLst/>
                <a:uLnTx/>
                <a:uFillTx/>
                <a:latin typeface="Open Sans"/>
                <a:ea typeface="+mn-ea"/>
                <a:cs typeface="+mn-cs"/>
              </a:rPr>
              <a:t>Beatrice has </a:t>
            </a:r>
            <a:r>
              <a:rPr kumimoji="0" lang="en-US" sz="1250" b="1" i="0" u="none" strike="noStrike" kern="1200" cap="none" spc="0" normalizeH="0" baseline="0" noProof="0">
                <a:ln>
                  <a:noFill/>
                </a:ln>
                <a:effectLst/>
                <a:uLnTx/>
                <a:uFillTx/>
                <a:latin typeface="Open Sans"/>
                <a:ea typeface="+mn-ea"/>
                <a:cs typeface="+mn-cs"/>
              </a:rPr>
              <a:t>two full time employees</a:t>
            </a:r>
            <a:r>
              <a:rPr kumimoji="0" lang="en-US" sz="1250" b="0" i="0" u="none" strike="noStrike" kern="1200" cap="none" spc="0" normalizeH="0" baseline="0" noProof="0">
                <a:ln>
                  <a:noFill/>
                </a:ln>
                <a:effectLst/>
                <a:uLnTx/>
                <a:uFillTx/>
                <a:latin typeface="Open Sans"/>
                <a:ea typeface="+mn-ea"/>
                <a:cs typeface="+mn-cs"/>
              </a:rPr>
              <a:t> who help in her shops and </a:t>
            </a:r>
            <a:r>
              <a:rPr kumimoji="0" lang="en-US" sz="1250" b="1" i="0" u="none" strike="noStrike" kern="1200" cap="none" spc="0" normalizeH="0" baseline="0" noProof="0">
                <a:ln>
                  <a:noFill/>
                </a:ln>
                <a:effectLst/>
                <a:uLnTx/>
                <a:uFillTx/>
                <a:latin typeface="Open Sans"/>
                <a:ea typeface="+mn-ea"/>
                <a:cs typeface="+mn-cs"/>
              </a:rPr>
              <a:t>four artisans who assist her on a casual basis </a:t>
            </a:r>
            <a:r>
              <a:rPr kumimoji="0" lang="en-US" sz="1250" b="0" i="0" u="none" strike="noStrike" kern="1200" cap="none" spc="0" normalizeH="0" baseline="0" noProof="0">
                <a:ln>
                  <a:noFill/>
                </a:ln>
                <a:effectLst/>
                <a:uLnTx/>
                <a:uFillTx/>
                <a:latin typeface="Open Sans"/>
                <a:ea typeface="+mn-ea"/>
                <a:cs typeface="+mn-cs"/>
              </a:rPr>
              <a:t>during peak season. She has </a:t>
            </a:r>
            <a:r>
              <a:rPr kumimoji="0" lang="en-US" sz="1250" b="1" i="0" u="none" strike="noStrike" kern="1200" cap="none" spc="0" normalizeH="0" baseline="0" noProof="0">
                <a:ln>
                  <a:noFill/>
                </a:ln>
                <a:effectLst/>
                <a:uLnTx/>
                <a:uFillTx/>
                <a:latin typeface="Open Sans"/>
                <a:ea typeface="+mn-ea"/>
                <a:cs typeface="+mn-cs"/>
              </a:rPr>
              <a:t>no employment contracts </a:t>
            </a:r>
            <a:r>
              <a:rPr kumimoji="0" lang="en-US" sz="1250" b="0" i="0" u="none" strike="noStrike" kern="1200" cap="none" spc="0" normalizeH="0" baseline="0" noProof="0">
                <a:ln>
                  <a:noFill/>
                </a:ln>
                <a:effectLst/>
                <a:uLnTx/>
                <a:uFillTx/>
                <a:latin typeface="Open Sans"/>
                <a:ea typeface="+mn-ea"/>
                <a:cs typeface="+mn-cs"/>
              </a:rPr>
              <a:t>with her staff and pays them in cash on a daily or piecemeal basis. She is highly reliant on the skills of her staff and </a:t>
            </a:r>
            <a:r>
              <a:rPr kumimoji="0" lang="en-US" sz="1250" b="1" i="0" u="none" strike="noStrike" kern="1200" cap="none" spc="0" normalizeH="0" baseline="0" noProof="0">
                <a:ln>
                  <a:noFill/>
                </a:ln>
                <a:effectLst/>
                <a:uLnTx/>
                <a:uFillTx/>
                <a:latin typeface="Open Sans"/>
                <a:ea typeface="+mn-ea"/>
                <a:cs typeface="+mn-cs"/>
              </a:rPr>
              <a:t>tries to maintain long-term relationships with the</a:t>
            </a:r>
            <a:r>
              <a:rPr lang="en-US" sz="1250" b="1">
                <a:latin typeface="Open Sans"/>
              </a:rPr>
              <a:t> trustworthy ones</a:t>
            </a:r>
            <a:r>
              <a:rPr lang="en-US" sz="1250">
                <a:latin typeface="Open Sans"/>
              </a:rPr>
              <a:t>; staff stealing goods and money is a challenge for her business.</a:t>
            </a:r>
            <a:endParaRPr kumimoji="0" lang="en-US" sz="1250" b="0" i="0" u="none" strike="noStrike" kern="1200" cap="none" spc="0" normalizeH="0" baseline="0" noProof="0">
              <a:ln>
                <a:noFill/>
              </a:ln>
              <a:effectLst/>
              <a:uLnTx/>
              <a:uFillTx/>
              <a:latin typeface="Open Sans"/>
              <a:ea typeface="+mn-ea"/>
              <a:cs typeface="+mn-cs"/>
            </a:endParaRPr>
          </a:p>
          <a:p>
            <a:pPr>
              <a:defRPr/>
            </a:pPr>
            <a:r>
              <a:rPr lang="en-US">
                <a:latin typeface="Open Sans"/>
              </a:rPr>
              <a:t>         </a:t>
            </a:r>
            <a:endParaRPr kumimoji="0" lang="en-US" sz="1300" b="0" i="1" u="none" strike="noStrike" kern="1200" cap="none" spc="0" normalizeH="0" baseline="0" noProof="0">
              <a:ln>
                <a:noFill/>
              </a:ln>
              <a:solidFill>
                <a:srgbClr val="8B0E3A"/>
              </a:solidFill>
              <a:effectLst/>
              <a:uLnTx/>
              <a:uFillTx/>
              <a:latin typeface="Open Sans"/>
              <a:ea typeface="+mn-ea"/>
              <a:cs typeface="+mn-cs"/>
            </a:endParaRPr>
          </a:p>
        </p:txBody>
      </p:sp>
      <p:sp>
        <p:nvSpPr>
          <p:cNvPr id="28" name="TextBox 27">
            <a:extLst>
              <a:ext uri="{FF2B5EF4-FFF2-40B4-BE49-F238E27FC236}">
                <a16:creationId xmlns:a16="http://schemas.microsoft.com/office/drawing/2014/main" xmlns="" id="{C290823A-32E0-41C8-AA6E-84D6B3259979}"/>
              </a:ext>
            </a:extLst>
          </p:cNvPr>
          <p:cNvSpPr txBox="1"/>
          <p:nvPr/>
        </p:nvSpPr>
        <p:spPr>
          <a:xfrm>
            <a:off x="7189113" y="3447286"/>
            <a:ext cx="4896000" cy="1686744"/>
          </a:xfrm>
          <a:prstGeom prst="rect">
            <a:avLst/>
          </a:prstGeom>
          <a:noFill/>
        </p:spPr>
        <p:txBody>
          <a:bodyPr wrap="square" rtlCol="0">
            <a:spAutoFit/>
          </a:bodyPr>
          <a:lstStyle>
            <a:defPPr>
              <a:defRPr lang="en-US"/>
            </a:defPPr>
            <a:lvl1pPr algn="just">
              <a:lnSpc>
                <a:spcPct val="120000"/>
              </a:lnSpc>
              <a:spcAft>
                <a:spcPts val="800"/>
              </a:spcAft>
              <a:defRPr sz="1300"/>
            </a:lvl1pPr>
          </a:lstStyle>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Open Sans"/>
                <a:ea typeface="+mn-ea"/>
                <a:cs typeface="+mn-cs"/>
              </a:rPr>
              <a:t>Her </a:t>
            </a:r>
            <a:r>
              <a:rPr kumimoji="0" lang="en-US" sz="1250" b="1" i="0" u="none" strike="noStrike" kern="1200" cap="none" spc="0" normalizeH="0" baseline="0" noProof="0" dirty="0">
                <a:ln>
                  <a:noFill/>
                </a:ln>
                <a:solidFill>
                  <a:prstClr val="black"/>
                </a:solidFill>
                <a:effectLst/>
                <a:uLnTx/>
                <a:uFillTx/>
                <a:latin typeface="Open Sans"/>
                <a:ea typeface="+mn-ea"/>
                <a:cs typeface="+mn-cs"/>
              </a:rPr>
              <a:t>main customers are six Somali businessmen who sell in the north and east regions of Kenya</a:t>
            </a:r>
            <a:r>
              <a:rPr kumimoji="0" lang="en-US" sz="1250" b="0" i="0" u="none" strike="noStrike" kern="1200" cap="none" spc="0" normalizeH="0" baseline="0" noProof="0" dirty="0">
                <a:ln>
                  <a:noFill/>
                </a:ln>
                <a:solidFill>
                  <a:prstClr val="black"/>
                </a:solidFill>
                <a:effectLst/>
                <a:uLnTx/>
                <a:uFillTx/>
                <a:latin typeface="Open Sans"/>
                <a:ea typeface="+mn-ea"/>
                <a:cs typeface="+mn-cs"/>
              </a:rPr>
              <a:t>. While she has never met them face-to-face and has </a:t>
            </a:r>
            <a:r>
              <a:rPr kumimoji="0" lang="en-US" sz="1250" b="1" i="0" u="none" strike="noStrike" kern="1200" cap="none" spc="0" normalizeH="0" baseline="0" noProof="0" dirty="0">
                <a:ln>
                  <a:noFill/>
                </a:ln>
                <a:solidFill>
                  <a:prstClr val="black"/>
                </a:solidFill>
                <a:effectLst/>
                <a:uLnTx/>
                <a:uFillTx/>
                <a:latin typeface="Open Sans"/>
                <a:ea typeface="+mn-ea"/>
                <a:cs typeface="+mn-cs"/>
              </a:rPr>
              <a:t>no written contracts</a:t>
            </a:r>
            <a:r>
              <a:rPr kumimoji="0" lang="en-US" sz="1250" b="0" i="0" u="none" strike="noStrike" kern="1200" cap="none" spc="0" normalizeH="0" baseline="0" noProof="0" dirty="0">
                <a:ln>
                  <a:noFill/>
                </a:ln>
                <a:solidFill>
                  <a:prstClr val="black"/>
                </a:solidFill>
                <a:effectLst/>
                <a:uLnTx/>
                <a:uFillTx/>
                <a:latin typeface="Open Sans"/>
                <a:ea typeface="+mn-ea"/>
                <a:cs typeface="+mn-cs"/>
              </a:rPr>
              <a:t> with them, they both </a:t>
            </a:r>
            <a:r>
              <a:rPr kumimoji="0" lang="en-US" sz="1250" b="1" i="0" u="none" strike="noStrike" kern="1200" cap="none" spc="0" normalizeH="0" baseline="0" noProof="0" dirty="0" err="1">
                <a:ln>
                  <a:noFill/>
                </a:ln>
                <a:solidFill>
                  <a:prstClr val="black"/>
                </a:solidFill>
                <a:effectLst/>
                <a:uLnTx/>
                <a:uFillTx/>
                <a:latin typeface="Open Sans"/>
                <a:ea typeface="+mn-ea"/>
                <a:cs typeface="+mn-cs"/>
              </a:rPr>
              <a:t>honour</a:t>
            </a:r>
            <a:r>
              <a:rPr kumimoji="0" lang="en-US" sz="1250" b="1" i="0" u="none" strike="noStrike" kern="1200" cap="none" spc="0" normalizeH="0" baseline="0" noProof="0" dirty="0">
                <a:ln>
                  <a:noFill/>
                </a:ln>
                <a:solidFill>
                  <a:prstClr val="black"/>
                </a:solidFill>
                <a:effectLst/>
                <a:uLnTx/>
                <a:uFillTx/>
                <a:latin typeface="Open Sans"/>
                <a:ea typeface="+mn-ea"/>
                <a:cs typeface="+mn-cs"/>
              </a:rPr>
              <a:t> the verbal agreements</a:t>
            </a:r>
            <a:r>
              <a:rPr kumimoji="0" lang="en-US" sz="1250" b="0" i="0" u="none" strike="noStrike" kern="1200" cap="none" spc="0" normalizeH="0" baseline="0" noProof="0" dirty="0">
                <a:ln>
                  <a:noFill/>
                </a:ln>
                <a:solidFill>
                  <a:prstClr val="black"/>
                </a:solidFill>
                <a:effectLst/>
                <a:uLnTx/>
                <a:uFillTx/>
                <a:latin typeface="Open Sans"/>
                <a:ea typeface="+mn-ea"/>
                <a:cs typeface="+mn-cs"/>
              </a:rPr>
              <a:t> they make to one another. She </a:t>
            </a:r>
            <a:r>
              <a:rPr kumimoji="0" lang="en-US" sz="1250" b="1" i="0" u="none" strike="noStrike" kern="1200" cap="none" spc="0" normalizeH="0" baseline="0" noProof="0" dirty="0">
                <a:ln>
                  <a:noFill/>
                </a:ln>
                <a:solidFill>
                  <a:prstClr val="black"/>
                </a:solidFill>
                <a:effectLst/>
                <a:uLnTx/>
                <a:uFillTx/>
                <a:latin typeface="Open Sans"/>
                <a:ea typeface="+mn-ea"/>
                <a:cs typeface="+mn-cs"/>
              </a:rPr>
              <a:t>also </a:t>
            </a:r>
            <a:r>
              <a:rPr lang="en-US" sz="1250" b="1" dirty="0">
                <a:solidFill>
                  <a:prstClr val="black"/>
                </a:solidFill>
                <a:latin typeface="Open Sans"/>
              </a:rPr>
              <a:t>markets her products on Facebook</a:t>
            </a:r>
            <a:r>
              <a:rPr lang="en-US" sz="1250" dirty="0">
                <a:solidFill>
                  <a:prstClr val="black"/>
                </a:solidFill>
                <a:latin typeface="Open Sans"/>
              </a:rPr>
              <a:t>, but h</a:t>
            </a:r>
            <a:r>
              <a:rPr kumimoji="0" lang="en-US" sz="1250" b="0" i="0" u="none" strike="noStrike" kern="1200" cap="none" spc="0" normalizeH="0" baseline="0" noProof="0" dirty="0">
                <a:ln>
                  <a:noFill/>
                </a:ln>
                <a:solidFill>
                  <a:prstClr val="black"/>
                </a:solidFill>
                <a:effectLst/>
                <a:uLnTx/>
                <a:uFillTx/>
                <a:latin typeface="Open Sans"/>
                <a:ea typeface="+mn-ea"/>
                <a:cs typeface="+mn-cs"/>
              </a:rPr>
              <a:t>er husband and daughter help her with this as she is still learning how to do things online</a:t>
            </a:r>
          </a:p>
        </p:txBody>
      </p:sp>
      <p:sp>
        <p:nvSpPr>
          <p:cNvPr id="29" name="TextBox 28">
            <a:extLst>
              <a:ext uri="{FF2B5EF4-FFF2-40B4-BE49-F238E27FC236}">
                <a16:creationId xmlns:a16="http://schemas.microsoft.com/office/drawing/2014/main" xmlns="" id="{8560A825-2F59-4780-B20B-766E3E855ED9}"/>
              </a:ext>
            </a:extLst>
          </p:cNvPr>
          <p:cNvSpPr txBox="1"/>
          <p:nvPr/>
        </p:nvSpPr>
        <p:spPr>
          <a:xfrm>
            <a:off x="7189113" y="1736268"/>
            <a:ext cx="4896000" cy="1455911"/>
          </a:xfrm>
          <a:prstGeom prst="rect">
            <a:avLst/>
          </a:prstGeom>
          <a:noFill/>
        </p:spPr>
        <p:txBody>
          <a:bodyPr wrap="square" rtlCol="0">
            <a:spAutoFit/>
          </a:bodyPr>
          <a:lstStyle>
            <a:defPPr>
              <a:defRPr lang="en-US"/>
            </a:defPPr>
            <a:lvl1pPr algn="just">
              <a:lnSpc>
                <a:spcPct val="120000"/>
              </a:lnSpc>
              <a:spcAft>
                <a:spcPts val="800"/>
              </a:spcAft>
              <a:defRPr sz="1300"/>
            </a:lvl1pPr>
          </a:lstStyle>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Open Sans"/>
                <a:ea typeface="+mn-ea"/>
                <a:cs typeface="+mn-cs"/>
              </a:rPr>
              <a:t>She </a:t>
            </a:r>
            <a:r>
              <a:rPr lang="en-US" sz="1250" dirty="0">
                <a:solidFill>
                  <a:prstClr val="black"/>
                </a:solidFill>
                <a:latin typeface="Open Sans"/>
              </a:rPr>
              <a:t>primarily buys her materials from suppliers who are members of the same business association she is a member of. </a:t>
            </a:r>
            <a:r>
              <a:rPr lang="en-US" sz="1250" b="1" dirty="0">
                <a:solidFill>
                  <a:prstClr val="black"/>
                </a:solidFill>
                <a:latin typeface="Open Sans"/>
              </a:rPr>
              <a:t>Price is the main factor</a:t>
            </a:r>
            <a:r>
              <a:rPr lang="en-US" sz="1250" dirty="0">
                <a:solidFill>
                  <a:prstClr val="black"/>
                </a:solidFill>
                <a:latin typeface="Open Sans"/>
              </a:rPr>
              <a:t> she considers when selecting which supplier to buy from, but she also has a few select suppliers who will give her </a:t>
            </a:r>
            <a:r>
              <a:rPr lang="en-US" sz="1250" b="1" dirty="0">
                <a:solidFill>
                  <a:prstClr val="black"/>
                </a:solidFill>
                <a:latin typeface="Open Sans"/>
              </a:rPr>
              <a:t>goods on credit</a:t>
            </a:r>
            <a:r>
              <a:rPr lang="en-US" sz="1250" dirty="0">
                <a:solidFill>
                  <a:prstClr val="black"/>
                </a:solidFill>
                <a:latin typeface="Open Sans"/>
              </a:rPr>
              <a:t>. She also maintains close </a:t>
            </a:r>
            <a:r>
              <a:rPr lang="en-US" sz="1250" b="1" dirty="0">
                <a:solidFill>
                  <a:prstClr val="black"/>
                </a:solidFill>
                <a:latin typeface="Open Sans"/>
              </a:rPr>
              <a:t>relationships with two </a:t>
            </a:r>
            <a:r>
              <a:rPr lang="en-US" sz="1250" b="1" dirty="0" err="1">
                <a:solidFill>
                  <a:prstClr val="black"/>
                </a:solidFill>
                <a:latin typeface="Open Sans"/>
              </a:rPr>
              <a:t>Boda</a:t>
            </a:r>
            <a:r>
              <a:rPr lang="en-US" sz="1250" b="1" dirty="0">
                <a:solidFill>
                  <a:prstClr val="black"/>
                </a:solidFill>
                <a:latin typeface="Open Sans"/>
              </a:rPr>
              <a:t> </a:t>
            </a:r>
            <a:r>
              <a:rPr lang="en-US" sz="1250" b="1" dirty="0" err="1">
                <a:solidFill>
                  <a:prstClr val="black"/>
                </a:solidFill>
                <a:latin typeface="Open Sans"/>
              </a:rPr>
              <a:t>Boda</a:t>
            </a:r>
            <a:r>
              <a:rPr lang="en-US" sz="1250" b="1" dirty="0">
                <a:solidFill>
                  <a:prstClr val="black"/>
                </a:solidFill>
                <a:latin typeface="Open Sans"/>
              </a:rPr>
              <a:t> drivers that she trusts </a:t>
            </a:r>
            <a:r>
              <a:rPr lang="en-US" sz="1250" dirty="0">
                <a:solidFill>
                  <a:prstClr val="black"/>
                </a:solidFill>
                <a:latin typeface="Open Sans"/>
              </a:rPr>
              <a:t>to deliver goods to customers. </a:t>
            </a:r>
            <a:endParaRPr kumimoji="0" lang="en-US" sz="1250" b="0" i="0" u="none" strike="noStrike" kern="1200" cap="none" spc="0" normalizeH="0" baseline="0" noProof="0" dirty="0">
              <a:ln>
                <a:noFill/>
              </a:ln>
              <a:solidFill>
                <a:prstClr val="black"/>
              </a:solidFill>
              <a:effectLst/>
              <a:uLnTx/>
              <a:uFillTx/>
              <a:latin typeface="Open Sans"/>
              <a:ea typeface="+mn-ea"/>
              <a:cs typeface="+mn-cs"/>
            </a:endParaRPr>
          </a:p>
        </p:txBody>
      </p:sp>
      <p:sp>
        <p:nvSpPr>
          <p:cNvPr id="31" name="TextBox 30">
            <a:extLst>
              <a:ext uri="{FF2B5EF4-FFF2-40B4-BE49-F238E27FC236}">
                <a16:creationId xmlns:a16="http://schemas.microsoft.com/office/drawing/2014/main" xmlns="" id="{2F3C95F1-2C10-4E1F-BCC4-4C9F9EB4D0E6}"/>
              </a:ext>
            </a:extLst>
          </p:cNvPr>
          <p:cNvSpPr txBox="1"/>
          <p:nvPr/>
        </p:nvSpPr>
        <p:spPr>
          <a:xfrm>
            <a:off x="1091100" y="6052105"/>
            <a:ext cx="5043600" cy="768480"/>
          </a:xfrm>
          <a:prstGeom prst="rect">
            <a:avLst/>
          </a:prstGeom>
          <a:noFill/>
        </p:spPr>
        <p:txBody>
          <a:bodyPr wrap="square" rtlCol="0">
            <a:spAutoFit/>
          </a:bodyPr>
          <a:lstStyle>
            <a:defPPr>
              <a:defRPr lang="en-US"/>
            </a:defPPr>
            <a:lvl1pPr algn="just">
              <a:lnSpc>
                <a:spcPct val="120000"/>
              </a:lnSpc>
              <a:spcAft>
                <a:spcPts val="800"/>
              </a:spcAft>
              <a:defRPr sz="1300"/>
            </a:lvl1pPr>
          </a:lstStyle>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Open Sans"/>
                <a:ea typeface="+mn-ea"/>
                <a:cs typeface="+mn-cs"/>
              </a:rPr>
              <a:t>She keeps records of sales and expenses, </a:t>
            </a:r>
            <a:r>
              <a:rPr lang="en-US" sz="1250" dirty="0">
                <a:solidFill>
                  <a:prstClr val="black"/>
                </a:solidFill>
                <a:latin typeface="Open Sans"/>
              </a:rPr>
              <a:t>and h</a:t>
            </a:r>
            <a:r>
              <a:rPr kumimoji="0" lang="en-US" sz="1250" b="0" i="0" u="none" strike="noStrike" kern="1200" cap="none" spc="0" normalizeH="0" baseline="0" noProof="0" dirty="0">
                <a:ln>
                  <a:noFill/>
                </a:ln>
                <a:solidFill>
                  <a:prstClr val="black"/>
                </a:solidFill>
                <a:effectLst/>
                <a:uLnTx/>
                <a:uFillTx/>
                <a:latin typeface="Open Sans"/>
                <a:ea typeface="+mn-ea"/>
                <a:cs typeface="+mn-cs"/>
              </a:rPr>
              <a:t>er </a:t>
            </a:r>
            <a:r>
              <a:rPr kumimoji="0" lang="en-US" sz="1250" b="1" i="0" u="none" strike="noStrike" kern="1200" cap="none" spc="0" normalizeH="0" baseline="0" noProof="0" dirty="0">
                <a:ln>
                  <a:noFill/>
                </a:ln>
                <a:solidFill>
                  <a:prstClr val="black"/>
                </a:solidFill>
                <a:effectLst/>
                <a:uLnTx/>
                <a:uFillTx/>
                <a:latin typeface="Open Sans"/>
                <a:ea typeface="+mn-ea"/>
                <a:cs typeface="+mn-cs"/>
              </a:rPr>
              <a:t>husband moves her records onto a computer.</a:t>
            </a:r>
            <a:r>
              <a:rPr kumimoji="0" lang="en-US" sz="1250" b="0" i="0" u="none" strike="noStrike" kern="1200" cap="none" spc="0" normalizeH="0" baseline="0" noProof="0" dirty="0">
                <a:ln>
                  <a:noFill/>
                </a:ln>
                <a:solidFill>
                  <a:prstClr val="black"/>
                </a:solidFill>
                <a:effectLst/>
                <a:uLnTx/>
                <a:uFillTx/>
                <a:latin typeface="Open Sans"/>
                <a:ea typeface="+mn-ea"/>
                <a:cs typeface="+mn-cs"/>
              </a:rPr>
              <a:t> She is aware of the importance of keeping good records in order to access loans </a:t>
            </a:r>
          </a:p>
        </p:txBody>
      </p:sp>
      <p:pic>
        <p:nvPicPr>
          <p:cNvPr id="32" name="Picture 31" descr="A close up of a logo&#10;&#10;Description automatically generated">
            <a:extLst>
              <a:ext uri="{FF2B5EF4-FFF2-40B4-BE49-F238E27FC236}">
                <a16:creationId xmlns:a16="http://schemas.microsoft.com/office/drawing/2014/main" xmlns="" id="{ABD7ABA0-FF08-4F63-AB22-CC0BA15464DA}"/>
              </a:ext>
            </a:extLst>
          </p:cNvPr>
          <p:cNvPicPr>
            <a:picLocks noChangeAspect="1"/>
          </p:cNvPicPr>
          <p:nvPr/>
        </p:nvPicPr>
        <p:blipFill rotWithShape="1">
          <a:blip r:embed="rId9"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27611" y="6098944"/>
            <a:ext cx="366371" cy="307777"/>
          </a:xfrm>
          <a:prstGeom prst="rect">
            <a:avLst/>
          </a:prstGeom>
          <a:ln>
            <a:noFill/>
          </a:ln>
        </p:spPr>
      </p:pic>
      <p:sp>
        <p:nvSpPr>
          <p:cNvPr id="34" name="TextBox 33">
            <a:extLst>
              <a:ext uri="{FF2B5EF4-FFF2-40B4-BE49-F238E27FC236}">
                <a16:creationId xmlns:a16="http://schemas.microsoft.com/office/drawing/2014/main" xmlns="" id="{26BA5C99-A19D-44FD-975F-F32208A6A63E}"/>
              </a:ext>
            </a:extLst>
          </p:cNvPr>
          <p:cNvSpPr txBox="1"/>
          <p:nvPr/>
        </p:nvSpPr>
        <p:spPr>
          <a:xfrm>
            <a:off x="126011" y="6389973"/>
            <a:ext cx="126617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dirty="0">
                <a:ln>
                  <a:noFill/>
                </a:ln>
                <a:effectLst/>
                <a:uLnTx/>
                <a:uFillTx/>
                <a:latin typeface="Open Sans"/>
                <a:ea typeface="+mn-ea"/>
                <a:cs typeface="+mn-cs"/>
              </a:rPr>
              <a:t>Record keeping</a:t>
            </a:r>
          </a:p>
        </p:txBody>
      </p:sp>
      <p:cxnSp>
        <p:nvCxnSpPr>
          <p:cNvPr id="36" name="Straight Connector 35">
            <a:extLst>
              <a:ext uri="{FF2B5EF4-FFF2-40B4-BE49-F238E27FC236}">
                <a16:creationId xmlns:a16="http://schemas.microsoft.com/office/drawing/2014/main" xmlns="" id="{4C95B03B-D78F-4AD3-8B48-8A66186767B4}"/>
              </a:ext>
            </a:extLst>
          </p:cNvPr>
          <p:cNvCxnSpPr>
            <a:cxnSpLocks/>
          </p:cNvCxnSpPr>
          <p:nvPr/>
        </p:nvCxnSpPr>
        <p:spPr>
          <a:xfrm>
            <a:off x="6390590" y="1736268"/>
            <a:ext cx="5760000" cy="0"/>
          </a:xfrm>
          <a:prstGeom prst="line">
            <a:avLst/>
          </a:prstGeom>
          <a:ln w="127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8C47F870-1874-4BDB-8B81-3D2671C645EA}"/>
              </a:ext>
            </a:extLst>
          </p:cNvPr>
          <p:cNvCxnSpPr>
            <a:cxnSpLocks/>
          </p:cNvCxnSpPr>
          <p:nvPr/>
        </p:nvCxnSpPr>
        <p:spPr>
          <a:xfrm>
            <a:off x="6325113" y="3447286"/>
            <a:ext cx="5760000" cy="0"/>
          </a:xfrm>
          <a:prstGeom prst="line">
            <a:avLst/>
          </a:prstGeom>
          <a:ln w="127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CC22A248-5C84-4428-934C-142DBEE7E11B}"/>
              </a:ext>
            </a:extLst>
          </p:cNvPr>
          <p:cNvCxnSpPr>
            <a:cxnSpLocks/>
          </p:cNvCxnSpPr>
          <p:nvPr/>
        </p:nvCxnSpPr>
        <p:spPr>
          <a:xfrm>
            <a:off x="6379252" y="5158597"/>
            <a:ext cx="5760000" cy="0"/>
          </a:xfrm>
          <a:prstGeom prst="line">
            <a:avLst/>
          </a:prstGeom>
          <a:ln w="127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9173CACE-D532-4113-B363-8263B654862E}"/>
              </a:ext>
            </a:extLst>
          </p:cNvPr>
          <p:cNvSpPr txBox="1"/>
          <p:nvPr/>
        </p:nvSpPr>
        <p:spPr>
          <a:xfrm>
            <a:off x="57731" y="621895"/>
            <a:ext cx="118173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a:ln>
                  <a:noFill/>
                </a:ln>
                <a:solidFill>
                  <a:prstClr val="black">
                    <a:lumMod val="85000"/>
                    <a:lumOff val="15000"/>
                  </a:prstClr>
                </a:solidFill>
                <a:effectLst/>
                <a:uLnTx/>
                <a:uFillTx/>
                <a:latin typeface="Open Sans"/>
                <a:ea typeface="+mn-ea"/>
                <a:cs typeface="+mn-cs"/>
              </a:rPr>
              <a:t>Gov compliance</a:t>
            </a:r>
          </a:p>
        </p:txBody>
      </p:sp>
      <p:cxnSp>
        <p:nvCxnSpPr>
          <p:cNvPr id="40" name="Straight Connector 39">
            <a:extLst>
              <a:ext uri="{FF2B5EF4-FFF2-40B4-BE49-F238E27FC236}">
                <a16:creationId xmlns:a16="http://schemas.microsoft.com/office/drawing/2014/main" xmlns="" id="{89D9F080-1CC6-4F83-9A93-BCE964F7CA49}"/>
              </a:ext>
            </a:extLst>
          </p:cNvPr>
          <p:cNvCxnSpPr>
            <a:cxnSpLocks/>
          </p:cNvCxnSpPr>
          <p:nvPr/>
        </p:nvCxnSpPr>
        <p:spPr>
          <a:xfrm>
            <a:off x="88900" y="6047972"/>
            <a:ext cx="5940000" cy="0"/>
          </a:xfrm>
          <a:prstGeom prst="line">
            <a:avLst/>
          </a:prstGeom>
          <a:ln w="127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xmlns="" id="{840B6E33-4559-47AF-95D9-0330278D59C6}"/>
              </a:ext>
            </a:extLst>
          </p:cNvPr>
          <p:cNvGrpSpPr/>
          <p:nvPr/>
        </p:nvGrpSpPr>
        <p:grpSpPr>
          <a:xfrm>
            <a:off x="425648" y="3939446"/>
            <a:ext cx="419403" cy="420705"/>
            <a:chOff x="1885321" y="-1179288"/>
            <a:chExt cx="419403" cy="420705"/>
          </a:xfrm>
        </p:grpSpPr>
        <p:sp>
          <p:nvSpPr>
            <p:cNvPr id="58" name="Oval 57">
              <a:extLst>
                <a:ext uri="{FF2B5EF4-FFF2-40B4-BE49-F238E27FC236}">
                  <a16:creationId xmlns:a16="http://schemas.microsoft.com/office/drawing/2014/main" xmlns="" id="{23A0D5B4-EF07-4CD3-AFFD-1E02F882AE8C}"/>
                </a:ext>
              </a:extLst>
            </p:cNvPr>
            <p:cNvSpPr/>
            <p:nvPr/>
          </p:nvSpPr>
          <p:spPr>
            <a:xfrm>
              <a:off x="1962980" y="-1179288"/>
              <a:ext cx="252000" cy="252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9" name="TextBox 58">
              <a:extLst>
                <a:ext uri="{FF2B5EF4-FFF2-40B4-BE49-F238E27FC236}">
                  <a16:creationId xmlns:a16="http://schemas.microsoft.com/office/drawing/2014/main" xmlns="" id="{FA0721A3-9ADB-4589-A08F-27E841E532B5}"/>
                </a:ext>
              </a:extLst>
            </p:cNvPr>
            <p:cNvSpPr txBox="1"/>
            <p:nvPr/>
          </p:nvSpPr>
          <p:spPr>
            <a:xfrm>
              <a:off x="1885321" y="-1158693"/>
              <a:ext cx="419403" cy="400110"/>
            </a:xfrm>
            <a:prstGeom prst="rect">
              <a:avLst/>
            </a:prstGeom>
            <a:noFill/>
          </p:spPr>
          <p:txBody>
            <a:bodyPr wrap="square" rtlCol="0">
              <a:spAutoFit/>
            </a:bodyPr>
            <a:lstStyle/>
            <a:p>
              <a:pPr algn="ctr">
                <a:defRPr/>
              </a:pPr>
              <a:r>
                <a:rPr kumimoji="0" lang="en-ZA" sz="1000" b="1" i="0" u="none" strike="noStrike" kern="1200" cap="none" spc="0" normalizeH="0" baseline="0" noProof="0" dirty="0">
                  <a:ln>
                    <a:noFill/>
                  </a:ln>
                  <a:solidFill>
                    <a:srgbClr val="FFFFFF"/>
                  </a:solidFill>
                  <a:effectLst/>
                  <a:uLnTx/>
                  <a:uFillTx/>
                  <a:latin typeface="Open Sans"/>
                  <a:ea typeface="+mn-ea"/>
                  <a:cs typeface="+mn-cs"/>
                </a:rPr>
                <a:t>X/</a:t>
              </a:r>
              <a:r>
                <a:rPr kumimoji="0" lang="en-ZA"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000" b="1" i="0" u="none" strike="noStrike" kern="1200" cap="none" spc="0" normalizeH="0" baseline="0" noProof="0" dirty="0">
                <a:ln>
                  <a:noFill/>
                </a:ln>
                <a:solidFill>
                  <a:srgbClr val="FFFFFF"/>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000" b="1" i="0" u="none" strike="noStrike" kern="1200" cap="none" spc="0" normalizeH="0" baseline="0" noProof="0" dirty="0">
                <a:ln>
                  <a:noFill/>
                </a:ln>
                <a:solidFill>
                  <a:srgbClr val="FFFFFF"/>
                </a:solidFill>
                <a:effectLst/>
                <a:uLnTx/>
                <a:uFillTx/>
                <a:latin typeface="Open Sans"/>
                <a:ea typeface="+mn-ea"/>
                <a:cs typeface="+mn-cs"/>
              </a:endParaRPr>
            </a:p>
          </p:txBody>
        </p:sp>
      </p:grpSp>
      <p:grpSp>
        <p:nvGrpSpPr>
          <p:cNvPr id="63" name="Group 62">
            <a:extLst>
              <a:ext uri="{FF2B5EF4-FFF2-40B4-BE49-F238E27FC236}">
                <a16:creationId xmlns:a16="http://schemas.microsoft.com/office/drawing/2014/main" xmlns="" id="{1E62B854-B237-412C-8A9B-1FEB07D8DE7E}"/>
              </a:ext>
            </a:extLst>
          </p:cNvPr>
          <p:cNvGrpSpPr/>
          <p:nvPr/>
        </p:nvGrpSpPr>
        <p:grpSpPr>
          <a:xfrm>
            <a:off x="6486092" y="6181107"/>
            <a:ext cx="280316" cy="261610"/>
            <a:chOff x="1948822" y="-1184093"/>
            <a:chExt cx="280316" cy="261610"/>
          </a:xfrm>
        </p:grpSpPr>
        <p:sp>
          <p:nvSpPr>
            <p:cNvPr id="64" name="Oval 63">
              <a:extLst>
                <a:ext uri="{FF2B5EF4-FFF2-40B4-BE49-F238E27FC236}">
                  <a16:creationId xmlns:a16="http://schemas.microsoft.com/office/drawing/2014/main" xmlns="" id="{92F7F844-ACFA-4000-93B7-03C155FF054F}"/>
                </a:ext>
              </a:extLst>
            </p:cNvPr>
            <p:cNvSpPr/>
            <p:nvPr/>
          </p:nvSpPr>
          <p:spPr>
            <a:xfrm>
              <a:off x="1962980" y="-1179288"/>
              <a:ext cx="252000" cy="252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5" name="TextBox 64">
              <a:extLst>
                <a:ext uri="{FF2B5EF4-FFF2-40B4-BE49-F238E27FC236}">
                  <a16:creationId xmlns:a16="http://schemas.microsoft.com/office/drawing/2014/main" xmlns="" id="{5E295711-AB33-4E54-8EC0-9BAA44536139}"/>
                </a:ext>
              </a:extLst>
            </p:cNvPr>
            <p:cNvSpPr txBox="1"/>
            <p:nvPr/>
          </p:nvSpPr>
          <p:spPr>
            <a:xfrm>
              <a:off x="1948822" y="-1184093"/>
              <a:ext cx="28031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100" b="1" i="0" u="none" strike="noStrike" kern="1200" cap="none" spc="0" normalizeH="0" baseline="0" noProof="0" dirty="0">
                  <a:ln>
                    <a:noFill/>
                  </a:ln>
                  <a:solidFill>
                    <a:srgbClr val="FFFFFF"/>
                  </a:solidFill>
                  <a:effectLst/>
                  <a:uLnTx/>
                  <a:uFillTx/>
                  <a:latin typeface="Open Sans"/>
                  <a:ea typeface="+mn-ea"/>
                  <a:cs typeface="+mn-cs"/>
                </a:rPr>
                <a:t>X</a:t>
              </a:r>
            </a:p>
          </p:txBody>
        </p:sp>
      </p:grpSp>
      <p:grpSp>
        <p:nvGrpSpPr>
          <p:cNvPr id="66" name="Group 65">
            <a:extLst>
              <a:ext uri="{FF2B5EF4-FFF2-40B4-BE49-F238E27FC236}">
                <a16:creationId xmlns:a16="http://schemas.microsoft.com/office/drawing/2014/main" xmlns="" id="{339668DA-108C-492F-8296-C820F9C7A0E1}"/>
              </a:ext>
            </a:extLst>
          </p:cNvPr>
          <p:cNvGrpSpPr/>
          <p:nvPr/>
        </p:nvGrpSpPr>
        <p:grpSpPr>
          <a:xfrm>
            <a:off x="6486092" y="2588924"/>
            <a:ext cx="280316" cy="307777"/>
            <a:chOff x="6132234" y="-995324"/>
            <a:chExt cx="280316" cy="307777"/>
          </a:xfrm>
        </p:grpSpPr>
        <p:sp>
          <p:nvSpPr>
            <p:cNvPr id="67" name="Oval 66">
              <a:extLst>
                <a:ext uri="{FF2B5EF4-FFF2-40B4-BE49-F238E27FC236}">
                  <a16:creationId xmlns:a16="http://schemas.microsoft.com/office/drawing/2014/main" xmlns="" id="{42F608E2-1B2E-4002-B477-29A9BC8ED13D}"/>
                </a:ext>
              </a:extLst>
            </p:cNvPr>
            <p:cNvSpPr/>
            <p:nvPr/>
          </p:nvSpPr>
          <p:spPr>
            <a:xfrm>
              <a:off x="6146392" y="-967436"/>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8" name="TextBox 67">
              <a:extLst>
                <a:ext uri="{FF2B5EF4-FFF2-40B4-BE49-F238E27FC236}">
                  <a16:creationId xmlns:a16="http://schemas.microsoft.com/office/drawing/2014/main" xmlns="" id="{3BDA01C5-BA10-4E4D-8C10-537631CDD15D}"/>
                </a:ext>
              </a:extLst>
            </p:cNvPr>
            <p:cNvSpPr txBox="1"/>
            <p:nvPr/>
          </p:nvSpPr>
          <p:spPr>
            <a:xfrm>
              <a:off x="6132234" y="-995324"/>
              <a:ext cx="280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dirty="0">
                <a:ln>
                  <a:noFill/>
                </a:ln>
                <a:solidFill>
                  <a:srgbClr val="FFFFFF"/>
                </a:solidFill>
                <a:effectLst/>
                <a:uLnTx/>
                <a:uFillTx/>
                <a:latin typeface="Open Sans"/>
                <a:ea typeface="+mn-ea"/>
                <a:cs typeface="+mn-cs"/>
              </a:endParaRPr>
            </a:p>
          </p:txBody>
        </p:sp>
      </p:grpSp>
      <p:grpSp>
        <p:nvGrpSpPr>
          <p:cNvPr id="69" name="Group 68">
            <a:extLst>
              <a:ext uri="{FF2B5EF4-FFF2-40B4-BE49-F238E27FC236}">
                <a16:creationId xmlns:a16="http://schemas.microsoft.com/office/drawing/2014/main" xmlns="" id="{F6ADEB93-3259-49F5-9A99-ED1334415733}"/>
              </a:ext>
            </a:extLst>
          </p:cNvPr>
          <p:cNvGrpSpPr/>
          <p:nvPr/>
        </p:nvGrpSpPr>
        <p:grpSpPr>
          <a:xfrm>
            <a:off x="6348837" y="4333245"/>
            <a:ext cx="280316" cy="307777"/>
            <a:chOff x="6132234" y="-995324"/>
            <a:chExt cx="280316" cy="307777"/>
          </a:xfrm>
        </p:grpSpPr>
        <p:sp>
          <p:nvSpPr>
            <p:cNvPr id="70" name="Oval 69">
              <a:extLst>
                <a:ext uri="{FF2B5EF4-FFF2-40B4-BE49-F238E27FC236}">
                  <a16:creationId xmlns:a16="http://schemas.microsoft.com/office/drawing/2014/main" xmlns="" id="{D919D887-1C28-4D8E-AACF-8CFF78D78970}"/>
                </a:ext>
              </a:extLst>
            </p:cNvPr>
            <p:cNvSpPr/>
            <p:nvPr/>
          </p:nvSpPr>
          <p:spPr>
            <a:xfrm>
              <a:off x="6146392" y="-967436"/>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1" name="TextBox 70">
              <a:extLst>
                <a:ext uri="{FF2B5EF4-FFF2-40B4-BE49-F238E27FC236}">
                  <a16:creationId xmlns:a16="http://schemas.microsoft.com/office/drawing/2014/main" xmlns="" id="{036888B0-A7B8-41F4-AB7C-9EE70EEC3D7A}"/>
                </a:ext>
              </a:extLst>
            </p:cNvPr>
            <p:cNvSpPr txBox="1"/>
            <p:nvPr/>
          </p:nvSpPr>
          <p:spPr>
            <a:xfrm>
              <a:off x="6132234" y="-995324"/>
              <a:ext cx="280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dirty="0">
                <a:ln>
                  <a:noFill/>
                </a:ln>
                <a:solidFill>
                  <a:srgbClr val="FFFFFF"/>
                </a:solidFill>
                <a:effectLst/>
                <a:uLnTx/>
                <a:uFillTx/>
                <a:latin typeface="Open Sans"/>
                <a:ea typeface="+mn-ea"/>
                <a:cs typeface="+mn-cs"/>
              </a:endParaRPr>
            </a:p>
          </p:txBody>
        </p:sp>
      </p:grpSp>
      <p:grpSp>
        <p:nvGrpSpPr>
          <p:cNvPr id="72" name="Group 71">
            <a:extLst>
              <a:ext uri="{FF2B5EF4-FFF2-40B4-BE49-F238E27FC236}">
                <a16:creationId xmlns:a16="http://schemas.microsoft.com/office/drawing/2014/main" xmlns="" id="{3E052DD3-D886-494E-ABCF-6E41741AE01E}"/>
              </a:ext>
            </a:extLst>
          </p:cNvPr>
          <p:cNvGrpSpPr/>
          <p:nvPr/>
        </p:nvGrpSpPr>
        <p:grpSpPr>
          <a:xfrm>
            <a:off x="126597" y="3911557"/>
            <a:ext cx="280316" cy="307777"/>
            <a:chOff x="6132234" y="-995324"/>
            <a:chExt cx="280316" cy="307777"/>
          </a:xfrm>
        </p:grpSpPr>
        <p:sp>
          <p:nvSpPr>
            <p:cNvPr id="73" name="Oval 72">
              <a:extLst>
                <a:ext uri="{FF2B5EF4-FFF2-40B4-BE49-F238E27FC236}">
                  <a16:creationId xmlns:a16="http://schemas.microsoft.com/office/drawing/2014/main" xmlns="" id="{1F02D39C-D58C-4A8B-8425-E8BFA34CA6A7}"/>
                </a:ext>
              </a:extLst>
            </p:cNvPr>
            <p:cNvSpPr/>
            <p:nvPr/>
          </p:nvSpPr>
          <p:spPr>
            <a:xfrm>
              <a:off x="6146392" y="-967436"/>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4" name="TextBox 73">
              <a:extLst>
                <a:ext uri="{FF2B5EF4-FFF2-40B4-BE49-F238E27FC236}">
                  <a16:creationId xmlns:a16="http://schemas.microsoft.com/office/drawing/2014/main" xmlns="" id="{47405C2C-7486-45AC-BF9B-D489A010D3CF}"/>
                </a:ext>
              </a:extLst>
            </p:cNvPr>
            <p:cNvSpPr txBox="1"/>
            <p:nvPr/>
          </p:nvSpPr>
          <p:spPr>
            <a:xfrm>
              <a:off x="6132234" y="-995324"/>
              <a:ext cx="280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dirty="0">
                <a:ln>
                  <a:noFill/>
                </a:ln>
                <a:solidFill>
                  <a:srgbClr val="FFFFFF"/>
                </a:solidFill>
                <a:effectLst/>
                <a:uLnTx/>
                <a:uFillTx/>
                <a:latin typeface="Open Sans"/>
                <a:ea typeface="+mn-ea"/>
                <a:cs typeface="+mn-cs"/>
              </a:endParaRPr>
            </a:p>
          </p:txBody>
        </p:sp>
      </p:grpSp>
      <p:grpSp>
        <p:nvGrpSpPr>
          <p:cNvPr id="75" name="Group 74">
            <a:extLst>
              <a:ext uri="{FF2B5EF4-FFF2-40B4-BE49-F238E27FC236}">
                <a16:creationId xmlns:a16="http://schemas.microsoft.com/office/drawing/2014/main" xmlns="" id="{FFBC9CDB-5451-482B-A99D-60A632E727BA}"/>
              </a:ext>
            </a:extLst>
          </p:cNvPr>
          <p:cNvGrpSpPr/>
          <p:nvPr/>
        </p:nvGrpSpPr>
        <p:grpSpPr>
          <a:xfrm>
            <a:off x="6486092" y="867394"/>
            <a:ext cx="280316" cy="307777"/>
            <a:chOff x="6132234" y="-995324"/>
            <a:chExt cx="280316" cy="307777"/>
          </a:xfrm>
        </p:grpSpPr>
        <p:sp>
          <p:nvSpPr>
            <p:cNvPr id="76" name="Oval 75">
              <a:extLst>
                <a:ext uri="{FF2B5EF4-FFF2-40B4-BE49-F238E27FC236}">
                  <a16:creationId xmlns:a16="http://schemas.microsoft.com/office/drawing/2014/main" xmlns="" id="{0AD35419-735D-462C-A358-AEEBE1B376FC}"/>
                </a:ext>
              </a:extLst>
            </p:cNvPr>
            <p:cNvSpPr/>
            <p:nvPr/>
          </p:nvSpPr>
          <p:spPr>
            <a:xfrm>
              <a:off x="6146392" y="-967436"/>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7" name="TextBox 76">
              <a:extLst>
                <a:ext uri="{FF2B5EF4-FFF2-40B4-BE49-F238E27FC236}">
                  <a16:creationId xmlns:a16="http://schemas.microsoft.com/office/drawing/2014/main" xmlns="" id="{6836E068-0EF2-4A92-959B-D7D97CA87171}"/>
                </a:ext>
              </a:extLst>
            </p:cNvPr>
            <p:cNvSpPr txBox="1"/>
            <p:nvPr/>
          </p:nvSpPr>
          <p:spPr>
            <a:xfrm>
              <a:off x="6132234" y="-995324"/>
              <a:ext cx="280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dirty="0">
                <a:ln>
                  <a:noFill/>
                </a:ln>
                <a:solidFill>
                  <a:srgbClr val="FFFFFF"/>
                </a:solidFill>
                <a:effectLst/>
                <a:uLnTx/>
                <a:uFillTx/>
                <a:latin typeface="Open Sans"/>
                <a:ea typeface="+mn-ea"/>
                <a:cs typeface="+mn-cs"/>
              </a:endParaRPr>
            </a:p>
          </p:txBody>
        </p:sp>
      </p:grpSp>
      <p:grpSp>
        <p:nvGrpSpPr>
          <p:cNvPr id="78" name="Group 77">
            <a:extLst>
              <a:ext uri="{FF2B5EF4-FFF2-40B4-BE49-F238E27FC236}">
                <a16:creationId xmlns:a16="http://schemas.microsoft.com/office/drawing/2014/main" xmlns="" id="{59A1684F-8B7F-454E-8EC6-A8262F230D06}"/>
              </a:ext>
            </a:extLst>
          </p:cNvPr>
          <p:cNvGrpSpPr/>
          <p:nvPr/>
        </p:nvGrpSpPr>
        <p:grpSpPr>
          <a:xfrm>
            <a:off x="191080" y="1123462"/>
            <a:ext cx="280316" cy="307777"/>
            <a:chOff x="6516123" y="5948552"/>
            <a:chExt cx="280316" cy="307777"/>
          </a:xfrm>
        </p:grpSpPr>
        <p:sp>
          <p:nvSpPr>
            <p:cNvPr id="79" name="Oval 78">
              <a:extLst>
                <a:ext uri="{FF2B5EF4-FFF2-40B4-BE49-F238E27FC236}">
                  <a16:creationId xmlns:a16="http://schemas.microsoft.com/office/drawing/2014/main" xmlns="" id="{EBB36D49-8484-49CD-AE19-08B2E243E6DE}"/>
                </a:ext>
              </a:extLst>
            </p:cNvPr>
            <p:cNvSpPr/>
            <p:nvPr/>
          </p:nvSpPr>
          <p:spPr>
            <a:xfrm>
              <a:off x="6530281" y="5976440"/>
              <a:ext cx="252000" cy="252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0" name="TextBox 79">
              <a:extLst>
                <a:ext uri="{FF2B5EF4-FFF2-40B4-BE49-F238E27FC236}">
                  <a16:creationId xmlns:a16="http://schemas.microsoft.com/office/drawing/2014/main" xmlns="" id="{E5D5C544-FF46-4BB4-A618-57ACA7AD55E2}"/>
                </a:ext>
              </a:extLst>
            </p:cNvPr>
            <p:cNvSpPr txBox="1"/>
            <p:nvPr/>
          </p:nvSpPr>
          <p:spPr>
            <a:xfrm>
              <a:off x="6516123" y="5948552"/>
              <a:ext cx="280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dirty="0">
                <a:ln>
                  <a:noFill/>
                </a:ln>
                <a:solidFill>
                  <a:srgbClr val="FFFFFF"/>
                </a:solidFill>
                <a:effectLst/>
                <a:uLnTx/>
                <a:uFillTx/>
                <a:latin typeface="Open Sans"/>
                <a:ea typeface="+mn-ea"/>
                <a:cs typeface="+mn-cs"/>
              </a:endParaRPr>
            </a:p>
          </p:txBody>
        </p:sp>
      </p:grpSp>
      <p:grpSp>
        <p:nvGrpSpPr>
          <p:cNvPr id="81" name="Group 80">
            <a:extLst>
              <a:ext uri="{FF2B5EF4-FFF2-40B4-BE49-F238E27FC236}">
                <a16:creationId xmlns:a16="http://schemas.microsoft.com/office/drawing/2014/main" xmlns="" id="{AEA43F3C-3743-4204-8B14-A1B5B97BF4BE}"/>
              </a:ext>
            </a:extLst>
          </p:cNvPr>
          <p:cNvGrpSpPr/>
          <p:nvPr/>
        </p:nvGrpSpPr>
        <p:grpSpPr>
          <a:xfrm>
            <a:off x="6676126" y="4321497"/>
            <a:ext cx="280316" cy="307777"/>
            <a:chOff x="6516123" y="5948552"/>
            <a:chExt cx="280316" cy="307777"/>
          </a:xfrm>
        </p:grpSpPr>
        <p:sp>
          <p:nvSpPr>
            <p:cNvPr id="82" name="Oval 81">
              <a:extLst>
                <a:ext uri="{FF2B5EF4-FFF2-40B4-BE49-F238E27FC236}">
                  <a16:creationId xmlns:a16="http://schemas.microsoft.com/office/drawing/2014/main" xmlns="" id="{852A5D38-3175-4360-9EB7-AA89621FFDF0}"/>
                </a:ext>
              </a:extLst>
            </p:cNvPr>
            <p:cNvSpPr/>
            <p:nvPr/>
          </p:nvSpPr>
          <p:spPr>
            <a:xfrm>
              <a:off x="6530281" y="5976440"/>
              <a:ext cx="252000" cy="252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3" name="TextBox 82">
              <a:extLst>
                <a:ext uri="{FF2B5EF4-FFF2-40B4-BE49-F238E27FC236}">
                  <a16:creationId xmlns:a16="http://schemas.microsoft.com/office/drawing/2014/main" xmlns="" id="{1B48550A-AE72-4DB3-9F08-FFA95A51BAC5}"/>
                </a:ext>
              </a:extLst>
            </p:cNvPr>
            <p:cNvSpPr txBox="1"/>
            <p:nvPr/>
          </p:nvSpPr>
          <p:spPr>
            <a:xfrm>
              <a:off x="6516123" y="5948552"/>
              <a:ext cx="280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dirty="0">
                <a:ln>
                  <a:noFill/>
                </a:ln>
                <a:solidFill>
                  <a:srgbClr val="FFFFFF"/>
                </a:solidFill>
                <a:effectLst/>
                <a:uLnTx/>
                <a:uFillTx/>
                <a:latin typeface="Open Sans"/>
                <a:ea typeface="+mn-ea"/>
                <a:cs typeface="+mn-cs"/>
              </a:endParaRPr>
            </a:p>
          </p:txBody>
        </p:sp>
      </p:grpSp>
    </p:spTree>
    <p:extLst>
      <p:ext uri="{BB962C8B-B14F-4D97-AF65-F5344CB8AC3E}">
        <p14:creationId xmlns:p14="http://schemas.microsoft.com/office/powerpoint/2010/main" val="2811531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building, young, child&#10;&#10;Description automatically generated">
            <a:extLst>
              <a:ext uri="{FF2B5EF4-FFF2-40B4-BE49-F238E27FC236}">
                <a16:creationId xmlns:a16="http://schemas.microsoft.com/office/drawing/2014/main" xmlns="" id="{EDBBC1E9-8110-493B-AD1D-79F13C6E6A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0"/>
            <a:ext cx="12192002" cy="6858000"/>
          </a:xfrm>
          <a:prstGeom prst="rect">
            <a:avLst/>
          </a:prstGeom>
        </p:spPr>
      </p:pic>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a:xfrm>
            <a:off x="266698" y="6391765"/>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1" i="0" u="none" strike="noStrike" kern="1200" cap="none" spc="0" normalizeH="0" baseline="0" noProof="0" smtClean="0">
                <a:ln>
                  <a:noFill/>
                </a:ln>
                <a:solidFill>
                  <a:srgbClr val="FFFFFF"/>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r>
              <a:rPr kumimoji="0" lang="en-ZA" sz="1200" b="1" i="0" u="none" strike="noStrike" kern="1200" cap="none" spc="0" normalizeH="0" baseline="0" noProof="0">
                <a:ln>
                  <a:noFill/>
                </a:ln>
                <a:solidFill>
                  <a:srgbClr val="FFFFFF"/>
                </a:solidFill>
                <a:effectLst/>
                <a:uLnTx/>
                <a:uFillTx/>
                <a:latin typeface="Open Sans"/>
                <a:ea typeface="+mn-ea"/>
                <a:cs typeface="+mn-cs"/>
              </a:rPr>
              <a:t> |</a:t>
            </a:r>
          </a:p>
        </p:txBody>
      </p:sp>
      <p:sp>
        <p:nvSpPr>
          <p:cNvPr id="38" name="Rectangle 37">
            <a:extLst>
              <a:ext uri="{FF2B5EF4-FFF2-40B4-BE49-F238E27FC236}">
                <a16:creationId xmlns:a16="http://schemas.microsoft.com/office/drawing/2014/main" xmlns="" id="{905FD461-9EC0-443B-AFF8-7E49444A06DF}"/>
              </a:ext>
            </a:extLst>
          </p:cNvPr>
          <p:cNvSpPr/>
          <p:nvPr/>
        </p:nvSpPr>
        <p:spPr>
          <a:xfrm>
            <a:off x="7074569" y="-12700"/>
            <a:ext cx="5120300" cy="68707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39" name="Straight Connector 38">
            <a:extLst>
              <a:ext uri="{FF2B5EF4-FFF2-40B4-BE49-F238E27FC236}">
                <a16:creationId xmlns:a16="http://schemas.microsoft.com/office/drawing/2014/main" xmlns="" id="{436A30D1-6D11-4DE9-B9C4-56D842A7A550}"/>
              </a:ext>
            </a:extLst>
          </p:cNvPr>
          <p:cNvCxnSpPr>
            <a:cxnSpLocks/>
          </p:cNvCxnSpPr>
          <p:nvPr/>
        </p:nvCxnSpPr>
        <p:spPr>
          <a:xfrm>
            <a:off x="8203368" y="419100"/>
            <a:ext cx="14544" cy="6121400"/>
          </a:xfrm>
          <a:prstGeom prst="line">
            <a:avLst/>
          </a:prstGeom>
          <a:ln w="5715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xmlns="" id="{FCB5103B-41B9-439A-B17D-F18328BBB975}"/>
              </a:ext>
            </a:extLst>
          </p:cNvPr>
          <p:cNvSpPr txBox="1"/>
          <p:nvPr/>
        </p:nvSpPr>
        <p:spPr>
          <a:xfrm>
            <a:off x="8355905" y="605705"/>
            <a:ext cx="3708000" cy="86337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a:ea typeface="Calibri" panose="020F0502020204030204" pitchFamily="34" charset="0"/>
                <a:cs typeface="Times New Roman"/>
              </a:rPr>
              <a:t>Ruth is employed in hospitality and uses some savings so start selling second-hand clothes</a:t>
            </a:r>
            <a:endParaRPr kumimoji="0" lang="en-ZA" sz="1600" b="1" i="0" u="none" strike="noStrike" kern="1200" cap="none" spc="0" normalizeH="0" baseline="0" noProof="0" dirty="0">
              <a:ln>
                <a:noFill/>
              </a:ln>
              <a:solidFill>
                <a:srgbClr val="FFFFFF"/>
              </a:solidFill>
              <a:effectLst/>
              <a:uLnTx/>
              <a:uFillTx/>
              <a:latin typeface="Open Sans"/>
              <a:ea typeface="Calibri" panose="020F0502020204030204" pitchFamily="34" charset="0"/>
              <a:cs typeface="Times New Roman"/>
            </a:endParaRPr>
          </a:p>
        </p:txBody>
      </p:sp>
      <p:sp>
        <p:nvSpPr>
          <p:cNvPr id="41" name="TextBox 40">
            <a:extLst>
              <a:ext uri="{FF2B5EF4-FFF2-40B4-BE49-F238E27FC236}">
                <a16:creationId xmlns:a16="http://schemas.microsoft.com/office/drawing/2014/main" xmlns="" id="{477BA6C8-4279-492A-AB48-366510CAD823}"/>
              </a:ext>
            </a:extLst>
          </p:cNvPr>
          <p:cNvSpPr txBox="1"/>
          <p:nvPr/>
        </p:nvSpPr>
        <p:spPr>
          <a:xfrm>
            <a:off x="8355905" y="1669644"/>
            <a:ext cx="3708000" cy="113338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ZA" sz="1600" b="1" i="0" u="none" strike="noStrike" kern="1200" cap="none" spc="0" normalizeH="0" baseline="0" noProof="0" dirty="0">
                <a:ln>
                  <a:noFill/>
                </a:ln>
                <a:solidFill>
                  <a:srgbClr val="FFFFFF"/>
                </a:solidFill>
                <a:effectLst/>
                <a:uLnTx/>
                <a:uFillTx/>
                <a:latin typeface="Open Sans"/>
                <a:ea typeface="Calibri" panose="020F0502020204030204" pitchFamily="34" charset="0"/>
                <a:cs typeface="Times New Roman"/>
              </a:rPr>
              <a:t>Decides to try something new – opens a salon </a:t>
            </a:r>
            <a:r>
              <a:rPr kumimoji="0" lang="en-ZA" sz="1600" b="1" i="0" strike="noStrike" kern="1200" cap="none" spc="0" normalizeH="0" baseline="0" noProof="0" dirty="0">
                <a:ln>
                  <a:noFill/>
                </a:ln>
                <a:solidFill>
                  <a:srgbClr val="FFFFFF"/>
                </a:solidFill>
                <a:effectLst/>
                <a:uLnTx/>
                <a:uFillTx/>
                <a:latin typeface="Open Sans"/>
                <a:ea typeface="Calibri" panose="020F0502020204030204" pitchFamily="34" charset="0"/>
                <a:cs typeface="Times New Roman"/>
              </a:rPr>
              <a:t>outside of the CBD </a:t>
            </a:r>
            <a:r>
              <a:rPr kumimoji="0" lang="en-ZA" sz="1600" b="1" i="0" u="none" strike="noStrike" kern="1200" cap="none" spc="0" normalizeH="0" baseline="0" noProof="0" dirty="0">
                <a:ln>
                  <a:noFill/>
                </a:ln>
                <a:solidFill>
                  <a:srgbClr val="FFFFFF"/>
                </a:solidFill>
                <a:effectLst/>
                <a:uLnTx/>
                <a:uFillTx/>
                <a:latin typeface="Open Sans"/>
                <a:ea typeface="Calibri" panose="020F0502020204030204" pitchFamily="34" charset="0"/>
                <a:cs typeface="Times New Roman"/>
              </a:rPr>
              <a:t>using a SACCO</a:t>
            </a:r>
            <a:r>
              <a:rPr kumimoji="0" lang="en-ZA" sz="1600" b="1" i="0" u="none" strike="noStrike" kern="1200" cap="none" spc="0" normalizeH="0" noProof="0" dirty="0">
                <a:ln>
                  <a:noFill/>
                </a:ln>
                <a:solidFill>
                  <a:srgbClr val="FFFFFF"/>
                </a:solidFill>
                <a:effectLst/>
                <a:uLnTx/>
                <a:uFillTx/>
                <a:latin typeface="Open Sans"/>
                <a:ea typeface="Calibri" panose="020F0502020204030204" pitchFamily="34" charset="0"/>
                <a:cs typeface="Times New Roman"/>
              </a:rPr>
              <a:t> </a:t>
            </a:r>
            <a:r>
              <a:rPr kumimoji="0" lang="en-ZA" sz="1600" b="1" i="0" u="none" strike="noStrike" kern="1200" cap="none" spc="0" normalizeH="0" baseline="0" noProof="0" dirty="0">
                <a:ln>
                  <a:noFill/>
                </a:ln>
                <a:solidFill>
                  <a:srgbClr val="FFFFFF"/>
                </a:solidFill>
                <a:effectLst/>
                <a:uLnTx/>
                <a:uFillTx/>
                <a:latin typeface="Open Sans"/>
                <a:ea typeface="Calibri" panose="020F0502020204030204" pitchFamily="34" charset="0"/>
                <a:cs typeface="Times New Roman"/>
              </a:rPr>
              <a:t>loan and leveraging savings built up from her salary</a:t>
            </a:r>
          </a:p>
        </p:txBody>
      </p:sp>
      <p:sp>
        <p:nvSpPr>
          <p:cNvPr id="42" name="TextBox 41">
            <a:extLst>
              <a:ext uri="{FF2B5EF4-FFF2-40B4-BE49-F238E27FC236}">
                <a16:creationId xmlns:a16="http://schemas.microsoft.com/office/drawing/2014/main" xmlns="" id="{0D5D0933-E4AC-443E-8B7D-19B89F46E8C6}"/>
              </a:ext>
            </a:extLst>
          </p:cNvPr>
          <p:cNvSpPr txBox="1"/>
          <p:nvPr/>
        </p:nvSpPr>
        <p:spPr>
          <a:xfrm>
            <a:off x="8355905" y="2953346"/>
            <a:ext cx="3708000" cy="139685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a:ea typeface="Calibri" panose="020F0502020204030204" pitchFamily="34" charset="0"/>
                <a:cs typeface="Times New Roman"/>
              </a:rPr>
              <a:t>Finds a space </a:t>
            </a:r>
            <a:r>
              <a:rPr kumimoji="0" lang="en-US" sz="1600" b="1" i="0" u="sng" strike="noStrike" kern="1200" cap="none" spc="0" normalizeH="0" baseline="0" noProof="0" dirty="0">
                <a:ln>
                  <a:noFill/>
                </a:ln>
                <a:solidFill>
                  <a:srgbClr val="FFFFFF"/>
                </a:solidFill>
                <a:effectLst/>
                <a:uLnTx/>
                <a:uFillTx/>
                <a:latin typeface="Open Sans"/>
                <a:ea typeface="Calibri" panose="020F0502020204030204" pitchFamily="34" charset="0"/>
                <a:cs typeface="Times New Roman"/>
              </a:rPr>
              <a:t>in the CBD</a:t>
            </a:r>
            <a:r>
              <a:rPr kumimoji="0" lang="en-US" sz="1600" b="1" i="1" strike="noStrike" kern="1200" cap="none" spc="0" normalizeH="0" baseline="0" noProof="0" dirty="0">
                <a:ln>
                  <a:noFill/>
                </a:ln>
                <a:solidFill>
                  <a:srgbClr val="FFFFFF"/>
                </a:solidFill>
                <a:effectLst/>
                <a:uLnTx/>
                <a:uFillTx/>
                <a:latin typeface="Open Sans"/>
                <a:ea typeface="Calibri" panose="020F0502020204030204" pitchFamily="34" charset="0"/>
                <a:cs typeface="Times New Roman"/>
              </a:rPr>
              <a:t> </a:t>
            </a:r>
            <a:r>
              <a:rPr kumimoji="0" lang="en-US" sz="1600" b="1" i="0" u="none" strike="noStrike" kern="1200" cap="none" spc="0" normalizeH="0" baseline="0" noProof="0" dirty="0">
                <a:ln>
                  <a:noFill/>
                </a:ln>
                <a:solidFill>
                  <a:srgbClr val="FFFFFF"/>
                </a:solidFill>
                <a:effectLst/>
                <a:uLnTx/>
                <a:uFillTx/>
                <a:latin typeface="Open Sans"/>
                <a:ea typeface="Calibri" panose="020F0502020204030204" pitchFamily="34" charset="0"/>
                <a:cs typeface="Times New Roman"/>
              </a:rPr>
              <a:t>– it is small but well positioned.</a:t>
            </a:r>
            <a:r>
              <a:rPr kumimoji="0" lang="en-US" sz="1600" b="1" i="0" u="none" strike="noStrike" kern="1200" cap="none" spc="0" normalizeH="0" noProof="0" dirty="0">
                <a:ln>
                  <a:noFill/>
                </a:ln>
                <a:solidFill>
                  <a:srgbClr val="FFFFFF"/>
                </a:solidFill>
                <a:effectLst/>
                <a:uLnTx/>
                <a:uFillTx/>
                <a:latin typeface="Open Sans"/>
                <a:ea typeface="Calibri" panose="020F0502020204030204" pitchFamily="34" charset="0"/>
                <a:cs typeface="Times New Roman"/>
              </a:rPr>
              <a:t> Moves due to police harassment of </a:t>
            </a:r>
            <a:r>
              <a:rPr lang="en-US" sz="1600" b="1" dirty="0">
                <a:solidFill>
                  <a:srgbClr val="FFFFFF"/>
                </a:solidFill>
                <a:latin typeface="Open Sans"/>
                <a:ea typeface="Calibri" panose="020F0502020204030204" pitchFamily="34" charset="0"/>
                <a:cs typeface="Times New Roman"/>
              </a:rPr>
              <a:t>staff and customers </a:t>
            </a:r>
            <a:r>
              <a:rPr kumimoji="0" lang="en-US" sz="1600" b="1" i="0" u="none" strike="noStrike" kern="1200" cap="none" spc="0" normalizeH="0" noProof="0" dirty="0">
                <a:ln>
                  <a:noFill/>
                </a:ln>
                <a:solidFill>
                  <a:srgbClr val="FFFFFF"/>
                </a:solidFill>
                <a:effectLst/>
                <a:uLnTx/>
                <a:uFillTx/>
                <a:latin typeface="Open Sans"/>
                <a:ea typeface="Calibri" panose="020F0502020204030204" pitchFamily="34" charset="0"/>
                <a:cs typeface="Times New Roman"/>
              </a:rPr>
              <a:t>in the evenings, stays in next location for 1 year</a:t>
            </a:r>
            <a:endParaRPr kumimoji="0" lang="en-ZA" sz="1600" b="1" i="0" u="none" strike="noStrike" kern="1200" cap="none" spc="0" normalizeH="0" baseline="0" noProof="0" dirty="0">
              <a:ln>
                <a:noFill/>
              </a:ln>
              <a:solidFill>
                <a:srgbClr val="FFFFFF"/>
              </a:solidFill>
              <a:effectLst/>
              <a:uLnTx/>
              <a:uFillTx/>
              <a:latin typeface="Open Sans"/>
              <a:ea typeface="Calibri" panose="020F0502020204030204" pitchFamily="34" charset="0"/>
              <a:cs typeface="Times New Roman" panose="02020603050405020304" pitchFamily="18" charset="0"/>
            </a:endParaRPr>
          </a:p>
        </p:txBody>
      </p:sp>
      <p:sp>
        <p:nvSpPr>
          <p:cNvPr id="44" name="TextBox 43">
            <a:extLst>
              <a:ext uri="{FF2B5EF4-FFF2-40B4-BE49-F238E27FC236}">
                <a16:creationId xmlns:a16="http://schemas.microsoft.com/office/drawing/2014/main" xmlns="" id="{D28A0C6B-F95F-4586-9C85-55BADA2F7A93}"/>
              </a:ext>
            </a:extLst>
          </p:cNvPr>
          <p:cNvSpPr txBox="1"/>
          <p:nvPr/>
        </p:nvSpPr>
        <p:spPr>
          <a:xfrm>
            <a:off x="8332609" y="4535730"/>
            <a:ext cx="3708000" cy="86991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a:ea typeface="Calibri" panose="020F0502020204030204" pitchFamily="34" charset="0"/>
                <a:cs typeface="Times New Roman" panose="02020603050405020304" pitchFamily="18" charset="0"/>
              </a:rPr>
              <a:t>Moves into current space and acquires three more spaces in same building </a:t>
            </a:r>
            <a:r>
              <a:rPr lang="en-US" sz="1600" b="1" dirty="0">
                <a:solidFill>
                  <a:srgbClr val="FFFFFF"/>
                </a:solidFill>
                <a:latin typeface="Open Sans"/>
                <a:ea typeface="Calibri" panose="020F0502020204030204" pitchFamily="34" charset="0"/>
                <a:cs typeface="Times New Roman" panose="02020603050405020304" pitchFamily="18" charset="0"/>
              </a:rPr>
              <a:t>to expand business </a:t>
            </a:r>
            <a:endParaRPr kumimoji="0" lang="en-ZA" sz="1600" b="1" i="0" u="none" strike="noStrike" kern="1200" cap="none" spc="0" normalizeH="0" baseline="0" noProof="0" dirty="0">
              <a:ln>
                <a:noFill/>
              </a:ln>
              <a:solidFill>
                <a:srgbClr val="FFFFFF"/>
              </a:solidFill>
              <a:effectLst/>
              <a:uLnTx/>
              <a:uFillTx/>
              <a:latin typeface="Open Sans"/>
              <a:ea typeface="Calibri" panose="020F0502020204030204" pitchFamily="34" charset="0"/>
              <a:cs typeface="Times New Roman" panose="02020603050405020304" pitchFamily="18" charset="0"/>
            </a:endParaRPr>
          </a:p>
        </p:txBody>
      </p:sp>
      <p:sp>
        <p:nvSpPr>
          <p:cNvPr id="45" name="TextBox 44">
            <a:extLst>
              <a:ext uri="{FF2B5EF4-FFF2-40B4-BE49-F238E27FC236}">
                <a16:creationId xmlns:a16="http://schemas.microsoft.com/office/drawing/2014/main" xmlns="" id="{0FB38B58-01E2-4652-A7D0-0C7E76790EDA}"/>
              </a:ext>
            </a:extLst>
          </p:cNvPr>
          <p:cNvSpPr txBox="1"/>
          <p:nvPr/>
        </p:nvSpPr>
        <p:spPr>
          <a:xfrm>
            <a:off x="8355905" y="5622064"/>
            <a:ext cx="3761162" cy="112684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a:ea typeface="Calibri" panose="020F0502020204030204" pitchFamily="34" charset="0"/>
                <a:cs typeface="Times New Roman"/>
              </a:rPr>
              <a:t>Closes one salon, receives </a:t>
            </a:r>
            <a:r>
              <a:rPr kumimoji="0" lang="en-US" sz="1600" b="1" i="0" u="none" strike="noStrike" kern="1200" cap="none" spc="0" normalizeH="0" baseline="0" noProof="0" dirty="0" err="1">
                <a:ln>
                  <a:noFill/>
                </a:ln>
                <a:solidFill>
                  <a:srgbClr val="FFFFFF"/>
                </a:solidFill>
                <a:effectLst/>
                <a:uLnTx/>
                <a:uFillTx/>
                <a:latin typeface="Open Sans"/>
                <a:ea typeface="Calibri" panose="020F0502020204030204" pitchFamily="34" charset="0"/>
                <a:cs typeface="Times New Roman"/>
              </a:rPr>
              <a:t>KSh</a:t>
            </a:r>
            <a:r>
              <a:rPr kumimoji="0" lang="en-US" sz="1600" b="1" i="0" u="none" strike="noStrike" kern="1200" cap="none" spc="0" normalizeH="0" baseline="0" noProof="0" dirty="0">
                <a:ln>
                  <a:noFill/>
                </a:ln>
                <a:solidFill>
                  <a:srgbClr val="FFFFFF"/>
                </a:solidFill>
                <a:effectLst/>
                <a:uLnTx/>
                <a:uFillTx/>
                <a:latin typeface="Open Sans"/>
                <a:ea typeface="Calibri" panose="020F0502020204030204" pitchFamily="34" charset="0"/>
                <a:cs typeface="Times New Roman"/>
              </a:rPr>
              <a:t> 200k in goodwill which has helped her cope with loss of income from COVID-19</a:t>
            </a:r>
            <a:endParaRPr kumimoji="0" lang="en-ZA" sz="1600" b="1" i="0" u="none" strike="noStrike" kern="1200" cap="none" spc="0" normalizeH="0" baseline="0" noProof="0" dirty="0">
              <a:ln>
                <a:noFill/>
              </a:ln>
              <a:solidFill>
                <a:srgbClr val="FFFFFF"/>
              </a:solidFill>
              <a:effectLst/>
              <a:uLnTx/>
              <a:uFillTx/>
              <a:latin typeface="Open Sans"/>
              <a:ea typeface="Calibri" panose="020F0502020204030204" pitchFamily="34" charset="0"/>
              <a:cs typeface="Times New Roman"/>
            </a:endParaRPr>
          </a:p>
        </p:txBody>
      </p:sp>
      <p:sp>
        <p:nvSpPr>
          <p:cNvPr id="46" name="TextBox 45">
            <a:extLst>
              <a:ext uri="{FF2B5EF4-FFF2-40B4-BE49-F238E27FC236}">
                <a16:creationId xmlns:a16="http://schemas.microsoft.com/office/drawing/2014/main" xmlns="" id="{CF9B1D04-B966-4539-A5D6-78CD5BF85D15}"/>
              </a:ext>
            </a:extLst>
          </p:cNvPr>
          <p:cNvSpPr txBox="1"/>
          <p:nvPr/>
        </p:nvSpPr>
        <p:spPr>
          <a:xfrm>
            <a:off x="7263255" y="853039"/>
            <a:ext cx="825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FFFFFF"/>
                </a:solidFill>
                <a:effectLst/>
                <a:uLnTx/>
                <a:uFillTx/>
                <a:latin typeface="Open Sans"/>
                <a:ea typeface="+mn-ea"/>
                <a:cs typeface="+mn-cs"/>
              </a:rPr>
              <a:t>1998</a:t>
            </a:r>
          </a:p>
        </p:txBody>
      </p:sp>
      <p:sp>
        <p:nvSpPr>
          <p:cNvPr id="47" name="TextBox 46">
            <a:extLst>
              <a:ext uri="{FF2B5EF4-FFF2-40B4-BE49-F238E27FC236}">
                <a16:creationId xmlns:a16="http://schemas.microsoft.com/office/drawing/2014/main" xmlns="" id="{9CB34141-5C70-41F1-9A27-F69ED0AB5BC9}"/>
              </a:ext>
            </a:extLst>
          </p:cNvPr>
          <p:cNvSpPr txBox="1"/>
          <p:nvPr/>
        </p:nvSpPr>
        <p:spPr>
          <a:xfrm>
            <a:off x="7263255" y="1828062"/>
            <a:ext cx="825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FFFFFF"/>
                </a:solidFill>
                <a:effectLst/>
                <a:uLnTx/>
                <a:uFillTx/>
                <a:latin typeface="Open Sans"/>
                <a:ea typeface="+mn-ea"/>
                <a:cs typeface="+mn-cs"/>
              </a:rPr>
              <a:t>2000</a:t>
            </a:r>
          </a:p>
        </p:txBody>
      </p:sp>
      <p:sp>
        <p:nvSpPr>
          <p:cNvPr id="48" name="TextBox 47">
            <a:extLst>
              <a:ext uri="{FF2B5EF4-FFF2-40B4-BE49-F238E27FC236}">
                <a16:creationId xmlns:a16="http://schemas.microsoft.com/office/drawing/2014/main" xmlns="" id="{03290A8C-83F7-431B-A42E-5E81659B968E}"/>
              </a:ext>
            </a:extLst>
          </p:cNvPr>
          <p:cNvSpPr txBox="1"/>
          <p:nvPr/>
        </p:nvSpPr>
        <p:spPr>
          <a:xfrm>
            <a:off x="7263254" y="3024332"/>
            <a:ext cx="9376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FFFFFF"/>
                </a:solidFill>
                <a:effectLst/>
                <a:uLnTx/>
                <a:uFillTx/>
                <a:latin typeface="Open Sans"/>
                <a:ea typeface="+mn-ea"/>
                <a:cs typeface="+mn-cs"/>
              </a:rPr>
              <a:t>2002 - 2003</a:t>
            </a:r>
          </a:p>
        </p:txBody>
      </p:sp>
      <p:sp>
        <p:nvSpPr>
          <p:cNvPr id="50" name="TextBox 49">
            <a:extLst>
              <a:ext uri="{FF2B5EF4-FFF2-40B4-BE49-F238E27FC236}">
                <a16:creationId xmlns:a16="http://schemas.microsoft.com/office/drawing/2014/main" xmlns="" id="{2B82A9DB-F908-42C5-862E-3737D75FAD0D}"/>
              </a:ext>
            </a:extLst>
          </p:cNvPr>
          <p:cNvSpPr txBox="1"/>
          <p:nvPr/>
        </p:nvSpPr>
        <p:spPr>
          <a:xfrm>
            <a:off x="7263255" y="4639523"/>
            <a:ext cx="10106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FFFFFF"/>
                </a:solidFill>
                <a:effectLst/>
                <a:uLnTx/>
                <a:uFillTx/>
                <a:latin typeface="Open Sans"/>
                <a:ea typeface="+mn-ea"/>
                <a:cs typeface="+mn-cs"/>
              </a:rPr>
              <a:t>2004 - 2015</a:t>
            </a:r>
          </a:p>
        </p:txBody>
      </p:sp>
      <p:sp>
        <p:nvSpPr>
          <p:cNvPr id="51" name="TextBox 50">
            <a:extLst>
              <a:ext uri="{FF2B5EF4-FFF2-40B4-BE49-F238E27FC236}">
                <a16:creationId xmlns:a16="http://schemas.microsoft.com/office/drawing/2014/main" xmlns="" id="{BF3EF976-126E-45B8-B66D-85450C068B5A}"/>
              </a:ext>
            </a:extLst>
          </p:cNvPr>
          <p:cNvSpPr txBox="1"/>
          <p:nvPr/>
        </p:nvSpPr>
        <p:spPr>
          <a:xfrm>
            <a:off x="7263255" y="5869087"/>
            <a:ext cx="825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FFFFFF"/>
                </a:solidFill>
                <a:effectLst/>
                <a:uLnTx/>
                <a:uFillTx/>
                <a:latin typeface="Open Sans"/>
                <a:ea typeface="+mn-ea"/>
                <a:cs typeface="+mn-cs"/>
              </a:rPr>
              <a:t>2020</a:t>
            </a:r>
          </a:p>
        </p:txBody>
      </p:sp>
      <p:sp>
        <p:nvSpPr>
          <p:cNvPr id="3" name="Rectangle 2">
            <a:extLst>
              <a:ext uri="{FF2B5EF4-FFF2-40B4-BE49-F238E27FC236}">
                <a16:creationId xmlns:a16="http://schemas.microsoft.com/office/drawing/2014/main" xmlns="" id="{762A0012-1003-44C2-A498-BB35CC022C95}"/>
              </a:ext>
            </a:extLst>
          </p:cNvPr>
          <p:cNvSpPr/>
          <p:nvPr/>
        </p:nvSpPr>
        <p:spPr>
          <a:xfrm>
            <a:off x="-2" y="0"/>
            <a:ext cx="2876930" cy="17907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tangle 5">
            <a:extLst>
              <a:ext uri="{FF2B5EF4-FFF2-40B4-BE49-F238E27FC236}">
                <a16:creationId xmlns:a16="http://schemas.microsoft.com/office/drawing/2014/main" xmlns="" id="{7DE8B0B3-05BE-4660-B71F-FD747F75E412}"/>
              </a:ext>
            </a:extLst>
          </p:cNvPr>
          <p:cNvSpPr/>
          <p:nvPr/>
        </p:nvSpPr>
        <p:spPr>
          <a:xfrm>
            <a:off x="0" y="-12700"/>
            <a:ext cx="238125" cy="687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 name="TextBox 13">
            <a:extLst>
              <a:ext uri="{FF2B5EF4-FFF2-40B4-BE49-F238E27FC236}">
                <a16:creationId xmlns:a16="http://schemas.microsoft.com/office/drawing/2014/main" xmlns="" id="{2DC492CD-254C-49F2-9704-8699E6FCC6FA}"/>
              </a:ext>
            </a:extLst>
          </p:cNvPr>
          <p:cNvSpPr txBox="1"/>
          <p:nvPr/>
        </p:nvSpPr>
        <p:spPr>
          <a:xfrm>
            <a:off x="155953" y="0"/>
            <a:ext cx="280994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400" b="1" i="0" u="none" strike="noStrike" kern="1200" cap="none" spc="0" normalizeH="0" baseline="0" noProof="0">
                <a:ln>
                  <a:noFill/>
                </a:ln>
                <a:solidFill>
                  <a:srgbClr val="FFFFFF"/>
                </a:solidFill>
                <a:effectLst/>
                <a:uLnTx/>
                <a:uFillTx/>
                <a:latin typeface="Open Sans"/>
                <a:ea typeface="+mn-ea"/>
                <a:cs typeface="+mn-cs"/>
              </a:rPr>
              <a:t>Ruth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a:ln>
                  <a:noFill/>
                </a:ln>
                <a:solidFill>
                  <a:srgbClr val="FFFFFF"/>
                </a:solidFill>
                <a:effectLst/>
                <a:uLnTx/>
                <a:uFillTx/>
                <a:latin typeface="Open Sans"/>
                <a:ea typeface="+mn-ea"/>
                <a:cs typeface="+mn-cs"/>
              </a:rPr>
              <a:t>IN-BETWEEN</a:t>
            </a:r>
          </a:p>
        </p:txBody>
      </p:sp>
      <p:sp>
        <p:nvSpPr>
          <p:cNvPr id="19" name="TextBox 18">
            <a:extLst>
              <a:ext uri="{FF2B5EF4-FFF2-40B4-BE49-F238E27FC236}">
                <a16:creationId xmlns:a16="http://schemas.microsoft.com/office/drawing/2014/main" xmlns="" id="{FCAB966F-BE00-43D8-B958-F339BDAEBAC2}"/>
              </a:ext>
            </a:extLst>
          </p:cNvPr>
          <p:cNvSpPr txBox="1"/>
          <p:nvPr/>
        </p:nvSpPr>
        <p:spPr>
          <a:xfrm>
            <a:off x="1085400" y="1063470"/>
            <a:ext cx="9810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FFFFFF"/>
                </a:solidFill>
                <a:effectLst/>
                <a:uLnTx/>
                <a:uFillTx/>
                <a:latin typeface="Open Sans"/>
                <a:ea typeface="+mn-ea"/>
                <a:cs typeface="+mn-cs"/>
              </a:rPr>
              <a:t>Age</a:t>
            </a:r>
          </a:p>
        </p:txBody>
      </p:sp>
      <p:sp>
        <p:nvSpPr>
          <p:cNvPr id="20" name="TextBox 19">
            <a:extLst>
              <a:ext uri="{FF2B5EF4-FFF2-40B4-BE49-F238E27FC236}">
                <a16:creationId xmlns:a16="http://schemas.microsoft.com/office/drawing/2014/main" xmlns="" id="{6F508310-04E4-4024-B04A-5F2FDF74E348}"/>
              </a:ext>
            </a:extLst>
          </p:cNvPr>
          <p:cNvSpPr txBox="1"/>
          <p:nvPr/>
        </p:nvSpPr>
        <p:spPr>
          <a:xfrm>
            <a:off x="1693868" y="1063470"/>
            <a:ext cx="13904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FFFFFF"/>
                </a:solidFill>
                <a:effectLst/>
                <a:uLnTx/>
                <a:uFillTx/>
                <a:latin typeface="Open Sans"/>
                <a:ea typeface="+mn-ea"/>
                <a:cs typeface="+mn-cs"/>
              </a:rPr>
              <a:t>Education</a:t>
            </a:r>
          </a:p>
        </p:txBody>
      </p:sp>
      <p:cxnSp>
        <p:nvCxnSpPr>
          <p:cNvPr id="22" name="Straight Connector 21">
            <a:extLst>
              <a:ext uri="{FF2B5EF4-FFF2-40B4-BE49-F238E27FC236}">
                <a16:creationId xmlns:a16="http://schemas.microsoft.com/office/drawing/2014/main" xmlns="" id="{6F14B8F2-D2C1-41C2-A1DB-4D9E8347DF06}"/>
              </a:ext>
            </a:extLst>
          </p:cNvPr>
          <p:cNvCxnSpPr/>
          <p:nvPr/>
        </p:nvCxnSpPr>
        <p:spPr>
          <a:xfrm>
            <a:off x="1869277" y="1137558"/>
            <a:ext cx="0" cy="4499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F6995B56-4F12-4566-9874-15140974B0ED}"/>
              </a:ext>
            </a:extLst>
          </p:cNvPr>
          <p:cNvSpPr txBox="1"/>
          <p:nvPr/>
        </p:nvSpPr>
        <p:spPr>
          <a:xfrm>
            <a:off x="1286599" y="1335897"/>
            <a:ext cx="52787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a:ln>
                  <a:noFill/>
                </a:ln>
                <a:solidFill>
                  <a:srgbClr val="FFFFFF"/>
                </a:solidFill>
                <a:effectLst/>
                <a:uLnTx/>
                <a:uFillTx/>
                <a:latin typeface="Open Sans"/>
                <a:ea typeface="+mn-ea"/>
                <a:cs typeface="+mn-cs"/>
              </a:rPr>
              <a:t>53</a:t>
            </a:r>
          </a:p>
        </p:txBody>
      </p:sp>
      <p:sp>
        <p:nvSpPr>
          <p:cNvPr id="25" name="TextBox 24">
            <a:extLst>
              <a:ext uri="{FF2B5EF4-FFF2-40B4-BE49-F238E27FC236}">
                <a16:creationId xmlns:a16="http://schemas.microsoft.com/office/drawing/2014/main" xmlns="" id="{B5A3BDE8-D3AC-42F2-BB9E-3E2DA09DE658}"/>
              </a:ext>
            </a:extLst>
          </p:cNvPr>
          <p:cNvSpPr txBox="1"/>
          <p:nvPr/>
        </p:nvSpPr>
        <p:spPr>
          <a:xfrm>
            <a:off x="1949019" y="1335897"/>
            <a:ext cx="100712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a:ln>
                  <a:noFill/>
                </a:ln>
                <a:solidFill>
                  <a:srgbClr val="FFFFFF"/>
                </a:solidFill>
                <a:effectLst/>
                <a:uLnTx/>
                <a:uFillTx/>
                <a:latin typeface="Open Sans"/>
                <a:ea typeface="+mn-ea"/>
                <a:cs typeface="+mn-cs"/>
              </a:rPr>
              <a:t>Class 7</a:t>
            </a:r>
          </a:p>
        </p:txBody>
      </p:sp>
      <p:sp>
        <p:nvSpPr>
          <p:cNvPr id="27" name="TextBox 26">
            <a:extLst>
              <a:ext uri="{FF2B5EF4-FFF2-40B4-BE49-F238E27FC236}">
                <a16:creationId xmlns:a16="http://schemas.microsoft.com/office/drawing/2014/main" xmlns="" id="{7FFBD3F2-CE63-4EB9-AD90-9628F59A074C}"/>
              </a:ext>
            </a:extLst>
          </p:cNvPr>
          <p:cNvSpPr txBox="1"/>
          <p:nvPr/>
        </p:nvSpPr>
        <p:spPr>
          <a:xfrm>
            <a:off x="68934" y="1362529"/>
            <a:ext cx="130609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a:ln>
                  <a:noFill/>
                </a:ln>
                <a:solidFill>
                  <a:srgbClr val="FFFFFF"/>
                </a:solidFill>
                <a:effectLst/>
                <a:uLnTx/>
                <a:uFillTx/>
                <a:latin typeface="Open Sans"/>
                <a:ea typeface="+mn-ea"/>
                <a:cs typeface="+mn-cs"/>
              </a:rPr>
              <a:t>Salon owner</a:t>
            </a:r>
          </a:p>
        </p:txBody>
      </p:sp>
      <p:sp>
        <p:nvSpPr>
          <p:cNvPr id="28" name="TextBox 27">
            <a:extLst>
              <a:ext uri="{FF2B5EF4-FFF2-40B4-BE49-F238E27FC236}">
                <a16:creationId xmlns:a16="http://schemas.microsoft.com/office/drawing/2014/main" xmlns="" id="{7D177AF7-95AE-445B-A3FC-CAF756ECA8B7}"/>
              </a:ext>
            </a:extLst>
          </p:cNvPr>
          <p:cNvSpPr txBox="1"/>
          <p:nvPr/>
        </p:nvSpPr>
        <p:spPr>
          <a:xfrm>
            <a:off x="155953" y="1054830"/>
            <a:ext cx="9810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FFFFFF"/>
                </a:solidFill>
                <a:effectLst/>
                <a:uLnTx/>
                <a:uFillTx/>
                <a:latin typeface="Open Sans"/>
                <a:ea typeface="+mn-ea"/>
                <a:cs typeface="+mn-cs"/>
              </a:rPr>
              <a:t>Business</a:t>
            </a:r>
          </a:p>
        </p:txBody>
      </p:sp>
      <p:cxnSp>
        <p:nvCxnSpPr>
          <p:cNvPr id="7" name="Straight Connector 6">
            <a:extLst>
              <a:ext uri="{FF2B5EF4-FFF2-40B4-BE49-F238E27FC236}">
                <a16:creationId xmlns:a16="http://schemas.microsoft.com/office/drawing/2014/main" xmlns="" id="{024DE166-FF79-4EAA-8108-4DF431DDBFE0}"/>
              </a:ext>
            </a:extLst>
          </p:cNvPr>
          <p:cNvCxnSpPr/>
          <p:nvPr/>
        </p:nvCxnSpPr>
        <p:spPr>
          <a:xfrm>
            <a:off x="1296358" y="1131671"/>
            <a:ext cx="0" cy="46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95810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p:bldP spid="41" grpId="0"/>
      <p:bldP spid="42" grpId="0"/>
      <p:bldP spid="44" grpId="0"/>
      <p:bldP spid="45" grpId="0"/>
      <p:bldP spid="46" grpId="0"/>
      <p:bldP spid="47" grpId="0"/>
      <p:bldP spid="48" grpId="0"/>
      <p:bldP spid="50" grpId="0"/>
      <p:bldP spid="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8" name="Straight Connector 87">
            <a:extLst>
              <a:ext uri="{FF2B5EF4-FFF2-40B4-BE49-F238E27FC236}">
                <a16:creationId xmlns:a16="http://schemas.microsoft.com/office/drawing/2014/main" xmlns="" id="{D4964E3C-AC5F-445D-A779-6AEB71FEF676}"/>
              </a:ext>
            </a:extLst>
          </p:cNvPr>
          <p:cNvCxnSpPr>
            <a:cxnSpLocks/>
            <a:stCxn id="7" idx="2"/>
            <a:endCxn id="21" idx="5"/>
          </p:cNvCxnSpPr>
          <p:nvPr/>
        </p:nvCxnSpPr>
        <p:spPr>
          <a:xfrm flipH="1" flipV="1">
            <a:off x="5636306" y="4562486"/>
            <a:ext cx="874228" cy="504374"/>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xmlns="" id="{1CD2D4E3-6CF1-4F50-B73F-0F0E0AA03D2A}"/>
              </a:ext>
            </a:extLst>
          </p:cNvPr>
          <p:cNvPicPr>
            <a:picLocks noChangeAspect="1"/>
          </p:cNvPicPr>
          <p:nvPr/>
        </p:nvPicPr>
        <p:blipFill>
          <a:blip r:embed="rId3"/>
          <a:stretch>
            <a:fillRect/>
          </a:stretch>
        </p:blipFill>
        <p:spPr>
          <a:xfrm>
            <a:off x="3259535" y="1655833"/>
            <a:ext cx="5310076" cy="4072481"/>
          </a:xfrm>
          <a:prstGeom prst="rect">
            <a:avLst/>
          </a:prstGeom>
        </p:spPr>
      </p:pic>
      <p:sp>
        <p:nvSpPr>
          <p:cNvPr id="5" name="Slide Number Placeholder 4">
            <a:extLst>
              <a:ext uri="{FF2B5EF4-FFF2-40B4-BE49-F238E27FC236}">
                <a16:creationId xmlns:a16="http://schemas.microsoft.com/office/drawing/2014/main" xmlns="" id="{B85D0D74-131C-4C8E-A3B6-5B38EA7C29A8}"/>
              </a:ext>
            </a:extLst>
          </p:cNvPr>
          <p:cNvSpPr>
            <a:spLocks noGrp="1"/>
          </p:cNvSpPr>
          <p:nvPr>
            <p:ph type="sldNum" sz="quarter" idx="4"/>
          </p:nvPr>
        </p:nvSpPr>
        <p:spPr>
          <a:xfrm>
            <a:off x="11629449" y="91391"/>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4" name="Oval 3">
            <a:extLst>
              <a:ext uri="{FF2B5EF4-FFF2-40B4-BE49-F238E27FC236}">
                <a16:creationId xmlns:a16="http://schemas.microsoft.com/office/drawing/2014/main" xmlns="" id="{80AA3A12-A756-486B-A234-5569D5759F4F}"/>
              </a:ext>
            </a:extLst>
          </p:cNvPr>
          <p:cNvSpPr/>
          <p:nvPr/>
        </p:nvSpPr>
        <p:spPr>
          <a:xfrm>
            <a:off x="5272073" y="1973633"/>
            <a:ext cx="252000" cy="252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 name="Oval 6">
            <a:extLst>
              <a:ext uri="{FF2B5EF4-FFF2-40B4-BE49-F238E27FC236}">
                <a16:creationId xmlns:a16="http://schemas.microsoft.com/office/drawing/2014/main" xmlns="" id="{BDB78FB1-7B5F-4458-B2CC-037E63CDF020}"/>
              </a:ext>
            </a:extLst>
          </p:cNvPr>
          <p:cNvSpPr/>
          <p:nvPr/>
        </p:nvSpPr>
        <p:spPr>
          <a:xfrm>
            <a:off x="6510534" y="4940860"/>
            <a:ext cx="252000" cy="252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Oval 9">
            <a:extLst>
              <a:ext uri="{FF2B5EF4-FFF2-40B4-BE49-F238E27FC236}">
                <a16:creationId xmlns:a16="http://schemas.microsoft.com/office/drawing/2014/main" xmlns="" id="{E57FAB65-D748-4170-816C-75640FD2EB20}"/>
              </a:ext>
            </a:extLst>
          </p:cNvPr>
          <p:cNvSpPr/>
          <p:nvPr/>
        </p:nvSpPr>
        <p:spPr>
          <a:xfrm>
            <a:off x="7316077" y="2850803"/>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 name="Oval 10">
            <a:extLst>
              <a:ext uri="{FF2B5EF4-FFF2-40B4-BE49-F238E27FC236}">
                <a16:creationId xmlns:a16="http://schemas.microsoft.com/office/drawing/2014/main" xmlns="" id="{F2491420-01AB-4BF9-BE93-EC6DF9C13C8A}"/>
              </a:ext>
            </a:extLst>
          </p:cNvPr>
          <p:cNvSpPr/>
          <p:nvPr/>
        </p:nvSpPr>
        <p:spPr>
          <a:xfrm>
            <a:off x="6258534" y="4940860"/>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2" name="Rectangle 11">
            <a:extLst>
              <a:ext uri="{FF2B5EF4-FFF2-40B4-BE49-F238E27FC236}">
                <a16:creationId xmlns:a16="http://schemas.microsoft.com/office/drawing/2014/main" xmlns="" id="{DBEE1D47-D069-4C96-A716-C11B0E787725}"/>
              </a:ext>
            </a:extLst>
          </p:cNvPr>
          <p:cNvSpPr/>
          <p:nvPr/>
        </p:nvSpPr>
        <p:spPr>
          <a:xfrm>
            <a:off x="176698" y="875044"/>
            <a:ext cx="3388078" cy="2738806"/>
          </a:xfrm>
          <a:prstGeom prst="rect">
            <a:avLst/>
          </a:prstGeom>
          <a:solidFill>
            <a:schemeClr val="bg1">
              <a:lumMod val="85000"/>
              <a:alpha val="17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13" name="Straight Connector 12">
            <a:extLst>
              <a:ext uri="{FF2B5EF4-FFF2-40B4-BE49-F238E27FC236}">
                <a16:creationId xmlns:a16="http://schemas.microsoft.com/office/drawing/2014/main" xmlns="" id="{A3095AB3-6E98-4513-894D-034E5D0DE29E}"/>
              </a:ext>
            </a:extLst>
          </p:cNvPr>
          <p:cNvCxnSpPr>
            <a:cxnSpLocks/>
          </p:cNvCxnSpPr>
          <p:nvPr/>
        </p:nvCxnSpPr>
        <p:spPr>
          <a:xfrm>
            <a:off x="3593315" y="947125"/>
            <a:ext cx="1766990" cy="110544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A0A38032-6C0A-4D2E-B267-5A4357320829}"/>
              </a:ext>
            </a:extLst>
          </p:cNvPr>
          <p:cNvSpPr txBox="1"/>
          <p:nvPr/>
        </p:nvSpPr>
        <p:spPr>
          <a:xfrm>
            <a:off x="190498" y="929089"/>
            <a:ext cx="3298755" cy="1605824"/>
          </a:xfrm>
          <a:prstGeom prst="rect">
            <a:avLst/>
          </a:prstGeom>
          <a:noFill/>
        </p:spPr>
        <p:txBody>
          <a:bodyPr wrap="square">
            <a:spAutoFit/>
          </a:bodyPr>
          <a:lstStyle>
            <a:defPPr>
              <a:defRPr lang="x-none"/>
            </a:defPPr>
            <a:lvl1pPr marL="180000" marR="0" lvl="0" indent="-180000" fontAlgn="auto">
              <a:lnSpc>
                <a:spcPct val="110000"/>
              </a:lnSpc>
              <a:spcBef>
                <a:spcPts val="0"/>
              </a:spcBef>
              <a:spcAft>
                <a:spcPts val="400"/>
              </a:spcAft>
              <a:buClrTx/>
              <a:buSzTx/>
              <a:buFont typeface="Arial" panose="020B0604020202020204" pitchFamily="34" charset="0"/>
              <a:buChar char="•"/>
              <a:tabLst/>
              <a:defRPr kumimoji="0" sz="1300" i="0" u="none" strike="noStrike" cap="none" spc="0" normalizeH="0" baseline="0">
                <a:ln>
                  <a:noFill/>
                </a:ln>
                <a:solidFill>
                  <a:prstClr val="black"/>
                </a:solidFill>
                <a:effectLst/>
                <a:uLnTx/>
                <a:uFillTx/>
                <a:latin typeface="Open Sans"/>
              </a:defRPr>
            </a:lvl1pPr>
          </a:lstStyle>
          <a:p>
            <a:pPr marL="180000" marR="0" lvl="0" indent="-180000"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schemeClr val="accent4">
                    <a:lumMod val="90000"/>
                    <a:lumOff val="10000"/>
                  </a:schemeClr>
                </a:solidFill>
                <a:effectLst/>
                <a:uLnTx/>
                <a:uFillTx/>
                <a:latin typeface="Open Sans"/>
                <a:ea typeface="+mn-ea"/>
                <a:cs typeface="+mn-cs"/>
              </a:rPr>
              <a:t>Pays annual County permits for</a:t>
            </a:r>
            <a:r>
              <a:rPr kumimoji="0" lang="en-ZA" sz="1200" b="1" i="0" u="none" strike="noStrike" kern="1200" cap="none" spc="0" normalizeH="0" noProof="0" dirty="0">
                <a:ln>
                  <a:noFill/>
                </a:ln>
                <a:solidFill>
                  <a:schemeClr val="accent4">
                    <a:lumMod val="90000"/>
                    <a:lumOff val="10000"/>
                  </a:schemeClr>
                </a:solidFill>
                <a:effectLst/>
                <a:uLnTx/>
                <a:uFillTx/>
                <a:latin typeface="Open Sans"/>
                <a:ea typeface="+mn-ea"/>
                <a:cs typeface="+mn-cs"/>
              </a:rPr>
              <a:t> each of her premises  </a:t>
            </a:r>
            <a:r>
              <a:rPr kumimoji="0" lang="en-ZA" sz="1200" i="0" u="none" strike="noStrike" kern="1200" cap="none" spc="0" normalizeH="0" noProof="0" dirty="0">
                <a:ln>
                  <a:noFill/>
                </a:ln>
                <a:solidFill>
                  <a:prstClr val="black"/>
                </a:solidFill>
                <a:effectLst/>
                <a:uLnTx/>
                <a:uFillTx/>
                <a:latin typeface="Open Sans"/>
                <a:ea typeface="+mn-ea"/>
                <a:cs typeface="+mn-cs"/>
              </a:rPr>
              <a:t>- perceives cost to be too high and “unfair” </a:t>
            </a:r>
          </a:p>
          <a:p>
            <a:pPr marL="180000" marR="0" lvl="0" indent="-180000"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lang="en-ZA" sz="1200" dirty="0"/>
              <a:t>Believes other license requirements (health, fire, music) also too burdensome for small business</a:t>
            </a:r>
            <a:endParaRPr kumimoji="0" lang="en-ZA" sz="1200" i="0" u="none" strike="noStrike" kern="1200" cap="none" spc="0" normalizeH="0" noProof="0" dirty="0">
              <a:ln>
                <a:noFill/>
              </a:ln>
              <a:solidFill>
                <a:prstClr val="black"/>
              </a:solidFill>
              <a:effectLst/>
              <a:uLnTx/>
              <a:uFillTx/>
              <a:latin typeface="Open Sans"/>
              <a:ea typeface="+mn-ea"/>
              <a:cs typeface="+mn-cs"/>
            </a:endParaRPr>
          </a:p>
          <a:p>
            <a:pPr marL="180000" marR="0" lvl="0" indent="-180000"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lang="en-ZA" sz="1200" baseline="0" dirty="0"/>
              <a:t>Has </a:t>
            </a:r>
            <a:r>
              <a:rPr lang="en-ZA" sz="1200" b="1" baseline="0" dirty="0">
                <a:solidFill>
                  <a:schemeClr val="accent4">
                    <a:lumMod val="90000"/>
                    <a:lumOff val="10000"/>
                  </a:schemeClr>
                </a:solidFill>
              </a:rPr>
              <a:t>registered</a:t>
            </a:r>
            <a:r>
              <a:rPr lang="en-ZA" sz="1200" b="1" dirty="0">
                <a:solidFill>
                  <a:schemeClr val="accent4">
                    <a:lumMod val="90000"/>
                    <a:lumOff val="10000"/>
                  </a:schemeClr>
                </a:solidFill>
              </a:rPr>
              <a:t> business name</a:t>
            </a:r>
            <a:endParaRPr kumimoji="0" lang="en-ZA" sz="1200" b="1" i="0" u="none" strike="noStrike" kern="1200" cap="none" spc="0" normalizeH="0" baseline="0" noProof="0" dirty="0">
              <a:ln>
                <a:noFill/>
              </a:ln>
              <a:solidFill>
                <a:schemeClr val="accent4">
                  <a:lumMod val="90000"/>
                  <a:lumOff val="10000"/>
                </a:schemeClr>
              </a:solidFill>
              <a:effectLst/>
              <a:uLnTx/>
              <a:uFillTx/>
            </a:endParaRPr>
          </a:p>
        </p:txBody>
      </p:sp>
      <p:grpSp>
        <p:nvGrpSpPr>
          <p:cNvPr id="83" name="Group 82">
            <a:extLst>
              <a:ext uri="{FF2B5EF4-FFF2-40B4-BE49-F238E27FC236}">
                <a16:creationId xmlns:a16="http://schemas.microsoft.com/office/drawing/2014/main" xmlns="" id="{3F72CE36-F053-491A-95D5-2216E64C3202}"/>
              </a:ext>
            </a:extLst>
          </p:cNvPr>
          <p:cNvGrpSpPr/>
          <p:nvPr/>
        </p:nvGrpSpPr>
        <p:grpSpPr>
          <a:xfrm>
            <a:off x="253759" y="2610605"/>
            <a:ext cx="3298755" cy="774379"/>
            <a:chOff x="-3352970" y="292126"/>
            <a:chExt cx="3298755" cy="774379"/>
          </a:xfrm>
        </p:grpSpPr>
        <p:sp>
          <p:nvSpPr>
            <p:cNvPr id="17" name="TextBox 16">
              <a:extLst>
                <a:ext uri="{FF2B5EF4-FFF2-40B4-BE49-F238E27FC236}">
                  <a16:creationId xmlns:a16="http://schemas.microsoft.com/office/drawing/2014/main" xmlns="" id="{05E95F5F-2D27-4C14-9E55-20D4775FC418}"/>
                </a:ext>
              </a:extLst>
            </p:cNvPr>
            <p:cNvSpPr txBox="1"/>
            <p:nvPr/>
          </p:nvSpPr>
          <p:spPr>
            <a:xfrm>
              <a:off x="-3352970" y="292126"/>
              <a:ext cx="3298755" cy="774379"/>
            </a:xfrm>
            <a:prstGeom prst="rect">
              <a:avLst/>
            </a:prstGeom>
            <a:noFill/>
          </p:spPr>
          <p:txBody>
            <a:bodyPr wrap="square">
              <a:spAutoFit/>
            </a:bodyPr>
            <a:lstStyle>
              <a:defPPr>
                <a:defRPr lang="x-none"/>
              </a:defPPr>
              <a:lvl1pPr marR="0" lvl="0" indent="0" fontAlgn="auto">
                <a:lnSpc>
                  <a:spcPct val="110000"/>
                </a:lnSpc>
                <a:spcBef>
                  <a:spcPts val="0"/>
                </a:spcBef>
                <a:spcAft>
                  <a:spcPts val="0"/>
                </a:spcAft>
                <a:buClrTx/>
                <a:buSzTx/>
                <a:buFontTx/>
                <a:buNone/>
                <a:tabLst/>
                <a:defRPr kumimoji="0" sz="1300" b="1" i="1" u="none" strike="noStrike" cap="none" spc="0" normalizeH="0" baseline="0">
                  <a:ln>
                    <a:noFill/>
                  </a:ln>
                  <a:solidFill>
                    <a:schemeClr val="accent4">
                      <a:lumMod val="90000"/>
                      <a:lumOff val="10000"/>
                    </a:schemeClr>
                  </a:solidFill>
                  <a:effectLst/>
                  <a:uLnTx/>
                  <a:uFillTx/>
                  <a:latin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500" b="1" i="1" u="none" strike="noStrike" kern="1200" cap="none" spc="0" normalizeH="0" baseline="0" noProof="0">
                  <a:ln>
                    <a:noFill/>
                  </a:ln>
                  <a:solidFill>
                    <a:srgbClr val="001E28">
                      <a:lumMod val="90000"/>
                      <a:lumOff val="10000"/>
                    </a:srgbClr>
                  </a:solidFill>
                  <a:effectLst/>
                  <a:uLnTx/>
                  <a:uFillTx/>
                  <a:latin typeface="Open Sans"/>
                  <a:ea typeface="+mn-ea"/>
                  <a:cs typeface="+mn-cs"/>
                </a:rPr>
                <a:t>       </a:t>
              </a:r>
              <a:r>
                <a:rPr kumimoji="0" lang="en-US" b="1" i="1" u="none" strike="noStrike" kern="1200" cap="none" spc="0" normalizeH="0" baseline="0" noProof="0">
                  <a:ln>
                    <a:noFill/>
                  </a:ln>
                  <a:solidFill>
                    <a:srgbClr val="001E28">
                      <a:lumMod val="90000"/>
                      <a:lumOff val="10000"/>
                    </a:srgbClr>
                  </a:solidFill>
                  <a:effectLst/>
                  <a:uLnTx/>
                  <a:uFillTx/>
                  <a:latin typeface="Open Sans"/>
                  <a:ea typeface="+mn-ea"/>
                  <a:cs typeface="+mn-cs"/>
                </a:rPr>
                <a:t>Having all the permits and documents needed to operate for me is like throwing money away</a:t>
              </a:r>
              <a:endParaRPr kumimoji="0" lang="en-ZA" b="1" i="1" u="none" strike="noStrike" kern="1200" cap="none" spc="0" normalizeH="0" baseline="0" noProof="0">
                <a:ln>
                  <a:noFill/>
                </a:ln>
                <a:solidFill>
                  <a:srgbClr val="001E28">
                    <a:lumMod val="90000"/>
                    <a:lumOff val="10000"/>
                  </a:srgbClr>
                </a:solidFill>
                <a:effectLst/>
                <a:uLnTx/>
                <a:uFillTx/>
                <a:latin typeface="Open Sans"/>
                <a:ea typeface="+mn-ea"/>
                <a:cs typeface="+mn-cs"/>
              </a:endParaRPr>
            </a:p>
          </p:txBody>
        </p:sp>
        <p:pic>
          <p:nvPicPr>
            <p:cNvPr id="18" name="Picture 17" descr="A close up of a logo&#10;&#10;Description automatically generated">
              <a:extLst>
                <a:ext uri="{FF2B5EF4-FFF2-40B4-BE49-F238E27FC236}">
                  <a16:creationId xmlns:a16="http://schemas.microsoft.com/office/drawing/2014/main" xmlns="" id="{6272E248-C0F7-4275-9572-A0FD38EA509F}"/>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3280859" y="394986"/>
              <a:ext cx="252000" cy="165846"/>
            </a:xfrm>
            <a:prstGeom prst="rect">
              <a:avLst/>
            </a:prstGeom>
          </p:spPr>
        </p:pic>
      </p:grpSp>
      <p:cxnSp>
        <p:nvCxnSpPr>
          <p:cNvPr id="27" name="Straight Connector 26">
            <a:extLst>
              <a:ext uri="{FF2B5EF4-FFF2-40B4-BE49-F238E27FC236}">
                <a16:creationId xmlns:a16="http://schemas.microsoft.com/office/drawing/2014/main" xmlns="" id="{2F7BC9E2-E1C7-4555-BE30-2DC15BCBBCF8}"/>
              </a:ext>
            </a:extLst>
          </p:cNvPr>
          <p:cNvCxnSpPr>
            <a:cxnSpLocks/>
          </p:cNvCxnSpPr>
          <p:nvPr/>
        </p:nvCxnSpPr>
        <p:spPr>
          <a:xfrm>
            <a:off x="6730339" y="5066860"/>
            <a:ext cx="1890850" cy="151472"/>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xmlns="" id="{4AE17AFC-80B1-4403-8D5E-06FDA97E2B16}"/>
              </a:ext>
            </a:extLst>
          </p:cNvPr>
          <p:cNvSpPr/>
          <p:nvPr/>
        </p:nvSpPr>
        <p:spPr>
          <a:xfrm>
            <a:off x="8608186" y="3959566"/>
            <a:ext cx="3373050" cy="2610630"/>
          </a:xfrm>
          <a:prstGeom prst="rect">
            <a:avLst/>
          </a:prstGeom>
          <a:solidFill>
            <a:schemeClr val="bg1">
              <a:lumMod val="85000"/>
              <a:alpha val="17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4" name="TextBox 33">
            <a:extLst>
              <a:ext uri="{FF2B5EF4-FFF2-40B4-BE49-F238E27FC236}">
                <a16:creationId xmlns:a16="http://schemas.microsoft.com/office/drawing/2014/main" xmlns="" id="{B80F0CFF-AD84-4F08-A502-38C12E0CF38F}"/>
              </a:ext>
            </a:extLst>
          </p:cNvPr>
          <p:cNvSpPr txBox="1"/>
          <p:nvPr/>
        </p:nvSpPr>
        <p:spPr>
          <a:xfrm>
            <a:off x="8648318" y="4001864"/>
            <a:ext cx="3321472" cy="1351396"/>
          </a:xfrm>
          <a:prstGeom prst="rect">
            <a:avLst/>
          </a:prstGeom>
          <a:noFill/>
        </p:spPr>
        <p:txBody>
          <a:bodyPr wrap="square">
            <a:spAutoFit/>
          </a:bodyPr>
          <a:lstStyle>
            <a:defPPr>
              <a:defRPr lang="x-none"/>
            </a:defPPr>
            <a:lvl1pPr marL="180000" marR="0" lvl="0" indent="-180000" fontAlgn="auto">
              <a:lnSpc>
                <a:spcPct val="110000"/>
              </a:lnSpc>
              <a:spcBef>
                <a:spcPts val="0"/>
              </a:spcBef>
              <a:spcAft>
                <a:spcPts val="400"/>
              </a:spcAft>
              <a:buClrTx/>
              <a:buSzTx/>
              <a:buFont typeface="Arial" panose="020B0604020202020204" pitchFamily="34" charset="0"/>
              <a:buChar char="•"/>
              <a:tabLst/>
              <a:defRPr kumimoji="0" sz="1300" i="0" u="none" strike="noStrike" cap="none" spc="0" normalizeH="0" baseline="0">
                <a:ln>
                  <a:noFill/>
                </a:ln>
                <a:solidFill>
                  <a:prstClr val="black"/>
                </a:solidFill>
                <a:effectLst/>
                <a:uLnTx/>
                <a:uFillTx/>
                <a:latin typeface="Open Sans"/>
              </a:defRPr>
            </a:lvl1pPr>
          </a:lstStyle>
          <a:p>
            <a:pPr marL="180000" marR="0" lvl="0" indent="-180000"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lang="en-US" sz="1200" b="1" noProof="0" dirty="0">
                <a:solidFill>
                  <a:schemeClr val="accent4">
                    <a:lumMod val="90000"/>
                    <a:lumOff val="10000"/>
                  </a:schemeClr>
                </a:solidFill>
              </a:rPr>
              <a:t>Accesses</a:t>
            </a:r>
            <a:r>
              <a:rPr kumimoji="0" lang="en-US" sz="1200" b="1" i="0" u="none" strike="noStrike" kern="1200" cap="none" spc="0" normalizeH="0" noProof="0" dirty="0">
                <a:ln>
                  <a:noFill/>
                </a:ln>
                <a:solidFill>
                  <a:schemeClr val="accent4">
                    <a:lumMod val="90000"/>
                    <a:lumOff val="10000"/>
                  </a:schemeClr>
                </a:solidFill>
                <a:effectLst/>
                <a:uLnTx/>
                <a:uFillTx/>
              </a:rPr>
              <a:t> formal loans </a:t>
            </a:r>
            <a:r>
              <a:rPr kumimoji="0" lang="en-US" sz="1200" b="0" i="0" u="none" strike="noStrike" kern="1200" cap="none" spc="0" normalizeH="0" baseline="0" noProof="0" dirty="0">
                <a:ln>
                  <a:noFill/>
                </a:ln>
                <a:solidFill>
                  <a:prstClr val="black"/>
                </a:solidFill>
                <a:effectLst/>
                <a:uLnTx/>
                <a:uFillTx/>
              </a:rPr>
              <a:t>to fund business growth</a:t>
            </a:r>
            <a:r>
              <a:rPr kumimoji="0" lang="en-US" sz="1200" b="0" i="0" u="none" strike="noStrike" kern="1200" cap="none" spc="0" normalizeH="0" noProof="0" dirty="0">
                <a:ln>
                  <a:noFill/>
                </a:ln>
                <a:solidFill>
                  <a:prstClr val="black"/>
                </a:solidFill>
                <a:effectLst/>
                <a:uLnTx/>
                <a:uFillTx/>
              </a:rPr>
              <a:t> but also </a:t>
            </a:r>
            <a:r>
              <a:rPr lang="en-US" sz="1200" dirty="0"/>
              <a:t>uses </a:t>
            </a:r>
            <a:r>
              <a:rPr lang="en-US" sz="1200" b="1" dirty="0">
                <a:solidFill>
                  <a:schemeClr val="accent1"/>
                </a:solidFill>
              </a:rPr>
              <a:t>loans from Shylock </a:t>
            </a:r>
            <a:r>
              <a:rPr lang="en-US" sz="1200" dirty="0"/>
              <a:t>for quick liquidity needs</a:t>
            </a:r>
            <a:endParaRPr kumimoji="0" lang="en-US" sz="1200" b="0" i="0" u="none" strike="noStrike" kern="1200" cap="none" spc="0" normalizeH="0" baseline="0" noProof="0" dirty="0">
              <a:ln>
                <a:noFill/>
              </a:ln>
              <a:solidFill>
                <a:prstClr val="black"/>
              </a:solidFill>
              <a:effectLst/>
              <a:uLnTx/>
              <a:uFillTx/>
            </a:endParaRPr>
          </a:p>
          <a:p>
            <a:pPr marL="180000" marR="0" lvl="0" indent="-180000"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4">
                    <a:lumMod val="90000"/>
                    <a:lumOff val="10000"/>
                  </a:schemeClr>
                </a:solidFill>
                <a:effectLst/>
                <a:uLnTx/>
                <a:uFillTx/>
              </a:rPr>
              <a:t>Actively encourages customers to pay via Till number </a:t>
            </a:r>
            <a:r>
              <a:rPr kumimoji="0" lang="en-US" sz="1200" b="0" i="0" u="none" strike="noStrike" kern="1200" cap="none" spc="0" normalizeH="0" baseline="0" noProof="0" dirty="0">
                <a:ln>
                  <a:noFill/>
                </a:ln>
                <a:solidFill>
                  <a:prstClr val="black"/>
                </a:solidFill>
                <a:effectLst/>
                <a:uLnTx/>
                <a:uFillTx/>
              </a:rPr>
              <a:t>t</a:t>
            </a:r>
            <a:r>
              <a:rPr lang="en-US" sz="1200" dirty="0"/>
              <a:t>o create cashflow visibility and record keeping purposes</a:t>
            </a:r>
            <a:endParaRPr kumimoji="0" lang="en-US" sz="1200" b="0" i="0" u="none" strike="noStrike" kern="1200" cap="none" spc="0" normalizeH="0" baseline="0" noProof="0" dirty="0">
              <a:ln>
                <a:noFill/>
              </a:ln>
              <a:solidFill>
                <a:prstClr val="black"/>
              </a:solidFill>
              <a:effectLst/>
              <a:uLnTx/>
              <a:uFillTx/>
            </a:endParaRPr>
          </a:p>
        </p:txBody>
      </p:sp>
      <p:grpSp>
        <p:nvGrpSpPr>
          <p:cNvPr id="80" name="Group 79">
            <a:extLst>
              <a:ext uri="{FF2B5EF4-FFF2-40B4-BE49-F238E27FC236}">
                <a16:creationId xmlns:a16="http://schemas.microsoft.com/office/drawing/2014/main" xmlns="" id="{33C57E7B-14E1-4E90-9988-03BE0A0346E8}"/>
              </a:ext>
            </a:extLst>
          </p:cNvPr>
          <p:cNvGrpSpPr/>
          <p:nvPr/>
        </p:nvGrpSpPr>
        <p:grpSpPr>
          <a:xfrm>
            <a:off x="234341" y="4381119"/>
            <a:ext cx="3392684" cy="2235811"/>
            <a:chOff x="234341" y="4177919"/>
            <a:chExt cx="3392684" cy="2235811"/>
          </a:xfrm>
        </p:grpSpPr>
        <p:sp>
          <p:nvSpPr>
            <p:cNvPr id="36" name="Rectangle 35">
              <a:extLst>
                <a:ext uri="{FF2B5EF4-FFF2-40B4-BE49-F238E27FC236}">
                  <a16:creationId xmlns:a16="http://schemas.microsoft.com/office/drawing/2014/main" xmlns="" id="{A4DBFF92-91D5-4D0F-B0EA-8D8B4404935F}"/>
                </a:ext>
              </a:extLst>
            </p:cNvPr>
            <p:cNvSpPr/>
            <p:nvPr/>
          </p:nvSpPr>
          <p:spPr>
            <a:xfrm>
              <a:off x="234341" y="4177919"/>
              <a:ext cx="3369090" cy="2235811"/>
            </a:xfrm>
            <a:prstGeom prst="rect">
              <a:avLst/>
            </a:prstGeom>
            <a:solidFill>
              <a:schemeClr val="accent2">
                <a:alpha val="2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78" name="Group 77">
              <a:extLst>
                <a:ext uri="{FF2B5EF4-FFF2-40B4-BE49-F238E27FC236}">
                  <a16:creationId xmlns:a16="http://schemas.microsoft.com/office/drawing/2014/main" xmlns="" id="{55CB511A-92BD-4760-A395-92857261D3DE}"/>
                </a:ext>
              </a:extLst>
            </p:cNvPr>
            <p:cNvGrpSpPr/>
            <p:nvPr/>
          </p:nvGrpSpPr>
          <p:grpSpPr>
            <a:xfrm>
              <a:off x="297022" y="4702794"/>
              <a:ext cx="3330003" cy="1632435"/>
              <a:chOff x="332598" y="4517681"/>
              <a:chExt cx="3330003" cy="1632435"/>
            </a:xfrm>
          </p:grpSpPr>
          <p:sp>
            <p:nvSpPr>
              <p:cNvPr id="38" name="TextBox 37">
                <a:extLst>
                  <a:ext uri="{FF2B5EF4-FFF2-40B4-BE49-F238E27FC236}">
                    <a16:creationId xmlns:a16="http://schemas.microsoft.com/office/drawing/2014/main" xmlns="" id="{8DA71CAB-6574-44D0-88D9-83BA535C9138}"/>
                  </a:ext>
                </a:extLst>
              </p:cNvPr>
              <p:cNvSpPr txBox="1"/>
              <p:nvPr/>
            </p:nvSpPr>
            <p:spPr>
              <a:xfrm>
                <a:off x="332598" y="4517681"/>
                <a:ext cx="3330003" cy="1632435"/>
              </a:xfrm>
              <a:prstGeom prst="rect">
                <a:avLst/>
              </a:prstGeom>
              <a:noFill/>
            </p:spPr>
            <p:txBody>
              <a:bodyPr wrap="square">
                <a:spAutoFit/>
              </a:bodyPr>
              <a:lstStyle>
                <a:defPPr>
                  <a:defRPr lang="x-none"/>
                </a:defPPr>
                <a:lvl1pPr marR="0" lvl="0" indent="0" fontAlgn="auto">
                  <a:lnSpc>
                    <a:spcPct val="110000"/>
                  </a:lnSpc>
                  <a:spcBef>
                    <a:spcPts val="0"/>
                  </a:spcBef>
                  <a:spcAft>
                    <a:spcPts val="0"/>
                  </a:spcAft>
                  <a:buClrTx/>
                  <a:buSzTx/>
                  <a:buFontTx/>
                  <a:buNone/>
                  <a:tabLst/>
                  <a:defRPr kumimoji="0" sz="1300" b="1" i="1" u="none" strike="noStrike" cap="none" spc="0" normalizeH="0" baseline="0">
                    <a:ln>
                      <a:noFill/>
                    </a:ln>
                    <a:solidFill>
                      <a:schemeClr val="accent4">
                        <a:lumMod val="90000"/>
                        <a:lumOff val="10000"/>
                      </a:schemeClr>
                    </a:solidFill>
                    <a:effectLst/>
                    <a:uLnTx/>
                    <a:uFillTx/>
                    <a:latin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E79C29">
                        <a:lumMod val="75000"/>
                      </a:srgbClr>
                    </a:solidFill>
                    <a:effectLst/>
                    <a:uLnTx/>
                    <a:uFillTx/>
                    <a:latin typeface="Open Sans"/>
                    <a:ea typeface="+mn-ea"/>
                    <a:cs typeface="+mn-cs"/>
                  </a:rPr>
                  <a:t>         </a:t>
                </a:r>
                <a:r>
                  <a:rPr kumimoji="0" lang="en-US" b="1" i="1" u="none" strike="noStrike" kern="1200" cap="none" spc="0" normalizeH="0" baseline="0" noProof="0" dirty="0">
                    <a:ln>
                      <a:noFill/>
                    </a:ln>
                    <a:solidFill>
                      <a:srgbClr val="E79C29">
                        <a:lumMod val="75000"/>
                      </a:srgbClr>
                    </a:solidFill>
                    <a:effectLst/>
                    <a:uLnTx/>
                    <a:uFillTx/>
                    <a:latin typeface="Open Sans"/>
                    <a:ea typeface="+mn-ea"/>
                    <a:cs typeface="+mn-cs"/>
                  </a:rPr>
                  <a:t>There are no customers and you know in this business all you do is sit and wait for the customers to come. I am not getting anything from [my employer] and I can’t get a loan from my SACCO. Right now I want to pay rent for this shop but there is no money </a:t>
                </a:r>
                <a:endParaRPr kumimoji="0" lang="en-ZA" b="1" i="1" u="none" strike="noStrike" kern="1200" cap="none" spc="0" normalizeH="0" baseline="0" noProof="0" dirty="0">
                  <a:ln>
                    <a:noFill/>
                  </a:ln>
                  <a:solidFill>
                    <a:srgbClr val="E79C29">
                      <a:lumMod val="75000"/>
                    </a:srgbClr>
                  </a:solidFill>
                  <a:effectLst/>
                  <a:uLnTx/>
                  <a:uFillTx/>
                  <a:latin typeface="Open Sans"/>
                  <a:ea typeface="+mn-ea"/>
                  <a:cs typeface="+mn-cs"/>
                </a:endParaRPr>
              </a:p>
            </p:txBody>
          </p:sp>
          <p:pic>
            <p:nvPicPr>
              <p:cNvPr id="39" name="Picture 38" descr="A close up of a logo&#10;&#10;Description automatically generated">
                <a:extLst>
                  <a:ext uri="{FF2B5EF4-FFF2-40B4-BE49-F238E27FC236}">
                    <a16:creationId xmlns:a16="http://schemas.microsoft.com/office/drawing/2014/main" xmlns="" id="{93D37A32-8AB0-4AC3-8E56-ACB0B7399B06}"/>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48731" y="4551571"/>
                <a:ext cx="304920" cy="200674"/>
              </a:xfrm>
              <a:prstGeom prst="rect">
                <a:avLst/>
              </a:prstGeom>
            </p:spPr>
          </p:pic>
        </p:grpSp>
      </p:grpSp>
      <p:sp>
        <p:nvSpPr>
          <p:cNvPr id="48" name="Rectangle 47">
            <a:extLst>
              <a:ext uri="{FF2B5EF4-FFF2-40B4-BE49-F238E27FC236}">
                <a16:creationId xmlns:a16="http://schemas.microsoft.com/office/drawing/2014/main" xmlns="" id="{C01670FC-3E8D-4761-BAC1-E031CE22B5F2}"/>
              </a:ext>
            </a:extLst>
          </p:cNvPr>
          <p:cNvSpPr/>
          <p:nvPr/>
        </p:nvSpPr>
        <p:spPr>
          <a:xfrm>
            <a:off x="8682402" y="1877135"/>
            <a:ext cx="3215036" cy="1838908"/>
          </a:xfrm>
          <a:prstGeom prst="rect">
            <a:avLst/>
          </a:prstGeom>
          <a:solidFill>
            <a:schemeClr val="bg1">
              <a:lumMod val="85000"/>
              <a:alpha val="17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0" name="TextBox 49">
            <a:extLst>
              <a:ext uri="{FF2B5EF4-FFF2-40B4-BE49-F238E27FC236}">
                <a16:creationId xmlns:a16="http://schemas.microsoft.com/office/drawing/2014/main" xmlns="" id="{D6EDB0F8-E68E-458A-A860-D85D53E90DD9}"/>
              </a:ext>
            </a:extLst>
          </p:cNvPr>
          <p:cNvSpPr txBox="1"/>
          <p:nvPr/>
        </p:nvSpPr>
        <p:spPr>
          <a:xfrm>
            <a:off x="8720671" y="1913627"/>
            <a:ext cx="3176766" cy="1277979"/>
          </a:xfrm>
          <a:prstGeom prst="rect">
            <a:avLst/>
          </a:prstGeom>
          <a:noFill/>
        </p:spPr>
        <p:txBody>
          <a:bodyPr wrap="square">
            <a:spAutoFit/>
          </a:bodyPr>
          <a:lstStyle>
            <a:defPPr>
              <a:defRPr lang="x-none"/>
            </a:defPPr>
            <a:lvl1pPr marL="180000" marR="0" lvl="0" indent="-180000" fontAlgn="auto">
              <a:lnSpc>
                <a:spcPct val="110000"/>
              </a:lnSpc>
              <a:spcBef>
                <a:spcPts val="0"/>
              </a:spcBef>
              <a:spcAft>
                <a:spcPts val="400"/>
              </a:spcAft>
              <a:buClrTx/>
              <a:buSzTx/>
              <a:buFont typeface="Arial" panose="020B0604020202020204" pitchFamily="34" charset="0"/>
              <a:buChar char="•"/>
              <a:tabLst/>
              <a:defRPr kumimoji="0" sz="1300" i="0" u="none" strike="noStrike" cap="none" spc="0" normalizeH="0" baseline="0">
                <a:ln>
                  <a:noFill/>
                </a:ln>
                <a:solidFill>
                  <a:prstClr val="black"/>
                </a:solidFill>
                <a:effectLst/>
                <a:uLnTx/>
                <a:uFillTx/>
                <a:latin typeface="Open Sans"/>
              </a:defRPr>
            </a:lvl1pPr>
          </a:lstStyle>
          <a:p>
            <a:pPr marL="180000" marR="0" lvl="0" indent="-180000"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lang="en-ZA" dirty="0"/>
              <a:t>Five</a:t>
            </a:r>
            <a:r>
              <a:rPr kumimoji="0" lang="en-ZA" sz="1300" b="0" i="0" u="none" strike="noStrike" kern="1200" cap="none" spc="0" normalizeH="0" baseline="0" noProof="0" dirty="0">
                <a:ln>
                  <a:noFill/>
                </a:ln>
                <a:solidFill>
                  <a:prstClr val="black"/>
                </a:solidFill>
                <a:effectLst/>
                <a:uLnTx/>
                <a:uFillTx/>
                <a:latin typeface="Open Sans"/>
                <a:ea typeface="+mn-ea"/>
                <a:cs typeface="+mn-cs"/>
              </a:rPr>
              <a:t> employees, paid on a commission basis. Business reliant on their skills </a:t>
            </a:r>
          </a:p>
          <a:p>
            <a:pPr marL="180000" marR="0" lvl="0" indent="-180000"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lang="en-ZA" dirty="0"/>
              <a:t>Recently lost 4 hairdressers (and their customers) over a wage dispute</a:t>
            </a:r>
            <a:endParaRPr kumimoji="0" lang="en-ZA" sz="1300" b="0" i="0" u="none" strike="noStrike" kern="1200" cap="none" spc="0" normalizeH="0" baseline="0" noProof="0" dirty="0">
              <a:ln>
                <a:noFill/>
              </a:ln>
              <a:solidFill>
                <a:prstClr val="black"/>
              </a:solidFill>
              <a:effectLst/>
              <a:uLnTx/>
              <a:uFillTx/>
              <a:latin typeface="Open Sans"/>
              <a:ea typeface="+mn-ea"/>
              <a:cs typeface="+mn-cs"/>
            </a:endParaRPr>
          </a:p>
          <a:p>
            <a:pPr marL="180000" marR="0" lvl="0" indent="-180000"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en-ZA" sz="1300" b="1" i="0" u="none" strike="noStrike" kern="1200" cap="none" spc="0" normalizeH="0" baseline="0" noProof="0" dirty="0">
                <a:ln>
                  <a:noFill/>
                </a:ln>
                <a:solidFill>
                  <a:schemeClr val="accent1"/>
                </a:solidFill>
                <a:effectLst/>
                <a:uLnTx/>
                <a:uFillTx/>
                <a:latin typeface="Open Sans"/>
                <a:ea typeface="+mn-ea"/>
                <a:cs typeface="+mn-cs"/>
              </a:rPr>
              <a:t>No employment</a:t>
            </a:r>
            <a:r>
              <a:rPr kumimoji="0" lang="en-ZA" sz="1300" b="1" i="0" u="none" strike="noStrike" kern="1200" cap="none" spc="0" normalizeH="0" noProof="0" dirty="0">
                <a:ln>
                  <a:noFill/>
                </a:ln>
                <a:solidFill>
                  <a:schemeClr val="accent1"/>
                </a:solidFill>
                <a:effectLst/>
                <a:uLnTx/>
                <a:uFillTx/>
                <a:latin typeface="Open Sans"/>
                <a:ea typeface="+mn-ea"/>
                <a:cs typeface="+mn-cs"/>
              </a:rPr>
              <a:t> contracts</a:t>
            </a:r>
            <a:endParaRPr kumimoji="0" lang="en-ZA" sz="1300" b="1" i="0" u="none" strike="noStrike" kern="1200" cap="none" spc="0" normalizeH="0" baseline="0" noProof="0" dirty="0">
              <a:ln>
                <a:noFill/>
              </a:ln>
              <a:solidFill>
                <a:schemeClr val="accent1"/>
              </a:solidFill>
              <a:effectLst/>
              <a:uLnTx/>
              <a:uFillTx/>
              <a:latin typeface="Open Sans"/>
              <a:ea typeface="+mn-ea"/>
              <a:cs typeface="+mn-cs"/>
            </a:endParaRPr>
          </a:p>
        </p:txBody>
      </p:sp>
      <p:grpSp>
        <p:nvGrpSpPr>
          <p:cNvPr id="100" name="Group 99">
            <a:extLst>
              <a:ext uri="{FF2B5EF4-FFF2-40B4-BE49-F238E27FC236}">
                <a16:creationId xmlns:a16="http://schemas.microsoft.com/office/drawing/2014/main" xmlns="" id="{E6D332E2-75E3-4F51-99D0-FF77961B6A2B}"/>
              </a:ext>
            </a:extLst>
          </p:cNvPr>
          <p:cNvGrpSpPr/>
          <p:nvPr/>
        </p:nvGrpSpPr>
        <p:grpSpPr>
          <a:xfrm>
            <a:off x="8794318" y="5410117"/>
            <a:ext cx="3100660" cy="960584"/>
            <a:chOff x="12940537" y="4665225"/>
            <a:chExt cx="3100660" cy="960584"/>
          </a:xfrm>
        </p:grpSpPr>
        <p:sp>
          <p:nvSpPr>
            <p:cNvPr id="55" name="TextBox 54">
              <a:extLst>
                <a:ext uri="{FF2B5EF4-FFF2-40B4-BE49-F238E27FC236}">
                  <a16:creationId xmlns:a16="http://schemas.microsoft.com/office/drawing/2014/main" xmlns="" id="{5C140E12-C99A-4D0E-95A4-CEC0D73265D3}"/>
                </a:ext>
              </a:extLst>
            </p:cNvPr>
            <p:cNvSpPr txBox="1"/>
            <p:nvPr/>
          </p:nvSpPr>
          <p:spPr>
            <a:xfrm>
              <a:off x="12940537" y="4665225"/>
              <a:ext cx="3100660" cy="960584"/>
            </a:xfrm>
            <a:prstGeom prst="rect">
              <a:avLst/>
            </a:prstGeom>
            <a:noFill/>
          </p:spPr>
          <p:txBody>
            <a:bodyPr wrap="square">
              <a:spAutoFit/>
            </a:bodyPr>
            <a:lstStyle>
              <a:defPPr>
                <a:defRPr lang="x-none"/>
              </a:defPPr>
              <a:lvl1pPr marR="0" lvl="0" indent="0" fontAlgn="auto">
                <a:lnSpc>
                  <a:spcPct val="110000"/>
                </a:lnSpc>
                <a:spcBef>
                  <a:spcPts val="0"/>
                </a:spcBef>
                <a:spcAft>
                  <a:spcPts val="0"/>
                </a:spcAft>
                <a:buClrTx/>
                <a:buSzTx/>
                <a:buFontTx/>
                <a:buNone/>
                <a:tabLst/>
                <a:defRPr kumimoji="0" sz="1300" b="1" i="1" u="none" strike="noStrike" cap="none" spc="0" normalizeH="0" baseline="0">
                  <a:ln>
                    <a:noFill/>
                  </a:ln>
                  <a:solidFill>
                    <a:schemeClr val="accent4">
                      <a:lumMod val="90000"/>
                      <a:lumOff val="10000"/>
                    </a:schemeClr>
                  </a:solidFill>
                  <a:effectLst/>
                  <a:uLnTx/>
                  <a:uFillTx/>
                  <a:latin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b="1" i="1" u="none" strike="noStrike" kern="1200" cap="none" spc="0" normalizeH="0" baseline="0" noProof="0" dirty="0">
                  <a:ln>
                    <a:noFill/>
                  </a:ln>
                  <a:effectLst/>
                  <a:uLnTx/>
                  <a:uFillTx/>
                  <a:latin typeface="Open Sans"/>
                  <a:ea typeface="+mn-ea"/>
                  <a:cs typeface="+mn-cs"/>
                </a:rPr>
                <a:t>        The one thing that has supported me and helped me grow in this business journey is the ability to get loans</a:t>
              </a:r>
              <a:endParaRPr kumimoji="0" lang="en-ZA" b="1" i="1" u="none" strike="noStrike" kern="1200" cap="none" spc="0" normalizeH="0" baseline="0" noProof="0" dirty="0">
                <a:ln>
                  <a:noFill/>
                </a:ln>
                <a:effectLst/>
                <a:uLnTx/>
                <a:uFillTx/>
                <a:latin typeface="Open Sans"/>
                <a:ea typeface="+mn-ea"/>
                <a:cs typeface="+mn-cs"/>
              </a:endParaRPr>
            </a:p>
          </p:txBody>
        </p:sp>
        <p:pic>
          <p:nvPicPr>
            <p:cNvPr id="57" name="Picture 56" descr="A close up of a logo&#10;&#10;Description automatically generated">
              <a:extLst>
                <a:ext uri="{FF2B5EF4-FFF2-40B4-BE49-F238E27FC236}">
                  <a16:creationId xmlns:a16="http://schemas.microsoft.com/office/drawing/2014/main" xmlns="" id="{CC316E0D-746D-490A-85A0-4E761168D84C}"/>
                </a:ext>
              </a:extLst>
            </p:cNvPr>
            <p:cNvPicPr>
              <a:picLocks noChangeAspect="1"/>
            </p:cNvPicPr>
            <p:nvPr/>
          </p:nvPicPr>
          <p:blipFill rotWithShape="1">
            <a:blip r:embed="rId4"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13044625" y="4738150"/>
              <a:ext cx="304920" cy="200674"/>
            </a:xfrm>
            <a:prstGeom prst="rect">
              <a:avLst/>
            </a:prstGeom>
          </p:spPr>
        </p:pic>
      </p:grpSp>
      <p:sp>
        <p:nvSpPr>
          <p:cNvPr id="58" name="TextBox 57">
            <a:extLst>
              <a:ext uri="{FF2B5EF4-FFF2-40B4-BE49-F238E27FC236}">
                <a16:creationId xmlns:a16="http://schemas.microsoft.com/office/drawing/2014/main" xmlns="" id="{22CB7A0E-5870-4FE9-A630-2C6C5D5B7D03}"/>
              </a:ext>
            </a:extLst>
          </p:cNvPr>
          <p:cNvSpPr txBox="1"/>
          <p:nvPr/>
        </p:nvSpPr>
        <p:spPr>
          <a:xfrm flipH="1">
            <a:off x="5258758" y="1964023"/>
            <a:ext cx="252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1" i="0" u="none" strike="noStrike" kern="1200" cap="none" spc="0" normalizeH="0" baseline="0" noProof="0" dirty="0">
                <a:ln>
                  <a:noFill/>
                </a:ln>
                <a:solidFill>
                  <a:srgbClr val="FFFFFF"/>
                </a:solidFill>
                <a:effectLst/>
                <a:uLnTx/>
                <a:uFillTx/>
                <a:latin typeface="Open Sans"/>
                <a:ea typeface="+mn-ea"/>
                <a:cs typeface="+mn-cs"/>
              </a:rPr>
              <a:t>X</a:t>
            </a:r>
          </a:p>
        </p:txBody>
      </p:sp>
      <p:sp>
        <p:nvSpPr>
          <p:cNvPr id="62" name="TextBox 61">
            <a:extLst>
              <a:ext uri="{FF2B5EF4-FFF2-40B4-BE49-F238E27FC236}">
                <a16:creationId xmlns:a16="http://schemas.microsoft.com/office/drawing/2014/main" xmlns="" id="{3F085DEA-2292-45E9-B090-0311FC0A2699}"/>
              </a:ext>
            </a:extLst>
          </p:cNvPr>
          <p:cNvSpPr txBox="1"/>
          <p:nvPr/>
        </p:nvSpPr>
        <p:spPr>
          <a:xfrm>
            <a:off x="6499573" y="4915388"/>
            <a:ext cx="252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a:ln>
                <a:noFill/>
              </a:ln>
              <a:solidFill>
                <a:srgbClr val="FFFFFF"/>
              </a:solidFill>
              <a:effectLst/>
              <a:uLnTx/>
              <a:uFillTx/>
              <a:latin typeface="Open Sans"/>
              <a:ea typeface="+mn-ea"/>
              <a:cs typeface="+mn-cs"/>
            </a:endParaRPr>
          </a:p>
        </p:txBody>
      </p:sp>
      <p:sp>
        <p:nvSpPr>
          <p:cNvPr id="64" name="TextBox 63">
            <a:extLst>
              <a:ext uri="{FF2B5EF4-FFF2-40B4-BE49-F238E27FC236}">
                <a16:creationId xmlns:a16="http://schemas.microsoft.com/office/drawing/2014/main" xmlns="" id="{7499F34C-2B0D-408A-A360-F82752134FEB}"/>
              </a:ext>
            </a:extLst>
          </p:cNvPr>
          <p:cNvSpPr txBox="1"/>
          <p:nvPr/>
        </p:nvSpPr>
        <p:spPr>
          <a:xfrm>
            <a:off x="6246308" y="4915388"/>
            <a:ext cx="252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a:ln>
                <a:noFill/>
              </a:ln>
              <a:solidFill>
                <a:srgbClr val="FFFFFF"/>
              </a:solidFill>
              <a:effectLst/>
              <a:uLnTx/>
              <a:uFillTx/>
              <a:latin typeface="Open Sans"/>
              <a:ea typeface="+mn-ea"/>
              <a:cs typeface="+mn-cs"/>
            </a:endParaRPr>
          </a:p>
        </p:txBody>
      </p:sp>
      <p:cxnSp>
        <p:nvCxnSpPr>
          <p:cNvPr id="35" name="Straight Connector 34">
            <a:extLst>
              <a:ext uri="{FF2B5EF4-FFF2-40B4-BE49-F238E27FC236}">
                <a16:creationId xmlns:a16="http://schemas.microsoft.com/office/drawing/2014/main" xmlns="" id="{84EF7DEB-9249-4EB8-9573-82D29EB380CC}"/>
              </a:ext>
            </a:extLst>
          </p:cNvPr>
          <p:cNvCxnSpPr>
            <a:cxnSpLocks/>
          </p:cNvCxnSpPr>
          <p:nvPr/>
        </p:nvCxnSpPr>
        <p:spPr>
          <a:xfrm flipV="1">
            <a:off x="7531102" y="2130514"/>
            <a:ext cx="1133764" cy="80058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xmlns="" id="{9CA445A9-8B35-45DA-83FA-7BC638BCECBE}"/>
              </a:ext>
            </a:extLst>
          </p:cNvPr>
          <p:cNvSpPr txBox="1"/>
          <p:nvPr/>
        </p:nvSpPr>
        <p:spPr>
          <a:xfrm>
            <a:off x="7305682" y="2842774"/>
            <a:ext cx="215112" cy="261610"/>
          </a:xfrm>
          <a:prstGeom prst="rect">
            <a:avLst/>
          </a:prstGeom>
          <a:noFill/>
        </p:spPr>
        <p:txBody>
          <a:bodyPr wrap="square" rtlCol="0">
            <a:spAutoFit/>
          </a:bodyPr>
          <a:lstStyle/>
          <a:p>
            <a:pPr lvl="0">
              <a:defRPr/>
            </a:pPr>
            <a:r>
              <a:rPr lang="en-ZA" sz="1100" b="1" dirty="0">
                <a:solidFill>
                  <a:srgbClr val="FFFFFF"/>
                </a:solidFill>
              </a:rPr>
              <a:t>X</a:t>
            </a:r>
            <a:endParaRPr kumimoji="0" lang="en-ZA" sz="1100" b="1" i="0" u="none" strike="noStrike" kern="1200" cap="none" spc="0" normalizeH="0" baseline="0" noProof="0" dirty="0">
              <a:ln>
                <a:noFill/>
              </a:ln>
              <a:solidFill>
                <a:srgbClr val="FFFFFF"/>
              </a:solidFill>
              <a:effectLst/>
              <a:uLnTx/>
              <a:uFillTx/>
              <a:latin typeface="Open Sans"/>
            </a:endParaRPr>
          </a:p>
        </p:txBody>
      </p:sp>
      <p:pic>
        <p:nvPicPr>
          <p:cNvPr id="52" name="Picture 51" descr="A close up of a logo&#10;&#10;Description automatically generated">
            <a:extLst>
              <a:ext uri="{FF2B5EF4-FFF2-40B4-BE49-F238E27FC236}">
                <a16:creationId xmlns:a16="http://schemas.microsoft.com/office/drawing/2014/main" xmlns="" id="{32954EF2-B2DB-446B-AAF7-61FADBBBCB80}"/>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8898406" y="3303330"/>
            <a:ext cx="252000" cy="165846"/>
          </a:xfrm>
          <a:prstGeom prst="rect">
            <a:avLst/>
          </a:prstGeom>
        </p:spPr>
      </p:pic>
      <p:sp>
        <p:nvSpPr>
          <p:cNvPr id="37" name="Oval 36">
            <a:extLst>
              <a:ext uri="{FF2B5EF4-FFF2-40B4-BE49-F238E27FC236}">
                <a16:creationId xmlns:a16="http://schemas.microsoft.com/office/drawing/2014/main" xmlns="" id="{D0E08F5C-E753-42A9-8E17-8247031CB3E8}"/>
              </a:ext>
            </a:extLst>
          </p:cNvPr>
          <p:cNvSpPr/>
          <p:nvPr/>
        </p:nvSpPr>
        <p:spPr>
          <a:xfrm>
            <a:off x="6306682" y="2632043"/>
            <a:ext cx="108000" cy="108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41" name="Straight Connector 40">
            <a:extLst>
              <a:ext uri="{FF2B5EF4-FFF2-40B4-BE49-F238E27FC236}">
                <a16:creationId xmlns:a16="http://schemas.microsoft.com/office/drawing/2014/main" xmlns="" id="{51374556-671B-4C49-8793-F302C1D9CF2E}"/>
              </a:ext>
            </a:extLst>
          </p:cNvPr>
          <p:cNvCxnSpPr>
            <a:cxnSpLocks/>
            <a:stCxn id="37" idx="6"/>
            <a:endCxn id="10" idx="1"/>
          </p:cNvCxnSpPr>
          <p:nvPr/>
        </p:nvCxnSpPr>
        <p:spPr>
          <a:xfrm>
            <a:off x="6414682" y="2686043"/>
            <a:ext cx="938300" cy="201665"/>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16918B4D-7B6A-4692-BB81-5A714B7E7628}"/>
              </a:ext>
            </a:extLst>
          </p:cNvPr>
          <p:cNvCxnSpPr>
            <a:cxnSpLocks/>
            <a:stCxn id="20" idx="5"/>
            <a:endCxn id="104" idx="0"/>
          </p:cNvCxnSpPr>
          <p:nvPr/>
        </p:nvCxnSpPr>
        <p:spPr>
          <a:xfrm>
            <a:off x="6917930" y="3278984"/>
            <a:ext cx="548111" cy="882208"/>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xmlns="" id="{2F5D1F34-9992-4563-8947-7D1B9BCF663F}"/>
              </a:ext>
            </a:extLst>
          </p:cNvPr>
          <p:cNvSpPr/>
          <p:nvPr/>
        </p:nvSpPr>
        <p:spPr>
          <a:xfrm>
            <a:off x="7088137" y="4020357"/>
            <a:ext cx="108000" cy="108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 name="Oval 7">
            <a:extLst>
              <a:ext uri="{FF2B5EF4-FFF2-40B4-BE49-F238E27FC236}">
                <a16:creationId xmlns:a16="http://schemas.microsoft.com/office/drawing/2014/main" xmlns="" id="{0E4C8AFA-1D5F-4FB4-9397-E749AA8E9B47}"/>
              </a:ext>
            </a:extLst>
          </p:cNvPr>
          <p:cNvSpPr/>
          <p:nvPr/>
        </p:nvSpPr>
        <p:spPr>
          <a:xfrm>
            <a:off x="5300970" y="5058447"/>
            <a:ext cx="108000" cy="108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6" name="Oval 15">
            <a:extLst>
              <a:ext uri="{FF2B5EF4-FFF2-40B4-BE49-F238E27FC236}">
                <a16:creationId xmlns:a16="http://schemas.microsoft.com/office/drawing/2014/main" xmlns="" id="{1177F2AB-BAF2-44FA-AD2C-B7821D7C4BA5}"/>
              </a:ext>
            </a:extLst>
          </p:cNvPr>
          <p:cNvSpPr/>
          <p:nvPr/>
        </p:nvSpPr>
        <p:spPr>
          <a:xfrm>
            <a:off x="4386847" y="4162102"/>
            <a:ext cx="108000" cy="108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9" name="Oval 18">
            <a:extLst>
              <a:ext uri="{FF2B5EF4-FFF2-40B4-BE49-F238E27FC236}">
                <a16:creationId xmlns:a16="http://schemas.microsoft.com/office/drawing/2014/main" xmlns="" id="{9A47F87A-6A05-45A7-8A3F-4B2EDA7B063E}"/>
              </a:ext>
            </a:extLst>
          </p:cNvPr>
          <p:cNvSpPr/>
          <p:nvPr/>
        </p:nvSpPr>
        <p:spPr>
          <a:xfrm>
            <a:off x="4411361" y="2922803"/>
            <a:ext cx="108000" cy="108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0" name="Oval 19">
            <a:extLst>
              <a:ext uri="{FF2B5EF4-FFF2-40B4-BE49-F238E27FC236}">
                <a16:creationId xmlns:a16="http://schemas.microsoft.com/office/drawing/2014/main" xmlns="" id="{643CE3EA-9BF9-4584-A203-13A451A6774B}"/>
              </a:ext>
            </a:extLst>
          </p:cNvPr>
          <p:cNvSpPr/>
          <p:nvPr/>
        </p:nvSpPr>
        <p:spPr>
          <a:xfrm>
            <a:off x="6825746" y="3186800"/>
            <a:ext cx="108000" cy="108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1" name="Oval 20">
            <a:extLst>
              <a:ext uri="{FF2B5EF4-FFF2-40B4-BE49-F238E27FC236}">
                <a16:creationId xmlns:a16="http://schemas.microsoft.com/office/drawing/2014/main" xmlns="" id="{1B236D0C-73F1-4C5F-84D4-19A7FEEEB416}"/>
              </a:ext>
            </a:extLst>
          </p:cNvPr>
          <p:cNvSpPr/>
          <p:nvPr/>
        </p:nvSpPr>
        <p:spPr>
          <a:xfrm>
            <a:off x="5544122" y="4470302"/>
            <a:ext cx="108000" cy="108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2" name="Oval 21">
            <a:extLst>
              <a:ext uri="{FF2B5EF4-FFF2-40B4-BE49-F238E27FC236}">
                <a16:creationId xmlns:a16="http://schemas.microsoft.com/office/drawing/2014/main" xmlns="" id="{94D2BE0D-E9EB-4BDE-9630-6053F5039041}"/>
              </a:ext>
            </a:extLst>
          </p:cNvPr>
          <p:cNvSpPr/>
          <p:nvPr/>
        </p:nvSpPr>
        <p:spPr>
          <a:xfrm>
            <a:off x="4980231" y="3924668"/>
            <a:ext cx="108000" cy="108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3" name="Oval 22">
            <a:extLst>
              <a:ext uri="{FF2B5EF4-FFF2-40B4-BE49-F238E27FC236}">
                <a16:creationId xmlns:a16="http://schemas.microsoft.com/office/drawing/2014/main" xmlns="" id="{8474DC6F-6DDB-47AF-BA17-7EFB39A7B33F}"/>
              </a:ext>
            </a:extLst>
          </p:cNvPr>
          <p:cNvSpPr/>
          <p:nvPr/>
        </p:nvSpPr>
        <p:spPr>
          <a:xfrm>
            <a:off x="4999670" y="3173239"/>
            <a:ext cx="108000" cy="108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5" name="Oval 24">
            <a:extLst>
              <a:ext uri="{FF2B5EF4-FFF2-40B4-BE49-F238E27FC236}">
                <a16:creationId xmlns:a16="http://schemas.microsoft.com/office/drawing/2014/main" xmlns="" id="{312C9BB3-CD69-4A7A-9FEE-3FD6D29E587D}"/>
              </a:ext>
            </a:extLst>
          </p:cNvPr>
          <p:cNvSpPr/>
          <p:nvPr/>
        </p:nvSpPr>
        <p:spPr>
          <a:xfrm>
            <a:off x="6420510" y="2130514"/>
            <a:ext cx="242295" cy="242295"/>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63" name="Straight Connector 62">
            <a:extLst>
              <a:ext uri="{FF2B5EF4-FFF2-40B4-BE49-F238E27FC236}">
                <a16:creationId xmlns:a16="http://schemas.microsoft.com/office/drawing/2014/main" xmlns="" id="{A62685C1-D72F-4B58-9542-A972D62820AD}"/>
              </a:ext>
            </a:extLst>
          </p:cNvPr>
          <p:cNvCxnSpPr>
            <a:cxnSpLocks/>
            <a:endCxn id="10" idx="4"/>
          </p:cNvCxnSpPr>
          <p:nvPr/>
        </p:nvCxnSpPr>
        <p:spPr>
          <a:xfrm flipV="1">
            <a:off x="7177203" y="3102803"/>
            <a:ext cx="264874" cy="899061"/>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1BECC122-853C-4654-AA4D-FB85A29E1B3B}"/>
              </a:ext>
            </a:extLst>
          </p:cNvPr>
          <p:cNvCxnSpPr>
            <a:cxnSpLocks/>
          </p:cNvCxnSpPr>
          <p:nvPr/>
        </p:nvCxnSpPr>
        <p:spPr>
          <a:xfrm flipV="1">
            <a:off x="6487935" y="4083582"/>
            <a:ext cx="644842" cy="866476"/>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15436165-402C-4BF0-8BFB-A10BCC9513E7}"/>
              </a:ext>
            </a:extLst>
          </p:cNvPr>
          <p:cNvCxnSpPr>
            <a:cxnSpLocks/>
          </p:cNvCxnSpPr>
          <p:nvPr/>
        </p:nvCxnSpPr>
        <p:spPr>
          <a:xfrm flipV="1">
            <a:off x="5316786" y="5092261"/>
            <a:ext cx="941748" cy="7403"/>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xmlns="" id="{78F716CE-A748-4D62-9926-55CD3EEE9CE7}"/>
              </a:ext>
            </a:extLst>
          </p:cNvPr>
          <p:cNvCxnSpPr>
            <a:cxnSpLocks/>
          </p:cNvCxnSpPr>
          <p:nvPr/>
        </p:nvCxnSpPr>
        <p:spPr>
          <a:xfrm flipH="1" flipV="1">
            <a:off x="4440769" y="4187347"/>
            <a:ext cx="875939" cy="864000"/>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CBD1F9D9-E059-458E-BD14-7E8F9F13FD5D}"/>
              </a:ext>
            </a:extLst>
          </p:cNvPr>
          <p:cNvCxnSpPr>
            <a:cxnSpLocks/>
          </p:cNvCxnSpPr>
          <p:nvPr/>
        </p:nvCxnSpPr>
        <p:spPr>
          <a:xfrm>
            <a:off x="4482139" y="3030803"/>
            <a:ext cx="0" cy="1147115"/>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108E1FB6-F3F6-437D-8FCB-52050BCA5EBD}"/>
              </a:ext>
            </a:extLst>
          </p:cNvPr>
          <p:cNvCxnSpPr>
            <a:cxnSpLocks/>
            <a:stCxn id="19" idx="6"/>
            <a:endCxn id="66" idx="2"/>
          </p:cNvCxnSpPr>
          <p:nvPr/>
        </p:nvCxnSpPr>
        <p:spPr>
          <a:xfrm flipV="1">
            <a:off x="4519361" y="2674541"/>
            <a:ext cx="1011582" cy="302262"/>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xmlns="" id="{13BD5806-A6AE-4A79-8B5A-55EA860AAEB0}"/>
              </a:ext>
            </a:extLst>
          </p:cNvPr>
          <p:cNvCxnSpPr>
            <a:cxnSpLocks/>
            <a:endCxn id="104" idx="3"/>
          </p:cNvCxnSpPr>
          <p:nvPr/>
        </p:nvCxnSpPr>
        <p:spPr>
          <a:xfrm flipV="1">
            <a:off x="6710435" y="4253376"/>
            <a:ext cx="717422" cy="714782"/>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B42F5FF4-6CDF-416F-80B0-219DA7CF5865}"/>
              </a:ext>
            </a:extLst>
          </p:cNvPr>
          <p:cNvCxnSpPr>
            <a:cxnSpLocks/>
            <a:stCxn id="22" idx="5"/>
            <a:endCxn id="21" idx="1"/>
          </p:cNvCxnSpPr>
          <p:nvPr/>
        </p:nvCxnSpPr>
        <p:spPr>
          <a:xfrm>
            <a:off x="5072415" y="4016852"/>
            <a:ext cx="487523" cy="469266"/>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xmlns="" id="{7BC4CE95-D0A7-4261-9DAB-9DD48A1D6A6B}"/>
              </a:ext>
            </a:extLst>
          </p:cNvPr>
          <p:cNvCxnSpPr>
            <a:cxnSpLocks/>
            <a:stCxn id="22" idx="0"/>
            <a:endCxn id="23" idx="3"/>
          </p:cNvCxnSpPr>
          <p:nvPr/>
        </p:nvCxnSpPr>
        <p:spPr>
          <a:xfrm flipH="1" flipV="1">
            <a:off x="5015486" y="3265423"/>
            <a:ext cx="18745" cy="659245"/>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FB5C354C-60DA-465B-88BE-5B260A46A2A4}"/>
              </a:ext>
            </a:extLst>
          </p:cNvPr>
          <p:cNvCxnSpPr>
            <a:cxnSpLocks/>
            <a:stCxn id="4" idx="3"/>
            <a:endCxn id="23" idx="0"/>
          </p:cNvCxnSpPr>
          <p:nvPr/>
        </p:nvCxnSpPr>
        <p:spPr>
          <a:xfrm flipH="1">
            <a:off x="5053670" y="2188728"/>
            <a:ext cx="255308" cy="984511"/>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A7D2AAC5-EFA0-418F-8AD7-17769CBA5556}"/>
              </a:ext>
            </a:extLst>
          </p:cNvPr>
          <p:cNvCxnSpPr>
            <a:cxnSpLocks/>
            <a:stCxn id="4" idx="6"/>
            <a:endCxn id="25" idx="1"/>
          </p:cNvCxnSpPr>
          <p:nvPr/>
        </p:nvCxnSpPr>
        <p:spPr>
          <a:xfrm>
            <a:off x="5524073" y="2099633"/>
            <a:ext cx="931920" cy="66364"/>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2A60BA24-61CB-4D8B-9AA3-BBC43ECA3300}"/>
              </a:ext>
            </a:extLst>
          </p:cNvPr>
          <p:cNvCxnSpPr>
            <a:cxnSpLocks/>
            <a:stCxn id="20" idx="0"/>
            <a:endCxn id="25" idx="5"/>
          </p:cNvCxnSpPr>
          <p:nvPr/>
        </p:nvCxnSpPr>
        <p:spPr>
          <a:xfrm flipH="1" flipV="1">
            <a:off x="6627322" y="2337326"/>
            <a:ext cx="252424" cy="849474"/>
          </a:xfrm>
          <a:prstGeom prst="line">
            <a:avLst/>
          </a:prstGeom>
          <a:ln w="28575">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xmlns="" id="{7BA96016-DCD0-465D-8FA5-7278198B7E7D}"/>
              </a:ext>
            </a:extLst>
          </p:cNvPr>
          <p:cNvSpPr txBox="1"/>
          <p:nvPr/>
        </p:nvSpPr>
        <p:spPr>
          <a:xfrm>
            <a:off x="190498" y="61294"/>
            <a:ext cx="7264854" cy="461665"/>
          </a:xfrm>
          <a:prstGeom prst="rect">
            <a:avLst/>
          </a:prstGeom>
          <a:noFill/>
        </p:spPr>
        <p:txBody>
          <a:bodyPr wrap="square" rtlCol="0">
            <a:spAutoFit/>
          </a:bodyPr>
          <a:lstStyle/>
          <a:p>
            <a:r>
              <a:rPr lang="en-ZA" sz="2400" b="1"/>
              <a:t>Ruth – Salon owner (‘in-between’)</a:t>
            </a:r>
          </a:p>
        </p:txBody>
      </p:sp>
      <p:sp>
        <p:nvSpPr>
          <p:cNvPr id="66" name="Oval 65">
            <a:extLst>
              <a:ext uri="{FF2B5EF4-FFF2-40B4-BE49-F238E27FC236}">
                <a16:creationId xmlns:a16="http://schemas.microsoft.com/office/drawing/2014/main" xmlns="" id="{CCE371B0-ABC6-49DA-B690-1BF413717846}"/>
              </a:ext>
            </a:extLst>
          </p:cNvPr>
          <p:cNvSpPr/>
          <p:nvPr/>
        </p:nvSpPr>
        <p:spPr>
          <a:xfrm>
            <a:off x="5530943" y="2620541"/>
            <a:ext cx="108000" cy="108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67" name="Straight Connector 66">
            <a:extLst>
              <a:ext uri="{FF2B5EF4-FFF2-40B4-BE49-F238E27FC236}">
                <a16:creationId xmlns:a16="http://schemas.microsoft.com/office/drawing/2014/main" xmlns="" id="{DFEACCD0-2CB2-4D34-AE06-FE0992A49149}"/>
              </a:ext>
            </a:extLst>
          </p:cNvPr>
          <p:cNvCxnSpPr>
            <a:cxnSpLocks/>
            <a:endCxn id="37" idx="2"/>
          </p:cNvCxnSpPr>
          <p:nvPr/>
        </p:nvCxnSpPr>
        <p:spPr>
          <a:xfrm>
            <a:off x="5605075" y="2666074"/>
            <a:ext cx="701607" cy="19969"/>
          </a:xfrm>
          <a:prstGeom prst="line">
            <a:avLst/>
          </a:prstGeom>
          <a:ln w="28575">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xmlns="" id="{CC786E56-2C6A-4701-9597-65FB30763039}"/>
              </a:ext>
            </a:extLst>
          </p:cNvPr>
          <p:cNvSpPr txBox="1"/>
          <p:nvPr/>
        </p:nvSpPr>
        <p:spPr>
          <a:xfrm>
            <a:off x="9161194" y="3223599"/>
            <a:ext cx="2228212" cy="492443"/>
          </a:xfrm>
          <a:prstGeom prst="rect">
            <a:avLst/>
          </a:prstGeom>
          <a:noFill/>
        </p:spPr>
        <p:txBody>
          <a:bodyPr wrap="square">
            <a:spAutoFit/>
          </a:bodyPr>
          <a:lstStyle/>
          <a:p>
            <a:r>
              <a:rPr kumimoji="0" lang="en-US" sz="1300" b="1" i="1" u="none" strike="noStrike" kern="1200" cap="none" spc="0" normalizeH="0" baseline="0" noProof="0" dirty="0">
                <a:ln>
                  <a:noFill/>
                </a:ln>
                <a:solidFill>
                  <a:srgbClr val="8B0E3A"/>
                </a:solidFill>
                <a:effectLst/>
                <a:uLnTx/>
                <a:uFillTx/>
                <a:latin typeface="Open Sans"/>
                <a:ea typeface="+mn-ea"/>
                <a:cs typeface="+mn-cs"/>
              </a:rPr>
              <a:t>Workers can come and go as they please</a:t>
            </a:r>
            <a:endParaRPr lang="en-ZA" sz="1300" dirty="0"/>
          </a:p>
        </p:txBody>
      </p:sp>
      <p:sp>
        <p:nvSpPr>
          <p:cNvPr id="73" name="Rectangle 72">
            <a:extLst>
              <a:ext uri="{FF2B5EF4-FFF2-40B4-BE49-F238E27FC236}">
                <a16:creationId xmlns:a16="http://schemas.microsoft.com/office/drawing/2014/main" xmlns="" id="{D775E96E-A5DD-4566-89E2-E16806DB9E39}"/>
              </a:ext>
            </a:extLst>
          </p:cNvPr>
          <p:cNvSpPr/>
          <p:nvPr/>
        </p:nvSpPr>
        <p:spPr>
          <a:xfrm>
            <a:off x="8493930" y="468851"/>
            <a:ext cx="2907725" cy="1170212"/>
          </a:xfrm>
          <a:prstGeom prst="rect">
            <a:avLst/>
          </a:prstGeom>
          <a:solidFill>
            <a:schemeClr val="bg1">
              <a:lumMod val="85000"/>
              <a:alpha val="17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74" name="TextBox 73">
            <a:extLst>
              <a:ext uri="{FF2B5EF4-FFF2-40B4-BE49-F238E27FC236}">
                <a16:creationId xmlns:a16="http://schemas.microsoft.com/office/drawing/2014/main" xmlns="" id="{E9A53F06-3A33-46E4-8317-5DD136552DF4}"/>
              </a:ext>
            </a:extLst>
          </p:cNvPr>
          <p:cNvSpPr txBox="1"/>
          <p:nvPr/>
        </p:nvSpPr>
        <p:spPr>
          <a:xfrm>
            <a:off x="8507245" y="452848"/>
            <a:ext cx="2906187" cy="1199559"/>
          </a:xfrm>
          <a:prstGeom prst="rect">
            <a:avLst/>
          </a:prstGeom>
          <a:noFill/>
        </p:spPr>
        <p:txBody>
          <a:bodyPr wrap="square">
            <a:spAutoFit/>
          </a:bodyPr>
          <a:lstStyle>
            <a:defPPr>
              <a:defRPr lang="x-none"/>
            </a:defPPr>
            <a:lvl1pPr marL="180000" marR="0" lvl="0" indent="-180000" fontAlgn="auto">
              <a:lnSpc>
                <a:spcPct val="110000"/>
              </a:lnSpc>
              <a:spcBef>
                <a:spcPts val="0"/>
              </a:spcBef>
              <a:spcAft>
                <a:spcPts val="400"/>
              </a:spcAft>
              <a:buClrTx/>
              <a:buSzTx/>
              <a:buFont typeface="Arial" panose="020B0604020202020204" pitchFamily="34" charset="0"/>
              <a:buChar char="•"/>
              <a:tabLst/>
              <a:defRPr kumimoji="0" sz="1300" i="0" u="none" strike="noStrike" cap="none" spc="0" normalizeH="0" baseline="0">
                <a:ln>
                  <a:noFill/>
                </a:ln>
                <a:solidFill>
                  <a:prstClr val="black"/>
                </a:solidFill>
                <a:effectLst/>
                <a:uLnTx/>
                <a:uFillTx/>
                <a:latin typeface="Open Sans"/>
              </a:defRPr>
            </a:lvl1pPr>
          </a:lstStyle>
          <a:p>
            <a:pPr marL="180000" marR="0" lvl="0" indent="-180000"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schemeClr val="accent4">
                    <a:lumMod val="90000"/>
                    <a:lumOff val="10000"/>
                  </a:schemeClr>
                </a:solidFill>
                <a:effectLst/>
                <a:uLnTx/>
                <a:uFillTx/>
              </a:rPr>
              <a:t>Rents three spaces </a:t>
            </a:r>
            <a:r>
              <a:rPr kumimoji="0" lang="en-ZA" sz="1200" i="0" u="none" strike="noStrike" kern="1200" cap="none" spc="0" normalizeH="0" baseline="0" noProof="0" dirty="0">
                <a:ln>
                  <a:noFill/>
                </a:ln>
                <a:solidFill>
                  <a:schemeClr val="accent4">
                    <a:lumMod val="90000"/>
                    <a:lumOff val="10000"/>
                  </a:schemeClr>
                </a:solidFill>
                <a:effectLst/>
                <a:uLnTx/>
                <a:uFillTx/>
              </a:rPr>
              <a:t>in the same building</a:t>
            </a:r>
            <a:r>
              <a:rPr kumimoji="0" lang="en-ZA" sz="1200" i="0" u="none" strike="noStrike" kern="1200" cap="none" spc="0" normalizeH="0" noProof="0" dirty="0">
                <a:ln>
                  <a:noFill/>
                </a:ln>
                <a:solidFill>
                  <a:schemeClr val="accent4">
                    <a:lumMod val="90000"/>
                    <a:lumOff val="10000"/>
                  </a:schemeClr>
                </a:solidFill>
                <a:effectLst/>
                <a:uLnTx/>
                <a:uFillTx/>
              </a:rPr>
              <a:t> in the CBD</a:t>
            </a:r>
          </a:p>
          <a:p>
            <a:pPr marL="180000" marR="0" lvl="0" indent="-180000"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lang="en-ZA" sz="1200" baseline="0" dirty="0">
                <a:solidFill>
                  <a:schemeClr val="accent4">
                    <a:lumMod val="90000"/>
                    <a:lumOff val="10000"/>
                  </a:schemeClr>
                </a:solidFill>
              </a:rPr>
              <a:t>Has</a:t>
            </a:r>
            <a:r>
              <a:rPr lang="en-ZA" sz="1200" dirty="0">
                <a:solidFill>
                  <a:schemeClr val="accent4">
                    <a:lumMod val="90000"/>
                    <a:lumOff val="10000"/>
                  </a:schemeClr>
                </a:solidFill>
              </a:rPr>
              <a:t> </a:t>
            </a:r>
            <a:r>
              <a:rPr lang="en-ZA" sz="1200" b="1" dirty="0">
                <a:solidFill>
                  <a:schemeClr val="accent4">
                    <a:lumMod val="90000"/>
                    <a:lumOff val="10000"/>
                  </a:schemeClr>
                </a:solidFill>
              </a:rPr>
              <a:t>verbal agreement </a:t>
            </a:r>
            <a:r>
              <a:rPr lang="en-ZA" sz="1200" dirty="0">
                <a:solidFill>
                  <a:schemeClr val="accent4">
                    <a:lumMod val="90000"/>
                    <a:lumOff val="10000"/>
                  </a:schemeClr>
                </a:solidFill>
              </a:rPr>
              <a:t>with landlord</a:t>
            </a:r>
          </a:p>
          <a:p>
            <a:pPr marL="180000" marR="0" lvl="0" indent="-180000"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en-ZA" sz="1200" i="0" u="none" strike="noStrike" kern="1200" cap="none" spc="0" normalizeH="0" baseline="0" noProof="0" dirty="0">
                <a:ln>
                  <a:noFill/>
                </a:ln>
                <a:solidFill>
                  <a:schemeClr val="accent4">
                    <a:lumMod val="90000"/>
                    <a:lumOff val="10000"/>
                  </a:schemeClr>
                </a:solidFill>
                <a:effectLst/>
                <a:uLnTx/>
                <a:uFillTx/>
              </a:rPr>
              <a:t>Location</a:t>
            </a:r>
            <a:r>
              <a:rPr kumimoji="0" lang="en-ZA" sz="1200" i="0" u="none" strike="noStrike" kern="1200" cap="none" spc="0" normalizeH="0" noProof="0" dirty="0">
                <a:ln>
                  <a:noFill/>
                </a:ln>
                <a:solidFill>
                  <a:schemeClr val="accent4">
                    <a:lumMod val="90000"/>
                    <a:lumOff val="10000"/>
                  </a:schemeClr>
                </a:solidFill>
                <a:effectLst/>
                <a:uLnTx/>
                <a:uFillTx/>
              </a:rPr>
              <a:t> critical </a:t>
            </a:r>
            <a:r>
              <a:rPr lang="en-ZA" sz="1200" dirty="0">
                <a:solidFill>
                  <a:schemeClr val="accent4">
                    <a:lumMod val="90000"/>
                    <a:lumOff val="10000"/>
                  </a:schemeClr>
                </a:solidFill>
              </a:rPr>
              <a:t>to attract </a:t>
            </a:r>
            <a:r>
              <a:rPr kumimoji="0" lang="en-ZA" sz="1200" i="0" u="none" strike="noStrike" kern="1200" cap="none" spc="0" normalizeH="0" noProof="0" dirty="0">
                <a:ln>
                  <a:noFill/>
                </a:ln>
                <a:solidFill>
                  <a:schemeClr val="accent4">
                    <a:lumMod val="90000"/>
                    <a:lumOff val="10000"/>
                  </a:schemeClr>
                </a:solidFill>
                <a:effectLst/>
                <a:uLnTx/>
                <a:uFillTx/>
              </a:rPr>
              <a:t>walk-in customers</a:t>
            </a:r>
            <a:endParaRPr kumimoji="0" lang="en-ZA" sz="1200" i="0" u="none" strike="noStrike" kern="1200" cap="none" spc="0" normalizeH="0" baseline="0" noProof="0" dirty="0">
              <a:ln>
                <a:noFill/>
              </a:ln>
              <a:solidFill>
                <a:prstClr val="black"/>
              </a:solidFill>
              <a:effectLst/>
              <a:uLnTx/>
              <a:uFillTx/>
            </a:endParaRPr>
          </a:p>
        </p:txBody>
      </p:sp>
      <p:sp>
        <p:nvSpPr>
          <p:cNvPr id="81" name="TextBox 80">
            <a:extLst>
              <a:ext uri="{FF2B5EF4-FFF2-40B4-BE49-F238E27FC236}">
                <a16:creationId xmlns:a16="http://schemas.microsoft.com/office/drawing/2014/main" xmlns="" id="{CD48AB77-9FAE-47B0-B3E8-8EEBA58F1586}"/>
              </a:ext>
            </a:extLst>
          </p:cNvPr>
          <p:cNvSpPr txBox="1"/>
          <p:nvPr/>
        </p:nvSpPr>
        <p:spPr>
          <a:xfrm>
            <a:off x="6400450" y="2079093"/>
            <a:ext cx="262825" cy="3182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dirty="0">
              <a:ln>
                <a:noFill/>
              </a:ln>
              <a:solidFill>
                <a:srgbClr val="FFFFFF"/>
              </a:solidFill>
              <a:effectLst/>
              <a:uLnTx/>
              <a:uFillTx/>
              <a:latin typeface="Open Sans"/>
              <a:ea typeface="+mn-ea"/>
              <a:cs typeface="+mn-cs"/>
            </a:endParaRPr>
          </a:p>
        </p:txBody>
      </p:sp>
      <p:cxnSp>
        <p:nvCxnSpPr>
          <p:cNvPr id="82" name="Straight Connector 81">
            <a:extLst>
              <a:ext uri="{FF2B5EF4-FFF2-40B4-BE49-F238E27FC236}">
                <a16:creationId xmlns:a16="http://schemas.microsoft.com/office/drawing/2014/main" xmlns="" id="{033D508D-9475-47AC-9E31-79DB2213C620}"/>
              </a:ext>
            </a:extLst>
          </p:cNvPr>
          <p:cNvCxnSpPr>
            <a:cxnSpLocks/>
          </p:cNvCxnSpPr>
          <p:nvPr/>
        </p:nvCxnSpPr>
        <p:spPr>
          <a:xfrm flipV="1">
            <a:off x="6597150" y="590828"/>
            <a:ext cx="1885003" cy="1594334"/>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xmlns="" id="{075CF12E-8E97-4B86-AE87-6DEC91D7391C}"/>
              </a:ext>
            </a:extLst>
          </p:cNvPr>
          <p:cNvSpPr txBox="1"/>
          <p:nvPr/>
        </p:nvSpPr>
        <p:spPr>
          <a:xfrm>
            <a:off x="886934" y="4005727"/>
            <a:ext cx="2039337" cy="307777"/>
          </a:xfrm>
          <a:prstGeom prst="rect">
            <a:avLst/>
          </a:prstGeom>
          <a:noFill/>
        </p:spPr>
        <p:txBody>
          <a:bodyPr wrap="square" rtlCol="0">
            <a:spAutoFit/>
          </a:bodyPr>
          <a:lstStyle/>
          <a:p>
            <a:pPr algn="ctr"/>
            <a:r>
              <a:rPr lang="en-ZA" sz="1400" b="1" dirty="0">
                <a:solidFill>
                  <a:schemeClr val="accent2">
                    <a:lumMod val="75000"/>
                  </a:schemeClr>
                </a:solidFill>
              </a:rPr>
              <a:t>COVID-19 IMPACT</a:t>
            </a:r>
          </a:p>
        </p:txBody>
      </p:sp>
      <p:grpSp>
        <p:nvGrpSpPr>
          <p:cNvPr id="92" name="Group 91">
            <a:extLst>
              <a:ext uri="{FF2B5EF4-FFF2-40B4-BE49-F238E27FC236}">
                <a16:creationId xmlns:a16="http://schemas.microsoft.com/office/drawing/2014/main" xmlns="" id="{727DFC68-1934-4380-A8F5-A1D86B5CF42E}"/>
              </a:ext>
            </a:extLst>
          </p:cNvPr>
          <p:cNvGrpSpPr/>
          <p:nvPr/>
        </p:nvGrpSpPr>
        <p:grpSpPr>
          <a:xfrm>
            <a:off x="4706007" y="5987548"/>
            <a:ext cx="2915003" cy="452145"/>
            <a:chOff x="1471940" y="5890526"/>
            <a:chExt cx="2915003" cy="452145"/>
          </a:xfrm>
        </p:grpSpPr>
        <p:sp>
          <p:nvSpPr>
            <p:cNvPr id="93" name="Rectangle 92">
              <a:extLst>
                <a:ext uri="{FF2B5EF4-FFF2-40B4-BE49-F238E27FC236}">
                  <a16:creationId xmlns:a16="http://schemas.microsoft.com/office/drawing/2014/main" xmlns="" id="{10B5709C-CEC3-4DCE-AC24-6CD76E0109FD}"/>
                </a:ext>
              </a:extLst>
            </p:cNvPr>
            <p:cNvSpPr/>
            <p:nvPr/>
          </p:nvSpPr>
          <p:spPr>
            <a:xfrm>
              <a:off x="1471940" y="5890526"/>
              <a:ext cx="2915003" cy="45214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4" name="TextBox 93">
              <a:extLst>
                <a:ext uri="{FF2B5EF4-FFF2-40B4-BE49-F238E27FC236}">
                  <a16:creationId xmlns:a16="http://schemas.microsoft.com/office/drawing/2014/main" xmlns="" id="{D95AC842-DACC-4668-BD03-B993F1D4538D}"/>
                </a:ext>
              </a:extLst>
            </p:cNvPr>
            <p:cNvSpPr txBox="1"/>
            <p:nvPr/>
          </p:nvSpPr>
          <p:spPr>
            <a:xfrm>
              <a:off x="2992205" y="5947376"/>
              <a:ext cx="11955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b="1" i="0" u="none" strike="noStrike" kern="1200" cap="none" spc="0" normalizeH="0" baseline="0" noProof="0">
                  <a:ln>
                    <a:noFill/>
                  </a:ln>
                  <a:solidFill>
                    <a:srgbClr val="8B0E3A"/>
                  </a:solidFill>
                  <a:effectLst/>
                  <a:uLnTx/>
                  <a:uFillTx/>
                  <a:latin typeface="Open Sans"/>
                  <a:ea typeface="+mn-ea"/>
                  <a:cs typeface="+mn-cs"/>
                </a:rPr>
                <a:t>Informal</a:t>
              </a:r>
            </a:p>
          </p:txBody>
        </p:sp>
        <p:sp>
          <p:nvSpPr>
            <p:cNvPr id="96" name="TextBox 95">
              <a:extLst>
                <a:ext uri="{FF2B5EF4-FFF2-40B4-BE49-F238E27FC236}">
                  <a16:creationId xmlns:a16="http://schemas.microsoft.com/office/drawing/2014/main" xmlns="" id="{55591521-AA95-43B8-95A1-671259D70E7A}"/>
                </a:ext>
              </a:extLst>
            </p:cNvPr>
            <p:cNvSpPr txBox="1"/>
            <p:nvPr/>
          </p:nvSpPr>
          <p:spPr>
            <a:xfrm>
              <a:off x="1589542" y="5947376"/>
              <a:ext cx="11955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b="1" i="0" u="none" strike="noStrike" kern="1200" cap="none" spc="0" normalizeH="0" baseline="0" noProof="0">
                  <a:ln>
                    <a:noFill/>
                  </a:ln>
                  <a:solidFill>
                    <a:srgbClr val="001E28">
                      <a:lumMod val="90000"/>
                      <a:lumOff val="10000"/>
                    </a:srgbClr>
                  </a:solidFill>
                  <a:effectLst/>
                  <a:uLnTx/>
                  <a:uFillTx/>
                  <a:latin typeface="Open Sans"/>
                  <a:ea typeface="+mn-ea"/>
                  <a:cs typeface="+mn-cs"/>
                </a:rPr>
                <a:t>Formal</a:t>
              </a:r>
            </a:p>
          </p:txBody>
        </p:sp>
      </p:grpSp>
      <p:sp>
        <p:nvSpPr>
          <p:cNvPr id="104" name="Oval 103">
            <a:extLst>
              <a:ext uri="{FF2B5EF4-FFF2-40B4-BE49-F238E27FC236}">
                <a16:creationId xmlns:a16="http://schemas.microsoft.com/office/drawing/2014/main" xmlns="" id="{7B3F0CA4-4567-4441-B507-CB6CC441AC2E}"/>
              </a:ext>
            </a:extLst>
          </p:cNvPr>
          <p:cNvSpPr/>
          <p:nvPr/>
        </p:nvSpPr>
        <p:spPr>
          <a:xfrm>
            <a:off x="7412041" y="4161192"/>
            <a:ext cx="108000" cy="108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107" name="Straight Connector 106">
            <a:extLst>
              <a:ext uri="{FF2B5EF4-FFF2-40B4-BE49-F238E27FC236}">
                <a16:creationId xmlns:a16="http://schemas.microsoft.com/office/drawing/2014/main" xmlns="" id="{D203EB3E-DB0E-4506-A3F9-FDDECE704B3C}"/>
              </a:ext>
            </a:extLst>
          </p:cNvPr>
          <p:cNvCxnSpPr>
            <a:cxnSpLocks/>
          </p:cNvCxnSpPr>
          <p:nvPr/>
        </p:nvCxnSpPr>
        <p:spPr>
          <a:xfrm>
            <a:off x="7520041" y="4235677"/>
            <a:ext cx="1088145" cy="96649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xmlns="" id="{A51A412D-8A0B-4A52-AC79-48A32A0EA602}"/>
              </a:ext>
            </a:extLst>
          </p:cNvPr>
          <p:cNvSpPr txBox="1"/>
          <p:nvPr/>
        </p:nvSpPr>
        <p:spPr>
          <a:xfrm>
            <a:off x="234341" y="4399760"/>
            <a:ext cx="3278431" cy="492443"/>
          </a:xfrm>
          <a:prstGeom prst="rect">
            <a:avLst/>
          </a:prstGeom>
          <a:noFill/>
        </p:spPr>
        <p:txBody>
          <a:bodyPr wrap="square" rtlCol="0">
            <a:spAutoFit/>
          </a:bodyPr>
          <a:lstStyle/>
          <a:p>
            <a:pPr marL="180000" indent="-180000">
              <a:buFont typeface="Arial" panose="020B0604020202020204" pitchFamily="34" charset="0"/>
              <a:buChar char="•"/>
            </a:pPr>
            <a:r>
              <a:rPr lang="en-ZA" sz="1300" b="1" i="1" dirty="0">
                <a:solidFill>
                  <a:srgbClr val="E79C29">
                    <a:lumMod val="75000"/>
                  </a:srgbClr>
                </a:solidFill>
                <a:latin typeface="Open Sans"/>
              </a:rPr>
              <a:t>Gave up one of her premises to access a goodwill payment to help her cope</a:t>
            </a:r>
          </a:p>
        </p:txBody>
      </p:sp>
    </p:spTree>
    <p:extLst>
      <p:ext uri="{BB962C8B-B14F-4D97-AF65-F5344CB8AC3E}">
        <p14:creationId xmlns:p14="http://schemas.microsoft.com/office/powerpoint/2010/main" val="2244334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32" grpId="0" animBg="1"/>
      <p:bldP spid="34" grpId="0"/>
      <p:bldP spid="48" grpId="0" animBg="1"/>
      <p:bldP spid="50" grpId="0"/>
      <p:bldP spid="58" grpId="0"/>
      <p:bldP spid="62" grpId="0"/>
      <p:bldP spid="64" grpId="0"/>
      <p:bldP spid="40" grpId="0"/>
      <p:bldP spid="72" grpId="0"/>
      <p:bldP spid="73" grpId="0" animBg="1"/>
      <p:bldP spid="74" grpId="0"/>
      <p:bldP spid="81" grpId="0"/>
      <p:bldP spid="9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a:xfrm>
            <a:off x="164447" y="6383867"/>
            <a:ext cx="682220" cy="38092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7" name="TextBox 6">
            <a:extLst>
              <a:ext uri="{FF2B5EF4-FFF2-40B4-BE49-F238E27FC236}">
                <a16:creationId xmlns:a16="http://schemas.microsoft.com/office/drawing/2014/main" xmlns="" id="{F77543D0-E81E-4B0B-BBAC-DFAAA4654E56}"/>
              </a:ext>
            </a:extLst>
          </p:cNvPr>
          <p:cNvSpPr txBox="1"/>
          <p:nvPr/>
        </p:nvSpPr>
        <p:spPr>
          <a:xfrm>
            <a:off x="1133414" y="89071"/>
            <a:ext cx="4896000" cy="2963888"/>
          </a:xfrm>
          <a:prstGeom prst="rect">
            <a:avLst/>
          </a:prstGeom>
          <a:noFill/>
        </p:spPr>
        <p:txBody>
          <a:bodyPr wrap="square">
            <a:spAutoFit/>
          </a:bodyPr>
          <a:lstStyle/>
          <a:p>
            <a:pPr marL="0" marR="0" lvl="0" indent="0" algn="just" defTabSz="914400" rtl="0" eaLnBrk="1" fontAlgn="auto" latinLnBrk="0" hangingPunct="1">
              <a:lnSpc>
                <a:spcPct val="114000"/>
              </a:lnSpc>
              <a:spcBef>
                <a:spcPts val="0"/>
              </a:spcBef>
              <a:spcAft>
                <a:spcPts val="60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a:ea typeface="+mn-ea"/>
                <a:cs typeface="+mn-cs"/>
              </a:rPr>
              <a:t>Ruth pays for multiple permits and licenses</a:t>
            </a:r>
            <a:r>
              <a:rPr lang="en-US" sz="1300" dirty="0">
                <a:solidFill>
                  <a:prstClr val="black"/>
                </a:solidFill>
                <a:latin typeface="Open Sans"/>
              </a:rPr>
              <a:t> – three county permits</a:t>
            </a:r>
            <a:r>
              <a:rPr kumimoji="0" lang="en-US" sz="1300" b="0" i="0" u="none" strike="noStrike" kern="1200" cap="none" spc="0" normalizeH="0" baseline="0" noProof="0" dirty="0">
                <a:ln>
                  <a:noFill/>
                </a:ln>
                <a:solidFill>
                  <a:prstClr val="black"/>
                </a:solidFill>
                <a:effectLst/>
                <a:uLnTx/>
                <a:uFillTx/>
                <a:latin typeface="Open Sans"/>
                <a:ea typeface="+mn-ea"/>
                <a:cs typeface="+mn-cs"/>
              </a:rPr>
              <a:t> (one for each premises) as well as fire and music permits. On top of these, one of her employees was required to get a health permit because they sell soft drinks in the beauty shop. She perceives the </a:t>
            </a:r>
            <a:r>
              <a:rPr kumimoji="0" lang="en-US" sz="1300" b="1" i="0" u="none" strike="noStrike" kern="1200" cap="none" spc="0" normalizeH="0" baseline="0" noProof="0" dirty="0">
                <a:ln>
                  <a:noFill/>
                </a:ln>
                <a:solidFill>
                  <a:prstClr val="black"/>
                </a:solidFill>
                <a:effectLst/>
                <a:uLnTx/>
                <a:uFillTx/>
                <a:latin typeface="Open Sans"/>
                <a:ea typeface="+mn-ea"/>
                <a:cs typeface="+mn-cs"/>
              </a:rPr>
              <a:t>County requirements to be “unfair” and a burden</a:t>
            </a:r>
            <a:r>
              <a:rPr kumimoji="0" lang="en-US" sz="1300" b="0" i="0" u="none" strike="noStrike" kern="1200" cap="none" spc="0" normalizeH="0" baseline="0" noProof="0" dirty="0">
                <a:ln>
                  <a:noFill/>
                </a:ln>
                <a:solidFill>
                  <a:prstClr val="black"/>
                </a:solidFill>
                <a:effectLst/>
                <a:uLnTx/>
                <a:uFillTx/>
                <a:latin typeface="Open Sans"/>
                <a:ea typeface="+mn-ea"/>
                <a:cs typeface="+mn-cs"/>
              </a:rPr>
              <a:t> on small business owners like herself. </a:t>
            </a:r>
          </a:p>
          <a:p>
            <a:pPr marL="0" marR="0" lvl="0" indent="0" algn="just" defTabSz="914400" rtl="0" eaLnBrk="1" fontAlgn="auto" latinLnBrk="0" hangingPunct="1">
              <a:lnSpc>
                <a:spcPct val="114000"/>
              </a:lnSpc>
              <a:spcBef>
                <a:spcPts val="0"/>
              </a:spcBef>
              <a:spcAft>
                <a:spcPts val="60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a:ea typeface="+mn-ea"/>
                <a:cs typeface="+mn-cs"/>
              </a:rPr>
              <a:t>Ruth </a:t>
            </a:r>
            <a:r>
              <a:rPr kumimoji="0" lang="en-US" sz="1300" b="1" i="0" u="none" strike="noStrike" kern="1200" cap="none" spc="0" normalizeH="0" baseline="0" noProof="0" dirty="0">
                <a:ln>
                  <a:noFill/>
                </a:ln>
                <a:solidFill>
                  <a:prstClr val="black"/>
                </a:solidFill>
                <a:effectLst/>
                <a:uLnTx/>
                <a:uFillTx/>
                <a:latin typeface="Open Sans"/>
                <a:ea typeface="+mn-ea"/>
                <a:cs typeface="+mn-cs"/>
              </a:rPr>
              <a:t>registered her business name</a:t>
            </a:r>
            <a:r>
              <a:rPr kumimoji="0" lang="en-US" sz="1300" b="0" i="0" u="none" strike="noStrike" kern="1200" cap="none" spc="0" normalizeH="0" baseline="0" noProof="0" dirty="0">
                <a:ln>
                  <a:noFill/>
                </a:ln>
                <a:solidFill>
                  <a:prstClr val="black"/>
                </a:solidFill>
                <a:effectLst/>
                <a:uLnTx/>
                <a:uFillTx/>
                <a:latin typeface="Open Sans"/>
                <a:ea typeface="+mn-ea"/>
                <a:cs typeface="+mn-cs"/>
              </a:rPr>
              <a:t> </a:t>
            </a:r>
            <a:r>
              <a:rPr lang="en-US" sz="1300" dirty="0">
                <a:solidFill>
                  <a:prstClr val="black"/>
                </a:solidFill>
                <a:latin typeface="Open Sans"/>
              </a:rPr>
              <a:t>the year she opened it and </a:t>
            </a:r>
            <a:r>
              <a:rPr lang="en-US" sz="1300" b="1" dirty="0">
                <a:solidFill>
                  <a:prstClr val="black"/>
                </a:solidFill>
                <a:latin typeface="Open Sans"/>
              </a:rPr>
              <a:t>perceives it to be highly valuable</a:t>
            </a:r>
            <a:r>
              <a:rPr lang="en-US" sz="1300" dirty="0">
                <a:solidFill>
                  <a:prstClr val="black"/>
                </a:solidFill>
                <a:latin typeface="Open Sans"/>
              </a:rPr>
              <a:t> in terms of the credibility it adds to her business. She is considering incorporating her business and has already made enquiries about the process at her local </a:t>
            </a:r>
            <a:r>
              <a:rPr lang="en-US" sz="1300" dirty="0" err="1">
                <a:solidFill>
                  <a:prstClr val="black"/>
                </a:solidFill>
                <a:latin typeface="Open Sans"/>
              </a:rPr>
              <a:t>Huduma</a:t>
            </a:r>
            <a:r>
              <a:rPr lang="en-US" sz="1300" dirty="0">
                <a:solidFill>
                  <a:prstClr val="black"/>
                </a:solidFill>
                <a:latin typeface="Open Sans"/>
              </a:rPr>
              <a:t> Centre</a:t>
            </a:r>
            <a:endParaRPr kumimoji="0" lang="en-US" sz="1300" b="0" i="0" u="none" strike="noStrike" kern="1200" cap="none" spc="0" normalizeH="0" baseline="0" noProof="0" dirty="0">
              <a:ln>
                <a:noFill/>
              </a:ln>
              <a:solidFill>
                <a:prstClr val="black"/>
              </a:solidFill>
              <a:effectLst/>
              <a:uLnTx/>
              <a:uFillTx/>
              <a:latin typeface="Open Sans"/>
              <a:ea typeface="+mn-ea"/>
              <a:cs typeface="+mn-cs"/>
            </a:endParaRPr>
          </a:p>
          <a:p>
            <a:pPr marL="0" marR="0" lvl="0" indent="0" algn="just" defTabSz="914400" rtl="0" eaLnBrk="1" fontAlgn="auto" latinLnBrk="0" hangingPunct="1">
              <a:lnSpc>
                <a:spcPct val="114000"/>
              </a:lnSpc>
              <a:spcBef>
                <a:spcPts val="0"/>
              </a:spcBef>
              <a:spcAft>
                <a:spcPts val="600"/>
              </a:spcAft>
              <a:buClrTx/>
              <a:buSzTx/>
              <a:buFontTx/>
              <a:buNone/>
              <a:tabLst/>
              <a:defRPr/>
            </a:pPr>
            <a:r>
              <a:rPr kumimoji="0" lang="en-US" sz="1300" b="0" i="1" u="none" strike="noStrike" kern="1200" cap="none" spc="0" normalizeH="0" baseline="0" noProof="0" dirty="0">
                <a:ln>
                  <a:noFill/>
                </a:ln>
                <a:solidFill>
                  <a:srgbClr val="E79C29">
                    <a:lumMod val="50000"/>
                  </a:srgbClr>
                </a:solidFill>
                <a:effectLst/>
                <a:uLnTx/>
                <a:uFillTx/>
                <a:latin typeface="Open Sans"/>
                <a:ea typeface="+mn-ea"/>
                <a:cs typeface="+mn-cs"/>
              </a:rPr>
              <a:t>         </a:t>
            </a:r>
            <a:endParaRPr kumimoji="0" lang="en-US" sz="1300" b="0" i="1" u="none" strike="noStrike" kern="1200" cap="none" spc="0" normalizeH="0" baseline="0" noProof="0" dirty="0">
              <a:ln>
                <a:noFill/>
              </a:ln>
              <a:solidFill>
                <a:srgbClr val="8B0E3A"/>
              </a:solidFill>
              <a:effectLst/>
              <a:uLnTx/>
              <a:uFillTx/>
              <a:latin typeface="Open Sans"/>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xmlns="" id="{FBDBFABD-AF1F-4571-9B30-B6696496047E}"/>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59331" y="266589"/>
            <a:ext cx="406018" cy="461664"/>
          </a:xfrm>
          <a:prstGeom prst="rect">
            <a:avLst/>
          </a:prstGeom>
        </p:spPr>
      </p:pic>
      <p:pic>
        <p:nvPicPr>
          <p:cNvPr id="9" name="Picture 8" descr="A close up of a logo&#10;&#10;Description automatically generated">
            <a:extLst>
              <a:ext uri="{FF2B5EF4-FFF2-40B4-BE49-F238E27FC236}">
                <a16:creationId xmlns:a16="http://schemas.microsoft.com/office/drawing/2014/main" xmlns="" id="{DC5F7121-B198-4FE5-8E3C-59EE504A72A9}"/>
              </a:ext>
            </a:extLst>
          </p:cNvPr>
          <p:cNvPicPr>
            <a:picLocks noChangeAspect="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59331" y="2928695"/>
            <a:ext cx="397825" cy="413537"/>
          </a:xfrm>
          <a:prstGeom prst="rect">
            <a:avLst/>
          </a:prstGeom>
        </p:spPr>
      </p:pic>
      <p:sp>
        <p:nvSpPr>
          <p:cNvPr id="10" name="TextBox 9">
            <a:extLst>
              <a:ext uri="{FF2B5EF4-FFF2-40B4-BE49-F238E27FC236}">
                <a16:creationId xmlns:a16="http://schemas.microsoft.com/office/drawing/2014/main" xmlns="" id="{A06EFC20-9113-475B-8681-BD9DFB309380}"/>
              </a:ext>
            </a:extLst>
          </p:cNvPr>
          <p:cNvSpPr txBox="1"/>
          <p:nvPr/>
        </p:nvSpPr>
        <p:spPr>
          <a:xfrm>
            <a:off x="57731" y="3352763"/>
            <a:ext cx="948793"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a:ln>
                  <a:noFill/>
                </a:ln>
                <a:solidFill>
                  <a:prstClr val="black">
                    <a:lumMod val="85000"/>
                    <a:lumOff val="15000"/>
                  </a:prstClr>
                </a:solidFill>
                <a:effectLst/>
                <a:uLnTx/>
                <a:uFillTx/>
                <a:latin typeface="Open Sans"/>
                <a:ea typeface="+mn-ea"/>
                <a:cs typeface="+mn-cs"/>
              </a:rPr>
              <a:t>Premises</a:t>
            </a:r>
          </a:p>
        </p:txBody>
      </p:sp>
      <p:sp>
        <p:nvSpPr>
          <p:cNvPr id="11" name="TextBox 10">
            <a:extLst>
              <a:ext uri="{FF2B5EF4-FFF2-40B4-BE49-F238E27FC236}">
                <a16:creationId xmlns:a16="http://schemas.microsoft.com/office/drawing/2014/main" xmlns="" id="{CA918271-1D1F-4684-914F-B7A764399EA6}"/>
              </a:ext>
            </a:extLst>
          </p:cNvPr>
          <p:cNvSpPr txBox="1"/>
          <p:nvPr/>
        </p:nvSpPr>
        <p:spPr>
          <a:xfrm>
            <a:off x="57731" y="5150867"/>
            <a:ext cx="970264" cy="492443"/>
          </a:xfrm>
          <a:prstGeom prst="rect">
            <a:avLst/>
          </a:prstGeom>
          <a:noFill/>
        </p:spPr>
        <p:txBody>
          <a:bodyPr wrap="square" rtlCol="0">
            <a:spAutoFit/>
          </a:bodyPr>
          <a:lstStyle>
            <a:defPPr>
              <a:defRPr lang="en-US"/>
            </a:defPPr>
            <a:lvl1pPr>
              <a:defRPr sz="12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a:ln>
                  <a:noFill/>
                </a:ln>
                <a:solidFill>
                  <a:prstClr val="black">
                    <a:lumMod val="85000"/>
                    <a:lumOff val="15000"/>
                  </a:prstClr>
                </a:solidFill>
                <a:effectLst/>
                <a:uLnTx/>
                <a:uFillTx/>
                <a:latin typeface="Open Sans"/>
                <a:ea typeface="+mn-ea"/>
                <a:cs typeface="+mn-cs"/>
              </a:rPr>
              <a:t>Financial services</a:t>
            </a:r>
          </a:p>
        </p:txBody>
      </p:sp>
      <p:pic>
        <p:nvPicPr>
          <p:cNvPr id="12" name="Picture 11" descr="A close up of a logo&#10;&#10;Description automatically generated">
            <a:extLst>
              <a:ext uri="{FF2B5EF4-FFF2-40B4-BE49-F238E27FC236}">
                <a16:creationId xmlns:a16="http://schemas.microsoft.com/office/drawing/2014/main" xmlns="" id="{8AC256E5-6187-44E1-9BAE-98AEA1BF178B}"/>
              </a:ext>
            </a:extLst>
          </p:cNvPr>
          <p:cNvPicPr>
            <a:picLocks noChangeAspect="1"/>
          </p:cNvPicPr>
          <p:nvPr/>
        </p:nvPicPr>
        <p:blipFill rotWithShape="1">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59331" y="4656162"/>
            <a:ext cx="277654" cy="461665"/>
          </a:xfrm>
          <a:prstGeom prst="rect">
            <a:avLst/>
          </a:prstGeom>
        </p:spPr>
      </p:pic>
      <p:sp>
        <p:nvSpPr>
          <p:cNvPr id="13" name="TextBox 12">
            <a:extLst>
              <a:ext uri="{FF2B5EF4-FFF2-40B4-BE49-F238E27FC236}">
                <a16:creationId xmlns:a16="http://schemas.microsoft.com/office/drawing/2014/main" xmlns="" id="{C3418905-7F49-4DDD-ACF2-B8335DE3D08E}"/>
              </a:ext>
            </a:extLst>
          </p:cNvPr>
          <p:cNvSpPr txBox="1"/>
          <p:nvPr/>
        </p:nvSpPr>
        <p:spPr>
          <a:xfrm>
            <a:off x="1133414" y="2728907"/>
            <a:ext cx="4896000" cy="1674882"/>
          </a:xfrm>
          <a:prstGeom prst="rect">
            <a:avLst/>
          </a:prstGeom>
          <a:noFill/>
        </p:spPr>
        <p:txBody>
          <a:bodyPr wrap="square" lIns="91440" tIns="45720" rIns="91440" bIns="45720" anchor="t">
            <a:spAutoFit/>
          </a:bodyPr>
          <a:lstStyle>
            <a:defPPr>
              <a:defRPr lang="en-US"/>
            </a:defPPr>
            <a:lvl1pPr algn="just">
              <a:lnSpc>
                <a:spcPct val="120000"/>
              </a:lnSpc>
              <a:spcAft>
                <a:spcPts val="800"/>
              </a:spcAft>
              <a:defRPr sz="1300"/>
            </a:lvl1pPr>
          </a:lstStyle>
          <a:p>
            <a:pPr>
              <a:lnSpc>
                <a:spcPct val="114000"/>
              </a:lnSpc>
              <a:spcAft>
                <a:spcPts val="600"/>
              </a:spcAft>
              <a:defRPr/>
            </a:pPr>
            <a:r>
              <a:rPr kumimoji="0" lang="en-US" sz="1300" b="0" i="0" u="none" strike="noStrike" kern="1200" cap="none" spc="0" normalizeH="0" baseline="0" noProof="0" dirty="0">
                <a:ln>
                  <a:noFill/>
                </a:ln>
                <a:effectLst/>
                <a:uLnTx/>
                <a:uFillTx/>
                <a:latin typeface="Open Sans"/>
                <a:ea typeface="+mn-ea"/>
                <a:cs typeface="+mn-cs"/>
              </a:rPr>
              <a:t>Ruth currently </a:t>
            </a:r>
            <a:r>
              <a:rPr kumimoji="0" lang="en-US" sz="1300" b="1" i="0" u="none" strike="noStrike" kern="1200" cap="none" spc="0" normalizeH="0" baseline="0" noProof="0" dirty="0">
                <a:ln>
                  <a:noFill/>
                </a:ln>
                <a:effectLst/>
                <a:uLnTx/>
                <a:uFillTx/>
                <a:latin typeface="Open Sans"/>
                <a:ea typeface="+mn-ea"/>
                <a:cs typeface="+mn-cs"/>
              </a:rPr>
              <a:t>rents three premises</a:t>
            </a:r>
            <a:r>
              <a:rPr kumimoji="0" lang="en-US" sz="1300" b="0" i="0" u="none" strike="noStrike" kern="1200" cap="none" spc="0" normalizeH="0" baseline="0" noProof="0" dirty="0">
                <a:ln>
                  <a:noFill/>
                </a:ln>
                <a:effectLst/>
                <a:uLnTx/>
                <a:uFillTx/>
                <a:latin typeface="Open Sans"/>
                <a:ea typeface="+mn-ea"/>
                <a:cs typeface="+mn-cs"/>
              </a:rPr>
              <a:t>, all located next to each other in the same building in the CBD.</a:t>
            </a:r>
            <a:r>
              <a:rPr lang="en-US" dirty="0">
                <a:latin typeface="Open Sans"/>
              </a:rPr>
              <a:t> </a:t>
            </a:r>
            <a:r>
              <a:rPr kumimoji="0" lang="en-US" sz="1300" b="0" i="0" u="none" strike="noStrike" kern="1200" cap="none" spc="0" normalizeH="0" baseline="0" noProof="0" dirty="0">
                <a:ln>
                  <a:noFill/>
                </a:ln>
                <a:effectLst/>
                <a:uLnTx/>
                <a:uFillTx/>
                <a:latin typeface="Open Sans"/>
                <a:ea typeface="+mn-ea"/>
                <a:cs typeface="+mn-cs"/>
              </a:rPr>
              <a:t> She recently </a:t>
            </a:r>
            <a:r>
              <a:rPr kumimoji="0" lang="en-US" sz="1300" b="1" i="0" u="none" strike="noStrike" kern="1200" cap="none" spc="0" normalizeH="0" baseline="0" noProof="0" dirty="0">
                <a:ln>
                  <a:noFill/>
                </a:ln>
                <a:effectLst/>
                <a:uLnTx/>
                <a:uFillTx/>
                <a:latin typeface="Open Sans"/>
                <a:ea typeface="+mn-ea"/>
                <a:cs typeface="+mn-cs"/>
              </a:rPr>
              <a:t>gave </a:t>
            </a:r>
            <a:r>
              <a:rPr lang="en-US" b="1" dirty="0">
                <a:latin typeface="Open Sans"/>
              </a:rPr>
              <a:t>her fourth premises </a:t>
            </a:r>
            <a:r>
              <a:rPr kumimoji="0" lang="en-US" sz="1300" b="1" i="0" u="none" strike="noStrike" kern="1200" cap="none" spc="0" normalizeH="0" baseline="0" noProof="0" dirty="0">
                <a:ln>
                  <a:noFill/>
                </a:ln>
                <a:effectLst/>
                <a:uLnTx/>
                <a:uFillTx/>
                <a:latin typeface="Open Sans"/>
                <a:ea typeface="+mn-ea"/>
                <a:cs typeface="+mn-cs"/>
              </a:rPr>
              <a:t>up due to </a:t>
            </a:r>
            <a:r>
              <a:rPr lang="en-US" b="1" dirty="0">
                <a:latin typeface="Open Sans"/>
              </a:rPr>
              <a:t>COVID-19</a:t>
            </a:r>
            <a:r>
              <a:rPr kumimoji="0" lang="en-US" sz="1300" b="1" i="0" u="none" strike="noStrike" kern="1200" cap="none" spc="0" normalizeH="0" baseline="0" noProof="0" dirty="0">
                <a:ln>
                  <a:noFill/>
                </a:ln>
                <a:effectLst/>
                <a:uLnTx/>
                <a:uFillTx/>
                <a:latin typeface="Open Sans"/>
                <a:ea typeface="+mn-ea"/>
                <a:cs typeface="+mn-cs"/>
              </a:rPr>
              <a:t>.</a:t>
            </a:r>
            <a:r>
              <a:rPr kumimoji="0" lang="en-US" sz="1300" b="0" i="0" u="none" strike="noStrike" kern="1200" cap="none" spc="0" normalizeH="0" baseline="0" noProof="0" dirty="0">
                <a:ln>
                  <a:noFill/>
                </a:ln>
                <a:effectLst/>
                <a:uLnTx/>
                <a:uFillTx/>
                <a:latin typeface="Open Sans"/>
                <a:ea typeface="+mn-ea"/>
                <a:cs typeface="+mn-cs"/>
              </a:rPr>
              <a:t> She pays </a:t>
            </a:r>
            <a:r>
              <a:rPr kumimoji="0" lang="en-US" sz="1300" b="0" i="0" u="none" strike="noStrike" kern="1200" cap="none" spc="0" normalizeH="0" baseline="0" noProof="0" dirty="0" err="1">
                <a:ln>
                  <a:noFill/>
                </a:ln>
                <a:effectLst/>
                <a:uLnTx/>
                <a:uFillTx/>
                <a:latin typeface="Open Sans"/>
                <a:ea typeface="+mn-ea"/>
                <a:cs typeface="+mn-cs"/>
              </a:rPr>
              <a:t>KSh</a:t>
            </a:r>
            <a:r>
              <a:rPr kumimoji="0" lang="en-US" sz="1300" b="0" i="0" u="none" strike="noStrike" kern="1200" cap="none" spc="0" normalizeH="0" baseline="0" noProof="0" dirty="0">
                <a:ln>
                  <a:noFill/>
                </a:ln>
                <a:effectLst/>
                <a:uLnTx/>
                <a:uFillTx/>
                <a:latin typeface="Open Sans"/>
                <a:ea typeface="+mn-ea"/>
                <a:cs typeface="+mn-cs"/>
              </a:rPr>
              <a:t> 23,000 monthly for each premises</a:t>
            </a:r>
            <a:r>
              <a:rPr lang="en-US" dirty="0">
                <a:latin typeface="Open Sans"/>
              </a:rPr>
              <a:t> and</a:t>
            </a:r>
            <a:r>
              <a:rPr kumimoji="0" lang="en-US" sz="1300" b="0" i="0" u="none" strike="noStrike" kern="1200" cap="none" spc="0" normalizeH="0" baseline="0" noProof="0" dirty="0">
                <a:ln>
                  <a:noFill/>
                </a:ln>
                <a:effectLst/>
                <a:uLnTx/>
                <a:uFillTx/>
                <a:latin typeface="Open Sans"/>
                <a:ea typeface="+mn-ea"/>
                <a:cs typeface="+mn-cs"/>
              </a:rPr>
              <a:t> was </a:t>
            </a:r>
            <a:r>
              <a:rPr kumimoji="0" lang="en-US" sz="1300" b="1" i="0" u="none" strike="noStrike" kern="1200" cap="none" spc="0" normalizeH="0" baseline="0" noProof="0" dirty="0">
                <a:ln>
                  <a:noFill/>
                </a:ln>
                <a:effectLst/>
                <a:uLnTx/>
                <a:uFillTx/>
                <a:latin typeface="Open Sans"/>
                <a:ea typeface="+mn-ea"/>
                <a:cs typeface="+mn-cs"/>
              </a:rPr>
              <a:t>required to pay ‘goodwill</a:t>
            </a:r>
            <a:r>
              <a:rPr kumimoji="0" lang="en-US" sz="1300" b="0" i="0" u="none" strike="noStrike" kern="1200" cap="none" spc="0" normalizeH="0" baseline="0" noProof="0" dirty="0">
                <a:ln>
                  <a:noFill/>
                </a:ln>
                <a:effectLst/>
                <a:uLnTx/>
                <a:uFillTx/>
                <a:latin typeface="Open Sans"/>
                <a:ea typeface="+mn-ea"/>
                <a:cs typeface="+mn-cs"/>
              </a:rPr>
              <a:t>’ for two of the premises at a cost of </a:t>
            </a:r>
            <a:r>
              <a:rPr kumimoji="0" lang="en-US" sz="1300" b="0" i="0" u="none" strike="noStrike" kern="1200" cap="none" spc="0" normalizeH="0" baseline="0" noProof="0" dirty="0" err="1">
                <a:ln>
                  <a:noFill/>
                </a:ln>
                <a:effectLst/>
                <a:uLnTx/>
                <a:uFillTx/>
                <a:latin typeface="Open Sans"/>
                <a:ea typeface="+mn-ea"/>
                <a:cs typeface="+mn-cs"/>
              </a:rPr>
              <a:t>KSh</a:t>
            </a:r>
            <a:r>
              <a:rPr kumimoji="0" lang="en-US" sz="1300" b="0" i="0" u="none" strike="noStrike" kern="1200" cap="none" spc="0" normalizeH="0" baseline="0" noProof="0" dirty="0">
                <a:ln>
                  <a:noFill/>
                </a:ln>
                <a:effectLst/>
                <a:uLnTx/>
                <a:uFillTx/>
                <a:latin typeface="Open Sans"/>
                <a:ea typeface="+mn-ea"/>
                <a:cs typeface="+mn-cs"/>
              </a:rPr>
              <a:t> 250,000 and </a:t>
            </a:r>
            <a:r>
              <a:rPr kumimoji="0" lang="en-US" sz="1300" b="0" i="0" u="none" strike="noStrike" kern="1200" cap="none" spc="0" normalizeH="0" baseline="0" noProof="0" dirty="0" err="1">
                <a:ln>
                  <a:noFill/>
                </a:ln>
                <a:effectLst/>
                <a:uLnTx/>
                <a:uFillTx/>
                <a:latin typeface="Open Sans"/>
                <a:ea typeface="+mn-ea"/>
                <a:cs typeface="+mn-cs"/>
              </a:rPr>
              <a:t>KSh</a:t>
            </a:r>
            <a:r>
              <a:rPr kumimoji="0" lang="en-US" sz="1300" b="0" i="0" u="none" strike="noStrike" kern="1200" cap="none" spc="0" normalizeH="0" baseline="0" noProof="0" dirty="0">
                <a:ln>
                  <a:noFill/>
                </a:ln>
                <a:effectLst/>
                <a:uLnTx/>
                <a:uFillTx/>
                <a:latin typeface="Open Sans"/>
                <a:ea typeface="+mn-ea"/>
                <a:cs typeface="+mn-cs"/>
              </a:rPr>
              <a:t> 350,000 respectively. </a:t>
            </a:r>
            <a:r>
              <a:rPr lang="en-US" b="1" dirty="0">
                <a:latin typeface="Open Sans"/>
              </a:rPr>
              <a:t>Ruth funded these investments through bank and SACCO loans </a:t>
            </a:r>
            <a:endParaRPr kumimoji="0" lang="en-US" sz="1300" b="1" i="0" u="none" strike="noStrike" kern="1200" cap="none" spc="0" normalizeH="0" baseline="0" noProof="0" dirty="0">
              <a:ln>
                <a:noFill/>
              </a:ln>
              <a:effectLst/>
              <a:uLnTx/>
              <a:uFillTx/>
              <a:latin typeface="Open Sans"/>
              <a:ea typeface="+mn-ea"/>
              <a:cs typeface="+mn-cs"/>
            </a:endParaRPr>
          </a:p>
        </p:txBody>
      </p:sp>
      <p:cxnSp>
        <p:nvCxnSpPr>
          <p:cNvPr id="15" name="Straight Connector 14">
            <a:extLst>
              <a:ext uri="{FF2B5EF4-FFF2-40B4-BE49-F238E27FC236}">
                <a16:creationId xmlns:a16="http://schemas.microsoft.com/office/drawing/2014/main" xmlns="" id="{B19356FB-EC1C-4EF1-9A3D-70AC84F48B73}"/>
              </a:ext>
            </a:extLst>
          </p:cNvPr>
          <p:cNvCxnSpPr>
            <a:cxnSpLocks/>
          </p:cNvCxnSpPr>
          <p:nvPr/>
        </p:nvCxnSpPr>
        <p:spPr>
          <a:xfrm>
            <a:off x="79280" y="2702360"/>
            <a:ext cx="5760000"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9E9AF8B6-716F-431F-B3DB-AF4B94074171}"/>
              </a:ext>
            </a:extLst>
          </p:cNvPr>
          <p:cNvCxnSpPr>
            <a:cxnSpLocks/>
          </p:cNvCxnSpPr>
          <p:nvPr/>
        </p:nvCxnSpPr>
        <p:spPr>
          <a:xfrm>
            <a:off x="79280" y="4402536"/>
            <a:ext cx="5760000"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258916F5-A2EF-4EB6-959C-1A2AB337B8CE}"/>
              </a:ext>
            </a:extLst>
          </p:cNvPr>
          <p:cNvSpPr txBox="1"/>
          <p:nvPr/>
        </p:nvSpPr>
        <p:spPr>
          <a:xfrm>
            <a:off x="1133414" y="4464260"/>
            <a:ext cx="4896000" cy="2388859"/>
          </a:xfrm>
          <a:prstGeom prst="rect">
            <a:avLst/>
          </a:prstGeom>
          <a:noFill/>
        </p:spPr>
        <p:txBody>
          <a:bodyPr wrap="square" lIns="91440" tIns="45720" rIns="91440" bIns="45720" anchor="t">
            <a:spAutoFit/>
          </a:bodyPr>
          <a:lstStyle>
            <a:defPPr>
              <a:defRPr lang="en-US"/>
            </a:defPPr>
            <a:lvl1pPr algn="just">
              <a:lnSpc>
                <a:spcPct val="120000"/>
              </a:lnSpc>
              <a:spcAft>
                <a:spcPts val="800"/>
              </a:spcAft>
              <a:defRPr sz="1300"/>
            </a:lvl1pPr>
          </a:lstStyle>
          <a:p>
            <a:pPr>
              <a:lnSpc>
                <a:spcPct val="114000"/>
              </a:lnSpc>
              <a:spcAft>
                <a:spcPts val="600"/>
              </a:spcAft>
              <a:defRPr/>
            </a:pPr>
            <a:r>
              <a:rPr kumimoji="0" lang="en-US" sz="1300" b="0" i="0" u="none" strike="noStrike" kern="1200" cap="none" spc="0" normalizeH="0" baseline="0" noProof="0" dirty="0">
                <a:ln>
                  <a:noFill/>
                </a:ln>
                <a:effectLst/>
                <a:uLnTx/>
                <a:uFillTx/>
                <a:latin typeface="Open Sans"/>
                <a:ea typeface="+mn-ea"/>
                <a:cs typeface="+mn-cs"/>
              </a:rPr>
              <a:t>Ruth has used multiple loans from her </a:t>
            </a:r>
            <a:r>
              <a:rPr kumimoji="0" lang="en-ZA" sz="1400" b="0" i="0" u="none" strike="noStrike" kern="1200" cap="none" spc="0" normalizeH="0" baseline="0" noProof="0" dirty="0">
                <a:ln>
                  <a:noFill/>
                </a:ln>
                <a:solidFill>
                  <a:prstClr val="black"/>
                </a:solidFill>
                <a:effectLst/>
                <a:uLnTx/>
                <a:uFillTx/>
                <a:latin typeface="Open Sans"/>
                <a:ea typeface="+mn-ea"/>
                <a:cs typeface="+mn-cs"/>
              </a:rPr>
              <a:t>SACCO</a:t>
            </a:r>
            <a:r>
              <a:rPr kumimoji="0" lang="en-US" sz="1300" b="0" i="0" u="none" strike="noStrike" kern="1200" cap="none" spc="0" normalizeH="0" baseline="0" noProof="0" dirty="0">
                <a:ln>
                  <a:noFill/>
                </a:ln>
                <a:effectLst/>
                <a:uLnTx/>
                <a:uFillTx/>
                <a:latin typeface="Open Sans"/>
                <a:ea typeface="+mn-ea"/>
                <a:cs typeface="+mn-cs"/>
              </a:rPr>
              <a:t> (which is linked to her employer), and her bank. Her </a:t>
            </a:r>
            <a:r>
              <a:rPr kumimoji="0" lang="en-US" sz="1300" b="1" i="0" u="none" strike="noStrike" kern="1200" cap="none" spc="0" normalizeH="0" baseline="0" noProof="0" dirty="0">
                <a:ln>
                  <a:noFill/>
                </a:ln>
                <a:effectLst/>
                <a:uLnTx/>
                <a:uFillTx/>
                <a:latin typeface="Open Sans"/>
                <a:ea typeface="+mn-ea"/>
                <a:cs typeface="+mn-cs"/>
              </a:rPr>
              <a:t>ability to leverage her salary to access loans is a major benefit for her business</a:t>
            </a:r>
            <a:r>
              <a:rPr kumimoji="0" lang="en-US" sz="1300" b="0" i="0" u="none" strike="noStrike" kern="1200" cap="none" spc="0" normalizeH="0" baseline="0" noProof="0" dirty="0">
                <a:ln>
                  <a:noFill/>
                </a:ln>
                <a:effectLst/>
                <a:uLnTx/>
                <a:uFillTx/>
                <a:latin typeface="Open Sans"/>
                <a:ea typeface="+mn-ea"/>
                <a:cs typeface="+mn-cs"/>
              </a:rPr>
              <a:t>. Ruth is </a:t>
            </a:r>
            <a:r>
              <a:rPr kumimoji="0" lang="en-US" sz="1300" b="1" i="0" u="none" strike="noStrike" kern="1200" cap="none" spc="0" normalizeH="0" baseline="0" noProof="0" dirty="0">
                <a:ln>
                  <a:noFill/>
                </a:ln>
                <a:effectLst/>
                <a:uLnTx/>
                <a:uFillTx/>
                <a:latin typeface="Open Sans"/>
                <a:ea typeface="+mn-ea"/>
                <a:cs typeface="+mn-cs"/>
              </a:rPr>
              <a:t>consciously building a relationship with the bank </a:t>
            </a:r>
            <a:r>
              <a:rPr kumimoji="0" lang="en-US" sz="1300" b="0" i="0" u="none" strike="noStrike" kern="1200" cap="none" spc="0" normalizeH="0" baseline="0" noProof="0" dirty="0">
                <a:ln>
                  <a:noFill/>
                </a:ln>
                <a:effectLst/>
                <a:uLnTx/>
                <a:uFillTx/>
                <a:latin typeface="Open Sans"/>
                <a:ea typeface="+mn-ea"/>
                <a:cs typeface="+mn-cs"/>
              </a:rPr>
              <a:t>to ensure that she can access more credit in the future (e.g. taking loans she doesn’t need and repaying them on time) She also </a:t>
            </a:r>
            <a:r>
              <a:rPr kumimoji="0" lang="en-US" sz="1300" b="1" i="0" u="none" strike="noStrike" kern="1200" cap="none" spc="0" normalizeH="0" baseline="0" noProof="0" dirty="0">
                <a:ln>
                  <a:noFill/>
                </a:ln>
                <a:effectLst/>
                <a:uLnTx/>
                <a:uFillTx/>
                <a:latin typeface="Open Sans"/>
                <a:ea typeface="+mn-ea"/>
                <a:cs typeface="+mn-cs"/>
              </a:rPr>
              <a:t>occasionally uses a Shylock </a:t>
            </a:r>
            <a:r>
              <a:rPr kumimoji="0" lang="en-US" sz="1300" b="0" i="0" u="none" strike="noStrike" kern="1200" cap="none" spc="0" normalizeH="0" baseline="0" noProof="0" dirty="0">
                <a:ln>
                  <a:noFill/>
                </a:ln>
                <a:effectLst/>
                <a:uLnTx/>
                <a:uFillTx/>
                <a:latin typeface="Open Sans"/>
                <a:ea typeface="+mn-ea"/>
                <a:cs typeface="+mn-cs"/>
              </a:rPr>
              <a:t>to obtain smaller loans – “</a:t>
            </a:r>
            <a:r>
              <a:rPr kumimoji="0" lang="en-US" sz="1300" b="0" i="1" u="none" strike="noStrike" kern="1200" cap="none" spc="0" normalizeH="0" baseline="0" noProof="0" dirty="0">
                <a:ln>
                  <a:noFill/>
                </a:ln>
                <a:effectLst/>
                <a:uLnTx/>
                <a:uFillTx/>
                <a:latin typeface="Open Sans"/>
                <a:ea typeface="+mn-ea"/>
                <a:cs typeface="+mn-cs"/>
              </a:rPr>
              <a:t>quick and easy</a:t>
            </a:r>
            <a:r>
              <a:rPr kumimoji="0" lang="en-US" sz="1300" b="0" i="0" u="none" strike="noStrike" kern="1200" cap="none" spc="0" normalizeH="0" baseline="0" noProof="0" dirty="0">
                <a:ln>
                  <a:noFill/>
                </a:ln>
                <a:effectLst/>
                <a:uLnTx/>
                <a:uFillTx/>
                <a:latin typeface="Open Sans"/>
                <a:ea typeface="+mn-ea"/>
                <a:cs typeface="+mn-cs"/>
              </a:rPr>
              <a:t>”. She has an </a:t>
            </a:r>
            <a:r>
              <a:rPr lang="en-US" sz="1400" dirty="0" smtClean="0">
                <a:latin typeface="Open Sans"/>
              </a:rPr>
              <a:t>Mobile Money account</a:t>
            </a:r>
            <a:r>
              <a:rPr kumimoji="0" lang="en-US" sz="1300" b="0" i="0" u="none" strike="noStrike" kern="1200" cap="none" spc="0" normalizeH="0" baseline="0" noProof="0" dirty="0" smtClean="0">
                <a:ln>
                  <a:noFill/>
                </a:ln>
                <a:effectLst/>
                <a:uLnTx/>
                <a:uFillTx/>
                <a:latin typeface="Open Sans"/>
                <a:ea typeface="+mn-ea"/>
                <a:cs typeface="+mn-cs"/>
              </a:rPr>
              <a:t> </a:t>
            </a:r>
            <a:r>
              <a:rPr kumimoji="0" lang="en-US" sz="1300" b="0" i="0" u="none" strike="noStrike" kern="1200" cap="none" spc="0" normalizeH="0" baseline="0" noProof="0" dirty="0">
                <a:ln>
                  <a:noFill/>
                </a:ln>
                <a:effectLst/>
                <a:uLnTx/>
                <a:uFillTx/>
                <a:latin typeface="Open Sans"/>
                <a:ea typeface="+mn-ea"/>
                <a:cs typeface="+mn-cs"/>
              </a:rPr>
              <a:t>and moves all the cash from </a:t>
            </a:r>
            <a:r>
              <a:rPr kumimoji="0" lang="en-US" sz="1300" b="0" i="0" u="none" strike="noStrike" kern="1200" cap="none" spc="0" normalizeH="0" baseline="0" noProof="0" dirty="0" smtClean="0">
                <a:ln>
                  <a:noFill/>
                </a:ln>
                <a:effectLst/>
                <a:uLnTx/>
                <a:uFillTx/>
                <a:latin typeface="Open Sans"/>
                <a:ea typeface="+mn-ea"/>
                <a:cs typeface="+mn-cs"/>
              </a:rPr>
              <a:t>it to </a:t>
            </a:r>
            <a:r>
              <a:rPr kumimoji="0" lang="en-US" sz="1300" b="0" i="0" u="none" strike="noStrike" kern="1200" cap="none" spc="0" normalizeH="0" baseline="0" noProof="0" dirty="0">
                <a:ln>
                  <a:noFill/>
                </a:ln>
                <a:effectLst/>
                <a:uLnTx/>
                <a:uFillTx/>
                <a:latin typeface="Open Sans"/>
                <a:ea typeface="+mn-ea"/>
                <a:cs typeface="+mn-cs"/>
              </a:rPr>
              <a:t>her bank account</a:t>
            </a:r>
            <a:r>
              <a:rPr lang="en-US" dirty="0">
                <a:latin typeface="Open Sans"/>
              </a:rPr>
              <a:t> to </a:t>
            </a:r>
            <a:r>
              <a:rPr lang="en-US" b="1" dirty="0">
                <a:latin typeface="Open Sans"/>
              </a:rPr>
              <a:t>create visibility of her cash flows. </a:t>
            </a:r>
            <a:endParaRPr kumimoji="0" lang="en-US" sz="1300" b="1" i="0" u="none" strike="noStrike" kern="1200" cap="none" spc="0" normalizeH="0" baseline="0" noProof="0" dirty="0">
              <a:ln>
                <a:noFill/>
              </a:ln>
              <a:effectLst/>
              <a:uLnTx/>
              <a:uFillTx/>
              <a:latin typeface="Open Sans"/>
              <a:ea typeface="+mn-ea"/>
              <a:cs typeface="+mn-cs"/>
            </a:endParaRPr>
          </a:p>
        </p:txBody>
      </p:sp>
      <p:pic>
        <p:nvPicPr>
          <p:cNvPr id="18" name="Picture 17" descr="A close up of a logo&#10;&#10;Description automatically generated">
            <a:extLst>
              <a:ext uri="{FF2B5EF4-FFF2-40B4-BE49-F238E27FC236}">
                <a16:creationId xmlns:a16="http://schemas.microsoft.com/office/drawing/2014/main" xmlns="" id="{EA57DF87-485C-46A0-B3FE-6C0C79874ECA}"/>
              </a:ext>
            </a:extLst>
          </p:cNvPr>
          <p:cNvPicPr>
            <a:picLocks noChangeAspect="1"/>
          </p:cNvPicPr>
          <p:nvPr/>
        </p:nvPicPr>
        <p:blipFill rotWithShape="1">
          <a:blip r:embed="rId6"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6430689" y="1786962"/>
            <a:ext cx="391953" cy="362819"/>
          </a:xfrm>
          <a:prstGeom prst="rect">
            <a:avLst/>
          </a:prstGeom>
        </p:spPr>
      </p:pic>
      <p:sp>
        <p:nvSpPr>
          <p:cNvPr id="19" name="TextBox 18">
            <a:extLst>
              <a:ext uri="{FF2B5EF4-FFF2-40B4-BE49-F238E27FC236}">
                <a16:creationId xmlns:a16="http://schemas.microsoft.com/office/drawing/2014/main" xmlns="" id="{B27B3FF6-F136-4EBE-8249-E3BE72826740}"/>
              </a:ext>
            </a:extLst>
          </p:cNvPr>
          <p:cNvSpPr txBox="1"/>
          <p:nvPr/>
        </p:nvSpPr>
        <p:spPr>
          <a:xfrm>
            <a:off x="6243364" y="2191524"/>
            <a:ext cx="1223601" cy="292388"/>
          </a:xfrm>
          <a:prstGeom prst="rect">
            <a:avLst/>
          </a:prstGeom>
          <a:noFill/>
        </p:spPr>
        <p:txBody>
          <a:bodyPr wrap="square" rtlCol="0">
            <a:spAutoFit/>
          </a:bodyPr>
          <a:lstStyle>
            <a:defPPr>
              <a:defRPr lang="en-US"/>
            </a:defPPr>
            <a:lvl1pPr algn="ctr">
              <a:defRPr sz="1300" b="1">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a:ln>
                  <a:noFill/>
                </a:ln>
                <a:solidFill>
                  <a:prstClr val="black">
                    <a:lumMod val="85000"/>
                    <a:lumOff val="15000"/>
                  </a:prstClr>
                </a:solidFill>
                <a:effectLst/>
                <a:uLnTx/>
                <a:uFillTx/>
                <a:latin typeface="Open Sans"/>
                <a:ea typeface="+mn-ea"/>
                <a:cs typeface="+mn-cs"/>
              </a:rPr>
              <a:t>Labour</a:t>
            </a:r>
          </a:p>
        </p:txBody>
      </p:sp>
      <p:sp>
        <p:nvSpPr>
          <p:cNvPr id="20" name="TextBox 19">
            <a:extLst>
              <a:ext uri="{FF2B5EF4-FFF2-40B4-BE49-F238E27FC236}">
                <a16:creationId xmlns:a16="http://schemas.microsoft.com/office/drawing/2014/main" xmlns="" id="{7EE41F73-F226-468D-A8F5-B081F8C6E3BB}"/>
              </a:ext>
            </a:extLst>
          </p:cNvPr>
          <p:cNvSpPr txBox="1"/>
          <p:nvPr/>
        </p:nvSpPr>
        <p:spPr>
          <a:xfrm>
            <a:off x="6230664" y="3742600"/>
            <a:ext cx="1323243" cy="292388"/>
          </a:xfrm>
          <a:prstGeom prst="rect">
            <a:avLst/>
          </a:prstGeom>
          <a:noFill/>
        </p:spPr>
        <p:txBody>
          <a:bodyPr wrap="square" rtlCol="0">
            <a:spAutoFit/>
          </a:bodyPr>
          <a:lstStyle>
            <a:defPPr>
              <a:defRPr lang="en-US"/>
            </a:defPPr>
            <a:lvl1pPr algn="ctr">
              <a:defRPr sz="1300" b="1">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a:ln>
                  <a:noFill/>
                </a:ln>
                <a:solidFill>
                  <a:prstClr val="black">
                    <a:lumMod val="85000"/>
                    <a:lumOff val="15000"/>
                  </a:prstClr>
                </a:solidFill>
                <a:effectLst/>
                <a:uLnTx/>
                <a:uFillTx/>
                <a:latin typeface="Open Sans"/>
                <a:ea typeface="+mn-ea"/>
                <a:cs typeface="+mn-cs"/>
              </a:rPr>
              <a:t>Suppliers</a:t>
            </a:r>
          </a:p>
        </p:txBody>
      </p:sp>
      <p:sp>
        <p:nvSpPr>
          <p:cNvPr id="21" name="TextBox 20">
            <a:extLst>
              <a:ext uri="{FF2B5EF4-FFF2-40B4-BE49-F238E27FC236}">
                <a16:creationId xmlns:a16="http://schemas.microsoft.com/office/drawing/2014/main" xmlns="" id="{9FF30E24-D18C-4F1F-B03B-F90882DDFDA0}"/>
              </a:ext>
            </a:extLst>
          </p:cNvPr>
          <p:cNvSpPr txBox="1"/>
          <p:nvPr/>
        </p:nvSpPr>
        <p:spPr>
          <a:xfrm>
            <a:off x="6192564" y="4854511"/>
            <a:ext cx="1323243" cy="292388"/>
          </a:xfrm>
          <a:prstGeom prst="rect">
            <a:avLst/>
          </a:prstGeom>
          <a:noFill/>
        </p:spPr>
        <p:txBody>
          <a:bodyPr wrap="square" rtlCol="0">
            <a:spAutoFit/>
          </a:bodyPr>
          <a:lstStyle>
            <a:defPPr>
              <a:defRPr lang="en-US"/>
            </a:defPPr>
            <a:lvl1pPr algn="ctr">
              <a:defRPr sz="1300" b="1">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dirty="0">
                <a:ln>
                  <a:noFill/>
                </a:ln>
                <a:solidFill>
                  <a:prstClr val="black">
                    <a:lumMod val="85000"/>
                    <a:lumOff val="15000"/>
                  </a:prstClr>
                </a:solidFill>
                <a:effectLst/>
                <a:uLnTx/>
                <a:uFillTx/>
                <a:latin typeface="Open Sans"/>
                <a:ea typeface="+mn-ea"/>
                <a:cs typeface="+mn-cs"/>
              </a:rPr>
              <a:t>Customers</a:t>
            </a:r>
          </a:p>
        </p:txBody>
      </p:sp>
      <p:sp>
        <p:nvSpPr>
          <p:cNvPr id="22" name="TextBox 21">
            <a:extLst>
              <a:ext uri="{FF2B5EF4-FFF2-40B4-BE49-F238E27FC236}">
                <a16:creationId xmlns:a16="http://schemas.microsoft.com/office/drawing/2014/main" xmlns="" id="{ECE84F65-082E-471A-83C9-0F67C175B54E}"/>
              </a:ext>
            </a:extLst>
          </p:cNvPr>
          <p:cNvSpPr txBox="1"/>
          <p:nvPr/>
        </p:nvSpPr>
        <p:spPr>
          <a:xfrm>
            <a:off x="6243364" y="5780558"/>
            <a:ext cx="1323243" cy="492443"/>
          </a:xfrm>
          <a:prstGeom prst="rect">
            <a:avLst/>
          </a:prstGeom>
          <a:noFill/>
        </p:spPr>
        <p:txBody>
          <a:bodyPr wrap="square" rtlCol="0">
            <a:spAutoFit/>
          </a:bodyPr>
          <a:lstStyle>
            <a:defPPr>
              <a:defRPr lang="en-US"/>
            </a:defPPr>
            <a:lvl1pPr algn="ctr">
              <a:defRPr sz="1300" b="1">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a:ln>
                  <a:noFill/>
                </a:ln>
                <a:solidFill>
                  <a:prstClr val="black">
                    <a:lumMod val="85000"/>
                    <a:lumOff val="15000"/>
                  </a:prstClr>
                </a:solidFill>
                <a:effectLst/>
                <a:uLnTx/>
                <a:uFillTx/>
                <a:latin typeface="Open Sans"/>
                <a:ea typeface="+mn-ea"/>
                <a:cs typeface="+mn-cs"/>
              </a:rPr>
              <a:t>Assoc-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err="1">
                <a:ln>
                  <a:noFill/>
                </a:ln>
                <a:solidFill>
                  <a:prstClr val="black">
                    <a:lumMod val="85000"/>
                    <a:lumOff val="15000"/>
                  </a:prstClr>
                </a:solidFill>
                <a:effectLst/>
                <a:uLnTx/>
                <a:uFillTx/>
                <a:latin typeface="Open Sans"/>
                <a:ea typeface="+mn-ea"/>
                <a:cs typeface="+mn-cs"/>
              </a:rPr>
              <a:t>iations</a:t>
            </a:r>
            <a:endParaRPr kumimoji="0" lang="en-ZA" sz="1300" b="1" i="0" u="none" strike="noStrike" kern="1200" cap="none" spc="0" normalizeH="0" baseline="0" noProof="0">
              <a:ln>
                <a:noFill/>
              </a:ln>
              <a:solidFill>
                <a:prstClr val="black">
                  <a:lumMod val="85000"/>
                  <a:lumOff val="15000"/>
                </a:prstClr>
              </a:solidFill>
              <a:effectLst/>
              <a:uLnTx/>
              <a:uFillTx/>
              <a:latin typeface="Open Sans"/>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xmlns="" id="{BCEA935A-6D9D-4B03-A136-CFB12EC07333}"/>
              </a:ext>
            </a:extLst>
          </p:cNvPr>
          <p:cNvPicPr>
            <a:picLocks noChangeAspect="1"/>
          </p:cNvPicPr>
          <p:nvPr/>
        </p:nvPicPr>
        <p:blipFill rotWithShape="1">
          <a:blip r:embed="rId7"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flipH="1">
            <a:off x="6321196" y="3406114"/>
            <a:ext cx="610938" cy="364206"/>
          </a:xfrm>
          <a:prstGeom prst="rect">
            <a:avLst/>
          </a:prstGeom>
        </p:spPr>
      </p:pic>
      <p:pic>
        <p:nvPicPr>
          <p:cNvPr id="24" name="Picture 23" descr="A close up of a logo&#10;&#10;Description automatically generated">
            <a:extLst>
              <a:ext uri="{FF2B5EF4-FFF2-40B4-BE49-F238E27FC236}">
                <a16:creationId xmlns:a16="http://schemas.microsoft.com/office/drawing/2014/main" xmlns="" id="{1BB07C1D-2852-46E3-9B1F-2EBC519652FC}"/>
              </a:ext>
            </a:extLst>
          </p:cNvPr>
          <p:cNvPicPr>
            <a:picLocks noChangeAspect="1"/>
          </p:cNvPicPr>
          <p:nvPr/>
        </p:nvPicPr>
        <p:blipFill rotWithShape="1">
          <a:blip r:embed="rId8"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6349512" y="4339036"/>
            <a:ext cx="554307" cy="473231"/>
          </a:xfrm>
          <a:prstGeom prst="rect">
            <a:avLst/>
          </a:prstGeom>
        </p:spPr>
      </p:pic>
      <p:pic>
        <p:nvPicPr>
          <p:cNvPr id="25" name="Picture 24" descr="A close up of a logo&#10;&#10;Description automatically generated">
            <a:extLst>
              <a:ext uri="{FF2B5EF4-FFF2-40B4-BE49-F238E27FC236}">
                <a16:creationId xmlns:a16="http://schemas.microsoft.com/office/drawing/2014/main" xmlns="" id="{139E95BE-9DAD-4174-BFFA-1CAC7045D629}"/>
              </a:ext>
            </a:extLst>
          </p:cNvPr>
          <p:cNvPicPr>
            <a:picLocks noChangeAspect="1"/>
          </p:cNvPicPr>
          <p:nvPr/>
        </p:nvPicPr>
        <p:blipFill rotWithShape="1">
          <a:blip r:embed="rId9"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6398495" y="5391936"/>
            <a:ext cx="456340" cy="373599"/>
          </a:xfrm>
          <a:prstGeom prst="rect">
            <a:avLst/>
          </a:prstGeom>
        </p:spPr>
      </p:pic>
      <p:sp>
        <p:nvSpPr>
          <p:cNvPr id="26" name="TextBox 25">
            <a:extLst>
              <a:ext uri="{FF2B5EF4-FFF2-40B4-BE49-F238E27FC236}">
                <a16:creationId xmlns:a16="http://schemas.microsoft.com/office/drawing/2014/main" xmlns="" id="{A2F60EAA-1654-40E0-8129-7D2E900882AC}"/>
              </a:ext>
            </a:extLst>
          </p:cNvPr>
          <p:cNvSpPr txBox="1"/>
          <p:nvPr/>
        </p:nvSpPr>
        <p:spPr>
          <a:xfrm>
            <a:off x="7238269" y="5405501"/>
            <a:ext cx="4896000" cy="306431"/>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14000"/>
              </a:lnSpc>
              <a:spcBef>
                <a:spcPts val="0"/>
              </a:spcBef>
              <a:spcAft>
                <a:spcPts val="600"/>
              </a:spcAft>
              <a:buClrTx/>
              <a:buSzTx/>
              <a:buFontTx/>
              <a:buNone/>
              <a:tabLst/>
              <a:defRPr/>
            </a:pPr>
            <a:r>
              <a:rPr kumimoji="0" lang="en-US" sz="1300" b="0" i="0" u="none" strike="noStrike" kern="1200" cap="none" spc="0" normalizeH="0" baseline="0" noProof="0">
                <a:ln>
                  <a:noFill/>
                </a:ln>
                <a:effectLst/>
                <a:uLnTx/>
                <a:uFillTx/>
                <a:latin typeface="Open Sans"/>
                <a:ea typeface="+mn-ea"/>
                <a:cs typeface="+mn-cs"/>
              </a:rPr>
              <a:t>Ruth is </a:t>
            </a:r>
            <a:r>
              <a:rPr kumimoji="0" lang="en-US" sz="1300" b="1" i="0" u="none" strike="noStrike" kern="1200" cap="none" spc="0" normalizeH="0" baseline="0" noProof="0">
                <a:ln>
                  <a:noFill/>
                </a:ln>
                <a:effectLst/>
                <a:uLnTx/>
                <a:uFillTx/>
                <a:latin typeface="Open Sans"/>
                <a:ea typeface="+mn-ea"/>
                <a:cs typeface="+mn-cs"/>
              </a:rPr>
              <a:t>not a member</a:t>
            </a:r>
            <a:r>
              <a:rPr kumimoji="0" lang="en-US" sz="1300" b="0" i="0" u="none" strike="noStrike" kern="1200" cap="none" spc="0" normalizeH="0" baseline="0" noProof="0">
                <a:ln>
                  <a:noFill/>
                </a:ln>
                <a:effectLst/>
                <a:uLnTx/>
                <a:uFillTx/>
                <a:latin typeface="Open Sans"/>
                <a:ea typeface="+mn-ea"/>
                <a:cs typeface="+mn-cs"/>
              </a:rPr>
              <a:t> of any business associations</a:t>
            </a:r>
            <a:endParaRPr lang="en-US" sz="1300" b="0" i="0" u="none" strike="noStrike" kern="1200" cap="none" spc="0" normalizeH="0" baseline="0" noProof="0">
              <a:ln>
                <a:noFill/>
              </a:ln>
              <a:effectLst/>
              <a:uLnTx/>
              <a:uFillTx/>
              <a:latin typeface="Open Sans"/>
            </a:endParaRPr>
          </a:p>
        </p:txBody>
      </p:sp>
      <p:sp>
        <p:nvSpPr>
          <p:cNvPr id="27" name="TextBox 26">
            <a:extLst>
              <a:ext uri="{FF2B5EF4-FFF2-40B4-BE49-F238E27FC236}">
                <a16:creationId xmlns:a16="http://schemas.microsoft.com/office/drawing/2014/main" xmlns="" id="{1932BA41-6551-4687-B4F3-C230EBDC4B4B}"/>
              </a:ext>
            </a:extLst>
          </p:cNvPr>
          <p:cNvSpPr txBox="1"/>
          <p:nvPr/>
        </p:nvSpPr>
        <p:spPr>
          <a:xfrm>
            <a:off x="7189113" y="1680518"/>
            <a:ext cx="4896000" cy="1473224"/>
          </a:xfrm>
          <a:prstGeom prst="rect">
            <a:avLst/>
          </a:prstGeom>
          <a:noFill/>
        </p:spPr>
        <p:txBody>
          <a:bodyPr wrap="square" rtlCol="0">
            <a:spAutoFit/>
          </a:bodyPr>
          <a:lstStyle>
            <a:defPPr>
              <a:defRPr lang="en-US"/>
            </a:defPPr>
            <a:lvl1pPr algn="just">
              <a:lnSpc>
                <a:spcPct val="120000"/>
              </a:lnSpc>
              <a:spcAft>
                <a:spcPts val="800"/>
              </a:spcAft>
              <a:defRPr sz="1300"/>
            </a:lvl1pPr>
          </a:lstStyle>
          <a:p>
            <a:pPr marL="0" marR="0" lvl="0" indent="0" algn="just" defTabSz="914400" rtl="0" eaLnBrk="1" fontAlgn="auto" latinLnBrk="0" hangingPunct="1">
              <a:lnSpc>
                <a:spcPct val="114000"/>
              </a:lnSpc>
              <a:spcBef>
                <a:spcPts val="0"/>
              </a:spcBef>
              <a:spcAft>
                <a:spcPts val="60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a:ea typeface="+mn-ea"/>
                <a:cs typeface="+mn-cs"/>
              </a:rPr>
              <a:t>Ruth currently has five employees – two women in the salon and three male barbers. </a:t>
            </a:r>
            <a:r>
              <a:rPr kumimoji="0" lang="en-US" sz="1300" b="1" i="0" u="none" strike="noStrike" kern="1200" cap="none" spc="0" normalizeH="0" baseline="0" noProof="0" dirty="0">
                <a:ln>
                  <a:noFill/>
                </a:ln>
                <a:solidFill>
                  <a:prstClr val="black"/>
                </a:solidFill>
                <a:effectLst/>
                <a:uLnTx/>
                <a:uFillTx/>
                <a:latin typeface="Open Sans"/>
                <a:ea typeface="+mn-ea"/>
                <a:cs typeface="+mn-cs"/>
              </a:rPr>
              <a:t>She recently lost four hairdressers due to a dispute over their wages </a:t>
            </a:r>
            <a:r>
              <a:rPr kumimoji="0" lang="en-US" sz="1300" i="0" u="none" strike="noStrike" kern="1200" cap="none" spc="0" normalizeH="0" baseline="0" noProof="0" dirty="0">
                <a:ln>
                  <a:noFill/>
                </a:ln>
                <a:solidFill>
                  <a:prstClr val="black"/>
                </a:solidFill>
                <a:effectLst/>
                <a:uLnTx/>
                <a:uFillTx/>
                <a:latin typeface="Open Sans"/>
                <a:ea typeface="+mn-ea"/>
                <a:cs typeface="+mn-cs"/>
              </a:rPr>
              <a:t>which was a big challenge for her business</a:t>
            </a:r>
            <a:r>
              <a:rPr kumimoji="0" lang="en-US" sz="1300" b="0" i="0" u="none" strike="noStrike" kern="1200" cap="none" spc="0" normalizeH="0" baseline="0" noProof="0" dirty="0">
                <a:ln>
                  <a:noFill/>
                </a:ln>
                <a:solidFill>
                  <a:prstClr val="black"/>
                </a:solidFill>
                <a:effectLst/>
                <a:uLnTx/>
                <a:uFillTx/>
                <a:latin typeface="Open Sans"/>
                <a:ea typeface="+mn-ea"/>
                <a:cs typeface="+mn-cs"/>
              </a:rPr>
              <a:t>. She has no contracts with her employees, so it was easy for them to leave</a:t>
            </a:r>
            <a:r>
              <a:rPr lang="en-US" dirty="0">
                <a:solidFill>
                  <a:prstClr val="black"/>
                </a:solidFill>
                <a:latin typeface="Open Sans"/>
              </a:rPr>
              <a:t>. </a:t>
            </a:r>
            <a:r>
              <a:rPr kumimoji="0" lang="en-US" sz="1300" b="0" i="0" u="none" strike="noStrike" kern="1200" cap="none" spc="0" normalizeH="0" baseline="0" noProof="0" dirty="0">
                <a:ln>
                  <a:noFill/>
                </a:ln>
                <a:solidFill>
                  <a:prstClr val="black"/>
                </a:solidFill>
                <a:effectLst/>
                <a:uLnTx/>
                <a:uFillTx/>
                <a:latin typeface="Open Sans"/>
                <a:ea typeface="+mn-ea"/>
                <a:cs typeface="+mn-cs"/>
              </a:rPr>
              <a:t>Ruth pays her staff via her bank account into their </a:t>
            </a:r>
            <a:r>
              <a:rPr lang="en-ZA" sz="1400" dirty="0" smtClean="0">
                <a:latin typeface="Open Sans"/>
              </a:rPr>
              <a:t>Mobile Money</a:t>
            </a:r>
            <a:r>
              <a:rPr kumimoji="0" lang="en-US" sz="1300" b="0" i="0" u="none" strike="noStrike" kern="1200" cap="none" spc="0" normalizeH="0" baseline="0" noProof="0" dirty="0" smtClean="0">
                <a:ln>
                  <a:noFill/>
                </a:ln>
                <a:solidFill>
                  <a:prstClr val="black"/>
                </a:solidFill>
                <a:effectLst/>
                <a:uLnTx/>
                <a:uFillTx/>
                <a:latin typeface="Open Sans"/>
                <a:ea typeface="+mn-ea"/>
                <a:cs typeface="+mn-cs"/>
              </a:rPr>
              <a:t> </a:t>
            </a:r>
            <a:r>
              <a:rPr kumimoji="0" lang="en-US" sz="1300" b="0" i="0" u="none" strike="noStrike" kern="1200" cap="none" spc="0" normalizeH="0" baseline="0" noProof="0" dirty="0">
                <a:ln>
                  <a:noFill/>
                </a:ln>
                <a:solidFill>
                  <a:prstClr val="black"/>
                </a:solidFill>
                <a:effectLst/>
                <a:uLnTx/>
                <a:uFillTx/>
                <a:latin typeface="Open Sans"/>
                <a:ea typeface="+mn-ea"/>
                <a:cs typeface="+mn-cs"/>
              </a:rPr>
              <a:t>wallets</a:t>
            </a:r>
            <a:endParaRPr kumimoji="0" lang="en-US" sz="1300" b="0" i="1" u="none" strike="noStrike" kern="1200" cap="none" spc="0" normalizeH="0" baseline="0" noProof="0" dirty="0">
              <a:ln>
                <a:noFill/>
              </a:ln>
              <a:solidFill>
                <a:srgbClr val="8B0E3A"/>
              </a:solidFill>
              <a:effectLst/>
              <a:uLnTx/>
              <a:uFillTx/>
              <a:latin typeface="Open Sans"/>
              <a:ea typeface="+mn-ea"/>
              <a:cs typeface="+mn-cs"/>
            </a:endParaRPr>
          </a:p>
        </p:txBody>
      </p:sp>
      <p:sp>
        <p:nvSpPr>
          <p:cNvPr id="28" name="TextBox 27">
            <a:extLst>
              <a:ext uri="{FF2B5EF4-FFF2-40B4-BE49-F238E27FC236}">
                <a16:creationId xmlns:a16="http://schemas.microsoft.com/office/drawing/2014/main" xmlns="" id="{C290823A-32E0-41C8-AA6E-84D6B3259979}"/>
              </a:ext>
            </a:extLst>
          </p:cNvPr>
          <p:cNvSpPr txBox="1"/>
          <p:nvPr/>
        </p:nvSpPr>
        <p:spPr>
          <a:xfrm>
            <a:off x="7189113" y="4324037"/>
            <a:ext cx="4896000" cy="990656"/>
          </a:xfrm>
          <a:prstGeom prst="rect">
            <a:avLst/>
          </a:prstGeom>
          <a:noFill/>
        </p:spPr>
        <p:txBody>
          <a:bodyPr wrap="square" rtlCol="0">
            <a:spAutoFit/>
          </a:bodyPr>
          <a:lstStyle>
            <a:defPPr>
              <a:defRPr lang="en-US"/>
            </a:defPPr>
            <a:lvl1pPr algn="just">
              <a:lnSpc>
                <a:spcPct val="120000"/>
              </a:lnSpc>
              <a:spcAft>
                <a:spcPts val="800"/>
              </a:spcAft>
              <a:defRPr sz="1300"/>
            </a:lvl1pPr>
          </a:lstStyle>
          <a:p>
            <a:pPr marL="0" marR="0" lvl="0" indent="0" algn="just" defTabSz="914400" rtl="0" eaLnBrk="1" fontAlgn="auto" latinLnBrk="0" hangingPunct="1">
              <a:lnSpc>
                <a:spcPct val="114000"/>
              </a:lnSpc>
              <a:spcBef>
                <a:spcPts val="0"/>
              </a:spcBef>
              <a:spcAft>
                <a:spcPts val="60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a:ea typeface="+mn-ea"/>
                <a:cs typeface="+mn-cs"/>
              </a:rPr>
              <a:t>She has a </a:t>
            </a:r>
            <a:r>
              <a:rPr kumimoji="0" lang="en-US" sz="1300" b="1" i="0" u="none" strike="noStrike" kern="1200" cap="none" spc="0" normalizeH="0" baseline="0" noProof="0" dirty="0">
                <a:ln>
                  <a:noFill/>
                </a:ln>
                <a:solidFill>
                  <a:prstClr val="black"/>
                </a:solidFill>
                <a:effectLst/>
                <a:uLnTx/>
                <a:uFillTx/>
                <a:latin typeface="Open Sans"/>
                <a:ea typeface="+mn-ea"/>
                <a:cs typeface="+mn-cs"/>
              </a:rPr>
              <a:t>mixture of ‘walk-in’ and regular customers</a:t>
            </a:r>
            <a:r>
              <a:rPr kumimoji="0" lang="en-US" sz="1300" b="0" i="0" u="none" strike="noStrike" kern="1200" cap="none" spc="0" normalizeH="0" baseline="0" noProof="0" dirty="0">
                <a:ln>
                  <a:noFill/>
                </a:ln>
                <a:solidFill>
                  <a:prstClr val="black"/>
                </a:solidFill>
                <a:effectLst/>
                <a:uLnTx/>
                <a:uFillTx/>
                <a:latin typeface="Open Sans"/>
                <a:ea typeface="+mn-ea"/>
                <a:cs typeface="+mn-cs"/>
              </a:rPr>
              <a:t>. Often customers are loyal to their hairdresser/ barber so she lost a number of customers when four of her hairdressers left. </a:t>
            </a:r>
          </a:p>
        </p:txBody>
      </p:sp>
      <p:sp>
        <p:nvSpPr>
          <p:cNvPr id="29" name="TextBox 28">
            <a:extLst>
              <a:ext uri="{FF2B5EF4-FFF2-40B4-BE49-F238E27FC236}">
                <a16:creationId xmlns:a16="http://schemas.microsoft.com/office/drawing/2014/main" xmlns="" id="{8560A825-2F59-4780-B20B-766E3E855ED9}"/>
              </a:ext>
            </a:extLst>
          </p:cNvPr>
          <p:cNvSpPr txBox="1"/>
          <p:nvPr/>
        </p:nvSpPr>
        <p:spPr>
          <a:xfrm>
            <a:off x="7189113" y="3255308"/>
            <a:ext cx="4896000" cy="990656"/>
          </a:xfrm>
          <a:prstGeom prst="rect">
            <a:avLst/>
          </a:prstGeom>
          <a:noFill/>
        </p:spPr>
        <p:txBody>
          <a:bodyPr wrap="square" rtlCol="0">
            <a:spAutoFit/>
          </a:bodyPr>
          <a:lstStyle>
            <a:defPPr>
              <a:defRPr lang="en-US"/>
            </a:defPPr>
            <a:lvl1pPr algn="just">
              <a:lnSpc>
                <a:spcPct val="120000"/>
              </a:lnSpc>
              <a:spcAft>
                <a:spcPts val="800"/>
              </a:spcAft>
              <a:defRPr sz="1300"/>
            </a:lvl1pPr>
          </a:lstStyle>
          <a:p>
            <a:pPr marL="0" marR="0" lvl="0" indent="0" algn="just" defTabSz="914400" rtl="0" eaLnBrk="1" fontAlgn="auto" latinLnBrk="0" hangingPunct="1">
              <a:lnSpc>
                <a:spcPct val="114000"/>
              </a:lnSpc>
              <a:spcBef>
                <a:spcPts val="0"/>
              </a:spcBef>
              <a:spcAft>
                <a:spcPts val="60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a:ea typeface="+mn-ea"/>
                <a:cs typeface="+mn-cs"/>
              </a:rPr>
              <a:t>Ruth sources stock for her shops at the mall depending on price. She is </a:t>
            </a:r>
            <a:r>
              <a:rPr kumimoji="0" lang="en-US" sz="1300" b="1" i="0" u="none" strike="noStrike" kern="1200" cap="none" spc="0" normalizeH="0" baseline="0" noProof="0" dirty="0">
                <a:ln>
                  <a:noFill/>
                </a:ln>
                <a:solidFill>
                  <a:prstClr val="black"/>
                </a:solidFill>
                <a:effectLst/>
                <a:uLnTx/>
                <a:uFillTx/>
                <a:latin typeface="Open Sans"/>
                <a:ea typeface="+mn-ea"/>
                <a:cs typeface="+mn-cs"/>
              </a:rPr>
              <a:t>not loyal to any particular supplier</a:t>
            </a:r>
            <a:r>
              <a:rPr kumimoji="0" lang="en-US" sz="1300" b="0" i="0" u="none" strike="noStrike" kern="1200" cap="none" spc="0" normalizeH="0" baseline="0" noProof="0" dirty="0">
                <a:ln>
                  <a:noFill/>
                </a:ln>
                <a:solidFill>
                  <a:prstClr val="black"/>
                </a:solidFill>
                <a:effectLst/>
                <a:uLnTx/>
                <a:uFillTx/>
                <a:latin typeface="Open Sans"/>
                <a:ea typeface="+mn-ea"/>
                <a:cs typeface="+mn-cs"/>
              </a:rPr>
              <a:t> and does not get access to any trade credit at any of the shops she purchases from. </a:t>
            </a:r>
          </a:p>
        </p:txBody>
      </p:sp>
      <p:sp>
        <p:nvSpPr>
          <p:cNvPr id="31" name="TextBox 30">
            <a:extLst>
              <a:ext uri="{FF2B5EF4-FFF2-40B4-BE49-F238E27FC236}">
                <a16:creationId xmlns:a16="http://schemas.microsoft.com/office/drawing/2014/main" xmlns="" id="{2F3C95F1-2C10-4E1F-BCC4-4C9F9EB4D0E6}"/>
              </a:ext>
            </a:extLst>
          </p:cNvPr>
          <p:cNvSpPr txBox="1"/>
          <p:nvPr/>
        </p:nvSpPr>
        <p:spPr>
          <a:xfrm>
            <a:off x="7189113" y="156183"/>
            <a:ext cx="4896000" cy="1456039"/>
          </a:xfrm>
          <a:prstGeom prst="rect">
            <a:avLst/>
          </a:prstGeom>
          <a:noFill/>
        </p:spPr>
        <p:txBody>
          <a:bodyPr wrap="square" rtlCol="0">
            <a:spAutoFit/>
          </a:bodyPr>
          <a:lstStyle>
            <a:defPPr>
              <a:defRPr lang="en-US"/>
            </a:defPPr>
            <a:lvl1pPr algn="just">
              <a:lnSpc>
                <a:spcPct val="120000"/>
              </a:lnSpc>
              <a:spcAft>
                <a:spcPts val="800"/>
              </a:spcAft>
              <a:defRPr sz="1300"/>
            </a:lvl1pPr>
          </a:lstStyle>
          <a:p>
            <a:pPr marL="0" marR="0" lvl="0" indent="0" algn="just" defTabSz="914400" rtl="0" eaLnBrk="1" fontAlgn="auto" latinLnBrk="0" hangingPunct="1">
              <a:lnSpc>
                <a:spcPct val="114000"/>
              </a:lnSpc>
              <a:spcBef>
                <a:spcPts val="0"/>
              </a:spcBef>
              <a:spcAft>
                <a:spcPts val="60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Open Sans"/>
                <a:ea typeface="+mn-ea"/>
                <a:cs typeface="+mn-cs"/>
              </a:rPr>
              <a:t>Ruth keeps good records </a:t>
            </a:r>
            <a:r>
              <a:rPr kumimoji="0" lang="en-US" sz="1300" b="0" i="0" u="none" strike="noStrike" kern="1200" cap="none" spc="0" normalizeH="0" baseline="0" noProof="0" dirty="0">
                <a:ln>
                  <a:noFill/>
                </a:ln>
                <a:solidFill>
                  <a:prstClr val="black"/>
                </a:solidFill>
                <a:effectLst/>
                <a:uLnTx/>
                <a:uFillTx/>
                <a:latin typeface="Open Sans"/>
                <a:ea typeface="+mn-ea"/>
                <a:cs typeface="+mn-cs"/>
              </a:rPr>
              <a:t>to ensure she pays her employees the correct commission every month. She also keeps records of each item sold through her beauty shops and keeps all purchase receipts. Her employees must </a:t>
            </a:r>
            <a:r>
              <a:rPr kumimoji="0" lang="en-US" sz="1300" b="1" i="0" u="none" strike="noStrike" kern="1200" cap="none" spc="0" normalizeH="0" baseline="0" noProof="0" dirty="0">
                <a:ln>
                  <a:noFill/>
                </a:ln>
                <a:solidFill>
                  <a:prstClr val="black"/>
                </a:solidFill>
                <a:effectLst/>
                <a:uLnTx/>
                <a:uFillTx/>
                <a:latin typeface="Open Sans"/>
                <a:ea typeface="+mn-ea"/>
                <a:cs typeface="+mn-cs"/>
              </a:rPr>
              <a:t>deposit all the cash they receive into her </a:t>
            </a:r>
            <a:r>
              <a:rPr kumimoji="0" lang="en-US" sz="1300" b="1" i="0" u="none" strike="noStrike" kern="1200" cap="none" spc="0" normalizeH="0" baseline="0" noProof="0" dirty="0" smtClean="0">
                <a:ln>
                  <a:noFill/>
                </a:ln>
                <a:solidFill>
                  <a:prstClr val="black"/>
                </a:solidFill>
                <a:effectLst/>
                <a:uLnTx/>
                <a:uFillTx/>
                <a:latin typeface="Open Sans"/>
                <a:ea typeface="+mn-ea"/>
                <a:cs typeface="+mn-cs"/>
              </a:rPr>
              <a:t>Mobile Money account</a:t>
            </a:r>
            <a:r>
              <a:rPr kumimoji="0" lang="en-US" sz="1300" b="0" i="0" u="none" strike="noStrike" kern="1200" cap="none" spc="0" normalizeH="0" baseline="0" noProof="0" dirty="0" smtClean="0">
                <a:ln>
                  <a:noFill/>
                </a:ln>
                <a:solidFill>
                  <a:prstClr val="black"/>
                </a:solidFill>
                <a:effectLst/>
                <a:uLnTx/>
                <a:uFillTx/>
                <a:latin typeface="Open Sans"/>
                <a:ea typeface="+mn-ea"/>
                <a:cs typeface="+mn-cs"/>
              </a:rPr>
              <a:t>– </a:t>
            </a:r>
            <a:r>
              <a:rPr kumimoji="0" lang="en-US" sz="1300" b="0" i="0" u="none" strike="noStrike" kern="1200" cap="none" spc="0" normalizeH="0" baseline="0" noProof="0" dirty="0">
                <a:ln>
                  <a:noFill/>
                </a:ln>
                <a:solidFill>
                  <a:prstClr val="black"/>
                </a:solidFill>
                <a:effectLst/>
                <a:uLnTx/>
                <a:uFillTx/>
                <a:latin typeface="Open Sans"/>
                <a:ea typeface="+mn-ea"/>
                <a:cs typeface="+mn-cs"/>
              </a:rPr>
              <a:t>this also helps her keep a record of all payments received.</a:t>
            </a:r>
            <a:endParaRPr kumimoji="0" lang="en-ZA" sz="1300" b="0" i="1" u="none" strike="noStrike" kern="1200" cap="none" spc="0" normalizeH="0" baseline="0" noProof="0" dirty="0">
              <a:ln>
                <a:noFill/>
              </a:ln>
              <a:solidFill>
                <a:srgbClr val="8B0E3A"/>
              </a:solidFill>
              <a:effectLst/>
              <a:uLnTx/>
              <a:uFillTx/>
              <a:latin typeface="Open Sans"/>
              <a:ea typeface="+mn-ea"/>
              <a:cs typeface="+mn-cs"/>
            </a:endParaRPr>
          </a:p>
        </p:txBody>
      </p:sp>
      <p:pic>
        <p:nvPicPr>
          <p:cNvPr id="32" name="Picture 31" descr="A close up of a logo&#10;&#10;Description automatically generated">
            <a:extLst>
              <a:ext uri="{FF2B5EF4-FFF2-40B4-BE49-F238E27FC236}">
                <a16:creationId xmlns:a16="http://schemas.microsoft.com/office/drawing/2014/main" xmlns="" id="{ABD7ABA0-FF08-4F63-AB22-CC0BA15464DA}"/>
              </a:ext>
            </a:extLst>
          </p:cNvPr>
          <p:cNvPicPr>
            <a:picLocks noChangeAspect="1"/>
          </p:cNvPicPr>
          <p:nvPr/>
        </p:nvPicPr>
        <p:blipFill rotWithShape="1">
          <a:blip r:embed="rId10"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6443480" y="250127"/>
            <a:ext cx="366371" cy="307777"/>
          </a:xfrm>
          <a:prstGeom prst="rect">
            <a:avLst/>
          </a:prstGeom>
          <a:ln>
            <a:noFill/>
          </a:ln>
        </p:spPr>
      </p:pic>
      <p:sp>
        <p:nvSpPr>
          <p:cNvPr id="34" name="TextBox 33">
            <a:extLst>
              <a:ext uri="{FF2B5EF4-FFF2-40B4-BE49-F238E27FC236}">
                <a16:creationId xmlns:a16="http://schemas.microsoft.com/office/drawing/2014/main" xmlns="" id="{26BA5C99-A19D-44FD-975F-F32208A6A63E}"/>
              </a:ext>
            </a:extLst>
          </p:cNvPr>
          <p:cNvSpPr txBox="1"/>
          <p:nvPr/>
        </p:nvSpPr>
        <p:spPr>
          <a:xfrm>
            <a:off x="6243364" y="566556"/>
            <a:ext cx="126617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a:ln>
                  <a:noFill/>
                </a:ln>
                <a:solidFill>
                  <a:prstClr val="black">
                    <a:lumMod val="85000"/>
                    <a:lumOff val="15000"/>
                  </a:prstClr>
                </a:solidFill>
                <a:effectLst/>
                <a:uLnTx/>
                <a:uFillTx/>
                <a:latin typeface="Open Sans"/>
                <a:ea typeface="+mn-ea"/>
                <a:cs typeface="+mn-cs"/>
              </a:rPr>
              <a:t>Record keeping</a:t>
            </a:r>
          </a:p>
        </p:txBody>
      </p:sp>
      <p:cxnSp>
        <p:nvCxnSpPr>
          <p:cNvPr id="36" name="Straight Connector 35">
            <a:extLst>
              <a:ext uri="{FF2B5EF4-FFF2-40B4-BE49-F238E27FC236}">
                <a16:creationId xmlns:a16="http://schemas.microsoft.com/office/drawing/2014/main" xmlns="" id="{4C95B03B-D78F-4AD3-8B48-8A66186767B4}"/>
              </a:ext>
            </a:extLst>
          </p:cNvPr>
          <p:cNvCxnSpPr>
            <a:cxnSpLocks/>
          </p:cNvCxnSpPr>
          <p:nvPr/>
        </p:nvCxnSpPr>
        <p:spPr>
          <a:xfrm>
            <a:off x="6325113" y="3163213"/>
            <a:ext cx="5760000"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8C47F870-1874-4BDB-8B81-3D2671C645EA}"/>
              </a:ext>
            </a:extLst>
          </p:cNvPr>
          <p:cNvCxnSpPr>
            <a:cxnSpLocks/>
          </p:cNvCxnSpPr>
          <p:nvPr/>
        </p:nvCxnSpPr>
        <p:spPr>
          <a:xfrm>
            <a:off x="6325113" y="4259332"/>
            <a:ext cx="5760000"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CC22A248-5C84-4428-934C-142DBEE7E11B}"/>
              </a:ext>
            </a:extLst>
          </p:cNvPr>
          <p:cNvCxnSpPr>
            <a:cxnSpLocks/>
          </p:cNvCxnSpPr>
          <p:nvPr/>
        </p:nvCxnSpPr>
        <p:spPr>
          <a:xfrm>
            <a:off x="6325113" y="5324147"/>
            <a:ext cx="5760000"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9173CACE-D532-4113-B363-8263B654862E}"/>
              </a:ext>
            </a:extLst>
          </p:cNvPr>
          <p:cNvSpPr txBox="1"/>
          <p:nvPr/>
        </p:nvSpPr>
        <p:spPr>
          <a:xfrm>
            <a:off x="57731" y="774296"/>
            <a:ext cx="118173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0" u="none" strike="noStrike" kern="1200" cap="none" spc="0" normalizeH="0" baseline="0" noProof="0">
                <a:ln>
                  <a:noFill/>
                </a:ln>
                <a:solidFill>
                  <a:prstClr val="black">
                    <a:lumMod val="85000"/>
                    <a:lumOff val="15000"/>
                  </a:prstClr>
                </a:solidFill>
                <a:effectLst/>
                <a:uLnTx/>
                <a:uFillTx/>
                <a:latin typeface="Open Sans"/>
                <a:ea typeface="+mn-ea"/>
                <a:cs typeface="+mn-cs"/>
              </a:rPr>
              <a:t>Gov compliance</a:t>
            </a:r>
          </a:p>
        </p:txBody>
      </p:sp>
      <p:cxnSp>
        <p:nvCxnSpPr>
          <p:cNvPr id="41" name="Straight Connector 40">
            <a:extLst>
              <a:ext uri="{FF2B5EF4-FFF2-40B4-BE49-F238E27FC236}">
                <a16:creationId xmlns:a16="http://schemas.microsoft.com/office/drawing/2014/main" xmlns="" id="{F693403E-63A2-4335-B12D-57BA2CB69DB5}"/>
              </a:ext>
            </a:extLst>
          </p:cNvPr>
          <p:cNvCxnSpPr>
            <a:cxnSpLocks/>
          </p:cNvCxnSpPr>
          <p:nvPr/>
        </p:nvCxnSpPr>
        <p:spPr>
          <a:xfrm>
            <a:off x="6325113" y="1643331"/>
            <a:ext cx="5760000"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xmlns="" id="{CA78C42B-464B-44DF-9D39-15ECFE7CB9B9}"/>
              </a:ext>
            </a:extLst>
          </p:cNvPr>
          <p:cNvGrpSpPr/>
          <p:nvPr/>
        </p:nvGrpSpPr>
        <p:grpSpPr>
          <a:xfrm>
            <a:off x="185873" y="1266933"/>
            <a:ext cx="280316" cy="261610"/>
            <a:chOff x="1948822" y="-1184093"/>
            <a:chExt cx="280316" cy="261610"/>
          </a:xfrm>
        </p:grpSpPr>
        <p:sp>
          <p:nvSpPr>
            <p:cNvPr id="55" name="Oval 54">
              <a:extLst>
                <a:ext uri="{FF2B5EF4-FFF2-40B4-BE49-F238E27FC236}">
                  <a16:creationId xmlns:a16="http://schemas.microsoft.com/office/drawing/2014/main" xmlns="" id="{CD1E2BC8-AECE-453D-9825-CC0F02BB17E4}"/>
                </a:ext>
              </a:extLst>
            </p:cNvPr>
            <p:cNvSpPr/>
            <p:nvPr/>
          </p:nvSpPr>
          <p:spPr>
            <a:xfrm>
              <a:off x="1962980" y="-1179288"/>
              <a:ext cx="252000" cy="252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6" name="TextBox 55">
              <a:extLst>
                <a:ext uri="{FF2B5EF4-FFF2-40B4-BE49-F238E27FC236}">
                  <a16:creationId xmlns:a16="http://schemas.microsoft.com/office/drawing/2014/main" xmlns="" id="{833AFC18-894E-4FD2-A9B7-9098685DBDD1}"/>
                </a:ext>
              </a:extLst>
            </p:cNvPr>
            <p:cNvSpPr txBox="1"/>
            <p:nvPr/>
          </p:nvSpPr>
          <p:spPr>
            <a:xfrm>
              <a:off x="1948822" y="-1184093"/>
              <a:ext cx="28031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100" b="1" i="0" u="none" strike="noStrike" kern="1200" cap="none" spc="0" normalizeH="0" baseline="0" noProof="0" dirty="0">
                  <a:ln>
                    <a:noFill/>
                  </a:ln>
                  <a:solidFill>
                    <a:srgbClr val="FFFFFF"/>
                  </a:solidFill>
                  <a:effectLst/>
                  <a:uLnTx/>
                  <a:uFillTx/>
                  <a:latin typeface="Open Sans"/>
                  <a:ea typeface="+mn-ea"/>
                  <a:cs typeface="+mn-cs"/>
                </a:rPr>
                <a:t>X</a:t>
              </a:r>
            </a:p>
          </p:txBody>
        </p:sp>
      </p:grpSp>
      <p:grpSp>
        <p:nvGrpSpPr>
          <p:cNvPr id="57" name="Group 56">
            <a:extLst>
              <a:ext uri="{FF2B5EF4-FFF2-40B4-BE49-F238E27FC236}">
                <a16:creationId xmlns:a16="http://schemas.microsoft.com/office/drawing/2014/main" xmlns="" id="{C9642346-CE5F-4ACD-B240-D01BB66FE832}"/>
              </a:ext>
            </a:extLst>
          </p:cNvPr>
          <p:cNvGrpSpPr/>
          <p:nvPr/>
        </p:nvGrpSpPr>
        <p:grpSpPr>
          <a:xfrm>
            <a:off x="171715" y="3679839"/>
            <a:ext cx="280316" cy="307777"/>
            <a:chOff x="6516123" y="5948552"/>
            <a:chExt cx="280316" cy="307777"/>
          </a:xfrm>
        </p:grpSpPr>
        <p:sp>
          <p:nvSpPr>
            <p:cNvPr id="58" name="Oval 57">
              <a:extLst>
                <a:ext uri="{FF2B5EF4-FFF2-40B4-BE49-F238E27FC236}">
                  <a16:creationId xmlns:a16="http://schemas.microsoft.com/office/drawing/2014/main" xmlns="" id="{82FD4316-0754-470B-9B80-7488F0ECD676}"/>
                </a:ext>
              </a:extLst>
            </p:cNvPr>
            <p:cNvSpPr/>
            <p:nvPr/>
          </p:nvSpPr>
          <p:spPr>
            <a:xfrm>
              <a:off x="6530281" y="5976440"/>
              <a:ext cx="252000" cy="252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9" name="TextBox 58">
              <a:extLst>
                <a:ext uri="{FF2B5EF4-FFF2-40B4-BE49-F238E27FC236}">
                  <a16:creationId xmlns:a16="http://schemas.microsoft.com/office/drawing/2014/main" xmlns="" id="{445BB909-53BB-4CF0-922D-D4C6B259F636}"/>
                </a:ext>
              </a:extLst>
            </p:cNvPr>
            <p:cNvSpPr txBox="1"/>
            <p:nvPr/>
          </p:nvSpPr>
          <p:spPr>
            <a:xfrm>
              <a:off x="6516123" y="5948552"/>
              <a:ext cx="280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dirty="0">
                <a:ln>
                  <a:noFill/>
                </a:ln>
                <a:solidFill>
                  <a:srgbClr val="FFFFFF"/>
                </a:solidFill>
                <a:effectLst/>
                <a:uLnTx/>
                <a:uFillTx/>
                <a:latin typeface="Open Sans"/>
                <a:ea typeface="+mn-ea"/>
                <a:cs typeface="+mn-cs"/>
              </a:endParaRPr>
            </a:p>
          </p:txBody>
        </p:sp>
      </p:grpSp>
      <p:grpSp>
        <p:nvGrpSpPr>
          <p:cNvPr id="60" name="Group 59">
            <a:extLst>
              <a:ext uri="{FF2B5EF4-FFF2-40B4-BE49-F238E27FC236}">
                <a16:creationId xmlns:a16="http://schemas.microsoft.com/office/drawing/2014/main" xmlns="" id="{6BB48A73-9F1E-41F8-954E-8ACA9E48BAA5}"/>
              </a:ext>
            </a:extLst>
          </p:cNvPr>
          <p:cNvGrpSpPr/>
          <p:nvPr/>
        </p:nvGrpSpPr>
        <p:grpSpPr>
          <a:xfrm>
            <a:off x="124742" y="5655058"/>
            <a:ext cx="280316" cy="307777"/>
            <a:chOff x="6132234" y="-995324"/>
            <a:chExt cx="280316" cy="307777"/>
          </a:xfrm>
        </p:grpSpPr>
        <p:sp>
          <p:nvSpPr>
            <p:cNvPr id="61" name="Oval 60">
              <a:extLst>
                <a:ext uri="{FF2B5EF4-FFF2-40B4-BE49-F238E27FC236}">
                  <a16:creationId xmlns:a16="http://schemas.microsoft.com/office/drawing/2014/main" xmlns="" id="{EBBFEDF8-F329-4C21-A713-C8269F9CCA8E}"/>
                </a:ext>
              </a:extLst>
            </p:cNvPr>
            <p:cNvSpPr/>
            <p:nvPr/>
          </p:nvSpPr>
          <p:spPr>
            <a:xfrm>
              <a:off x="6146392" y="-967436"/>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2" name="TextBox 61">
              <a:extLst>
                <a:ext uri="{FF2B5EF4-FFF2-40B4-BE49-F238E27FC236}">
                  <a16:creationId xmlns:a16="http://schemas.microsoft.com/office/drawing/2014/main" xmlns="" id="{55A09AD4-5BA9-4E8E-A421-E7DFD14DEEE9}"/>
                </a:ext>
              </a:extLst>
            </p:cNvPr>
            <p:cNvSpPr txBox="1"/>
            <p:nvPr/>
          </p:nvSpPr>
          <p:spPr>
            <a:xfrm>
              <a:off x="6132234" y="-995324"/>
              <a:ext cx="280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dirty="0">
                <a:ln>
                  <a:noFill/>
                </a:ln>
                <a:solidFill>
                  <a:srgbClr val="FFFFFF"/>
                </a:solidFill>
                <a:effectLst/>
                <a:uLnTx/>
                <a:uFillTx/>
                <a:latin typeface="Open Sans"/>
                <a:ea typeface="+mn-ea"/>
                <a:cs typeface="+mn-cs"/>
              </a:endParaRPr>
            </a:p>
          </p:txBody>
        </p:sp>
      </p:grpSp>
      <p:grpSp>
        <p:nvGrpSpPr>
          <p:cNvPr id="63" name="Group 62">
            <a:extLst>
              <a:ext uri="{FF2B5EF4-FFF2-40B4-BE49-F238E27FC236}">
                <a16:creationId xmlns:a16="http://schemas.microsoft.com/office/drawing/2014/main" xmlns="" id="{C3A262D0-BEC1-49F2-82FE-D05C66C9BD5C}"/>
              </a:ext>
            </a:extLst>
          </p:cNvPr>
          <p:cNvGrpSpPr/>
          <p:nvPr/>
        </p:nvGrpSpPr>
        <p:grpSpPr>
          <a:xfrm>
            <a:off x="452031" y="5643310"/>
            <a:ext cx="280316" cy="307777"/>
            <a:chOff x="6516123" y="5948552"/>
            <a:chExt cx="280316" cy="307777"/>
          </a:xfrm>
        </p:grpSpPr>
        <p:sp>
          <p:nvSpPr>
            <p:cNvPr id="64" name="Oval 63">
              <a:extLst>
                <a:ext uri="{FF2B5EF4-FFF2-40B4-BE49-F238E27FC236}">
                  <a16:creationId xmlns:a16="http://schemas.microsoft.com/office/drawing/2014/main" xmlns="" id="{71BAE23D-2088-48D5-8081-2049834DB814}"/>
                </a:ext>
              </a:extLst>
            </p:cNvPr>
            <p:cNvSpPr/>
            <p:nvPr/>
          </p:nvSpPr>
          <p:spPr>
            <a:xfrm>
              <a:off x="6530281" y="5976440"/>
              <a:ext cx="252000" cy="2520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5" name="TextBox 64">
              <a:extLst>
                <a:ext uri="{FF2B5EF4-FFF2-40B4-BE49-F238E27FC236}">
                  <a16:creationId xmlns:a16="http://schemas.microsoft.com/office/drawing/2014/main" xmlns="" id="{032C109F-77F0-442F-B530-46AC712E06C2}"/>
                </a:ext>
              </a:extLst>
            </p:cNvPr>
            <p:cNvSpPr txBox="1"/>
            <p:nvPr/>
          </p:nvSpPr>
          <p:spPr>
            <a:xfrm>
              <a:off x="6516123" y="5948552"/>
              <a:ext cx="280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ZA" sz="1400" b="1" i="0" u="none" strike="noStrike" kern="1200" cap="none" spc="0" normalizeH="0" baseline="0" noProof="0" dirty="0">
                <a:ln>
                  <a:noFill/>
                </a:ln>
                <a:solidFill>
                  <a:srgbClr val="FFFFFF"/>
                </a:solidFill>
                <a:effectLst/>
                <a:uLnTx/>
                <a:uFillTx/>
                <a:latin typeface="Open Sans"/>
                <a:ea typeface="+mn-ea"/>
                <a:cs typeface="+mn-cs"/>
              </a:endParaRPr>
            </a:p>
          </p:txBody>
        </p:sp>
      </p:grpSp>
      <p:grpSp>
        <p:nvGrpSpPr>
          <p:cNvPr id="66" name="Group 65">
            <a:extLst>
              <a:ext uri="{FF2B5EF4-FFF2-40B4-BE49-F238E27FC236}">
                <a16:creationId xmlns:a16="http://schemas.microsoft.com/office/drawing/2014/main" xmlns="" id="{41E99609-15FD-4B61-8F9E-8F4C6D88EB14}"/>
              </a:ext>
            </a:extLst>
          </p:cNvPr>
          <p:cNvGrpSpPr/>
          <p:nvPr/>
        </p:nvGrpSpPr>
        <p:grpSpPr>
          <a:xfrm>
            <a:off x="6416323" y="2483912"/>
            <a:ext cx="280316" cy="261610"/>
            <a:chOff x="2072647" y="-909095"/>
            <a:chExt cx="280316" cy="261610"/>
          </a:xfrm>
        </p:grpSpPr>
        <p:sp>
          <p:nvSpPr>
            <p:cNvPr id="67" name="Oval 66">
              <a:extLst>
                <a:ext uri="{FF2B5EF4-FFF2-40B4-BE49-F238E27FC236}">
                  <a16:creationId xmlns:a16="http://schemas.microsoft.com/office/drawing/2014/main" xmlns="" id="{9ACE75F1-870F-402B-A98A-9D1DAF50E888}"/>
                </a:ext>
              </a:extLst>
            </p:cNvPr>
            <p:cNvSpPr/>
            <p:nvPr/>
          </p:nvSpPr>
          <p:spPr>
            <a:xfrm>
              <a:off x="2086805" y="-904290"/>
              <a:ext cx="252000" cy="252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8" name="TextBox 67">
              <a:extLst>
                <a:ext uri="{FF2B5EF4-FFF2-40B4-BE49-F238E27FC236}">
                  <a16:creationId xmlns:a16="http://schemas.microsoft.com/office/drawing/2014/main" xmlns="" id="{2940638F-B818-48F6-9D44-53D671654F99}"/>
                </a:ext>
              </a:extLst>
            </p:cNvPr>
            <p:cNvSpPr txBox="1"/>
            <p:nvPr/>
          </p:nvSpPr>
          <p:spPr>
            <a:xfrm>
              <a:off x="2072647" y="-909095"/>
              <a:ext cx="28031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100" b="1" i="0" u="none" strike="noStrike" kern="1200" cap="none" spc="0" normalizeH="0" baseline="0" noProof="0" dirty="0">
                  <a:ln>
                    <a:noFill/>
                  </a:ln>
                  <a:solidFill>
                    <a:srgbClr val="FFFFFF"/>
                  </a:solidFill>
                  <a:effectLst/>
                  <a:uLnTx/>
                  <a:uFillTx/>
                  <a:latin typeface="Open Sans"/>
                  <a:ea typeface="+mn-ea"/>
                  <a:cs typeface="+mn-cs"/>
                </a:rPr>
                <a:t>X</a:t>
              </a:r>
            </a:p>
          </p:txBody>
        </p:sp>
      </p:grpSp>
    </p:spTree>
    <p:extLst>
      <p:ext uri="{BB962C8B-B14F-4D97-AF65-F5344CB8AC3E}">
        <p14:creationId xmlns:p14="http://schemas.microsoft.com/office/powerpoint/2010/main" val="1554342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xmlns="" id="{EFFA5F92-0055-43CA-B10C-F61DFB1D894F}"/>
              </a:ext>
            </a:extLst>
          </p:cNvPr>
          <p:cNvSpPr/>
          <p:nvPr/>
        </p:nvSpPr>
        <p:spPr>
          <a:xfrm>
            <a:off x="0" y="0"/>
            <a:ext cx="12192000" cy="213226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Slide Number Placeholder 4">
            <a:extLst>
              <a:ext uri="{FF2B5EF4-FFF2-40B4-BE49-F238E27FC236}">
                <a16:creationId xmlns:a16="http://schemas.microsoft.com/office/drawing/2014/main" xmlns="" id="{3B41B6A2-C268-4876-8AD4-1D75413FE0BA}"/>
              </a:ext>
            </a:extLst>
          </p:cNvPr>
          <p:cNvSpPr>
            <a:spLocks noGrp="1"/>
          </p:cNvSpPr>
          <p:nvPr>
            <p:ph type="sldNum" sz="quarter" idx="4"/>
          </p:nvPr>
        </p:nvSpPr>
        <p:spPr/>
        <p:txBody>
          <a:bodyPr/>
          <a:lstStyle/>
          <a:p>
            <a:fld id="{E9D4EFA4-1F90-4D2B-A593-3266C62E9295}" type="slidenum">
              <a:rPr lang="en-ZA" smtClean="0"/>
              <a:pPr/>
              <a:t>27</a:t>
            </a:fld>
            <a:r>
              <a:rPr lang="en-ZA"/>
              <a:t> |</a:t>
            </a:r>
          </a:p>
        </p:txBody>
      </p:sp>
      <p:sp>
        <p:nvSpPr>
          <p:cNvPr id="8" name="TextBox 7">
            <a:extLst>
              <a:ext uri="{FF2B5EF4-FFF2-40B4-BE49-F238E27FC236}">
                <a16:creationId xmlns:a16="http://schemas.microsoft.com/office/drawing/2014/main" xmlns="" id="{76608C2F-F145-4968-A6DD-CFC194688452}"/>
              </a:ext>
            </a:extLst>
          </p:cNvPr>
          <p:cNvSpPr txBox="1"/>
          <p:nvPr/>
        </p:nvSpPr>
        <p:spPr>
          <a:xfrm>
            <a:off x="48666" y="14904"/>
            <a:ext cx="12143334" cy="2000548"/>
          </a:xfrm>
          <a:prstGeom prst="rect">
            <a:avLst/>
          </a:prstGeom>
          <a:noFill/>
        </p:spPr>
        <p:txBody>
          <a:bodyPr wrap="square">
            <a:spAutoFit/>
          </a:bodyPr>
          <a:lstStyle/>
          <a:p>
            <a:r>
              <a:rPr kumimoji="0" lang="en-ZA" b="1" i="0" u="none" strike="noStrike" kern="1200" cap="none" spc="0" normalizeH="0" baseline="0" noProof="0" dirty="0">
                <a:ln>
                  <a:noFill/>
                </a:ln>
                <a:solidFill>
                  <a:prstClr val="black"/>
                </a:solidFill>
                <a:effectLst/>
                <a:uLnTx/>
                <a:uFillTx/>
                <a:latin typeface="Open Sans"/>
                <a:ea typeface="+mn-ea"/>
                <a:cs typeface="+mn-cs"/>
              </a:rPr>
              <a:t>PERSONA TAKEAWAYS</a:t>
            </a:r>
          </a:p>
          <a:p>
            <a:pPr marL="285750" indent="-285750">
              <a:spcAft>
                <a:spcPts val="600"/>
              </a:spcAft>
              <a:buFont typeface="Open Sans" panose="020B0606030504020204" pitchFamily="34" charset="0"/>
              <a:buChar char="»"/>
            </a:pPr>
            <a:r>
              <a:rPr kumimoji="0" lang="en-ZA" sz="1600" i="1" u="none" strike="noStrike" kern="1200" cap="none" spc="0" normalizeH="0" baseline="0" noProof="0" dirty="0">
                <a:ln>
                  <a:noFill/>
                </a:ln>
                <a:solidFill>
                  <a:prstClr val="black"/>
                </a:solidFill>
                <a:effectLst/>
                <a:uLnTx/>
                <a:uFillTx/>
                <a:latin typeface="Open Sans"/>
                <a:ea typeface="+mn-ea"/>
                <a:cs typeface="+mn-cs"/>
              </a:rPr>
              <a:t>The MSE sector in Nairobi is highly diverse and comprises a range of businesses and entrepreneurs with different needs, wants and ways of operating</a:t>
            </a:r>
          </a:p>
          <a:p>
            <a:pPr marL="285750" indent="-285750">
              <a:spcAft>
                <a:spcPts val="600"/>
              </a:spcAft>
              <a:buFont typeface="Open Sans" panose="020B0606030504020204" pitchFamily="34" charset="0"/>
              <a:buChar char="»"/>
            </a:pPr>
            <a:r>
              <a:rPr lang="en-ZA" sz="1600" i="1" dirty="0">
                <a:solidFill>
                  <a:prstClr val="black"/>
                </a:solidFill>
                <a:latin typeface="Open Sans"/>
              </a:rPr>
              <a:t>MSEs make extensive use of </a:t>
            </a:r>
            <a:r>
              <a:rPr lang="en-ZA" sz="1600" b="1" i="1" dirty="0">
                <a:solidFill>
                  <a:prstClr val="black"/>
                </a:solidFill>
                <a:latin typeface="Open Sans"/>
              </a:rPr>
              <a:t>both formal and informal relationships</a:t>
            </a:r>
          </a:p>
          <a:p>
            <a:pPr marL="285750" indent="-285750">
              <a:spcAft>
                <a:spcPts val="600"/>
              </a:spcAft>
              <a:buFont typeface="Open Sans" panose="020B0606030504020204" pitchFamily="34" charset="0"/>
              <a:buChar char="»"/>
            </a:pPr>
            <a:r>
              <a:rPr kumimoji="0" lang="en-ZA" sz="1600" b="1" i="1" u="none" strike="noStrike" kern="1200" cap="none" spc="0" normalizeH="0" baseline="0" noProof="0" dirty="0">
                <a:ln>
                  <a:noFill/>
                </a:ln>
                <a:solidFill>
                  <a:prstClr val="black"/>
                </a:solidFill>
                <a:effectLst/>
                <a:uLnTx/>
                <a:uFillTx/>
                <a:latin typeface="Open Sans"/>
                <a:ea typeface="+mn-ea"/>
                <a:cs typeface="+mn-cs"/>
              </a:rPr>
              <a:t>MSEs choose to </a:t>
            </a:r>
            <a:r>
              <a:rPr kumimoji="0" lang="en-ZA" sz="1600" b="1" i="1" u="none" strike="noStrike" kern="1200" cap="none" spc="0" normalizeH="0" baseline="0" noProof="0" dirty="0" err="1">
                <a:ln>
                  <a:noFill/>
                </a:ln>
                <a:solidFill>
                  <a:prstClr val="black"/>
                </a:solidFill>
                <a:effectLst/>
                <a:uLnTx/>
                <a:uFillTx/>
                <a:latin typeface="Open Sans"/>
                <a:ea typeface="+mn-ea"/>
                <a:cs typeface="+mn-cs"/>
              </a:rPr>
              <a:t>formalis</a:t>
            </a:r>
            <a:r>
              <a:rPr lang="en-ZA" sz="1600" b="1" i="1" dirty="0">
                <a:solidFill>
                  <a:prstClr val="black"/>
                </a:solidFill>
                <a:latin typeface="Open Sans"/>
              </a:rPr>
              <a:t>e or </a:t>
            </a:r>
            <a:r>
              <a:rPr lang="en-ZA" sz="1600" b="1" i="1" dirty="0" err="1">
                <a:solidFill>
                  <a:prstClr val="black"/>
                </a:solidFill>
                <a:latin typeface="Open Sans"/>
              </a:rPr>
              <a:t>informalise</a:t>
            </a:r>
            <a:r>
              <a:rPr lang="en-ZA" sz="1600" b="1" i="1" dirty="0">
                <a:solidFill>
                  <a:prstClr val="black"/>
                </a:solidFill>
                <a:latin typeface="Open Sans"/>
              </a:rPr>
              <a:t> based on a range of factors including the value derived from the relationship, coercion (force), or lack of choice/alternative.</a:t>
            </a:r>
            <a:r>
              <a:rPr lang="en-ZA" sz="1600" i="1" dirty="0">
                <a:solidFill>
                  <a:prstClr val="black"/>
                </a:solidFill>
                <a:latin typeface="Open Sans"/>
              </a:rPr>
              <a:t> Other factors also shape this ‘choice’ including business owner characteristics (e.g. age, gender, mindset), the sector the business operates in, and business characteristics (e.g. size). </a:t>
            </a:r>
            <a:endParaRPr lang="en-ZA" sz="1600" i="1" dirty="0"/>
          </a:p>
        </p:txBody>
      </p:sp>
      <p:sp>
        <p:nvSpPr>
          <p:cNvPr id="50" name="TextBox 49">
            <a:extLst>
              <a:ext uri="{FF2B5EF4-FFF2-40B4-BE49-F238E27FC236}">
                <a16:creationId xmlns:a16="http://schemas.microsoft.com/office/drawing/2014/main" xmlns="" id="{88BA70AA-C7D3-4A1A-809B-9046335D17F6}"/>
              </a:ext>
            </a:extLst>
          </p:cNvPr>
          <p:cNvSpPr txBox="1"/>
          <p:nvPr/>
        </p:nvSpPr>
        <p:spPr>
          <a:xfrm>
            <a:off x="369929" y="2398962"/>
            <a:ext cx="3338004" cy="584775"/>
          </a:xfrm>
          <a:prstGeom prst="rect">
            <a:avLst/>
          </a:prstGeom>
          <a:noFill/>
        </p:spPr>
        <p:txBody>
          <a:bodyPr wrap="square" rtlCol="0">
            <a:spAutoFit/>
          </a:bodyPr>
          <a:lstStyle/>
          <a:p>
            <a:pPr algn="ctr">
              <a:spcAft>
                <a:spcPts val="200"/>
              </a:spcAft>
            </a:pPr>
            <a:r>
              <a:rPr lang="en-ZA" b="1" dirty="0"/>
              <a:t>Michael – Vegetable trader</a:t>
            </a:r>
            <a:r>
              <a:rPr lang="en-ZA" dirty="0"/>
              <a:t> </a:t>
            </a:r>
            <a:r>
              <a:rPr lang="en-ZA" sz="1400" dirty="0"/>
              <a:t>(segment: ‘mostly informal’)</a:t>
            </a:r>
            <a:endParaRPr lang="en-ZA" dirty="0"/>
          </a:p>
        </p:txBody>
      </p:sp>
      <p:sp>
        <p:nvSpPr>
          <p:cNvPr id="52" name="TextBox 51">
            <a:extLst>
              <a:ext uri="{FF2B5EF4-FFF2-40B4-BE49-F238E27FC236}">
                <a16:creationId xmlns:a16="http://schemas.microsoft.com/office/drawing/2014/main" xmlns="" id="{2A5B5C08-E750-4DFB-97D0-BA966631B706}"/>
              </a:ext>
            </a:extLst>
          </p:cNvPr>
          <p:cNvSpPr txBox="1"/>
          <p:nvPr/>
        </p:nvSpPr>
        <p:spPr>
          <a:xfrm>
            <a:off x="4368135" y="2398962"/>
            <a:ext cx="3671804" cy="610424"/>
          </a:xfrm>
          <a:prstGeom prst="rect">
            <a:avLst/>
          </a:prstGeom>
          <a:noFill/>
        </p:spPr>
        <p:txBody>
          <a:bodyPr wrap="square" rtlCol="0">
            <a:spAutoFit/>
          </a:bodyPr>
          <a:lstStyle/>
          <a:p>
            <a:pPr algn="ctr">
              <a:spcAft>
                <a:spcPts val="200"/>
              </a:spcAft>
            </a:pPr>
            <a:r>
              <a:rPr lang="en-ZA" b="1"/>
              <a:t>Beatrice – Metal fabrication</a:t>
            </a:r>
          </a:p>
          <a:p>
            <a:pPr algn="ctr">
              <a:spcAft>
                <a:spcPts val="200"/>
              </a:spcAft>
            </a:pPr>
            <a:r>
              <a:rPr lang="en-ZA" sz="1400"/>
              <a:t>(segment: ‘in-between’) </a:t>
            </a:r>
          </a:p>
        </p:txBody>
      </p:sp>
      <p:sp>
        <p:nvSpPr>
          <p:cNvPr id="54" name="TextBox 53">
            <a:extLst>
              <a:ext uri="{FF2B5EF4-FFF2-40B4-BE49-F238E27FC236}">
                <a16:creationId xmlns:a16="http://schemas.microsoft.com/office/drawing/2014/main" xmlns="" id="{893AE692-C34C-4489-8611-40DAC4EF0042}"/>
              </a:ext>
            </a:extLst>
          </p:cNvPr>
          <p:cNvSpPr txBox="1"/>
          <p:nvPr/>
        </p:nvSpPr>
        <p:spPr>
          <a:xfrm>
            <a:off x="8980924" y="2398962"/>
            <a:ext cx="2758681" cy="610424"/>
          </a:xfrm>
          <a:prstGeom prst="rect">
            <a:avLst/>
          </a:prstGeom>
          <a:noFill/>
        </p:spPr>
        <p:txBody>
          <a:bodyPr wrap="square" rtlCol="0">
            <a:spAutoFit/>
          </a:bodyPr>
          <a:lstStyle/>
          <a:p>
            <a:pPr algn="ctr">
              <a:spcAft>
                <a:spcPts val="200"/>
              </a:spcAft>
            </a:pPr>
            <a:r>
              <a:rPr lang="en-ZA" b="1" dirty="0"/>
              <a:t>Ruth – Salon owner</a:t>
            </a:r>
          </a:p>
          <a:p>
            <a:pPr algn="ctr">
              <a:spcAft>
                <a:spcPts val="200"/>
              </a:spcAft>
            </a:pPr>
            <a:r>
              <a:rPr lang="en-ZA" sz="1400" dirty="0"/>
              <a:t>(segment: ‘in-between’)</a:t>
            </a:r>
          </a:p>
        </p:txBody>
      </p:sp>
      <p:grpSp>
        <p:nvGrpSpPr>
          <p:cNvPr id="14" name="Group 13">
            <a:extLst>
              <a:ext uri="{FF2B5EF4-FFF2-40B4-BE49-F238E27FC236}">
                <a16:creationId xmlns:a16="http://schemas.microsoft.com/office/drawing/2014/main" xmlns="" id="{C2B9C40D-485B-4842-99C6-9998F3C4CF33}"/>
              </a:ext>
            </a:extLst>
          </p:cNvPr>
          <p:cNvGrpSpPr/>
          <p:nvPr/>
        </p:nvGrpSpPr>
        <p:grpSpPr>
          <a:xfrm>
            <a:off x="4950265" y="6382254"/>
            <a:ext cx="2404122" cy="373674"/>
            <a:chOff x="1504199" y="5891661"/>
            <a:chExt cx="2404122" cy="373674"/>
          </a:xfrm>
        </p:grpSpPr>
        <p:sp>
          <p:nvSpPr>
            <p:cNvPr id="15" name="Rectangle 14">
              <a:extLst>
                <a:ext uri="{FF2B5EF4-FFF2-40B4-BE49-F238E27FC236}">
                  <a16:creationId xmlns:a16="http://schemas.microsoft.com/office/drawing/2014/main" xmlns="" id="{96F09E92-5564-40C2-A163-A86268EFC332}"/>
                </a:ext>
              </a:extLst>
            </p:cNvPr>
            <p:cNvSpPr/>
            <p:nvPr/>
          </p:nvSpPr>
          <p:spPr>
            <a:xfrm>
              <a:off x="1504199" y="5891661"/>
              <a:ext cx="2190085" cy="37367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xmlns="" id="{992A09C1-C842-42CD-83F9-2DC56C3E75F0}"/>
                </a:ext>
              </a:extLst>
            </p:cNvPr>
            <p:cNvSpPr txBox="1"/>
            <p:nvPr/>
          </p:nvSpPr>
          <p:spPr>
            <a:xfrm>
              <a:off x="2712805" y="5947376"/>
              <a:ext cx="11955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Informal</a:t>
              </a:r>
            </a:p>
          </p:txBody>
        </p:sp>
        <p:sp>
          <p:nvSpPr>
            <p:cNvPr id="17" name="TextBox 16">
              <a:extLst>
                <a:ext uri="{FF2B5EF4-FFF2-40B4-BE49-F238E27FC236}">
                  <a16:creationId xmlns:a16="http://schemas.microsoft.com/office/drawing/2014/main" xmlns="" id="{721585B3-8BA5-48B4-981D-2D93E70D128F}"/>
                </a:ext>
              </a:extLst>
            </p:cNvPr>
            <p:cNvSpPr txBox="1"/>
            <p:nvPr/>
          </p:nvSpPr>
          <p:spPr>
            <a:xfrm>
              <a:off x="1589542" y="5947376"/>
              <a:ext cx="11955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001E28">
                      <a:lumMod val="90000"/>
                      <a:lumOff val="10000"/>
                    </a:srgbClr>
                  </a:solidFill>
                  <a:effectLst/>
                  <a:uLnTx/>
                  <a:uFillTx/>
                  <a:latin typeface="Open Sans"/>
                  <a:ea typeface="+mn-ea"/>
                  <a:cs typeface="+mn-cs"/>
                </a:rPr>
                <a:t>Formal</a:t>
              </a:r>
            </a:p>
          </p:txBody>
        </p:sp>
      </p:grpSp>
      <p:pic>
        <p:nvPicPr>
          <p:cNvPr id="18" name="Picture 17">
            <a:extLst>
              <a:ext uri="{FF2B5EF4-FFF2-40B4-BE49-F238E27FC236}">
                <a16:creationId xmlns:a16="http://schemas.microsoft.com/office/drawing/2014/main" xmlns="" id="{04BBB99E-2E3B-4070-B51D-5F0305C74538}"/>
              </a:ext>
            </a:extLst>
          </p:cNvPr>
          <p:cNvPicPr>
            <a:picLocks noChangeAspect="1"/>
          </p:cNvPicPr>
          <p:nvPr/>
        </p:nvPicPr>
        <p:blipFill>
          <a:blip r:embed="rId2"/>
          <a:stretch>
            <a:fillRect/>
          </a:stretch>
        </p:blipFill>
        <p:spPr>
          <a:xfrm>
            <a:off x="0" y="3195881"/>
            <a:ext cx="3989539" cy="3059715"/>
          </a:xfrm>
          <a:prstGeom prst="rect">
            <a:avLst/>
          </a:prstGeom>
        </p:spPr>
      </p:pic>
      <p:pic>
        <p:nvPicPr>
          <p:cNvPr id="19" name="Picture 18">
            <a:extLst>
              <a:ext uri="{FF2B5EF4-FFF2-40B4-BE49-F238E27FC236}">
                <a16:creationId xmlns:a16="http://schemas.microsoft.com/office/drawing/2014/main" xmlns="" id="{9672DCEC-69CA-43BA-826E-DD0B74AC48B2}"/>
              </a:ext>
            </a:extLst>
          </p:cNvPr>
          <p:cNvPicPr>
            <a:picLocks noChangeAspect="1"/>
          </p:cNvPicPr>
          <p:nvPr/>
        </p:nvPicPr>
        <p:blipFill>
          <a:blip r:embed="rId3"/>
          <a:stretch>
            <a:fillRect/>
          </a:stretch>
        </p:blipFill>
        <p:spPr>
          <a:xfrm>
            <a:off x="4157557" y="3195881"/>
            <a:ext cx="3989539" cy="3059715"/>
          </a:xfrm>
          <a:prstGeom prst="rect">
            <a:avLst/>
          </a:prstGeom>
        </p:spPr>
      </p:pic>
      <p:pic>
        <p:nvPicPr>
          <p:cNvPr id="20" name="Picture 19">
            <a:extLst>
              <a:ext uri="{FF2B5EF4-FFF2-40B4-BE49-F238E27FC236}">
                <a16:creationId xmlns:a16="http://schemas.microsoft.com/office/drawing/2014/main" xmlns="" id="{727FAB2C-B878-46FF-B93E-4896E46BB5EF}"/>
              </a:ext>
            </a:extLst>
          </p:cNvPr>
          <p:cNvPicPr>
            <a:picLocks noChangeAspect="1"/>
          </p:cNvPicPr>
          <p:nvPr/>
        </p:nvPicPr>
        <p:blipFill>
          <a:blip r:embed="rId4"/>
          <a:stretch>
            <a:fillRect/>
          </a:stretch>
        </p:blipFill>
        <p:spPr>
          <a:xfrm>
            <a:off x="8315115" y="3195881"/>
            <a:ext cx="3989539" cy="3059715"/>
          </a:xfrm>
          <a:prstGeom prst="rect">
            <a:avLst/>
          </a:prstGeom>
        </p:spPr>
      </p:pic>
      <p:cxnSp>
        <p:nvCxnSpPr>
          <p:cNvPr id="4" name="Straight Connector 3">
            <a:extLst>
              <a:ext uri="{FF2B5EF4-FFF2-40B4-BE49-F238E27FC236}">
                <a16:creationId xmlns:a16="http://schemas.microsoft.com/office/drawing/2014/main" xmlns="" id="{15FF4E56-D9A5-4FA6-B17C-FC0D5AAE37C5}"/>
              </a:ext>
            </a:extLst>
          </p:cNvPr>
          <p:cNvCxnSpPr/>
          <p:nvPr/>
        </p:nvCxnSpPr>
        <p:spPr>
          <a:xfrm>
            <a:off x="-12700" y="2117052"/>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849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outdoor, building, truck, person&#10;&#10;Description automatically generated">
            <a:extLst>
              <a:ext uri="{FF2B5EF4-FFF2-40B4-BE49-F238E27FC236}">
                <a16:creationId xmlns:a16="http://schemas.microsoft.com/office/drawing/2014/main" xmlns="" id="{9D06CA30-EC1C-40AD-93B5-2B7E3115BD8B}"/>
              </a:ext>
            </a:extLst>
          </p:cNvPr>
          <p:cNvPicPr>
            <a:picLocks noChangeAspect="1"/>
          </p:cNvPicPr>
          <p:nvPr/>
        </p:nvPicPr>
        <p:blipFill rotWithShape="1">
          <a:blip r:embed="rId2">
            <a:extLst>
              <a:ext uri="{28A0092B-C50C-407E-A947-70E740481C1C}">
                <a14:useLocalDpi xmlns:a14="http://schemas.microsoft.com/office/drawing/2010/main" val="0"/>
              </a:ext>
            </a:extLst>
          </a:blip>
          <a:srcRect l="32532"/>
          <a:stretch/>
        </p:blipFill>
        <p:spPr>
          <a:xfrm>
            <a:off x="0" y="0"/>
            <a:ext cx="6940456" cy="6858000"/>
          </a:xfrm>
          <a:prstGeom prst="rect">
            <a:avLst/>
          </a:prstGeom>
        </p:spPr>
      </p:pic>
      <p:pic>
        <p:nvPicPr>
          <p:cNvPr id="22" name="Picture 21">
            <a:extLst>
              <a:ext uri="{FF2B5EF4-FFF2-40B4-BE49-F238E27FC236}">
                <a16:creationId xmlns:a16="http://schemas.microsoft.com/office/drawing/2014/main" xmlns="" id="{B6159EAC-56F1-42F9-A662-CA844FE186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5355"/>
          <a:stretch/>
        </p:blipFill>
        <p:spPr>
          <a:xfrm>
            <a:off x="5431594" y="0"/>
            <a:ext cx="3325457" cy="6858000"/>
          </a:xfrm>
          <a:prstGeom prst="rect">
            <a:avLst/>
          </a:prstGeom>
        </p:spPr>
      </p:pic>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23" name="Rectangle: Rounded Corners 22">
            <a:extLst>
              <a:ext uri="{FF2B5EF4-FFF2-40B4-BE49-F238E27FC236}">
                <a16:creationId xmlns:a16="http://schemas.microsoft.com/office/drawing/2014/main" xmlns="" id="{46AD54AB-A7FC-4410-986E-009CBBAA0F21}"/>
              </a:ext>
            </a:extLst>
          </p:cNvPr>
          <p:cNvSpPr/>
          <p:nvPr/>
        </p:nvSpPr>
        <p:spPr>
          <a:xfrm>
            <a:off x="6510787" y="907957"/>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4" name="TextBox 23">
            <a:extLst>
              <a:ext uri="{FF2B5EF4-FFF2-40B4-BE49-F238E27FC236}">
                <a16:creationId xmlns:a16="http://schemas.microsoft.com/office/drawing/2014/main" xmlns="" id="{4E1442EF-F64D-4A78-9348-34FD546B6A9D}"/>
              </a:ext>
            </a:extLst>
          </p:cNvPr>
          <p:cNvSpPr txBox="1"/>
          <p:nvPr/>
        </p:nvSpPr>
        <p:spPr>
          <a:xfrm>
            <a:off x="6815299" y="1000331"/>
            <a:ext cx="4125917"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a:ln>
                  <a:noFill/>
                </a:ln>
                <a:effectLst/>
                <a:uLnTx/>
                <a:uFillTx/>
                <a:latin typeface="Open Sans"/>
                <a:ea typeface="+mn-ea"/>
                <a:cs typeface="+mn-cs"/>
              </a:rPr>
              <a:t>Study overview</a:t>
            </a:r>
          </a:p>
        </p:txBody>
      </p:sp>
      <p:sp>
        <p:nvSpPr>
          <p:cNvPr id="27" name="Rectangle: Rounded Corners 26">
            <a:extLst>
              <a:ext uri="{FF2B5EF4-FFF2-40B4-BE49-F238E27FC236}">
                <a16:creationId xmlns:a16="http://schemas.microsoft.com/office/drawing/2014/main" xmlns="" id="{DC3790C2-94E4-4377-8DA5-0B9E388DEC7F}"/>
              </a:ext>
            </a:extLst>
          </p:cNvPr>
          <p:cNvSpPr/>
          <p:nvPr/>
        </p:nvSpPr>
        <p:spPr>
          <a:xfrm>
            <a:off x="6510787" y="1805151"/>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8" name="TextBox 27">
            <a:extLst>
              <a:ext uri="{FF2B5EF4-FFF2-40B4-BE49-F238E27FC236}">
                <a16:creationId xmlns:a16="http://schemas.microsoft.com/office/drawing/2014/main" xmlns="" id="{A4CC6CD7-5C82-4CB1-9C37-5237426A90E4}"/>
              </a:ext>
            </a:extLst>
          </p:cNvPr>
          <p:cNvSpPr txBox="1"/>
          <p:nvPr/>
        </p:nvSpPr>
        <p:spPr>
          <a:xfrm>
            <a:off x="6815299" y="1921402"/>
            <a:ext cx="5029865"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a:ln>
                  <a:noFill/>
                </a:ln>
                <a:effectLst/>
                <a:uLnTx/>
                <a:uFillTx/>
                <a:latin typeface="Open Sans"/>
                <a:ea typeface="+mn-ea"/>
                <a:cs typeface="+mn-cs"/>
              </a:rPr>
              <a:t>Segmentation of MSEs</a:t>
            </a:r>
          </a:p>
        </p:txBody>
      </p:sp>
      <p:sp>
        <p:nvSpPr>
          <p:cNvPr id="29" name="Rectangle: Rounded Corners 28">
            <a:extLst>
              <a:ext uri="{FF2B5EF4-FFF2-40B4-BE49-F238E27FC236}">
                <a16:creationId xmlns:a16="http://schemas.microsoft.com/office/drawing/2014/main" xmlns="" id="{450BC2FD-FDC0-4976-AB5A-7406383D9AD9}"/>
              </a:ext>
            </a:extLst>
          </p:cNvPr>
          <p:cNvSpPr/>
          <p:nvPr/>
        </p:nvSpPr>
        <p:spPr>
          <a:xfrm>
            <a:off x="6510787" y="3599539"/>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1" name="TextBox 30">
            <a:extLst>
              <a:ext uri="{FF2B5EF4-FFF2-40B4-BE49-F238E27FC236}">
                <a16:creationId xmlns:a16="http://schemas.microsoft.com/office/drawing/2014/main" xmlns="" id="{ACEB136E-AFAB-414D-8CE1-AA55D8D7553B}"/>
              </a:ext>
            </a:extLst>
          </p:cNvPr>
          <p:cNvSpPr txBox="1"/>
          <p:nvPr/>
        </p:nvSpPr>
        <p:spPr>
          <a:xfrm>
            <a:off x="6815299" y="3715790"/>
            <a:ext cx="4355928"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dirty="0">
                <a:ln>
                  <a:noFill/>
                </a:ln>
                <a:solidFill>
                  <a:prstClr val="black"/>
                </a:solidFill>
                <a:effectLst/>
                <a:uLnTx/>
                <a:uFillTx/>
                <a:latin typeface="Open Sans"/>
                <a:ea typeface="+mn-ea"/>
                <a:cs typeface="+mn-cs"/>
              </a:rPr>
              <a:t>Impact of COVID-19</a:t>
            </a:r>
          </a:p>
        </p:txBody>
      </p:sp>
      <p:sp>
        <p:nvSpPr>
          <p:cNvPr id="33" name="Rectangle: Rounded Corners 32">
            <a:extLst>
              <a:ext uri="{FF2B5EF4-FFF2-40B4-BE49-F238E27FC236}">
                <a16:creationId xmlns:a16="http://schemas.microsoft.com/office/drawing/2014/main" xmlns="" id="{E8A9C3E2-8AED-4615-A3FB-DBB3B9E5256C}"/>
              </a:ext>
            </a:extLst>
          </p:cNvPr>
          <p:cNvSpPr/>
          <p:nvPr/>
        </p:nvSpPr>
        <p:spPr>
          <a:xfrm>
            <a:off x="6510787" y="4530327"/>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5" name="TextBox 34">
            <a:extLst>
              <a:ext uri="{FF2B5EF4-FFF2-40B4-BE49-F238E27FC236}">
                <a16:creationId xmlns:a16="http://schemas.microsoft.com/office/drawing/2014/main" xmlns="" id="{3403C54D-DB1D-4381-A4A2-95B791F601F9}"/>
              </a:ext>
            </a:extLst>
          </p:cNvPr>
          <p:cNvSpPr txBox="1"/>
          <p:nvPr/>
        </p:nvSpPr>
        <p:spPr>
          <a:xfrm>
            <a:off x="6815299" y="4646578"/>
            <a:ext cx="4185266"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a:ln>
                  <a:noFill/>
                </a:ln>
                <a:solidFill>
                  <a:prstClr val="black"/>
                </a:solidFill>
                <a:effectLst/>
                <a:uLnTx/>
                <a:uFillTx/>
                <a:latin typeface="Open Sans"/>
                <a:ea typeface="+mn-ea"/>
                <a:cs typeface="+mn-cs"/>
              </a:rPr>
              <a:t>Stakeholders’ perspective</a:t>
            </a:r>
          </a:p>
        </p:txBody>
      </p:sp>
      <p:sp>
        <p:nvSpPr>
          <p:cNvPr id="37" name="Rectangle: Rounded Corners 36">
            <a:extLst>
              <a:ext uri="{FF2B5EF4-FFF2-40B4-BE49-F238E27FC236}">
                <a16:creationId xmlns:a16="http://schemas.microsoft.com/office/drawing/2014/main" xmlns="" id="{62607F72-5218-464C-9ECF-20158E3DBAB4}"/>
              </a:ext>
            </a:extLst>
          </p:cNvPr>
          <p:cNvSpPr/>
          <p:nvPr/>
        </p:nvSpPr>
        <p:spPr>
          <a:xfrm>
            <a:off x="6510787" y="2702345"/>
            <a:ext cx="5256000" cy="648000"/>
          </a:xfrm>
          <a:prstGeom prst="roundRect">
            <a:avLst>
              <a:gd name="adj" fmla="val 233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1" name="TextBox 50">
            <a:extLst>
              <a:ext uri="{FF2B5EF4-FFF2-40B4-BE49-F238E27FC236}">
                <a16:creationId xmlns:a16="http://schemas.microsoft.com/office/drawing/2014/main" xmlns="" id="{64B7CD89-2453-4333-BFE4-7AC2E072D90E}"/>
              </a:ext>
            </a:extLst>
          </p:cNvPr>
          <p:cNvSpPr txBox="1"/>
          <p:nvPr/>
        </p:nvSpPr>
        <p:spPr>
          <a:xfrm>
            <a:off x="6815299" y="2817867"/>
            <a:ext cx="4771552" cy="41695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a:ln>
                  <a:noFill/>
                </a:ln>
                <a:solidFill>
                  <a:schemeClr val="bg1"/>
                </a:solidFill>
                <a:effectLst/>
                <a:uLnTx/>
                <a:uFillTx/>
                <a:latin typeface="Open Sans"/>
                <a:ea typeface="+mn-ea"/>
                <a:cs typeface="+mn-cs"/>
              </a:rPr>
              <a:t>Dimensions of formality/informality</a:t>
            </a:r>
          </a:p>
        </p:txBody>
      </p:sp>
      <p:sp>
        <p:nvSpPr>
          <p:cNvPr id="54" name="Rectangle: Rounded Corners 53">
            <a:extLst>
              <a:ext uri="{FF2B5EF4-FFF2-40B4-BE49-F238E27FC236}">
                <a16:creationId xmlns:a16="http://schemas.microsoft.com/office/drawing/2014/main" xmlns="" id="{52735509-1CEE-4303-B86D-3B8384FBFD0F}"/>
              </a:ext>
            </a:extLst>
          </p:cNvPr>
          <p:cNvSpPr/>
          <p:nvPr/>
        </p:nvSpPr>
        <p:spPr>
          <a:xfrm>
            <a:off x="6510787" y="5427520"/>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5" name="TextBox 54">
            <a:extLst>
              <a:ext uri="{FF2B5EF4-FFF2-40B4-BE49-F238E27FC236}">
                <a16:creationId xmlns:a16="http://schemas.microsoft.com/office/drawing/2014/main" xmlns="" id="{823C4BE7-03FA-426E-9947-DCD12E2104C2}"/>
              </a:ext>
            </a:extLst>
          </p:cNvPr>
          <p:cNvSpPr txBox="1"/>
          <p:nvPr/>
        </p:nvSpPr>
        <p:spPr>
          <a:xfrm>
            <a:off x="6815299" y="5543771"/>
            <a:ext cx="4185268"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ZA" sz="2100">
                <a:solidFill>
                  <a:prstClr val="black"/>
                </a:solidFill>
                <a:latin typeface="Open Sans"/>
              </a:rPr>
              <a:t>Recommendations</a:t>
            </a:r>
            <a:endParaRPr kumimoji="0" lang="en-ZA" sz="21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3521223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086D1C1-1CEB-4164-8BC4-9884CE5FE0DB}"/>
              </a:ext>
            </a:extLst>
          </p:cNvPr>
          <p:cNvSpPr>
            <a:spLocks noGrp="1"/>
          </p:cNvSpPr>
          <p:nvPr>
            <p:ph type="body" sz="quarter" idx="10"/>
          </p:nvPr>
        </p:nvSpPr>
        <p:spPr>
          <a:xfrm>
            <a:off x="170929" y="155325"/>
            <a:ext cx="12001502" cy="919797"/>
          </a:xfrm>
        </p:spPr>
        <p:txBody>
          <a:bodyPr/>
          <a:lstStyle/>
          <a:p>
            <a:pPr>
              <a:spcBef>
                <a:spcPts val="600"/>
              </a:spcBef>
            </a:pPr>
            <a:r>
              <a:rPr lang="en-ZA" sz="3200" b="1"/>
              <a:t>KEY FINDINGS</a:t>
            </a:r>
          </a:p>
          <a:p>
            <a:pPr>
              <a:spcBef>
                <a:spcPts val="600"/>
              </a:spcBef>
            </a:pPr>
            <a:r>
              <a:rPr lang="en-ZA" sz="1400" i="1"/>
              <a:t>Based on analysis of available survey data &amp; qualitative research with MSEs</a:t>
            </a:r>
          </a:p>
        </p:txBody>
      </p:sp>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a:xfrm>
            <a:off x="590548" y="6391765"/>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pic>
        <p:nvPicPr>
          <p:cNvPr id="12" name="Picture 11" descr="A close up of a logo&#10;&#10;Description automatically generated">
            <a:extLst>
              <a:ext uri="{FF2B5EF4-FFF2-40B4-BE49-F238E27FC236}">
                <a16:creationId xmlns:a16="http://schemas.microsoft.com/office/drawing/2014/main" xmlns="" id="{A6A9576F-D206-43A2-9333-D9DF838777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92005" y="1125926"/>
            <a:ext cx="674035" cy="708702"/>
          </a:xfrm>
          <a:prstGeom prst="rect">
            <a:avLst/>
          </a:prstGeom>
        </p:spPr>
      </p:pic>
      <p:sp>
        <p:nvSpPr>
          <p:cNvPr id="13" name="TextBox 12">
            <a:extLst>
              <a:ext uri="{FF2B5EF4-FFF2-40B4-BE49-F238E27FC236}">
                <a16:creationId xmlns:a16="http://schemas.microsoft.com/office/drawing/2014/main" xmlns="" id="{7B80B443-587C-4C42-B6E0-59EC089FBC1F}"/>
              </a:ext>
            </a:extLst>
          </p:cNvPr>
          <p:cNvSpPr txBox="1"/>
          <p:nvPr/>
        </p:nvSpPr>
        <p:spPr>
          <a:xfrm>
            <a:off x="1149826" y="1266216"/>
            <a:ext cx="342613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a:ln>
                  <a:noFill/>
                </a:ln>
                <a:solidFill>
                  <a:prstClr val="black"/>
                </a:solidFill>
                <a:effectLst/>
                <a:uLnTx/>
                <a:uFillTx/>
                <a:latin typeface="Open Sans"/>
                <a:ea typeface="+mn-ea"/>
                <a:cs typeface="+mn-cs"/>
              </a:rPr>
              <a:t>Government compliance </a:t>
            </a:r>
          </a:p>
        </p:txBody>
      </p:sp>
      <p:pic>
        <p:nvPicPr>
          <p:cNvPr id="14" name="Picture 13" descr="A close up of a logo&#10;&#10;Description automatically generated">
            <a:extLst>
              <a:ext uri="{FF2B5EF4-FFF2-40B4-BE49-F238E27FC236}">
                <a16:creationId xmlns:a16="http://schemas.microsoft.com/office/drawing/2014/main" xmlns="" id="{A5092D9E-BAEA-4F94-80DF-EA01C32AFC36}"/>
              </a:ext>
            </a:extLst>
          </p:cNvPr>
          <p:cNvPicPr>
            <a:picLocks noChangeAspect="1"/>
          </p:cNvPicPr>
          <p:nvPr/>
        </p:nvPicPr>
        <p:blipFill rotWithShape="1">
          <a:blip r:embed="rId4" cstate="screen">
            <a:lum bright="70000" contrast="-70000"/>
            <a:extLst>
              <a:ext uri="{28A0092B-C50C-407E-A947-70E740481C1C}">
                <a14:useLocalDpi xmlns:a14="http://schemas.microsoft.com/office/drawing/2010/main"/>
              </a:ext>
            </a:extLst>
          </a:blip>
          <a:srcRect/>
          <a:stretch/>
        </p:blipFill>
        <p:spPr>
          <a:xfrm>
            <a:off x="7991618" y="2672798"/>
            <a:ext cx="416854" cy="400543"/>
          </a:xfrm>
          <a:prstGeom prst="rect">
            <a:avLst/>
          </a:prstGeom>
        </p:spPr>
      </p:pic>
      <p:sp>
        <p:nvSpPr>
          <p:cNvPr id="15" name="TextBox 14">
            <a:extLst>
              <a:ext uri="{FF2B5EF4-FFF2-40B4-BE49-F238E27FC236}">
                <a16:creationId xmlns:a16="http://schemas.microsoft.com/office/drawing/2014/main" xmlns="" id="{DC3ABEAA-2037-4EA8-A1AC-8F4DEC95D625}"/>
              </a:ext>
            </a:extLst>
          </p:cNvPr>
          <p:cNvSpPr txBox="1"/>
          <p:nvPr/>
        </p:nvSpPr>
        <p:spPr>
          <a:xfrm>
            <a:off x="8442633" y="2740680"/>
            <a:ext cx="20241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Labour</a:t>
            </a:r>
            <a:endParaRPr kumimoji="0" lang="en-ZA" sz="1400" b="1" i="0" u="none" strike="noStrike" kern="1200" cap="none" spc="0" normalizeH="0" baseline="0" noProof="0">
              <a:ln>
                <a:noFill/>
              </a:ln>
              <a:solidFill>
                <a:srgbClr val="FFFFFF">
                  <a:lumMod val="75000"/>
                </a:srgbClr>
              </a:solidFill>
              <a:effectLst/>
              <a:uLnTx/>
              <a:uFillTx/>
              <a:latin typeface="Open Sans"/>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xmlns="" id="{2BB23CD3-1529-4606-A34E-1CD3019DE073}"/>
              </a:ext>
            </a:extLst>
          </p:cNvPr>
          <p:cNvPicPr>
            <a:picLocks noChangeAspect="1"/>
          </p:cNvPicPr>
          <p:nvPr/>
        </p:nvPicPr>
        <p:blipFill rotWithShape="1">
          <a:blip r:embed="rId5" cstate="screen">
            <a:lum bright="70000" contrast="-70000"/>
            <a:extLst>
              <a:ext uri="{28A0092B-C50C-407E-A947-70E740481C1C}">
                <a14:useLocalDpi xmlns:a14="http://schemas.microsoft.com/office/drawing/2010/main"/>
              </a:ext>
            </a:extLst>
          </a:blip>
          <a:srcRect/>
          <a:stretch/>
        </p:blipFill>
        <p:spPr>
          <a:xfrm>
            <a:off x="6868623" y="1366677"/>
            <a:ext cx="482563" cy="463563"/>
          </a:xfrm>
          <a:prstGeom prst="rect">
            <a:avLst/>
          </a:prstGeom>
        </p:spPr>
      </p:pic>
      <p:sp>
        <p:nvSpPr>
          <p:cNvPr id="17" name="TextBox 16">
            <a:extLst>
              <a:ext uri="{FF2B5EF4-FFF2-40B4-BE49-F238E27FC236}">
                <a16:creationId xmlns:a16="http://schemas.microsoft.com/office/drawing/2014/main" xmlns="" id="{A568165D-8E13-4A41-A2E4-EAA741749586}"/>
              </a:ext>
            </a:extLst>
          </p:cNvPr>
          <p:cNvSpPr txBox="1"/>
          <p:nvPr/>
        </p:nvSpPr>
        <p:spPr>
          <a:xfrm>
            <a:off x="7446728" y="1434039"/>
            <a:ext cx="23741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Business premises</a:t>
            </a:r>
          </a:p>
        </p:txBody>
      </p:sp>
      <p:pic>
        <p:nvPicPr>
          <p:cNvPr id="18" name="Picture 17" descr="A close up of a logo&#10;&#10;Description automatically generated">
            <a:extLst>
              <a:ext uri="{FF2B5EF4-FFF2-40B4-BE49-F238E27FC236}">
                <a16:creationId xmlns:a16="http://schemas.microsoft.com/office/drawing/2014/main" xmlns="" id="{E64EFC88-357D-4CD4-9E39-7788F6B92193}"/>
              </a:ext>
            </a:extLst>
          </p:cNvPr>
          <p:cNvPicPr>
            <a:picLocks noChangeAspect="1"/>
          </p:cNvPicPr>
          <p:nvPr/>
        </p:nvPicPr>
        <p:blipFill rotWithShape="1">
          <a:blip r:embed="rId6" cstate="screen">
            <a:lum bright="70000" contrast="-70000"/>
            <a:extLst>
              <a:ext uri="{28A0092B-C50C-407E-A947-70E740481C1C}">
                <a14:useLocalDpi xmlns:a14="http://schemas.microsoft.com/office/drawing/2010/main"/>
              </a:ext>
            </a:extLst>
          </a:blip>
          <a:srcRect/>
          <a:stretch/>
        </p:blipFill>
        <p:spPr>
          <a:xfrm flipH="1">
            <a:off x="7102753" y="5200730"/>
            <a:ext cx="556409" cy="331699"/>
          </a:xfrm>
          <a:prstGeom prst="rect">
            <a:avLst/>
          </a:prstGeom>
        </p:spPr>
      </p:pic>
      <p:sp>
        <p:nvSpPr>
          <p:cNvPr id="19" name="TextBox 18">
            <a:extLst>
              <a:ext uri="{FF2B5EF4-FFF2-40B4-BE49-F238E27FC236}">
                <a16:creationId xmlns:a16="http://schemas.microsoft.com/office/drawing/2014/main" xmlns="" id="{DA48EDF9-D42E-4B14-95E8-C6CB885123A9}"/>
              </a:ext>
            </a:extLst>
          </p:cNvPr>
          <p:cNvSpPr txBox="1"/>
          <p:nvPr/>
        </p:nvSpPr>
        <p:spPr>
          <a:xfrm>
            <a:off x="6648776" y="5557986"/>
            <a:ext cx="25120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Suppliers</a:t>
            </a:r>
          </a:p>
        </p:txBody>
      </p:sp>
      <p:pic>
        <p:nvPicPr>
          <p:cNvPr id="20" name="Picture 19" descr="A close up of a logo&#10;&#10;Description automatically generated">
            <a:extLst>
              <a:ext uri="{FF2B5EF4-FFF2-40B4-BE49-F238E27FC236}">
                <a16:creationId xmlns:a16="http://schemas.microsoft.com/office/drawing/2014/main" xmlns="" id="{6047A2FB-A401-46CB-A073-B3EE3EF3ADC1}"/>
              </a:ext>
            </a:extLst>
          </p:cNvPr>
          <p:cNvPicPr>
            <a:picLocks noChangeAspect="1"/>
          </p:cNvPicPr>
          <p:nvPr/>
        </p:nvPicPr>
        <p:blipFill rotWithShape="1">
          <a:blip r:embed="rId7" cstate="screen">
            <a:lum bright="70000" contrast="-70000"/>
            <a:extLst>
              <a:ext uri="{28A0092B-C50C-407E-A947-70E740481C1C}">
                <a14:useLocalDpi xmlns:a14="http://schemas.microsoft.com/office/drawing/2010/main"/>
              </a:ext>
            </a:extLst>
          </a:blip>
          <a:srcRect/>
          <a:stretch/>
        </p:blipFill>
        <p:spPr>
          <a:xfrm>
            <a:off x="8069870" y="4183302"/>
            <a:ext cx="472073" cy="403025"/>
          </a:xfrm>
          <a:prstGeom prst="rect">
            <a:avLst/>
          </a:prstGeom>
        </p:spPr>
      </p:pic>
      <p:sp>
        <p:nvSpPr>
          <p:cNvPr id="21" name="TextBox 20">
            <a:extLst>
              <a:ext uri="{FF2B5EF4-FFF2-40B4-BE49-F238E27FC236}">
                <a16:creationId xmlns:a16="http://schemas.microsoft.com/office/drawing/2014/main" xmlns="" id="{CD95259F-6AEC-4E98-9098-2F5B6ABAF877}"/>
              </a:ext>
            </a:extLst>
          </p:cNvPr>
          <p:cNvSpPr txBox="1"/>
          <p:nvPr/>
        </p:nvSpPr>
        <p:spPr>
          <a:xfrm>
            <a:off x="3152114" y="5546935"/>
            <a:ext cx="2303425"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Customers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ZA" sz="1100" b="0" i="0" u="none" strike="noStrike" kern="1200" cap="none" spc="0" normalizeH="0" baseline="0" noProof="0">
              <a:ln>
                <a:noFill/>
              </a:ln>
              <a:solidFill>
                <a:srgbClr val="FFFFFF">
                  <a:lumMod val="75000"/>
                </a:srgbClr>
              </a:solidFill>
              <a:effectLst/>
              <a:uLnTx/>
              <a:uFillTx/>
              <a:latin typeface="Open Sans"/>
              <a:ea typeface="+mn-ea"/>
              <a:cs typeface="+mn-cs"/>
            </a:endParaRPr>
          </a:p>
        </p:txBody>
      </p:sp>
      <p:pic>
        <p:nvPicPr>
          <p:cNvPr id="22" name="Picture 21" descr="A close up of a logo&#10;&#10;Description automatically generated">
            <a:extLst>
              <a:ext uri="{FF2B5EF4-FFF2-40B4-BE49-F238E27FC236}">
                <a16:creationId xmlns:a16="http://schemas.microsoft.com/office/drawing/2014/main" xmlns="" id="{57545E3C-13D3-4D8A-95AD-44287D768C1E}"/>
              </a:ext>
            </a:extLst>
          </p:cNvPr>
          <p:cNvPicPr>
            <a:picLocks noChangeAspect="1"/>
          </p:cNvPicPr>
          <p:nvPr/>
        </p:nvPicPr>
        <p:blipFill rotWithShape="1">
          <a:blip r:embed="rId8" cstate="screen">
            <a:lum bright="70000" contrast="-70000"/>
            <a:extLst>
              <a:ext uri="{28A0092B-C50C-407E-A947-70E740481C1C}">
                <a14:useLocalDpi xmlns:a14="http://schemas.microsoft.com/office/drawing/2010/main"/>
              </a:ext>
            </a:extLst>
          </a:blip>
          <a:srcRect/>
          <a:stretch/>
        </p:blipFill>
        <p:spPr>
          <a:xfrm>
            <a:off x="3768845" y="4205967"/>
            <a:ext cx="452773" cy="380360"/>
          </a:xfrm>
          <a:prstGeom prst="rect">
            <a:avLst/>
          </a:prstGeom>
          <a:ln>
            <a:noFill/>
          </a:ln>
        </p:spPr>
      </p:pic>
      <p:sp>
        <p:nvSpPr>
          <p:cNvPr id="23" name="TextBox 22">
            <a:extLst>
              <a:ext uri="{FF2B5EF4-FFF2-40B4-BE49-F238E27FC236}">
                <a16:creationId xmlns:a16="http://schemas.microsoft.com/office/drawing/2014/main" xmlns="" id="{C38B8AA5-CF81-4C85-8FFD-8B3DE99152A0}"/>
              </a:ext>
            </a:extLst>
          </p:cNvPr>
          <p:cNvSpPr txBox="1"/>
          <p:nvPr/>
        </p:nvSpPr>
        <p:spPr>
          <a:xfrm>
            <a:off x="1876520" y="4243199"/>
            <a:ext cx="17994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Record keeping</a:t>
            </a:r>
          </a:p>
        </p:txBody>
      </p:sp>
      <p:sp>
        <p:nvSpPr>
          <p:cNvPr id="25" name="TextBox 24">
            <a:extLst>
              <a:ext uri="{FF2B5EF4-FFF2-40B4-BE49-F238E27FC236}">
                <a16:creationId xmlns:a16="http://schemas.microsoft.com/office/drawing/2014/main" xmlns="" id="{3A5EA262-FD63-4198-B29E-D8A01135601D}"/>
              </a:ext>
            </a:extLst>
          </p:cNvPr>
          <p:cNvSpPr txBox="1"/>
          <p:nvPr/>
        </p:nvSpPr>
        <p:spPr>
          <a:xfrm>
            <a:off x="8618086" y="4247773"/>
            <a:ext cx="25120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Financial services</a:t>
            </a:r>
          </a:p>
        </p:txBody>
      </p:sp>
      <p:pic>
        <p:nvPicPr>
          <p:cNvPr id="26" name="Picture 25" descr="A close up of a logo&#10;&#10;Description automatically generated">
            <a:extLst>
              <a:ext uri="{FF2B5EF4-FFF2-40B4-BE49-F238E27FC236}">
                <a16:creationId xmlns:a16="http://schemas.microsoft.com/office/drawing/2014/main" xmlns="" id="{74A4D372-5FE2-4662-A676-480F14001E19}"/>
              </a:ext>
            </a:extLst>
          </p:cNvPr>
          <p:cNvPicPr>
            <a:picLocks noChangeAspect="1"/>
          </p:cNvPicPr>
          <p:nvPr/>
        </p:nvPicPr>
        <p:blipFill rotWithShape="1">
          <a:blip r:embed="rId9" cstate="screen">
            <a:lum bright="70000" contrast="-70000"/>
            <a:extLst>
              <a:ext uri="{28A0092B-C50C-407E-A947-70E740481C1C}">
                <a14:useLocalDpi xmlns:a14="http://schemas.microsoft.com/office/drawing/2010/main"/>
              </a:ext>
            </a:extLst>
          </a:blip>
          <a:srcRect/>
          <a:stretch/>
        </p:blipFill>
        <p:spPr>
          <a:xfrm>
            <a:off x="3768845" y="2672798"/>
            <a:ext cx="534982" cy="437982"/>
          </a:xfrm>
          <a:prstGeom prst="rect">
            <a:avLst/>
          </a:prstGeom>
        </p:spPr>
      </p:pic>
      <p:sp>
        <p:nvSpPr>
          <p:cNvPr id="27" name="TextBox 26">
            <a:extLst>
              <a:ext uri="{FF2B5EF4-FFF2-40B4-BE49-F238E27FC236}">
                <a16:creationId xmlns:a16="http://schemas.microsoft.com/office/drawing/2014/main" xmlns="" id="{3AE13465-3A80-4605-BBAC-17FA1C37A63D}"/>
              </a:ext>
            </a:extLst>
          </p:cNvPr>
          <p:cNvSpPr txBox="1"/>
          <p:nvPr/>
        </p:nvSpPr>
        <p:spPr>
          <a:xfrm>
            <a:off x="1130126" y="2703582"/>
            <a:ext cx="256132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Business association</a:t>
            </a:r>
          </a:p>
        </p:txBody>
      </p:sp>
      <p:pic>
        <p:nvPicPr>
          <p:cNvPr id="41" name="Picture 40">
            <a:extLst>
              <a:ext uri="{FF2B5EF4-FFF2-40B4-BE49-F238E27FC236}">
                <a16:creationId xmlns:a16="http://schemas.microsoft.com/office/drawing/2014/main" xmlns="" id="{50FFB849-B074-4BB6-800A-D399EEC777B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458614" y="1926054"/>
            <a:ext cx="3426132" cy="3421438"/>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xmlns="" id="{72F0F8EE-7AA5-41E4-94C2-E508E0DA6EFB}"/>
              </a:ext>
            </a:extLst>
          </p:cNvPr>
          <p:cNvPicPr>
            <a:picLocks noChangeAspect="1"/>
          </p:cNvPicPr>
          <p:nvPr/>
        </p:nvPicPr>
        <p:blipFill rotWithShape="1">
          <a:blip r:embed="rId11" cstate="screen">
            <a:lum bright="70000" contrast="-70000"/>
            <a:extLst>
              <a:ext uri="{28A0092B-C50C-407E-A947-70E740481C1C}">
                <a14:useLocalDpi xmlns:a14="http://schemas.microsoft.com/office/drawing/2010/main"/>
              </a:ext>
            </a:extLst>
          </a:blip>
          <a:srcRect/>
          <a:stretch/>
        </p:blipFill>
        <p:spPr>
          <a:xfrm>
            <a:off x="4651042" y="5041545"/>
            <a:ext cx="600559" cy="501816"/>
          </a:xfrm>
          <a:prstGeom prst="rect">
            <a:avLst/>
          </a:prstGeom>
        </p:spPr>
      </p:pic>
      <p:sp>
        <p:nvSpPr>
          <p:cNvPr id="2" name="TextBox 1">
            <a:extLst>
              <a:ext uri="{FF2B5EF4-FFF2-40B4-BE49-F238E27FC236}">
                <a16:creationId xmlns:a16="http://schemas.microsoft.com/office/drawing/2014/main" xmlns="" id="{442661AB-07ED-4EDE-BB1C-7D426692BE36}"/>
              </a:ext>
            </a:extLst>
          </p:cNvPr>
          <p:cNvSpPr txBox="1"/>
          <p:nvPr/>
        </p:nvSpPr>
        <p:spPr>
          <a:xfrm>
            <a:off x="5827013" y="1725185"/>
            <a:ext cx="65451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000" b="0" i="1" u="none" strike="noStrike" kern="1200" cap="none" spc="0" normalizeH="0" baseline="0" noProof="0">
                <a:ln>
                  <a:noFill/>
                </a:ln>
                <a:solidFill>
                  <a:prstClr val="black"/>
                </a:solidFill>
                <a:effectLst/>
                <a:uLnTx/>
                <a:uFillTx/>
                <a:latin typeface="Open Sans"/>
                <a:ea typeface="+mn-ea"/>
                <a:cs typeface="+mn-cs"/>
              </a:rPr>
              <a:t>High</a:t>
            </a:r>
          </a:p>
        </p:txBody>
      </p:sp>
    </p:spTree>
    <p:extLst>
      <p:ext uri="{BB962C8B-B14F-4D97-AF65-F5344CB8AC3E}">
        <p14:creationId xmlns:p14="http://schemas.microsoft.com/office/powerpoint/2010/main" val="2075899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xmlns="" id="{741E5EA1-D478-433D-B077-0DF9DA95369E}"/>
              </a:ext>
            </a:extLst>
          </p:cNvPr>
          <p:cNvSpPr/>
          <p:nvPr/>
        </p:nvSpPr>
        <p:spPr>
          <a:xfrm>
            <a:off x="288129" y="249963"/>
            <a:ext cx="7601857" cy="5741215"/>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9" name="TextBox 8">
            <a:extLst>
              <a:ext uri="{FF2B5EF4-FFF2-40B4-BE49-F238E27FC236}">
                <a16:creationId xmlns:a16="http://schemas.microsoft.com/office/drawing/2014/main" xmlns="" id="{B7C97324-284C-409C-A9C9-5E1C41D64D55}"/>
              </a:ext>
            </a:extLst>
          </p:cNvPr>
          <p:cNvSpPr txBox="1"/>
          <p:nvPr/>
        </p:nvSpPr>
        <p:spPr>
          <a:xfrm>
            <a:off x="400422" y="351945"/>
            <a:ext cx="11018692" cy="157479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Open Sans"/>
                <a:ea typeface="+mn-ea"/>
                <a:cs typeface="+mn-cs"/>
              </a:rPr>
              <a:t>Research objectives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T</a:t>
            </a:r>
            <a:r>
              <a:rPr kumimoji="0" lang="en-US" sz="18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he study aims to deepen the understanding of the incentives, dynamics and </a:t>
            </a:r>
            <a:r>
              <a:rPr kumimoji="0" lang="en-US" sz="1800" b="0" i="0" u="none" strike="noStrike" kern="1200" cap="none" spc="0" normalizeH="0" baseline="0" noProof="0" dirty="0" err="1">
                <a:ln>
                  <a:noFill/>
                </a:ln>
                <a:solidFill>
                  <a:prstClr val="black">
                    <a:lumMod val="95000"/>
                    <a:lumOff val="5000"/>
                  </a:prstClr>
                </a:solidFill>
                <a:effectLst/>
                <a:uLnTx/>
                <a:uFillTx/>
                <a:latin typeface="Open Sans"/>
                <a:ea typeface="+mn-ea"/>
                <a:cs typeface="+mn-cs"/>
              </a:rPr>
              <a:t>organisation</a:t>
            </a:r>
            <a:r>
              <a:rPr kumimoji="0" lang="en-US" sz="1800" b="0" i="0" u="none" strike="noStrike" kern="1200" cap="none" spc="0" normalizeH="0" baseline="0" noProof="0" dirty="0">
                <a:ln>
                  <a:noFill/>
                </a:ln>
                <a:solidFill>
                  <a:prstClr val="black">
                    <a:lumMod val="95000"/>
                    <a:lumOff val="5000"/>
                  </a:prstClr>
                </a:solidFill>
                <a:effectLst/>
                <a:uLnTx/>
                <a:uFillTx/>
                <a:latin typeface="Open Sans"/>
                <a:ea typeface="+mn-ea"/>
                <a:cs typeface="+mn-cs"/>
              </a:rPr>
              <a:t> of MSE segments, to support the development of a more enabling environment for business resilience and growth. In addition, it aims to answer key policy questions, including: </a:t>
            </a:r>
            <a:endParaRPr kumimoji="0" lang="en-ZA" sz="1800" b="0" i="0" u="none" strike="noStrike" kern="1200" cap="none" spc="0" normalizeH="0" baseline="0" noProof="0" dirty="0">
              <a:ln>
                <a:noFill/>
              </a:ln>
              <a:solidFill>
                <a:prstClr val="black">
                  <a:lumMod val="95000"/>
                  <a:lumOff val="5000"/>
                </a:prstClr>
              </a:solidFill>
              <a:effectLst/>
              <a:uLnTx/>
              <a:uFillTx/>
              <a:latin typeface="Open Sans"/>
              <a:ea typeface="+mn-ea"/>
              <a:cs typeface="+mn-cs"/>
            </a:endParaRPr>
          </a:p>
        </p:txBody>
      </p:sp>
      <p:sp>
        <p:nvSpPr>
          <p:cNvPr id="11" name="Rectangle: Rounded Corners 10">
            <a:extLst>
              <a:ext uri="{FF2B5EF4-FFF2-40B4-BE49-F238E27FC236}">
                <a16:creationId xmlns:a16="http://schemas.microsoft.com/office/drawing/2014/main" xmlns="" id="{C377F9B0-D343-4CF8-961A-D8FF5794A9FC}"/>
              </a:ext>
            </a:extLst>
          </p:cNvPr>
          <p:cNvSpPr/>
          <p:nvPr/>
        </p:nvSpPr>
        <p:spPr>
          <a:xfrm>
            <a:off x="573664" y="2285464"/>
            <a:ext cx="7601856" cy="648000"/>
          </a:xfrm>
          <a:prstGeom prst="roundRect">
            <a:avLst>
              <a:gd name="adj" fmla="val 25000"/>
            </a:avLst>
          </a:prstGeom>
          <a:solidFill>
            <a:srgbClr val="8B0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xmlns="" id="{931CAB16-F9E7-46C9-99BD-9C3A3B4EEB4B}"/>
              </a:ext>
            </a:extLst>
          </p:cNvPr>
          <p:cNvSpPr txBox="1"/>
          <p:nvPr/>
        </p:nvSpPr>
        <p:spPr>
          <a:xfrm>
            <a:off x="1110797" y="2293223"/>
            <a:ext cx="6444000" cy="619337"/>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1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mn-ea"/>
                <a:cs typeface="+mn-cs"/>
              </a:rPr>
              <a:t>What are the different incentives that underlie MSE decisions on whether to and how to </a:t>
            </a:r>
            <a:r>
              <a:rPr kumimoji="0" lang="en-US" sz="1600" b="0" i="0" u="none" strike="noStrike" kern="1200" cap="none" spc="0" normalizeH="0" baseline="0" noProof="0" err="1">
                <a:ln>
                  <a:noFill/>
                </a:ln>
                <a:solidFill>
                  <a:srgbClr val="FFFFFF"/>
                </a:solidFill>
                <a:effectLst/>
                <a:uLnTx/>
                <a:uFillTx/>
                <a:latin typeface="Open Sans"/>
                <a:ea typeface="+mn-ea"/>
                <a:cs typeface="+mn-cs"/>
              </a:rPr>
              <a:t>formalise</a:t>
            </a:r>
            <a:r>
              <a:rPr kumimoji="0" lang="en-US" sz="1600" b="0" i="0" u="none" strike="noStrike" kern="1200" cap="none" spc="0" normalizeH="0" baseline="0" noProof="0">
                <a:ln>
                  <a:noFill/>
                </a:ln>
                <a:solidFill>
                  <a:srgbClr val="FFFFFF"/>
                </a:solidFill>
                <a:effectLst/>
                <a:uLnTx/>
                <a:uFillTx/>
                <a:latin typeface="Open Sans"/>
                <a:ea typeface="+mn-ea"/>
                <a:cs typeface="+mn-cs"/>
              </a:rPr>
              <a:t>?</a:t>
            </a:r>
          </a:p>
        </p:txBody>
      </p:sp>
      <p:sp>
        <p:nvSpPr>
          <p:cNvPr id="15" name="Rectangle: Rounded Corners 14">
            <a:extLst>
              <a:ext uri="{FF2B5EF4-FFF2-40B4-BE49-F238E27FC236}">
                <a16:creationId xmlns:a16="http://schemas.microsoft.com/office/drawing/2014/main" xmlns="" id="{188322E9-2250-46BD-A179-B348AFD340DC}"/>
              </a:ext>
            </a:extLst>
          </p:cNvPr>
          <p:cNvSpPr/>
          <p:nvPr/>
        </p:nvSpPr>
        <p:spPr>
          <a:xfrm>
            <a:off x="590376" y="3153821"/>
            <a:ext cx="7585143" cy="648000"/>
          </a:xfrm>
          <a:prstGeom prst="roundRect">
            <a:avLst>
              <a:gd name="adj" fmla="val 25000"/>
            </a:avLst>
          </a:prstGeom>
          <a:solidFill>
            <a:srgbClr val="8B0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7" name="TextBox 16">
            <a:extLst>
              <a:ext uri="{FF2B5EF4-FFF2-40B4-BE49-F238E27FC236}">
                <a16:creationId xmlns:a16="http://schemas.microsoft.com/office/drawing/2014/main" xmlns="" id="{4CF06CD4-753C-4438-BA1A-DCECC8A937CF}"/>
              </a:ext>
            </a:extLst>
          </p:cNvPr>
          <p:cNvSpPr txBox="1"/>
          <p:nvPr/>
        </p:nvSpPr>
        <p:spPr>
          <a:xfrm>
            <a:off x="1115246" y="3163225"/>
            <a:ext cx="7091999" cy="619337"/>
          </a:xfrm>
          <a:prstGeom prst="rect">
            <a:avLst/>
          </a:prstGeom>
          <a:noFill/>
        </p:spPr>
        <p:txBody>
          <a:bodyPr wrap="square" lIns="91440" tIns="45720" rIns="91440" bIns="45720" anchor="t">
            <a:spAutoFit/>
          </a:bodyPr>
          <a:lstStyle>
            <a:defPPr>
              <a:defRPr lang="en-US"/>
            </a:defPPr>
            <a:lvl1pPr fontAlgn="base">
              <a:lnSpc>
                <a:spcPct val="110000"/>
              </a:lnSpc>
              <a:spcBef>
                <a:spcPts val="0"/>
              </a:spcBef>
              <a:spcAft>
                <a:spcPts val="800"/>
              </a:spcAft>
              <a:defRPr b="0" i="0" u="none" strike="noStrike">
                <a:solidFill>
                  <a:schemeClr val="bg1"/>
                </a:solidFill>
                <a:effectLst/>
                <a:latin typeface="Arial" panose="020B0604020202020204" pitchFamily="34" charset="0"/>
              </a:defRPr>
            </a:lvl1pPr>
          </a:lstStyle>
          <a:p>
            <a:pPr marL="0" marR="0" lvl="0" indent="0" algn="l" defTabSz="914400" rtl="0" eaLnBrk="1" fontAlgn="base" latinLnBrk="0" hangingPunct="1">
              <a:lnSpc>
                <a:spcPct val="11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mn-ea"/>
                <a:cs typeface="+mn-cs"/>
              </a:rPr>
              <a:t>How do MSE segments contribute to employment, growth and household resilience, and how does this vary across gender and age?</a:t>
            </a:r>
          </a:p>
        </p:txBody>
      </p:sp>
      <p:sp>
        <p:nvSpPr>
          <p:cNvPr id="19" name="Rectangle: Rounded Corners 18">
            <a:extLst>
              <a:ext uri="{FF2B5EF4-FFF2-40B4-BE49-F238E27FC236}">
                <a16:creationId xmlns:a16="http://schemas.microsoft.com/office/drawing/2014/main" xmlns="" id="{2A5780C8-34B4-4171-9D52-FE92D8155561}"/>
              </a:ext>
            </a:extLst>
          </p:cNvPr>
          <p:cNvSpPr/>
          <p:nvPr/>
        </p:nvSpPr>
        <p:spPr>
          <a:xfrm>
            <a:off x="573663" y="4016325"/>
            <a:ext cx="7585142" cy="648000"/>
          </a:xfrm>
          <a:prstGeom prst="roundRect">
            <a:avLst>
              <a:gd name="adj" fmla="val 25000"/>
            </a:avLst>
          </a:prstGeom>
          <a:solidFill>
            <a:srgbClr val="8B0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1" name="TextBox 20">
            <a:extLst>
              <a:ext uri="{FF2B5EF4-FFF2-40B4-BE49-F238E27FC236}">
                <a16:creationId xmlns:a16="http://schemas.microsoft.com/office/drawing/2014/main" xmlns="" id="{DB142F65-ED27-4A4D-8616-2266167BA3E8}"/>
              </a:ext>
            </a:extLst>
          </p:cNvPr>
          <p:cNvSpPr txBox="1"/>
          <p:nvPr/>
        </p:nvSpPr>
        <p:spPr>
          <a:xfrm>
            <a:off x="1110797" y="4032506"/>
            <a:ext cx="6444000" cy="619337"/>
          </a:xfrm>
          <a:prstGeom prst="rect">
            <a:avLst/>
          </a:prstGeom>
          <a:noFill/>
        </p:spPr>
        <p:txBody>
          <a:bodyPr wrap="square" lIns="91440" tIns="45720" rIns="91440" bIns="45720" anchor="t">
            <a:spAutoFit/>
          </a:bodyPr>
          <a:lstStyle>
            <a:defPPr>
              <a:defRPr lang="en-US"/>
            </a:defPPr>
            <a:lvl1pPr fontAlgn="base">
              <a:lnSpc>
                <a:spcPct val="110000"/>
              </a:lnSpc>
              <a:spcBef>
                <a:spcPts val="0"/>
              </a:spcBef>
              <a:spcAft>
                <a:spcPts val="800"/>
              </a:spcAft>
              <a:defRPr b="0" i="0" u="none" strike="noStrike">
                <a:solidFill>
                  <a:schemeClr val="bg1"/>
                </a:solidFill>
                <a:effectLst/>
                <a:latin typeface="Arial" panose="020B0604020202020204" pitchFamily="34" charset="0"/>
              </a:defRPr>
            </a:lvl1pPr>
          </a:lstStyle>
          <a:p>
            <a:pPr marL="0" marR="0" lvl="0" indent="0" algn="l" defTabSz="914400" rtl="0" eaLnBrk="1" fontAlgn="base" latinLnBrk="0" hangingPunct="1">
              <a:lnSpc>
                <a:spcPct val="110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What has been the effect of COVID-19 economic disruption on different MSE segments?</a:t>
            </a:r>
          </a:p>
        </p:txBody>
      </p:sp>
      <p:sp>
        <p:nvSpPr>
          <p:cNvPr id="23" name="Rectangle: Rounded Corners 22">
            <a:extLst>
              <a:ext uri="{FF2B5EF4-FFF2-40B4-BE49-F238E27FC236}">
                <a16:creationId xmlns:a16="http://schemas.microsoft.com/office/drawing/2014/main" xmlns="" id="{DA826F55-1E09-4750-966F-0DE993E96751}"/>
              </a:ext>
            </a:extLst>
          </p:cNvPr>
          <p:cNvSpPr/>
          <p:nvPr/>
        </p:nvSpPr>
        <p:spPr>
          <a:xfrm>
            <a:off x="590377" y="4849674"/>
            <a:ext cx="7568428" cy="648000"/>
          </a:xfrm>
          <a:prstGeom prst="roundRect">
            <a:avLst>
              <a:gd name="adj" fmla="val 25000"/>
            </a:avLst>
          </a:prstGeom>
          <a:solidFill>
            <a:srgbClr val="8B0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5" name="TextBox 24">
            <a:extLst>
              <a:ext uri="{FF2B5EF4-FFF2-40B4-BE49-F238E27FC236}">
                <a16:creationId xmlns:a16="http://schemas.microsoft.com/office/drawing/2014/main" xmlns="" id="{48DA451B-29EA-4427-B39D-38AFD57AE5C2}"/>
              </a:ext>
            </a:extLst>
          </p:cNvPr>
          <p:cNvSpPr txBox="1"/>
          <p:nvPr/>
        </p:nvSpPr>
        <p:spPr>
          <a:xfrm>
            <a:off x="1110797" y="4861669"/>
            <a:ext cx="6444000" cy="619337"/>
          </a:xfrm>
          <a:prstGeom prst="rect">
            <a:avLst/>
          </a:prstGeom>
          <a:noFill/>
        </p:spPr>
        <p:txBody>
          <a:bodyPr wrap="square" lIns="91440" tIns="45720" rIns="91440" bIns="45720" anchor="t">
            <a:spAutoFit/>
          </a:bodyPr>
          <a:lstStyle>
            <a:defPPr>
              <a:defRPr lang="en-US"/>
            </a:defPPr>
            <a:lvl1pPr fontAlgn="base">
              <a:lnSpc>
                <a:spcPct val="110000"/>
              </a:lnSpc>
              <a:spcBef>
                <a:spcPts val="0"/>
              </a:spcBef>
              <a:spcAft>
                <a:spcPts val="800"/>
              </a:spcAft>
              <a:defRPr b="0" i="0" u="none" strike="noStrike">
                <a:solidFill>
                  <a:schemeClr val="bg1"/>
                </a:solidFill>
                <a:effectLst/>
                <a:latin typeface="Arial" panose="020B0604020202020204" pitchFamily="34" charset="0"/>
              </a:defRPr>
            </a:lvl1pPr>
          </a:lstStyle>
          <a:p>
            <a:pPr marL="0" marR="0" lvl="0" indent="0" algn="l" defTabSz="914400" rtl="0" eaLnBrk="1" fontAlgn="base" latinLnBrk="0" hangingPunct="1">
              <a:lnSpc>
                <a:spcPct val="11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mn-ea"/>
                <a:cs typeface="+mn-cs"/>
              </a:rPr>
              <a:t>What role could the government play in creating an enabling environment for informal MSE segments?</a:t>
            </a:r>
          </a:p>
        </p:txBody>
      </p:sp>
      <p:sp>
        <p:nvSpPr>
          <p:cNvPr id="27" name="Oval 26">
            <a:extLst>
              <a:ext uri="{FF2B5EF4-FFF2-40B4-BE49-F238E27FC236}">
                <a16:creationId xmlns:a16="http://schemas.microsoft.com/office/drawing/2014/main" xmlns="" id="{6E81C818-E071-43E2-A0B1-0B9F2AF48CCA}"/>
              </a:ext>
            </a:extLst>
          </p:cNvPr>
          <p:cNvSpPr/>
          <p:nvPr/>
        </p:nvSpPr>
        <p:spPr>
          <a:xfrm>
            <a:off x="400422" y="2249464"/>
            <a:ext cx="720000" cy="720000"/>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9" name="Oval 28">
            <a:extLst>
              <a:ext uri="{FF2B5EF4-FFF2-40B4-BE49-F238E27FC236}">
                <a16:creationId xmlns:a16="http://schemas.microsoft.com/office/drawing/2014/main" xmlns="" id="{D5B16601-4399-4CB8-967C-8A349640018D}"/>
              </a:ext>
            </a:extLst>
          </p:cNvPr>
          <p:cNvSpPr/>
          <p:nvPr/>
        </p:nvSpPr>
        <p:spPr>
          <a:xfrm>
            <a:off x="400422" y="3117821"/>
            <a:ext cx="720000" cy="720000"/>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1" name="Oval 30">
            <a:extLst>
              <a:ext uri="{FF2B5EF4-FFF2-40B4-BE49-F238E27FC236}">
                <a16:creationId xmlns:a16="http://schemas.microsoft.com/office/drawing/2014/main" xmlns="" id="{E9C7D7E2-47A4-4A52-863B-E2CA28404F81}"/>
              </a:ext>
            </a:extLst>
          </p:cNvPr>
          <p:cNvSpPr/>
          <p:nvPr/>
        </p:nvSpPr>
        <p:spPr>
          <a:xfrm>
            <a:off x="400422" y="3980325"/>
            <a:ext cx="720000" cy="720000"/>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3" name="Oval 32">
            <a:extLst>
              <a:ext uri="{FF2B5EF4-FFF2-40B4-BE49-F238E27FC236}">
                <a16:creationId xmlns:a16="http://schemas.microsoft.com/office/drawing/2014/main" xmlns="" id="{D167A61A-402F-4E1B-8AD7-8B0A30F31761}"/>
              </a:ext>
            </a:extLst>
          </p:cNvPr>
          <p:cNvSpPr/>
          <p:nvPr/>
        </p:nvSpPr>
        <p:spPr>
          <a:xfrm>
            <a:off x="400422" y="4813674"/>
            <a:ext cx="720000" cy="720000"/>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5" name="TextBox 34">
            <a:extLst>
              <a:ext uri="{FF2B5EF4-FFF2-40B4-BE49-F238E27FC236}">
                <a16:creationId xmlns:a16="http://schemas.microsoft.com/office/drawing/2014/main" xmlns="" id="{0D44C647-997F-479D-823F-FD5FA33EDAE5}"/>
              </a:ext>
            </a:extLst>
          </p:cNvPr>
          <p:cNvSpPr txBox="1"/>
          <p:nvPr/>
        </p:nvSpPr>
        <p:spPr>
          <a:xfrm>
            <a:off x="445363" y="2347854"/>
            <a:ext cx="6301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800" b="1" i="0" u="none" strike="noStrike" kern="1200" cap="none" spc="0" normalizeH="0" baseline="0" noProof="0">
                <a:ln>
                  <a:noFill/>
                </a:ln>
                <a:solidFill>
                  <a:srgbClr val="FFFFFF"/>
                </a:solidFill>
                <a:effectLst/>
                <a:uLnTx/>
                <a:uFillTx/>
                <a:latin typeface="Open Sans"/>
                <a:ea typeface="+mn-ea"/>
                <a:cs typeface="+mn-cs"/>
              </a:rPr>
              <a:t>1</a:t>
            </a:r>
          </a:p>
        </p:txBody>
      </p:sp>
      <p:sp>
        <p:nvSpPr>
          <p:cNvPr id="37" name="TextBox 36">
            <a:extLst>
              <a:ext uri="{FF2B5EF4-FFF2-40B4-BE49-F238E27FC236}">
                <a16:creationId xmlns:a16="http://schemas.microsoft.com/office/drawing/2014/main" xmlns="" id="{3900A93B-F218-4CC2-B0A1-8B37F4C09B8C}"/>
              </a:ext>
            </a:extLst>
          </p:cNvPr>
          <p:cNvSpPr txBox="1"/>
          <p:nvPr/>
        </p:nvSpPr>
        <p:spPr>
          <a:xfrm>
            <a:off x="445363" y="3216211"/>
            <a:ext cx="6301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800" b="1" i="0" u="none" strike="noStrike" kern="1200" cap="none" spc="0" normalizeH="0" baseline="0" noProof="0">
                <a:ln>
                  <a:noFill/>
                </a:ln>
                <a:solidFill>
                  <a:srgbClr val="FFFFFF"/>
                </a:solidFill>
                <a:effectLst/>
                <a:uLnTx/>
                <a:uFillTx/>
                <a:latin typeface="Open Sans"/>
                <a:ea typeface="+mn-ea"/>
                <a:cs typeface="+mn-cs"/>
              </a:rPr>
              <a:t>2</a:t>
            </a:r>
          </a:p>
        </p:txBody>
      </p:sp>
      <p:sp>
        <p:nvSpPr>
          <p:cNvPr id="39" name="TextBox 38">
            <a:extLst>
              <a:ext uri="{FF2B5EF4-FFF2-40B4-BE49-F238E27FC236}">
                <a16:creationId xmlns:a16="http://schemas.microsoft.com/office/drawing/2014/main" xmlns="" id="{5BD5DB06-2530-46FD-9589-3355D2358FEB}"/>
              </a:ext>
            </a:extLst>
          </p:cNvPr>
          <p:cNvSpPr txBox="1"/>
          <p:nvPr/>
        </p:nvSpPr>
        <p:spPr>
          <a:xfrm>
            <a:off x="445363" y="4078715"/>
            <a:ext cx="6301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800" b="1" i="0" u="none" strike="noStrike" kern="1200" cap="none" spc="0" normalizeH="0" baseline="0" noProof="0">
                <a:ln>
                  <a:noFill/>
                </a:ln>
                <a:solidFill>
                  <a:srgbClr val="FFFFFF"/>
                </a:solidFill>
                <a:effectLst/>
                <a:uLnTx/>
                <a:uFillTx/>
                <a:latin typeface="Open Sans"/>
                <a:ea typeface="+mn-ea"/>
                <a:cs typeface="+mn-cs"/>
              </a:rPr>
              <a:t>3</a:t>
            </a:r>
          </a:p>
        </p:txBody>
      </p:sp>
      <p:sp>
        <p:nvSpPr>
          <p:cNvPr id="41" name="TextBox 40">
            <a:extLst>
              <a:ext uri="{FF2B5EF4-FFF2-40B4-BE49-F238E27FC236}">
                <a16:creationId xmlns:a16="http://schemas.microsoft.com/office/drawing/2014/main" xmlns="" id="{F23E67F5-FA13-4E46-9C60-D0087AF3712E}"/>
              </a:ext>
            </a:extLst>
          </p:cNvPr>
          <p:cNvSpPr txBox="1"/>
          <p:nvPr/>
        </p:nvSpPr>
        <p:spPr>
          <a:xfrm>
            <a:off x="445363" y="4912064"/>
            <a:ext cx="6301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800" b="1" i="0" u="none" strike="noStrike" kern="1200" cap="none" spc="0" normalizeH="0" baseline="0" noProof="0">
                <a:ln>
                  <a:noFill/>
                </a:ln>
                <a:solidFill>
                  <a:srgbClr val="FFFFFF"/>
                </a:solidFill>
                <a:effectLst/>
                <a:uLnTx/>
                <a:uFillTx/>
                <a:latin typeface="Open Sans"/>
                <a:ea typeface="+mn-ea"/>
                <a:cs typeface="+mn-cs"/>
              </a:rPr>
              <a:t>4</a:t>
            </a:r>
          </a:p>
        </p:txBody>
      </p:sp>
    </p:spTree>
    <p:extLst>
      <p:ext uri="{BB962C8B-B14F-4D97-AF65-F5344CB8AC3E}">
        <p14:creationId xmlns:p14="http://schemas.microsoft.com/office/powerpoint/2010/main" val="1935306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a:extLst>
              <a:ext uri="{FF2B5EF4-FFF2-40B4-BE49-F238E27FC236}">
                <a16:creationId xmlns:a16="http://schemas.microsoft.com/office/drawing/2014/main" xmlns="" id="{45C964BD-0535-469D-9CE4-67BF25C9BC31}"/>
              </a:ext>
            </a:extLst>
          </p:cNvPr>
          <p:cNvGraphicFramePr/>
          <p:nvPr/>
        </p:nvGraphicFramePr>
        <p:xfrm>
          <a:off x="7271006" y="3105642"/>
          <a:ext cx="5057384" cy="17068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xmlns="" id="{57F0BE09-BE7B-4D13-9FAC-A6E23C86D04C}"/>
              </a:ext>
            </a:extLst>
          </p:cNvPr>
          <p:cNvGraphicFramePr/>
          <p:nvPr/>
        </p:nvGraphicFramePr>
        <p:xfrm>
          <a:off x="4777812" y="3105642"/>
          <a:ext cx="5057384" cy="17068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xmlns="" id="{58D31A87-2FE4-42A7-8E2B-87844827BDC0}"/>
              </a:ext>
            </a:extLst>
          </p:cNvPr>
          <p:cNvGraphicFramePr/>
          <p:nvPr/>
        </p:nvGraphicFramePr>
        <p:xfrm>
          <a:off x="2263211" y="3105642"/>
          <a:ext cx="5057384" cy="1706856"/>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 Placeholder 2">
            <a:extLst>
              <a:ext uri="{FF2B5EF4-FFF2-40B4-BE49-F238E27FC236}">
                <a16:creationId xmlns:a16="http://schemas.microsoft.com/office/drawing/2014/main" xmlns="" id="{8086D1C1-1CEB-4164-8BC4-9884CE5FE0DB}"/>
              </a:ext>
            </a:extLst>
          </p:cNvPr>
          <p:cNvSpPr>
            <a:spLocks noGrp="1"/>
          </p:cNvSpPr>
          <p:nvPr>
            <p:ph type="body" sz="quarter" idx="10"/>
          </p:nvPr>
        </p:nvSpPr>
        <p:spPr>
          <a:xfrm>
            <a:off x="873179" y="191655"/>
            <a:ext cx="9797042" cy="493099"/>
          </a:xfrm>
        </p:spPr>
        <p:txBody>
          <a:bodyPr/>
          <a:lstStyle/>
          <a:p>
            <a:r>
              <a:rPr lang="en-ZA" b="1"/>
              <a:t>Government compliance</a:t>
            </a:r>
          </a:p>
        </p:txBody>
      </p:sp>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pic>
        <p:nvPicPr>
          <p:cNvPr id="2" name="Picture 1" descr="A close up of a logo&#10;&#10;Description automatically generated">
            <a:extLst>
              <a:ext uri="{FF2B5EF4-FFF2-40B4-BE49-F238E27FC236}">
                <a16:creationId xmlns:a16="http://schemas.microsoft.com/office/drawing/2014/main" xmlns="" id="{2E3EAAA8-EBEA-443C-A8C3-C41B38E0FA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5412" y="142751"/>
            <a:ext cx="441934" cy="464664"/>
          </a:xfrm>
          <a:prstGeom prst="rect">
            <a:avLst/>
          </a:prstGeom>
        </p:spPr>
      </p:pic>
      <p:graphicFrame>
        <p:nvGraphicFramePr>
          <p:cNvPr id="7" name="Chart 6">
            <a:extLst>
              <a:ext uri="{FF2B5EF4-FFF2-40B4-BE49-F238E27FC236}">
                <a16:creationId xmlns:a16="http://schemas.microsoft.com/office/drawing/2014/main" xmlns="" id="{AA677A60-5864-4E02-AAD8-5FB6E947A954}"/>
              </a:ext>
            </a:extLst>
          </p:cNvPr>
          <p:cNvGraphicFramePr/>
          <p:nvPr>
            <p:extLst>
              <p:ext uri="{D42A27DB-BD31-4B8C-83A1-F6EECF244321}">
                <p14:modId xmlns:p14="http://schemas.microsoft.com/office/powerpoint/2010/main" val="1122256620"/>
              </p:ext>
            </p:extLst>
          </p:nvPr>
        </p:nvGraphicFramePr>
        <p:xfrm>
          <a:off x="-114503" y="3096586"/>
          <a:ext cx="4909417" cy="1715912"/>
        </p:xfrm>
        <a:graphic>
          <a:graphicData uri="http://schemas.openxmlformats.org/drawingml/2006/chart">
            <c:chart xmlns:c="http://schemas.openxmlformats.org/drawingml/2006/chart" xmlns:r="http://schemas.openxmlformats.org/officeDocument/2006/relationships" r:id="rId6"/>
          </a:graphicData>
        </a:graphic>
      </p:graphicFrame>
      <p:cxnSp>
        <p:nvCxnSpPr>
          <p:cNvPr id="27" name="Straight Connector 26">
            <a:extLst>
              <a:ext uri="{FF2B5EF4-FFF2-40B4-BE49-F238E27FC236}">
                <a16:creationId xmlns:a16="http://schemas.microsoft.com/office/drawing/2014/main" xmlns="" id="{EDA3DC29-C2AB-40EC-AA49-29103ED213F0}"/>
              </a:ext>
            </a:extLst>
          </p:cNvPr>
          <p:cNvCxnSpPr>
            <a:cxnSpLocks/>
          </p:cNvCxnSpPr>
          <p:nvPr/>
        </p:nvCxnSpPr>
        <p:spPr>
          <a:xfrm>
            <a:off x="2238375" y="994676"/>
            <a:ext cx="0" cy="482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DD070971-9197-499C-B99C-905F08876829}"/>
              </a:ext>
            </a:extLst>
          </p:cNvPr>
          <p:cNvCxnSpPr>
            <a:cxnSpLocks/>
          </p:cNvCxnSpPr>
          <p:nvPr/>
        </p:nvCxnSpPr>
        <p:spPr>
          <a:xfrm>
            <a:off x="4726781" y="994676"/>
            <a:ext cx="0" cy="482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B35EC013-9D17-442D-B5D0-22E1006093C4}"/>
              </a:ext>
            </a:extLst>
          </p:cNvPr>
          <p:cNvCxnSpPr>
            <a:cxnSpLocks/>
          </p:cNvCxnSpPr>
          <p:nvPr/>
        </p:nvCxnSpPr>
        <p:spPr>
          <a:xfrm>
            <a:off x="7215187" y="994676"/>
            <a:ext cx="0" cy="482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16ECEE9C-82DC-4A2A-AC02-20F2F67AEA88}"/>
              </a:ext>
            </a:extLst>
          </p:cNvPr>
          <p:cNvCxnSpPr>
            <a:cxnSpLocks/>
          </p:cNvCxnSpPr>
          <p:nvPr/>
        </p:nvCxnSpPr>
        <p:spPr>
          <a:xfrm>
            <a:off x="9703593" y="994676"/>
            <a:ext cx="0" cy="482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806BB366-B7C0-4703-98D4-0F27FAA85196}"/>
              </a:ext>
            </a:extLst>
          </p:cNvPr>
          <p:cNvSpPr txBox="1"/>
          <p:nvPr/>
        </p:nvSpPr>
        <p:spPr>
          <a:xfrm>
            <a:off x="2390408" y="863476"/>
            <a:ext cx="2202984"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50000"/>
                  </a:srgbClr>
                </a:solidFill>
                <a:effectLst/>
                <a:uLnTx/>
                <a:uFillTx/>
                <a:latin typeface="Open Sans"/>
                <a:ea typeface="+mn-ea"/>
                <a:cs typeface="+mn-cs"/>
              </a:rPr>
              <a:t>MOSTLY INFORMAL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FFFFFF">
                    <a:lumMod val="50000"/>
                  </a:srgbClr>
                </a:solidFill>
                <a:effectLst/>
                <a:uLnTx/>
                <a:uFillTx/>
                <a:latin typeface="Open Sans"/>
                <a:ea typeface="+mn-ea"/>
                <a:cs typeface="+mn-cs"/>
              </a:rPr>
              <a:t>770,000 enterprises</a:t>
            </a:r>
          </a:p>
        </p:txBody>
      </p:sp>
      <p:sp>
        <p:nvSpPr>
          <p:cNvPr id="34" name="TextBox 33">
            <a:extLst>
              <a:ext uri="{FF2B5EF4-FFF2-40B4-BE49-F238E27FC236}">
                <a16:creationId xmlns:a16="http://schemas.microsoft.com/office/drawing/2014/main" xmlns="" id="{3660E438-67B6-416D-882B-763A68A33A70}"/>
              </a:ext>
            </a:extLst>
          </p:cNvPr>
          <p:cNvSpPr txBox="1"/>
          <p:nvPr/>
        </p:nvSpPr>
        <p:spPr>
          <a:xfrm>
            <a:off x="4855520" y="875334"/>
            <a:ext cx="2249570"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001E28">
                    <a:lumMod val="75000"/>
                    <a:lumOff val="25000"/>
                  </a:srgbClr>
                </a:solidFill>
                <a:effectLst/>
                <a:uLnTx/>
                <a:uFillTx/>
                <a:latin typeface="Open Sans"/>
                <a:ea typeface="+mn-ea"/>
                <a:cs typeface="+mn-cs"/>
              </a:rPr>
              <a:t>IN BETWEENS</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001E28">
                    <a:lumMod val="75000"/>
                    <a:lumOff val="25000"/>
                  </a:srgbClr>
                </a:solidFill>
                <a:effectLst/>
                <a:uLnTx/>
                <a:uFillTx/>
                <a:latin typeface="Open Sans"/>
                <a:ea typeface="+mn-ea"/>
                <a:cs typeface="+mn-cs"/>
              </a:rPr>
              <a:t>200,000 enterprises</a:t>
            </a:r>
          </a:p>
        </p:txBody>
      </p:sp>
      <p:sp>
        <p:nvSpPr>
          <p:cNvPr id="36" name="TextBox 35">
            <a:extLst>
              <a:ext uri="{FF2B5EF4-FFF2-40B4-BE49-F238E27FC236}">
                <a16:creationId xmlns:a16="http://schemas.microsoft.com/office/drawing/2014/main" xmlns="" id="{0FC87CD9-4CA6-4C3F-823D-D2DEE9885CCF}"/>
              </a:ext>
            </a:extLst>
          </p:cNvPr>
          <p:cNvSpPr txBox="1"/>
          <p:nvPr/>
        </p:nvSpPr>
        <p:spPr>
          <a:xfrm>
            <a:off x="7443419" y="875334"/>
            <a:ext cx="1982551"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prstClr val="black">
                    <a:lumMod val="75000"/>
                    <a:lumOff val="25000"/>
                  </a:prstClr>
                </a:solidFill>
                <a:effectLst/>
                <a:uLnTx/>
                <a:uFillTx/>
                <a:latin typeface="Open Sans"/>
                <a:ea typeface="+mn-ea"/>
                <a:cs typeface="+mn-cs"/>
              </a:rPr>
              <a:t>MOSTLY FORMAL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prstClr val="black">
                    <a:lumMod val="75000"/>
                    <a:lumOff val="25000"/>
                  </a:prstClr>
                </a:solidFill>
                <a:effectLst/>
                <a:uLnTx/>
                <a:uFillTx/>
                <a:latin typeface="Open Sans"/>
                <a:ea typeface="+mn-ea"/>
                <a:cs typeface="+mn-cs"/>
              </a:rPr>
              <a:t>80,000 enterprises</a:t>
            </a:r>
          </a:p>
        </p:txBody>
      </p:sp>
      <p:sp>
        <p:nvSpPr>
          <p:cNvPr id="38" name="TextBox 37">
            <a:extLst>
              <a:ext uri="{FF2B5EF4-FFF2-40B4-BE49-F238E27FC236}">
                <a16:creationId xmlns:a16="http://schemas.microsoft.com/office/drawing/2014/main" xmlns="" id="{ED97F4D5-FC21-4FF0-8E49-B8513E7390C4}"/>
              </a:ext>
            </a:extLst>
          </p:cNvPr>
          <p:cNvSpPr txBox="1"/>
          <p:nvPr/>
        </p:nvSpPr>
        <p:spPr>
          <a:xfrm>
            <a:off x="10011715" y="875334"/>
            <a:ext cx="1828800"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8B0E3A"/>
                </a:solidFill>
                <a:effectLst/>
                <a:uLnTx/>
                <a:uFillTx/>
                <a:latin typeface="Open Sans"/>
                <a:ea typeface="+mn-ea"/>
                <a:cs typeface="+mn-cs"/>
              </a:rPr>
              <a:t>NAIROBI TOTAL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8B0E3A"/>
                </a:solidFill>
                <a:effectLst/>
                <a:uLnTx/>
                <a:uFillTx/>
                <a:latin typeface="Open Sans"/>
                <a:ea typeface="+mn-ea"/>
                <a:cs typeface="+mn-cs"/>
              </a:rPr>
              <a:t>1 M enterprises</a:t>
            </a:r>
          </a:p>
        </p:txBody>
      </p:sp>
      <p:graphicFrame>
        <p:nvGraphicFramePr>
          <p:cNvPr id="40" name="Chart 39">
            <a:extLst>
              <a:ext uri="{FF2B5EF4-FFF2-40B4-BE49-F238E27FC236}">
                <a16:creationId xmlns:a16="http://schemas.microsoft.com/office/drawing/2014/main" xmlns="" id="{CEE17AD4-0488-4FFF-8959-8A17C62022F5}"/>
              </a:ext>
            </a:extLst>
          </p:cNvPr>
          <p:cNvGraphicFramePr/>
          <p:nvPr/>
        </p:nvGraphicFramePr>
        <p:xfrm>
          <a:off x="2323880" y="1667158"/>
          <a:ext cx="1968500" cy="972000"/>
        </p:xfrm>
        <a:graphic>
          <a:graphicData uri="http://schemas.openxmlformats.org/drawingml/2006/chart">
            <c:chart xmlns:c="http://schemas.openxmlformats.org/drawingml/2006/chart" xmlns:r="http://schemas.openxmlformats.org/officeDocument/2006/relationships" r:id="rId7"/>
          </a:graphicData>
        </a:graphic>
      </p:graphicFrame>
      <p:sp>
        <p:nvSpPr>
          <p:cNvPr id="42" name="TextBox 41">
            <a:extLst>
              <a:ext uri="{FF2B5EF4-FFF2-40B4-BE49-F238E27FC236}">
                <a16:creationId xmlns:a16="http://schemas.microsoft.com/office/drawing/2014/main" xmlns="" id="{6AEE7789-05B4-41B2-B166-D480BD7D9E97}"/>
              </a:ext>
            </a:extLst>
          </p:cNvPr>
          <p:cNvSpPr txBox="1"/>
          <p:nvPr/>
        </p:nvSpPr>
        <p:spPr>
          <a:xfrm>
            <a:off x="3734704" y="1999270"/>
            <a:ext cx="7005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a:ln>
                  <a:noFill/>
                </a:ln>
                <a:solidFill>
                  <a:srgbClr val="FFFFFF">
                    <a:lumMod val="50000"/>
                  </a:srgbClr>
                </a:solidFill>
                <a:effectLst/>
                <a:uLnTx/>
                <a:uFillTx/>
                <a:latin typeface="Open Sans" panose="020B0606030504020204" pitchFamily="34" charset="0"/>
                <a:ea typeface="+mn-ea"/>
                <a:cs typeface="+mn-cs"/>
              </a:rPr>
              <a:t>11%</a:t>
            </a:r>
          </a:p>
        </p:txBody>
      </p:sp>
      <p:graphicFrame>
        <p:nvGraphicFramePr>
          <p:cNvPr id="44" name="Chart 43">
            <a:extLst>
              <a:ext uri="{FF2B5EF4-FFF2-40B4-BE49-F238E27FC236}">
                <a16:creationId xmlns:a16="http://schemas.microsoft.com/office/drawing/2014/main" xmlns="" id="{EBC6B8EF-0C28-421A-A9C1-80339C77EDC2}"/>
              </a:ext>
            </a:extLst>
          </p:cNvPr>
          <p:cNvGraphicFramePr/>
          <p:nvPr/>
        </p:nvGraphicFramePr>
        <p:xfrm>
          <a:off x="4787450" y="1667158"/>
          <a:ext cx="1968500" cy="972000"/>
        </p:xfrm>
        <a:graphic>
          <a:graphicData uri="http://schemas.openxmlformats.org/drawingml/2006/chart">
            <c:chart xmlns:c="http://schemas.openxmlformats.org/drawingml/2006/chart" xmlns:r="http://schemas.openxmlformats.org/officeDocument/2006/relationships" r:id="rId8"/>
          </a:graphicData>
        </a:graphic>
      </p:graphicFrame>
      <p:sp>
        <p:nvSpPr>
          <p:cNvPr id="46" name="TextBox 45">
            <a:extLst>
              <a:ext uri="{FF2B5EF4-FFF2-40B4-BE49-F238E27FC236}">
                <a16:creationId xmlns:a16="http://schemas.microsoft.com/office/drawing/2014/main" xmlns="" id="{144DA09B-C7ED-4666-A4C0-0D0224F8C51D}"/>
              </a:ext>
            </a:extLst>
          </p:cNvPr>
          <p:cNvSpPr txBox="1"/>
          <p:nvPr/>
        </p:nvSpPr>
        <p:spPr>
          <a:xfrm>
            <a:off x="6198274" y="1999270"/>
            <a:ext cx="7005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a:ln>
                  <a:noFill/>
                </a:ln>
                <a:solidFill>
                  <a:srgbClr val="001E28">
                    <a:lumMod val="75000"/>
                    <a:lumOff val="25000"/>
                  </a:srgbClr>
                </a:solidFill>
                <a:effectLst/>
                <a:uLnTx/>
                <a:uFillTx/>
                <a:latin typeface="Open Sans" panose="020B0606030504020204" pitchFamily="34" charset="0"/>
                <a:ea typeface="+mn-ea"/>
                <a:cs typeface="+mn-cs"/>
              </a:rPr>
              <a:t>96%</a:t>
            </a:r>
          </a:p>
        </p:txBody>
      </p:sp>
      <p:graphicFrame>
        <p:nvGraphicFramePr>
          <p:cNvPr id="48" name="Chart 47">
            <a:extLst>
              <a:ext uri="{FF2B5EF4-FFF2-40B4-BE49-F238E27FC236}">
                <a16:creationId xmlns:a16="http://schemas.microsoft.com/office/drawing/2014/main" xmlns="" id="{6BAD3F64-C2D8-499A-87CA-B9715BEDFBE9}"/>
              </a:ext>
            </a:extLst>
          </p:cNvPr>
          <p:cNvGraphicFramePr/>
          <p:nvPr/>
        </p:nvGraphicFramePr>
        <p:xfrm>
          <a:off x="7160908" y="1667158"/>
          <a:ext cx="1968500" cy="972000"/>
        </p:xfrm>
        <a:graphic>
          <a:graphicData uri="http://schemas.openxmlformats.org/drawingml/2006/chart">
            <c:chart xmlns:c="http://schemas.openxmlformats.org/drawingml/2006/chart" xmlns:r="http://schemas.openxmlformats.org/officeDocument/2006/relationships" r:id="rId9"/>
          </a:graphicData>
        </a:graphic>
      </p:graphicFrame>
      <p:sp>
        <p:nvSpPr>
          <p:cNvPr id="50" name="TextBox 49">
            <a:extLst>
              <a:ext uri="{FF2B5EF4-FFF2-40B4-BE49-F238E27FC236}">
                <a16:creationId xmlns:a16="http://schemas.microsoft.com/office/drawing/2014/main" xmlns="" id="{654901E0-A669-4415-8E68-05669D8C37CA}"/>
              </a:ext>
            </a:extLst>
          </p:cNvPr>
          <p:cNvSpPr txBox="1"/>
          <p:nvPr/>
        </p:nvSpPr>
        <p:spPr>
          <a:xfrm>
            <a:off x="8571732" y="1999270"/>
            <a:ext cx="7005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mn-ea"/>
                <a:cs typeface="+mn-cs"/>
              </a:rPr>
              <a:t>100%</a:t>
            </a:r>
          </a:p>
        </p:txBody>
      </p:sp>
      <p:graphicFrame>
        <p:nvGraphicFramePr>
          <p:cNvPr id="52" name="Chart 51">
            <a:extLst>
              <a:ext uri="{FF2B5EF4-FFF2-40B4-BE49-F238E27FC236}">
                <a16:creationId xmlns:a16="http://schemas.microsoft.com/office/drawing/2014/main" xmlns="" id="{3606BEA4-B5D1-41A5-B2A5-5C9C43D236A7}"/>
              </a:ext>
            </a:extLst>
          </p:cNvPr>
          <p:cNvGraphicFramePr/>
          <p:nvPr/>
        </p:nvGraphicFramePr>
        <p:xfrm>
          <a:off x="9707916" y="1667158"/>
          <a:ext cx="1968500" cy="972000"/>
        </p:xfrm>
        <a:graphic>
          <a:graphicData uri="http://schemas.openxmlformats.org/drawingml/2006/chart">
            <c:chart xmlns:c="http://schemas.openxmlformats.org/drawingml/2006/chart" xmlns:r="http://schemas.openxmlformats.org/officeDocument/2006/relationships" r:id="rId10"/>
          </a:graphicData>
        </a:graphic>
      </p:graphicFrame>
      <p:sp>
        <p:nvSpPr>
          <p:cNvPr id="54" name="TextBox 53">
            <a:extLst>
              <a:ext uri="{FF2B5EF4-FFF2-40B4-BE49-F238E27FC236}">
                <a16:creationId xmlns:a16="http://schemas.microsoft.com/office/drawing/2014/main" xmlns="" id="{92FD982E-AA4E-41B2-9C78-2DC5BDDC4797}"/>
              </a:ext>
            </a:extLst>
          </p:cNvPr>
          <p:cNvSpPr txBox="1"/>
          <p:nvPr/>
        </p:nvSpPr>
        <p:spPr>
          <a:xfrm>
            <a:off x="11118740" y="1999270"/>
            <a:ext cx="7005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a:ln>
                  <a:noFill/>
                </a:ln>
                <a:solidFill>
                  <a:srgbClr val="8B0E3A"/>
                </a:solidFill>
                <a:effectLst/>
                <a:uLnTx/>
                <a:uFillTx/>
                <a:latin typeface="Open Sans" panose="020B0606030504020204" pitchFamily="34" charset="0"/>
                <a:ea typeface="+mn-ea"/>
                <a:cs typeface="+mn-cs"/>
              </a:rPr>
              <a:t>34%</a:t>
            </a:r>
          </a:p>
        </p:txBody>
      </p:sp>
      <p:graphicFrame>
        <p:nvGraphicFramePr>
          <p:cNvPr id="56" name="Chart 55">
            <a:extLst>
              <a:ext uri="{FF2B5EF4-FFF2-40B4-BE49-F238E27FC236}">
                <a16:creationId xmlns:a16="http://schemas.microsoft.com/office/drawing/2014/main" xmlns="" id="{C7680446-8234-4916-8336-75EA7097BDC1}"/>
              </a:ext>
            </a:extLst>
          </p:cNvPr>
          <p:cNvGraphicFramePr/>
          <p:nvPr/>
        </p:nvGraphicFramePr>
        <p:xfrm>
          <a:off x="2323880" y="4943758"/>
          <a:ext cx="1968500" cy="972000"/>
        </p:xfrm>
        <a:graphic>
          <a:graphicData uri="http://schemas.openxmlformats.org/drawingml/2006/chart">
            <c:chart xmlns:c="http://schemas.openxmlformats.org/drawingml/2006/chart" xmlns:r="http://schemas.openxmlformats.org/officeDocument/2006/relationships" r:id="rId11"/>
          </a:graphicData>
        </a:graphic>
      </p:graphicFrame>
      <p:sp>
        <p:nvSpPr>
          <p:cNvPr id="58" name="TextBox 57">
            <a:extLst>
              <a:ext uri="{FF2B5EF4-FFF2-40B4-BE49-F238E27FC236}">
                <a16:creationId xmlns:a16="http://schemas.microsoft.com/office/drawing/2014/main" xmlns="" id="{3A11CB19-6DCF-4454-A21E-7CAFED5293DE}"/>
              </a:ext>
            </a:extLst>
          </p:cNvPr>
          <p:cNvSpPr txBox="1"/>
          <p:nvPr/>
        </p:nvSpPr>
        <p:spPr>
          <a:xfrm>
            <a:off x="3734704" y="5275870"/>
            <a:ext cx="7005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a:ln>
                  <a:noFill/>
                </a:ln>
                <a:solidFill>
                  <a:srgbClr val="FFFFFF">
                    <a:lumMod val="50000"/>
                  </a:srgbClr>
                </a:solidFill>
                <a:effectLst/>
                <a:uLnTx/>
                <a:uFillTx/>
                <a:latin typeface="Open Sans" panose="020B0606030504020204" pitchFamily="34" charset="0"/>
                <a:ea typeface="+mn-ea"/>
                <a:cs typeface="+mn-cs"/>
              </a:rPr>
              <a:t>0%</a:t>
            </a:r>
          </a:p>
        </p:txBody>
      </p:sp>
      <p:graphicFrame>
        <p:nvGraphicFramePr>
          <p:cNvPr id="60" name="Chart 59">
            <a:extLst>
              <a:ext uri="{FF2B5EF4-FFF2-40B4-BE49-F238E27FC236}">
                <a16:creationId xmlns:a16="http://schemas.microsoft.com/office/drawing/2014/main" xmlns="" id="{56201E01-B054-4D45-98D4-66BE921299A5}"/>
              </a:ext>
            </a:extLst>
          </p:cNvPr>
          <p:cNvGraphicFramePr/>
          <p:nvPr/>
        </p:nvGraphicFramePr>
        <p:xfrm>
          <a:off x="4787450" y="4943758"/>
          <a:ext cx="1968500" cy="972000"/>
        </p:xfrm>
        <a:graphic>
          <a:graphicData uri="http://schemas.openxmlformats.org/drawingml/2006/chart">
            <c:chart xmlns:c="http://schemas.openxmlformats.org/drawingml/2006/chart" xmlns:r="http://schemas.openxmlformats.org/officeDocument/2006/relationships" r:id="rId12"/>
          </a:graphicData>
        </a:graphic>
      </p:graphicFrame>
      <p:sp>
        <p:nvSpPr>
          <p:cNvPr id="62" name="TextBox 61">
            <a:extLst>
              <a:ext uri="{FF2B5EF4-FFF2-40B4-BE49-F238E27FC236}">
                <a16:creationId xmlns:a16="http://schemas.microsoft.com/office/drawing/2014/main" xmlns="" id="{3470D5A4-1CEB-4C23-ADE7-ABA3A4A133B4}"/>
              </a:ext>
            </a:extLst>
          </p:cNvPr>
          <p:cNvSpPr txBox="1"/>
          <p:nvPr/>
        </p:nvSpPr>
        <p:spPr>
          <a:xfrm>
            <a:off x="6198274" y="5275870"/>
            <a:ext cx="7005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a:ln>
                  <a:noFill/>
                </a:ln>
                <a:solidFill>
                  <a:srgbClr val="001E28">
                    <a:lumMod val="75000"/>
                    <a:lumOff val="25000"/>
                  </a:srgbClr>
                </a:solidFill>
                <a:effectLst/>
                <a:uLnTx/>
                <a:uFillTx/>
                <a:latin typeface="Open Sans" panose="020B0606030504020204" pitchFamily="34" charset="0"/>
                <a:ea typeface="+mn-ea"/>
                <a:cs typeface="+mn-cs"/>
              </a:rPr>
              <a:t>32%</a:t>
            </a:r>
          </a:p>
        </p:txBody>
      </p:sp>
      <p:graphicFrame>
        <p:nvGraphicFramePr>
          <p:cNvPr id="64" name="Chart 63">
            <a:extLst>
              <a:ext uri="{FF2B5EF4-FFF2-40B4-BE49-F238E27FC236}">
                <a16:creationId xmlns:a16="http://schemas.microsoft.com/office/drawing/2014/main" xmlns="" id="{762BDCB9-536E-4482-BF19-5E2A9CA6A28F}"/>
              </a:ext>
            </a:extLst>
          </p:cNvPr>
          <p:cNvGraphicFramePr/>
          <p:nvPr/>
        </p:nvGraphicFramePr>
        <p:xfrm>
          <a:off x="7160908" y="4943758"/>
          <a:ext cx="1968500" cy="972000"/>
        </p:xfrm>
        <a:graphic>
          <a:graphicData uri="http://schemas.openxmlformats.org/drawingml/2006/chart">
            <c:chart xmlns:c="http://schemas.openxmlformats.org/drawingml/2006/chart" xmlns:r="http://schemas.openxmlformats.org/officeDocument/2006/relationships" r:id="rId13"/>
          </a:graphicData>
        </a:graphic>
      </p:graphicFrame>
      <p:sp>
        <p:nvSpPr>
          <p:cNvPr id="66" name="TextBox 65">
            <a:extLst>
              <a:ext uri="{FF2B5EF4-FFF2-40B4-BE49-F238E27FC236}">
                <a16:creationId xmlns:a16="http://schemas.microsoft.com/office/drawing/2014/main" xmlns="" id="{38833C68-B23C-4CEF-91F4-ACFC4EB5E02C}"/>
              </a:ext>
            </a:extLst>
          </p:cNvPr>
          <p:cNvSpPr txBox="1"/>
          <p:nvPr/>
        </p:nvSpPr>
        <p:spPr>
          <a:xfrm>
            <a:off x="8571732" y="5275870"/>
            <a:ext cx="7005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mn-ea"/>
                <a:cs typeface="+mn-cs"/>
              </a:rPr>
              <a:t>93%</a:t>
            </a:r>
          </a:p>
        </p:txBody>
      </p:sp>
      <p:graphicFrame>
        <p:nvGraphicFramePr>
          <p:cNvPr id="68" name="Chart 67">
            <a:extLst>
              <a:ext uri="{FF2B5EF4-FFF2-40B4-BE49-F238E27FC236}">
                <a16:creationId xmlns:a16="http://schemas.microsoft.com/office/drawing/2014/main" xmlns="" id="{EBA58DF8-09D1-4E43-B7D3-C9D17AC13AC4}"/>
              </a:ext>
            </a:extLst>
          </p:cNvPr>
          <p:cNvGraphicFramePr/>
          <p:nvPr/>
        </p:nvGraphicFramePr>
        <p:xfrm>
          <a:off x="9707916" y="4943758"/>
          <a:ext cx="1968500" cy="972000"/>
        </p:xfrm>
        <a:graphic>
          <a:graphicData uri="http://schemas.openxmlformats.org/drawingml/2006/chart">
            <c:chart xmlns:c="http://schemas.openxmlformats.org/drawingml/2006/chart" xmlns:r="http://schemas.openxmlformats.org/officeDocument/2006/relationships" r:id="rId14"/>
          </a:graphicData>
        </a:graphic>
      </p:graphicFrame>
      <p:sp>
        <p:nvSpPr>
          <p:cNvPr id="70" name="TextBox 69">
            <a:extLst>
              <a:ext uri="{FF2B5EF4-FFF2-40B4-BE49-F238E27FC236}">
                <a16:creationId xmlns:a16="http://schemas.microsoft.com/office/drawing/2014/main" xmlns="" id="{B6BEF720-BA16-4A6B-83C1-EF78D89B6530}"/>
              </a:ext>
            </a:extLst>
          </p:cNvPr>
          <p:cNvSpPr txBox="1"/>
          <p:nvPr/>
        </p:nvSpPr>
        <p:spPr>
          <a:xfrm>
            <a:off x="11118740" y="5275870"/>
            <a:ext cx="7005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a:ln>
                  <a:noFill/>
                </a:ln>
                <a:solidFill>
                  <a:srgbClr val="8B0E3A"/>
                </a:solidFill>
                <a:effectLst/>
                <a:uLnTx/>
                <a:uFillTx/>
                <a:latin typeface="Open Sans" panose="020B0606030504020204" pitchFamily="34" charset="0"/>
                <a:ea typeface="+mn-ea"/>
                <a:cs typeface="+mn-cs"/>
              </a:rPr>
              <a:t>13%</a:t>
            </a:r>
          </a:p>
        </p:txBody>
      </p:sp>
      <p:sp>
        <p:nvSpPr>
          <p:cNvPr id="71" name="TextBox 70">
            <a:extLst>
              <a:ext uri="{FF2B5EF4-FFF2-40B4-BE49-F238E27FC236}">
                <a16:creationId xmlns:a16="http://schemas.microsoft.com/office/drawing/2014/main" xmlns="" id="{E4A8F03C-344A-4B4B-AD6C-0CC79B9050FF}"/>
              </a:ext>
            </a:extLst>
          </p:cNvPr>
          <p:cNvSpPr txBox="1"/>
          <p:nvPr/>
        </p:nvSpPr>
        <p:spPr>
          <a:xfrm>
            <a:off x="144100" y="1909770"/>
            <a:ext cx="2030545"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prstClr val="black"/>
                </a:solidFill>
                <a:effectLst/>
                <a:uLnTx/>
                <a:uFillTx/>
                <a:latin typeface="Open Sans"/>
                <a:ea typeface="+mn-ea"/>
                <a:cs typeface="+mn-cs"/>
              </a:rPr>
              <a:t>Enterprise has a license to operate</a:t>
            </a:r>
          </a:p>
        </p:txBody>
      </p:sp>
      <p:sp>
        <p:nvSpPr>
          <p:cNvPr id="73" name="TextBox 72">
            <a:extLst>
              <a:ext uri="{FF2B5EF4-FFF2-40B4-BE49-F238E27FC236}">
                <a16:creationId xmlns:a16="http://schemas.microsoft.com/office/drawing/2014/main" xmlns="" id="{C024F63D-55C5-4DCF-BBF5-8AEA26D24F78}"/>
              </a:ext>
            </a:extLst>
          </p:cNvPr>
          <p:cNvSpPr txBox="1"/>
          <p:nvPr/>
        </p:nvSpPr>
        <p:spPr>
          <a:xfrm>
            <a:off x="144100" y="2894754"/>
            <a:ext cx="203054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prstClr val="black"/>
                </a:solidFill>
                <a:effectLst/>
                <a:uLnTx/>
                <a:uFillTx/>
                <a:latin typeface="Open Sans"/>
                <a:ea typeface="+mn-ea"/>
                <a:cs typeface="+mn-cs"/>
              </a:rPr>
              <a:t>Type of license:</a:t>
            </a:r>
          </a:p>
        </p:txBody>
      </p:sp>
      <p:graphicFrame>
        <p:nvGraphicFramePr>
          <p:cNvPr id="74" name="Table 73">
            <a:extLst>
              <a:ext uri="{FF2B5EF4-FFF2-40B4-BE49-F238E27FC236}">
                <a16:creationId xmlns:a16="http://schemas.microsoft.com/office/drawing/2014/main" xmlns="" id="{D99EE1EF-7822-4AED-98E5-3E9AF383A46E}"/>
              </a:ext>
            </a:extLst>
          </p:cNvPr>
          <p:cNvGraphicFramePr>
            <a:graphicFrameLocks noGrp="1"/>
          </p:cNvGraphicFramePr>
          <p:nvPr/>
        </p:nvGraphicFramePr>
        <p:xfrm>
          <a:off x="75806" y="3160787"/>
          <a:ext cx="2098839" cy="1596306"/>
        </p:xfrm>
        <a:graphic>
          <a:graphicData uri="http://schemas.openxmlformats.org/drawingml/2006/table">
            <a:tbl>
              <a:tblPr>
                <a:tableStyleId>{5C22544A-7EE6-4342-B048-85BDC9FD1C3A}</a:tableStyleId>
              </a:tblPr>
              <a:tblGrid>
                <a:gridCol w="2098839">
                  <a:extLst>
                    <a:ext uri="{9D8B030D-6E8A-4147-A177-3AD203B41FA5}">
                      <a16:colId xmlns:a16="http://schemas.microsoft.com/office/drawing/2014/main" xmlns="" val="4020381250"/>
                    </a:ext>
                  </a:extLst>
                </a:gridCol>
              </a:tblGrid>
              <a:tr h="532102">
                <a:tc>
                  <a:txBody>
                    <a:bodyPr/>
                    <a:lstStyle/>
                    <a:p>
                      <a:pPr algn="r" fontAlgn="b"/>
                      <a:r>
                        <a:rPr lang="en-ZA" sz="1200" u="none" strike="noStrike">
                          <a:effectLst/>
                        </a:rPr>
                        <a:t>Authority from County Gov</a:t>
                      </a:r>
                      <a:endParaRPr lang="en-ZA" sz="1200" b="1"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505606029"/>
                  </a:ext>
                </a:extLst>
              </a:tr>
              <a:tr h="532102">
                <a:tc>
                  <a:txBody>
                    <a:bodyPr/>
                    <a:lstStyle/>
                    <a:p>
                      <a:pPr algn="r" fontAlgn="b"/>
                      <a:r>
                        <a:rPr lang="en-ZA" sz="1200" u="none" strike="noStrike">
                          <a:effectLst/>
                        </a:rPr>
                        <a:t>License from State Agencies</a:t>
                      </a:r>
                      <a:endParaRPr lang="en-ZA" sz="1200" b="1"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22786512"/>
                  </a:ext>
                </a:extLst>
              </a:tr>
              <a:tr h="532102">
                <a:tc>
                  <a:txBody>
                    <a:bodyPr/>
                    <a:lstStyle/>
                    <a:p>
                      <a:pPr algn="r" fontAlgn="b"/>
                      <a:r>
                        <a:rPr lang="en-ZA" sz="1200" u="none" strike="noStrike">
                          <a:effectLst/>
                        </a:rPr>
                        <a:t>License from National Gov</a:t>
                      </a:r>
                      <a:endParaRPr lang="en-ZA" sz="1200" b="1"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217392602"/>
                  </a:ext>
                </a:extLst>
              </a:tr>
            </a:tbl>
          </a:graphicData>
        </a:graphic>
      </p:graphicFrame>
      <p:sp>
        <p:nvSpPr>
          <p:cNvPr id="79" name="TextBox 78">
            <a:extLst>
              <a:ext uri="{FF2B5EF4-FFF2-40B4-BE49-F238E27FC236}">
                <a16:creationId xmlns:a16="http://schemas.microsoft.com/office/drawing/2014/main" xmlns="" id="{776C83AB-78A8-44A4-8E0C-288564E13914}"/>
              </a:ext>
            </a:extLst>
          </p:cNvPr>
          <p:cNvSpPr txBox="1"/>
          <p:nvPr/>
        </p:nvSpPr>
        <p:spPr>
          <a:xfrm>
            <a:off x="144100" y="5084625"/>
            <a:ext cx="2030545"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prstClr val="black"/>
                </a:solidFill>
                <a:effectLst/>
                <a:uLnTx/>
                <a:uFillTx/>
                <a:latin typeface="Open Sans"/>
                <a:ea typeface="+mn-ea"/>
                <a:cs typeface="+mn-cs"/>
              </a:rPr>
              <a:t>Business is registered by the registrar of companies</a:t>
            </a:r>
          </a:p>
        </p:txBody>
      </p:sp>
      <p:cxnSp>
        <p:nvCxnSpPr>
          <p:cNvPr id="81" name="Straight Connector 80">
            <a:extLst>
              <a:ext uri="{FF2B5EF4-FFF2-40B4-BE49-F238E27FC236}">
                <a16:creationId xmlns:a16="http://schemas.microsoft.com/office/drawing/2014/main" xmlns="" id="{9AC3C353-FFCC-44E6-8301-F249DA24674B}"/>
              </a:ext>
            </a:extLst>
          </p:cNvPr>
          <p:cNvCxnSpPr>
            <a:cxnSpLocks/>
          </p:cNvCxnSpPr>
          <p:nvPr/>
        </p:nvCxnSpPr>
        <p:spPr>
          <a:xfrm flipH="1">
            <a:off x="202596" y="2651858"/>
            <a:ext cx="11830654" cy="0"/>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xmlns="" id="{35E24CAC-44E2-4536-BC47-E6078F48BA90}"/>
              </a:ext>
            </a:extLst>
          </p:cNvPr>
          <p:cNvCxnSpPr>
            <a:cxnSpLocks/>
          </p:cNvCxnSpPr>
          <p:nvPr/>
        </p:nvCxnSpPr>
        <p:spPr>
          <a:xfrm flipH="1">
            <a:off x="202596" y="4850598"/>
            <a:ext cx="11830654" cy="0"/>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xmlns="" id="{1852E38F-0A65-4CCF-906F-8C534B26C7F5}"/>
              </a:ext>
            </a:extLst>
          </p:cNvPr>
          <p:cNvCxnSpPr>
            <a:cxnSpLocks/>
          </p:cNvCxnSpPr>
          <p:nvPr/>
        </p:nvCxnSpPr>
        <p:spPr>
          <a:xfrm flipH="1">
            <a:off x="202596" y="371067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xmlns="" id="{456D460B-ED88-4915-A7F0-3C539951EA56}"/>
              </a:ext>
            </a:extLst>
          </p:cNvPr>
          <p:cNvCxnSpPr>
            <a:cxnSpLocks/>
          </p:cNvCxnSpPr>
          <p:nvPr/>
        </p:nvCxnSpPr>
        <p:spPr>
          <a:xfrm flipH="1">
            <a:off x="202596" y="423137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DC437E02-2A6F-4303-ABA8-53FF15776267}"/>
              </a:ext>
            </a:extLst>
          </p:cNvPr>
          <p:cNvSpPr txBox="1"/>
          <p:nvPr/>
        </p:nvSpPr>
        <p:spPr>
          <a:xfrm>
            <a:off x="653095" y="6393206"/>
            <a:ext cx="62266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a:ln>
                  <a:noFill/>
                </a:ln>
                <a:solidFill>
                  <a:prstClr val="black">
                    <a:lumMod val="65000"/>
                    <a:lumOff val="35000"/>
                  </a:prstClr>
                </a:solidFill>
                <a:effectLst/>
                <a:uLnTx/>
                <a:uFillTx/>
                <a:latin typeface="Open Sans"/>
                <a:ea typeface="+mn-ea"/>
                <a:cs typeface="+mn-cs"/>
              </a:rPr>
              <a:t>Source: MSME Survey 2016</a:t>
            </a:r>
          </a:p>
        </p:txBody>
      </p:sp>
    </p:spTree>
    <p:extLst>
      <p:ext uri="{BB962C8B-B14F-4D97-AF65-F5344CB8AC3E}">
        <p14:creationId xmlns:p14="http://schemas.microsoft.com/office/powerpoint/2010/main" val="2578766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31E70B7D-8123-4440-AA64-D0D122FB6E45}"/>
              </a:ext>
            </a:extLst>
          </p:cNvPr>
          <p:cNvSpPr txBox="1"/>
          <p:nvPr/>
        </p:nvSpPr>
        <p:spPr>
          <a:xfrm>
            <a:off x="183302" y="1840858"/>
            <a:ext cx="6775694" cy="482183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High compliance because of effective collections</a:t>
            </a:r>
          </a:p>
          <a:p>
            <a:pPr marL="285750" indent="-285750">
              <a:spcAft>
                <a:spcPts val="400"/>
              </a:spcAft>
              <a:buFont typeface="Arial" panose="020B0604020202020204" pitchFamily="34" charset="0"/>
              <a:buChar char="•"/>
              <a:defRPr/>
            </a:pPr>
            <a:r>
              <a:rPr kumimoji="0" lang="en-US" sz="1300" b="1" i="0" u="none" strike="noStrike" kern="1200" cap="none" spc="0" normalizeH="0" baseline="0" noProof="0" dirty="0">
                <a:ln>
                  <a:noFill/>
                </a:ln>
                <a:effectLst/>
                <a:uLnTx/>
                <a:uFillTx/>
                <a:latin typeface="Open Sans"/>
                <a:ea typeface="+mn-ea"/>
                <a:cs typeface="+mn-cs"/>
              </a:rPr>
              <a:t>County is efficient at ensuring</a:t>
            </a:r>
            <a:r>
              <a:rPr lang="en-US" sz="1300" b="1" dirty="0">
                <a:latin typeface="Open Sans"/>
              </a:rPr>
              <a:t> </a:t>
            </a:r>
            <a:r>
              <a:rPr kumimoji="0" lang="en-US" sz="1300" b="1" i="0" u="none" strike="noStrike" kern="1200" cap="none" spc="0" normalizeH="0" baseline="0" noProof="0" dirty="0">
                <a:ln>
                  <a:noFill/>
                </a:ln>
                <a:effectLst/>
                <a:uLnTx/>
                <a:uFillTx/>
                <a:latin typeface="Open Sans"/>
                <a:ea typeface="+mn-ea"/>
                <a:cs typeface="+mn-cs"/>
              </a:rPr>
              <a:t> compliance</a:t>
            </a:r>
            <a:r>
              <a:rPr kumimoji="0" lang="en-US" sz="1300" i="0" u="none" strike="noStrike" kern="1200" cap="none" spc="0" normalizeH="0" baseline="0" noProof="0" dirty="0">
                <a:ln>
                  <a:noFill/>
                </a:ln>
                <a:effectLst/>
                <a:uLnTx/>
                <a:uFillTx/>
                <a:latin typeface="Open Sans"/>
                <a:ea typeface="+mn-ea"/>
                <a:cs typeface="+mn-cs"/>
              </a:rPr>
              <a:t>, business owners comply to avoid harassment by officials</a:t>
            </a:r>
            <a:endParaRPr lang="en-US" sz="1300" i="0" u="none" strike="noStrike" kern="1200" cap="none" spc="0" normalizeH="0" baseline="0" noProof="0" dirty="0">
              <a:ln>
                <a:noFill/>
              </a:ln>
              <a:effectLst/>
              <a:uLnTx/>
              <a:uFillTx/>
              <a:latin typeface="Open San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i="0" u="none" strike="noStrike" kern="1200" cap="none" spc="0" normalizeH="0" baseline="0" noProof="0" dirty="0">
                <a:ln>
                  <a:noFill/>
                </a:ln>
                <a:effectLst/>
                <a:uLnTx/>
                <a:uFillTx/>
                <a:latin typeface="Open Sans"/>
                <a:ea typeface="+mn-ea"/>
                <a:cs typeface="+mn-cs"/>
              </a:rPr>
              <a:t>Harsh consequences for non-compliance - confiscating stock or arresting business owners</a:t>
            </a:r>
            <a:endParaRPr lang="en-US" sz="1300" i="0" u="none" strike="noStrike" kern="1200" cap="none" spc="0" normalizeH="0" baseline="0" noProof="0" dirty="0">
              <a:ln>
                <a:noFill/>
              </a:ln>
              <a:effectLst/>
              <a:uLnTx/>
              <a:uFillTx/>
              <a:latin typeface="Open San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Permits and fees paid to County viewed as extractive</a:t>
            </a:r>
            <a:endParaRPr lang="en-ZA" sz="1400" b="1" i="0" u="none" strike="noStrike" kern="1200" cap="none" spc="0" normalizeH="0" baseline="0" noProof="0" dirty="0">
              <a:ln>
                <a:noFill/>
              </a:ln>
              <a:solidFill>
                <a:srgbClr val="8B0E3A"/>
              </a:solidFill>
              <a:effectLst/>
              <a:uLnTx/>
              <a:uFillTx/>
              <a:latin typeface="Open Sans"/>
            </a:endParaRP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300" b="1" i="0" u="none" strike="noStrike" kern="1200" cap="none" spc="0" normalizeH="0" baseline="0" noProof="0" dirty="0">
                <a:ln>
                  <a:noFill/>
                </a:ln>
                <a:effectLst/>
                <a:uLnTx/>
                <a:uFillTx/>
                <a:latin typeface="Open Sans"/>
                <a:ea typeface="+mn-ea"/>
                <a:cs typeface="+mn-cs"/>
              </a:rPr>
              <a:t>Perceived as costly, and concerns around fraud </a:t>
            </a:r>
            <a:r>
              <a:rPr kumimoji="0" lang="en-ZA" sz="1300" i="0" u="none" strike="noStrike" kern="1200" cap="none" spc="0" normalizeH="0" baseline="0" noProof="0" dirty="0">
                <a:ln>
                  <a:noFill/>
                </a:ln>
                <a:effectLst/>
                <a:uLnTx/>
                <a:uFillTx/>
                <a:latin typeface="Open Sans"/>
                <a:ea typeface="+mn-ea"/>
                <a:cs typeface="+mn-cs"/>
              </a:rPr>
              <a:t>– business owners </a:t>
            </a:r>
            <a:r>
              <a:rPr lang="en-ZA" sz="1300" dirty="0">
                <a:latin typeface="Open Sans"/>
              </a:rPr>
              <a:t>told to pay in cash and no receipts given, some business owners also admitted to bribing officials</a:t>
            </a:r>
            <a:endParaRPr lang="en-ZA" sz="1300" i="0" u="none" strike="noStrike" kern="1200" cap="none" spc="0" normalizeH="0" baseline="0" noProof="0" dirty="0">
              <a:ln>
                <a:noFill/>
              </a:ln>
              <a:effectLst/>
              <a:uLnTx/>
              <a:uFillTx/>
              <a:latin typeface="Open Sans"/>
            </a:endParaRPr>
          </a:p>
          <a:p>
            <a:pPr marL="285750" indent="-285750">
              <a:spcAft>
                <a:spcPts val="400"/>
              </a:spcAft>
              <a:buFont typeface="Arial" panose="020B0604020202020204" pitchFamily="34" charset="0"/>
              <a:buChar char="•"/>
              <a:defRPr/>
            </a:pPr>
            <a:r>
              <a:rPr lang="en-ZA" sz="1300" b="1" dirty="0">
                <a:latin typeface="Open Sans"/>
              </a:rPr>
              <a:t>Cost burden is uneven </a:t>
            </a:r>
            <a:r>
              <a:rPr lang="en-ZA" sz="1300" dirty="0">
                <a:latin typeface="Open Sans"/>
              </a:rPr>
              <a:t>– businesses</a:t>
            </a:r>
            <a:r>
              <a:rPr kumimoji="0" lang="en-ZA" sz="1300" i="0" u="none" strike="noStrike" kern="1200" cap="none" spc="0" normalizeH="0" baseline="0" noProof="0" dirty="0">
                <a:ln>
                  <a:noFill/>
                </a:ln>
                <a:effectLst/>
                <a:uLnTx/>
                <a:uFillTx/>
                <a:latin typeface="Open Sans"/>
                <a:ea typeface="+mn-ea"/>
                <a:cs typeface="+mn-cs"/>
              </a:rPr>
              <a:t> in permanent locations pay between </a:t>
            </a:r>
            <a:r>
              <a:rPr kumimoji="0" lang="en-ZA" sz="1300" i="0" u="none" strike="noStrike" kern="1200" cap="none" spc="0" normalizeH="0" baseline="0" noProof="0" dirty="0" err="1">
                <a:ln>
                  <a:noFill/>
                </a:ln>
                <a:effectLst/>
                <a:uLnTx/>
                <a:uFillTx/>
                <a:latin typeface="Open Sans"/>
                <a:ea typeface="+mn-ea"/>
                <a:cs typeface="+mn-cs"/>
              </a:rPr>
              <a:t>Ksh</a:t>
            </a:r>
            <a:r>
              <a:rPr kumimoji="0" lang="en-ZA" sz="1300" i="0" u="none" strike="noStrike" kern="1200" cap="none" spc="0" normalizeH="0" baseline="0" noProof="0" dirty="0">
                <a:ln>
                  <a:noFill/>
                </a:ln>
                <a:effectLst/>
                <a:uLnTx/>
                <a:uFillTx/>
                <a:latin typeface="Open Sans"/>
                <a:ea typeface="+mn-ea"/>
                <a:cs typeface="+mn-cs"/>
              </a:rPr>
              <a:t> 9,500 and </a:t>
            </a:r>
            <a:r>
              <a:rPr kumimoji="0" lang="en-ZA" sz="1300" i="0" u="none" strike="noStrike" kern="1200" cap="none" spc="0" normalizeH="0" baseline="0" noProof="0" dirty="0" err="1">
                <a:ln>
                  <a:noFill/>
                </a:ln>
                <a:effectLst/>
                <a:uLnTx/>
                <a:uFillTx/>
                <a:latin typeface="Open Sans"/>
                <a:ea typeface="+mn-ea"/>
                <a:cs typeface="+mn-cs"/>
              </a:rPr>
              <a:t>Ksh</a:t>
            </a:r>
            <a:r>
              <a:rPr kumimoji="0" lang="en-ZA" sz="1300" i="0" u="none" strike="noStrike" kern="1200" cap="none" spc="0" normalizeH="0" baseline="0" noProof="0" dirty="0">
                <a:ln>
                  <a:noFill/>
                </a:ln>
                <a:effectLst/>
                <a:uLnTx/>
                <a:uFillTx/>
                <a:latin typeface="Open Sans"/>
                <a:ea typeface="+mn-ea"/>
                <a:cs typeface="+mn-cs"/>
              </a:rPr>
              <a:t> 22,500 per premises </a:t>
            </a:r>
            <a:r>
              <a:rPr kumimoji="0" lang="en-ZA" sz="1300" b="0" i="0" u="none" strike="noStrike" kern="1200" cap="none" spc="0" normalizeH="0" baseline="0" noProof="0" dirty="0">
                <a:ln>
                  <a:noFill/>
                </a:ln>
                <a:effectLst/>
                <a:uLnTx/>
                <a:uFillTx/>
                <a:latin typeface="Open Sans"/>
                <a:ea typeface="+mn-ea"/>
                <a:cs typeface="+mn-cs"/>
              </a:rPr>
              <a:t>per year (permit plus license), yet an </a:t>
            </a:r>
            <a:r>
              <a:rPr lang="en-ZA" sz="1300" dirty="0" err="1">
                <a:latin typeface="Open Sans"/>
              </a:rPr>
              <a:t>agri</a:t>
            </a:r>
            <a:r>
              <a:rPr lang="en-ZA" sz="1300" dirty="0">
                <a:latin typeface="Open Sans"/>
              </a:rPr>
              <a:t>-trad </a:t>
            </a:r>
            <a:r>
              <a:rPr lang="en-ZA" sz="1300" b="1" dirty="0">
                <a:latin typeface="Open Sans"/>
              </a:rPr>
              <a:t>business</a:t>
            </a:r>
            <a:r>
              <a:rPr kumimoji="0" lang="en-ZA" sz="1300" b="1" i="0" u="none" strike="noStrike" kern="1200" cap="none" spc="0" normalizeH="0" baseline="0" noProof="0" dirty="0">
                <a:ln>
                  <a:noFill/>
                </a:ln>
                <a:effectLst/>
                <a:uLnTx/>
                <a:uFillTx/>
                <a:latin typeface="Open Sans"/>
                <a:ea typeface="+mn-ea"/>
                <a:cs typeface="+mn-cs"/>
              </a:rPr>
              <a:t> operating in a temporary structure can pay up to </a:t>
            </a:r>
            <a:r>
              <a:rPr kumimoji="0" lang="en-ZA" sz="1300" b="1" i="0" u="none" strike="noStrike" kern="1200" cap="none" spc="0" normalizeH="0" baseline="0" noProof="0" dirty="0" err="1">
                <a:ln>
                  <a:noFill/>
                </a:ln>
                <a:effectLst/>
                <a:uLnTx/>
                <a:uFillTx/>
                <a:latin typeface="Open Sans"/>
                <a:ea typeface="+mn-ea"/>
                <a:cs typeface="+mn-cs"/>
              </a:rPr>
              <a:t>KSh</a:t>
            </a:r>
            <a:r>
              <a:rPr kumimoji="0" lang="en-ZA" sz="1300" b="1" i="0" u="none" strike="noStrike" kern="1200" cap="none" spc="0" normalizeH="0" baseline="0" noProof="0" dirty="0">
                <a:ln>
                  <a:noFill/>
                </a:ln>
                <a:effectLst/>
                <a:uLnTx/>
                <a:uFillTx/>
                <a:latin typeface="Open Sans"/>
                <a:ea typeface="+mn-ea"/>
                <a:cs typeface="+mn-cs"/>
              </a:rPr>
              <a:t> 65 000 per year </a:t>
            </a:r>
            <a:r>
              <a:rPr kumimoji="0" lang="en-ZA" sz="1300" b="0" i="0" u="none" strike="noStrike" kern="1200" cap="none" spc="0" normalizeH="0" baseline="0" noProof="0" dirty="0">
                <a:ln>
                  <a:noFill/>
                </a:ln>
                <a:effectLst/>
                <a:uLnTx/>
                <a:uFillTx/>
                <a:latin typeface="Open Sans"/>
                <a:ea typeface="+mn-ea"/>
                <a:cs typeface="+mn-cs"/>
              </a:rPr>
              <a:t>(</a:t>
            </a:r>
            <a:r>
              <a:rPr kumimoji="0" lang="en-ZA" sz="1300" b="0" i="0" u="none" strike="noStrike" kern="1200" cap="none" spc="0" normalizeH="0" baseline="0" noProof="0" dirty="0" err="1">
                <a:ln>
                  <a:noFill/>
                </a:ln>
                <a:effectLst/>
                <a:uLnTx/>
                <a:uFillTx/>
                <a:latin typeface="Open Sans"/>
                <a:ea typeface="+mn-ea"/>
                <a:cs typeface="+mn-cs"/>
              </a:rPr>
              <a:t>Ksh</a:t>
            </a:r>
            <a:r>
              <a:rPr kumimoji="0" lang="en-ZA" sz="1300" b="0" i="0" u="none" strike="noStrike" kern="1200" cap="none" spc="0" normalizeH="0" baseline="0" noProof="0" dirty="0">
                <a:ln>
                  <a:noFill/>
                </a:ln>
                <a:effectLst/>
                <a:uLnTx/>
                <a:uFillTx/>
                <a:latin typeface="Open Sans"/>
                <a:ea typeface="+mn-ea"/>
                <a:cs typeface="+mn-cs"/>
              </a:rPr>
              <a:t> 13,000 annual market fees and </a:t>
            </a:r>
            <a:r>
              <a:rPr kumimoji="0" lang="en-ZA" sz="1300" b="0" i="0" u="none" strike="noStrike" kern="1200" cap="none" spc="0" normalizeH="0" baseline="0" noProof="0" dirty="0" err="1">
                <a:ln>
                  <a:noFill/>
                </a:ln>
                <a:effectLst/>
                <a:uLnTx/>
                <a:uFillTx/>
                <a:latin typeface="Open Sans"/>
                <a:ea typeface="+mn-ea"/>
                <a:cs typeface="+mn-cs"/>
              </a:rPr>
              <a:t>Ksh</a:t>
            </a:r>
            <a:r>
              <a:rPr kumimoji="0" lang="en-ZA" sz="1300" b="0" i="0" u="none" strike="noStrike" kern="1200" cap="none" spc="0" normalizeH="0" baseline="0" noProof="0" dirty="0">
                <a:ln>
                  <a:noFill/>
                </a:ln>
                <a:effectLst/>
                <a:uLnTx/>
                <a:uFillTx/>
                <a:latin typeface="Open Sans"/>
                <a:ea typeface="+mn-ea"/>
                <a:cs typeface="+mn-cs"/>
              </a:rPr>
              <a:t> 52,000 in Cess, which excludes additional costs they incur to access toilet facilities and for garbage collection)</a:t>
            </a:r>
            <a:endParaRPr lang="en-ZA" sz="1300" b="0" i="0" u="none" strike="noStrike" kern="1200" cap="none" spc="0" normalizeH="0" baseline="0" noProof="0" dirty="0">
              <a:ln>
                <a:noFill/>
              </a:ln>
              <a:effectLst/>
              <a:uLnTx/>
              <a:uFillTx/>
              <a:latin typeface="Open Sans"/>
            </a:endParaRP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ZA" sz="1300" dirty="0">
                <a:latin typeface="Open Sans"/>
              </a:rPr>
              <a:t>Businesses typically also pay </a:t>
            </a:r>
            <a:r>
              <a:rPr kumimoji="0" lang="en-ZA" sz="1300" b="0" i="0" u="none" strike="noStrike" kern="1200" cap="none" spc="0" normalizeH="0" baseline="0" noProof="0" dirty="0">
                <a:ln>
                  <a:noFill/>
                </a:ln>
                <a:effectLst/>
                <a:uLnTx/>
                <a:uFillTx/>
                <a:latin typeface="Open Sans"/>
                <a:ea typeface="+mn-ea"/>
                <a:cs typeface="+mn-cs"/>
              </a:rPr>
              <a:t>separately for garbage collection, security and even sanitation</a:t>
            </a:r>
            <a:endParaRPr lang="en-ZA" sz="1300" b="0" i="0" u="none" strike="noStrike" kern="1200" cap="none" spc="0" normalizeH="0" baseline="0" noProof="0" dirty="0">
              <a:ln>
                <a:noFill/>
              </a:ln>
              <a:effectLst/>
              <a:uLnTx/>
              <a:uFillTx/>
              <a:latin typeface="Open San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Process to renew permits online seen as simple and fast</a:t>
            </a:r>
            <a:endParaRPr lang="en-ZA" sz="1400" b="1" i="0" u="none" strike="noStrike" kern="1200" cap="none" spc="0" normalizeH="0" baseline="0" noProof="0" dirty="0">
              <a:ln>
                <a:noFill/>
              </a:ln>
              <a:solidFill>
                <a:srgbClr val="8B0E3A"/>
              </a:solidFill>
              <a:effectLst/>
              <a:uLnTx/>
              <a:uFillTx/>
              <a:latin typeface="Open San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300" b="0" i="0" u="none" strike="noStrike" kern="1200" cap="none" spc="0" normalizeH="0" baseline="0" noProof="0" dirty="0">
                <a:ln>
                  <a:noFill/>
                </a:ln>
                <a:effectLst/>
                <a:uLnTx/>
                <a:uFillTx/>
                <a:latin typeface="Open Sans"/>
                <a:ea typeface="+mn-ea"/>
                <a:cs typeface="+mn-cs"/>
              </a:rPr>
              <a:t>However, </a:t>
            </a:r>
            <a:r>
              <a:rPr kumimoji="0" lang="en-ZA" sz="1300" i="0" u="none" strike="noStrike" kern="1200" cap="none" spc="0" normalizeH="0" baseline="0" noProof="0" dirty="0">
                <a:ln>
                  <a:noFill/>
                </a:ln>
                <a:effectLst/>
                <a:uLnTx/>
                <a:uFillTx/>
                <a:latin typeface="Open Sans"/>
                <a:ea typeface="+mn-ea"/>
                <a:cs typeface="+mn-cs"/>
              </a:rPr>
              <a:t>some business owners were </a:t>
            </a:r>
            <a:r>
              <a:rPr kumimoji="0" lang="en-ZA" sz="1300" b="1" i="0" u="none" strike="noStrike" kern="1200" cap="none" spc="0" normalizeH="0" baseline="0" noProof="0" dirty="0">
                <a:ln>
                  <a:noFill/>
                </a:ln>
                <a:effectLst/>
                <a:uLnTx/>
                <a:uFillTx/>
                <a:latin typeface="Open Sans"/>
                <a:ea typeface="+mn-ea"/>
                <a:cs typeface="+mn-cs"/>
              </a:rPr>
              <a:t>unaware they could renew online</a:t>
            </a:r>
            <a:endParaRPr lang="en-ZA" sz="1300" b="1" i="0" u="none" strike="noStrike" kern="1200" cap="none" spc="0" normalizeH="0" baseline="0" noProof="0" dirty="0">
              <a:ln>
                <a:noFill/>
              </a:ln>
              <a:effectLst/>
              <a:uLnTx/>
              <a:uFillTx/>
              <a:latin typeface="Open San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COVID-19 impacts</a:t>
            </a:r>
            <a:endParaRPr lang="en-ZA" sz="1400" b="1" i="0" u="none" strike="noStrike" kern="1200" cap="none" spc="0" normalizeH="0" baseline="0" noProof="0" dirty="0">
              <a:ln>
                <a:noFill/>
              </a:ln>
              <a:solidFill>
                <a:srgbClr val="8B0E3A"/>
              </a:solidFill>
              <a:effectLst/>
              <a:uLnTx/>
              <a:uFillTx/>
              <a:latin typeface="Open San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300" i="0" u="none" strike="noStrike" kern="1200" cap="none" spc="0" normalizeH="0" baseline="0" noProof="0" dirty="0">
                <a:ln>
                  <a:noFill/>
                </a:ln>
                <a:effectLst/>
                <a:uLnTx/>
                <a:uFillTx/>
                <a:latin typeface="Open Sans"/>
                <a:ea typeface="+mn-ea"/>
                <a:cs typeface="+mn-cs"/>
              </a:rPr>
              <a:t>Some reported </a:t>
            </a:r>
            <a:r>
              <a:rPr lang="en-ZA" sz="1300" dirty="0">
                <a:latin typeface="Open Sans"/>
              </a:rPr>
              <a:t>dodging</a:t>
            </a:r>
            <a:r>
              <a:rPr kumimoji="0" lang="en-ZA" sz="1300" i="0" u="none" strike="noStrike" kern="1200" cap="none" spc="0" normalizeH="0" baseline="0" noProof="0" dirty="0">
                <a:ln>
                  <a:noFill/>
                </a:ln>
                <a:effectLst/>
                <a:uLnTx/>
                <a:uFillTx/>
                <a:latin typeface="Open Sans"/>
                <a:ea typeface="+mn-ea"/>
                <a:cs typeface="+mn-cs"/>
              </a:rPr>
              <a:t> officials and renewing permits in 2020 </a:t>
            </a:r>
            <a:r>
              <a:rPr kumimoji="0" lang="en-ZA" sz="1300" b="0" i="0" u="none" strike="noStrike" kern="1200" cap="none" spc="0" normalizeH="0" baseline="0" noProof="0" dirty="0">
                <a:ln>
                  <a:noFill/>
                </a:ln>
                <a:effectLst/>
                <a:uLnTx/>
                <a:uFillTx/>
                <a:latin typeface="Open Sans"/>
                <a:ea typeface="+mn-ea"/>
                <a:cs typeface="+mn-cs"/>
              </a:rPr>
              <a:t>due to inability to operate out of premises during COVID-19</a:t>
            </a:r>
            <a:endParaRPr lang="en-ZA" sz="1300" b="0" i="0" u="none" strike="noStrike" kern="1200" cap="none" spc="0" normalizeH="0" baseline="0" noProof="0" dirty="0">
              <a:ln>
                <a:noFill/>
              </a:ln>
              <a:effectLst/>
              <a:uLnTx/>
              <a:uFillTx/>
              <a:latin typeface="Open Sans"/>
            </a:endParaRPr>
          </a:p>
        </p:txBody>
      </p:sp>
      <p:sp>
        <p:nvSpPr>
          <p:cNvPr id="24" name="Text Placeholder 2">
            <a:extLst>
              <a:ext uri="{FF2B5EF4-FFF2-40B4-BE49-F238E27FC236}">
                <a16:creationId xmlns:a16="http://schemas.microsoft.com/office/drawing/2014/main" xmlns="" id="{16E5B921-31A2-47CF-91FA-25CBA45C611A}"/>
              </a:ext>
            </a:extLst>
          </p:cNvPr>
          <p:cNvSpPr txBox="1">
            <a:spLocks/>
          </p:cNvSpPr>
          <p:nvPr/>
        </p:nvSpPr>
        <p:spPr>
          <a:xfrm>
            <a:off x="873179" y="261994"/>
            <a:ext cx="9797042" cy="4930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j-lt"/>
                <a:ea typeface="Open Sans bold" panose="020B0806030504020204" pitchFamily="34" charset="0"/>
                <a:cs typeface="Open Sans bold" panose="020B08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2400" b="1" i="0" u="none" strike="noStrike" kern="1200" cap="none" spc="0" normalizeH="0" baseline="0" noProof="0">
                <a:ln>
                  <a:noFill/>
                </a:ln>
                <a:solidFill>
                  <a:prstClr val="black"/>
                </a:solidFill>
                <a:effectLst/>
                <a:uLnTx/>
                <a:uFillTx/>
                <a:latin typeface="Open Sans"/>
              </a:rPr>
              <a:t>Government compliance: county permits, fees and licenses</a:t>
            </a:r>
          </a:p>
        </p:txBody>
      </p:sp>
      <p:pic>
        <p:nvPicPr>
          <p:cNvPr id="25" name="Picture 24" descr="A close up of a logo&#10;&#10;Description automatically generated">
            <a:extLst>
              <a:ext uri="{FF2B5EF4-FFF2-40B4-BE49-F238E27FC236}">
                <a16:creationId xmlns:a16="http://schemas.microsoft.com/office/drawing/2014/main" xmlns="" id="{2428C5E5-B3F8-416A-A530-14BB08EFAC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5412" y="230674"/>
            <a:ext cx="441934" cy="464664"/>
          </a:xfrm>
          <a:prstGeom prst="rect">
            <a:avLst/>
          </a:prstGeom>
        </p:spPr>
      </p:pic>
      <p:sp>
        <p:nvSpPr>
          <p:cNvPr id="16" name="TextBox 15">
            <a:extLst>
              <a:ext uri="{FF2B5EF4-FFF2-40B4-BE49-F238E27FC236}">
                <a16:creationId xmlns:a16="http://schemas.microsoft.com/office/drawing/2014/main" xmlns="" id="{A7988AFF-1995-4710-914E-F92C2821E326}"/>
              </a:ext>
            </a:extLst>
          </p:cNvPr>
          <p:cNvSpPr txBox="1"/>
          <p:nvPr/>
        </p:nvSpPr>
        <p:spPr>
          <a:xfrm>
            <a:off x="218115" y="779856"/>
            <a:ext cx="6425966" cy="830997"/>
          </a:xfrm>
          <a:prstGeom prst="rect">
            <a:avLst/>
          </a:prstGeom>
          <a:solidFill>
            <a:schemeClr val="bg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200" b="1" i="0" u="none" strike="noStrike" kern="1200" cap="none" spc="0" normalizeH="0" baseline="0" noProof="0">
                <a:ln>
                  <a:noFill/>
                </a:ln>
                <a:solidFill>
                  <a:prstClr val="black"/>
                </a:solidFill>
                <a:effectLst/>
                <a:uLnTx/>
                <a:uFillTx/>
                <a:latin typeface="Open Sans"/>
                <a:ea typeface="+mn-ea"/>
                <a:cs typeface="+mn-cs"/>
              </a:rPr>
              <a:t>Requirements</a:t>
            </a:r>
            <a:r>
              <a:rPr lang="en-ZA" sz="1200" b="1" noProof="0">
                <a:solidFill>
                  <a:prstClr val="black"/>
                </a:solidFill>
                <a:latin typeface="Open Sans"/>
              </a:rPr>
              <a:t> </a:t>
            </a:r>
            <a:r>
              <a:rPr lang="en-ZA" sz="1200" noProof="0">
                <a:solidFill>
                  <a:prstClr val="black"/>
                </a:solidFill>
                <a:latin typeface="Open Sans"/>
              </a:rPr>
              <a:t>- </a:t>
            </a:r>
            <a:r>
              <a:rPr kumimoji="0" lang="en-ZA" sz="1200" b="0" i="0" u="none" strike="noStrike" kern="1200" cap="none" spc="0" normalizeH="0" baseline="0" noProof="0">
                <a:ln>
                  <a:noFill/>
                </a:ln>
                <a:solidFill>
                  <a:prstClr val="black"/>
                </a:solidFill>
                <a:effectLst/>
                <a:uLnTx/>
                <a:uFillTx/>
                <a:latin typeface="Open Sans"/>
                <a:ea typeface="+mn-ea"/>
                <a:cs typeface="+mn-cs"/>
              </a:rPr>
              <a:t>Trade businesses as per Nairobi City County Trade Licensing Act 2019: annual business permit and various licenses (e.g. fire clearance certificate, food/ health related permits, etc.). Businesses operating </a:t>
            </a:r>
            <a:r>
              <a:rPr lang="en-ZA" sz="1200">
                <a:solidFill>
                  <a:prstClr val="black"/>
                </a:solidFill>
                <a:latin typeface="Open Sans"/>
              </a:rPr>
              <a:t>in County markets: </a:t>
            </a:r>
            <a:r>
              <a:rPr kumimoji="0" lang="en-ZA" sz="1200" b="0" i="0" u="none" strike="noStrike" kern="1200" cap="none" spc="0" normalizeH="0" baseline="0" noProof="0">
                <a:ln>
                  <a:noFill/>
                </a:ln>
                <a:solidFill>
                  <a:prstClr val="black"/>
                </a:solidFill>
                <a:effectLst/>
                <a:uLnTx/>
                <a:uFillTx/>
                <a:latin typeface="Open Sans"/>
                <a:ea typeface="+mn-ea"/>
                <a:cs typeface="+mn-cs"/>
              </a:rPr>
              <a:t>daily market fees</a:t>
            </a:r>
            <a:r>
              <a:rPr lang="en-ZA" sz="1200">
                <a:solidFill>
                  <a:prstClr val="black"/>
                </a:solidFill>
                <a:latin typeface="Open Sans"/>
              </a:rPr>
              <a:t> and </a:t>
            </a:r>
            <a:r>
              <a:rPr kumimoji="0" lang="en-ZA" sz="1200" b="0" i="0" u="none" strike="noStrike" kern="1200" cap="none" spc="0" normalizeH="0" baseline="0" noProof="0">
                <a:ln>
                  <a:noFill/>
                </a:ln>
                <a:solidFill>
                  <a:prstClr val="black"/>
                </a:solidFill>
                <a:effectLst/>
                <a:uLnTx/>
                <a:uFillTx/>
                <a:latin typeface="Open Sans"/>
                <a:ea typeface="+mn-ea"/>
                <a:cs typeface="+mn-cs"/>
              </a:rPr>
              <a:t>Cess levied on </a:t>
            </a:r>
            <a:r>
              <a:rPr kumimoji="0" lang="en-ZA" sz="1200" b="0" i="0" u="none" strike="noStrike" kern="1200" cap="none" spc="0" normalizeH="0" baseline="0" noProof="0" err="1">
                <a:ln>
                  <a:noFill/>
                </a:ln>
                <a:solidFill>
                  <a:prstClr val="black"/>
                </a:solidFill>
                <a:effectLst/>
                <a:uLnTx/>
                <a:uFillTx/>
                <a:latin typeface="Open Sans"/>
                <a:ea typeface="+mn-ea"/>
                <a:cs typeface="+mn-cs"/>
              </a:rPr>
              <a:t>agri</a:t>
            </a:r>
            <a:r>
              <a:rPr kumimoji="0" lang="en-ZA" sz="1200" b="0" i="0" u="none" strike="noStrike" kern="1200" cap="none" spc="0" normalizeH="0" baseline="0" noProof="0">
                <a:ln>
                  <a:noFill/>
                </a:ln>
                <a:solidFill>
                  <a:prstClr val="black"/>
                </a:solidFill>
                <a:effectLst/>
                <a:uLnTx/>
                <a:uFillTx/>
                <a:latin typeface="Open Sans"/>
                <a:ea typeface="+mn-ea"/>
                <a:cs typeface="+mn-cs"/>
              </a:rPr>
              <a:t>-trade businesses </a:t>
            </a:r>
          </a:p>
        </p:txBody>
      </p:sp>
      <p:sp>
        <p:nvSpPr>
          <p:cNvPr id="17" name="Speech Bubble: Rectangle with Corners Rounded 16">
            <a:extLst>
              <a:ext uri="{FF2B5EF4-FFF2-40B4-BE49-F238E27FC236}">
                <a16:creationId xmlns:a16="http://schemas.microsoft.com/office/drawing/2014/main" xmlns="" id="{9A9CCA05-321E-4425-812B-23BCDC10ED3D}"/>
              </a:ext>
            </a:extLst>
          </p:cNvPr>
          <p:cNvSpPr/>
          <p:nvPr/>
        </p:nvSpPr>
        <p:spPr>
          <a:xfrm>
            <a:off x="7231228" y="2803813"/>
            <a:ext cx="4572055" cy="1993705"/>
          </a:xfrm>
          <a:prstGeom prst="wedgeRoundRectCallout">
            <a:avLst>
              <a:gd name="adj1" fmla="val -35383"/>
              <a:gd name="adj2" fmla="val 62000"/>
              <a:gd name="adj3" fmla="val 16667"/>
            </a:avLst>
          </a:prstGeom>
          <a:solidFill>
            <a:schemeClr val="bg1"/>
          </a:solid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xmlns="" id="{C75AA466-8DC5-4BB6-BF74-A3EEBECD3A1F}"/>
              </a:ext>
            </a:extLst>
          </p:cNvPr>
          <p:cNvSpPr txBox="1"/>
          <p:nvPr/>
        </p:nvSpPr>
        <p:spPr>
          <a:xfrm>
            <a:off x="7342694" y="2977985"/>
            <a:ext cx="4454921" cy="1732654"/>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a:ea typeface="+mn-ea"/>
                <a:cs typeface="+mn-cs"/>
              </a:rPr>
              <a:t>We used to be given receipts before </a:t>
            </a:r>
            <a:r>
              <a:rPr kumimoji="0" lang="en-US" sz="1400" b="0" i="1" u="none" strike="noStrike" kern="1200" cap="none" spc="0" normalizeH="0" baseline="0" noProof="0" dirty="0" err="1">
                <a:ln>
                  <a:noFill/>
                </a:ln>
                <a:solidFill>
                  <a:prstClr val="black"/>
                </a:solidFill>
                <a:effectLst/>
                <a:uLnTx/>
                <a:uFillTx/>
                <a:latin typeface="Open Sans"/>
                <a:ea typeface="+mn-ea"/>
                <a:cs typeface="+mn-cs"/>
              </a:rPr>
              <a:t>Covid</a:t>
            </a:r>
            <a:r>
              <a:rPr kumimoji="0" lang="en-US" sz="1400" b="0" i="1" u="none" strike="noStrike" kern="1200" cap="none" spc="0" normalizeH="0" baseline="0" noProof="0" dirty="0">
                <a:ln>
                  <a:noFill/>
                </a:ln>
                <a:solidFill>
                  <a:prstClr val="black"/>
                </a:solidFill>
                <a:effectLst/>
                <a:uLnTx/>
                <a:uFillTx/>
                <a:latin typeface="Open Sans"/>
                <a:ea typeface="+mn-ea"/>
                <a:cs typeface="+mn-cs"/>
              </a:rPr>
              <a:t> but </a:t>
            </a:r>
            <a:r>
              <a:rPr kumimoji="0" lang="en-US" sz="1400" b="1" i="1" u="none" strike="noStrike" kern="1200" cap="none" spc="0" normalizeH="0" baseline="0" noProof="0" dirty="0">
                <a:ln>
                  <a:noFill/>
                </a:ln>
                <a:solidFill>
                  <a:prstClr val="black"/>
                </a:solidFill>
                <a:effectLst/>
                <a:uLnTx/>
                <a:uFillTx/>
                <a:latin typeface="Open Sans"/>
                <a:ea typeface="+mn-ea"/>
                <a:cs typeface="+mn-cs"/>
              </a:rPr>
              <a:t>since </a:t>
            </a:r>
            <a:r>
              <a:rPr kumimoji="0" lang="en-US" sz="1400" b="1" i="1" u="none" strike="noStrike" kern="1200" cap="none" spc="0" normalizeH="0" baseline="0" noProof="0" dirty="0" err="1">
                <a:ln>
                  <a:noFill/>
                </a:ln>
                <a:solidFill>
                  <a:prstClr val="black"/>
                </a:solidFill>
                <a:effectLst/>
                <a:uLnTx/>
                <a:uFillTx/>
                <a:latin typeface="Open Sans"/>
                <a:ea typeface="+mn-ea"/>
                <a:cs typeface="+mn-cs"/>
              </a:rPr>
              <a:t>Covid</a:t>
            </a:r>
            <a:r>
              <a:rPr kumimoji="0" lang="en-US" sz="1400" b="1" i="1" u="none" strike="noStrike" kern="1200" cap="none" spc="0" normalizeH="0" baseline="0" noProof="0" dirty="0">
                <a:ln>
                  <a:noFill/>
                </a:ln>
                <a:solidFill>
                  <a:prstClr val="black"/>
                </a:solidFill>
                <a:effectLst/>
                <a:uLnTx/>
                <a:uFillTx/>
                <a:latin typeface="Open Sans"/>
                <a:ea typeface="+mn-ea"/>
                <a:cs typeface="+mn-cs"/>
              </a:rPr>
              <a:t> started we pay but the receipts are not issued </a:t>
            </a:r>
            <a:r>
              <a:rPr kumimoji="0" lang="en-US" sz="1400" i="1" u="none" strike="noStrike" kern="1200" cap="none" spc="0" normalizeH="0" baseline="0" noProof="0" dirty="0">
                <a:ln>
                  <a:noFill/>
                </a:ln>
                <a:solidFill>
                  <a:prstClr val="black"/>
                </a:solidFill>
                <a:effectLst/>
                <a:uLnTx/>
                <a:uFillTx/>
                <a:latin typeface="Open Sans"/>
                <a:ea typeface="+mn-ea"/>
                <a:cs typeface="+mn-cs"/>
              </a:rPr>
              <a:t>of which we are not sure whether that amount is being accounted for or </a:t>
            </a:r>
            <a:r>
              <a:rPr kumimoji="0" lang="en-US" sz="1400" b="1" i="1" u="none" strike="noStrike" kern="1200" cap="none" spc="0" normalizeH="0" baseline="0" noProof="0" dirty="0">
                <a:ln>
                  <a:noFill/>
                </a:ln>
                <a:solidFill>
                  <a:prstClr val="black"/>
                </a:solidFill>
                <a:effectLst/>
                <a:uLnTx/>
                <a:uFillTx/>
                <a:latin typeface="Open Sans"/>
                <a:ea typeface="+mn-ea"/>
                <a:cs typeface="+mn-cs"/>
              </a:rPr>
              <a:t>it is going into someone’s pocket</a:t>
            </a:r>
            <a:r>
              <a:rPr kumimoji="0" lang="en-US" sz="1400" b="0" i="1" u="none" strike="noStrike" kern="1200" cap="none" spc="0" normalizeH="0" baseline="0" noProof="0" dirty="0">
                <a:ln>
                  <a:noFill/>
                </a:ln>
                <a:solidFill>
                  <a:prstClr val="black"/>
                </a:solidFill>
                <a:effectLst/>
                <a:uLnTx/>
                <a:uFillTx/>
                <a:latin typeface="Open Sans"/>
                <a:ea typeface="+mn-ea"/>
                <a:cs typeface="+mn-cs"/>
              </a:rPr>
              <a:t>. Whenever we ask for the receipts the response we get is they are out of stock – </a:t>
            </a:r>
            <a:r>
              <a:rPr kumimoji="0" lang="en-US" sz="1400" b="0" i="0" u="none" strike="noStrike" kern="1200" cap="none" spc="0" normalizeH="0" baseline="0" noProof="0" dirty="0">
                <a:ln>
                  <a:noFill/>
                </a:ln>
                <a:solidFill>
                  <a:prstClr val="black"/>
                </a:solidFill>
                <a:effectLst/>
                <a:uLnTx/>
                <a:uFillTx/>
                <a:latin typeface="Open Sans"/>
                <a:ea typeface="+mn-ea"/>
                <a:cs typeface="+mn-cs"/>
              </a:rPr>
              <a:t>Female, 40, Leather products</a:t>
            </a:r>
            <a:endParaRPr kumimoji="0" lang="en-ZA"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9" name="Speech Bubble: Rectangle with Corners Rounded 18">
            <a:extLst>
              <a:ext uri="{FF2B5EF4-FFF2-40B4-BE49-F238E27FC236}">
                <a16:creationId xmlns:a16="http://schemas.microsoft.com/office/drawing/2014/main" xmlns="" id="{D26CC9F1-0BF8-452B-BDD2-1D11D4E616DE}"/>
              </a:ext>
            </a:extLst>
          </p:cNvPr>
          <p:cNvSpPr/>
          <p:nvPr/>
        </p:nvSpPr>
        <p:spPr>
          <a:xfrm>
            <a:off x="7496842" y="5304132"/>
            <a:ext cx="4578684" cy="422031"/>
          </a:xfrm>
          <a:prstGeom prst="wedgeRoundRectCallout">
            <a:avLst>
              <a:gd name="adj1" fmla="val 38107"/>
              <a:gd name="adj2" fmla="val 61163"/>
              <a:gd name="adj3" fmla="val 16667"/>
            </a:avLst>
          </a:prstGeom>
          <a:noFill/>
        </p:spPr>
        <p:txBody>
          <a:bodyPr wrap="square">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Open Sans"/>
              <a:ea typeface="+mn-ea"/>
              <a:cs typeface="+mn-cs"/>
            </a:endParaRPr>
          </a:p>
        </p:txBody>
      </p:sp>
      <p:sp>
        <p:nvSpPr>
          <p:cNvPr id="20" name="TextBox 19">
            <a:extLst>
              <a:ext uri="{FF2B5EF4-FFF2-40B4-BE49-F238E27FC236}">
                <a16:creationId xmlns:a16="http://schemas.microsoft.com/office/drawing/2014/main" xmlns="" id="{E8094577-C1BB-409E-9535-37C8464A5B2F}"/>
              </a:ext>
            </a:extLst>
          </p:cNvPr>
          <p:cNvSpPr txBox="1"/>
          <p:nvPr/>
        </p:nvSpPr>
        <p:spPr>
          <a:xfrm>
            <a:off x="7298239" y="5287418"/>
            <a:ext cx="4505054" cy="1108188"/>
          </a:xfrm>
          <a:prstGeom prst="rect">
            <a:avLst/>
          </a:prstGeom>
          <a:noFill/>
        </p:spPr>
        <p:txBody>
          <a:bodyPr wrap="square">
            <a:spAutoFit/>
          </a:bodyPr>
          <a:lstStyle/>
          <a:p>
            <a:pPr marL="0" marR="0" lvl="1" indent="0" algn="l" defTabSz="914400" rtl="0" eaLnBrk="1" fontAlgn="auto" latinLnBrk="0" hangingPunct="1">
              <a:lnSpc>
                <a:spcPct val="120000"/>
              </a:lnSpc>
              <a:spcBef>
                <a:spcPts val="0"/>
              </a:spcBef>
              <a:spcAft>
                <a:spcPts val="600"/>
              </a:spcAft>
              <a:buClrTx/>
              <a:buSzTx/>
              <a:buFontTx/>
              <a:buNone/>
              <a:tabLst/>
              <a:defRPr/>
            </a:pPr>
            <a:r>
              <a:rPr kumimoji="0" lang="en-US" sz="1400" b="1" i="1" u="none" strike="noStrike" kern="1200" cap="none" spc="0" normalizeH="0" baseline="0" noProof="0">
                <a:ln>
                  <a:noFill/>
                </a:ln>
                <a:solidFill>
                  <a:prstClr val="black"/>
                </a:solidFill>
                <a:effectLst/>
                <a:uLnTx/>
                <a:uFillTx/>
                <a:latin typeface="Open Sans"/>
                <a:ea typeface="+mn-ea"/>
                <a:cs typeface="+mn-cs"/>
              </a:rPr>
              <a:t>It [county permit] only helps me when I am taking a loan</a:t>
            </a:r>
            <a:r>
              <a:rPr kumimoji="0" lang="en-US" sz="1400" b="0" i="1" u="none" strike="noStrike" kern="1200" cap="none" spc="0" normalizeH="0" baseline="0" noProof="0">
                <a:ln>
                  <a:noFill/>
                </a:ln>
                <a:solidFill>
                  <a:prstClr val="black"/>
                </a:solidFill>
                <a:effectLst/>
                <a:uLnTx/>
                <a:uFillTx/>
                <a:latin typeface="Open Sans"/>
                <a:ea typeface="+mn-ea"/>
                <a:cs typeface="+mn-cs"/>
              </a:rPr>
              <a:t>. I have not seen any other benefit. </a:t>
            </a:r>
            <a:r>
              <a:rPr kumimoji="0" lang="en-US" sz="1400" i="1" u="none" strike="noStrike" kern="1200" cap="none" spc="0" normalizeH="0" baseline="0" noProof="0">
                <a:ln>
                  <a:noFill/>
                </a:ln>
                <a:solidFill>
                  <a:prstClr val="black"/>
                </a:solidFill>
                <a:effectLst/>
                <a:uLnTx/>
                <a:uFillTx/>
                <a:latin typeface="Open Sans"/>
                <a:ea typeface="+mn-ea"/>
                <a:cs typeface="+mn-cs"/>
              </a:rPr>
              <a:t>Whenever you go to apply for a loan they ask to see the business permit </a:t>
            </a:r>
            <a:r>
              <a:rPr kumimoji="0" lang="en-US" sz="1400" b="0" i="1" u="none" strike="noStrike" kern="1200" cap="none" spc="0" normalizeH="0" baseline="0" noProof="0">
                <a:ln>
                  <a:noFill/>
                </a:ln>
                <a:solidFill>
                  <a:prstClr val="black"/>
                </a:solidFill>
                <a:effectLst/>
                <a:uLnTx/>
                <a:uFillTx/>
                <a:latin typeface="Open Sans"/>
                <a:ea typeface="+mn-ea"/>
                <a:cs typeface="+mn-cs"/>
              </a:rPr>
              <a:t>– </a:t>
            </a:r>
            <a:r>
              <a:rPr kumimoji="0" lang="en-US" sz="1400" b="0" i="0" u="none" strike="noStrike" kern="1200" cap="none" spc="0" normalizeH="0" baseline="0" noProof="0">
                <a:ln>
                  <a:noFill/>
                </a:ln>
                <a:solidFill>
                  <a:prstClr val="black"/>
                </a:solidFill>
                <a:effectLst/>
                <a:uLnTx/>
                <a:uFillTx/>
                <a:latin typeface="Open Sans"/>
                <a:ea typeface="+mn-ea"/>
                <a:cs typeface="+mn-cs"/>
              </a:rPr>
              <a:t>Female, 34, Tailor</a:t>
            </a:r>
          </a:p>
        </p:txBody>
      </p:sp>
      <p:sp>
        <p:nvSpPr>
          <p:cNvPr id="22" name="Speech Bubble: Rectangle with Corners Rounded 21">
            <a:extLst>
              <a:ext uri="{FF2B5EF4-FFF2-40B4-BE49-F238E27FC236}">
                <a16:creationId xmlns:a16="http://schemas.microsoft.com/office/drawing/2014/main" xmlns="" id="{16E0EBC1-ECE5-4B54-9607-43BD4B762848}"/>
              </a:ext>
            </a:extLst>
          </p:cNvPr>
          <p:cNvSpPr/>
          <p:nvPr/>
        </p:nvSpPr>
        <p:spPr>
          <a:xfrm>
            <a:off x="7231412" y="5186162"/>
            <a:ext cx="4571882" cy="1276781"/>
          </a:xfrm>
          <a:prstGeom prst="wedgeRoundRectCallout">
            <a:avLst>
              <a:gd name="adj1" fmla="val 36204"/>
              <a:gd name="adj2" fmla="val 63782"/>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3" name="Speech Bubble: Rectangle with Corners Rounded 22">
            <a:extLst>
              <a:ext uri="{FF2B5EF4-FFF2-40B4-BE49-F238E27FC236}">
                <a16:creationId xmlns:a16="http://schemas.microsoft.com/office/drawing/2014/main" xmlns="" id="{A91A53CE-D0A4-4971-91EC-3D06EE1F7C04}"/>
              </a:ext>
            </a:extLst>
          </p:cNvPr>
          <p:cNvSpPr/>
          <p:nvPr/>
        </p:nvSpPr>
        <p:spPr>
          <a:xfrm>
            <a:off x="7164401" y="822589"/>
            <a:ext cx="4571882" cy="1668363"/>
          </a:xfrm>
          <a:prstGeom prst="wedgeRoundRectCallout">
            <a:avLst>
              <a:gd name="adj1" fmla="val -35383"/>
              <a:gd name="adj2" fmla="val 62000"/>
              <a:gd name="adj3" fmla="val 16667"/>
            </a:avLst>
          </a:prstGeom>
          <a:solidFill>
            <a:schemeClr val="bg1"/>
          </a:solid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6" name="TextBox 25">
            <a:extLst>
              <a:ext uri="{FF2B5EF4-FFF2-40B4-BE49-F238E27FC236}">
                <a16:creationId xmlns:a16="http://schemas.microsoft.com/office/drawing/2014/main" xmlns="" id="{9BC47B1B-668F-4C8D-AB78-010F3E0C9E74}"/>
              </a:ext>
            </a:extLst>
          </p:cNvPr>
          <p:cNvSpPr txBox="1"/>
          <p:nvPr/>
        </p:nvSpPr>
        <p:spPr>
          <a:xfrm>
            <a:off x="7231228" y="901771"/>
            <a:ext cx="4505054" cy="1361014"/>
          </a:xfrm>
          <a:prstGeom prst="rect">
            <a:avLst/>
          </a:prstGeom>
          <a:noFill/>
        </p:spPr>
        <p:txBody>
          <a:bodyPr wrap="square">
            <a:spAutoFit/>
          </a:bodyPr>
          <a:lstStyle/>
          <a:p>
            <a:pPr marL="0" marR="0" lvl="1" indent="0" algn="l" defTabSz="914400" rtl="0" eaLnBrk="1" fontAlgn="auto" latinLnBrk="0" hangingPunct="1">
              <a:lnSpc>
                <a:spcPct val="120000"/>
              </a:lnSpc>
              <a:spcBef>
                <a:spcPts val="0"/>
              </a:spcBef>
              <a:spcAft>
                <a:spcPts val="1200"/>
              </a:spcAft>
              <a:buClrTx/>
              <a:buSzTx/>
              <a:buFontTx/>
              <a:buNone/>
              <a:tabLst/>
              <a:defRPr/>
            </a:pPr>
            <a:r>
              <a:rPr kumimoji="0" lang="en-US" sz="1400" b="0" i="1" u="none" strike="noStrike" kern="1200" cap="none" spc="0" normalizeH="0" baseline="0" noProof="0">
                <a:ln>
                  <a:noFill/>
                </a:ln>
                <a:solidFill>
                  <a:prstClr val="black"/>
                </a:solidFill>
                <a:effectLst/>
                <a:uLnTx/>
                <a:uFillTx/>
                <a:latin typeface="Open Sans"/>
                <a:ea typeface="+mn-ea"/>
                <a:cs typeface="+mn-cs"/>
              </a:rPr>
              <a:t>Having all the permits and documents needed to operate </a:t>
            </a:r>
            <a:r>
              <a:rPr kumimoji="0" lang="en-US" sz="1400" b="1" i="1" u="none" strike="noStrike" kern="1200" cap="none" spc="0" normalizeH="0" baseline="0" noProof="0">
                <a:ln>
                  <a:noFill/>
                </a:ln>
                <a:solidFill>
                  <a:prstClr val="black"/>
                </a:solidFill>
                <a:effectLst/>
                <a:uLnTx/>
                <a:uFillTx/>
                <a:latin typeface="Open Sans"/>
                <a:ea typeface="+mn-ea"/>
                <a:cs typeface="+mn-cs"/>
              </a:rPr>
              <a:t>for me is like throwing money away </a:t>
            </a:r>
            <a:r>
              <a:rPr kumimoji="0" lang="en-US" sz="1400" b="0" i="1" u="none" strike="noStrike" kern="1200" cap="none" spc="0" normalizeH="0" baseline="0" noProof="0">
                <a:ln>
                  <a:noFill/>
                </a:ln>
                <a:solidFill>
                  <a:prstClr val="black"/>
                </a:solidFill>
                <a:effectLst/>
                <a:uLnTx/>
                <a:uFillTx/>
                <a:latin typeface="Open Sans"/>
                <a:ea typeface="+mn-ea"/>
                <a:cs typeface="+mn-cs"/>
              </a:rPr>
              <a:t>but I am forced to pay for my peace of mind and because then I am sure my workers are free to work and will </a:t>
            </a:r>
            <a:r>
              <a:rPr kumimoji="0" lang="en-US" sz="1400" b="1" i="1" u="none" strike="noStrike" kern="1200" cap="none" spc="0" normalizeH="0" baseline="0" noProof="0">
                <a:ln>
                  <a:noFill/>
                </a:ln>
                <a:solidFill>
                  <a:prstClr val="black"/>
                </a:solidFill>
                <a:effectLst/>
                <a:uLnTx/>
                <a:uFillTx/>
                <a:latin typeface="Open Sans"/>
                <a:ea typeface="+mn-ea"/>
                <a:cs typeface="+mn-cs"/>
              </a:rPr>
              <a:t>not be harassed by anyone</a:t>
            </a:r>
            <a:r>
              <a:rPr kumimoji="0" lang="en-US" sz="1400" b="0" i="1" u="none" strike="noStrike" kern="1200" cap="none" spc="0" normalizeH="0" baseline="0" noProof="0">
                <a:ln>
                  <a:noFill/>
                </a:ln>
                <a:solidFill>
                  <a:prstClr val="black"/>
                </a:solidFill>
                <a:effectLst/>
                <a:uLnTx/>
                <a:uFillTx/>
                <a:latin typeface="Open Sans"/>
                <a:ea typeface="+mn-ea"/>
                <a:cs typeface="+mn-cs"/>
              </a:rPr>
              <a:t> </a:t>
            </a:r>
            <a:r>
              <a:rPr kumimoji="0" lang="en-US" sz="1400" b="0" i="0" u="none" strike="noStrike" kern="1200" cap="none" spc="0" normalizeH="0" baseline="0" noProof="0">
                <a:ln>
                  <a:noFill/>
                </a:ln>
                <a:solidFill>
                  <a:prstClr val="black"/>
                </a:solidFill>
                <a:effectLst/>
                <a:uLnTx/>
                <a:uFillTx/>
                <a:latin typeface="Open Sans"/>
                <a:ea typeface="+mn-ea"/>
                <a:cs typeface="+mn-cs"/>
              </a:rPr>
              <a:t>- Female, 53, Salon owner</a:t>
            </a:r>
          </a:p>
        </p:txBody>
      </p:sp>
    </p:spTree>
    <p:extLst>
      <p:ext uri="{BB962C8B-B14F-4D97-AF65-F5344CB8AC3E}">
        <p14:creationId xmlns:p14="http://schemas.microsoft.com/office/powerpoint/2010/main" val="2901015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xmlns="" id="{B2176F0F-48EE-4ACB-811F-F9947435B929}"/>
              </a:ext>
            </a:extLst>
          </p:cNvPr>
          <p:cNvSpPr/>
          <p:nvPr/>
        </p:nvSpPr>
        <p:spPr>
          <a:xfrm>
            <a:off x="481662" y="844664"/>
            <a:ext cx="11297535" cy="5773194"/>
          </a:xfrm>
          <a:prstGeom prst="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a:xfrm>
            <a:off x="190498" y="6449821"/>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29" name="TextBox 28">
            <a:extLst>
              <a:ext uri="{FF2B5EF4-FFF2-40B4-BE49-F238E27FC236}">
                <a16:creationId xmlns:a16="http://schemas.microsoft.com/office/drawing/2014/main" xmlns="" id="{1BA89392-444A-458B-86BF-40EE78A678B2}"/>
              </a:ext>
            </a:extLst>
          </p:cNvPr>
          <p:cNvSpPr txBox="1"/>
          <p:nvPr/>
        </p:nvSpPr>
        <p:spPr>
          <a:xfrm>
            <a:off x="2009464" y="1184762"/>
            <a:ext cx="7540936" cy="476477"/>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ZA" sz="2400" b="1" dirty="0">
                <a:solidFill>
                  <a:schemeClr val="tx1">
                    <a:lumMod val="75000"/>
                    <a:lumOff val="25000"/>
                  </a:schemeClr>
                </a:solidFill>
                <a:latin typeface="Open Sans"/>
              </a:rPr>
              <a:t>Case study: Banana </a:t>
            </a:r>
            <a:r>
              <a:rPr kumimoji="0" lang="en-ZA" sz="2400" b="1" i="0" u="none" strike="noStrike" kern="1200" cap="none" spc="0" normalizeH="0" baseline="0" noProof="0" dirty="0">
                <a:ln>
                  <a:noFill/>
                </a:ln>
                <a:solidFill>
                  <a:schemeClr val="tx1">
                    <a:lumMod val="75000"/>
                    <a:lumOff val="25000"/>
                  </a:schemeClr>
                </a:solidFill>
                <a:effectLst/>
                <a:uLnTx/>
                <a:uFillTx/>
                <a:latin typeface="Open Sans"/>
                <a:ea typeface="+mn-ea"/>
                <a:cs typeface="+mn-cs"/>
              </a:rPr>
              <a:t>trader in </a:t>
            </a:r>
            <a:r>
              <a:rPr kumimoji="0" lang="en-ZA" sz="2400" b="1" i="0" u="none" strike="noStrike" kern="1200" cap="none" spc="0" normalizeH="0" baseline="0" noProof="0" dirty="0" err="1">
                <a:ln>
                  <a:noFill/>
                </a:ln>
                <a:solidFill>
                  <a:schemeClr val="tx1">
                    <a:lumMod val="75000"/>
                    <a:lumOff val="25000"/>
                  </a:schemeClr>
                </a:solidFill>
                <a:effectLst/>
                <a:uLnTx/>
                <a:uFillTx/>
                <a:latin typeface="Open Sans"/>
                <a:ea typeface="+mn-ea"/>
                <a:cs typeface="+mn-cs"/>
              </a:rPr>
              <a:t>Muthurwa</a:t>
            </a:r>
            <a:r>
              <a:rPr kumimoji="0" lang="en-ZA" sz="2400" b="1" i="0" u="none" strike="noStrike" kern="1200" cap="none" spc="0" normalizeH="0" baseline="0" noProof="0" dirty="0">
                <a:ln>
                  <a:noFill/>
                </a:ln>
                <a:solidFill>
                  <a:schemeClr val="tx1">
                    <a:lumMod val="75000"/>
                    <a:lumOff val="25000"/>
                  </a:schemeClr>
                </a:solidFill>
                <a:effectLst/>
                <a:uLnTx/>
                <a:uFillTx/>
                <a:latin typeface="Open Sans"/>
                <a:ea typeface="+mn-ea"/>
                <a:cs typeface="+mn-cs"/>
              </a:rPr>
              <a:t> market</a:t>
            </a:r>
          </a:p>
        </p:txBody>
      </p:sp>
      <p:sp>
        <p:nvSpPr>
          <p:cNvPr id="30" name="TextBox 29">
            <a:extLst>
              <a:ext uri="{FF2B5EF4-FFF2-40B4-BE49-F238E27FC236}">
                <a16:creationId xmlns:a16="http://schemas.microsoft.com/office/drawing/2014/main" xmlns="" id="{7582CD0B-CE5A-4332-B675-7BEE56C8D6B7}"/>
              </a:ext>
            </a:extLst>
          </p:cNvPr>
          <p:cNvSpPr txBox="1"/>
          <p:nvPr/>
        </p:nvSpPr>
        <p:spPr>
          <a:xfrm>
            <a:off x="6366789" y="1982683"/>
            <a:ext cx="2255177" cy="348493"/>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ZA" sz="1600" b="1" u="none" strike="noStrike" kern="1200" cap="none" spc="0" normalizeH="0" baseline="0" noProof="0" dirty="0">
                <a:ln>
                  <a:noFill/>
                </a:ln>
                <a:solidFill>
                  <a:prstClr val="black"/>
                </a:solidFill>
                <a:effectLst/>
                <a:uLnTx/>
                <a:uFillTx/>
                <a:latin typeface="Open Sans"/>
                <a:ea typeface="+mn-ea"/>
                <a:cs typeface="+mn-cs"/>
              </a:rPr>
              <a:t>ANNUAL COST: </a:t>
            </a:r>
          </a:p>
        </p:txBody>
      </p:sp>
      <p:pic>
        <p:nvPicPr>
          <p:cNvPr id="47" name="Picture 46" descr="A picture containing shape&#10;&#10;Description automatically generated">
            <a:extLst>
              <a:ext uri="{FF2B5EF4-FFF2-40B4-BE49-F238E27FC236}">
                <a16:creationId xmlns:a16="http://schemas.microsoft.com/office/drawing/2014/main" xmlns="" id="{30C3AC29-14A5-49D1-81A7-82C0FBA3270F}"/>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b="14709"/>
          <a:stretch/>
        </p:blipFill>
        <p:spPr>
          <a:xfrm>
            <a:off x="695152" y="985247"/>
            <a:ext cx="1114932" cy="950937"/>
          </a:xfrm>
          <a:prstGeom prst="rect">
            <a:avLst/>
          </a:prstGeom>
        </p:spPr>
      </p:pic>
      <p:cxnSp>
        <p:nvCxnSpPr>
          <p:cNvPr id="49" name="Straight Connector 48">
            <a:extLst>
              <a:ext uri="{FF2B5EF4-FFF2-40B4-BE49-F238E27FC236}">
                <a16:creationId xmlns:a16="http://schemas.microsoft.com/office/drawing/2014/main" xmlns="" id="{3D49B321-8CC9-4580-B48E-D5E9CF0BC937}"/>
              </a:ext>
            </a:extLst>
          </p:cNvPr>
          <p:cNvCxnSpPr>
            <a:cxnSpLocks/>
          </p:cNvCxnSpPr>
          <p:nvPr/>
        </p:nvCxnSpPr>
        <p:spPr>
          <a:xfrm>
            <a:off x="2123764" y="1776418"/>
            <a:ext cx="7261536"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graphicFrame>
        <p:nvGraphicFramePr>
          <p:cNvPr id="54" name="Table 54">
            <a:extLst>
              <a:ext uri="{FF2B5EF4-FFF2-40B4-BE49-F238E27FC236}">
                <a16:creationId xmlns:a16="http://schemas.microsoft.com/office/drawing/2014/main" xmlns="" id="{0B543BC1-AD47-493B-8DF3-E5FADC9CC05B}"/>
              </a:ext>
            </a:extLst>
          </p:cNvPr>
          <p:cNvGraphicFramePr>
            <a:graphicFrameLocks noGrp="1"/>
          </p:cNvGraphicFramePr>
          <p:nvPr>
            <p:extLst>
              <p:ext uri="{D42A27DB-BD31-4B8C-83A1-F6EECF244321}">
                <p14:modId xmlns:p14="http://schemas.microsoft.com/office/powerpoint/2010/main" val="4198538321"/>
              </p:ext>
            </p:extLst>
          </p:nvPr>
        </p:nvGraphicFramePr>
        <p:xfrm>
          <a:off x="833650" y="2337280"/>
          <a:ext cx="10945546" cy="4071428"/>
        </p:xfrm>
        <a:graphic>
          <a:graphicData uri="http://schemas.openxmlformats.org/drawingml/2006/table">
            <a:tbl>
              <a:tblPr firstRow="1" bandRow="1">
                <a:tableStyleId>{2D5ABB26-0587-4C30-8999-92F81FD0307C}</a:tableStyleId>
              </a:tblPr>
              <a:tblGrid>
                <a:gridCol w="2094752">
                  <a:extLst>
                    <a:ext uri="{9D8B030D-6E8A-4147-A177-3AD203B41FA5}">
                      <a16:colId xmlns:a16="http://schemas.microsoft.com/office/drawing/2014/main" xmlns="" val="295068800"/>
                    </a:ext>
                  </a:extLst>
                </a:gridCol>
                <a:gridCol w="3378022">
                  <a:extLst>
                    <a:ext uri="{9D8B030D-6E8A-4147-A177-3AD203B41FA5}">
                      <a16:colId xmlns:a16="http://schemas.microsoft.com/office/drawing/2014/main" xmlns="" val="3009425320"/>
                    </a:ext>
                  </a:extLst>
                </a:gridCol>
                <a:gridCol w="2291476">
                  <a:extLst>
                    <a:ext uri="{9D8B030D-6E8A-4147-A177-3AD203B41FA5}">
                      <a16:colId xmlns:a16="http://schemas.microsoft.com/office/drawing/2014/main" xmlns="" val="3107386090"/>
                    </a:ext>
                  </a:extLst>
                </a:gridCol>
                <a:gridCol w="3181296">
                  <a:extLst>
                    <a:ext uri="{9D8B030D-6E8A-4147-A177-3AD203B41FA5}">
                      <a16:colId xmlns:a16="http://schemas.microsoft.com/office/drawing/2014/main" xmlns="" val="1616789961"/>
                    </a:ext>
                  </a:extLst>
                </a:gridCol>
              </a:tblGrid>
              <a:tr h="709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1" u="none" strike="noStrike" kern="1200" cap="none" spc="0" normalizeH="0" baseline="0" noProof="0" dirty="0">
                          <a:ln>
                            <a:noFill/>
                          </a:ln>
                          <a:solidFill>
                            <a:schemeClr val="accent1"/>
                          </a:solidFill>
                          <a:effectLst/>
                          <a:uLnTx/>
                          <a:uFillTx/>
                        </a:rPr>
                        <a:t>Market fee:</a:t>
                      </a:r>
                      <a:endParaRPr kumimoji="0" lang="en-ZA" sz="2000" b="1" i="0" u="none" strike="noStrike" kern="1200" cap="none" spc="0" normalizeH="0" baseline="0" noProof="0" dirty="0">
                        <a:ln>
                          <a:noFill/>
                        </a:ln>
                        <a:solidFill>
                          <a:schemeClr val="accent1"/>
                        </a:solidFill>
                        <a:effectLst/>
                        <a:uLnTx/>
                        <a:uFillTx/>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ZA" sz="1600" b="1" u="none" strike="noStrike" kern="1200" cap="none" spc="0" normalizeH="0" baseline="0" noProof="0" dirty="0" err="1">
                          <a:ln>
                            <a:noFill/>
                          </a:ln>
                          <a:solidFill>
                            <a:srgbClr val="8B0E3A"/>
                          </a:solidFill>
                          <a:effectLst/>
                          <a:uLnTx/>
                          <a:uFillTx/>
                        </a:rPr>
                        <a:t>KSh</a:t>
                      </a:r>
                      <a:r>
                        <a:rPr kumimoji="0" lang="en-ZA" sz="1600" b="1" u="none" strike="noStrike" kern="1200" cap="none" spc="0" normalizeH="0" baseline="0" noProof="0" dirty="0">
                          <a:ln>
                            <a:noFill/>
                          </a:ln>
                          <a:solidFill>
                            <a:srgbClr val="8B0E3A"/>
                          </a:solidFill>
                          <a:effectLst/>
                          <a:uLnTx/>
                          <a:uFillTx/>
                        </a:rPr>
                        <a:t> 50 per day</a:t>
                      </a:r>
                      <a:endParaRPr kumimoji="0" lang="en-ZA" sz="1600" b="1" i="0" u="none" strike="noStrike" kern="1200" cap="none" spc="0" normalizeH="0" baseline="0" noProof="0" dirty="0">
                        <a:ln>
                          <a:noFill/>
                        </a:ln>
                        <a:solidFill>
                          <a:srgbClr val="8B0E3A"/>
                        </a:solidFill>
                        <a:effectLst/>
                        <a:uLnTx/>
                        <a:uFillTx/>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u="none" strike="noStrike" kern="1200" cap="none" spc="0" normalizeH="0" baseline="0" noProof="0" dirty="0" err="1">
                          <a:ln>
                            <a:noFill/>
                          </a:ln>
                          <a:solidFill>
                            <a:schemeClr val="accent1"/>
                          </a:solidFill>
                          <a:effectLst/>
                          <a:uLnTx/>
                          <a:uFillTx/>
                        </a:rPr>
                        <a:t>KSh</a:t>
                      </a:r>
                      <a:r>
                        <a:rPr kumimoji="0" lang="en-ZA" sz="1800" b="1" u="none" strike="noStrike" kern="1200" cap="none" spc="0" normalizeH="0" baseline="0" noProof="0" dirty="0">
                          <a:ln>
                            <a:noFill/>
                          </a:ln>
                          <a:solidFill>
                            <a:schemeClr val="accent1"/>
                          </a:solidFill>
                          <a:effectLst/>
                          <a:uLnTx/>
                          <a:uFillTx/>
                        </a:rPr>
                        <a:t> 13,000</a:t>
                      </a:r>
                      <a:endParaRPr kumimoji="0" lang="en-ZA" sz="1800" b="1" i="0" u="none" strike="noStrike" kern="1200" cap="none" spc="0" normalizeH="0" baseline="0" noProof="0" dirty="0">
                        <a:ln>
                          <a:noFill/>
                        </a:ln>
                        <a:solidFill>
                          <a:schemeClr val="accent1"/>
                        </a:solidFill>
                        <a:effectLst/>
                        <a:uLnTx/>
                        <a:uFillTx/>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u="none" strike="noStrike" kern="1200" cap="none" spc="0" normalizeH="0" baseline="0" noProof="0" dirty="0">
                          <a:ln>
                            <a:noFill/>
                          </a:ln>
                          <a:solidFill>
                            <a:schemeClr val="tx1"/>
                          </a:solidFill>
                          <a:effectLst/>
                          <a:uLnTx/>
                          <a:uFillTx/>
                        </a:rPr>
                        <a:t>Works 5 days a week</a:t>
                      </a:r>
                      <a:endParaRPr kumimoji="0" lang="en-ZA" sz="1800" b="0" i="0" u="none" strike="noStrike" kern="1200" cap="none" spc="0" normalizeH="0" baseline="0" noProof="0" dirty="0">
                        <a:ln>
                          <a:noFill/>
                        </a:ln>
                        <a:solidFill>
                          <a:schemeClr val="tx1"/>
                        </a:solidFill>
                        <a:effectLst/>
                        <a:uLnTx/>
                        <a:uFillTx/>
                        <a:latin typeface="+mn-lt"/>
                        <a:ea typeface="+mn-ea"/>
                        <a:cs typeface="+mn-cs"/>
                      </a:endParaRPr>
                    </a:p>
                  </a:txBody>
                  <a:tcPr anchor="ctr"/>
                </a:tc>
                <a:extLst>
                  <a:ext uri="{0D108BD9-81ED-4DB2-BD59-A6C34878D82A}">
                    <a16:rowId xmlns:a16="http://schemas.microsoft.com/office/drawing/2014/main" xmlns="" val="2962696449"/>
                  </a:ext>
                </a:extLst>
              </a:tr>
              <a:tr h="8588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1" u="none" strike="noStrike" kern="1200" cap="none" spc="0" normalizeH="0" baseline="0" noProof="0" dirty="0">
                          <a:ln>
                            <a:noFill/>
                          </a:ln>
                          <a:solidFill>
                            <a:schemeClr val="accent1"/>
                          </a:solidFill>
                          <a:effectLst/>
                          <a:uLnTx/>
                          <a:uFillTx/>
                        </a:rPr>
                        <a:t>Cess </a:t>
                      </a:r>
                      <a:r>
                        <a:rPr kumimoji="0" lang="en-ZA" sz="1600" b="0" u="none" strike="noStrike" kern="1200" cap="none" spc="0" normalizeH="0" baseline="0" noProof="0" dirty="0">
                          <a:ln>
                            <a:noFill/>
                          </a:ln>
                          <a:solidFill>
                            <a:schemeClr val="accent1"/>
                          </a:solidFill>
                          <a:effectLst/>
                          <a:uLnTx/>
                          <a:uFillTx/>
                        </a:rPr>
                        <a:t>(charged 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0" u="none" strike="noStrike" kern="1200" cap="none" spc="0" normalizeH="0" baseline="0" noProof="0" dirty="0">
                          <a:ln>
                            <a:noFill/>
                          </a:ln>
                          <a:solidFill>
                            <a:schemeClr val="accent1"/>
                          </a:solidFill>
                          <a:effectLst/>
                          <a:uLnTx/>
                          <a:uFillTx/>
                        </a:rPr>
                        <a:t>delivery of </a:t>
                      </a:r>
                      <a:r>
                        <a:rPr kumimoji="0" lang="en-ZA" sz="1600" b="0" u="none" strike="noStrike" kern="1200" cap="none" spc="0" normalizeH="0" baseline="0" noProof="0" dirty="0" err="1">
                          <a:ln>
                            <a:noFill/>
                          </a:ln>
                          <a:solidFill>
                            <a:schemeClr val="accent1"/>
                          </a:solidFill>
                          <a:effectLst/>
                          <a:uLnTx/>
                          <a:uFillTx/>
                        </a:rPr>
                        <a:t>agri</a:t>
                      </a:r>
                      <a:r>
                        <a:rPr kumimoji="0" lang="en-ZA" sz="1600" b="0" u="none" strike="noStrike" kern="1200" cap="none" spc="0" normalizeH="0" baseline="0" noProof="0" dirty="0">
                          <a:ln>
                            <a:noFill/>
                          </a:ln>
                          <a:solidFill>
                            <a:schemeClr val="accent1"/>
                          </a:solidFill>
                          <a:effectLst/>
                          <a:uLnTx/>
                          <a:uFillTx/>
                        </a:rPr>
                        <a:t>-produce)</a:t>
                      </a:r>
                      <a:endParaRPr kumimoji="0" lang="en-ZA" sz="1600" b="0" i="0" u="none" strike="noStrike" kern="1200" cap="none" spc="0" normalizeH="0" baseline="0" noProof="0" dirty="0">
                        <a:ln>
                          <a:noFill/>
                        </a:ln>
                        <a:solidFill>
                          <a:schemeClr val="accent1"/>
                        </a:solidFill>
                        <a:effectLst/>
                        <a:uLnTx/>
                        <a:uFillTx/>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ZA" sz="1600" b="0" u="none" strike="noStrike" kern="1200" cap="none" spc="0" normalizeH="0" baseline="0" noProof="0" dirty="0">
                          <a:ln>
                            <a:noFill/>
                          </a:ln>
                          <a:solidFill>
                            <a:prstClr val="black"/>
                          </a:solidFill>
                          <a:effectLst/>
                          <a:uLnTx/>
                          <a:uFillTx/>
                        </a:rPr>
                        <a:t>40sh per bunch of bananas or </a:t>
                      </a:r>
                      <a:r>
                        <a:rPr kumimoji="0" lang="en-ZA" sz="1600" b="1" u="none" strike="noStrike" kern="1200" cap="none" spc="0" normalizeH="0" baseline="0" noProof="0" dirty="0" err="1">
                          <a:ln>
                            <a:noFill/>
                          </a:ln>
                          <a:solidFill>
                            <a:srgbClr val="8B0E3A"/>
                          </a:solidFill>
                          <a:effectLst/>
                          <a:uLnTx/>
                          <a:uFillTx/>
                        </a:rPr>
                        <a:t>KSh</a:t>
                      </a:r>
                      <a:r>
                        <a:rPr kumimoji="0" lang="en-ZA" sz="1600" b="1" u="none" strike="noStrike" kern="1200" cap="none" spc="0" normalizeH="0" baseline="0" noProof="0" dirty="0">
                          <a:ln>
                            <a:noFill/>
                          </a:ln>
                          <a:solidFill>
                            <a:srgbClr val="8B0E3A"/>
                          </a:solidFill>
                          <a:effectLst/>
                          <a:uLnTx/>
                          <a:uFillTx/>
                        </a:rPr>
                        <a:t>  200 per sack </a:t>
                      </a:r>
                      <a:r>
                        <a:rPr kumimoji="0" lang="en-ZA" sz="1600" b="0" u="none" strike="noStrike" kern="1200" cap="none" spc="0" normalizeH="0" baseline="0" noProof="0" dirty="0">
                          <a:ln>
                            <a:noFill/>
                          </a:ln>
                          <a:solidFill>
                            <a:prstClr val="black"/>
                          </a:solidFill>
                          <a:effectLst/>
                          <a:uLnTx/>
                          <a:uFillTx/>
                        </a:rPr>
                        <a:t>(holds 8 bunches).</a:t>
                      </a:r>
                      <a:endParaRPr kumimoji="0" lang="en-ZA" sz="16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u="none" strike="noStrike" kern="1200" cap="none" spc="0" normalizeH="0" baseline="0" noProof="0" dirty="0" err="1">
                          <a:ln>
                            <a:noFill/>
                          </a:ln>
                          <a:solidFill>
                            <a:schemeClr val="accent1"/>
                          </a:solidFill>
                          <a:effectLst/>
                          <a:uLnTx/>
                          <a:uFillTx/>
                        </a:rPr>
                        <a:t>KSh</a:t>
                      </a:r>
                      <a:r>
                        <a:rPr kumimoji="0" lang="en-ZA" sz="1800" b="1" u="none" strike="noStrike" kern="1200" cap="none" spc="0" normalizeH="0" baseline="0" noProof="0" dirty="0">
                          <a:ln>
                            <a:noFill/>
                          </a:ln>
                          <a:solidFill>
                            <a:schemeClr val="accent1"/>
                          </a:solidFill>
                          <a:effectLst/>
                          <a:uLnTx/>
                          <a:uFillTx/>
                        </a:rPr>
                        <a:t> 52,000</a:t>
                      </a:r>
                      <a:endParaRPr kumimoji="0" lang="en-ZA" sz="1800" b="1" i="0" u="none" strike="noStrike" kern="1200" cap="none" spc="0" normalizeH="0" baseline="0" noProof="0" dirty="0">
                        <a:ln>
                          <a:noFill/>
                        </a:ln>
                        <a:solidFill>
                          <a:schemeClr val="accent1"/>
                        </a:solidFill>
                        <a:effectLst/>
                        <a:uLnTx/>
                        <a:uFillTx/>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u="none" strike="noStrike" kern="1200" cap="none" spc="0" normalizeH="0" baseline="0" noProof="0" dirty="0">
                          <a:ln>
                            <a:noFill/>
                          </a:ln>
                          <a:solidFill>
                            <a:schemeClr val="tx1"/>
                          </a:solidFill>
                          <a:effectLst/>
                          <a:uLnTx/>
                          <a:uFillTx/>
                        </a:rPr>
                        <a:t>Sells one sack per day</a:t>
                      </a:r>
                      <a:endParaRPr kumimoji="0" lang="en-ZA" sz="1800" b="0" i="0" u="none" strike="noStrike" kern="1200" cap="none" spc="0" normalizeH="0" baseline="0" noProof="0" dirty="0">
                        <a:ln>
                          <a:noFill/>
                        </a:ln>
                        <a:solidFill>
                          <a:schemeClr val="tx1"/>
                        </a:solidFill>
                        <a:effectLst/>
                        <a:uLnTx/>
                        <a:uFillTx/>
                        <a:latin typeface="+mn-lt"/>
                        <a:ea typeface="+mn-ea"/>
                        <a:cs typeface="+mn-cs"/>
                      </a:endParaRPr>
                    </a:p>
                  </a:txBody>
                  <a:tcPr anchor="ctr"/>
                </a:tc>
                <a:extLst>
                  <a:ext uri="{0D108BD9-81ED-4DB2-BD59-A6C34878D82A}">
                    <a16:rowId xmlns:a16="http://schemas.microsoft.com/office/drawing/2014/main" xmlns="" val="381735811"/>
                  </a:ext>
                </a:extLst>
              </a:tr>
              <a:tr h="70447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1" u="none" strike="noStrike" kern="1200" cap="none" spc="0" normalizeH="0" baseline="0" noProof="0" dirty="0">
                          <a:ln>
                            <a:noFill/>
                          </a:ln>
                          <a:solidFill>
                            <a:schemeClr val="accent1"/>
                          </a:solidFill>
                          <a:effectLst/>
                          <a:uLnTx/>
                          <a:uFillTx/>
                        </a:rPr>
                        <a:t>Other costs</a:t>
                      </a:r>
                      <a:endParaRPr kumimoji="0" lang="en-ZA" sz="2000" b="1" i="0" u="none" strike="noStrike" kern="1200" cap="none" spc="0" normalizeH="0" baseline="0" noProof="0" dirty="0">
                        <a:ln>
                          <a:noFill/>
                        </a:ln>
                        <a:solidFill>
                          <a:schemeClr val="accent1"/>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ZA" sz="1600" b="1" u="none" strike="noStrike" kern="1200" cap="none" spc="0" normalizeH="0" baseline="0" noProof="0" dirty="0" err="1">
                          <a:ln>
                            <a:noFill/>
                          </a:ln>
                          <a:solidFill>
                            <a:schemeClr val="accent1"/>
                          </a:solidFill>
                          <a:effectLst/>
                          <a:uLnTx/>
                          <a:uFillTx/>
                        </a:rPr>
                        <a:t>KSh</a:t>
                      </a:r>
                      <a:r>
                        <a:rPr kumimoji="0" lang="en-ZA" sz="1600" b="1" u="none" strike="noStrike" kern="1200" cap="none" spc="0" normalizeH="0" baseline="0" noProof="0" dirty="0">
                          <a:ln>
                            <a:noFill/>
                          </a:ln>
                          <a:solidFill>
                            <a:schemeClr val="accent1"/>
                          </a:solidFill>
                          <a:effectLst/>
                          <a:uLnTx/>
                          <a:uFillTx/>
                        </a:rPr>
                        <a:t> 10</a:t>
                      </a:r>
                      <a:r>
                        <a:rPr kumimoji="0" lang="en-ZA" sz="1600" b="0" u="none" strike="noStrike" kern="1200" cap="none" spc="0" normalizeH="0" baseline="0" noProof="0" dirty="0">
                          <a:ln>
                            <a:noFill/>
                          </a:ln>
                          <a:solidFill>
                            <a:prstClr val="black"/>
                          </a:solidFill>
                          <a:effectLst/>
                          <a:uLnTx/>
                          <a:uFillTx/>
                        </a:rPr>
                        <a:t> to access </a:t>
                      </a:r>
                      <a:r>
                        <a:rPr kumimoji="0" lang="en-ZA" sz="1600" b="1" u="none" strike="noStrike" kern="1200" cap="none" spc="0" normalizeH="0" baseline="0" noProof="0" dirty="0">
                          <a:ln>
                            <a:noFill/>
                          </a:ln>
                          <a:solidFill>
                            <a:prstClr val="black"/>
                          </a:solidFill>
                          <a:effectLst/>
                          <a:uLnTx/>
                          <a:uFillTx/>
                        </a:rPr>
                        <a:t>toilet facility</a:t>
                      </a:r>
                      <a:r>
                        <a:rPr kumimoji="0" lang="en-ZA" sz="1600" b="0" u="none" strike="noStrike" kern="1200" cap="none" spc="0" normalizeH="0" baseline="0" noProof="0" dirty="0">
                          <a:ln>
                            <a:noFill/>
                          </a:ln>
                          <a:solidFill>
                            <a:prstClr val="black"/>
                          </a:solidFill>
                          <a:effectLst/>
                          <a:uLnTx/>
                          <a:uFillTx/>
                        </a:rPr>
                        <a:t> per use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u="none" strike="noStrike" kern="1200" cap="none" spc="0" normalizeH="0" baseline="0" noProof="0" dirty="0" err="1">
                          <a:ln>
                            <a:noFill/>
                          </a:ln>
                          <a:solidFill>
                            <a:schemeClr val="accent1"/>
                          </a:solidFill>
                          <a:effectLst/>
                          <a:uLnTx/>
                          <a:uFillTx/>
                        </a:rPr>
                        <a:t>KSh</a:t>
                      </a:r>
                      <a:r>
                        <a:rPr kumimoji="0" lang="en-ZA" sz="1800" b="1" u="none" strike="noStrike" kern="1200" cap="none" spc="0" normalizeH="0" baseline="0" noProof="0" dirty="0">
                          <a:ln>
                            <a:noFill/>
                          </a:ln>
                          <a:solidFill>
                            <a:schemeClr val="accent1"/>
                          </a:solidFill>
                          <a:effectLst/>
                          <a:uLnTx/>
                          <a:uFillTx/>
                        </a:rPr>
                        <a:t> 5,200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u="none" strike="noStrike" kern="1200" cap="none" spc="0" normalizeH="0" baseline="0" noProof="0" dirty="0">
                        <a:ln>
                          <a:noFill/>
                        </a:ln>
                        <a:solidFill>
                          <a:schemeClr val="accent1"/>
                        </a:solidFill>
                        <a:effectLst/>
                        <a:uLnTx/>
                        <a:uFillTx/>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u="none" strike="noStrike" kern="1200" cap="none" spc="0" normalizeH="0" baseline="0" noProof="0" dirty="0">
                          <a:ln>
                            <a:noFill/>
                          </a:ln>
                          <a:solidFill>
                            <a:schemeClr val="tx1"/>
                          </a:solidFill>
                          <a:effectLst/>
                          <a:uLnTx/>
                          <a:uFillTx/>
                        </a:rPr>
                        <a:t>Accesses toilet facility twice a day</a:t>
                      </a:r>
                    </a:p>
                  </a:txBody>
                  <a:tcPr anchor="ctr"/>
                </a:tc>
                <a:extLst>
                  <a:ext uri="{0D108BD9-81ED-4DB2-BD59-A6C34878D82A}">
                    <a16:rowId xmlns:a16="http://schemas.microsoft.com/office/drawing/2014/main" xmlns="" val="3407493697"/>
                  </a:ext>
                </a:extLst>
              </a:tr>
              <a:tr h="85881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2000" b="1" i="0" u="none" strike="noStrike" kern="1200" cap="none" spc="0" normalizeH="0" baseline="0" noProof="0" dirty="0">
                        <a:ln>
                          <a:noFill/>
                        </a:ln>
                        <a:solidFill>
                          <a:schemeClr val="accent1"/>
                        </a:solidFill>
                        <a:effectLst/>
                        <a:uLnTx/>
                        <a:uFillTx/>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ZA" sz="1600" b="1" u="none" strike="noStrike" kern="1200" cap="none" spc="0" normalizeH="0" baseline="0" noProof="0" dirty="0" err="1">
                          <a:ln>
                            <a:noFill/>
                          </a:ln>
                          <a:solidFill>
                            <a:schemeClr val="accent1"/>
                          </a:solidFill>
                          <a:effectLst/>
                          <a:uLnTx/>
                          <a:uFillTx/>
                        </a:rPr>
                        <a:t>KSh</a:t>
                      </a:r>
                      <a:r>
                        <a:rPr kumimoji="0" lang="en-ZA" sz="1600" b="1" u="none" strike="noStrike" kern="1200" cap="none" spc="0" normalizeH="0" baseline="0" noProof="0" dirty="0">
                          <a:ln>
                            <a:noFill/>
                          </a:ln>
                          <a:solidFill>
                            <a:schemeClr val="accent1"/>
                          </a:solidFill>
                          <a:effectLst/>
                          <a:uLnTx/>
                          <a:uFillTx/>
                        </a:rPr>
                        <a:t> 300</a:t>
                      </a:r>
                      <a:r>
                        <a:rPr kumimoji="0" lang="en-ZA" sz="1600" b="0" u="none" strike="noStrike" kern="1200" cap="none" spc="0" normalizeH="0" baseline="0" noProof="0" dirty="0">
                          <a:ln>
                            <a:noFill/>
                          </a:ln>
                          <a:solidFill>
                            <a:prstClr val="black"/>
                          </a:solidFill>
                          <a:effectLst/>
                          <a:uLnTx/>
                          <a:uFillTx/>
                        </a:rPr>
                        <a:t> for </a:t>
                      </a:r>
                      <a:r>
                        <a:rPr kumimoji="0" lang="en-ZA" sz="1600" b="1" u="none" strike="noStrike" kern="1200" cap="none" spc="0" normalizeH="0" baseline="0" noProof="0" dirty="0">
                          <a:ln>
                            <a:noFill/>
                          </a:ln>
                          <a:solidFill>
                            <a:prstClr val="black"/>
                          </a:solidFill>
                          <a:effectLst/>
                          <a:uLnTx/>
                          <a:uFillTx/>
                        </a:rPr>
                        <a:t>garbage collection</a:t>
                      </a:r>
                      <a:r>
                        <a:rPr kumimoji="0" lang="en-ZA" sz="1600" b="0" u="none" strike="noStrike" kern="1200" cap="none" spc="0" normalizeH="0" baseline="0" noProof="0" dirty="0">
                          <a:ln>
                            <a:noFill/>
                          </a:ln>
                          <a:solidFill>
                            <a:prstClr val="black"/>
                          </a:solidFill>
                          <a:effectLst/>
                          <a:uLnTx/>
                          <a:uFillTx/>
                        </a:rPr>
                        <a:t> per month</a:t>
                      </a:r>
                    </a:p>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ZA" sz="16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u="none" strike="noStrike" kern="1200" cap="none" spc="0" normalizeH="0" baseline="0" noProof="0" dirty="0" err="1">
                          <a:ln>
                            <a:noFill/>
                          </a:ln>
                          <a:solidFill>
                            <a:schemeClr val="accent1"/>
                          </a:solidFill>
                          <a:effectLst/>
                          <a:uLnTx/>
                          <a:uFillTx/>
                        </a:rPr>
                        <a:t>KSh</a:t>
                      </a:r>
                      <a:r>
                        <a:rPr kumimoji="0" lang="en-ZA" sz="1800" b="1" u="none" strike="noStrike" kern="1200" cap="none" spc="0" normalizeH="0" baseline="0" noProof="0" dirty="0">
                          <a:ln>
                            <a:noFill/>
                          </a:ln>
                          <a:solidFill>
                            <a:schemeClr val="accent1"/>
                          </a:solidFill>
                          <a:effectLst/>
                          <a:uLnTx/>
                          <a:uFillTx/>
                        </a:rPr>
                        <a:t> 3,600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chemeClr val="accent1"/>
                        </a:solidFill>
                        <a:effectLst/>
                        <a:uLnTx/>
                        <a:uFillTx/>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u="none" strike="noStrike" kern="1200" cap="none" spc="0" normalizeH="0" baseline="0" noProof="0" dirty="0">
                          <a:ln>
                            <a:noFill/>
                          </a:ln>
                          <a:solidFill>
                            <a:schemeClr val="tx1"/>
                          </a:solidFill>
                          <a:effectLst/>
                          <a:uLnTx/>
                          <a:uFillTx/>
                        </a:rPr>
                        <a:t>Pays for garbage collection for 12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chemeClr val="tx1"/>
                        </a:solidFill>
                        <a:effectLst/>
                        <a:uLnTx/>
                        <a:uFillTx/>
                        <a:latin typeface="+mn-lt"/>
                        <a:ea typeface="+mn-ea"/>
                        <a:cs typeface="+mn-cs"/>
                      </a:endParaRPr>
                    </a:p>
                  </a:txBody>
                  <a:tcPr anchor="ctr"/>
                </a:tc>
                <a:extLst>
                  <a:ext uri="{0D108BD9-81ED-4DB2-BD59-A6C34878D82A}">
                    <a16:rowId xmlns:a16="http://schemas.microsoft.com/office/drawing/2014/main" xmlns="" val="2314556155"/>
                  </a:ext>
                </a:extLst>
              </a:tr>
              <a:tr h="8588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1" u="none" strike="noStrike" kern="1200" cap="none" spc="0" normalizeH="0" baseline="0" noProof="0" dirty="0">
                          <a:ln>
                            <a:noFill/>
                          </a:ln>
                          <a:solidFill>
                            <a:schemeClr val="accent1"/>
                          </a:solidFill>
                          <a:effectLst/>
                          <a:uLnTx/>
                          <a:uFillTx/>
                        </a:rPr>
                        <a:t>TOTAL</a:t>
                      </a:r>
                      <a:endParaRPr kumimoji="0" lang="en-ZA" sz="2000" b="1" i="0" u="none" strike="noStrike" kern="1200" cap="none" spc="0" normalizeH="0" baseline="0" noProof="0" dirty="0">
                        <a:ln>
                          <a:noFill/>
                        </a:ln>
                        <a:solidFill>
                          <a:schemeClr val="accent1"/>
                        </a:solidFill>
                        <a:effectLst/>
                        <a:uLnTx/>
                        <a:uFillTx/>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ZA" sz="16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chemeClr val="accent1"/>
                        </a:solidFill>
                        <a:effectLst/>
                        <a:uLnTx/>
                        <a:uFillTx/>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chemeClr val="tx1"/>
                        </a:solidFill>
                        <a:effectLst/>
                        <a:uLnTx/>
                        <a:uFillTx/>
                        <a:latin typeface="+mn-lt"/>
                        <a:ea typeface="+mn-ea"/>
                        <a:cs typeface="+mn-cs"/>
                      </a:endParaRPr>
                    </a:p>
                  </a:txBody>
                  <a:tcPr anchor="ctr"/>
                </a:tc>
                <a:extLst>
                  <a:ext uri="{0D108BD9-81ED-4DB2-BD59-A6C34878D82A}">
                    <a16:rowId xmlns:a16="http://schemas.microsoft.com/office/drawing/2014/main" xmlns="" val="3078396279"/>
                  </a:ext>
                </a:extLst>
              </a:tr>
            </a:tbl>
          </a:graphicData>
        </a:graphic>
      </p:graphicFrame>
      <p:pic>
        <p:nvPicPr>
          <p:cNvPr id="56" name="Picture 55" descr="A picture containing shape&#10;&#10;Description automatically generated">
            <a:extLst>
              <a:ext uri="{FF2B5EF4-FFF2-40B4-BE49-F238E27FC236}">
                <a16:creationId xmlns:a16="http://schemas.microsoft.com/office/drawing/2014/main" xmlns="" id="{5E7B075A-DD63-46DF-B59A-022CE0592B20}"/>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b="13435"/>
          <a:stretch/>
        </p:blipFill>
        <p:spPr>
          <a:xfrm rot="19733937">
            <a:off x="6711621" y="5196369"/>
            <a:ext cx="2629304" cy="2276054"/>
          </a:xfrm>
          <a:prstGeom prst="rect">
            <a:avLst/>
          </a:prstGeom>
        </p:spPr>
      </p:pic>
      <p:sp>
        <p:nvSpPr>
          <p:cNvPr id="57" name="TextBox 56">
            <a:extLst>
              <a:ext uri="{FF2B5EF4-FFF2-40B4-BE49-F238E27FC236}">
                <a16:creationId xmlns:a16="http://schemas.microsoft.com/office/drawing/2014/main" xmlns="" id="{2122A0B3-922F-441A-AB12-C57BE49BF9E2}"/>
              </a:ext>
            </a:extLst>
          </p:cNvPr>
          <p:cNvSpPr txBox="1"/>
          <p:nvPr/>
        </p:nvSpPr>
        <p:spPr>
          <a:xfrm rot="759439">
            <a:off x="6982106" y="5757257"/>
            <a:ext cx="2037791" cy="1015663"/>
          </a:xfrm>
          <a:prstGeom prst="rect">
            <a:avLst/>
          </a:prstGeom>
          <a:noFill/>
        </p:spPr>
        <p:txBody>
          <a:bodyPr wrap="square" rtlCol="0">
            <a:spAutoFit/>
          </a:bodyPr>
          <a:lstStyle/>
          <a:p>
            <a:pPr algn="ctr"/>
            <a:r>
              <a:rPr lang="en-ZA" sz="2000" b="1" dirty="0">
                <a:solidFill>
                  <a:schemeClr val="bg1"/>
                </a:solidFill>
              </a:rPr>
              <a:t>Approx. </a:t>
            </a:r>
            <a:r>
              <a:rPr lang="en-ZA" sz="2000" b="1" dirty="0" err="1">
                <a:solidFill>
                  <a:schemeClr val="bg1"/>
                </a:solidFill>
              </a:rPr>
              <a:t>KSh</a:t>
            </a:r>
            <a:r>
              <a:rPr lang="en-ZA" sz="2000" b="1" dirty="0">
                <a:solidFill>
                  <a:schemeClr val="bg1"/>
                </a:solidFill>
              </a:rPr>
              <a:t> 74,000 per annum</a:t>
            </a:r>
          </a:p>
        </p:txBody>
      </p:sp>
      <p:cxnSp>
        <p:nvCxnSpPr>
          <p:cNvPr id="61" name="Straight Connector 60">
            <a:extLst>
              <a:ext uri="{FF2B5EF4-FFF2-40B4-BE49-F238E27FC236}">
                <a16:creationId xmlns:a16="http://schemas.microsoft.com/office/drawing/2014/main" xmlns="" id="{3E24E32A-026B-4F20-A5C3-AFEDD2336063}"/>
              </a:ext>
            </a:extLst>
          </p:cNvPr>
          <p:cNvCxnSpPr>
            <a:cxnSpLocks/>
          </p:cNvCxnSpPr>
          <p:nvPr/>
        </p:nvCxnSpPr>
        <p:spPr>
          <a:xfrm>
            <a:off x="833650" y="3005891"/>
            <a:ext cx="106588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93EA63D2-F9BB-43FD-922E-6E9D7E87402F}"/>
              </a:ext>
            </a:extLst>
          </p:cNvPr>
          <p:cNvCxnSpPr>
            <a:cxnSpLocks/>
          </p:cNvCxnSpPr>
          <p:nvPr/>
        </p:nvCxnSpPr>
        <p:spPr>
          <a:xfrm>
            <a:off x="-740166" y="8678230"/>
            <a:ext cx="106588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xmlns="" id="{5ABDD145-A97E-4BCD-AE7C-403FFD3065DE}"/>
              </a:ext>
            </a:extLst>
          </p:cNvPr>
          <p:cNvSpPr>
            <a:spLocks noGrp="1"/>
          </p:cNvSpPr>
          <p:nvPr>
            <p:ph type="body" sz="quarter" idx="10"/>
          </p:nvPr>
        </p:nvSpPr>
        <p:spPr>
          <a:xfrm>
            <a:off x="481662" y="69950"/>
            <a:ext cx="11596038" cy="493099"/>
          </a:xfrm>
        </p:spPr>
        <p:txBody>
          <a:bodyPr lIns="91440" tIns="45720" rIns="91440" bIns="45720" anchor="t"/>
          <a:lstStyle/>
          <a:p>
            <a:r>
              <a:rPr lang="en-ZA" sz="2400" b="1" dirty="0"/>
              <a:t>MARKET FEES AND PRODUCE CESS CAN BE A SIGNIFICANT COST BURDEN FOR AGRI-TRADERS</a:t>
            </a:r>
          </a:p>
          <a:p>
            <a:endParaRPr lang="en-ZA" b="1" dirty="0"/>
          </a:p>
        </p:txBody>
      </p:sp>
      <p:sp>
        <p:nvSpPr>
          <p:cNvPr id="20" name="TextBox 19">
            <a:extLst>
              <a:ext uri="{FF2B5EF4-FFF2-40B4-BE49-F238E27FC236}">
                <a16:creationId xmlns:a16="http://schemas.microsoft.com/office/drawing/2014/main" xmlns="" id="{9D2F81DF-13D4-4A39-98C0-CA826D5D06D9}"/>
              </a:ext>
            </a:extLst>
          </p:cNvPr>
          <p:cNvSpPr txBox="1"/>
          <p:nvPr/>
        </p:nvSpPr>
        <p:spPr>
          <a:xfrm>
            <a:off x="9125003" y="1982683"/>
            <a:ext cx="2255177" cy="348493"/>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ZA" sz="1600" b="1" u="none" strike="noStrike" kern="1200" cap="none" spc="0" normalizeH="0" baseline="0" noProof="0" dirty="0">
                <a:ln>
                  <a:noFill/>
                </a:ln>
                <a:solidFill>
                  <a:prstClr val="black"/>
                </a:solidFill>
                <a:effectLst/>
                <a:uLnTx/>
                <a:uFillTx/>
                <a:latin typeface="Open Sans"/>
                <a:ea typeface="+mn-ea"/>
                <a:cs typeface="+mn-cs"/>
              </a:rPr>
              <a:t>ASSUMPTION: </a:t>
            </a:r>
          </a:p>
        </p:txBody>
      </p:sp>
      <p:cxnSp>
        <p:nvCxnSpPr>
          <p:cNvPr id="23" name="Straight Connector 22">
            <a:extLst>
              <a:ext uri="{FF2B5EF4-FFF2-40B4-BE49-F238E27FC236}">
                <a16:creationId xmlns:a16="http://schemas.microsoft.com/office/drawing/2014/main" xmlns="" id="{467F1C27-F01D-40E8-B170-5FED4E316E55}"/>
              </a:ext>
            </a:extLst>
          </p:cNvPr>
          <p:cNvCxnSpPr>
            <a:cxnSpLocks/>
          </p:cNvCxnSpPr>
          <p:nvPr/>
        </p:nvCxnSpPr>
        <p:spPr>
          <a:xfrm>
            <a:off x="833650" y="3932991"/>
            <a:ext cx="106588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209EA0FC-B9DD-4DA3-9512-8A87A8DCD8EF}"/>
              </a:ext>
            </a:extLst>
          </p:cNvPr>
          <p:cNvCxnSpPr>
            <a:cxnSpLocks/>
          </p:cNvCxnSpPr>
          <p:nvPr/>
        </p:nvCxnSpPr>
        <p:spPr>
          <a:xfrm>
            <a:off x="833650" y="5393491"/>
            <a:ext cx="10658865"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4374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peech Bubble: Rectangle with Corners Rounded 14">
            <a:extLst>
              <a:ext uri="{FF2B5EF4-FFF2-40B4-BE49-F238E27FC236}">
                <a16:creationId xmlns:a16="http://schemas.microsoft.com/office/drawing/2014/main" xmlns="" id="{1CE773A4-551C-4BF1-99B6-0A9707770F4D}"/>
              </a:ext>
            </a:extLst>
          </p:cNvPr>
          <p:cNvSpPr/>
          <p:nvPr/>
        </p:nvSpPr>
        <p:spPr>
          <a:xfrm>
            <a:off x="6727343" y="2344080"/>
            <a:ext cx="5222946" cy="1270243"/>
          </a:xfrm>
          <a:prstGeom prst="wedgeRoundRectCallout">
            <a:avLst>
              <a:gd name="adj1" fmla="val -37850"/>
              <a:gd name="adj2" fmla="val 66212"/>
              <a:gd name="adj3" fmla="val 16667"/>
            </a:avLst>
          </a:prstGeom>
          <a:solidFill>
            <a:schemeClr val="bg1"/>
          </a:solid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9" name="Speech Bubble: Rectangle with Corners Rounded 28">
            <a:extLst>
              <a:ext uri="{FF2B5EF4-FFF2-40B4-BE49-F238E27FC236}">
                <a16:creationId xmlns:a16="http://schemas.microsoft.com/office/drawing/2014/main" xmlns="" id="{238CA679-AD9A-4C48-A373-9EB5163AC981}"/>
              </a:ext>
            </a:extLst>
          </p:cNvPr>
          <p:cNvSpPr/>
          <p:nvPr/>
        </p:nvSpPr>
        <p:spPr>
          <a:xfrm>
            <a:off x="6802289" y="3962275"/>
            <a:ext cx="5148000" cy="1101077"/>
          </a:xfrm>
          <a:prstGeom prst="wedgeRoundRectCallout">
            <a:avLst>
              <a:gd name="adj1" fmla="val 37377"/>
              <a:gd name="adj2" fmla="val 61245"/>
              <a:gd name="adj3" fmla="val 16667"/>
            </a:avLst>
          </a:prstGeom>
          <a:solidFill>
            <a:schemeClr val="bg1"/>
          </a:solid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 name="Speech Bubble: Rectangle with Corners Rounded 6">
            <a:extLst>
              <a:ext uri="{FF2B5EF4-FFF2-40B4-BE49-F238E27FC236}">
                <a16:creationId xmlns:a16="http://schemas.microsoft.com/office/drawing/2014/main" xmlns="" id="{8421C1CF-C34B-4CB0-96C1-374FB414706F}"/>
              </a:ext>
            </a:extLst>
          </p:cNvPr>
          <p:cNvSpPr/>
          <p:nvPr/>
        </p:nvSpPr>
        <p:spPr>
          <a:xfrm>
            <a:off x="6802289" y="5347348"/>
            <a:ext cx="5148000" cy="1101077"/>
          </a:xfrm>
          <a:prstGeom prst="wedgeRoundRectCallout">
            <a:avLst>
              <a:gd name="adj1" fmla="val -35383"/>
              <a:gd name="adj2" fmla="val 62000"/>
              <a:gd name="adj3" fmla="val 16667"/>
            </a:avLst>
          </a:prstGeom>
          <a:solidFill>
            <a:schemeClr val="bg1"/>
          </a:solid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 name="Slide Number Placeholder 4">
            <a:extLst>
              <a:ext uri="{FF2B5EF4-FFF2-40B4-BE49-F238E27FC236}">
                <a16:creationId xmlns:a16="http://schemas.microsoft.com/office/drawing/2014/main" xmlns="" id="{F6808F51-A3E0-4B25-A8E1-F1DC3F0E945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11" name="TextBox 10">
            <a:extLst>
              <a:ext uri="{FF2B5EF4-FFF2-40B4-BE49-F238E27FC236}">
                <a16:creationId xmlns:a16="http://schemas.microsoft.com/office/drawing/2014/main" xmlns="" id="{80EA027B-50EB-4B84-9C3F-B1E66C94C9CB}"/>
              </a:ext>
            </a:extLst>
          </p:cNvPr>
          <p:cNvSpPr txBox="1"/>
          <p:nvPr/>
        </p:nvSpPr>
        <p:spPr>
          <a:xfrm>
            <a:off x="186434" y="925714"/>
            <a:ext cx="6350843" cy="61555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Low levels of registration due to unclear incentives and limited awareness</a:t>
            </a:r>
          </a:p>
          <a:p>
            <a:pPr marL="172800" marR="0" lvl="0" indent="-172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Business owners </a:t>
            </a:r>
            <a:r>
              <a:rPr kumimoji="0" lang="en-ZA" sz="1300" b="1" i="0" u="none" strike="noStrike" kern="1200" cap="none" spc="0" normalizeH="0" baseline="0" noProof="0" dirty="0">
                <a:ln>
                  <a:noFill/>
                </a:ln>
                <a:solidFill>
                  <a:prstClr val="black"/>
                </a:solidFill>
                <a:effectLst/>
                <a:uLnTx/>
                <a:uFillTx/>
                <a:latin typeface="Open Sans"/>
                <a:ea typeface="+mn-ea"/>
                <a:cs typeface="+mn-cs"/>
              </a:rPr>
              <a:t>confuse being ‘registered’ with having a county permit</a:t>
            </a:r>
          </a:p>
          <a:p>
            <a:pPr marL="172800" marR="0" lvl="0" indent="-172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Perceive registration to be </a:t>
            </a:r>
            <a:r>
              <a:rPr kumimoji="0" lang="en-ZA" sz="1300" b="1" i="0" u="none" strike="noStrike" kern="1200" cap="none" spc="0" normalizeH="0" baseline="0" noProof="0" dirty="0">
                <a:ln>
                  <a:noFill/>
                </a:ln>
                <a:solidFill>
                  <a:prstClr val="black"/>
                </a:solidFill>
                <a:effectLst/>
                <a:uLnTx/>
                <a:uFillTx/>
                <a:latin typeface="Open Sans"/>
                <a:ea typeface="+mn-ea"/>
                <a:cs typeface="+mn-cs"/>
              </a:rPr>
              <a:t>only for ‘big’ businesses</a:t>
            </a:r>
            <a:r>
              <a:rPr kumimoji="0" lang="en-ZA" sz="1300" b="0" i="0" u="none" strike="noStrike" kern="1200" cap="none" spc="0" normalizeH="0" baseline="0" noProof="0" dirty="0">
                <a:ln>
                  <a:noFill/>
                </a:ln>
                <a:solidFill>
                  <a:prstClr val="black"/>
                </a:solidFill>
                <a:effectLst/>
                <a:uLnTx/>
                <a:uFillTx/>
                <a:latin typeface="Open Sans"/>
                <a:ea typeface="+mn-ea"/>
                <a:cs typeface="+mn-cs"/>
              </a:rPr>
              <a:t>, businesses in certain sectors (e.g. hotels), or those operating out of permanent structures</a:t>
            </a:r>
          </a:p>
          <a:p>
            <a:pPr marL="172800" marR="0" lvl="0" indent="-172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ZA" sz="1300" b="1" dirty="0">
                <a:solidFill>
                  <a:prstClr val="black"/>
                </a:solidFill>
                <a:latin typeface="Open Sans"/>
              </a:rPr>
              <a:t>Low awareness of benefits of registration </a:t>
            </a:r>
            <a:r>
              <a:rPr lang="en-ZA" sz="1300" dirty="0">
                <a:solidFill>
                  <a:prstClr val="black"/>
                </a:solidFill>
                <a:latin typeface="Open Sans"/>
              </a:rPr>
              <a:t>and it being not mandatory reduces incentive to register –  </a:t>
            </a:r>
            <a:r>
              <a:rPr lang="en-ZA" sz="1300" b="1" dirty="0">
                <a:solidFill>
                  <a:prstClr val="black"/>
                </a:solidFill>
                <a:latin typeface="Open Sans"/>
              </a:rPr>
              <a:t>businesses can still operate without registration </a:t>
            </a:r>
            <a:r>
              <a:rPr lang="en-ZA" sz="1300" dirty="0">
                <a:solidFill>
                  <a:prstClr val="black"/>
                </a:solidFill>
                <a:latin typeface="Open Sans"/>
              </a:rPr>
              <a:t>(</a:t>
            </a:r>
            <a:r>
              <a:rPr kumimoji="0" lang="en-ZA" sz="1300" b="0" i="0" u="none" strike="noStrike" kern="1200" cap="none" spc="0" normalizeH="0" baseline="0" noProof="0" dirty="0">
                <a:ln>
                  <a:noFill/>
                </a:ln>
                <a:solidFill>
                  <a:prstClr val="black"/>
                </a:solidFill>
                <a:effectLst/>
                <a:uLnTx/>
                <a:uFillTx/>
                <a:latin typeface="Open Sans"/>
                <a:ea typeface="+mn-ea"/>
                <a:cs typeface="+mn-cs"/>
              </a:rPr>
              <a:t>unlike with county permit </a:t>
            </a:r>
            <a:r>
              <a:rPr lang="en-ZA" sz="1300" dirty="0">
                <a:solidFill>
                  <a:prstClr val="black"/>
                </a:solidFill>
                <a:latin typeface="Open Sans"/>
              </a:rPr>
              <a:t>requirements</a:t>
            </a:r>
            <a:r>
              <a:rPr kumimoji="0" lang="en-ZA" sz="1300" b="0" i="0" u="none" strike="noStrike" kern="1200" cap="none" spc="0" normalizeH="0" baseline="0" noProof="0" dirty="0">
                <a:ln>
                  <a:noFill/>
                </a:ln>
                <a:solidFill>
                  <a:prstClr val="black"/>
                </a:solidFill>
                <a:effectLst/>
                <a:uLnTx/>
                <a:uFillTx/>
                <a:latin typeface="Open Sans"/>
                <a:ea typeface="+mn-ea"/>
                <a:cs typeface="+mn-cs"/>
              </a:rPr>
              <a: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Also concerns around the cost implications of registration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Particularly </a:t>
            </a:r>
            <a:r>
              <a:rPr kumimoji="0" lang="en-ZA" sz="1300" b="1" i="0" u="none" strike="noStrike" kern="1200" cap="none" spc="0" normalizeH="0" baseline="0" noProof="0" dirty="0">
                <a:ln>
                  <a:noFill/>
                </a:ln>
                <a:solidFill>
                  <a:prstClr val="black"/>
                </a:solidFill>
                <a:effectLst/>
                <a:uLnTx/>
                <a:uFillTx/>
                <a:latin typeface="Open Sans"/>
                <a:ea typeface="+mn-ea"/>
                <a:cs typeface="+mn-cs"/>
              </a:rPr>
              <a:t>visibility to the ‘tax-man’</a:t>
            </a:r>
            <a:r>
              <a:rPr kumimoji="0" lang="en-ZA" sz="1300" b="0" i="0" u="none" strike="noStrike" kern="1200" cap="none" spc="0" normalizeH="0" baseline="0" noProof="0" dirty="0">
                <a:ln>
                  <a:noFill/>
                </a:ln>
                <a:solidFill>
                  <a:prstClr val="black"/>
                </a:solidFill>
                <a:effectLst/>
                <a:uLnTx/>
                <a:uFillTx/>
                <a:latin typeface="Open Sans"/>
                <a:ea typeface="+mn-ea"/>
                <a:cs typeface="+mn-cs"/>
              </a:rPr>
              <a:t>. Businesses that have been operating without a registration worry about penalties and back-taxes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Those who have registered found the process to be simple and see numerous benefits to it</a:t>
            </a:r>
          </a:p>
          <a:p>
            <a:pPr marL="172800" marR="0" lvl="0" indent="-172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Reported benefits include </a:t>
            </a:r>
            <a:r>
              <a:rPr kumimoji="0" lang="en-ZA" sz="1300" b="1" i="0" u="none" strike="noStrike" kern="1200" cap="none" spc="0" normalizeH="0" baseline="0" noProof="0" dirty="0">
                <a:ln>
                  <a:noFill/>
                </a:ln>
                <a:solidFill>
                  <a:prstClr val="black"/>
                </a:solidFill>
                <a:effectLst/>
                <a:uLnTx/>
                <a:uFillTx/>
                <a:latin typeface="Open Sans"/>
                <a:ea typeface="+mn-ea"/>
                <a:cs typeface="+mn-cs"/>
              </a:rPr>
              <a:t>access to markets</a:t>
            </a:r>
            <a:r>
              <a:rPr kumimoji="0" lang="en-ZA" sz="1300" b="0" i="0" u="none" strike="noStrike" kern="1200" cap="none" spc="0" normalizeH="0" baseline="0" noProof="0" dirty="0">
                <a:ln>
                  <a:noFill/>
                </a:ln>
                <a:solidFill>
                  <a:prstClr val="black"/>
                </a:solidFill>
                <a:effectLst/>
                <a:uLnTx/>
                <a:uFillTx/>
                <a:latin typeface="Open Sans"/>
                <a:ea typeface="+mn-ea"/>
                <a:cs typeface="+mn-cs"/>
              </a:rPr>
              <a:t>, building </a:t>
            </a:r>
            <a:r>
              <a:rPr kumimoji="0" lang="en-ZA" sz="1300" b="1" i="0" u="none" strike="noStrike" kern="1200" cap="none" spc="0" normalizeH="0" baseline="0" noProof="0" dirty="0">
                <a:ln>
                  <a:noFill/>
                </a:ln>
                <a:solidFill>
                  <a:prstClr val="black"/>
                </a:solidFill>
                <a:effectLst/>
                <a:uLnTx/>
                <a:uFillTx/>
                <a:latin typeface="Open Sans"/>
                <a:ea typeface="+mn-ea"/>
                <a:cs typeface="+mn-cs"/>
              </a:rPr>
              <a:t>trust</a:t>
            </a:r>
            <a:r>
              <a:rPr kumimoji="0" lang="en-ZA" sz="1300" b="0" i="0" u="none" strike="noStrike" kern="1200" cap="none" spc="0" normalizeH="0" baseline="0" noProof="0" dirty="0">
                <a:ln>
                  <a:noFill/>
                </a:ln>
                <a:solidFill>
                  <a:prstClr val="black"/>
                </a:solidFill>
                <a:effectLst/>
                <a:uLnTx/>
                <a:uFillTx/>
                <a:latin typeface="Open Sans"/>
                <a:ea typeface="+mn-ea"/>
                <a:cs typeface="+mn-cs"/>
              </a:rPr>
              <a:t> with customers and </a:t>
            </a:r>
            <a:r>
              <a:rPr kumimoji="0" lang="en-ZA" sz="1300" b="1" i="0" u="none" strike="noStrike" kern="1200" cap="none" spc="0" normalizeH="0" baseline="0" noProof="0" dirty="0">
                <a:ln>
                  <a:noFill/>
                </a:ln>
                <a:solidFill>
                  <a:prstClr val="black"/>
                </a:solidFill>
                <a:effectLst/>
                <a:uLnTx/>
                <a:uFillTx/>
                <a:latin typeface="Open Sans"/>
                <a:ea typeface="+mn-ea"/>
                <a:cs typeface="+mn-cs"/>
              </a:rPr>
              <a:t>accessing finance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Even some businesses in the ‘mostly informal’ segment appear to be registering</a:t>
            </a:r>
          </a:p>
          <a:p>
            <a:pPr marL="172800" marR="0" lvl="0" indent="-172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While the MSME 2016 survey data shows very low levels of registration, </a:t>
            </a:r>
            <a:r>
              <a:rPr lang="en-ZA" sz="1300" dirty="0">
                <a:solidFill>
                  <a:prstClr val="black"/>
                </a:solidFill>
                <a:latin typeface="Open Sans"/>
              </a:rPr>
              <a:t>several</a:t>
            </a:r>
            <a:r>
              <a:rPr kumimoji="0" lang="en-ZA" sz="1300" b="0" i="0" u="none" strike="noStrike" kern="1200" cap="none" spc="0" normalizeH="0" baseline="0" noProof="0" dirty="0">
                <a:ln>
                  <a:noFill/>
                </a:ln>
                <a:solidFill>
                  <a:prstClr val="black"/>
                </a:solidFill>
                <a:effectLst/>
                <a:uLnTx/>
                <a:uFillTx/>
                <a:latin typeface="Open Sans"/>
                <a:ea typeface="+mn-ea"/>
                <a:cs typeface="+mn-cs"/>
              </a:rPr>
              <a:t> business owners in this study’s sample who are operating out of temporary structures have registered. This is often </a:t>
            </a:r>
            <a:r>
              <a:rPr kumimoji="0" lang="en-ZA" sz="1300" b="1" i="0" u="none" strike="noStrike" kern="1200" cap="none" spc="0" normalizeH="0" baseline="0" noProof="0" dirty="0">
                <a:ln>
                  <a:noFill/>
                </a:ln>
                <a:solidFill>
                  <a:prstClr val="black"/>
                </a:solidFill>
                <a:effectLst/>
                <a:uLnTx/>
                <a:uFillTx/>
                <a:latin typeface="Open Sans"/>
                <a:ea typeface="+mn-ea"/>
                <a:cs typeface="+mn-cs"/>
              </a:rPr>
              <a:t>triggered by new business opportunities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COVID-19 impacts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Some evidence that business owners who were considering registering their business</a:t>
            </a:r>
            <a:r>
              <a:rPr lang="en-ZA" sz="1300" dirty="0">
                <a:solidFill>
                  <a:prstClr val="black"/>
                </a:solidFill>
                <a:latin typeface="Open Sans"/>
              </a:rPr>
              <a:t> </a:t>
            </a:r>
            <a:r>
              <a:rPr kumimoji="0" lang="en-ZA" sz="1300" b="0" i="0" u="none" strike="noStrike" kern="1200" cap="none" spc="0" normalizeH="0" baseline="0" noProof="0" dirty="0">
                <a:ln>
                  <a:noFill/>
                </a:ln>
                <a:solidFill>
                  <a:prstClr val="black"/>
                </a:solidFill>
                <a:effectLst/>
                <a:uLnTx/>
                <a:uFillTx/>
                <a:latin typeface="Open Sans"/>
                <a:ea typeface="+mn-ea"/>
                <a:cs typeface="+mn-cs"/>
              </a:rPr>
              <a:t>are </a:t>
            </a:r>
            <a:r>
              <a:rPr kumimoji="0" lang="en-ZA" sz="1300" b="1" i="0" u="none" strike="noStrike" kern="1200" cap="none" spc="0" normalizeH="0" baseline="0" noProof="0" dirty="0">
                <a:ln>
                  <a:noFill/>
                </a:ln>
                <a:solidFill>
                  <a:prstClr val="black"/>
                </a:solidFill>
                <a:effectLst/>
                <a:uLnTx/>
                <a:uFillTx/>
                <a:latin typeface="Open Sans"/>
                <a:ea typeface="+mn-ea"/>
                <a:cs typeface="+mn-cs"/>
              </a:rPr>
              <a:t>delaying this now due to COVID-19 related loss of income</a:t>
            </a:r>
          </a:p>
          <a:p>
            <a:pPr marL="172800" marR="0" lvl="0" indent="-172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ZA"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7" name="Speech Bubble: Rectangle with Corners Rounded 16">
            <a:extLst>
              <a:ext uri="{FF2B5EF4-FFF2-40B4-BE49-F238E27FC236}">
                <a16:creationId xmlns:a16="http://schemas.microsoft.com/office/drawing/2014/main" xmlns="" id="{A1EB245C-0409-48D5-87A2-EEFCEED33196}"/>
              </a:ext>
            </a:extLst>
          </p:cNvPr>
          <p:cNvSpPr/>
          <p:nvPr/>
        </p:nvSpPr>
        <p:spPr>
          <a:xfrm>
            <a:off x="6802289" y="832867"/>
            <a:ext cx="5148000" cy="1206334"/>
          </a:xfrm>
          <a:prstGeom prst="wedgeRoundRectCallout">
            <a:avLst>
              <a:gd name="adj1" fmla="val -35383"/>
              <a:gd name="adj2" fmla="val 62000"/>
              <a:gd name="adj3" fmla="val 16667"/>
            </a:avLst>
          </a:prstGeom>
          <a:solidFill>
            <a:schemeClr val="bg1"/>
          </a:solid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9" name="TextBox 18">
            <a:extLst>
              <a:ext uri="{FF2B5EF4-FFF2-40B4-BE49-F238E27FC236}">
                <a16:creationId xmlns:a16="http://schemas.microsoft.com/office/drawing/2014/main" xmlns="" id="{3A0E1E0D-2C6A-4193-BD85-1803E09DF898}"/>
              </a:ext>
            </a:extLst>
          </p:cNvPr>
          <p:cNvSpPr txBox="1"/>
          <p:nvPr/>
        </p:nvSpPr>
        <p:spPr>
          <a:xfrm>
            <a:off x="6918970" y="899541"/>
            <a:ext cx="5081587" cy="1021690"/>
          </a:xfrm>
          <a:prstGeom prst="rect">
            <a:avLst/>
          </a:prstGeom>
          <a:noFill/>
        </p:spPr>
        <p:txBody>
          <a:bodyPr wrap="square">
            <a:spAutoFit/>
          </a:bodyPr>
          <a:lstStyle/>
          <a:p>
            <a:pPr marL="0" marR="0" lvl="1" indent="0" algn="l" defTabSz="914400" rtl="0" eaLnBrk="1" fontAlgn="auto" latinLnBrk="0" hangingPunct="1">
              <a:lnSpc>
                <a:spcPct val="110000"/>
              </a:lnSpc>
              <a:spcBef>
                <a:spcPts val="0"/>
              </a:spcBef>
              <a:spcAft>
                <a:spcPts val="800"/>
              </a:spcAft>
              <a:buClrTx/>
              <a:buSzTx/>
              <a:buFontTx/>
              <a:buNone/>
              <a:tabLst/>
              <a:defRPr/>
            </a:pPr>
            <a:r>
              <a:rPr kumimoji="0" lang="en-US" sz="1400" b="0" i="1" u="none" strike="noStrike" kern="1200" cap="none" spc="0" normalizeH="0" baseline="0" noProof="0">
                <a:ln>
                  <a:noFill/>
                </a:ln>
                <a:solidFill>
                  <a:prstClr val="black"/>
                </a:solidFill>
                <a:effectLst/>
                <a:uLnTx/>
                <a:uFillTx/>
                <a:latin typeface="Open Sans"/>
                <a:ea typeface="+mn-ea"/>
                <a:cs typeface="+mn-cs"/>
              </a:rPr>
              <a:t>I haven’t heard of anyone who has registered their business here. </a:t>
            </a:r>
            <a:r>
              <a:rPr kumimoji="0" lang="en-US" sz="1400" b="1" i="1" u="none" strike="noStrike" kern="1200" cap="none" spc="0" normalizeH="0" baseline="0" noProof="0">
                <a:ln>
                  <a:noFill/>
                </a:ln>
                <a:solidFill>
                  <a:prstClr val="black"/>
                </a:solidFill>
                <a:effectLst/>
                <a:uLnTx/>
                <a:uFillTx/>
                <a:latin typeface="Open Sans"/>
                <a:ea typeface="+mn-ea"/>
                <a:cs typeface="+mn-cs"/>
              </a:rPr>
              <a:t>Maybe businesses like hotels and bars are the ones that cannot work without a license but not in the </a:t>
            </a:r>
            <a:r>
              <a:rPr kumimoji="0" lang="en-US" sz="1400" b="1" i="1" u="none" strike="noStrike" kern="1200" cap="none" spc="0" normalizeH="0" baseline="0" noProof="0" err="1">
                <a:ln>
                  <a:noFill/>
                </a:ln>
                <a:solidFill>
                  <a:prstClr val="black"/>
                </a:solidFill>
                <a:effectLst/>
                <a:uLnTx/>
                <a:uFillTx/>
                <a:latin typeface="Open Sans"/>
                <a:ea typeface="+mn-ea"/>
                <a:cs typeface="+mn-cs"/>
              </a:rPr>
              <a:t>Jua</a:t>
            </a:r>
            <a:r>
              <a:rPr kumimoji="0" lang="en-US" sz="1400" b="1" i="1" u="none" strike="noStrike" kern="1200" cap="none" spc="0" normalizeH="0" baseline="0" noProof="0">
                <a:ln>
                  <a:noFill/>
                </a:ln>
                <a:solidFill>
                  <a:prstClr val="black"/>
                </a:solidFill>
                <a:effectLst/>
                <a:uLnTx/>
                <a:uFillTx/>
                <a:latin typeface="Open Sans"/>
                <a:ea typeface="+mn-ea"/>
                <a:cs typeface="+mn-cs"/>
              </a:rPr>
              <a:t> Kali sector </a:t>
            </a:r>
            <a:r>
              <a:rPr kumimoji="0" lang="en-US" sz="1400" b="0" i="0" u="none" strike="noStrike" kern="1200" cap="none" spc="0" normalizeH="0" baseline="0" noProof="0">
                <a:ln>
                  <a:noFill/>
                </a:ln>
                <a:solidFill>
                  <a:prstClr val="black"/>
                </a:solidFill>
                <a:effectLst/>
                <a:uLnTx/>
                <a:uFillTx/>
                <a:latin typeface="Open Sans"/>
                <a:ea typeface="+mn-ea"/>
                <a:cs typeface="+mn-cs"/>
              </a:rPr>
              <a:t>– Male, 38, Metal products</a:t>
            </a:r>
          </a:p>
        </p:txBody>
      </p:sp>
      <p:sp>
        <p:nvSpPr>
          <p:cNvPr id="24" name="Text Placeholder 2">
            <a:extLst>
              <a:ext uri="{FF2B5EF4-FFF2-40B4-BE49-F238E27FC236}">
                <a16:creationId xmlns:a16="http://schemas.microsoft.com/office/drawing/2014/main" xmlns="" id="{16E5B921-31A2-47CF-91FA-25CBA45C611A}"/>
              </a:ext>
            </a:extLst>
          </p:cNvPr>
          <p:cNvSpPr txBox="1">
            <a:spLocks/>
          </p:cNvSpPr>
          <p:nvPr/>
        </p:nvSpPr>
        <p:spPr>
          <a:xfrm>
            <a:off x="873179" y="261994"/>
            <a:ext cx="11127378" cy="4930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j-lt"/>
                <a:ea typeface="Open Sans bold" panose="020B0806030504020204" pitchFamily="34" charset="0"/>
                <a:cs typeface="Open Sans bold" panose="020B08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2400" b="1" i="0" u="none" strike="noStrike" kern="1200" cap="none" spc="0" normalizeH="0" baseline="0" noProof="0">
                <a:ln>
                  <a:noFill/>
                </a:ln>
                <a:solidFill>
                  <a:prstClr val="black"/>
                </a:solidFill>
                <a:effectLst/>
                <a:uLnTx/>
                <a:uFillTx/>
                <a:latin typeface="Open Sans"/>
              </a:rPr>
              <a:t>Government compliance: business registration (Companies Registrar)</a:t>
            </a:r>
          </a:p>
        </p:txBody>
      </p:sp>
      <p:pic>
        <p:nvPicPr>
          <p:cNvPr id="25" name="Picture 24" descr="A close up of a logo&#10;&#10;Description automatically generated">
            <a:extLst>
              <a:ext uri="{FF2B5EF4-FFF2-40B4-BE49-F238E27FC236}">
                <a16:creationId xmlns:a16="http://schemas.microsoft.com/office/drawing/2014/main" xmlns="" id="{2428C5E5-B3F8-416A-A530-14BB08EFAC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5412" y="230674"/>
            <a:ext cx="441934" cy="464664"/>
          </a:xfrm>
          <a:prstGeom prst="rect">
            <a:avLst/>
          </a:prstGeom>
        </p:spPr>
      </p:pic>
      <p:sp>
        <p:nvSpPr>
          <p:cNvPr id="16" name="TextBox 15">
            <a:extLst>
              <a:ext uri="{FF2B5EF4-FFF2-40B4-BE49-F238E27FC236}">
                <a16:creationId xmlns:a16="http://schemas.microsoft.com/office/drawing/2014/main" xmlns="" id="{649A1D0B-60A3-45B6-AAAD-85833BF42BC7}"/>
              </a:ext>
            </a:extLst>
          </p:cNvPr>
          <p:cNvSpPr txBox="1"/>
          <p:nvPr/>
        </p:nvSpPr>
        <p:spPr>
          <a:xfrm>
            <a:off x="6911980" y="5412342"/>
            <a:ext cx="496336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black"/>
                </a:solidFill>
                <a:effectLst/>
                <a:uLnTx/>
                <a:uFillTx/>
                <a:latin typeface="Open Sans"/>
                <a:ea typeface="+mn-ea"/>
                <a:cs typeface="+mn-cs"/>
              </a:rPr>
              <a:t>Business has not been good hence I have no moral to go for the big certificate</a:t>
            </a:r>
            <a:r>
              <a:rPr kumimoji="0" lang="en-US" sz="1400" b="0" i="1" u="none" strike="noStrike" kern="1200" cap="none" spc="0" normalizeH="0" baseline="0" noProof="0">
                <a:ln>
                  <a:noFill/>
                </a:ln>
                <a:solidFill>
                  <a:prstClr val="black"/>
                </a:solidFill>
                <a:effectLst/>
                <a:uLnTx/>
                <a:uFillTx/>
                <a:latin typeface="Open Sans"/>
                <a:ea typeface="+mn-ea"/>
                <a:cs typeface="+mn-cs"/>
              </a:rPr>
              <a:t>; when business is good it motivates you to do a lot of things… but I will still do it - </a:t>
            </a:r>
            <a:r>
              <a:rPr kumimoji="0" lang="en-US" sz="1400" b="0" i="0" u="none" strike="noStrike" kern="1200" cap="none" spc="0" normalizeH="0" baseline="0" noProof="0">
                <a:ln>
                  <a:noFill/>
                </a:ln>
                <a:solidFill>
                  <a:prstClr val="black"/>
                </a:solidFill>
                <a:effectLst/>
                <a:uLnTx/>
                <a:uFillTx/>
                <a:latin typeface="Open Sans"/>
                <a:ea typeface="+mn-ea"/>
                <a:cs typeface="+mn-cs"/>
              </a:rPr>
              <a:t>Female, 53, Barber/ salon</a:t>
            </a:r>
            <a:endParaRPr kumimoji="0" lang="en-ZA" sz="1400" b="0" i="0" u="none" strike="noStrike" kern="1200" cap="none" spc="0" normalizeH="0" baseline="0" noProof="0">
              <a:ln>
                <a:noFill/>
              </a:ln>
              <a:solidFill>
                <a:prstClr val="black"/>
              </a:solidFill>
              <a:effectLst/>
              <a:uLnTx/>
              <a:uFillTx/>
              <a:latin typeface="Open Sans"/>
              <a:ea typeface="+mn-ea"/>
              <a:cs typeface="+mn-cs"/>
            </a:endParaRPr>
          </a:p>
        </p:txBody>
      </p:sp>
      <p:sp>
        <p:nvSpPr>
          <p:cNvPr id="12" name="TextBox 11">
            <a:extLst>
              <a:ext uri="{FF2B5EF4-FFF2-40B4-BE49-F238E27FC236}">
                <a16:creationId xmlns:a16="http://schemas.microsoft.com/office/drawing/2014/main" xmlns="" id="{6F9B9350-80B7-4252-95B7-C6CEAFA4275C}"/>
              </a:ext>
            </a:extLst>
          </p:cNvPr>
          <p:cNvSpPr txBox="1"/>
          <p:nvPr/>
        </p:nvSpPr>
        <p:spPr>
          <a:xfrm>
            <a:off x="6893819" y="4132231"/>
            <a:ext cx="5043752" cy="784702"/>
          </a:xfrm>
          <a:prstGeom prst="rect">
            <a:avLst/>
          </a:prstGeom>
          <a:noFill/>
        </p:spPr>
        <p:txBody>
          <a:bodyPr wrap="square">
            <a:spAutoFit/>
          </a:bodyPr>
          <a:lstStyle>
            <a:defPPr>
              <a:defRPr lang="en-US"/>
            </a:defPPr>
            <a:lvl1pPr>
              <a:defRPr kumimoji="0" sz="1200" b="0" i="1" u="none" strike="noStrike" cap="none" spc="0" normalizeH="0" baseline="0">
                <a:ln>
                  <a:noFill/>
                </a:ln>
                <a:solidFill>
                  <a:prstClr val="black"/>
                </a:solidFill>
                <a:effectLst/>
                <a:uLnTx/>
                <a:uFillTx/>
                <a:latin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ZA" sz="1400" b="0" i="1" u="none" strike="noStrike" kern="1200" cap="none" spc="0" normalizeH="0" baseline="0" noProof="0">
                <a:ln>
                  <a:noFill/>
                </a:ln>
                <a:solidFill>
                  <a:prstClr val="black"/>
                </a:solidFill>
                <a:effectLst/>
                <a:uLnTx/>
                <a:uFillTx/>
                <a:latin typeface="Open Sans"/>
                <a:ea typeface="+mn-ea"/>
                <a:cs typeface="+mn-cs"/>
              </a:rPr>
              <a:t>I used to get </a:t>
            </a:r>
            <a:r>
              <a:rPr kumimoji="0" lang="en-ZA" sz="1400" b="1" i="1" u="none" strike="noStrike" kern="1200" cap="none" spc="0" normalizeH="0" baseline="0" noProof="0">
                <a:ln>
                  <a:noFill/>
                </a:ln>
                <a:solidFill>
                  <a:prstClr val="black"/>
                </a:solidFill>
                <a:effectLst/>
                <a:uLnTx/>
                <a:uFillTx/>
                <a:latin typeface="Open Sans"/>
                <a:ea typeface="+mn-ea"/>
                <a:cs typeface="+mn-cs"/>
              </a:rPr>
              <a:t>customers who wanted to know the company name </a:t>
            </a:r>
            <a:r>
              <a:rPr kumimoji="0" lang="en-ZA" sz="1400" b="0" i="1" u="none" strike="noStrike" kern="1200" cap="none" spc="0" normalizeH="0" baseline="0" noProof="0">
                <a:ln>
                  <a:noFill/>
                </a:ln>
                <a:solidFill>
                  <a:prstClr val="black"/>
                </a:solidFill>
                <a:effectLst/>
                <a:uLnTx/>
                <a:uFillTx/>
                <a:latin typeface="Open Sans"/>
                <a:ea typeface="+mn-ea"/>
                <a:cs typeface="+mn-cs"/>
              </a:rPr>
              <a:t>before they could give me any work so that is why I decided to register – </a:t>
            </a:r>
            <a:r>
              <a:rPr kumimoji="0" lang="en-ZA" sz="1400" b="0" i="0" u="none" strike="noStrike" kern="1200" cap="none" spc="0" normalizeH="0" baseline="0" noProof="0">
                <a:ln>
                  <a:noFill/>
                </a:ln>
                <a:solidFill>
                  <a:prstClr val="black"/>
                </a:solidFill>
                <a:effectLst/>
                <a:uLnTx/>
                <a:uFillTx/>
                <a:latin typeface="Open Sans"/>
                <a:ea typeface="+mn-ea"/>
                <a:cs typeface="+mn-cs"/>
              </a:rPr>
              <a:t>Male, 35, Metal products</a:t>
            </a:r>
          </a:p>
        </p:txBody>
      </p:sp>
      <p:sp>
        <p:nvSpPr>
          <p:cNvPr id="14" name="TextBox 13">
            <a:extLst>
              <a:ext uri="{FF2B5EF4-FFF2-40B4-BE49-F238E27FC236}">
                <a16:creationId xmlns:a16="http://schemas.microsoft.com/office/drawing/2014/main" xmlns="" id="{16E5B162-EEC4-487B-9A91-995C1EE906AA}"/>
              </a:ext>
            </a:extLst>
          </p:cNvPr>
          <p:cNvSpPr txBox="1"/>
          <p:nvPr/>
        </p:nvSpPr>
        <p:spPr>
          <a:xfrm>
            <a:off x="6857134" y="2444773"/>
            <a:ext cx="5073054" cy="1169551"/>
          </a:xfrm>
          <a:prstGeom prst="rect">
            <a:avLst/>
          </a:prstGeom>
          <a:noFill/>
        </p:spPr>
        <p:txBody>
          <a:bodyPr wrap="square">
            <a:spAutoFit/>
          </a:bodyPr>
          <a:lstStyle/>
          <a:p>
            <a:r>
              <a:rPr kumimoji="0" lang="en-US" sz="1400" b="1" i="1" u="none" strike="noStrike" kern="1200" cap="none" spc="0" normalizeH="0" baseline="0" noProof="0">
                <a:ln>
                  <a:noFill/>
                </a:ln>
                <a:effectLst/>
                <a:uLnTx/>
                <a:uFillTx/>
                <a:latin typeface="Open Sans"/>
                <a:ea typeface="+mn-ea"/>
                <a:cs typeface="+mn-cs"/>
              </a:rPr>
              <a:t>It makes me feel so good</a:t>
            </a:r>
            <a:r>
              <a:rPr kumimoji="0" lang="en-US" sz="1400" b="0" i="1" u="none" strike="noStrike" kern="1200" cap="none" spc="0" normalizeH="0" baseline="0" noProof="0">
                <a:ln>
                  <a:noFill/>
                </a:ln>
                <a:effectLst/>
                <a:uLnTx/>
                <a:uFillTx/>
                <a:latin typeface="Open Sans"/>
                <a:ea typeface="+mn-ea"/>
                <a:cs typeface="+mn-cs"/>
              </a:rPr>
              <a:t>, I can tell people I have a salon, I </a:t>
            </a:r>
            <a:r>
              <a:rPr kumimoji="0" lang="en-US" sz="1400" b="1" i="1" u="none" strike="noStrike" kern="1200" cap="none" spc="0" normalizeH="0" baseline="0" noProof="0">
                <a:ln>
                  <a:noFill/>
                </a:ln>
                <a:effectLst/>
                <a:uLnTx/>
                <a:uFillTx/>
                <a:latin typeface="Open Sans"/>
                <a:ea typeface="+mn-ea"/>
                <a:cs typeface="+mn-cs"/>
              </a:rPr>
              <a:t>have a company and its registered</a:t>
            </a:r>
            <a:r>
              <a:rPr kumimoji="0" lang="en-US" sz="1400" b="0" i="1" u="none" strike="noStrike" kern="1200" cap="none" spc="0" normalizeH="0" baseline="0" noProof="0">
                <a:ln>
                  <a:noFill/>
                </a:ln>
                <a:effectLst/>
                <a:uLnTx/>
                <a:uFillTx/>
                <a:latin typeface="Open Sans"/>
                <a:ea typeface="+mn-ea"/>
                <a:cs typeface="+mn-cs"/>
              </a:rPr>
              <a:t>…Recently I made inquiries at </a:t>
            </a:r>
            <a:r>
              <a:rPr kumimoji="0" lang="en-US" sz="1400" b="0" i="1" u="none" strike="noStrike" kern="1200" cap="none" spc="0" normalizeH="0" baseline="0" noProof="0" err="1">
                <a:ln>
                  <a:noFill/>
                </a:ln>
                <a:effectLst/>
                <a:uLnTx/>
                <a:uFillTx/>
                <a:latin typeface="Open Sans"/>
                <a:ea typeface="+mn-ea"/>
                <a:cs typeface="+mn-cs"/>
              </a:rPr>
              <a:t>Huduma</a:t>
            </a:r>
            <a:r>
              <a:rPr kumimoji="0" lang="en-US" sz="1400" b="0" i="1" u="none" strike="noStrike" kern="1200" cap="none" spc="0" normalizeH="0" baseline="0" noProof="0">
                <a:ln>
                  <a:noFill/>
                </a:ln>
                <a:effectLst/>
                <a:uLnTx/>
                <a:uFillTx/>
                <a:latin typeface="Open Sans"/>
                <a:ea typeface="+mn-ea"/>
                <a:cs typeface="+mn-cs"/>
              </a:rPr>
              <a:t> Centre about getting a bigger registration for my business; the one I have is small – Female 53, Salon owner</a:t>
            </a:r>
            <a:endParaRPr lang="en-ZA" sz="1400"/>
          </a:p>
        </p:txBody>
      </p:sp>
    </p:spTree>
    <p:extLst>
      <p:ext uri="{BB962C8B-B14F-4D97-AF65-F5344CB8AC3E}">
        <p14:creationId xmlns:p14="http://schemas.microsoft.com/office/powerpoint/2010/main" val="3076020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a:xfrm>
            <a:off x="590548" y="6391765"/>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13" name="TextBox 12">
            <a:extLst>
              <a:ext uri="{FF2B5EF4-FFF2-40B4-BE49-F238E27FC236}">
                <a16:creationId xmlns:a16="http://schemas.microsoft.com/office/drawing/2014/main" xmlns="" id="{7B80B443-587C-4C42-B6E0-59EC089FBC1F}"/>
              </a:ext>
            </a:extLst>
          </p:cNvPr>
          <p:cNvSpPr txBox="1"/>
          <p:nvPr/>
        </p:nvSpPr>
        <p:spPr>
          <a:xfrm>
            <a:off x="1405058" y="1416063"/>
            <a:ext cx="3426132"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Government compliance </a:t>
            </a:r>
          </a:p>
        </p:txBody>
      </p:sp>
      <p:pic>
        <p:nvPicPr>
          <p:cNvPr id="14" name="Picture 13" descr="A close up of a logo&#10;&#10;Description automatically generated">
            <a:extLst>
              <a:ext uri="{FF2B5EF4-FFF2-40B4-BE49-F238E27FC236}">
                <a16:creationId xmlns:a16="http://schemas.microsoft.com/office/drawing/2014/main" xmlns="" id="{A5092D9E-BAEA-4F94-80DF-EA01C32AFC36}"/>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7991618" y="2672798"/>
            <a:ext cx="416854" cy="400543"/>
          </a:xfrm>
          <a:prstGeom prst="rect">
            <a:avLst/>
          </a:prstGeom>
        </p:spPr>
      </p:pic>
      <p:sp>
        <p:nvSpPr>
          <p:cNvPr id="15" name="TextBox 14">
            <a:extLst>
              <a:ext uri="{FF2B5EF4-FFF2-40B4-BE49-F238E27FC236}">
                <a16:creationId xmlns:a16="http://schemas.microsoft.com/office/drawing/2014/main" xmlns="" id="{DC3ABEAA-2037-4EA8-A1AC-8F4DEC95D625}"/>
              </a:ext>
            </a:extLst>
          </p:cNvPr>
          <p:cNvSpPr txBox="1"/>
          <p:nvPr/>
        </p:nvSpPr>
        <p:spPr>
          <a:xfrm>
            <a:off x="8442633" y="2740680"/>
            <a:ext cx="20241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Labour</a:t>
            </a:r>
            <a:endParaRPr kumimoji="0" lang="en-ZA" sz="1400" b="1" i="0" u="none" strike="noStrike" kern="1200" cap="none" spc="0" normalizeH="0" baseline="0" noProof="0">
              <a:ln>
                <a:noFill/>
              </a:ln>
              <a:solidFill>
                <a:srgbClr val="FFFFFF">
                  <a:lumMod val="75000"/>
                </a:srgbClr>
              </a:solidFill>
              <a:effectLst/>
              <a:uLnTx/>
              <a:uFillTx/>
              <a:latin typeface="Open Sans"/>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xmlns="" id="{2BB23CD3-1529-4606-A34E-1CD3019DE07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29299" y="1215781"/>
            <a:ext cx="663772" cy="637637"/>
          </a:xfrm>
          <a:prstGeom prst="rect">
            <a:avLst/>
          </a:prstGeom>
        </p:spPr>
      </p:pic>
      <p:sp>
        <p:nvSpPr>
          <p:cNvPr id="17" name="TextBox 16">
            <a:extLst>
              <a:ext uri="{FF2B5EF4-FFF2-40B4-BE49-F238E27FC236}">
                <a16:creationId xmlns:a16="http://schemas.microsoft.com/office/drawing/2014/main" xmlns="" id="{A568165D-8E13-4A41-A2E4-EAA741749586}"/>
              </a:ext>
            </a:extLst>
          </p:cNvPr>
          <p:cNvSpPr txBox="1"/>
          <p:nvPr/>
        </p:nvSpPr>
        <p:spPr>
          <a:xfrm>
            <a:off x="7499995" y="1360896"/>
            <a:ext cx="23741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a:ln>
                  <a:noFill/>
                </a:ln>
                <a:solidFill>
                  <a:prstClr val="black"/>
                </a:solidFill>
                <a:effectLst/>
                <a:uLnTx/>
                <a:uFillTx/>
                <a:latin typeface="Open Sans"/>
                <a:ea typeface="+mn-ea"/>
                <a:cs typeface="+mn-cs"/>
              </a:rPr>
              <a:t>Business premises</a:t>
            </a:r>
          </a:p>
        </p:txBody>
      </p:sp>
      <p:pic>
        <p:nvPicPr>
          <p:cNvPr id="18" name="Picture 17" descr="A close up of a logo&#10;&#10;Description automatically generated">
            <a:extLst>
              <a:ext uri="{FF2B5EF4-FFF2-40B4-BE49-F238E27FC236}">
                <a16:creationId xmlns:a16="http://schemas.microsoft.com/office/drawing/2014/main" xmlns="" id="{E64EFC88-357D-4CD4-9E39-7788F6B92193}"/>
              </a:ext>
            </a:extLst>
          </p:cNvPr>
          <p:cNvPicPr>
            <a:picLocks noChangeAspect="1"/>
          </p:cNvPicPr>
          <p:nvPr/>
        </p:nvPicPr>
        <p:blipFill rotWithShape="1">
          <a:blip r:embed="rId5" cstate="screen">
            <a:lum bright="70000" contrast="-70000"/>
            <a:extLst>
              <a:ext uri="{28A0092B-C50C-407E-A947-70E740481C1C}">
                <a14:useLocalDpi xmlns:a14="http://schemas.microsoft.com/office/drawing/2010/main"/>
              </a:ext>
            </a:extLst>
          </a:blip>
          <a:srcRect/>
          <a:stretch/>
        </p:blipFill>
        <p:spPr>
          <a:xfrm flipH="1">
            <a:off x="7102753" y="5200730"/>
            <a:ext cx="556409" cy="331699"/>
          </a:xfrm>
          <a:prstGeom prst="rect">
            <a:avLst/>
          </a:prstGeom>
        </p:spPr>
      </p:pic>
      <p:sp>
        <p:nvSpPr>
          <p:cNvPr id="19" name="TextBox 18">
            <a:extLst>
              <a:ext uri="{FF2B5EF4-FFF2-40B4-BE49-F238E27FC236}">
                <a16:creationId xmlns:a16="http://schemas.microsoft.com/office/drawing/2014/main" xmlns="" id="{DA48EDF9-D42E-4B14-95E8-C6CB885123A9}"/>
              </a:ext>
            </a:extLst>
          </p:cNvPr>
          <p:cNvSpPr txBox="1"/>
          <p:nvPr/>
        </p:nvSpPr>
        <p:spPr>
          <a:xfrm>
            <a:off x="6648776" y="5557986"/>
            <a:ext cx="25120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Suppliers</a:t>
            </a:r>
          </a:p>
        </p:txBody>
      </p:sp>
      <p:pic>
        <p:nvPicPr>
          <p:cNvPr id="20" name="Picture 19" descr="A close up of a logo&#10;&#10;Description automatically generated">
            <a:extLst>
              <a:ext uri="{FF2B5EF4-FFF2-40B4-BE49-F238E27FC236}">
                <a16:creationId xmlns:a16="http://schemas.microsoft.com/office/drawing/2014/main" xmlns="" id="{6047A2FB-A401-46CB-A073-B3EE3EF3ADC1}"/>
              </a:ext>
            </a:extLst>
          </p:cNvPr>
          <p:cNvPicPr>
            <a:picLocks noChangeAspect="1"/>
          </p:cNvPicPr>
          <p:nvPr/>
        </p:nvPicPr>
        <p:blipFill rotWithShape="1">
          <a:blip r:embed="rId6" cstate="screen">
            <a:lum bright="70000" contrast="-70000"/>
            <a:extLst>
              <a:ext uri="{28A0092B-C50C-407E-A947-70E740481C1C}">
                <a14:useLocalDpi xmlns:a14="http://schemas.microsoft.com/office/drawing/2010/main"/>
              </a:ext>
            </a:extLst>
          </a:blip>
          <a:srcRect/>
          <a:stretch/>
        </p:blipFill>
        <p:spPr>
          <a:xfrm>
            <a:off x="8069870" y="4183302"/>
            <a:ext cx="472073" cy="403025"/>
          </a:xfrm>
          <a:prstGeom prst="rect">
            <a:avLst/>
          </a:prstGeom>
        </p:spPr>
      </p:pic>
      <p:sp>
        <p:nvSpPr>
          <p:cNvPr id="21" name="TextBox 20">
            <a:extLst>
              <a:ext uri="{FF2B5EF4-FFF2-40B4-BE49-F238E27FC236}">
                <a16:creationId xmlns:a16="http://schemas.microsoft.com/office/drawing/2014/main" xmlns="" id="{CD95259F-6AEC-4E98-9098-2F5B6ABAF877}"/>
              </a:ext>
            </a:extLst>
          </p:cNvPr>
          <p:cNvSpPr txBox="1"/>
          <p:nvPr/>
        </p:nvSpPr>
        <p:spPr>
          <a:xfrm>
            <a:off x="3152114" y="5546935"/>
            <a:ext cx="2303425"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Customers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ZA" sz="1100" b="0" i="0" u="none" strike="noStrike" kern="1200" cap="none" spc="0" normalizeH="0" baseline="0" noProof="0">
              <a:ln>
                <a:noFill/>
              </a:ln>
              <a:solidFill>
                <a:srgbClr val="FFFFFF">
                  <a:lumMod val="75000"/>
                </a:srgbClr>
              </a:solidFill>
              <a:effectLst/>
              <a:uLnTx/>
              <a:uFillTx/>
              <a:latin typeface="Open Sans"/>
              <a:ea typeface="+mn-ea"/>
              <a:cs typeface="+mn-cs"/>
            </a:endParaRPr>
          </a:p>
        </p:txBody>
      </p:sp>
      <p:pic>
        <p:nvPicPr>
          <p:cNvPr id="22" name="Picture 21" descr="A close up of a logo&#10;&#10;Description automatically generated">
            <a:extLst>
              <a:ext uri="{FF2B5EF4-FFF2-40B4-BE49-F238E27FC236}">
                <a16:creationId xmlns:a16="http://schemas.microsoft.com/office/drawing/2014/main" xmlns="" id="{57545E3C-13D3-4D8A-95AD-44287D768C1E}"/>
              </a:ext>
            </a:extLst>
          </p:cNvPr>
          <p:cNvPicPr>
            <a:picLocks noChangeAspect="1"/>
          </p:cNvPicPr>
          <p:nvPr/>
        </p:nvPicPr>
        <p:blipFill rotWithShape="1">
          <a:blip r:embed="rId7" cstate="screen">
            <a:lum bright="70000" contrast="-70000"/>
            <a:extLst>
              <a:ext uri="{28A0092B-C50C-407E-A947-70E740481C1C}">
                <a14:useLocalDpi xmlns:a14="http://schemas.microsoft.com/office/drawing/2010/main"/>
              </a:ext>
            </a:extLst>
          </a:blip>
          <a:srcRect/>
          <a:stretch/>
        </p:blipFill>
        <p:spPr>
          <a:xfrm>
            <a:off x="3768845" y="4205967"/>
            <a:ext cx="452773" cy="380360"/>
          </a:xfrm>
          <a:prstGeom prst="rect">
            <a:avLst/>
          </a:prstGeom>
          <a:ln>
            <a:noFill/>
          </a:ln>
        </p:spPr>
      </p:pic>
      <p:sp>
        <p:nvSpPr>
          <p:cNvPr id="23" name="TextBox 22">
            <a:extLst>
              <a:ext uri="{FF2B5EF4-FFF2-40B4-BE49-F238E27FC236}">
                <a16:creationId xmlns:a16="http://schemas.microsoft.com/office/drawing/2014/main" xmlns="" id="{C38B8AA5-CF81-4C85-8FFD-8B3DE99152A0}"/>
              </a:ext>
            </a:extLst>
          </p:cNvPr>
          <p:cNvSpPr txBox="1"/>
          <p:nvPr/>
        </p:nvSpPr>
        <p:spPr>
          <a:xfrm>
            <a:off x="1876520" y="4243199"/>
            <a:ext cx="17994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Record keeping</a:t>
            </a:r>
          </a:p>
        </p:txBody>
      </p:sp>
      <p:sp>
        <p:nvSpPr>
          <p:cNvPr id="25" name="TextBox 24">
            <a:extLst>
              <a:ext uri="{FF2B5EF4-FFF2-40B4-BE49-F238E27FC236}">
                <a16:creationId xmlns:a16="http://schemas.microsoft.com/office/drawing/2014/main" xmlns="" id="{3A5EA262-FD63-4198-B29E-D8A01135601D}"/>
              </a:ext>
            </a:extLst>
          </p:cNvPr>
          <p:cNvSpPr txBox="1"/>
          <p:nvPr/>
        </p:nvSpPr>
        <p:spPr>
          <a:xfrm>
            <a:off x="8618086" y="4247773"/>
            <a:ext cx="25120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Financial services</a:t>
            </a:r>
          </a:p>
        </p:txBody>
      </p:sp>
      <p:pic>
        <p:nvPicPr>
          <p:cNvPr id="26" name="Picture 25" descr="A close up of a logo&#10;&#10;Description automatically generated">
            <a:extLst>
              <a:ext uri="{FF2B5EF4-FFF2-40B4-BE49-F238E27FC236}">
                <a16:creationId xmlns:a16="http://schemas.microsoft.com/office/drawing/2014/main" xmlns="" id="{74A4D372-5FE2-4662-A676-480F14001E19}"/>
              </a:ext>
            </a:extLst>
          </p:cNvPr>
          <p:cNvPicPr>
            <a:picLocks noChangeAspect="1"/>
          </p:cNvPicPr>
          <p:nvPr/>
        </p:nvPicPr>
        <p:blipFill rotWithShape="1">
          <a:blip r:embed="rId8" cstate="screen">
            <a:lum bright="70000" contrast="-70000"/>
            <a:extLst>
              <a:ext uri="{28A0092B-C50C-407E-A947-70E740481C1C}">
                <a14:useLocalDpi xmlns:a14="http://schemas.microsoft.com/office/drawing/2010/main"/>
              </a:ext>
            </a:extLst>
          </a:blip>
          <a:srcRect/>
          <a:stretch/>
        </p:blipFill>
        <p:spPr>
          <a:xfrm>
            <a:off x="3768845" y="2672798"/>
            <a:ext cx="534982" cy="437982"/>
          </a:xfrm>
          <a:prstGeom prst="rect">
            <a:avLst/>
          </a:prstGeom>
        </p:spPr>
      </p:pic>
      <p:sp>
        <p:nvSpPr>
          <p:cNvPr id="27" name="TextBox 26">
            <a:extLst>
              <a:ext uri="{FF2B5EF4-FFF2-40B4-BE49-F238E27FC236}">
                <a16:creationId xmlns:a16="http://schemas.microsoft.com/office/drawing/2014/main" xmlns="" id="{3AE13465-3A80-4605-BBAC-17FA1C37A63D}"/>
              </a:ext>
            </a:extLst>
          </p:cNvPr>
          <p:cNvSpPr txBox="1"/>
          <p:nvPr/>
        </p:nvSpPr>
        <p:spPr>
          <a:xfrm>
            <a:off x="1140614" y="2703792"/>
            <a:ext cx="256132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Business association</a:t>
            </a:r>
          </a:p>
        </p:txBody>
      </p:sp>
      <p:pic>
        <p:nvPicPr>
          <p:cNvPr id="41" name="Picture 40">
            <a:extLst>
              <a:ext uri="{FF2B5EF4-FFF2-40B4-BE49-F238E27FC236}">
                <a16:creationId xmlns:a16="http://schemas.microsoft.com/office/drawing/2014/main" xmlns="" id="{50FFB849-B074-4BB6-800A-D399EEC777B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58614" y="1926054"/>
            <a:ext cx="3426132" cy="3421438"/>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xmlns="" id="{72F0F8EE-7AA5-41E4-94C2-E508E0DA6EFB}"/>
              </a:ext>
            </a:extLst>
          </p:cNvPr>
          <p:cNvPicPr>
            <a:picLocks noChangeAspect="1"/>
          </p:cNvPicPr>
          <p:nvPr/>
        </p:nvPicPr>
        <p:blipFill rotWithShape="1">
          <a:blip r:embed="rId10" cstate="screen">
            <a:lum bright="70000" contrast="-70000"/>
            <a:extLst>
              <a:ext uri="{28A0092B-C50C-407E-A947-70E740481C1C}">
                <a14:useLocalDpi xmlns:a14="http://schemas.microsoft.com/office/drawing/2010/main"/>
              </a:ext>
            </a:extLst>
          </a:blip>
          <a:srcRect/>
          <a:stretch/>
        </p:blipFill>
        <p:spPr>
          <a:xfrm>
            <a:off x="4651042" y="5041545"/>
            <a:ext cx="600559" cy="501816"/>
          </a:xfrm>
          <a:prstGeom prst="rect">
            <a:avLst/>
          </a:prstGeom>
        </p:spPr>
      </p:pic>
      <p:sp>
        <p:nvSpPr>
          <p:cNvPr id="2" name="TextBox 1">
            <a:extLst>
              <a:ext uri="{FF2B5EF4-FFF2-40B4-BE49-F238E27FC236}">
                <a16:creationId xmlns:a16="http://schemas.microsoft.com/office/drawing/2014/main" xmlns="" id="{442661AB-07ED-4EDE-BB1C-7D426692BE36}"/>
              </a:ext>
            </a:extLst>
          </p:cNvPr>
          <p:cNvSpPr txBox="1"/>
          <p:nvPr/>
        </p:nvSpPr>
        <p:spPr>
          <a:xfrm>
            <a:off x="5827013" y="1725185"/>
            <a:ext cx="65451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000" b="0" i="1" u="none" strike="noStrike" kern="1200" cap="none" spc="0" normalizeH="0" baseline="0" noProof="0">
                <a:ln>
                  <a:noFill/>
                </a:ln>
                <a:solidFill>
                  <a:prstClr val="black"/>
                </a:solidFill>
                <a:effectLst/>
                <a:uLnTx/>
                <a:uFillTx/>
                <a:latin typeface="Open Sans"/>
                <a:ea typeface="+mn-ea"/>
                <a:cs typeface="+mn-cs"/>
              </a:rPr>
              <a:t>High</a:t>
            </a:r>
          </a:p>
        </p:txBody>
      </p:sp>
      <p:pic>
        <p:nvPicPr>
          <p:cNvPr id="4" name="Picture 3" descr="A close up of a logo&#10;&#10;Description automatically generated">
            <a:extLst>
              <a:ext uri="{FF2B5EF4-FFF2-40B4-BE49-F238E27FC236}">
                <a16:creationId xmlns:a16="http://schemas.microsoft.com/office/drawing/2014/main" xmlns="" id="{42DD20C9-1AFD-463D-9AF7-5D809AF765E3}"/>
              </a:ext>
            </a:extLst>
          </p:cNvPr>
          <p:cNvPicPr>
            <a:picLocks noChangeAspect="1"/>
          </p:cNvPicPr>
          <p:nvPr/>
        </p:nvPicPr>
        <p:blipFill rotWithShape="1">
          <a:blip r:embed="rId11" cstate="screen">
            <a:lum bright="70000" contrast="-70000"/>
            <a:extLst>
              <a:ext uri="{28A0092B-C50C-407E-A947-70E740481C1C}">
                <a14:useLocalDpi xmlns:a14="http://schemas.microsoft.com/office/drawing/2010/main"/>
              </a:ext>
            </a:extLst>
          </a:blip>
          <a:srcRect/>
          <a:stretch/>
        </p:blipFill>
        <p:spPr>
          <a:xfrm>
            <a:off x="4986191" y="1305369"/>
            <a:ext cx="530820" cy="558121"/>
          </a:xfrm>
          <a:prstGeom prst="rect">
            <a:avLst/>
          </a:prstGeom>
        </p:spPr>
      </p:pic>
      <p:sp>
        <p:nvSpPr>
          <p:cNvPr id="28" name="Text Placeholder 2">
            <a:extLst>
              <a:ext uri="{FF2B5EF4-FFF2-40B4-BE49-F238E27FC236}">
                <a16:creationId xmlns:a16="http://schemas.microsoft.com/office/drawing/2014/main" xmlns="" id="{2316741A-49C2-4E20-A764-8E9C977378E8}"/>
              </a:ext>
            </a:extLst>
          </p:cNvPr>
          <p:cNvSpPr>
            <a:spLocks noGrp="1"/>
          </p:cNvSpPr>
          <p:nvPr>
            <p:ph type="body" sz="quarter" idx="10"/>
          </p:nvPr>
        </p:nvSpPr>
        <p:spPr>
          <a:xfrm>
            <a:off x="170929" y="155325"/>
            <a:ext cx="12001502" cy="919797"/>
          </a:xfrm>
        </p:spPr>
        <p:txBody>
          <a:bodyPr/>
          <a:lstStyle/>
          <a:p>
            <a:pPr>
              <a:spcBef>
                <a:spcPts val="600"/>
              </a:spcBef>
            </a:pPr>
            <a:r>
              <a:rPr lang="en-ZA" sz="3200" b="1"/>
              <a:t>KEY FINDINGS</a:t>
            </a:r>
          </a:p>
          <a:p>
            <a:pPr>
              <a:spcBef>
                <a:spcPts val="600"/>
              </a:spcBef>
            </a:pPr>
            <a:r>
              <a:rPr lang="en-ZA" sz="1400" i="1"/>
              <a:t>Based on analysis of available survey data &amp; qualitative research with MSEs</a:t>
            </a:r>
          </a:p>
        </p:txBody>
      </p:sp>
    </p:spTree>
    <p:extLst>
      <p:ext uri="{BB962C8B-B14F-4D97-AF65-F5344CB8AC3E}">
        <p14:creationId xmlns:p14="http://schemas.microsoft.com/office/powerpoint/2010/main" val="1313516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xmlns="" id="{9BCDE456-2ABD-4AD3-B101-2D4948C0FF7B}"/>
              </a:ext>
            </a:extLst>
          </p:cNvPr>
          <p:cNvGraphicFramePr/>
          <p:nvPr/>
        </p:nvGraphicFramePr>
        <p:xfrm>
          <a:off x="7311569" y="1854830"/>
          <a:ext cx="5011382" cy="40084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xmlns="" id="{7423E5C6-E283-4DEA-8BDD-D9A1E4D13DD3}"/>
              </a:ext>
            </a:extLst>
          </p:cNvPr>
          <p:cNvGraphicFramePr/>
          <p:nvPr/>
        </p:nvGraphicFramePr>
        <p:xfrm>
          <a:off x="4818375" y="1854830"/>
          <a:ext cx="5011382" cy="40084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xmlns="" id="{A7A9F8C9-304E-490C-8ADE-B8A6695FFC90}"/>
              </a:ext>
            </a:extLst>
          </p:cNvPr>
          <p:cNvGraphicFramePr/>
          <p:nvPr/>
        </p:nvGraphicFramePr>
        <p:xfrm>
          <a:off x="2303774" y="1854830"/>
          <a:ext cx="5011382" cy="4008494"/>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 Placeholder 2">
            <a:extLst>
              <a:ext uri="{FF2B5EF4-FFF2-40B4-BE49-F238E27FC236}">
                <a16:creationId xmlns:a16="http://schemas.microsoft.com/office/drawing/2014/main" xmlns="" id="{8086D1C1-1CEB-4164-8BC4-9884CE5FE0DB}"/>
              </a:ext>
            </a:extLst>
          </p:cNvPr>
          <p:cNvSpPr>
            <a:spLocks noGrp="1"/>
          </p:cNvSpPr>
          <p:nvPr>
            <p:ph type="body" sz="quarter" idx="10"/>
          </p:nvPr>
        </p:nvSpPr>
        <p:spPr>
          <a:xfrm>
            <a:off x="820616" y="204378"/>
            <a:ext cx="9797042" cy="493099"/>
          </a:xfrm>
        </p:spPr>
        <p:txBody>
          <a:bodyPr/>
          <a:lstStyle/>
          <a:p>
            <a:r>
              <a:rPr lang="en-ZA" b="1"/>
              <a:t>Business premises</a:t>
            </a:r>
          </a:p>
        </p:txBody>
      </p:sp>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cxnSp>
        <p:nvCxnSpPr>
          <p:cNvPr id="27" name="Straight Connector 26">
            <a:extLst>
              <a:ext uri="{FF2B5EF4-FFF2-40B4-BE49-F238E27FC236}">
                <a16:creationId xmlns:a16="http://schemas.microsoft.com/office/drawing/2014/main" xmlns="" id="{EDA3DC29-C2AB-40EC-AA49-29103ED213F0}"/>
              </a:ext>
            </a:extLst>
          </p:cNvPr>
          <p:cNvCxnSpPr>
            <a:cxnSpLocks/>
          </p:cNvCxnSpPr>
          <p:nvPr/>
        </p:nvCxnSpPr>
        <p:spPr>
          <a:xfrm>
            <a:off x="2238375" y="994676"/>
            <a:ext cx="0" cy="518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DD070971-9197-499C-B99C-905F08876829}"/>
              </a:ext>
            </a:extLst>
          </p:cNvPr>
          <p:cNvCxnSpPr>
            <a:cxnSpLocks/>
          </p:cNvCxnSpPr>
          <p:nvPr/>
        </p:nvCxnSpPr>
        <p:spPr>
          <a:xfrm>
            <a:off x="4726781" y="994676"/>
            <a:ext cx="0" cy="518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B35EC013-9D17-442D-B5D0-22E1006093C4}"/>
              </a:ext>
            </a:extLst>
          </p:cNvPr>
          <p:cNvCxnSpPr>
            <a:cxnSpLocks/>
          </p:cNvCxnSpPr>
          <p:nvPr/>
        </p:nvCxnSpPr>
        <p:spPr>
          <a:xfrm>
            <a:off x="7215187" y="994676"/>
            <a:ext cx="0" cy="518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16ECEE9C-82DC-4A2A-AC02-20F2F67AEA88}"/>
              </a:ext>
            </a:extLst>
          </p:cNvPr>
          <p:cNvCxnSpPr>
            <a:cxnSpLocks/>
          </p:cNvCxnSpPr>
          <p:nvPr/>
        </p:nvCxnSpPr>
        <p:spPr>
          <a:xfrm>
            <a:off x="9703593" y="994676"/>
            <a:ext cx="0" cy="518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descr="A close up of a logo&#10;&#10;Description automatically generated">
            <a:extLst>
              <a:ext uri="{FF2B5EF4-FFF2-40B4-BE49-F238E27FC236}">
                <a16:creationId xmlns:a16="http://schemas.microsoft.com/office/drawing/2014/main" xmlns="" id="{B0E40A71-4F8E-4ED1-83A6-C05649BBD9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3916" y="203185"/>
            <a:ext cx="447480" cy="429862"/>
          </a:xfrm>
          <a:prstGeom prst="rect">
            <a:avLst/>
          </a:prstGeom>
        </p:spPr>
      </p:pic>
      <p:graphicFrame>
        <p:nvGraphicFramePr>
          <p:cNvPr id="6" name="Chart 5">
            <a:extLst>
              <a:ext uri="{FF2B5EF4-FFF2-40B4-BE49-F238E27FC236}">
                <a16:creationId xmlns:a16="http://schemas.microsoft.com/office/drawing/2014/main" xmlns="" id="{89F5F528-B1BB-4F63-A893-249CFB5C5276}"/>
              </a:ext>
            </a:extLst>
          </p:cNvPr>
          <p:cNvGraphicFramePr/>
          <p:nvPr/>
        </p:nvGraphicFramePr>
        <p:xfrm>
          <a:off x="-76744" y="1854829"/>
          <a:ext cx="4864762" cy="402976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Table 10">
            <a:extLst>
              <a:ext uri="{FF2B5EF4-FFF2-40B4-BE49-F238E27FC236}">
                <a16:creationId xmlns:a16="http://schemas.microsoft.com/office/drawing/2014/main" xmlns="" id="{8C4F6F0D-CBE8-47E5-B650-8C69C70128E9}"/>
              </a:ext>
            </a:extLst>
          </p:cNvPr>
          <p:cNvGraphicFramePr>
            <a:graphicFrameLocks noGrp="1"/>
          </p:cNvGraphicFramePr>
          <p:nvPr/>
        </p:nvGraphicFramePr>
        <p:xfrm>
          <a:off x="46867" y="1998887"/>
          <a:ext cx="2011508" cy="3816000"/>
        </p:xfrm>
        <a:graphic>
          <a:graphicData uri="http://schemas.openxmlformats.org/drawingml/2006/table">
            <a:tbl>
              <a:tblPr>
                <a:tableStyleId>{5C22544A-7EE6-4342-B048-85BDC9FD1C3A}</a:tableStyleId>
              </a:tblPr>
              <a:tblGrid>
                <a:gridCol w="2011508">
                  <a:extLst>
                    <a:ext uri="{9D8B030D-6E8A-4147-A177-3AD203B41FA5}">
                      <a16:colId xmlns:a16="http://schemas.microsoft.com/office/drawing/2014/main" xmlns="" val="3195050662"/>
                    </a:ext>
                  </a:extLst>
                </a:gridCol>
              </a:tblGrid>
              <a:tr h="763200">
                <a:tc>
                  <a:txBody>
                    <a:bodyPr/>
                    <a:lstStyle/>
                    <a:p>
                      <a:pPr algn="r" fontAlgn="b"/>
                      <a:r>
                        <a:rPr lang="en-ZA" sz="1200" u="none" strike="noStrike">
                          <a:effectLst/>
                        </a:rPr>
                        <a:t>NA (mobile/no structure)</a:t>
                      </a:r>
                      <a:endParaRPr lang="en-ZA" sz="12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996388022"/>
                  </a:ext>
                </a:extLst>
              </a:tr>
              <a:tr h="763200">
                <a:tc>
                  <a:txBody>
                    <a:bodyPr/>
                    <a:lstStyle/>
                    <a:p>
                      <a:pPr algn="r" fontAlgn="b"/>
                      <a:r>
                        <a:rPr lang="en-ZA" sz="1200" u="none" strike="noStrike">
                          <a:effectLst/>
                        </a:rPr>
                        <a:t>No structure/open</a:t>
                      </a:r>
                      <a:endParaRPr lang="en-ZA" sz="12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4050945662"/>
                  </a:ext>
                </a:extLst>
              </a:tr>
              <a:tr h="763200">
                <a:tc>
                  <a:txBody>
                    <a:bodyPr/>
                    <a:lstStyle/>
                    <a:p>
                      <a:pPr algn="r" fontAlgn="b"/>
                      <a:r>
                        <a:rPr lang="en-ZA" sz="1200" u="none" strike="noStrike">
                          <a:effectLst/>
                        </a:rPr>
                        <a:t>Temporary</a:t>
                      </a:r>
                      <a:endParaRPr lang="en-ZA" sz="12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897010601"/>
                  </a:ext>
                </a:extLst>
              </a:tr>
              <a:tr h="763200">
                <a:tc>
                  <a:txBody>
                    <a:bodyPr/>
                    <a:lstStyle/>
                    <a:p>
                      <a:pPr algn="r" fontAlgn="b"/>
                      <a:r>
                        <a:rPr lang="en-ZA" sz="1200" u="none" strike="noStrike">
                          <a:effectLst/>
                        </a:rPr>
                        <a:t>Semi - Permanent</a:t>
                      </a:r>
                      <a:endParaRPr lang="en-ZA" sz="12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926574770"/>
                  </a:ext>
                </a:extLst>
              </a:tr>
              <a:tr h="763200">
                <a:tc>
                  <a:txBody>
                    <a:bodyPr/>
                    <a:lstStyle/>
                    <a:p>
                      <a:pPr algn="r" fontAlgn="b"/>
                      <a:r>
                        <a:rPr lang="en-ZA" sz="1200" u="none" strike="noStrike">
                          <a:effectLst/>
                        </a:rPr>
                        <a:t>Permanent</a:t>
                      </a:r>
                      <a:endParaRPr lang="en-ZA" sz="12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783493284"/>
                  </a:ext>
                </a:extLst>
              </a:tr>
            </a:tbl>
          </a:graphicData>
        </a:graphic>
      </p:graphicFrame>
      <p:sp>
        <p:nvSpPr>
          <p:cNvPr id="21" name="TextBox 20">
            <a:extLst>
              <a:ext uri="{FF2B5EF4-FFF2-40B4-BE49-F238E27FC236}">
                <a16:creationId xmlns:a16="http://schemas.microsoft.com/office/drawing/2014/main" xmlns="" id="{56A19D84-EAB2-4FB4-9389-E5D6D0F63339}"/>
              </a:ext>
            </a:extLst>
          </p:cNvPr>
          <p:cNvSpPr txBox="1"/>
          <p:nvPr/>
        </p:nvSpPr>
        <p:spPr>
          <a:xfrm>
            <a:off x="46868" y="1587146"/>
            <a:ext cx="216748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prstClr val="black"/>
                </a:solidFill>
                <a:effectLst/>
                <a:uLnTx/>
                <a:uFillTx/>
                <a:latin typeface="Open Sans"/>
                <a:ea typeface="+mn-ea"/>
                <a:cs typeface="+mn-cs"/>
              </a:rPr>
              <a:t>Type of main structure:</a:t>
            </a:r>
          </a:p>
        </p:txBody>
      </p:sp>
      <p:sp>
        <p:nvSpPr>
          <p:cNvPr id="4" name="TextBox 3">
            <a:extLst>
              <a:ext uri="{FF2B5EF4-FFF2-40B4-BE49-F238E27FC236}">
                <a16:creationId xmlns:a16="http://schemas.microsoft.com/office/drawing/2014/main" xmlns="" id="{FF59432C-4ABA-4523-B7B9-F49F9848622C}"/>
              </a:ext>
            </a:extLst>
          </p:cNvPr>
          <p:cNvSpPr txBox="1"/>
          <p:nvPr/>
        </p:nvSpPr>
        <p:spPr>
          <a:xfrm>
            <a:off x="653095" y="6393206"/>
            <a:ext cx="62266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a:ln>
                  <a:noFill/>
                </a:ln>
                <a:solidFill>
                  <a:prstClr val="black">
                    <a:lumMod val="65000"/>
                    <a:lumOff val="35000"/>
                  </a:prstClr>
                </a:solidFill>
                <a:effectLst/>
                <a:uLnTx/>
                <a:uFillTx/>
                <a:latin typeface="Open Sans"/>
                <a:ea typeface="+mn-ea"/>
                <a:cs typeface="+mn-cs"/>
              </a:rPr>
              <a:t>Source: MSME Survey 2016</a:t>
            </a:r>
          </a:p>
        </p:txBody>
      </p:sp>
      <p:sp>
        <p:nvSpPr>
          <p:cNvPr id="12" name="TextBox 11">
            <a:extLst>
              <a:ext uri="{FF2B5EF4-FFF2-40B4-BE49-F238E27FC236}">
                <a16:creationId xmlns:a16="http://schemas.microsoft.com/office/drawing/2014/main" xmlns="" id="{D1FF597B-0232-47CE-BB30-52CDE610800C}"/>
              </a:ext>
            </a:extLst>
          </p:cNvPr>
          <p:cNvSpPr txBox="1"/>
          <p:nvPr/>
        </p:nvSpPr>
        <p:spPr>
          <a:xfrm>
            <a:off x="2390408" y="863476"/>
            <a:ext cx="2202984"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50000"/>
                  </a:srgbClr>
                </a:solidFill>
                <a:effectLst/>
                <a:uLnTx/>
                <a:uFillTx/>
                <a:latin typeface="Open Sans"/>
                <a:ea typeface="+mn-ea"/>
                <a:cs typeface="+mn-cs"/>
              </a:rPr>
              <a:t>MOSTLY INFORMAL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FFFFFF">
                    <a:lumMod val="50000"/>
                  </a:srgbClr>
                </a:solidFill>
                <a:effectLst/>
                <a:uLnTx/>
                <a:uFillTx/>
                <a:latin typeface="Open Sans"/>
                <a:ea typeface="+mn-ea"/>
                <a:cs typeface="+mn-cs"/>
              </a:rPr>
              <a:t>770,000 enterprises</a:t>
            </a:r>
          </a:p>
        </p:txBody>
      </p:sp>
      <p:sp>
        <p:nvSpPr>
          <p:cNvPr id="13" name="TextBox 12">
            <a:extLst>
              <a:ext uri="{FF2B5EF4-FFF2-40B4-BE49-F238E27FC236}">
                <a16:creationId xmlns:a16="http://schemas.microsoft.com/office/drawing/2014/main" xmlns="" id="{C1C126B6-BB4F-4ED4-BD1E-64B1AB90838B}"/>
              </a:ext>
            </a:extLst>
          </p:cNvPr>
          <p:cNvSpPr txBox="1"/>
          <p:nvPr/>
        </p:nvSpPr>
        <p:spPr>
          <a:xfrm>
            <a:off x="4855520" y="875334"/>
            <a:ext cx="2249570"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001E28">
                    <a:lumMod val="75000"/>
                    <a:lumOff val="25000"/>
                  </a:srgbClr>
                </a:solidFill>
                <a:effectLst/>
                <a:uLnTx/>
                <a:uFillTx/>
                <a:latin typeface="Open Sans"/>
                <a:ea typeface="+mn-ea"/>
                <a:cs typeface="+mn-cs"/>
              </a:rPr>
              <a:t>IN BETWEENS</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001E28">
                    <a:lumMod val="75000"/>
                    <a:lumOff val="25000"/>
                  </a:srgbClr>
                </a:solidFill>
                <a:effectLst/>
                <a:uLnTx/>
                <a:uFillTx/>
                <a:latin typeface="Open Sans"/>
                <a:ea typeface="+mn-ea"/>
                <a:cs typeface="+mn-cs"/>
              </a:rPr>
              <a:t>200,000 enterprises</a:t>
            </a:r>
          </a:p>
        </p:txBody>
      </p:sp>
      <p:sp>
        <p:nvSpPr>
          <p:cNvPr id="14" name="TextBox 13">
            <a:extLst>
              <a:ext uri="{FF2B5EF4-FFF2-40B4-BE49-F238E27FC236}">
                <a16:creationId xmlns:a16="http://schemas.microsoft.com/office/drawing/2014/main" xmlns="" id="{8E9EFC62-2DA1-42CA-BCB1-61434229DDD6}"/>
              </a:ext>
            </a:extLst>
          </p:cNvPr>
          <p:cNvSpPr txBox="1"/>
          <p:nvPr/>
        </p:nvSpPr>
        <p:spPr>
          <a:xfrm>
            <a:off x="7443419" y="875334"/>
            <a:ext cx="1982551"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prstClr val="black">
                    <a:lumMod val="75000"/>
                    <a:lumOff val="25000"/>
                  </a:prstClr>
                </a:solidFill>
                <a:effectLst/>
                <a:uLnTx/>
                <a:uFillTx/>
                <a:latin typeface="Open Sans"/>
                <a:ea typeface="+mn-ea"/>
                <a:cs typeface="+mn-cs"/>
              </a:rPr>
              <a:t>MOSTLY FORMAL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prstClr val="black">
                    <a:lumMod val="75000"/>
                    <a:lumOff val="25000"/>
                  </a:prstClr>
                </a:solidFill>
                <a:effectLst/>
                <a:uLnTx/>
                <a:uFillTx/>
                <a:latin typeface="Open Sans"/>
                <a:ea typeface="+mn-ea"/>
                <a:cs typeface="+mn-cs"/>
              </a:rPr>
              <a:t>80,000 enterprises</a:t>
            </a:r>
          </a:p>
        </p:txBody>
      </p:sp>
      <p:sp>
        <p:nvSpPr>
          <p:cNvPr id="15" name="TextBox 14">
            <a:extLst>
              <a:ext uri="{FF2B5EF4-FFF2-40B4-BE49-F238E27FC236}">
                <a16:creationId xmlns:a16="http://schemas.microsoft.com/office/drawing/2014/main" xmlns="" id="{D250C268-76E3-4F84-9E20-AA6C65434EBD}"/>
              </a:ext>
            </a:extLst>
          </p:cNvPr>
          <p:cNvSpPr txBox="1"/>
          <p:nvPr/>
        </p:nvSpPr>
        <p:spPr>
          <a:xfrm>
            <a:off x="10011715" y="875334"/>
            <a:ext cx="1828800"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8B0E3A"/>
                </a:solidFill>
                <a:effectLst/>
                <a:uLnTx/>
                <a:uFillTx/>
                <a:latin typeface="Open Sans"/>
                <a:ea typeface="+mn-ea"/>
                <a:cs typeface="+mn-cs"/>
              </a:rPr>
              <a:t>NAIROBI TOTAL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8B0E3A"/>
                </a:solidFill>
                <a:effectLst/>
                <a:uLnTx/>
                <a:uFillTx/>
                <a:latin typeface="Open Sans"/>
                <a:ea typeface="+mn-ea"/>
                <a:cs typeface="+mn-cs"/>
              </a:rPr>
              <a:t>1 M enterprises</a:t>
            </a:r>
          </a:p>
        </p:txBody>
      </p:sp>
      <p:cxnSp>
        <p:nvCxnSpPr>
          <p:cNvPr id="33" name="Straight Connector 32">
            <a:extLst>
              <a:ext uri="{FF2B5EF4-FFF2-40B4-BE49-F238E27FC236}">
                <a16:creationId xmlns:a16="http://schemas.microsoft.com/office/drawing/2014/main" xmlns="" id="{6F63A92A-89EE-4D5C-9ACC-DCD6712DB9C6}"/>
              </a:ext>
            </a:extLst>
          </p:cNvPr>
          <p:cNvCxnSpPr>
            <a:cxnSpLocks/>
          </p:cNvCxnSpPr>
          <p:nvPr/>
        </p:nvCxnSpPr>
        <p:spPr>
          <a:xfrm flipH="1">
            <a:off x="180673" y="278357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417C88BB-1080-46AE-99F9-DBD77E2FC382}"/>
              </a:ext>
            </a:extLst>
          </p:cNvPr>
          <p:cNvCxnSpPr>
            <a:cxnSpLocks/>
          </p:cNvCxnSpPr>
          <p:nvPr/>
        </p:nvCxnSpPr>
        <p:spPr>
          <a:xfrm flipH="1">
            <a:off x="180673" y="352017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442E4A60-9DB2-4FE9-8F49-6916C831EDEF}"/>
              </a:ext>
            </a:extLst>
          </p:cNvPr>
          <p:cNvCxnSpPr>
            <a:cxnSpLocks/>
          </p:cNvCxnSpPr>
          <p:nvPr/>
        </p:nvCxnSpPr>
        <p:spPr>
          <a:xfrm flipH="1">
            <a:off x="180673" y="425677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F57F2679-F665-4BAE-B2F7-3E61E0CA4C78}"/>
              </a:ext>
            </a:extLst>
          </p:cNvPr>
          <p:cNvCxnSpPr>
            <a:cxnSpLocks/>
          </p:cNvCxnSpPr>
          <p:nvPr/>
        </p:nvCxnSpPr>
        <p:spPr>
          <a:xfrm flipH="1">
            <a:off x="180673" y="499337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758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9857214-440D-4414-BB8D-EE31AE1FE176}"/>
              </a:ext>
            </a:extLst>
          </p:cNvPr>
          <p:cNvSpPr txBox="1"/>
          <p:nvPr/>
        </p:nvSpPr>
        <p:spPr>
          <a:xfrm>
            <a:off x="181529" y="756603"/>
            <a:ext cx="7416494" cy="5703293"/>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4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Moving to a permanent premises creates visibility and can be an important trigger for government compliance </a:t>
            </a:r>
          </a:p>
          <a:p>
            <a:pPr marL="285750" marR="0" lvl="0" indent="-285750"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lang="en-ZA" sz="1300" dirty="0">
                <a:solidFill>
                  <a:prstClr val="black"/>
                </a:solidFill>
                <a:latin typeface="Open Sans"/>
              </a:rPr>
              <a:t>Will </a:t>
            </a:r>
            <a:r>
              <a:rPr lang="en-ZA" sz="1300" b="1" dirty="0">
                <a:solidFill>
                  <a:prstClr val="black"/>
                </a:solidFill>
                <a:latin typeface="Open Sans"/>
              </a:rPr>
              <a:t>prompt businesses to register</a:t>
            </a:r>
            <a:r>
              <a:rPr lang="en-ZA" sz="1300" dirty="0">
                <a:solidFill>
                  <a:prstClr val="black"/>
                </a:solidFill>
                <a:latin typeface="Open Sans"/>
              </a:rPr>
              <a:t> with County and obtain necessary permits &amp; licenses</a:t>
            </a:r>
          </a:p>
          <a:p>
            <a:pPr marL="285750" indent="-285750">
              <a:lnSpc>
                <a:spcPct val="110000"/>
              </a:lnSpc>
              <a:buFont typeface="Arial" panose="020B0604020202020204" pitchFamily="34" charset="0"/>
              <a:buChar char="•"/>
              <a:defRPr/>
            </a:pPr>
            <a:r>
              <a:rPr lang="en-US" sz="1300" dirty="0">
                <a:solidFill>
                  <a:prstClr val="black"/>
                </a:solidFill>
                <a:latin typeface="Open Sans"/>
              </a:rPr>
              <a:t>However, </a:t>
            </a:r>
            <a:r>
              <a:rPr lang="en-US" sz="1300" b="1" dirty="0">
                <a:solidFill>
                  <a:prstClr val="black"/>
                </a:solidFill>
                <a:latin typeface="Open Sans"/>
              </a:rPr>
              <a:t>premises may be less important in the future </a:t>
            </a:r>
            <a:r>
              <a:rPr lang="en-US" sz="1300" dirty="0">
                <a:solidFill>
                  <a:prstClr val="black"/>
                </a:solidFill>
                <a:latin typeface="Open Sans"/>
              </a:rPr>
              <a:t>as a form of business identity as businesses move to digital and home-based operations</a:t>
            </a:r>
            <a:endParaRPr lang="en-ZA" sz="1300" dirty="0">
              <a:solidFill>
                <a:prstClr val="black"/>
              </a:solidFill>
              <a:latin typeface="Open Sans"/>
            </a:endParaRPr>
          </a:p>
          <a:p>
            <a:pPr marL="0" marR="0" lvl="0" indent="0" algn="l" defTabSz="914400" rtl="0" eaLnBrk="1" fontAlgn="auto" latinLnBrk="0" hangingPunct="1">
              <a:lnSpc>
                <a:spcPct val="110000"/>
              </a:lnSpc>
              <a:spcBef>
                <a:spcPts val="0"/>
              </a:spcBef>
              <a:spcAft>
                <a:spcPts val="400"/>
              </a:spcAft>
              <a:buClrTx/>
              <a:buSzTx/>
              <a:buFontTx/>
              <a:buNone/>
              <a:tabLst/>
              <a:defRPr/>
            </a:pPr>
            <a:r>
              <a:rPr kumimoji="0" lang="en-ZA" sz="200" b="1" i="0" u="none" strike="noStrike" kern="1200" cap="none" spc="0" normalizeH="0" baseline="0" noProof="0" dirty="0">
                <a:ln>
                  <a:noFill/>
                </a:ln>
                <a:solidFill>
                  <a:prstClr val="black"/>
                </a:solidFill>
                <a:effectLst/>
                <a:uLnTx/>
                <a:uFillTx/>
                <a:latin typeface="Open Sans"/>
                <a:ea typeface="+mn-ea"/>
                <a:cs typeface="+mn-cs"/>
              </a:rPr>
              <a:t> </a:t>
            </a:r>
          </a:p>
          <a:p>
            <a:pPr marL="0" marR="0" lvl="0" indent="0" algn="l" defTabSz="914400" rtl="0" eaLnBrk="1" fontAlgn="auto" latinLnBrk="0" hangingPunct="1">
              <a:lnSpc>
                <a:spcPct val="110000"/>
              </a:lnSpc>
              <a:spcBef>
                <a:spcPts val="0"/>
              </a:spcBef>
              <a:spcAft>
                <a:spcPts val="4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But, securing a premises in the CBD is a major barrier to entry</a:t>
            </a:r>
          </a:p>
          <a:p>
            <a:pPr marL="171450" marR="0" lvl="0" indent="-171450"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en-ZA" sz="1300" b="1" i="0" u="none" strike="noStrike" kern="1200" cap="none" spc="0" normalizeH="0" baseline="0" noProof="0" dirty="0">
                <a:ln>
                  <a:noFill/>
                </a:ln>
                <a:solidFill>
                  <a:prstClr val="black"/>
                </a:solidFill>
                <a:effectLst/>
                <a:uLnTx/>
                <a:uFillTx/>
                <a:latin typeface="Open Sans"/>
                <a:ea typeface="+mn-ea"/>
                <a:cs typeface="+mn-cs"/>
              </a:rPr>
              <a:t>Limited space</a:t>
            </a:r>
            <a:r>
              <a:rPr kumimoji="0" lang="en-ZA" sz="1300" b="0" i="0" u="none" strike="noStrike" kern="1200" cap="none" spc="0" normalizeH="0" baseline="0" noProof="0" dirty="0">
                <a:ln>
                  <a:noFill/>
                </a:ln>
                <a:solidFill>
                  <a:prstClr val="black"/>
                </a:solidFill>
                <a:effectLst/>
                <a:uLnTx/>
                <a:uFillTx/>
                <a:latin typeface="Open Sans"/>
                <a:ea typeface="+mn-ea"/>
                <a:cs typeface="+mn-cs"/>
              </a:rPr>
              <a:t>, </a:t>
            </a:r>
            <a:r>
              <a:rPr kumimoji="0" lang="en-ZA" sz="1300" b="1" i="0" u="none" strike="noStrike" kern="1200" cap="none" spc="0" normalizeH="0" baseline="0" noProof="0" dirty="0">
                <a:ln>
                  <a:noFill/>
                </a:ln>
                <a:solidFill>
                  <a:prstClr val="black"/>
                </a:solidFill>
                <a:effectLst/>
                <a:uLnTx/>
                <a:uFillTx/>
                <a:latin typeface="Open Sans"/>
                <a:ea typeface="+mn-ea"/>
                <a:cs typeface="+mn-cs"/>
              </a:rPr>
              <a:t>high rental costs </a:t>
            </a:r>
            <a:r>
              <a:rPr kumimoji="0" lang="en-ZA" sz="1300" b="0" i="0" u="none" strike="noStrike" kern="1200" cap="none" spc="0" normalizeH="0" baseline="0" noProof="0" dirty="0">
                <a:ln>
                  <a:noFill/>
                </a:ln>
                <a:solidFill>
                  <a:prstClr val="black"/>
                </a:solidFill>
                <a:effectLst/>
                <a:uLnTx/>
                <a:uFillTx/>
                <a:latin typeface="Open Sans"/>
                <a:ea typeface="+mn-ea"/>
                <a:cs typeface="+mn-cs"/>
              </a:rPr>
              <a:t>and </a:t>
            </a:r>
            <a:r>
              <a:rPr kumimoji="0" lang="en-ZA" sz="1300" b="1" i="0" u="none" strike="noStrike" kern="1200" cap="none" spc="0" normalizeH="0" baseline="0" noProof="0" dirty="0">
                <a:ln>
                  <a:noFill/>
                </a:ln>
                <a:solidFill>
                  <a:prstClr val="black"/>
                </a:solidFill>
                <a:effectLst/>
                <a:uLnTx/>
                <a:uFillTx/>
                <a:latin typeface="Open Sans"/>
                <a:ea typeface="+mn-ea"/>
                <a:cs typeface="+mn-cs"/>
              </a:rPr>
              <a:t>large upfront payments (‘goodwill’) </a:t>
            </a:r>
            <a:r>
              <a:rPr kumimoji="0" lang="en-ZA" sz="1300" b="0" i="0" u="none" strike="noStrike" kern="1200" cap="none" spc="0" normalizeH="0" baseline="0" noProof="0" dirty="0">
                <a:ln>
                  <a:noFill/>
                </a:ln>
                <a:solidFill>
                  <a:prstClr val="black"/>
                </a:solidFill>
                <a:effectLst/>
                <a:uLnTx/>
                <a:uFillTx/>
                <a:latin typeface="Open Sans"/>
                <a:ea typeface="+mn-ea"/>
                <a:cs typeface="+mn-cs"/>
              </a:rPr>
              <a:t> are a challenge</a:t>
            </a:r>
          </a:p>
          <a:p>
            <a:pPr marL="171450" marR="0" lvl="0" indent="-171450"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Rents for permanent spaces ranged from </a:t>
            </a:r>
            <a:r>
              <a:rPr kumimoji="0" lang="en-ZA" sz="1300" b="0" i="0" u="none" strike="noStrike" kern="1200" cap="none" spc="0" normalizeH="0" baseline="0" noProof="0" dirty="0" err="1">
                <a:ln>
                  <a:noFill/>
                </a:ln>
                <a:solidFill>
                  <a:prstClr val="black"/>
                </a:solidFill>
                <a:effectLst/>
                <a:uLnTx/>
                <a:uFillTx/>
                <a:latin typeface="Open Sans"/>
                <a:ea typeface="+mn-ea"/>
                <a:cs typeface="+mn-cs"/>
              </a:rPr>
              <a:t>Ksh</a:t>
            </a:r>
            <a:r>
              <a:rPr kumimoji="0" lang="en-ZA" sz="1300" b="0" i="0" u="none" strike="noStrike" kern="1200" cap="none" spc="0" normalizeH="0" baseline="0" noProof="0" dirty="0">
                <a:ln>
                  <a:noFill/>
                </a:ln>
                <a:solidFill>
                  <a:prstClr val="black"/>
                </a:solidFill>
                <a:effectLst/>
                <a:uLnTx/>
                <a:uFillTx/>
                <a:latin typeface="Open Sans"/>
                <a:ea typeface="+mn-ea"/>
                <a:cs typeface="+mn-cs"/>
              </a:rPr>
              <a:t> 10,000 – 45,000 per month and for temporary structures from </a:t>
            </a:r>
            <a:r>
              <a:rPr kumimoji="0" lang="en-ZA" sz="1300" b="0" i="0" u="none" strike="noStrike" kern="1200" cap="none" spc="0" normalizeH="0" baseline="0" noProof="0" dirty="0" err="1">
                <a:ln>
                  <a:noFill/>
                </a:ln>
                <a:solidFill>
                  <a:prstClr val="black"/>
                </a:solidFill>
                <a:effectLst/>
                <a:uLnTx/>
                <a:uFillTx/>
                <a:latin typeface="Open Sans"/>
                <a:ea typeface="+mn-ea"/>
                <a:cs typeface="+mn-cs"/>
              </a:rPr>
              <a:t>KSh</a:t>
            </a:r>
            <a:r>
              <a:rPr kumimoji="0" lang="en-ZA" sz="1300" b="0" i="0" u="none" strike="noStrike" kern="1200" cap="none" spc="0" normalizeH="0" baseline="0" noProof="0" dirty="0">
                <a:ln>
                  <a:noFill/>
                </a:ln>
                <a:solidFill>
                  <a:prstClr val="black"/>
                </a:solidFill>
                <a:effectLst/>
                <a:uLnTx/>
                <a:uFillTx/>
                <a:latin typeface="Open Sans"/>
                <a:ea typeface="+mn-ea"/>
                <a:cs typeface="+mn-cs"/>
              </a:rPr>
              <a:t> 1,500 to </a:t>
            </a:r>
            <a:r>
              <a:rPr kumimoji="0" lang="en-ZA" sz="1300" b="0" i="0" u="none" strike="noStrike" kern="1200" cap="none" spc="0" normalizeH="0" baseline="0" noProof="0" dirty="0" err="1">
                <a:ln>
                  <a:noFill/>
                </a:ln>
                <a:solidFill>
                  <a:prstClr val="black"/>
                </a:solidFill>
                <a:effectLst/>
                <a:uLnTx/>
                <a:uFillTx/>
                <a:latin typeface="Open Sans"/>
                <a:ea typeface="+mn-ea"/>
                <a:cs typeface="+mn-cs"/>
              </a:rPr>
              <a:t>Ksh</a:t>
            </a:r>
            <a:r>
              <a:rPr kumimoji="0" lang="en-ZA" sz="1300" b="0" i="0" u="none" strike="noStrike" kern="1200" cap="none" spc="0" normalizeH="0" baseline="0" noProof="0" dirty="0">
                <a:ln>
                  <a:noFill/>
                </a:ln>
                <a:solidFill>
                  <a:prstClr val="black"/>
                </a:solidFill>
                <a:effectLst/>
                <a:uLnTx/>
                <a:uFillTx/>
                <a:latin typeface="Open Sans"/>
                <a:ea typeface="+mn-ea"/>
                <a:cs typeface="+mn-cs"/>
              </a:rPr>
              <a:t> 15,000 per month</a:t>
            </a:r>
          </a:p>
          <a:p>
            <a:pPr marL="171450" marR="0" lvl="0" indent="-171450"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Goodwill payments are also common and can range from </a:t>
            </a:r>
            <a:r>
              <a:rPr kumimoji="0" lang="en-ZA" sz="1300" b="0" i="0" u="none" strike="noStrike" kern="1200" cap="none" spc="0" normalizeH="0" baseline="0" noProof="0" dirty="0" err="1">
                <a:ln>
                  <a:noFill/>
                </a:ln>
                <a:solidFill>
                  <a:prstClr val="black"/>
                </a:solidFill>
                <a:effectLst/>
                <a:uLnTx/>
                <a:uFillTx/>
                <a:latin typeface="Open Sans"/>
                <a:ea typeface="+mn-ea"/>
                <a:cs typeface="+mn-cs"/>
              </a:rPr>
              <a:t>Ksh</a:t>
            </a:r>
            <a:r>
              <a:rPr kumimoji="0" lang="en-ZA" sz="1300" b="0" i="0" u="none" strike="noStrike" kern="1200" cap="none" spc="0" normalizeH="0" baseline="0" noProof="0" dirty="0">
                <a:ln>
                  <a:noFill/>
                </a:ln>
                <a:solidFill>
                  <a:prstClr val="black"/>
                </a:solidFill>
                <a:effectLst/>
                <a:uLnTx/>
                <a:uFillTx/>
                <a:latin typeface="Open Sans"/>
                <a:ea typeface="+mn-ea"/>
                <a:cs typeface="+mn-cs"/>
              </a:rPr>
              <a:t> 100,000 for a temporary structure to </a:t>
            </a:r>
            <a:r>
              <a:rPr kumimoji="0" lang="en-ZA" sz="1300" b="0" i="0" u="none" strike="noStrike" kern="1200" cap="none" spc="0" normalizeH="0" baseline="0" noProof="0" dirty="0" err="1">
                <a:ln>
                  <a:noFill/>
                </a:ln>
                <a:solidFill>
                  <a:prstClr val="black"/>
                </a:solidFill>
                <a:effectLst/>
                <a:uLnTx/>
                <a:uFillTx/>
                <a:latin typeface="Open Sans"/>
                <a:ea typeface="+mn-ea"/>
                <a:cs typeface="+mn-cs"/>
              </a:rPr>
              <a:t>KSh</a:t>
            </a:r>
            <a:r>
              <a:rPr kumimoji="0" lang="en-ZA" sz="1300" b="0" i="0" u="none" strike="noStrike" kern="1200" cap="none" spc="0" normalizeH="0" baseline="0" noProof="0" dirty="0">
                <a:ln>
                  <a:noFill/>
                </a:ln>
                <a:solidFill>
                  <a:prstClr val="black"/>
                </a:solidFill>
                <a:effectLst/>
                <a:uLnTx/>
                <a:uFillTx/>
                <a:latin typeface="Open Sans"/>
                <a:ea typeface="+mn-ea"/>
                <a:cs typeface="+mn-cs"/>
              </a:rPr>
              <a:t> 1.5 million for a permanent space</a:t>
            </a:r>
          </a:p>
          <a:p>
            <a:pPr marL="0" marR="0" lvl="0" indent="0" algn="l" defTabSz="914400" rtl="0" eaLnBrk="1" fontAlgn="auto" latinLnBrk="0" hangingPunct="1">
              <a:lnSpc>
                <a:spcPct val="110000"/>
              </a:lnSpc>
              <a:spcBef>
                <a:spcPts val="0"/>
              </a:spcBef>
              <a:spcAft>
                <a:spcPts val="400"/>
              </a:spcAft>
              <a:buClrTx/>
              <a:buSzTx/>
              <a:buFontTx/>
              <a:buNone/>
              <a:tabLst/>
              <a:defRPr/>
            </a:pPr>
            <a:r>
              <a:rPr kumimoji="0" lang="en-ZA" sz="100" b="0" i="0" u="none" strike="noStrike" kern="1200" cap="none" spc="0" normalizeH="0" baseline="0" noProof="0" dirty="0">
                <a:ln>
                  <a:noFill/>
                </a:ln>
                <a:solidFill>
                  <a:prstClr val="black"/>
                </a:solidFill>
                <a:effectLst/>
                <a:uLnTx/>
                <a:uFillTx/>
                <a:latin typeface="Open Sans"/>
                <a:ea typeface="+mn-ea"/>
                <a:cs typeface="+mn-cs"/>
              </a:rPr>
              <a:t> </a:t>
            </a:r>
          </a:p>
          <a:p>
            <a:pPr marL="0" marR="0" lvl="0" indent="0" algn="l" defTabSz="914400" rtl="0" eaLnBrk="1" fontAlgn="auto" latinLnBrk="0" hangingPunct="1">
              <a:lnSpc>
                <a:spcPct val="110000"/>
              </a:lnSpc>
              <a:spcBef>
                <a:spcPts val="0"/>
              </a:spcBef>
              <a:spcAft>
                <a:spcPts val="4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Markets are highly congested and infrastructure in some markets is poor</a:t>
            </a:r>
          </a:p>
          <a:p>
            <a:pPr marL="171450" marR="0" lvl="0" indent="-171450"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Can </a:t>
            </a:r>
            <a:r>
              <a:rPr kumimoji="0" lang="en-ZA" sz="1300" b="1" i="0" u="none" strike="noStrike" kern="1200" cap="none" spc="0" normalizeH="0" baseline="0" noProof="0" dirty="0">
                <a:ln>
                  <a:noFill/>
                </a:ln>
                <a:solidFill>
                  <a:prstClr val="black"/>
                </a:solidFill>
                <a:effectLst/>
                <a:uLnTx/>
                <a:uFillTx/>
                <a:latin typeface="Open Sans"/>
                <a:ea typeface="+mn-ea"/>
                <a:cs typeface="+mn-cs"/>
              </a:rPr>
              <a:t>impact directly on a business owners' ability to grow business </a:t>
            </a:r>
            <a:r>
              <a:rPr kumimoji="0" lang="en-ZA" sz="1300" b="0" i="0" u="none" strike="noStrike" kern="1200" cap="none" spc="0" normalizeH="0" baseline="0" noProof="0" dirty="0">
                <a:ln>
                  <a:noFill/>
                </a:ln>
                <a:solidFill>
                  <a:prstClr val="black"/>
                </a:solidFill>
                <a:effectLst/>
                <a:uLnTx/>
                <a:uFillTx/>
                <a:latin typeface="Open Sans"/>
                <a:ea typeface="+mn-ea"/>
                <a:cs typeface="+mn-cs"/>
              </a:rPr>
              <a:t>(congestion, no space to expand, customers avoid area) </a:t>
            </a:r>
          </a:p>
          <a:p>
            <a:pPr marL="171450" marR="0" lvl="0" indent="-171450"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Highlighted as a major challenge by the County Department of Gender Affairs</a:t>
            </a:r>
          </a:p>
          <a:p>
            <a:pPr marL="0" marR="0" lvl="0" indent="0" algn="l" defTabSz="914400" rtl="0" eaLnBrk="1" fontAlgn="auto" latinLnBrk="0" hangingPunct="1">
              <a:lnSpc>
                <a:spcPct val="110000"/>
              </a:lnSpc>
              <a:spcBef>
                <a:spcPts val="0"/>
              </a:spcBef>
              <a:spcAft>
                <a:spcPts val="400"/>
              </a:spcAft>
              <a:buClrTx/>
              <a:buSzTx/>
              <a:buFontTx/>
              <a:buNone/>
              <a:tabLst/>
              <a:defRPr/>
            </a:pPr>
            <a:r>
              <a:rPr kumimoji="0" lang="en-ZA" sz="100" b="0" i="0" u="none" strike="noStrike" kern="1200" cap="none" spc="0" normalizeH="0" baseline="0" noProof="0" dirty="0">
                <a:ln>
                  <a:noFill/>
                </a:ln>
                <a:solidFill>
                  <a:prstClr val="black"/>
                </a:solidFill>
                <a:effectLst/>
                <a:uLnTx/>
                <a:uFillTx/>
                <a:latin typeface="Open Sans"/>
                <a:ea typeface="+mn-ea"/>
                <a:cs typeface="+mn-cs"/>
              </a:rPr>
              <a:t> </a:t>
            </a:r>
          </a:p>
          <a:p>
            <a:pPr marL="0" marR="0" lvl="0" indent="0" algn="l" defTabSz="914400" rtl="0" eaLnBrk="1" fontAlgn="auto" latinLnBrk="0" hangingPunct="1">
              <a:lnSpc>
                <a:spcPct val="110000"/>
              </a:lnSpc>
              <a:spcBef>
                <a:spcPts val="0"/>
              </a:spcBef>
              <a:spcAft>
                <a:spcPts val="4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Lack of security of tenure inhibits business owners from investing in their businesses</a:t>
            </a:r>
          </a:p>
          <a:p>
            <a:pPr marL="285750" indent="-285750">
              <a:lnSpc>
                <a:spcPct val="110000"/>
              </a:lnSpc>
              <a:spcAft>
                <a:spcPts val="400"/>
              </a:spcAft>
              <a:buFont typeface="Arial" panose="020B0604020202020204" pitchFamily="34" charset="0"/>
              <a:buChar char="•"/>
              <a:defRPr/>
            </a:pPr>
            <a:r>
              <a:rPr lang="en-ZA" sz="1300" dirty="0">
                <a:solidFill>
                  <a:prstClr val="black"/>
                </a:solidFill>
                <a:latin typeface="Open Sans"/>
              </a:rPr>
              <a:t>Uncertainty suppresses business owners’ ability to think long-term and plan for future growth and expansion</a:t>
            </a:r>
            <a:endParaRPr kumimoji="0" lang="en-ZA" sz="1300" b="1" i="0" u="none" strike="noStrike" kern="1200" cap="none" spc="0" normalizeH="0" baseline="0" noProof="0" dirty="0">
              <a:ln>
                <a:noFill/>
              </a:ln>
              <a:solidFill>
                <a:srgbClr val="8B0E3A"/>
              </a:solidFill>
              <a:effectLst/>
              <a:uLnTx/>
              <a:uFillTx/>
              <a:latin typeface="Open Sans"/>
              <a:ea typeface="+mn-ea"/>
              <a:cs typeface="+mn-cs"/>
            </a:endParaRPr>
          </a:p>
          <a:p>
            <a:pPr marL="0" marR="0" lvl="0" indent="0" algn="l" defTabSz="914400" rtl="0" eaLnBrk="1" fontAlgn="auto" latinLnBrk="0" hangingPunct="1">
              <a:lnSpc>
                <a:spcPct val="110000"/>
              </a:lnSpc>
              <a:spcBef>
                <a:spcPts val="0"/>
              </a:spcBef>
              <a:spcAft>
                <a:spcPts val="400"/>
              </a:spcAft>
              <a:buClrTx/>
              <a:buSzTx/>
              <a:buFontTx/>
              <a:buNone/>
              <a:tabLst/>
              <a:defRPr/>
            </a:pPr>
            <a:r>
              <a:rPr kumimoji="0" lang="en-ZA" sz="100" b="1" i="0" u="none" strike="noStrike" kern="1200" cap="none" spc="0" normalizeH="0" baseline="0" noProof="0" dirty="0">
                <a:ln>
                  <a:noFill/>
                </a:ln>
                <a:solidFill>
                  <a:srgbClr val="8B0E3A"/>
                </a:solidFill>
                <a:effectLst/>
                <a:uLnTx/>
                <a:uFillTx/>
                <a:latin typeface="Open Sans"/>
                <a:ea typeface="+mn-ea"/>
                <a:cs typeface="+mn-cs"/>
              </a:rPr>
              <a:t> </a:t>
            </a:r>
          </a:p>
          <a:p>
            <a:pPr marL="0" marR="0" lvl="0" indent="0" algn="l" defTabSz="914400" rtl="0" eaLnBrk="1" fontAlgn="auto" latinLnBrk="0" hangingPunct="1">
              <a:lnSpc>
                <a:spcPct val="110000"/>
              </a:lnSpc>
              <a:spcBef>
                <a:spcPts val="0"/>
              </a:spcBef>
              <a:spcAft>
                <a:spcPts val="4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COVID-19 impact</a:t>
            </a:r>
          </a:p>
          <a:p>
            <a:pPr marL="285750" marR="0" lvl="0" indent="-285750" algn="l" defTabSz="914400" rtl="0" eaLnBrk="1" fontAlgn="auto" latinLnBrk="0" hangingPunct="1">
              <a:lnSpc>
                <a:spcPct val="110000"/>
              </a:lnSpc>
              <a:spcBef>
                <a:spcPts val="0"/>
              </a:spcBef>
              <a:spcAft>
                <a:spcPts val="4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Business owners </a:t>
            </a:r>
            <a:r>
              <a:rPr kumimoji="0" lang="en-ZA" sz="1300" b="1" i="0" u="none" strike="noStrike" kern="1200" cap="none" spc="0" normalizeH="0" baseline="0" noProof="0" dirty="0">
                <a:ln>
                  <a:noFill/>
                </a:ln>
                <a:solidFill>
                  <a:prstClr val="black"/>
                </a:solidFill>
                <a:effectLst/>
                <a:uLnTx/>
                <a:uFillTx/>
                <a:latin typeface="Open Sans"/>
                <a:ea typeface="+mn-ea"/>
                <a:cs typeface="+mn-cs"/>
              </a:rPr>
              <a:t>worry that rents will increase</a:t>
            </a:r>
            <a:r>
              <a:rPr kumimoji="0" lang="en-ZA" sz="1300" b="0" i="0" u="none" strike="noStrike" kern="1200" cap="none" spc="0" normalizeH="0" baseline="0" noProof="0" dirty="0">
                <a:ln>
                  <a:noFill/>
                </a:ln>
                <a:solidFill>
                  <a:prstClr val="black"/>
                </a:solidFill>
                <a:effectLst/>
                <a:uLnTx/>
                <a:uFillTx/>
                <a:latin typeface="Open Sans"/>
                <a:ea typeface="+mn-ea"/>
                <a:cs typeface="+mn-cs"/>
              </a:rPr>
              <a:t> further due to an influx of previously employed people looking to start businesses</a:t>
            </a:r>
          </a:p>
        </p:txBody>
      </p:sp>
      <p:sp>
        <p:nvSpPr>
          <p:cNvPr id="11" name="TextBox 10">
            <a:extLst>
              <a:ext uri="{FF2B5EF4-FFF2-40B4-BE49-F238E27FC236}">
                <a16:creationId xmlns:a16="http://schemas.microsoft.com/office/drawing/2014/main" xmlns="" id="{F9166A06-D8D1-4E1E-BE7F-B3DCB95ECAF0}"/>
              </a:ext>
            </a:extLst>
          </p:cNvPr>
          <p:cNvSpPr txBox="1"/>
          <p:nvPr/>
        </p:nvSpPr>
        <p:spPr>
          <a:xfrm>
            <a:off x="7795939" y="3421691"/>
            <a:ext cx="4096273" cy="1021690"/>
          </a:xfrm>
          <a:prstGeom prst="rect">
            <a:avLst/>
          </a:prstGeom>
          <a:noFill/>
        </p:spPr>
        <p:txBody>
          <a:bodyPr wrap="square">
            <a:spAutoFit/>
          </a:bodyPr>
          <a:lstStyle>
            <a:defPPr>
              <a:defRPr lang="en-US"/>
            </a:defPPr>
            <a:lvl1pPr>
              <a:defRPr sz="1400"/>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ZA" sz="1400" b="0" i="1" u="none" strike="noStrike" kern="1200" cap="none" spc="0" normalizeH="0" baseline="0" noProof="0">
                <a:ln>
                  <a:noFill/>
                </a:ln>
                <a:solidFill>
                  <a:prstClr val="black"/>
                </a:solidFill>
                <a:effectLst/>
                <a:uLnTx/>
                <a:uFillTx/>
                <a:latin typeface="Open Sans"/>
                <a:ea typeface="+mn-ea"/>
                <a:cs typeface="+mn-cs"/>
              </a:rPr>
              <a:t>My biggest worry is that we are in a temporary space which if </a:t>
            </a:r>
            <a:r>
              <a:rPr kumimoji="0" lang="en-ZA" sz="1400" b="1" i="1" u="none" strike="noStrike" kern="1200" cap="none" spc="0" normalizeH="0" baseline="0" noProof="0">
                <a:ln>
                  <a:noFill/>
                </a:ln>
                <a:solidFill>
                  <a:prstClr val="black"/>
                </a:solidFill>
                <a:effectLst/>
                <a:uLnTx/>
                <a:uFillTx/>
                <a:latin typeface="Open Sans"/>
                <a:ea typeface="+mn-ea"/>
                <a:cs typeface="+mn-cs"/>
              </a:rPr>
              <a:t>prone to demolition anytime and it limits you in having long term plans</a:t>
            </a:r>
            <a:r>
              <a:rPr kumimoji="0" lang="en-ZA" sz="1400" b="0" i="1" u="none" strike="noStrike" kern="1200" cap="none" spc="0" normalizeH="0" baseline="0" noProof="0">
                <a:ln>
                  <a:noFill/>
                </a:ln>
                <a:solidFill>
                  <a:prstClr val="black"/>
                </a:solidFill>
                <a:effectLst/>
                <a:uLnTx/>
                <a:uFillTx/>
                <a:latin typeface="Open Sans"/>
                <a:ea typeface="+mn-ea"/>
                <a:cs typeface="+mn-cs"/>
              </a:rPr>
              <a:t>. </a:t>
            </a:r>
            <a:r>
              <a:rPr kumimoji="0" lang="en-ZA" sz="1400" b="0" i="0" u="none" strike="noStrike" kern="1200" cap="none" spc="0" normalizeH="0" baseline="0" noProof="0">
                <a:ln>
                  <a:noFill/>
                </a:ln>
                <a:solidFill>
                  <a:prstClr val="black"/>
                </a:solidFill>
                <a:effectLst/>
                <a:uLnTx/>
                <a:uFillTx/>
                <a:latin typeface="Open Sans"/>
                <a:ea typeface="+mn-ea"/>
                <a:cs typeface="+mn-cs"/>
              </a:rPr>
              <a:t>– Male, 48, Leather products</a:t>
            </a:r>
          </a:p>
        </p:txBody>
      </p:sp>
      <p:sp>
        <p:nvSpPr>
          <p:cNvPr id="13" name="Speech Bubble: Rectangle with Corners Rounded 12">
            <a:extLst>
              <a:ext uri="{FF2B5EF4-FFF2-40B4-BE49-F238E27FC236}">
                <a16:creationId xmlns:a16="http://schemas.microsoft.com/office/drawing/2014/main" xmlns="" id="{56DBE7FD-D61E-4E26-A27D-B2794E90CB6E}"/>
              </a:ext>
            </a:extLst>
          </p:cNvPr>
          <p:cNvSpPr/>
          <p:nvPr/>
        </p:nvSpPr>
        <p:spPr>
          <a:xfrm>
            <a:off x="7664660" y="3326701"/>
            <a:ext cx="4320000" cy="1209824"/>
          </a:xfrm>
          <a:prstGeom prst="wedgeRoundRectCallout">
            <a:avLst>
              <a:gd name="adj1" fmla="val -40758"/>
              <a:gd name="adj2" fmla="val 65883"/>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 name="Speech Bubble: Rectangle with Corners Rounded 14">
            <a:extLst>
              <a:ext uri="{FF2B5EF4-FFF2-40B4-BE49-F238E27FC236}">
                <a16:creationId xmlns:a16="http://schemas.microsoft.com/office/drawing/2014/main" xmlns="" id="{F310B308-B7F8-475B-8AAE-FDB2038D539B}"/>
              </a:ext>
            </a:extLst>
          </p:cNvPr>
          <p:cNvSpPr/>
          <p:nvPr/>
        </p:nvSpPr>
        <p:spPr>
          <a:xfrm>
            <a:off x="7690471" y="4876651"/>
            <a:ext cx="4320000" cy="1209824"/>
          </a:xfrm>
          <a:prstGeom prst="wedgeRoundRectCallout">
            <a:avLst>
              <a:gd name="adj1" fmla="val 37696"/>
              <a:gd name="adj2" fmla="val 71848"/>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7" name="TextBox 16">
            <a:extLst>
              <a:ext uri="{FF2B5EF4-FFF2-40B4-BE49-F238E27FC236}">
                <a16:creationId xmlns:a16="http://schemas.microsoft.com/office/drawing/2014/main" xmlns="" id="{BA930358-908C-4337-9A94-3B5312603100}"/>
              </a:ext>
            </a:extLst>
          </p:cNvPr>
          <p:cNvSpPr txBox="1"/>
          <p:nvPr/>
        </p:nvSpPr>
        <p:spPr>
          <a:xfrm>
            <a:off x="7812107" y="4974582"/>
            <a:ext cx="4160693" cy="1021690"/>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ZA" sz="1400" b="0" i="1" u="none" strike="noStrike" kern="1200" cap="none" spc="0" normalizeH="0" baseline="0" noProof="0" dirty="0">
                <a:ln>
                  <a:noFill/>
                </a:ln>
                <a:solidFill>
                  <a:prstClr val="black"/>
                </a:solidFill>
                <a:effectLst/>
                <a:uLnTx/>
                <a:uFillTx/>
                <a:latin typeface="Open Sans"/>
                <a:ea typeface="+mn-ea"/>
                <a:cs typeface="+mn-cs"/>
              </a:rPr>
              <a:t>We are </a:t>
            </a:r>
            <a:r>
              <a:rPr kumimoji="0" lang="en-ZA" sz="1400" b="1" i="1" u="none" strike="noStrike" kern="1200" cap="none" spc="0" normalizeH="0" baseline="0" noProof="0" dirty="0">
                <a:ln>
                  <a:noFill/>
                </a:ln>
                <a:solidFill>
                  <a:prstClr val="black"/>
                </a:solidFill>
                <a:effectLst/>
                <a:uLnTx/>
                <a:uFillTx/>
                <a:latin typeface="Open Sans"/>
                <a:ea typeface="+mn-ea"/>
                <a:cs typeface="+mn-cs"/>
              </a:rPr>
              <a:t>afraid that storeowners will soon hike the rent </a:t>
            </a:r>
            <a:r>
              <a:rPr kumimoji="0" lang="en-ZA" sz="1400" b="0" i="1" u="none" strike="noStrike" kern="1200" cap="none" spc="0" normalizeH="0" baseline="0" noProof="0" dirty="0">
                <a:ln>
                  <a:noFill/>
                </a:ln>
                <a:solidFill>
                  <a:prstClr val="black"/>
                </a:solidFill>
                <a:effectLst/>
                <a:uLnTx/>
                <a:uFillTx/>
                <a:latin typeface="Open Sans"/>
                <a:ea typeface="+mn-ea"/>
                <a:cs typeface="+mn-cs"/>
              </a:rPr>
              <a:t>because of the new arrivals; if you are not willing to accept new rent you may be asked to move out – </a:t>
            </a:r>
            <a:r>
              <a:rPr kumimoji="0" lang="en-ZA" sz="1400" b="0" i="0" u="none" strike="noStrike" kern="1200" cap="none" spc="0" normalizeH="0" baseline="0" noProof="0" dirty="0">
                <a:ln>
                  <a:noFill/>
                </a:ln>
                <a:solidFill>
                  <a:prstClr val="black"/>
                </a:solidFill>
                <a:effectLst/>
                <a:uLnTx/>
                <a:uFillTx/>
                <a:latin typeface="Open Sans"/>
                <a:ea typeface="+mn-ea"/>
                <a:cs typeface="+mn-cs"/>
              </a:rPr>
              <a:t>Male, 43, Metal products</a:t>
            </a:r>
          </a:p>
        </p:txBody>
      </p:sp>
      <p:sp>
        <p:nvSpPr>
          <p:cNvPr id="19" name="TextBox 18">
            <a:extLst>
              <a:ext uri="{FF2B5EF4-FFF2-40B4-BE49-F238E27FC236}">
                <a16:creationId xmlns:a16="http://schemas.microsoft.com/office/drawing/2014/main" xmlns="" id="{25D10107-4BBB-44FE-A005-D119A38182A8}"/>
              </a:ext>
            </a:extLst>
          </p:cNvPr>
          <p:cNvSpPr txBox="1"/>
          <p:nvPr/>
        </p:nvSpPr>
        <p:spPr>
          <a:xfrm>
            <a:off x="7765159" y="862414"/>
            <a:ext cx="4157831" cy="1975349"/>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Open Sans"/>
                <a:ea typeface="+mn-ea"/>
                <a:cs typeface="+mn-cs"/>
              </a:rPr>
              <a:t>It is also </a:t>
            </a:r>
            <a:r>
              <a:rPr kumimoji="0" lang="en-US" sz="1400" b="1" i="1" u="none" strike="noStrike" kern="1200" cap="none" spc="0" normalizeH="0" baseline="0" noProof="0">
                <a:ln>
                  <a:noFill/>
                </a:ln>
                <a:solidFill>
                  <a:prstClr val="black"/>
                </a:solidFill>
                <a:effectLst/>
                <a:uLnTx/>
                <a:uFillTx/>
                <a:latin typeface="Open Sans"/>
                <a:ea typeface="+mn-ea"/>
                <a:cs typeface="+mn-cs"/>
              </a:rPr>
              <a:t>very hard to get space </a:t>
            </a:r>
            <a:r>
              <a:rPr kumimoji="0" lang="en-US" sz="1400" b="0" i="1" u="none" strike="noStrike" kern="1200" cap="none" spc="0" normalizeH="0" baseline="0" noProof="0">
                <a:ln>
                  <a:noFill/>
                </a:ln>
                <a:solidFill>
                  <a:prstClr val="black"/>
                </a:solidFill>
                <a:effectLst/>
                <a:uLnTx/>
                <a:uFillTx/>
                <a:latin typeface="Open Sans"/>
                <a:ea typeface="+mn-ea"/>
                <a:cs typeface="+mn-cs"/>
              </a:rPr>
              <a:t>here unless someone squeezes/creates space for you. </a:t>
            </a:r>
            <a:r>
              <a:rPr kumimoji="0" lang="en-US" sz="1400" b="1" i="1" u="none" strike="noStrike" kern="1200" cap="none" spc="0" normalizeH="0" baseline="0" noProof="0">
                <a:ln>
                  <a:noFill/>
                </a:ln>
                <a:solidFill>
                  <a:prstClr val="black"/>
                </a:solidFill>
                <a:effectLst/>
                <a:uLnTx/>
                <a:uFillTx/>
                <a:latin typeface="Open Sans"/>
                <a:ea typeface="+mn-ea"/>
                <a:cs typeface="+mn-cs"/>
              </a:rPr>
              <a:t>You can’t just come from nowhere and get space…</a:t>
            </a:r>
            <a:r>
              <a:rPr kumimoji="0" lang="en-ZA" sz="1400" b="1" i="1" u="none" strike="noStrike" kern="1200" cap="none" spc="0" normalizeH="0" baseline="0" noProof="0">
                <a:ln>
                  <a:noFill/>
                </a:ln>
                <a:solidFill>
                  <a:prstClr val="black"/>
                </a:solidFill>
                <a:effectLst/>
                <a:uLnTx/>
                <a:uFillTx/>
                <a:latin typeface="Open Sans"/>
                <a:ea typeface="+mn-ea"/>
                <a:cs typeface="+mn-cs"/>
              </a:rPr>
              <a:t> </a:t>
            </a:r>
            <a:r>
              <a:rPr kumimoji="0" lang="en-US" sz="1400" b="1" i="1" u="none" strike="noStrike" kern="1200" cap="none" spc="0" normalizeH="0" baseline="0" noProof="0">
                <a:ln>
                  <a:noFill/>
                </a:ln>
                <a:solidFill>
                  <a:prstClr val="black"/>
                </a:solidFill>
                <a:effectLst/>
                <a:uLnTx/>
                <a:uFillTx/>
                <a:latin typeface="Open Sans"/>
                <a:ea typeface="+mn-ea"/>
                <a:cs typeface="+mn-cs"/>
              </a:rPr>
              <a:t>You have to keep savings because for one, the chance to get a space comes unexpected</a:t>
            </a:r>
            <a:r>
              <a:rPr kumimoji="0" lang="en-US" sz="1400" b="0" i="1" u="none" strike="noStrike" kern="1200" cap="none" spc="0" normalizeH="0" baseline="0" noProof="0">
                <a:ln>
                  <a:noFill/>
                </a:ln>
                <a:solidFill>
                  <a:prstClr val="black"/>
                </a:solidFill>
                <a:effectLst/>
                <a:uLnTx/>
                <a:uFillTx/>
                <a:latin typeface="Open Sans"/>
                <a:ea typeface="+mn-ea"/>
                <a:cs typeface="+mn-cs"/>
              </a:rPr>
              <a:t>. So you must have some savings ready in case an opportunity arises </a:t>
            </a:r>
            <a:r>
              <a:rPr kumimoji="0" lang="en-ZA" sz="1400" b="0" i="1" u="none" strike="noStrike" kern="1200" cap="none" spc="0" normalizeH="0" baseline="0" noProof="0">
                <a:ln>
                  <a:noFill/>
                </a:ln>
                <a:solidFill>
                  <a:prstClr val="black"/>
                </a:solidFill>
                <a:effectLst/>
                <a:uLnTx/>
                <a:uFillTx/>
                <a:latin typeface="Open Sans"/>
                <a:ea typeface="+mn-ea"/>
                <a:cs typeface="+mn-cs"/>
              </a:rPr>
              <a:t>– </a:t>
            </a:r>
            <a:r>
              <a:rPr kumimoji="0" lang="en-ZA" sz="1400" b="0" i="0" u="none" strike="noStrike" kern="1200" cap="none" spc="0" normalizeH="0" baseline="0" noProof="0">
                <a:ln>
                  <a:noFill/>
                </a:ln>
                <a:solidFill>
                  <a:prstClr val="black"/>
                </a:solidFill>
                <a:effectLst/>
                <a:uLnTx/>
                <a:uFillTx/>
                <a:latin typeface="Open Sans"/>
                <a:ea typeface="+mn-ea"/>
                <a:cs typeface="+mn-cs"/>
              </a:rPr>
              <a:t>Male, 33, Electronics retailer</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ZA" sz="1400" b="1" i="0" u="none" strike="noStrike" kern="1200" cap="none" spc="0" normalizeH="0" baseline="0" noProof="0">
              <a:ln>
                <a:noFill/>
              </a:ln>
              <a:solidFill>
                <a:prstClr val="black"/>
              </a:solidFill>
              <a:effectLst/>
              <a:uLnTx/>
              <a:uFillTx/>
              <a:latin typeface="Open Sans"/>
              <a:ea typeface="+mn-ea"/>
              <a:cs typeface="+mn-cs"/>
            </a:endParaRPr>
          </a:p>
        </p:txBody>
      </p:sp>
      <p:sp>
        <p:nvSpPr>
          <p:cNvPr id="21" name="Speech Bubble: Rectangle with Corners Rounded 20">
            <a:extLst>
              <a:ext uri="{FF2B5EF4-FFF2-40B4-BE49-F238E27FC236}">
                <a16:creationId xmlns:a16="http://schemas.microsoft.com/office/drawing/2014/main" xmlns="" id="{4C7F0730-1E19-43E5-92A8-69AD1135286D}"/>
              </a:ext>
            </a:extLst>
          </p:cNvPr>
          <p:cNvSpPr/>
          <p:nvPr/>
        </p:nvSpPr>
        <p:spPr>
          <a:xfrm>
            <a:off x="7664660" y="756603"/>
            <a:ext cx="4308140" cy="2081160"/>
          </a:xfrm>
          <a:prstGeom prst="wedgeRoundRectCallout">
            <a:avLst>
              <a:gd name="adj1" fmla="val 38107"/>
              <a:gd name="adj2" fmla="val 61163"/>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4" name="Text Placeholder 2">
            <a:extLst>
              <a:ext uri="{FF2B5EF4-FFF2-40B4-BE49-F238E27FC236}">
                <a16:creationId xmlns:a16="http://schemas.microsoft.com/office/drawing/2014/main" xmlns="" id="{BB720050-F552-41C7-87A0-D3FFEAB149BE}"/>
              </a:ext>
            </a:extLst>
          </p:cNvPr>
          <p:cNvSpPr txBox="1">
            <a:spLocks/>
          </p:cNvSpPr>
          <p:nvPr/>
        </p:nvSpPr>
        <p:spPr>
          <a:xfrm>
            <a:off x="820616" y="213170"/>
            <a:ext cx="9797042" cy="4930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j-lt"/>
                <a:ea typeface="Open Sans bold" panose="020B0806030504020204" pitchFamily="34" charset="0"/>
                <a:cs typeface="Open Sans bold" panose="020B08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2800" b="1" i="0" u="none" strike="noStrike" kern="1200" cap="none" spc="0" normalizeH="0" baseline="0" noProof="0">
                <a:ln>
                  <a:noFill/>
                </a:ln>
                <a:solidFill>
                  <a:prstClr val="black"/>
                </a:solidFill>
                <a:effectLst/>
                <a:uLnTx/>
                <a:uFillTx/>
                <a:latin typeface="Open Sans"/>
              </a:rPr>
              <a:t>Business premises</a:t>
            </a:r>
          </a:p>
        </p:txBody>
      </p:sp>
      <p:pic>
        <p:nvPicPr>
          <p:cNvPr id="25" name="Picture 24" descr="A close up of a logo&#10;&#10;Description automatically generated">
            <a:extLst>
              <a:ext uri="{FF2B5EF4-FFF2-40B4-BE49-F238E27FC236}">
                <a16:creationId xmlns:a16="http://schemas.microsoft.com/office/drawing/2014/main" xmlns="" id="{AA08D541-BE53-4AAF-9E20-B7053D4673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3916" y="211977"/>
            <a:ext cx="447480" cy="429862"/>
          </a:xfrm>
          <a:prstGeom prst="rect">
            <a:avLst/>
          </a:prstGeom>
        </p:spPr>
      </p:pic>
    </p:spTree>
    <p:extLst>
      <p:ext uri="{BB962C8B-B14F-4D97-AF65-F5344CB8AC3E}">
        <p14:creationId xmlns:p14="http://schemas.microsoft.com/office/powerpoint/2010/main" val="6868549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a:xfrm>
            <a:off x="590548" y="6391765"/>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13" name="TextBox 12">
            <a:extLst>
              <a:ext uri="{FF2B5EF4-FFF2-40B4-BE49-F238E27FC236}">
                <a16:creationId xmlns:a16="http://schemas.microsoft.com/office/drawing/2014/main" xmlns="" id="{7B80B443-587C-4C42-B6E0-59EC089FBC1F}"/>
              </a:ext>
            </a:extLst>
          </p:cNvPr>
          <p:cNvSpPr txBox="1"/>
          <p:nvPr/>
        </p:nvSpPr>
        <p:spPr>
          <a:xfrm>
            <a:off x="1405058" y="1416063"/>
            <a:ext cx="3426132"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Government compliance </a:t>
            </a:r>
          </a:p>
        </p:txBody>
      </p:sp>
      <p:pic>
        <p:nvPicPr>
          <p:cNvPr id="14" name="Picture 13" descr="A close up of a logo&#10;&#10;Description automatically generated">
            <a:extLst>
              <a:ext uri="{FF2B5EF4-FFF2-40B4-BE49-F238E27FC236}">
                <a16:creationId xmlns:a16="http://schemas.microsoft.com/office/drawing/2014/main" xmlns="" id="{A5092D9E-BAEA-4F94-80DF-EA01C32AFC36}"/>
              </a:ext>
            </a:extLst>
          </p:cNvPr>
          <p:cNvPicPr>
            <a:picLocks noChangeAspect="1"/>
          </p:cNvPicPr>
          <p:nvPr/>
        </p:nvPicPr>
        <p:blipFill rotWithShape="1">
          <a:blip r:embed="rId3" cstate="screen">
            <a:grayscl/>
            <a:extLst>
              <a:ext uri="{28A0092B-C50C-407E-A947-70E740481C1C}">
                <a14:useLocalDpi xmlns:a14="http://schemas.microsoft.com/office/drawing/2010/main"/>
              </a:ext>
            </a:extLst>
          </a:blip>
          <a:srcRect/>
          <a:stretch/>
        </p:blipFill>
        <p:spPr>
          <a:xfrm>
            <a:off x="7991618" y="2618708"/>
            <a:ext cx="550325" cy="528791"/>
          </a:xfrm>
          <a:prstGeom prst="rect">
            <a:avLst/>
          </a:prstGeom>
        </p:spPr>
      </p:pic>
      <p:sp>
        <p:nvSpPr>
          <p:cNvPr id="15" name="TextBox 14">
            <a:extLst>
              <a:ext uri="{FF2B5EF4-FFF2-40B4-BE49-F238E27FC236}">
                <a16:creationId xmlns:a16="http://schemas.microsoft.com/office/drawing/2014/main" xmlns="" id="{DC3ABEAA-2037-4EA8-A1AC-8F4DEC95D625}"/>
              </a:ext>
            </a:extLst>
          </p:cNvPr>
          <p:cNvSpPr txBox="1"/>
          <p:nvPr/>
        </p:nvSpPr>
        <p:spPr>
          <a:xfrm>
            <a:off x="8541942" y="2733343"/>
            <a:ext cx="20241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a:ln>
                  <a:noFill/>
                </a:ln>
                <a:solidFill>
                  <a:prstClr val="black"/>
                </a:solidFill>
                <a:effectLst/>
                <a:uLnTx/>
                <a:uFillTx/>
                <a:latin typeface="Open Sans"/>
                <a:ea typeface="+mn-ea"/>
                <a:cs typeface="+mn-cs"/>
              </a:rPr>
              <a:t>Labour</a:t>
            </a:r>
            <a:endParaRPr kumimoji="0" lang="en-ZA" sz="1800" b="1" i="0" u="none" strike="noStrike" kern="1200" cap="none" spc="0" normalizeH="0" baseline="0" noProof="0">
              <a:ln>
                <a:noFill/>
              </a:ln>
              <a:solidFill>
                <a:prstClr val="black"/>
              </a:solidFill>
              <a:effectLst/>
              <a:uLnTx/>
              <a:uFillTx/>
              <a:latin typeface="Open Sans"/>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xmlns="" id="{2BB23CD3-1529-4606-A34E-1CD3019DE073}"/>
              </a:ext>
            </a:extLst>
          </p:cNvPr>
          <p:cNvPicPr>
            <a:picLocks noChangeAspect="1"/>
          </p:cNvPicPr>
          <p:nvPr/>
        </p:nvPicPr>
        <p:blipFill rotWithShape="1">
          <a:blip r:embed="rId4" cstate="screen">
            <a:lum bright="70000" contrast="-70000"/>
            <a:extLst>
              <a:ext uri="{28A0092B-C50C-407E-A947-70E740481C1C}">
                <a14:useLocalDpi xmlns:a14="http://schemas.microsoft.com/office/drawing/2010/main"/>
              </a:ext>
            </a:extLst>
          </a:blip>
          <a:srcRect/>
          <a:stretch/>
        </p:blipFill>
        <p:spPr>
          <a:xfrm>
            <a:off x="6729299" y="1343498"/>
            <a:ext cx="530820" cy="509920"/>
          </a:xfrm>
          <a:prstGeom prst="rect">
            <a:avLst/>
          </a:prstGeom>
        </p:spPr>
      </p:pic>
      <p:sp>
        <p:nvSpPr>
          <p:cNvPr id="17" name="TextBox 16">
            <a:extLst>
              <a:ext uri="{FF2B5EF4-FFF2-40B4-BE49-F238E27FC236}">
                <a16:creationId xmlns:a16="http://schemas.microsoft.com/office/drawing/2014/main" xmlns="" id="{A568165D-8E13-4A41-A2E4-EAA741749586}"/>
              </a:ext>
            </a:extLst>
          </p:cNvPr>
          <p:cNvSpPr txBox="1"/>
          <p:nvPr/>
        </p:nvSpPr>
        <p:spPr>
          <a:xfrm>
            <a:off x="7354880" y="1423130"/>
            <a:ext cx="23741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Business premises</a:t>
            </a:r>
          </a:p>
        </p:txBody>
      </p:sp>
      <p:pic>
        <p:nvPicPr>
          <p:cNvPr id="18" name="Picture 17" descr="A close up of a logo&#10;&#10;Description automatically generated">
            <a:extLst>
              <a:ext uri="{FF2B5EF4-FFF2-40B4-BE49-F238E27FC236}">
                <a16:creationId xmlns:a16="http://schemas.microsoft.com/office/drawing/2014/main" xmlns="" id="{E64EFC88-357D-4CD4-9E39-7788F6B92193}"/>
              </a:ext>
            </a:extLst>
          </p:cNvPr>
          <p:cNvPicPr>
            <a:picLocks noChangeAspect="1"/>
          </p:cNvPicPr>
          <p:nvPr/>
        </p:nvPicPr>
        <p:blipFill rotWithShape="1">
          <a:blip r:embed="rId5" cstate="screen">
            <a:lum bright="70000" contrast="-70000"/>
            <a:extLst>
              <a:ext uri="{28A0092B-C50C-407E-A947-70E740481C1C}">
                <a14:useLocalDpi xmlns:a14="http://schemas.microsoft.com/office/drawing/2010/main"/>
              </a:ext>
            </a:extLst>
          </a:blip>
          <a:srcRect/>
          <a:stretch/>
        </p:blipFill>
        <p:spPr>
          <a:xfrm flipH="1">
            <a:off x="7102753" y="5200730"/>
            <a:ext cx="556409" cy="331699"/>
          </a:xfrm>
          <a:prstGeom prst="rect">
            <a:avLst/>
          </a:prstGeom>
        </p:spPr>
      </p:pic>
      <p:sp>
        <p:nvSpPr>
          <p:cNvPr id="19" name="TextBox 18">
            <a:extLst>
              <a:ext uri="{FF2B5EF4-FFF2-40B4-BE49-F238E27FC236}">
                <a16:creationId xmlns:a16="http://schemas.microsoft.com/office/drawing/2014/main" xmlns="" id="{DA48EDF9-D42E-4B14-95E8-C6CB885123A9}"/>
              </a:ext>
            </a:extLst>
          </p:cNvPr>
          <p:cNvSpPr txBox="1"/>
          <p:nvPr/>
        </p:nvSpPr>
        <p:spPr>
          <a:xfrm>
            <a:off x="6648776" y="5557986"/>
            <a:ext cx="25120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Suppliers</a:t>
            </a:r>
          </a:p>
        </p:txBody>
      </p:sp>
      <p:pic>
        <p:nvPicPr>
          <p:cNvPr id="20" name="Picture 19" descr="A close up of a logo&#10;&#10;Description automatically generated">
            <a:extLst>
              <a:ext uri="{FF2B5EF4-FFF2-40B4-BE49-F238E27FC236}">
                <a16:creationId xmlns:a16="http://schemas.microsoft.com/office/drawing/2014/main" xmlns="" id="{6047A2FB-A401-46CB-A073-B3EE3EF3ADC1}"/>
              </a:ext>
            </a:extLst>
          </p:cNvPr>
          <p:cNvPicPr>
            <a:picLocks noChangeAspect="1"/>
          </p:cNvPicPr>
          <p:nvPr/>
        </p:nvPicPr>
        <p:blipFill rotWithShape="1">
          <a:blip r:embed="rId6" cstate="screen">
            <a:lum bright="70000" contrast="-70000"/>
            <a:extLst>
              <a:ext uri="{28A0092B-C50C-407E-A947-70E740481C1C}">
                <a14:useLocalDpi xmlns:a14="http://schemas.microsoft.com/office/drawing/2010/main"/>
              </a:ext>
            </a:extLst>
          </a:blip>
          <a:srcRect/>
          <a:stretch/>
        </p:blipFill>
        <p:spPr>
          <a:xfrm>
            <a:off x="8069870" y="4183302"/>
            <a:ext cx="472073" cy="403025"/>
          </a:xfrm>
          <a:prstGeom prst="rect">
            <a:avLst/>
          </a:prstGeom>
        </p:spPr>
      </p:pic>
      <p:sp>
        <p:nvSpPr>
          <p:cNvPr id="21" name="TextBox 20">
            <a:extLst>
              <a:ext uri="{FF2B5EF4-FFF2-40B4-BE49-F238E27FC236}">
                <a16:creationId xmlns:a16="http://schemas.microsoft.com/office/drawing/2014/main" xmlns="" id="{CD95259F-6AEC-4E98-9098-2F5B6ABAF877}"/>
              </a:ext>
            </a:extLst>
          </p:cNvPr>
          <p:cNvSpPr txBox="1"/>
          <p:nvPr/>
        </p:nvSpPr>
        <p:spPr>
          <a:xfrm>
            <a:off x="3152114" y="5546935"/>
            <a:ext cx="2303425"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Customers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ZA" sz="1100" b="0" i="0" u="none" strike="noStrike" kern="1200" cap="none" spc="0" normalizeH="0" baseline="0" noProof="0">
              <a:ln>
                <a:noFill/>
              </a:ln>
              <a:solidFill>
                <a:srgbClr val="FFFFFF">
                  <a:lumMod val="75000"/>
                </a:srgbClr>
              </a:solidFill>
              <a:effectLst/>
              <a:uLnTx/>
              <a:uFillTx/>
              <a:latin typeface="Open Sans"/>
              <a:ea typeface="+mn-ea"/>
              <a:cs typeface="+mn-cs"/>
            </a:endParaRPr>
          </a:p>
        </p:txBody>
      </p:sp>
      <p:pic>
        <p:nvPicPr>
          <p:cNvPr id="22" name="Picture 21" descr="A close up of a logo&#10;&#10;Description automatically generated">
            <a:extLst>
              <a:ext uri="{FF2B5EF4-FFF2-40B4-BE49-F238E27FC236}">
                <a16:creationId xmlns:a16="http://schemas.microsoft.com/office/drawing/2014/main" xmlns="" id="{57545E3C-13D3-4D8A-95AD-44287D768C1E}"/>
              </a:ext>
            </a:extLst>
          </p:cNvPr>
          <p:cNvPicPr>
            <a:picLocks noChangeAspect="1"/>
          </p:cNvPicPr>
          <p:nvPr/>
        </p:nvPicPr>
        <p:blipFill rotWithShape="1">
          <a:blip r:embed="rId7" cstate="screen">
            <a:lum bright="70000" contrast="-70000"/>
            <a:extLst>
              <a:ext uri="{28A0092B-C50C-407E-A947-70E740481C1C}">
                <a14:useLocalDpi xmlns:a14="http://schemas.microsoft.com/office/drawing/2010/main"/>
              </a:ext>
            </a:extLst>
          </a:blip>
          <a:srcRect/>
          <a:stretch/>
        </p:blipFill>
        <p:spPr>
          <a:xfrm>
            <a:off x="3768845" y="4205967"/>
            <a:ext cx="452773" cy="380360"/>
          </a:xfrm>
          <a:prstGeom prst="rect">
            <a:avLst/>
          </a:prstGeom>
          <a:ln>
            <a:noFill/>
          </a:ln>
        </p:spPr>
      </p:pic>
      <p:sp>
        <p:nvSpPr>
          <p:cNvPr id="23" name="TextBox 22">
            <a:extLst>
              <a:ext uri="{FF2B5EF4-FFF2-40B4-BE49-F238E27FC236}">
                <a16:creationId xmlns:a16="http://schemas.microsoft.com/office/drawing/2014/main" xmlns="" id="{C38B8AA5-CF81-4C85-8FFD-8B3DE99152A0}"/>
              </a:ext>
            </a:extLst>
          </p:cNvPr>
          <p:cNvSpPr txBox="1"/>
          <p:nvPr/>
        </p:nvSpPr>
        <p:spPr>
          <a:xfrm>
            <a:off x="1876520" y="4243199"/>
            <a:ext cx="17994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Record keeping</a:t>
            </a:r>
          </a:p>
        </p:txBody>
      </p:sp>
      <p:sp>
        <p:nvSpPr>
          <p:cNvPr id="25" name="TextBox 24">
            <a:extLst>
              <a:ext uri="{FF2B5EF4-FFF2-40B4-BE49-F238E27FC236}">
                <a16:creationId xmlns:a16="http://schemas.microsoft.com/office/drawing/2014/main" xmlns="" id="{3A5EA262-FD63-4198-B29E-D8A01135601D}"/>
              </a:ext>
            </a:extLst>
          </p:cNvPr>
          <p:cNvSpPr txBox="1"/>
          <p:nvPr/>
        </p:nvSpPr>
        <p:spPr>
          <a:xfrm>
            <a:off x="8618086" y="4247773"/>
            <a:ext cx="25120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Financial services</a:t>
            </a:r>
          </a:p>
        </p:txBody>
      </p:sp>
      <p:pic>
        <p:nvPicPr>
          <p:cNvPr id="26" name="Picture 25" descr="A close up of a logo&#10;&#10;Description automatically generated">
            <a:extLst>
              <a:ext uri="{FF2B5EF4-FFF2-40B4-BE49-F238E27FC236}">
                <a16:creationId xmlns:a16="http://schemas.microsoft.com/office/drawing/2014/main" xmlns="" id="{74A4D372-5FE2-4662-A676-480F14001E19}"/>
              </a:ext>
            </a:extLst>
          </p:cNvPr>
          <p:cNvPicPr>
            <a:picLocks noChangeAspect="1"/>
          </p:cNvPicPr>
          <p:nvPr/>
        </p:nvPicPr>
        <p:blipFill rotWithShape="1">
          <a:blip r:embed="rId8" cstate="screen">
            <a:lum bright="70000" contrast="-70000"/>
            <a:extLst>
              <a:ext uri="{28A0092B-C50C-407E-A947-70E740481C1C}">
                <a14:useLocalDpi xmlns:a14="http://schemas.microsoft.com/office/drawing/2010/main"/>
              </a:ext>
            </a:extLst>
          </a:blip>
          <a:srcRect/>
          <a:stretch/>
        </p:blipFill>
        <p:spPr>
          <a:xfrm>
            <a:off x="3768845" y="2672798"/>
            <a:ext cx="534982" cy="437982"/>
          </a:xfrm>
          <a:prstGeom prst="rect">
            <a:avLst/>
          </a:prstGeom>
        </p:spPr>
      </p:pic>
      <p:sp>
        <p:nvSpPr>
          <p:cNvPr id="27" name="TextBox 26">
            <a:extLst>
              <a:ext uri="{FF2B5EF4-FFF2-40B4-BE49-F238E27FC236}">
                <a16:creationId xmlns:a16="http://schemas.microsoft.com/office/drawing/2014/main" xmlns="" id="{3AE13465-3A80-4605-BBAC-17FA1C37A63D}"/>
              </a:ext>
            </a:extLst>
          </p:cNvPr>
          <p:cNvSpPr txBox="1"/>
          <p:nvPr/>
        </p:nvSpPr>
        <p:spPr>
          <a:xfrm>
            <a:off x="1140614" y="2703792"/>
            <a:ext cx="256132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Business association</a:t>
            </a:r>
          </a:p>
        </p:txBody>
      </p:sp>
      <p:pic>
        <p:nvPicPr>
          <p:cNvPr id="41" name="Picture 40">
            <a:extLst>
              <a:ext uri="{FF2B5EF4-FFF2-40B4-BE49-F238E27FC236}">
                <a16:creationId xmlns:a16="http://schemas.microsoft.com/office/drawing/2014/main" xmlns="" id="{50FFB849-B074-4BB6-800A-D399EEC777B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58614" y="1926054"/>
            <a:ext cx="3426132" cy="3421438"/>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xmlns="" id="{72F0F8EE-7AA5-41E4-94C2-E508E0DA6EFB}"/>
              </a:ext>
            </a:extLst>
          </p:cNvPr>
          <p:cNvPicPr>
            <a:picLocks noChangeAspect="1"/>
          </p:cNvPicPr>
          <p:nvPr/>
        </p:nvPicPr>
        <p:blipFill rotWithShape="1">
          <a:blip r:embed="rId10" cstate="screen">
            <a:lum bright="70000" contrast="-70000"/>
            <a:extLst>
              <a:ext uri="{28A0092B-C50C-407E-A947-70E740481C1C}">
                <a14:useLocalDpi xmlns:a14="http://schemas.microsoft.com/office/drawing/2010/main"/>
              </a:ext>
            </a:extLst>
          </a:blip>
          <a:srcRect/>
          <a:stretch/>
        </p:blipFill>
        <p:spPr>
          <a:xfrm>
            <a:off x="4651042" y="5041545"/>
            <a:ext cx="600559" cy="501816"/>
          </a:xfrm>
          <a:prstGeom prst="rect">
            <a:avLst/>
          </a:prstGeom>
        </p:spPr>
      </p:pic>
      <p:sp>
        <p:nvSpPr>
          <p:cNvPr id="2" name="TextBox 1">
            <a:extLst>
              <a:ext uri="{FF2B5EF4-FFF2-40B4-BE49-F238E27FC236}">
                <a16:creationId xmlns:a16="http://schemas.microsoft.com/office/drawing/2014/main" xmlns="" id="{442661AB-07ED-4EDE-BB1C-7D426692BE36}"/>
              </a:ext>
            </a:extLst>
          </p:cNvPr>
          <p:cNvSpPr txBox="1"/>
          <p:nvPr/>
        </p:nvSpPr>
        <p:spPr>
          <a:xfrm>
            <a:off x="5827013" y="1725185"/>
            <a:ext cx="65451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000" b="0" i="1" u="none" strike="noStrike" kern="1200" cap="none" spc="0" normalizeH="0" baseline="0" noProof="0">
                <a:ln>
                  <a:noFill/>
                </a:ln>
                <a:solidFill>
                  <a:prstClr val="black"/>
                </a:solidFill>
                <a:effectLst/>
                <a:uLnTx/>
                <a:uFillTx/>
                <a:latin typeface="Open Sans"/>
                <a:ea typeface="+mn-ea"/>
                <a:cs typeface="+mn-cs"/>
              </a:rPr>
              <a:t>High</a:t>
            </a:r>
          </a:p>
        </p:txBody>
      </p:sp>
      <p:pic>
        <p:nvPicPr>
          <p:cNvPr id="4" name="Picture 3" descr="A close up of a logo&#10;&#10;Description automatically generated">
            <a:extLst>
              <a:ext uri="{FF2B5EF4-FFF2-40B4-BE49-F238E27FC236}">
                <a16:creationId xmlns:a16="http://schemas.microsoft.com/office/drawing/2014/main" xmlns="" id="{42DD20C9-1AFD-463D-9AF7-5D809AF765E3}"/>
              </a:ext>
            </a:extLst>
          </p:cNvPr>
          <p:cNvPicPr>
            <a:picLocks noChangeAspect="1"/>
          </p:cNvPicPr>
          <p:nvPr/>
        </p:nvPicPr>
        <p:blipFill rotWithShape="1">
          <a:blip r:embed="rId11" cstate="screen">
            <a:lum bright="70000" contrast="-70000"/>
            <a:extLst>
              <a:ext uri="{28A0092B-C50C-407E-A947-70E740481C1C}">
                <a14:useLocalDpi xmlns:a14="http://schemas.microsoft.com/office/drawing/2010/main"/>
              </a:ext>
            </a:extLst>
          </a:blip>
          <a:srcRect/>
          <a:stretch/>
        </p:blipFill>
        <p:spPr>
          <a:xfrm>
            <a:off x="4986191" y="1305369"/>
            <a:ext cx="530820" cy="558121"/>
          </a:xfrm>
          <a:prstGeom prst="rect">
            <a:avLst/>
          </a:prstGeom>
        </p:spPr>
      </p:pic>
      <p:sp>
        <p:nvSpPr>
          <p:cNvPr id="24" name="Text Placeholder 2">
            <a:extLst>
              <a:ext uri="{FF2B5EF4-FFF2-40B4-BE49-F238E27FC236}">
                <a16:creationId xmlns:a16="http://schemas.microsoft.com/office/drawing/2014/main" xmlns="" id="{89AE9F1D-7138-40F5-9684-77ED7DBEB055}"/>
              </a:ext>
            </a:extLst>
          </p:cNvPr>
          <p:cNvSpPr>
            <a:spLocks noGrp="1"/>
          </p:cNvSpPr>
          <p:nvPr>
            <p:ph type="body" sz="quarter" idx="10"/>
          </p:nvPr>
        </p:nvSpPr>
        <p:spPr>
          <a:xfrm>
            <a:off x="170929" y="155325"/>
            <a:ext cx="12001502" cy="919797"/>
          </a:xfrm>
        </p:spPr>
        <p:txBody>
          <a:bodyPr/>
          <a:lstStyle/>
          <a:p>
            <a:pPr>
              <a:spcBef>
                <a:spcPts val="600"/>
              </a:spcBef>
            </a:pPr>
            <a:r>
              <a:rPr lang="en-ZA" sz="3200" b="1"/>
              <a:t>KEY FINDINGS</a:t>
            </a:r>
          </a:p>
          <a:p>
            <a:pPr>
              <a:spcBef>
                <a:spcPts val="600"/>
              </a:spcBef>
            </a:pPr>
            <a:r>
              <a:rPr lang="en-ZA" sz="1400" i="1"/>
              <a:t>Based on analysis of available survey data &amp; qualitative research with MSEs</a:t>
            </a:r>
          </a:p>
        </p:txBody>
      </p:sp>
    </p:spTree>
    <p:extLst>
      <p:ext uri="{BB962C8B-B14F-4D97-AF65-F5344CB8AC3E}">
        <p14:creationId xmlns:p14="http://schemas.microsoft.com/office/powerpoint/2010/main" val="2804003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xmlns="" id="{A0C591E2-A884-43B9-ABDC-C11C65DF50F6}"/>
              </a:ext>
            </a:extLst>
          </p:cNvPr>
          <p:cNvGraphicFramePr/>
          <p:nvPr>
            <p:extLst>
              <p:ext uri="{D42A27DB-BD31-4B8C-83A1-F6EECF244321}">
                <p14:modId xmlns:p14="http://schemas.microsoft.com/office/powerpoint/2010/main" val="2209128609"/>
              </p:ext>
            </p:extLst>
          </p:nvPr>
        </p:nvGraphicFramePr>
        <p:xfrm>
          <a:off x="7562488" y="3963030"/>
          <a:ext cx="5040843" cy="22122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9" name="Chart 38">
            <a:extLst>
              <a:ext uri="{FF2B5EF4-FFF2-40B4-BE49-F238E27FC236}">
                <a16:creationId xmlns:a16="http://schemas.microsoft.com/office/drawing/2014/main" xmlns="" id="{A9AA6790-E522-4C4A-B6BD-D0C4C70979F3}"/>
              </a:ext>
            </a:extLst>
          </p:cNvPr>
          <p:cNvGraphicFramePr/>
          <p:nvPr>
            <p:extLst>
              <p:ext uri="{D42A27DB-BD31-4B8C-83A1-F6EECF244321}">
                <p14:modId xmlns:p14="http://schemas.microsoft.com/office/powerpoint/2010/main" val="1923466075"/>
              </p:ext>
            </p:extLst>
          </p:nvPr>
        </p:nvGraphicFramePr>
        <p:xfrm>
          <a:off x="7653173" y="1451397"/>
          <a:ext cx="4949595" cy="19117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xmlns="" id="{D8F2F617-E3D4-45E6-8526-88B1C4A88B3F}"/>
              </a:ext>
            </a:extLst>
          </p:cNvPr>
          <p:cNvGraphicFramePr/>
          <p:nvPr>
            <p:extLst>
              <p:ext uri="{D42A27DB-BD31-4B8C-83A1-F6EECF244321}">
                <p14:modId xmlns:p14="http://schemas.microsoft.com/office/powerpoint/2010/main" val="942108585"/>
              </p:ext>
            </p:extLst>
          </p:nvPr>
        </p:nvGraphicFramePr>
        <p:xfrm>
          <a:off x="5120094" y="3963030"/>
          <a:ext cx="5040843" cy="221220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5" name="Chart 44">
            <a:extLst>
              <a:ext uri="{FF2B5EF4-FFF2-40B4-BE49-F238E27FC236}">
                <a16:creationId xmlns:a16="http://schemas.microsoft.com/office/drawing/2014/main" xmlns="" id="{C67DF2AA-2D08-4163-B517-2DC4851616EB}"/>
              </a:ext>
            </a:extLst>
          </p:cNvPr>
          <p:cNvGraphicFramePr/>
          <p:nvPr>
            <p:extLst>
              <p:ext uri="{D42A27DB-BD31-4B8C-83A1-F6EECF244321}">
                <p14:modId xmlns:p14="http://schemas.microsoft.com/office/powerpoint/2010/main" val="1238241239"/>
              </p:ext>
            </p:extLst>
          </p:nvPr>
        </p:nvGraphicFramePr>
        <p:xfrm>
          <a:off x="5210779" y="1451397"/>
          <a:ext cx="4949595" cy="191179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xmlns="" id="{E88B9649-B633-4395-81E1-64690A9506CA}"/>
              </a:ext>
            </a:extLst>
          </p:cNvPr>
          <p:cNvGraphicFramePr/>
          <p:nvPr>
            <p:extLst>
              <p:ext uri="{D42A27DB-BD31-4B8C-83A1-F6EECF244321}">
                <p14:modId xmlns:p14="http://schemas.microsoft.com/office/powerpoint/2010/main" val="2660027841"/>
              </p:ext>
            </p:extLst>
          </p:nvPr>
        </p:nvGraphicFramePr>
        <p:xfrm>
          <a:off x="2681693" y="3963030"/>
          <a:ext cx="5040843" cy="221220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1" name="Chart 40">
            <a:extLst>
              <a:ext uri="{FF2B5EF4-FFF2-40B4-BE49-F238E27FC236}">
                <a16:creationId xmlns:a16="http://schemas.microsoft.com/office/drawing/2014/main" xmlns="" id="{FE9A1E7A-D299-4E6E-8A26-204694FAC934}"/>
              </a:ext>
            </a:extLst>
          </p:cNvPr>
          <p:cNvGraphicFramePr/>
          <p:nvPr>
            <p:extLst>
              <p:ext uri="{D42A27DB-BD31-4B8C-83A1-F6EECF244321}">
                <p14:modId xmlns:p14="http://schemas.microsoft.com/office/powerpoint/2010/main" val="1685275276"/>
              </p:ext>
            </p:extLst>
          </p:nvPr>
        </p:nvGraphicFramePr>
        <p:xfrm>
          <a:off x="2696178" y="1451397"/>
          <a:ext cx="4949595" cy="191179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3" name="Chart 42">
            <a:extLst>
              <a:ext uri="{FF2B5EF4-FFF2-40B4-BE49-F238E27FC236}">
                <a16:creationId xmlns:a16="http://schemas.microsoft.com/office/drawing/2014/main" xmlns="" id="{BD829FFD-26AD-4B00-AD44-31DC27CF466F}"/>
              </a:ext>
            </a:extLst>
          </p:cNvPr>
          <p:cNvGraphicFramePr/>
          <p:nvPr>
            <p:extLst>
              <p:ext uri="{D42A27DB-BD31-4B8C-83A1-F6EECF244321}">
                <p14:modId xmlns:p14="http://schemas.microsoft.com/office/powerpoint/2010/main" val="2392407284"/>
              </p:ext>
            </p:extLst>
          </p:nvPr>
        </p:nvGraphicFramePr>
        <p:xfrm>
          <a:off x="315312" y="1449795"/>
          <a:ext cx="4804782" cy="1921935"/>
        </p:xfrm>
        <a:graphic>
          <a:graphicData uri="http://schemas.openxmlformats.org/drawingml/2006/chart">
            <c:chart xmlns:c="http://schemas.openxmlformats.org/drawingml/2006/chart" xmlns:r="http://schemas.openxmlformats.org/officeDocument/2006/relationships" r:id="rId8"/>
          </a:graphicData>
        </a:graphic>
      </p:graphicFrame>
      <p:sp>
        <p:nvSpPr>
          <p:cNvPr id="3" name="Text Placeholder 2">
            <a:extLst>
              <a:ext uri="{FF2B5EF4-FFF2-40B4-BE49-F238E27FC236}">
                <a16:creationId xmlns:a16="http://schemas.microsoft.com/office/drawing/2014/main" xmlns="" id="{8086D1C1-1CEB-4164-8BC4-9884CE5FE0DB}"/>
              </a:ext>
            </a:extLst>
          </p:cNvPr>
          <p:cNvSpPr>
            <a:spLocks noGrp="1"/>
          </p:cNvSpPr>
          <p:nvPr>
            <p:ph type="body" sz="quarter" idx="10"/>
          </p:nvPr>
        </p:nvSpPr>
        <p:spPr>
          <a:xfrm>
            <a:off x="934916" y="171373"/>
            <a:ext cx="9797042" cy="493099"/>
          </a:xfrm>
        </p:spPr>
        <p:txBody>
          <a:bodyPr/>
          <a:lstStyle/>
          <a:p>
            <a:r>
              <a:rPr lang="en-ZA" b="1"/>
              <a:t>Labour</a:t>
            </a:r>
          </a:p>
        </p:txBody>
      </p:sp>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cxnSp>
        <p:nvCxnSpPr>
          <p:cNvPr id="27" name="Straight Connector 26">
            <a:extLst>
              <a:ext uri="{FF2B5EF4-FFF2-40B4-BE49-F238E27FC236}">
                <a16:creationId xmlns:a16="http://schemas.microsoft.com/office/drawing/2014/main" xmlns="" id="{EDA3DC29-C2AB-40EC-AA49-29103ED213F0}"/>
              </a:ext>
            </a:extLst>
          </p:cNvPr>
          <p:cNvCxnSpPr>
            <a:cxnSpLocks/>
          </p:cNvCxnSpPr>
          <p:nvPr/>
        </p:nvCxnSpPr>
        <p:spPr>
          <a:xfrm>
            <a:off x="2619375" y="994676"/>
            <a:ext cx="0" cy="518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DD070971-9197-499C-B99C-905F08876829}"/>
              </a:ext>
            </a:extLst>
          </p:cNvPr>
          <p:cNvCxnSpPr>
            <a:cxnSpLocks/>
          </p:cNvCxnSpPr>
          <p:nvPr/>
        </p:nvCxnSpPr>
        <p:spPr>
          <a:xfrm>
            <a:off x="5107781" y="994676"/>
            <a:ext cx="0" cy="518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B35EC013-9D17-442D-B5D0-22E1006093C4}"/>
              </a:ext>
            </a:extLst>
          </p:cNvPr>
          <p:cNvCxnSpPr>
            <a:cxnSpLocks/>
          </p:cNvCxnSpPr>
          <p:nvPr/>
        </p:nvCxnSpPr>
        <p:spPr>
          <a:xfrm>
            <a:off x="7596187" y="994676"/>
            <a:ext cx="0" cy="518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16ECEE9C-82DC-4A2A-AC02-20F2F67AEA88}"/>
              </a:ext>
            </a:extLst>
          </p:cNvPr>
          <p:cNvCxnSpPr>
            <a:cxnSpLocks/>
          </p:cNvCxnSpPr>
          <p:nvPr/>
        </p:nvCxnSpPr>
        <p:spPr>
          <a:xfrm>
            <a:off x="9868693" y="994676"/>
            <a:ext cx="0" cy="518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E599FCC7-3DD1-4C5B-B6E0-B9BF7EA77976}"/>
              </a:ext>
            </a:extLst>
          </p:cNvPr>
          <p:cNvCxnSpPr>
            <a:cxnSpLocks/>
          </p:cNvCxnSpPr>
          <p:nvPr/>
        </p:nvCxnSpPr>
        <p:spPr>
          <a:xfrm flipH="1">
            <a:off x="139698" y="3469374"/>
            <a:ext cx="11830654" cy="0"/>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E08779CF-8974-4BF7-8170-630789AAABD8}"/>
              </a:ext>
            </a:extLst>
          </p:cNvPr>
          <p:cNvSpPr txBox="1"/>
          <p:nvPr/>
        </p:nvSpPr>
        <p:spPr>
          <a:xfrm>
            <a:off x="-51513" y="1081301"/>
            <a:ext cx="203054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prstClr val="black"/>
                </a:solidFill>
                <a:effectLst/>
                <a:uLnTx/>
                <a:uFillTx/>
                <a:latin typeface="Open Sans"/>
                <a:ea typeface="+mn-ea"/>
                <a:cs typeface="+mn-cs"/>
              </a:rPr>
              <a:t>Types of employees</a:t>
            </a:r>
          </a:p>
        </p:txBody>
      </p:sp>
      <p:pic>
        <p:nvPicPr>
          <p:cNvPr id="6" name="Picture 5" descr="A close up of a logo&#10;&#10;Description automatically generated">
            <a:extLst>
              <a:ext uri="{FF2B5EF4-FFF2-40B4-BE49-F238E27FC236}">
                <a16:creationId xmlns:a16="http://schemas.microsoft.com/office/drawing/2014/main" xmlns="" id="{50136050-513F-4374-8EAC-CD9F360C68E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96006" y="203184"/>
            <a:ext cx="462597" cy="444496"/>
          </a:xfrm>
          <a:prstGeom prst="rect">
            <a:avLst/>
          </a:prstGeom>
        </p:spPr>
      </p:pic>
      <p:graphicFrame>
        <p:nvGraphicFramePr>
          <p:cNvPr id="10" name="Table 9">
            <a:extLst>
              <a:ext uri="{FF2B5EF4-FFF2-40B4-BE49-F238E27FC236}">
                <a16:creationId xmlns:a16="http://schemas.microsoft.com/office/drawing/2014/main" xmlns="" id="{5E572363-F1AE-44C4-8D70-DC937267CAD0}"/>
              </a:ext>
            </a:extLst>
          </p:cNvPr>
          <p:cNvGraphicFramePr>
            <a:graphicFrameLocks noGrp="1"/>
          </p:cNvGraphicFramePr>
          <p:nvPr>
            <p:extLst>
              <p:ext uri="{D42A27DB-BD31-4B8C-83A1-F6EECF244321}">
                <p14:modId xmlns:p14="http://schemas.microsoft.com/office/powerpoint/2010/main" val="3868455931"/>
              </p:ext>
            </p:extLst>
          </p:nvPr>
        </p:nvGraphicFramePr>
        <p:xfrm>
          <a:off x="108791" y="1552688"/>
          <a:ext cx="2357850" cy="1762812"/>
        </p:xfrm>
        <a:graphic>
          <a:graphicData uri="http://schemas.openxmlformats.org/drawingml/2006/table">
            <a:tbl>
              <a:tblPr>
                <a:tableStyleId>{5C22544A-7EE6-4342-B048-85BDC9FD1C3A}</a:tableStyleId>
              </a:tblPr>
              <a:tblGrid>
                <a:gridCol w="2357850">
                  <a:extLst>
                    <a:ext uri="{9D8B030D-6E8A-4147-A177-3AD203B41FA5}">
                      <a16:colId xmlns:a16="http://schemas.microsoft.com/office/drawing/2014/main" xmlns="" val="3216210660"/>
                    </a:ext>
                  </a:extLst>
                </a:gridCol>
              </a:tblGrid>
              <a:tr h="440703">
                <a:tc>
                  <a:txBody>
                    <a:bodyPr/>
                    <a:lstStyle/>
                    <a:p>
                      <a:pPr algn="r" fontAlgn="b"/>
                      <a:r>
                        <a:rPr lang="en-ZA" sz="1200" b="0" i="0" u="none" strike="noStrike" dirty="0">
                          <a:solidFill>
                            <a:srgbClr val="000000"/>
                          </a:solidFill>
                          <a:effectLst/>
                          <a:latin typeface="+mj-lt"/>
                        </a:rPr>
                        <a:t>None (no employees, apprentices, or unpaid staff)</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40700713"/>
                  </a:ext>
                </a:extLst>
              </a:tr>
              <a:tr h="440703">
                <a:tc>
                  <a:txBody>
                    <a:bodyPr/>
                    <a:lstStyle/>
                    <a:p>
                      <a:pPr algn="r" fontAlgn="b"/>
                      <a:r>
                        <a:rPr lang="en-ZA" sz="1200" u="none" strike="noStrike" dirty="0">
                          <a:effectLst/>
                          <a:latin typeface="+mj-lt"/>
                        </a:rPr>
                        <a:t>Full time paid</a:t>
                      </a:r>
                      <a:endParaRPr lang="en-ZA" sz="1200" b="0" i="0" u="none" strike="noStrike" dirty="0">
                        <a:solidFill>
                          <a:srgbClr val="000000"/>
                        </a:solidFill>
                        <a:effectLst/>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936053970"/>
                  </a:ext>
                </a:extLst>
              </a:tr>
              <a:tr h="440703">
                <a:tc>
                  <a:txBody>
                    <a:bodyPr/>
                    <a:lstStyle/>
                    <a:p>
                      <a:pPr algn="r" fontAlgn="b"/>
                      <a:r>
                        <a:rPr lang="en-ZA" sz="1200" u="none" strike="noStrike">
                          <a:effectLst/>
                          <a:latin typeface="+mj-lt"/>
                        </a:rPr>
                        <a:t>Casual</a:t>
                      </a:r>
                      <a:endParaRPr lang="en-ZA" sz="1200" b="0" i="0" u="none" strike="noStrike">
                        <a:solidFill>
                          <a:srgbClr val="000000"/>
                        </a:solidFill>
                        <a:effectLst/>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971205596"/>
                  </a:ext>
                </a:extLst>
              </a:tr>
              <a:tr h="440703">
                <a:tc>
                  <a:txBody>
                    <a:bodyPr/>
                    <a:lstStyle/>
                    <a:p>
                      <a:pPr algn="r" fontAlgn="b"/>
                      <a:r>
                        <a:rPr lang="en-ZA" sz="1200" u="none" strike="noStrike" dirty="0">
                          <a:effectLst/>
                          <a:latin typeface="+mj-lt"/>
                        </a:rPr>
                        <a:t>Unpaid</a:t>
                      </a:r>
                      <a:endParaRPr lang="en-ZA" sz="1200" b="0" i="0" u="none" strike="noStrike" dirty="0">
                        <a:solidFill>
                          <a:srgbClr val="000000"/>
                        </a:solidFill>
                        <a:effectLst/>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933376917"/>
                  </a:ext>
                </a:extLst>
              </a:tr>
            </a:tbl>
          </a:graphicData>
        </a:graphic>
      </p:graphicFrame>
      <p:graphicFrame>
        <p:nvGraphicFramePr>
          <p:cNvPr id="11" name="Chart 10">
            <a:extLst>
              <a:ext uri="{FF2B5EF4-FFF2-40B4-BE49-F238E27FC236}">
                <a16:creationId xmlns:a16="http://schemas.microsoft.com/office/drawing/2014/main" xmlns="" id="{0ED02C89-83C5-4CB6-8362-F4ABFD0D55CC}"/>
              </a:ext>
            </a:extLst>
          </p:cNvPr>
          <p:cNvGraphicFramePr/>
          <p:nvPr>
            <p:extLst>
              <p:ext uri="{D42A27DB-BD31-4B8C-83A1-F6EECF244321}">
                <p14:modId xmlns:p14="http://schemas.microsoft.com/office/powerpoint/2010/main" val="655371338"/>
              </p:ext>
            </p:extLst>
          </p:nvPr>
        </p:nvGraphicFramePr>
        <p:xfrm>
          <a:off x="227295" y="3963030"/>
          <a:ext cx="4893361" cy="2223944"/>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5" name="Table 14">
            <a:extLst>
              <a:ext uri="{FF2B5EF4-FFF2-40B4-BE49-F238E27FC236}">
                <a16:creationId xmlns:a16="http://schemas.microsoft.com/office/drawing/2014/main" xmlns="" id="{9E39C661-3938-4D5F-920C-C18135897C1F}"/>
              </a:ext>
            </a:extLst>
          </p:cNvPr>
          <p:cNvGraphicFramePr>
            <a:graphicFrameLocks noGrp="1"/>
          </p:cNvGraphicFramePr>
          <p:nvPr/>
        </p:nvGraphicFramePr>
        <p:xfrm>
          <a:off x="608803" y="4046815"/>
          <a:ext cx="1421740" cy="2088000"/>
        </p:xfrm>
        <a:graphic>
          <a:graphicData uri="http://schemas.openxmlformats.org/drawingml/2006/table">
            <a:tbl>
              <a:tblPr>
                <a:tableStyleId>{5C22544A-7EE6-4342-B048-85BDC9FD1C3A}</a:tableStyleId>
              </a:tblPr>
              <a:tblGrid>
                <a:gridCol w="1421740">
                  <a:extLst>
                    <a:ext uri="{9D8B030D-6E8A-4147-A177-3AD203B41FA5}">
                      <a16:colId xmlns:a16="http://schemas.microsoft.com/office/drawing/2014/main" xmlns="" val="3216210660"/>
                    </a:ext>
                  </a:extLst>
                </a:gridCol>
              </a:tblGrid>
              <a:tr h="522000">
                <a:tc>
                  <a:txBody>
                    <a:bodyPr/>
                    <a:lstStyle/>
                    <a:p>
                      <a:pPr algn="r" fontAlgn="b"/>
                      <a:r>
                        <a:rPr lang="en-ZA" sz="1200" u="none" strike="noStrike" dirty="0">
                          <a:effectLst/>
                        </a:rPr>
                        <a:t>None</a:t>
                      </a:r>
                      <a:endParaRPr lang="en-ZA" sz="1200" b="0"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936053970"/>
                  </a:ext>
                </a:extLst>
              </a:tr>
              <a:tr h="522000">
                <a:tc>
                  <a:txBody>
                    <a:bodyPr/>
                    <a:lstStyle/>
                    <a:p>
                      <a:pPr algn="r" fontAlgn="b"/>
                      <a:r>
                        <a:rPr lang="en-ZA" sz="1200" b="0" i="0" u="none" strike="noStrike">
                          <a:solidFill>
                            <a:srgbClr val="000000"/>
                          </a:solidFill>
                          <a:effectLst/>
                          <a:latin typeface="Calibri" panose="020F0502020204030204" pitchFamily="34" charset="0"/>
                        </a:rPr>
                        <a:t>One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971205596"/>
                  </a:ext>
                </a:extLst>
              </a:tr>
              <a:tr h="522000">
                <a:tc>
                  <a:txBody>
                    <a:bodyPr/>
                    <a:lstStyle/>
                    <a:p>
                      <a:pPr algn="r" fontAlgn="b"/>
                      <a:r>
                        <a:rPr lang="en-ZA" sz="1200" b="0" i="0" u="none" strike="noStrike">
                          <a:solidFill>
                            <a:srgbClr val="000000"/>
                          </a:solidFill>
                          <a:effectLst/>
                          <a:latin typeface="Calibri" panose="020F0502020204030204" pitchFamily="34" charset="0"/>
                        </a:rPr>
                        <a:t>Two  to four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933376917"/>
                  </a:ext>
                </a:extLst>
              </a:tr>
              <a:tr h="522000">
                <a:tc>
                  <a:txBody>
                    <a:bodyPr/>
                    <a:lstStyle/>
                    <a:p>
                      <a:pPr algn="r" fontAlgn="b"/>
                      <a:r>
                        <a:rPr lang="en-ZA" sz="1200" b="0" i="0" u="none" strike="noStrike" dirty="0">
                          <a:solidFill>
                            <a:srgbClr val="000000"/>
                          </a:solidFill>
                          <a:effectLst/>
                          <a:latin typeface="Calibri" panose="020F0502020204030204" pitchFamily="34" charset="0"/>
                        </a:rPr>
                        <a:t>Five or more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459945223"/>
                  </a:ext>
                </a:extLst>
              </a:tr>
            </a:tbl>
          </a:graphicData>
        </a:graphic>
      </p:graphicFrame>
      <p:sp>
        <p:nvSpPr>
          <p:cNvPr id="16" name="TextBox 15">
            <a:extLst>
              <a:ext uri="{FF2B5EF4-FFF2-40B4-BE49-F238E27FC236}">
                <a16:creationId xmlns:a16="http://schemas.microsoft.com/office/drawing/2014/main" xmlns="" id="{DDFBA057-85F5-4CC5-B4E9-4EF0529175E5}"/>
              </a:ext>
            </a:extLst>
          </p:cNvPr>
          <p:cNvSpPr txBox="1"/>
          <p:nvPr/>
        </p:nvSpPr>
        <p:spPr>
          <a:xfrm>
            <a:off x="-301186" y="3572451"/>
            <a:ext cx="242063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prstClr val="black"/>
                </a:solidFill>
                <a:effectLst/>
                <a:uLnTx/>
                <a:uFillTx/>
                <a:latin typeface="Open Sans"/>
                <a:ea typeface="+mn-ea"/>
                <a:cs typeface="+mn-cs"/>
              </a:rPr>
              <a:t>Number of FULL TIME PAID employees</a:t>
            </a:r>
          </a:p>
        </p:txBody>
      </p:sp>
      <p:cxnSp>
        <p:nvCxnSpPr>
          <p:cNvPr id="67" name="Straight Connector 66">
            <a:extLst>
              <a:ext uri="{FF2B5EF4-FFF2-40B4-BE49-F238E27FC236}">
                <a16:creationId xmlns:a16="http://schemas.microsoft.com/office/drawing/2014/main" xmlns="" id="{ED2AC19B-E93F-4168-A91B-BE9E75F908DD}"/>
              </a:ext>
            </a:extLst>
          </p:cNvPr>
          <p:cNvCxnSpPr>
            <a:cxnSpLocks/>
          </p:cNvCxnSpPr>
          <p:nvPr/>
        </p:nvCxnSpPr>
        <p:spPr>
          <a:xfrm flipH="1">
            <a:off x="139698" y="2406671"/>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06ABE40F-A70E-492E-96D7-8DAD6AA36585}"/>
              </a:ext>
            </a:extLst>
          </p:cNvPr>
          <p:cNvCxnSpPr>
            <a:cxnSpLocks/>
          </p:cNvCxnSpPr>
          <p:nvPr/>
        </p:nvCxnSpPr>
        <p:spPr>
          <a:xfrm flipH="1">
            <a:off x="139698" y="284707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3A223023-650E-44B3-BCFB-074BC1E02919}"/>
              </a:ext>
            </a:extLst>
          </p:cNvPr>
          <p:cNvCxnSpPr>
            <a:cxnSpLocks/>
          </p:cNvCxnSpPr>
          <p:nvPr/>
        </p:nvCxnSpPr>
        <p:spPr>
          <a:xfrm flipH="1">
            <a:off x="139698" y="459967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C84C9626-6546-4680-929A-969FDEE98A55}"/>
              </a:ext>
            </a:extLst>
          </p:cNvPr>
          <p:cNvCxnSpPr>
            <a:cxnSpLocks/>
          </p:cNvCxnSpPr>
          <p:nvPr/>
        </p:nvCxnSpPr>
        <p:spPr>
          <a:xfrm flipH="1">
            <a:off x="139698" y="510767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xmlns="" id="{C3B198BB-AF6D-49DB-8C72-D8D19B856ACF}"/>
              </a:ext>
            </a:extLst>
          </p:cNvPr>
          <p:cNvCxnSpPr>
            <a:cxnSpLocks/>
          </p:cNvCxnSpPr>
          <p:nvPr/>
        </p:nvCxnSpPr>
        <p:spPr>
          <a:xfrm flipH="1">
            <a:off x="139698" y="562837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58DBBBCE-874E-4206-98D3-BAAC4F21428B}"/>
              </a:ext>
            </a:extLst>
          </p:cNvPr>
          <p:cNvSpPr txBox="1"/>
          <p:nvPr/>
        </p:nvSpPr>
        <p:spPr>
          <a:xfrm>
            <a:off x="653095" y="6393206"/>
            <a:ext cx="62266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a:ln>
                  <a:noFill/>
                </a:ln>
                <a:solidFill>
                  <a:prstClr val="black">
                    <a:lumMod val="65000"/>
                    <a:lumOff val="35000"/>
                  </a:prstClr>
                </a:solidFill>
                <a:effectLst/>
                <a:uLnTx/>
                <a:uFillTx/>
                <a:latin typeface="Open Sans"/>
                <a:ea typeface="+mn-ea"/>
                <a:cs typeface="+mn-cs"/>
              </a:rPr>
              <a:t>Source: MSME Survey 2016</a:t>
            </a:r>
          </a:p>
        </p:txBody>
      </p:sp>
      <p:sp>
        <p:nvSpPr>
          <p:cNvPr id="7" name="TextBox 6">
            <a:extLst>
              <a:ext uri="{FF2B5EF4-FFF2-40B4-BE49-F238E27FC236}">
                <a16:creationId xmlns:a16="http://schemas.microsoft.com/office/drawing/2014/main" xmlns="" id="{7B0135C2-4D95-4EF7-9934-F042E039390C}"/>
              </a:ext>
            </a:extLst>
          </p:cNvPr>
          <p:cNvSpPr txBox="1"/>
          <p:nvPr/>
        </p:nvSpPr>
        <p:spPr>
          <a:xfrm>
            <a:off x="2746008" y="482476"/>
            <a:ext cx="2202984"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FFFFFF">
                    <a:lumMod val="50000"/>
                  </a:srgbClr>
                </a:solidFill>
                <a:effectLst/>
                <a:uLnTx/>
                <a:uFillTx/>
                <a:latin typeface="Open Sans"/>
                <a:ea typeface="+mn-ea"/>
                <a:cs typeface="+mn-cs"/>
              </a:rPr>
              <a:t>MOSTLY INFORMAL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dirty="0">
                <a:ln>
                  <a:noFill/>
                </a:ln>
                <a:solidFill>
                  <a:srgbClr val="FFFFFF">
                    <a:lumMod val="50000"/>
                  </a:srgbClr>
                </a:solidFill>
                <a:effectLst/>
                <a:uLnTx/>
                <a:uFillTx/>
                <a:latin typeface="Open Sans"/>
                <a:ea typeface="+mn-ea"/>
                <a:cs typeface="+mn-cs"/>
              </a:rPr>
              <a:t>770,000 enterprises</a:t>
            </a:r>
          </a:p>
        </p:txBody>
      </p:sp>
      <p:sp>
        <p:nvSpPr>
          <p:cNvPr id="8" name="TextBox 7">
            <a:extLst>
              <a:ext uri="{FF2B5EF4-FFF2-40B4-BE49-F238E27FC236}">
                <a16:creationId xmlns:a16="http://schemas.microsoft.com/office/drawing/2014/main" xmlns="" id="{15826706-7AF4-4FFA-9BE8-6ED8803BB4D8}"/>
              </a:ext>
            </a:extLst>
          </p:cNvPr>
          <p:cNvSpPr txBox="1"/>
          <p:nvPr/>
        </p:nvSpPr>
        <p:spPr>
          <a:xfrm>
            <a:off x="5211120" y="494334"/>
            <a:ext cx="2249570"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001E28">
                    <a:lumMod val="75000"/>
                    <a:lumOff val="25000"/>
                  </a:srgbClr>
                </a:solidFill>
                <a:effectLst/>
                <a:uLnTx/>
                <a:uFillTx/>
                <a:latin typeface="Open Sans"/>
                <a:ea typeface="+mn-ea"/>
                <a:cs typeface="+mn-cs"/>
              </a:rPr>
              <a:t>IN BETWEENS</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001E28">
                    <a:lumMod val="75000"/>
                    <a:lumOff val="25000"/>
                  </a:srgbClr>
                </a:solidFill>
                <a:effectLst/>
                <a:uLnTx/>
                <a:uFillTx/>
                <a:latin typeface="Open Sans"/>
                <a:ea typeface="+mn-ea"/>
                <a:cs typeface="+mn-cs"/>
              </a:rPr>
              <a:t>200,000 enterprises</a:t>
            </a:r>
          </a:p>
        </p:txBody>
      </p:sp>
      <p:sp>
        <p:nvSpPr>
          <p:cNvPr id="9" name="TextBox 8">
            <a:extLst>
              <a:ext uri="{FF2B5EF4-FFF2-40B4-BE49-F238E27FC236}">
                <a16:creationId xmlns:a16="http://schemas.microsoft.com/office/drawing/2014/main" xmlns="" id="{E2C5E5B0-F674-4A35-B37E-EBF50FF2DF9B}"/>
              </a:ext>
            </a:extLst>
          </p:cNvPr>
          <p:cNvSpPr txBox="1"/>
          <p:nvPr/>
        </p:nvSpPr>
        <p:spPr>
          <a:xfrm>
            <a:off x="7786319" y="494334"/>
            <a:ext cx="1982551"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dirty="0">
                <a:ln>
                  <a:noFill/>
                </a:ln>
                <a:solidFill>
                  <a:prstClr val="black">
                    <a:lumMod val="75000"/>
                    <a:lumOff val="25000"/>
                  </a:prstClr>
                </a:solidFill>
                <a:effectLst/>
                <a:uLnTx/>
                <a:uFillTx/>
                <a:latin typeface="Open Sans"/>
                <a:ea typeface="+mn-ea"/>
                <a:cs typeface="+mn-cs"/>
              </a:rPr>
              <a:t>MOSTLY FORMAL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dirty="0">
                <a:ln>
                  <a:noFill/>
                </a:ln>
                <a:solidFill>
                  <a:prstClr val="black">
                    <a:lumMod val="75000"/>
                    <a:lumOff val="25000"/>
                  </a:prstClr>
                </a:solidFill>
                <a:effectLst/>
                <a:uLnTx/>
                <a:uFillTx/>
                <a:latin typeface="Open Sans"/>
                <a:ea typeface="+mn-ea"/>
                <a:cs typeface="+mn-cs"/>
              </a:rPr>
              <a:t>80,000 enterprises</a:t>
            </a:r>
          </a:p>
        </p:txBody>
      </p:sp>
      <p:sp>
        <p:nvSpPr>
          <p:cNvPr id="17" name="TextBox 16">
            <a:extLst>
              <a:ext uri="{FF2B5EF4-FFF2-40B4-BE49-F238E27FC236}">
                <a16:creationId xmlns:a16="http://schemas.microsoft.com/office/drawing/2014/main" xmlns="" id="{91267FEF-CFE0-4474-AF2B-B814B837314B}"/>
              </a:ext>
            </a:extLst>
          </p:cNvPr>
          <p:cNvSpPr txBox="1"/>
          <p:nvPr/>
        </p:nvSpPr>
        <p:spPr>
          <a:xfrm>
            <a:off x="10075215" y="494334"/>
            <a:ext cx="1828800"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8B0E3A"/>
                </a:solidFill>
                <a:effectLst/>
                <a:uLnTx/>
                <a:uFillTx/>
                <a:latin typeface="Open Sans"/>
                <a:ea typeface="+mn-ea"/>
                <a:cs typeface="+mn-cs"/>
              </a:rPr>
              <a:t>NAIROBI TOTAL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dirty="0">
                <a:ln>
                  <a:noFill/>
                </a:ln>
                <a:solidFill>
                  <a:srgbClr val="8B0E3A"/>
                </a:solidFill>
                <a:effectLst/>
                <a:uLnTx/>
                <a:uFillTx/>
                <a:latin typeface="Open Sans"/>
                <a:ea typeface="+mn-ea"/>
                <a:cs typeface="+mn-cs"/>
              </a:rPr>
              <a:t>1 M enterprises</a:t>
            </a:r>
          </a:p>
        </p:txBody>
      </p:sp>
      <p:cxnSp>
        <p:nvCxnSpPr>
          <p:cNvPr id="33" name="Straight Connector 32">
            <a:extLst>
              <a:ext uri="{FF2B5EF4-FFF2-40B4-BE49-F238E27FC236}">
                <a16:creationId xmlns:a16="http://schemas.microsoft.com/office/drawing/2014/main" xmlns="" id="{DB92062B-E398-458E-B8EB-713B132B183A}"/>
              </a:ext>
            </a:extLst>
          </p:cNvPr>
          <p:cNvCxnSpPr>
            <a:cxnSpLocks/>
          </p:cNvCxnSpPr>
          <p:nvPr/>
        </p:nvCxnSpPr>
        <p:spPr>
          <a:xfrm flipH="1">
            <a:off x="139698" y="202157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8486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0F394C7F-838E-4246-AEDD-72D02E25B84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7" name="Text Placeholder 2">
            <a:extLst>
              <a:ext uri="{FF2B5EF4-FFF2-40B4-BE49-F238E27FC236}">
                <a16:creationId xmlns:a16="http://schemas.microsoft.com/office/drawing/2014/main" xmlns="" id="{666A8243-C5BF-47F9-9C63-7425662BB258}"/>
              </a:ext>
            </a:extLst>
          </p:cNvPr>
          <p:cNvSpPr>
            <a:spLocks noGrp="1"/>
          </p:cNvSpPr>
          <p:nvPr>
            <p:ph type="body" sz="quarter" idx="10"/>
          </p:nvPr>
        </p:nvSpPr>
        <p:spPr>
          <a:xfrm>
            <a:off x="934916" y="171373"/>
            <a:ext cx="9797042" cy="493099"/>
          </a:xfrm>
        </p:spPr>
        <p:txBody>
          <a:bodyPr/>
          <a:lstStyle/>
          <a:p>
            <a:r>
              <a:rPr lang="en-ZA" b="1"/>
              <a:t>Labour</a:t>
            </a:r>
          </a:p>
        </p:txBody>
      </p:sp>
      <p:pic>
        <p:nvPicPr>
          <p:cNvPr id="8" name="Picture 7" descr="A close up of a logo&#10;&#10;Description automatically generated">
            <a:extLst>
              <a:ext uri="{FF2B5EF4-FFF2-40B4-BE49-F238E27FC236}">
                <a16:creationId xmlns:a16="http://schemas.microsoft.com/office/drawing/2014/main" xmlns="" id="{E116F8C2-B698-4004-B30B-B55AC90383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6006" y="203184"/>
            <a:ext cx="462597" cy="444496"/>
          </a:xfrm>
          <a:prstGeom prst="rect">
            <a:avLst/>
          </a:prstGeom>
        </p:spPr>
      </p:pic>
      <p:sp>
        <p:nvSpPr>
          <p:cNvPr id="10" name="TextBox 9">
            <a:extLst>
              <a:ext uri="{FF2B5EF4-FFF2-40B4-BE49-F238E27FC236}">
                <a16:creationId xmlns:a16="http://schemas.microsoft.com/office/drawing/2014/main" xmlns="" id="{485CEE1A-C488-4CCA-88A9-4336144CB379}"/>
              </a:ext>
            </a:extLst>
          </p:cNvPr>
          <p:cNvSpPr txBox="1"/>
          <p:nvPr/>
        </p:nvSpPr>
        <p:spPr>
          <a:xfrm>
            <a:off x="190497" y="738020"/>
            <a:ext cx="6920751" cy="615040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Business owners in the CBD contribute significantly to employment</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300" i="0" u="none" strike="noStrike" kern="1200" cap="none" spc="0" normalizeH="0" baseline="0" noProof="0" dirty="0">
                <a:ln>
                  <a:noFill/>
                </a:ln>
                <a:solidFill>
                  <a:prstClr val="black"/>
                </a:solidFill>
                <a:effectLst/>
                <a:uLnTx/>
                <a:uFillTx/>
                <a:latin typeface="Open Sans"/>
                <a:ea typeface="+mn-ea"/>
                <a:cs typeface="+mn-cs"/>
              </a:rPr>
              <a:t>Pre-</a:t>
            </a:r>
            <a:r>
              <a:rPr lang="en-US" sz="1300" dirty="0">
                <a:solidFill>
                  <a:prstClr val="black"/>
                </a:solidFill>
                <a:latin typeface="Open Sans"/>
              </a:rPr>
              <a:t>COVID-19</a:t>
            </a:r>
            <a:r>
              <a:rPr kumimoji="0" lang="en-US" sz="1300" i="0" u="none" strike="noStrike" kern="1200" cap="none" spc="0" normalizeH="0" baseline="0" noProof="0" dirty="0">
                <a:ln>
                  <a:noFill/>
                </a:ln>
                <a:solidFill>
                  <a:prstClr val="black"/>
                </a:solidFill>
                <a:effectLst/>
                <a:uLnTx/>
                <a:uFillTx/>
                <a:latin typeface="Open Sans"/>
                <a:ea typeface="+mn-ea"/>
                <a:cs typeface="+mn-cs"/>
              </a:rPr>
              <a:t>, </a:t>
            </a:r>
            <a:r>
              <a:rPr kumimoji="0" lang="en-US" sz="1300" b="1" i="0" u="none" strike="noStrike" kern="1200" cap="none" spc="0" normalizeH="0" baseline="0" noProof="0" dirty="0">
                <a:ln>
                  <a:noFill/>
                </a:ln>
                <a:solidFill>
                  <a:prstClr val="black"/>
                </a:solidFill>
                <a:effectLst/>
                <a:uLnTx/>
                <a:uFillTx/>
                <a:latin typeface="Open Sans"/>
                <a:ea typeface="+mn-ea"/>
                <a:cs typeface="+mn-cs"/>
              </a:rPr>
              <a:t>the combined </a:t>
            </a:r>
            <a:r>
              <a:rPr kumimoji="0" lang="en-US" sz="1300" b="1" i="0" u="none" strike="noStrike" kern="1200" cap="none" spc="0" normalizeH="0" baseline="0" noProof="0" dirty="0" err="1">
                <a:ln>
                  <a:noFill/>
                </a:ln>
                <a:solidFill>
                  <a:prstClr val="black"/>
                </a:solidFill>
                <a:effectLst/>
                <a:uLnTx/>
                <a:uFillTx/>
                <a:latin typeface="Open Sans"/>
                <a:ea typeface="+mn-ea"/>
                <a:cs typeface="+mn-cs"/>
              </a:rPr>
              <a:t>labour</a:t>
            </a:r>
            <a:r>
              <a:rPr kumimoji="0" lang="en-US" sz="1300" b="1" i="0" u="none" strike="noStrike" kern="1200" cap="none" spc="0" normalizeH="0" baseline="0" noProof="0" dirty="0">
                <a:ln>
                  <a:noFill/>
                </a:ln>
                <a:solidFill>
                  <a:prstClr val="black"/>
                </a:solidFill>
                <a:effectLst/>
                <a:uLnTx/>
                <a:uFillTx/>
                <a:latin typeface="Open Sans"/>
                <a:ea typeface="+mn-ea"/>
                <a:cs typeface="+mn-cs"/>
              </a:rPr>
              <a:t> force of 24 of the 34 respondents, who had employees, was over 80 people</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200" b="0" i="0" u="none" strike="noStrike" kern="1200" cap="none" spc="0" normalizeH="0" baseline="0" noProof="0" dirty="0">
                <a:ln>
                  <a:noFill/>
                </a:ln>
                <a:solidFill>
                  <a:prstClr val="black"/>
                </a:solidFill>
                <a:effectLst/>
                <a:uLnTx/>
                <a:uFillTx/>
                <a:latin typeface="Open Sans"/>
                <a:ea typeface="+mn-ea"/>
                <a:cs typeface="+mn-cs"/>
              </a:rPr>
              <a:t> </a:t>
            </a:r>
            <a:endParaRPr kumimoji="0" lang="en-US" sz="200" b="0" i="0" u="none" strike="noStrike" kern="1200" cap="none" spc="0" normalizeH="0" baseline="0" noProof="0" dirty="0">
              <a:ln>
                <a:noFill/>
              </a:ln>
              <a:solidFill>
                <a:srgbClr val="8B0E3A"/>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MSEs provide an important platform for skills building (especially for people coming from rural areas and youth)</a:t>
            </a:r>
          </a:p>
          <a:p>
            <a:pPr marL="171450" indent="-171450">
              <a:spcAft>
                <a:spcPts val="400"/>
              </a:spcAft>
              <a:buFont typeface="Arial" panose="020B0604020202020204" pitchFamily="34" charset="0"/>
              <a:buChar char="•"/>
              <a:defRPr/>
            </a:pPr>
            <a:r>
              <a:rPr lang="en-ZA" sz="1300" dirty="0">
                <a:solidFill>
                  <a:prstClr val="black"/>
                </a:solidFill>
                <a:latin typeface="Open Sans"/>
              </a:rPr>
              <a:t>They also provide an important gateway for unemployed individuals to learn critical </a:t>
            </a:r>
            <a:r>
              <a:rPr lang="en-ZA" sz="1300" b="1" dirty="0">
                <a:solidFill>
                  <a:prstClr val="black"/>
                </a:solidFill>
                <a:latin typeface="Open Sans"/>
              </a:rPr>
              <a:t>on-the-job skills and competencies</a:t>
            </a:r>
          </a:p>
          <a:p>
            <a:pPr marL="171450" indent="-171450">
              <a:spcAft>
                <a:spcPts val="400"/>
              </a:spcAft>
              <a:buFont typeface="Arial" panose="020B0604020202020204" pitchFamily="34" charset="0"/>
              <a:buChar char="•"/>
              <a:defRPr/>
            </a:pPr>
            <a:r>
              <a:rPr lang="en-ZA" sz="1300" dirty="0">
                <a:solidFill>
                  <a:prstClr val="black"/>
                </a:solidFill>
                <a:latin typeface="Open Sans"/>
              </a:rPr>
              <a:t>Some </a:t>
            </a:r>
            <a:r>
              <a:rPr lang="en-ZA" sz="1300" b="1" dirty="0">
                <a:solidFill>
                  <a:prstClr val="black"/>
                </a:solidFill>
                <a:latin typeface="Open Sans"/>
              </a:rPr>
              <a:t>staff leverage these skills</a:t>
            </a:r>
            <a:r>
              <a:rPr lang="en-ZA" sz="1300" dirty="0">
                <a:solidFill>
                  <a:prstClr val="black"/>
                </a:solidFill>
                <a:latin typeface="Open Sans"/>
              </a:rPr>
              <a:t> and the knowledge gained to </a:t>
            </a:r>
            <a:r>
              <a:rPr lang="en-ZA" sz="1300" b="1" dirty="0">
                <a:solidFill>
                  <a:prstClr val="black"/>
                </a:solidFill>
                <a:latin typeface="Open Sans"/>
              </a:rPr>
              <a:t>start their own businesses</a:t>
            </a:r>
            <a:r>
              <a:rPr lang="en-ZA" sz="1300" dirty="0">
                <a:solidFill>
                  <a:prstClr val="black"/>
                </a:solidFill>
                <a:latin typeface="Open Sans"/>
              </a:rPr>
              <a:t> in the future</a:t>
            </a:r>
          </a:p>
          <a:p>
            <a:pPr marL="171450" indent="-171450">
              <a:spcAft>
                <a:spcPts val="400"/>
              </a:spcAft>
              <a:buFont typeface="Arial" panose="020B0604020202020204" pitchFamily="34" charset="0"/>
              <a:buChar char="•"/>
              <a:defRPr/>
            </a:pPr>
            <a:r>
              <a:rPr lang="en-ZA" sz="1300" dirty="0">
                <a:solidFill>
                  <a:prstClr val="black"/>
                </a:solidFill>
                <a:latin typeface="Open Sans"/>
              </a:rPr>
              <a:t>Some MSEs interviewed even reported that their previous employer provided them with the </a:t>
            </a:r>
            <a:r>
              <a:rPr lang="en-ZA" sz="1300" b="1" dirty="0">
                <a:solidFill>
                  <a:prstClr val="black"/>
                </a:solidFill>
                <a:latin typeface="Open Sans"/>
              </a:rPr>
              <a:t>initial stock to start up their own business</a:t>
            </a:r>
          </a:p>
          <a:p>
            <a:pPr>
              <a:spcAft>
                <a:spcPts val="400"/>
              </a:spcAf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Employment is largely casual in nature and based on trust and traceability</a:t>
            </a:r>
            <a:endParaRPr kumimoji="0" lang="en-ZA" sz="1400" b="0" i="0" u="none" strike="noStrike" kern="1200" cap="none" spc="0" normalizeH="0" baseline="0" noProof="0" dirty="0">
              <a:ln>
                <a:noFill/>
              </a:ln>
              <a:solidFill>
                <a:srgbClr val="8B0E3A"/>
              </a:solidFill>
              <a:effectLst/>
              <a:uLnTx/>
              <a:uFillTx/>
              <a:latin typeface="Open Sans"/>
              <a:ea typeface="+mn-ea"/>
              <a:cs typeface="+mn-cs"/>
            </a:endParaRPr>
          </a:p>
          <a:p>
            <a:pPr marL="171450" indent="-171450">
              <a:spcAft>
                <a:spcPts val="400"/>
              </a:spcAft>
              <a:buFont typeface="Arial" panose="020B0604020202020204" pitchFamily="34" charset="0"/>
              <a:buChar char="•"/>
              <a:defRPr/>
            </a:pPr>
            <a:r>
              <a:rPr lang="en-ZA" sz="1300" dirty="0">
                <a:solidFill>
                  <a:prstClr val="black"/>
                </a:solidFill>
                <a:latin typeface="Open Sans"/>
              </a:rPr>
              <a:t>Employee relations are </a:t>
            </a:r>
            <a:r>
              <a:rPr lang="en-ZA" sz="1300" b="1" dirty="0">
                <a:solidFill>
                  <a:prstClr val="black"/>
                </a:solidFill>
                <a:latin typeface="Open Sans"/>
              </a:rPr>
              <a:t>rarely governed by written contracts</a:t>
            </a:r>
            <a:r>
              <a:rPr lang="en-ZA" sz="1300" dirty="0">
                <a:solidFill>
                  <a:prstClr val="black"/>
                </a:solidFill>
                <a:latin typeface="Open Sans"/>
              </a:rPr>
              <a:t>, but rather through social and community networks</a:t>
            </a:r>
          </a:p>
          <a:p>
            <a:pPr marL="171450" indent="-171450">
              <a:spcAft>
                <a:spcPts val="400"/>
              </a:spcAft>
              <a:buFont typeface="Arial" panose="020B0604020202020204" pitchFamily="34" charset="0"/>
              <a:buChar char="•"/>
              <a:defRPr/>
            </a:pPr>
            <a:r>
              <a:rPr lang="en-ZA" sz="1300" dirty="0">
                <a:solidFill>
                  <a:prstClr val="black"/>
                </a:solidFill>
                <a:latin typeface="Open Sans"/>
              </a:rPr>
              <a:t>Casual employment </a:t>
            </a:r>
            <a:r>
              <a:rPr kumimoji="0" lang="en-ZA" sz="1300" b="0" i="0" u="none" strike="noStrike" kern="1200" cap="none" spc="0" normalizeH="0" baseline="0" noProof="0" dirty="0">
                <a:ln>
                  <a:noFill/>
                </a:ln>
                <a:solidFill>
                  <a:prstClr val="black"/>
                </a:solidFill>
                <a:effectLst/>
                <a:uLnTx/>
                <a:uFillTx/>
                <a:latin typeface="Open Sans"/>
                <a:ea typeface="+mn-ea"/>
                <a:cs typeface="+mn-cs"/>
              </a:rPr>
              <a:t>provides business owners the </a:t>
            </a:r>
            <a:r>
              <a:rPr kumimoji="0" lang="en-ZA" sz="1300" b="1" i="0" u="none" strike="noStrike" kern="1200" cap="none" spc="0" normalizeH="0" baseline="0" noProof="0" dirty="0">
                <a:ln>
                  <a:noFill/>
                </a:ln>
                <a:solidFill>
                  <a:prstClr val="black"/>
                </a:solidFill>
                <a:effectLst/>
                <a:uLnTx/>
                <a:uFillTx/>
                <a:latin typeface="Open Sans"/>
                <a:ea typeface="+mn-ea"/>
                <a:cs typeface="+mn-cs"/>
              </a:rPr>
              <a:t>flexibility</a:t>
            </a:r>
            <a:r>
              <a:rPr kumimoji="0" lang="en-ZA" sz="1300" b="0" i="0" u="none" strike="noStrike" kern="1200" cap="none" spc="0" normalizeH="0" baseline="0" noProof="0" dirty="0">
                <a:ln>
                  <a:noFill/>
                </a:ln>
                <a:solidFill>
                  <a:prstClr val="black"/>
                </a:solidFill>
                <a:effectLst/>
                <a:uLnTx/>
                <a:uFillTx/>
                <a:latin typeface="Open Sans"/>
                <a:ea typeface="+mn-ea"/>
                <a:cs typeface="+mn-cs"/>
              </a:rPr>
              <a:t> they require to cope with seasonality and large shocks (</a:t>
            </a:r>
            <a:r>
              <a:rPr kumimoji="0" lang="en-ZA" sz="1300" b="0" i="0" u="none" strike="noStrike" kern="1200" cap="none" spc="0" normalizeH="0" baseline="0" noProof="0" dirty="0" err="1">
                <a:ln>
                  <a:noFill/>
                </a:ln>
                <a:solidFill>
                  <a:prstClr val="black"/>
                </a:solidFill>
                <a:effectLst/>
                <a:uLnTx/>
                <a:uFillTx/>
                <a:latin typeface="Open Sans"/>
                <a:ea typeface="+mn-ea"/>
                <a:cs typeface="+mn-cs"/>
              </a:rPr>
              <a:t>e.g</a:t>
            </a:r>
            <a:r>
              <a:rPr lang="en-ZA" sz="1300" dirty="0">
                <a:solidFill>
                  <a:prstClr val="black"/>
                </a:solidFill>
                <a:latin typeface="Open Sans"/>
              </a:rPr>
              <a:t>. </a:t>
            </a:r>
            <a:r>
              <a:rPr lang="en-ZA" sz="1300" dirty="0" err="1">
                <a:solidFill>
                  <a:prstClr val="black"/>
                </a:solidFill>
                <a:latin typeface="Open Sans"/>
              </a:rPr>
              <a:t>Covid</a:t>
            </a:r>
            <a:r>
              <a:rPr lang="en-ZA" sz="1300" dirty="0">
                <a:solidFill>
                  <a:prstClr val="black"/>
                </a:solidFill>
                <a:latin typeface="Open Sans"/>
              </a:rPr>
              <a:t>)</a:t>
            </a:r>
            <a:endParaRPr kumimoji="0" lang="en-ZA" sz="1300" b="0" i="0" u="none" strike="noStrike" kern="1200" cap="none" spc="0" normalizeH="0" baseline="0" noProof="0" dirty="0">
              <a:ln>
                <a:noFill/>
              </a:ln>
              <a:solidFill>
                <a:prstClr val="black"/>
              </a:solidFill>
              <a:effectLst/>
              <a:uLnTx/>
              <a:uFillTx/>
              <a:latin typeface="Open Sans"/>
              <a:ea typeface="+mn-ea"/>
              <a:cs typeface="+mn-cs"/>
            </a:endParaRP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Despite ‘</a:t>
            </a:r>
            <a:r>
              <a:rPr lang="en-ZA" sz="1300" dirty="0">
                <a:solidFill>
                  <a:prstClr val="black"/>
                </a:solidFill>
                <a:latin typeface="Open Sans"/>
              </a:rPr>
              <a:t>casual’ nature of employment, many business owners have </a:t>
            </a:r>
            <a:r>
              <a:rPr lang="en-ZA" sz="1300" b="1" dirty="0">
                <a:solidFill>
                  <a:prstClr val="black"/>
                </a:solidFill>
                <a:latin typeface="Open Sans"/>
              </a:rPr>
              <a:t>long-term relationships with their employees</a:t>
            </a:r>
            <a:r>
              <a:rPr lang="en-ZA" sz="1300" dirty="0">
                <a:solidFill>
                  <a:prstClr val="black"/>
                </a:solidFill>
                <a:latin typeface="Open Sans"/>
              </a:rPr>
              <a:t>, partly because </a:t>
            </a:r>
            <a:r>
              <a:rPr kumimoji="0" lang="en-ZA" sz="1300" b="0" i="0" u="none" strike="noStrike" kern="1200" cap="none" spc="0" normalizeH="0" baseline="0" noProof="0" dirty="0">
                <a:ln>
                  <a:noFill/>
                </a:ln>
                <a:solidFill>
                  <a:prstClr val="black"/>
                </a:solidFill>
                <a:effectLst/>
                <a:uLnTx/>
                <a:uFillTx/>
                <a:latin typeface="Open Sans"/>
                <a:ea typeface="+mn-ea"/>
                <a:cs typeface="+mn-cs"/>
              </a:rPr>
              <a:t>the business is often highly reliant on the staffs’ skills</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Permanent employees are usually paid monthly</a:t>
            </a:r>
            <a:r>
              <a:rPr lang="en-ZA" sz="1300" dirty="0">
                <a:solidFill>
                  <a:prstClr val="black"/>
                </a:solidFill>
                <a:latin typeface="Open Sans"/>
              </a:rPr>
              <a:t> but </a:t>
            </a:r>
            <a:r>
              <a:rPr lang="en-ZA" sz="1300" b="1" dirty="0">
                <a:solidFill>
                  <a:prstClr val="black"/>
                </a:solidFill>
                <a:latin typeface="Open Sans"/>
              </a:rPr>
              <a:t>o</a:t>
            </a:r>
            <a:r>
              <a:rPr kumimoji="0" lang="en-ZA" sz="1300" b="1" i="0" u="none" strike="noStrike" kern="1200" cap="none" spc="0" normalizeH="0" baseline="0" noProof="0" dirty="0" err="1">
                <a:ln>
                  <a:noFill/>
                </a:ln>
                <a:solidFill>
                  <a:prstClr val="black"/>
                </a:solidFill>
                <a:effectLst/>
                <a:uLnTx/>
                <a:uFillTx/>
                <a:latin typeface="Open Sans"/>
                <a:ea typeface="+mn-ea"/>
                <a:cs typeface="+mn-cs"/>
              </a:rPr>
              <a:t>ther</a:t>
            </a:r>
            <a:r>
              <a:rPr kumimoji="0" lang="en-ZA" sz="1300" b="1" i="0" u="none" strike="noStrike" kern="1200" cap="none" spc="0" normalizeH="0" baseline="0" noProof="0" dirty="0">
                <a:ln>
                  <a:noFill/>
                </a:ln>
                <a:solidFill>
                  <a:prstClr val="black"/>
                </a:solidFill>
                <a:effectLst/>
                <a:uLnTx/>
                <a:uFillTx/>
                <a:latin typeface="Open Sans"/>
                <a:ea typeface="+mn-ea"/>
                <a:cs typeface="+mn-cs"/>
              </a:rPr>
              <a:t> employee benefits are not common</a:t>
            </a:r>
            <a:r>
              <a:rPr kumimoji="0" lang="en-ZA" sz="1300" b="0" i="0" u="none" strike="noStrike" kern="1200" cap="none" spc="0" normalizeH="0" baseline="0" noProof="0" dirty="0">
                <a:ln>
                  <a:noFill/>
                </a:ln>
                <a:solidFill>
                  <a:prstClr val="black"/>
                </a:solidFill>
                <a:effectLst/>
                <a:uLnTx/>
                <a:uFillTx/>
                <a:latin typeface="Open Sans"/>
                <a:ea typeface="+mn-ea"/>
                <a:cs typeface="+mn-cs"/>
              </a:rPr>
              <a:t>. Paying staff on a piecemeal or commission basis is also common</a:t>
            </a:r>
          </a:p>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ZA" sz="200" b="0" i="0" u="none" strike="noStrike" kern="1200" cap="none" spc="0" normalizeH="0" baseline="0" noProof="0" dirty="0">
              <a:ln>
                <a:noFill/>
              </a:ln>
              <a:solidFill>
                <a:prstClr val="black"/>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COVID-19 impact</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COVID-19 had a significant impact on the ability of businesses to support employees with </a:t>
            </a:r>
            <a:r>
              <a:rPr kumimoji="0" lang="en-ZA" sz="1300" b="1" i="0" u="none" strike="noStrike" kern="1200" cap="none" spc="0" normalizeH="0" baseline="0" noProof="0" dirty="0">
                <a:ln>
                  <a:noFill/>
                </a:ln>
                <a:solidFill>
                  <a:prstClr val="black"/>
                </a:solidFill>
                <a:effectLst/>
                <a:uLnTx/>
                <a:uFillTx/>
                <a:latin typeface="Open Sans"/>
                <a:ea typeface="+mn-ea"/>
                <a:cs typeface="+mn-cs"/>
              </a:rPr>
              <a:t>many business owners reporting that they had to let go of their staff </a:t>
            </a:r>
            <a:r>
              <a:rPr kumimoji="0" lang="en-ZA" sz="1300" b="0" i="0" u="none" strike="noStrike" kern="1200" cap="none" spc="0" normalizeH="0" baseline="0" noProof="0" dirty="0">
                <a:ln>
                  <a:noFill/>
                </a:ln>
                <a:solidFill>
                  <a:prstClr val="black"/>
                </a:solidFill>
                <a:effectLst/>
                <a:uLnTx/>
                <a:uFillTx/>
                <a:latin typeface="Open Sans"/>
                <a:ea typeface="+mn-ea"/>
                <a:cs typeface="+mn-cs"/>
              </a:rPr>
              <a:t>over the hard lock-down period. </a:t>
            </a:r>
            <a:r>
              <a:rPr lang="en-ZA" sz="1300" dirty="0">
                <a:solidFill>
                  <a:prstClr val="black"/>
                </a:solidFill>
                <a:latin typeface="Open Sans"/>
              </a:rPr>
              <a:t>H</a:t>
            </a:r>
            <a:r>
              <a:rPr kumimoji="0" lang="en-ZA" sz="1300" b="0" i="0" u="none" strike="noStrike" kern="1200" cap="none" spc="0" normalizeH="0" baseline="0" noProof="0" dirty="0" err="1">
                <a:ln>
                  <a:noFill/>
                </a:ln>
                <a:solidFill>
                  <a:prstClr val="black"/>
                </a:solidFill>
                <a:effectLst/>
                <a:uLnTx/>
                <a:uFillTx/>
                <a:latin typeface="Open Sans"/>
                <a:ea typeface="+mn-ea"/>
                <a:cs typeface="+mn-cs"/>
              </a:rPr>
              <a:t>owever</a:t>
            </a:r>
            <a:r>
              <a:rPr kumimoji="0" lang="en-ZA" sz="1300" b="0" i="0" u="none" strike="noStrike" kern="1200" cap="none" spc="0" normalizeH="0" baseline="0" noProof="0" dirty="0">
                <a:ln>
                  <a:noFill/>
                </a:ln>
                <a:solidFill>
                  <a:prstClr val="black"/>
                </a:solidFill>
                <a:effectLst/>
                <a:uLnTx/>
                <a:uFillTx/>
                <a:latin typeface="Open Sans"/>
                <a:ea typeface="+mn-ea"/>
                <a:cs typeface="+mn-cs"/>
              </a:rPr>
              <a:t>, there is </a:t>
            </a:r>
            <a:r>
              <a:rPr kumimoji="0" lang="en-ZA" sz="1300" i="0" u="none" strike="noStrike" kern="1200" cap="none" spc="0" normalizeH="0" baseline="0" noProof="0" dirty="0">
                <a:ln>
                  <a:noFill/>
                </a:ln>
                <a:solidFill>
                  <a:prstClr val="black"/>
                </a:solidFill>
                <a:effectLst/>
                <a:uLnTx/>
                <a:uFillTx/>
                <a:latin typeface="Open Sans"/>
                <a:ea typeface="+mn-ea"/>
                <a:cs typeface="+mn-cs"/>
              </a:rPr>
              <a:t>some evidence that employees are </a:t>
            </a:r>
            <a:r>
              <a:rPr kumimoji="0" lang="en-ZA" sz="1300" b="1" i="0" u="none" strike="noStrike" kern="1200" cap="none" spc="0" normalizeH="0" baseline="0" noProof="0" dirty="0">
                <a:ln>
                  <a:noFill/>
                </a:ln>
                <a:solidFill>
                  <a:prstClr val="black"/>
                </a:solidFill>
                <a:effectLst/>
                <a:uLnTx/>
                <a:uFillTx/>
                <a:latin typeface="Open Sans"/>
                <a:ea typeface="+mn-ea"/>
                <a:cs typeface="+mn-cs"/>
              </a:rPr>
              <a:t>starting to return to the businesses</a:t>
            </a:r>
          </a:p>
        </p:txBody>
      </p:sp>
      <p:sp>
        <p:nvSpPr>
          <p:cNvPr id="12" name="Speech Bubble: Rectangle with Corners Rounded 11">
            <a:extLst>
              <a:ext uri="{FF2B5EF4-FFF2-40B4-BE49-F238E27FC236}">
                <a16:creationId xmlns:a16="http://schemas.microsoft.com/office/drawing/2014/main" xmlns="" id="{A249695E-9E24-498C-AAD7-8AF290297549}"/>
              </a:ext>
            </a:extLst>
          </p:cNvPr>
          <p:cNvSpPr/>
          <p:nvPr/>
        </p:nvSpPr>
        <p:spPr>
          <a:xfrm>
            <a:off x="7213597" y="1578668"/>
            <a:ext cx="4847036" cy="1335199"/>
          </a:xfrm>
          <a:prstGeom prst="wedgeRoundRectCallout">
            <a:avLst>
              <a:gd name="adj1" fmla="val 35606"/>
              <a:gd name="adj2" fmla="val 63236"/>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 name="TextBox 13">
            <a:extLst>
              <a:ext uri="{FF2B5EF4-FFF2-40B4-BE49-F238E27FC236}">
                <a16:creationId xmlns:a16="http://schemas.microsoft.com/office/drawing/2014/main" xmlns="" id="{CC31ED8C-48D7-40EB-94BD-E3F58C1AD514}"/>
              </a:ext>
            </a:extLst>
          </p:cNvPr>
          <p:cNvSpPr txBox="1"/>
          <p:nvPr/>
        </p:nvSpPr>
        <p:spPr>
          <a:xfrm>
            <a:off x="7213597" y="1647454"/>
            <a:ext cx="484703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black"/>
                </a:solidFill>
                <a:effectLst/>
                <a:uLnTx/>
                <a:uFillTx/>
                <a:latin typeface="Open Sans"/>
                <a:ea typeface="+mn-ea"/>
                <a:cs typeface="+mn-cs"/>
              </a:rPr>
              <a:t>Without them there is nothing I can do by myself</a:t>
            </a:r>
            <a:r>
              <a:rPr kumimoji="0" lang="en-US" sz="1400" b="0" i="1" u="none" strike="noStrike" kern="1200" cap="none" spc="0" normalizeH="0" baseline="0" noProof="0">
                <a:ln>
                  <a:noFill/>
                </a:ln>
                <a:solidFill>
                  <a:prstClr val="black"/>
                </a:solidFill>
                <a:effectLst/>
                <a:uLnTx/>
                <a:uFillTx/>
                <a:latin typeface="Open Sans"/>
                <a:ea typeface="+mn-ea"/>
                <a:cs typeface="+mn-cs"/>
              </a:rPr>
              <a:t>, when customers come in, I need to have employees to attend to them. </a:t>
            </a:r>
            <a:r>
              <a:rPr kumimoji="0" lang="en-US" sz="1400" b="1" i="1" u="none" strike="noStrike" kern="1200" cap="none" spc="0" normalizeH="0" baseline="0" noProof="0">
                <a:ln>
                  <a:noFill/>
                </a:ln>
                <a:solidFill>
                  <a:prstClr val="black"/>
                </a:solidFill>
                <a:effectLst/>
                <a:uLnTx/>
                <a:uFillTx/>
                <a:latin typeface="Open Sans"/>
                <a:ea typeface="+mn-ea"/>
                <a:cs typeface="+mn-cs"/>
              </a:rPr>
              <a:t>They also have to do excellent work so that customers can come again and again </a:t>
            </a:r>
            <a:r>
              <a:rPr kumimoji="0" lang="en-US" sz="1400" b="0" i="1" u="none" strike="noStrike" kern="1200" cap="none" spc="0" normalizeH="0" baseline="0" noProof="0">
                <a:ln>
                  <a:noFill/>
                </a:ln>
                <a:solidFill>
                  <a:prstClr val="black"/>
                </a:solidFill>
                <a:effectLst/>
                <a:uLnTx/>
                <a:uFillTx/>
                <a:latin typeface="Open Sans"/>
                <a:ea typeface="+mn-ea"/>
                <a:cs typeface="+mn-cs"/>
              </a:rPr>
              <a:t>–</a:t>
            </a:r>
            <a:r>
              <a:rPr kumimoji="0" lang="en-US" sz="1400" b="1" i="1" u="none" strike="noStrike" kern="1200" cap="none" spc="0" normalizeH="0" baseline="0" noProof="0">
                <a:ln>
                  <a:noFill/>
                </a:ln>
                <a:solidFill>
                  <a:prstClr val="black"/>
                </a:solidFill>
                <a:effectLst/>
                <a:uLnTx/>
                <a:uFillTx/>
                <a:latin typeface="Open Sans"/>
                <a:ea typeface="+mn-ea"/>
                <a:cs typeface="+mn-cs"/>
              </a:rPr>
              <a:t> </a:t>
            </a:r>
            <a:r>
              <a:rPr kumimoji="0" lang="en-US" sz="1400" b="0" i="0" u="none" strike="noStrike" kern="1200" cap="none" spc="0" normalizeH="0" baseline="0" noProof="0">
                <a:ln>
                  <a:noFill/>
                </a:ln>
                <a:solidFill>
                  <a:prstClr val="black"/>
                </a:solidFill>
                <a:effectLst/>
                <a:uLnTx/>
                <a:uFillTx/>
                <a:latin typeface="Open Sans"/>
                <a:ea typeface="+mn-ea"/>
                <a:cs typeface="+mn-cs"/>
              </a:rPr>
              <a:t>Female, 53, Salon</a:t>
            </a:r>
            <a:endParaRPr kumimoji="0" lang="en-ZA" sz="1400" b="0" i="0" u="none" strike="noStrike" kern="1200" cap="none" spc="0" normalizeH="0" baseline="0" noProof="0">
              <a:ln>
                <a:noFill/>
              </a:ln>
              <a:solidFill>
                <a:prstClr val="black"/>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xmlns="" id="{06A00C34-9590-4B54-B8E6-DCBA0FE992B2}"/>
              </a:ext>
            </a:extLst>
          </p:cNvPr>
          <p:cNvSpPr txBox="1"/>
          <p:nvPr/>
        </p:nvSpPr>
        <p:spPr>
          <a:xfrm>
            <a:off x="7315946" y="3198415"/>
            <a:ext cx="4642338" cy="1021690"/>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1" i="1" u="none" strike="noStrike" kern="1200" cap="none" spc="0" normalizeH="0" baseline="0" noProof="0">
                <a:ln>
                  <a:noFill/>
                </a:ln>
                <a:solidFill>
                  <a:prstClr val="black"/>
                </a:solidFill>
                <a:effectLst/>
                <a:uLnTx/>
                <a:uFillTx/>
                <a:latin typeface="Open Sans"/>
                <a:ea typeface="+mn-ea"/>
                <a:cs typeface="+mn-cs"/>
              </a:rPr>
              <a:t>My employees are from my homeland</a:t>
            </a:r>
            <a:r>
              <a:rPr kumimoji="0" lang="en-US" sz="1400" b="0" i="1" u="none" strike="noStrike" kern="1200" cap="none" spc="0" normalizeH="0" baseline="0" noProof="0">
                <a:ln>
                  <a:noFill/>
                </a:ln>
                <a:solidFill>
                  <a:prstClr val="black"/>
                </a:solidFill>
                <a:effectLst/>
                <a:uLnTx/>
                <a:uFillTx/>
                <a:latin typeface="Open Sans"/>
                <a:ea typeface="+mn-ea"/>
                <a:cs typeface="+mn-cs"/>
              </a:rPr>
              <a:t>, these are people I am familiar with and in case of any problem, </a:t>
            </a:r>
            <a:r>
              <a:rPr kumimoji="0" lang="en-US" sz="1400" b="1" i="1" u="none" strike="noStrike" kern="1200" cap="none" spc="0" normalizeH="0" baseline="0" noProof="0">
                <a:ln>
                  <a:noFill/>
                </a:ln>
                <a:solidFill>
                  <a:prstClr val="black"/>
                </a:solidFill>
                <a:effectLst/>
                <a:uLnTx/>
                <a:uFillTx/>
                <a:latin typeface="Open Sans"/>
                <a:ea typeface="+mn-ea"/>
                <a:cs typeface="+mn-cs"/>
              </a:rPr>
              <a:t>I can trace them back to their parents’ home </a:t>
            </a:r>
            <a:r>
              <a:rPr kumimoji="0" lang="en-US" sz="1400" b="0" i="1" u="none" strike="noStrike" kern="1200" cap="none" spc="0" normalizeH="0" baseline="0" noProof="0">
                <a:ln>
                  <a:noFill/>
                </a:ln>
                <a:solidFill>
                  <a:prstClr val="black"/>
                </a:solidFill>
                <a:effectLst/>
                <a:uLnTx/>
                <a:uFillTx/>
                <a:latin typeface="Open Sans"/>
                <a:ea typeface="+mn-ea"/>
                <a:cs typeface="+mn-cs"/>
              </a:rPr>
              <a:t>– </a:t>
            </a:r>
            <a:r>
              <a:rPr kumimoji="0" lang="en-US" sz="1400" b="0" i="0" u="none" strike="noStrike" kern="1200" cap="none" spc="0" normalizeH="0" baseline="0" noProof="0">
                <a:ln>
                  <a:noFill/>
                </a:ln>
                <a:solidFill>
                  <a:prstClr val="black"/>
                </a:solidFill>
                <a:effectLst/>
                <a:uLnTx/>
                <a:uFillTx/>
                <a:latin typeface="Open Sans"/>
                <a:ea typeface="+mn-ea"/>
                <a:cs typeface="+mn-cs"/>
              </a:rPr>
              <a:t>Female, 53, Metal products</a:t>
            </a:r>
          </a:p>
        </p:txBody>
      </p:sp>
      <p:sp>
        <p:nvSpPr>
          <p:cNvPr id="18" name="Speech Bubble: Rectangle with Corners Rounded 17">
            <a:extLst>
              <a:ext uri="{FF2B5EF4-FFF2-40B4-BE49-F238E27FC236}">
                <a16:creationId xmlns:a16="http://schemas.microsoft.com/office/drawing/2014/main" xmlns="" id="{FD661C0A-B645-48E8-9336-5AB3090F3708}"/>
              </a:ext>
            </a:extLst>
          </p:cNvPr>
          <p:cNvSpPr/>
          <p:nvPr/>
        </p:nvSpPr>
        <p:spPr>
          <a:xfrm>
            <a:off x="7213597" y="3175037"/>
            <a:ext cx="4847036" cy="1152000"/>
          </a:xfrm>
          <a:prstGeom prst="wedgeRoundRectCallout">
            <a:avLst>
              <a:gd name="adj1" fmla="val -36558"/>
              <a:gd name="adj2" fmla="val 65768"/>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0" name="TextBox 19">
            <a:extLst>
              <a:ext uri="{FF2B5EF4-FFF2-40B4-BE49-F238E27FC236}">
                <a16:creationId xmlns:a16="http://schemas.microsoft.com/office/drawing/2014/main" xmlns="" id="{BA025F2F-B3F6-43E8-BA9F-4512E02E14CD}"/>
              </a:ext>
            </a:extLst>
          </p:cNvPr>
          <p:cNvSpPr txBox="1"/>
          <p:nvPr/>
        </p:nvSpPr>
        <p:spPr>
          <a:xfrm>
            <a:off x="7378089" y="397220"/>
            <a:ext cx="4518052" cy="784702"/>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Open Sans"/>
                <a:ea typeface="+mn-ea"/>
                <a:cs typeface="+mn-cs"/>
              </a:rPr>
              <a:t>We have to give the young men some work to do; </a:t>
            </a:r>
            <a:r>
              <a:rPr kumimoji="0" lang="en-US" sz="1400" b="1" i="1" u="none" strike="noStrike" kern="1200" cap="none" spc="0" normalizeH="0" baseline="0" noProof="0">
                <a:ln>
                  <a:noFill/>
                </a:ln>
                <a:solidFill>
                  <a:prstClr val="black"/>
                </a:solidFill>
                <a:effectLst/>
                <a:uLnTx/>
                <a:uFillTx/>
                <a:latin typeface="Open Sans"/>
                <a:ea typeface="+mn-ea"/>
                <a:cs typeface="+mn-cs"/>
              </a:rPr>
              <a:t>we have brought some of them from the rural area to work so we must support them </a:t>
            </a:r>
            <a:r>
              <a:rPr kumimoji="0" lang="en-US" sz="1400" b="0" i="1" u="none" strike="noStrike" kern="1200" cap="none" spc="0" normalizeH="0" baseline="0" noProof="0">
                <a:ln>
                  <a:noFill/>
                </a:ln>
                <a:solidFill>
                  <a:prstClr val="black"/>
                </a:solidFill>
                <a:effectLst/>
                <a:uLnTx/>
                <a:uFillTx/>
                <a:latin typeface="Open Sans"/>
                <a:ea typeface="+mn-ea"/>
                <a:cs typeface="+mn-cs"/>
              </a:rPr>
              <a:t>– Tom, metal work</a:t>
            </a:r>
          </a:p>
        </p:txBody>
      </p:sp>
      <p:sp>
        <p:nvSpPr>
          <p:cNvPr id="22" name="Speech Bubble: Rectangle with Corners Rounded 21">
            <a:extLst>
              <a:ext uri="{FF2B5EF4-FFF2-40B4-BE49-F238E27FC236}">
                <a16:creationId xmlns:a16="http://schemas.microsoft.com/office/drawing/2014/main" xmlns="" id="{996B1E34-A804-4BA9-B2A4-1B6B502B9C6C}"/>
              </a:ext>
            </a:extLst>
          </p:cNvPr>
          <p:cNvSpPr/>
          <p:nvPr/>
        </p:nvSpPr>
        <p:spPr>
          <a:xfrm>
            <a:off x="7213597" y="332065"/>
            <a:ext cx="4847036" cy="989713"/>
          </a:xfrm>
          <a:prstGeom prst="wedgeRoundRectCallout">
            <a:avLst>
              <a:gd name="adj1" fmla="val -37771"/>
              <a:gd name="adj2" fmla="val 64583"/>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4" name="TextBox 23">
            <a:extLst>
              <a:ext uri="{FF2B5EF4-FFF2-40B4-BE49-F238E27FC236}">
                <a16:creationId xmlns:a16="http://schemas.microsoft.com/office/drawing/2014/main" xmlns="" id="{AAD36509-F4BF-4175-A5E9-0DDF7092D16E}"/>
              </a:ext>
            </a:extLst>
          </p:cNvPr>
          <p:cNvSpPr txBox="1"/>
          <p:nvPr/>
        </p:nvSpPr>
        <p:spPr>
          <a:xfrm>
            <a:off x="7246074" y="4756103"/>
            <a:ext cx="4934884" cy="1495666"/>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Open Sans"/>
                <a:ea typeface="Calibri" panose="020F0502020204030204" pitchFamily="34" charset="0"/>
                <a:cs typeface="Times New Roman" panose="02020603050405020304" pitchFamily="18" charset="0"/>
              </a:rPr>
              <a:t>Before </a:t>
            </a:r>
            <a:r>
              <a:rPr kumimoji="0" lang="en-US" sz="1400" b="1" i="1" u="none" strike="noStrike" kern="1200" cap="none" spc="0" normalizeH="0" baseline="0" noProof="0" dirty="0" err="1">
                <a:ln>
                  <a:noFill/>
                </a:ln>
                <a:solidFill>
                  <a:prstClr val="black"/>
                </a:solidFill>
                <a:effectLst/>
                <a:uLnTx/>
                <a:uFillTx/>
                <a:latin typeface="Open Sans"/>
                <a:ea typeface="Calibri" panose="020F0502020204030204" pitchFamily="34" charset="0"/>
                <a:cs typeface="Times New Roman" panose="02020603050405020304" pitchFamily="18" charset="0"/>
              </a:rPr>
              <a:t>Covid</a:t>
            </a:r>
            <a:r>
              <a:rPr kumimoji="0" lang="en-US" sz="1400" b="1" i="1" u="none" strike="noStrike" kern="1200" cap="none" spc="0" normalizeH="0" baseline="0" noProof="0" dirty="0">
                <a:ln>
                  <a:noFill/>
                </a:ln>
                <a:solidFill>
                  <a:prstClr val="black"/>
                </a:solidFill>
                <a:effectLst/>
                <a:uLnTx/>
                <a:uFillTx/>
                <a:latin typeface="Open Sans"/>
                <a:ea typeface="Calibri" panose="020F0502020204030204" pitchFamily="34" charset="0"/>
                <a:cs typeface="Times New Roman" panose="02020603050405020304" pitchFamily="18" charset="0"/>
              </a:rPr>
              <a:t>, I had 20 employees but I had to let them go when the Pandemic started</a:t>
            </a:r>
            <a:r>
              <a:rPr kumimoji="0" lang="en-US" sz="1400" b="0" i="1" u="none" strike="noStrike" kern="1200" cap="none" spc="0" normalizeH="0" baseline="0" noProof="0" dirty="0">
                <a:ln>
                  <a:noFill/>
                </a:ln>
                <a:solidFill>
                  <a:prstClr val="black"/>
                </a:solidFill>
                <a:effectLst/>
                <a:uLnTx/>
                <a:uFillTx/>
                <a:latin typeface="Open Sans"/>
                <a:ea typeface="Calibri" panose="020F0502020204030204" pitchFamily="34" charset="0"/>
                <a:cs typeface="Times New Roman" panose="02020603050405020304" pitchFamily="18" charset="0"/>
              </a:rPr>
              <a:t>; I closed the shop for 2 weeks; when I came back, I started with the masks hence I had to get employees skilled in the same. However, </a:t>
            </a:r>
            <a:r>
              <a:rPr kumimoji="0" lang="en-US" sz="1400" b="1" i="1" u="none" strike="noStrike" kern="1200" cap="none" spc="0" normalizeH="0" baseline="0" noProof="0" dirty="0">
                <a:ln>
                  <a:noFill/>
                </a:ln>
                <a:solidFill>
                  <a:prstClr val="black"/>
                </a:solidFill>
                <a:effectLst/>
                <a:uLnTx/>
                <a:uFillTx/>
                <a:latin typeface="Open Sans"/>
                <a:ea typeface="Calibri" panose="020F0502020204030204" pitchFamily="34" charset="0"/>
                <a:cs typeface="Times New Roman" panose="02020603050405020304" pitchFamily="18" charset="0"/>
              </a:rPr>
              <a:t>things are slowly going back to normal some of my old employees are back</a:t>
            </a:r>
            <a:r>
              <a:rPr kumimoji="0" lang="en-US" sz="1400" b="0" i="1" u="none" strike="noStrike" kern="1200" cap="none" spc="0" normalizeH="0" baseline="0" noProof="0" dirty="0">
                <a:ln>
                  <a:noFill/>
                </a:ln>
                <a:solidFill>
                  <a:prstClr val="black"/>
                </a:solidFill>
                <a:effectLst/>
                <a:uLnTx/>
                <a:uFillTx/>
                <a:latin typeface="Open Sans"/>
                <a:ea typeface="Calibri" panose="020F0502020204030204" pitchFamily="34" charset="0"/>
                <a:cs typeface="Times New Roman" panose="02020603050405020304" pitchFamily="18" charset="0"/>
              </a:rPr>
              <a:t> – </a:t>
            </a:r>
            <a:r>
              <a:rPr kumimoji="0" lang="en-US" sz="1400" b="0" i="0" u="none" strike="noStrike" kern="1200" cap="none" spc="0" normalizeH="0" baseline="0" noProof="0" dirty="0">
                <a:ln>
                  <a:noFill/>
                </a:ln>
                <a:solidFill>
                  <a:prstClr val="black"/>
                </a:solidFill>
                <a:effectLst/>
                <a:uLnTx/>
                <a:uFillTx/>
                <a:latin typeface="Open Sans"/>
                <a:ea typeface="Calibri" panose="020F0502020204030204" pitchFamily="34" charset="0"/>
                <a:cs typeface="Times New Roman" panose="02020603050405020304" pitchFamily="18" charset="0"/>
              </a:rPr>
              <a:t>Female, 38, Tailor</a:t>
            </a:r>
          </a:p>
        </p:txBody>
      </p:sp>
      <p:sp>
        <p:nvSpPr>
          <p:cNvPr id="26" name="Speech Bubble: Rectangle with Corners Rounded 25">
            <a:extLst>
              <a:ext uri="{FF2B5EF4-FFF2-40B4-BE49-F238E27FC236}">
                <a16:creationId xmlns:a16="http://schemas.microsoft.com/office/drawing/2014/main" xmlns="" id="{2027133F-4EF8-4627-84A3-9FA1E0FC9830}"/>
              </a:ext>
            </a:extLst>
          </p:cNvPr>
          <p:cNvSpPr/>
          <p:nvPr/>
        </p:nvSpPr>
        <p:spPr>
          <a:xfrm>
            <a:off x="7213597" y="4645273"/>
            <a:ext cx="4845600" cy="1708799"/>
          </a:xfrm>
          <a:prstGeom prst="wedgeRoundRectCallout">
            <a:avLst>
              <a:gd name="adj1" fmla="val -38214"/>
              <a:gd name="adj2" fmla="val 65736"/>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1500894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086D1C1-1CEB-4164-8BC4-9884CE5FE0DB}"/>
              </a:ext>
            </a:extLst>
          </p:cNvPr>
          <p:cNvSpPr>
            <a:spLocks noGrp="1"/>
          </p:cNvSpPr>
          <p:nvPr>
            <p:ph type="body" sz="quarter" idx="10"/>
          </p:nvPr>
        </p:nvSpPr>
        <p:spPr>
          <a:xfrm>
            <a:off x="290225" y="191354"/>
            <a:ext cx="8376520" cy="493099"/>
          </a:xfrm>
        </p:spPr>
        <p:txBody>
          <a:bodyPr/>
          <a:lstStyle/>
          <a:p>
            <a:r>
              <a:rPr lang="en-ZA" sz="3200" b="1"/>
              <a:t>Methodology</a:t>
            </a:r>
          </a:p>
        </p:txBody>
      </p:sp>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9" name="TextBox 8">
            <a:extLst>
              <a:ext uri="{FF2B5EF4-FFF2-40B4-BE49-F238E27FC236}">
                <a16:creationId xmlns:a16="http://schemas.microsoft.com/office/drawing/2014/main" xmlns="" id="{4740E8A7-AFC4-4BC4-A03D-B90CF9D29C1B}"/>
              </a:ext>
            </a:extLst>
          </p:cNvPr>
          <p:cNvSpPr txBox="1"/>
          <p:nvPr/>
        </p:nvSpPr>
        <p:spPr>
          <a:xfrm>
            <a:off x="516894" y="2580502"/>
            <a:ext cx="3536487" cy="3985706"/>
          </a:xfrm>
          <a:prstGeom prst="rect">
            <a:avLst/>
          </a:prstGeom>
          <a:noFill/>
        </p:spPr>
        <p:txBody>
          <a:bodyPr wrap="square" rtlCol="0">
            <a:spAutoFit/>
          </a:bodyPr>
          <a:lstStyle/>
          <a:p>
            <a:pPr marL="180000" marR="0" lvl="0" indent="-180000" algn="l" defTabSz="914400" rtl="0" eaLnBrk="1" fontAlgn="auto" latinLnBrk="0" hangingPunct="1">
              <a:lnSpc>
                <a:spcPct val="100000"/>
              </a:lnSpc>
              <a:spcBef>
                <a:spcPts val="0"/>
              </a:spcBef>
              <a:spcAft>
                <a:spcPts val="600"/>
              </a:spcAft>
              <a:buClr>
                <a:srgbClr val="8B0E3A"/>
              </a:buClr>
              <a:buSzPct val="120000"/>
              <a:buFont typeface="Arial" panose="020B0604020202020204" pitchFamily="34" charset="0"/>
              <a:buChar char="•"/>
              <a:tabLst/>
              <a:defRPr/>
            </a:pPr>
            <a:r>
              <a:rPr kumimoji="0" lang="en-ZA" sz="1400" b="1" i="0" u="none" strike="noStrike" kern="1200" cap="none" spc="0" normalizeH="0" baseline="0" noProof="0">
                <a:ln>
                  <a:noFill/>
                </a:ln>
                <a:solidFill>
                  <a:prstClr val="black"/>
                </a:solidFill>
                <a:effectLst/>
                <a:uLnTx/>
                <a:uFillTx/>
                <a:latin typeface="Open Sans"/>
                <a:ea typeface="+mn-ea"/>
                <a:cs typeface="+mn-cs"/>
              </a:rPr>
              <a:t>34 interviews</a:t>
            </a:r>
            <a:r>
              <a:rPr kumimoji="0" lang="en-ZA" sz="1400" b="0" i="0" u="none" strike="noStrike" kern="1200" cap="none" spc="0" normalizeH="0" baseline="0" noProof="0">
                <a:ln>
                  <a:noFill/>
                </a:ln>
                <a:solidFill>
                  <a:prstClr val="black"/>
                </a:solidFill>
                <a:effectLst/>
                <a:uLnTx/>
                <a:uFillTx/>
                <a:latin typeface="Open Sans"/>
                <a:ea typeface="+mn-ea"/>
                <a:cs typeface="+mn-cs"/>
              </a:rPr>
              <a:t> with MSE business owners across various sectors, genders and ages (see annex for respondent profile)</a:t>
            </a:r>
          </a:p>
          <a:p>
            <a:pPr marL="180000" marR="0" lvl="0" indent="-180000" algn="l" defTabSz="914400" rtl="0" eaLnBrk="1" fontAlgn="auto" latinLnBrk="0" hangingPunct="1">
              <a:lnSpc>
                <a:spcPct val="100000"/>
              </a:lnSpc>
              <a:spcBef>
                <a:spcPts val="0"/>
              </a:spcBef>
              <a:spcAft>
                <a:spcPts val="600"/>
              </a:spcAft>
              <a:buClr>
                <a:srgbClr val="8B0E3A"/>
              </a:buClr>
              <a:buSzPct val="120000"/>
              <a:buFont typeface="Arial" panose="020B0604020202020204" pitchFamily="34" charset="0"/>
              <a:buChar char="•"/>
              <a:tabLst/>
              <a:defRPr/>
            </a:pPr>
            <a:r>
              <a:rPr kumimoji="0" lang="en-ZA" sz="1400" b="0" i="0" u="none" strike="noStrike" kern="1200" cap="none" spc="0" normalizeH="0" baseline="0" noProof="0">
                <a:ln>
                  <a:noFill/>
                </a:ln>
                <a:solidFill>
                  <a:prstClr val="black"/>
                </a:solidFill>
                <a:effectLst/>
                <a:uLnTx/>
                <a:uFillTx/>
                <a:latin typeface="Open Sans"/>
                <a:ea typeface="+mn-ea"/>
                <a:cs typeface="+mn-cs"/>
              </a:rPr>
              <a:t>All business owners were located within the </a:t>
            </a:r>
            <a:r>
              <a:rPr kumimoji="0" lang="en-ZA" sz="1400" b="1" i="0" u="none" strike="noStrike" kern="1200" cap="none" spc="0" normalizeH="0" baseline="0" noProof="0" err="1">
                <a:ln>
                  <a:noFill/>
                </a:ln>
                <a:solidFill>
                  <a:prstClr val="black"/>
                </a:solidFill>
                <a:effectLst/>
                <a:uLnTx/>
                <a:uFillTx/>
                <a:latin typeface="Open Sans"/>
                <a:ea typeface="+mn-ea"/>
                <a:cs typeface="+mn-cs"/>
              </a:rPr>
              <a:t>Starehe</a:t>
            </a:r>
            <a:r>
              <a:rPr kumimoji="0" lang="en-ZA" sz="1400" b="1" i="0" u="none" strike="noStrike" kern="1200" cap="none" spc="0" normalizeH="0" baseline="0" noProof="0">
                <a:ln>
                  <a:noFill/>
                </a:ln>
                <a:solidFill>
                  <a:prstClr val="black"/>
                </a:solidFill>
                <a:effectLst/>
                <a:uLnTx/>
                <a:uFillTx/>
                <a:latin typeface="Open Sans"/>
                <a:ea typeface="+mn-ea"/>
                <a:cs typeface="+mn-cs"/>
              </a:rPr>
              <a:t> constituency </a:t>
            </a:r>
            <a:r>
              <a:rPr kumimoji="0" lang="en-ZA" sz="1400" b="0" i="0" u="none" strike="noStrike" kern="1200" cap="none" spc="0" normalizeH="0" baseline="0" noProof="0">
                <a:ln>
                  <a:noFill/>
                </a:ln>
                <a:solidFill>
                  <a:prstClr val="black"/>
                </a:solidFill>
                <a:effectLst/>
                <a:uLnTx/>
                <a:uFillTx/>
                <a:latin typeface="Open Sans"/>
                <a:ea typeface="+mn-ea"/>
                <a:cs typeface="+mn-cs"/>
              </a:rPr>
              <a:t>with a specific focus on </a:t>
            </a:r>
            <a:r>
              <a:rPr kumimoji="0" lang="en-ZA" sz="1400" b="1" i="0" u="none" strike="noStrike" kern="1200" cap="none" spc="0" normalizeH="0" baseline="0" noProof="0">
                <a:ln>
                  <a:noFill/>
                </a:ln>
                <a:solidFill>
                  <a:prstClr val="black"/>
                </a:solidFill>
                <a:effectLst/>
                <a:uLnTx/>
                <a:uFillTx/>
                <a:latin typeface="Open Sans"/>
                <a:ea typeface="+mn-ea"/>
                <a:cs typeface="+mn-cs"/>
              </a:rPr>
              <a:t>downtown CBD</a:t>
            </a:r>
            <a:r>
              <a:rPr kumimoji="0" lang="en-ZA" sz="1400" b="0" i="0" u="none" strike="noStrike" kern="1200" cap="none" spc="0" normalizeH="0" baseline="0" noProof="0">
                <a:ln>
                  <a:noFill/>
                </a:ln>
                <a:solidFill>
                  <a:prstClr val="black"/>
                </a:solidFill>
                <a:effectLst/>
                <a:uLnTx/>
                <a:uFillTx/>
                <a:latin typeface="Open Sans"/>
                <a:ea typeface="+mn-ea"/>
                <a:cs typeface="+mn-cs"/>
              </a:rPr>
              <a:t>, </a:t>
            </a:r>
            <a:r>
              <a:rPr kumimoji="0" lang="en-ZA" sz="1400" b="0" i="0" u="none" strike="noStrike" kern="1200" cap="none" spc="0" normalizeH="0" baseline="0" noProof="0" err="1">
                <a:ln>
                  <a:noFill/>
                </a:ln>
                <a:solidFill>
                  <a:prstClr val="black"/>
                </a:solidFill>
                <a:effectLst/>
                <a:uLnTx/>
                <a:uFillTx/>
                <a:latin typeface="Open Sans"/>
                <a:ea typeface="+mn-ea"/>
                <a:cs typeface="+mn-cs"/>
              </a:rPr>
              <a:t>Kariokor</a:t>
            </a:r>
            <a:r>
              <a:rPr kumimoji="0" lang="en-ZA" sz="1400" b="0" i="0" u="none" strike="noStrike" kern="1200" cap="none" spc="0" normalizeH="0" baseline="0" noProof="0">
                <a:ln>
                  <a:noFill/>
                </a:ln>
                <a:solidFill>
                  <a:prstClr val="black"/>
                </a:solidFill>
                <a:effectLst/>
                <a:uLnTx/>
                <a:uFillTx/>
                <a:latin typeface="Open Sans"/>
                <a:ea typeface="+mn-ea"/>
                <a:cs typeface="+mn-cs"/>
              </a:rPr>
              <a:t>, </a:t>
            </a:r>
            <a:r>
              <a:rPr kumimoji="0" lang="en-ZA" sz="1400" b="0" i="0" u="none" strike="noStrike" kern="1200" cap="none" spc="0" normalizeH="0" baseline="0" noProof="0" err="1">
                <a:ln>
                  <a:noFill/>
                </a:ln>
                <a:solidFill>
                  <a:prstClr val="black"/>
                </a:solidFill>
                <a:effectLst/>
                <a:uLnTx/>
                <a:uFillTx/>
                <a:latin typeface="Open Sans"/>
                <a:ea typeface="+mn-ea"/>
                <a:cs typeface="+mn-cs"/>
              </a:rPr>
              <a:t>Kamukunji</a:t>
            </a:r>
            <a:r>
              <a:rPr kumimoji="0" lang="en-ZA" sz="1400" b="0" i="0" u="none" strike="noStrike" kern="1200" cap="none" spc="0" normalizeH="0" baseline="0" noProof="0">
                <a:ln>
                  <a:noFill/>
                </a:ln>
                <a:solidFill>
                  <a:prstClr val="black"/>
                </a:solidFill>
                <a:effectLst/>
                <a:uLnTx/>
                <a:uFillTx/>
                <a:latin typeface="Open Sans"/>
                <a:ea typeface="+mn-ea"/>
                <a:cs typeface="+mn-cs"/>
              </a:rPr>
              <a:t> , </a:t>
            </a:r>
            <a:r>
              <a:rPr kumimoji="0" lang="en-ZA" sz="1400" b="0" i="0" u="none" strike="noStrike" kern="1200" cap="none" spc="0" normalizeH="0" baseline="0" noProof="0" err="1">
                <a:ln>
                  <a:noFill/>
                </a:ln>
                <a:solidFill>
                  <a:prstClr val="black"/>
                </a:solidFill>
                <a:effectLst/>
                <a:uLnTx/>
                <a:uFillTx/>
                <a:latin typeface="Open Sans"/>
                <a:ea typeface="+mn-ea"/>
                <a:cs typeface="+mn-cs"/>
              </a:rPr>
              <a:t>Gikomba</a:t>
            </a:r>
            <a:r>
              <a:rPr kumimoji="0" lang="en-ZA" sz="1400" b="0" i="0" u="none" strike="noStrike" kern="1200" cap="none" spc="0" normalizeH="0" baseline="0" noProof="0">
                <a:ln>
                  <a:noFill/>
                </a:ln>
                <a:solidFill>
                  <a:prstClr val="black"/>
                </a:solidFill>
                <a:effectLst/>
                <a:uLnTx/>
                <a:uFillTx/>
                <a:latin typeface="Open Sans"/>
                <a:ea typeface="+mn-ea"/>
                <a:cs typeface="+mn-cs"/>
              </a:rPr>
              <a:t>, </a:t>
            </a:r>
            <a:r>
              <a:rPr kumimoji="0" lang="en-ZA" sz="1400" b="0" i="0" u="none" strike="noStrike" kern="1200" cap="none" spc="0" normalizeH="0" baseline="0" noProof="0" err="1">
                <a:ln>
                  <a:noFill/>
                </a:ln>
                <a:solidFill>
                  <a:prstClr val="black"/>
                </a:solidFill>
                <a:effectLst/>
                <a:uLnTx/>
                <a:uFillTx/>
                <a:latin typeface="Open Sans"/>
                <a:ea typeface="+mn-ea"/>
                <a:cs typeface="+mn-cs"/>
              </a:rPr>
              <a:t>Muthurwa</a:t>
            </a:r>
            <a:r>
              <a:rPr kumimoji="0" lang="en-ZA" sz="1400" b="0" i="0" u="none" strike="noStrike" kern="1200" cap="none" spc="0" normalizeH="0" baseline="0" noProof="0">
                <a:ln>
                  <a:noFill/>
                </a:ln>
                <a:solidFill>
                  <a:prstClr val="black"/>
                </a:solidFill>
                <a:effectLst/>
                <a:uLnTx/>
                <a:uFillTx/>
                <a:latin typeface="Open Sans"/>
                <a:ea typeface="+mn-ea"/>
                <a:cs typeface="+mn-cs"/>
              </a:rPr>
              <a:t>  etc.</a:t>
            </a:r>
          </a:p>
          <a:p>
            <a:pPr marL="180000" marR="0" lvl="0" indent="-180000" algn="l" defTabSz="914400" rtl="0" eaLnBrk="1" fontAlgn="auto" latinLnBrk="0" hangingPunct="1">
              <a:lnSpc>
                <a:spcPct val="100000"/>
              </a:lnSpc>
              <a:spcBef>
                <a:spcPts val="0"/>
              </a:spcBef>
              <a:spcAft>
                <a:spcPts val="600"/>
              </a:spcAft>
              <a:buClr>
                <a:srgbClr val="8B0E3A"/>
              </a:buClr>
              <a:buSzPct val="120000"/>
              <a:buFont typeface="Arial" panose="020B0604020202020204" pitchFamily="34" charset="0"/>
              <a:buChar char="•"/>
              <a:tabLst/>
              <a:defRPr/>
            </a:pPr>
            <a:r>
              <a:rPr kumimoji="0" lang="en-ZA" sz="1400" b="0" i="0" u="none" strike="noStrike" kern="1200" cap="none" spc="0" normalizeH="0" baseline="0" noProof="0">
                <a:ln>
                  <a:noFill/>
                </a:ln>
                <a:solidFill>
                  <a:prstClr val="black"/>
                </a:solidFill>
                <a:effectLst/>
                <a:uLnTx/>
                <a:uFillTx/>
                <a:latin typeface="Open Sans"/>
                <a:ea typeface="+mn-ea"/>
                <a:cs typeface="+mn-cs"/>
              </a:rPr>
              <a:t>Detailed </a:t>
            </a:r>
            <a:r>
              <a:rPr kumimoji="0" lang="en-ZA" sz="1400" b="1" i="0" u="none" strike="noStrike" kern="1200" cap="none" spc="0" normalizeH="0" baseline="0" noProof="0">
                <a:ln>
                  <a:noFill/>
                </a:ln>
                <a:solidFill>
                  <a:prstClr val="black"/>
                </a:solidFill>
                <a:effectLst/>
                <a:uLnTx/>
                <a:uFillTx/>
                <a:latin typeface="Open Sans"/>
                <a:ea typeface="+mn-ea"/>
                <a:cs typeface="+mn-cs"/>
              </a:rPr>
              <a:t>network mapping </a:t>
            </a:r>
            <a:r>
              <a:rPr kumimoji="0" lang="en-ZA" sz="1400" b="0" i="0" u="none" strike="noStrike" kern="1200" cap="none" spc="0" normalizeH="0" baseline="0" noProof="0">
                <a:ln>
                  <a:noFill/>
                </a:ln>
                <a:solidFill>
                  <a:prstClr val="black"/>
                </a:solidFill>
                <a:effectLst/>
                <a:uLnTx/>
                <a:uFillTx/>
                <a:latin typeface="Open Sans"/>
                <a:ea typeface="+mn-ea"/>
                <a:cs typeface="+mn-cs"/>
              </a:rPr>
              <a:t>exercise with six respondents to probe relationships with suppliers, customers and financial service providers</a:t>
            </a:r>
          </a:p>
          <a:p>
            <a:pPr marL="180000" marR="0" lvl="0" indent="-180000" algn="l" defTabSz="914400" rtl="0" eaLnBrk="1" fontAlgn="auto" latinLnBrk="0" hangingPunct="1">
              <a:lnSpc>
                <a:spcPct val="100000"/>
              </a:lnSpc>
              <a:spcBef>
                <a:spcPts val="0"/>
              </a:spcBef>
              <a:spcAft>
                <a:spcPts val="600"/>
              </a:spcAft>
              <a:buClr>
                <a:srgbClr val="8B0E3A"/>
              </a:buClr>
              <a:buSzPct val="120000"/>
              <a:buFont typeface="Arial" panose="020B0604020202020204" pitchFamily="34" charset="0"/>
              <a:buChar char="•"/>
              <a:tabLst/>
              <a:defRPr/>
            </a:pPr>
            <a:r>
              <a:rPr kumimoji="0" lang="en-ZA" sz="1400" b="1" i="0" u="none" strike="noStrike" kern="1200" cap="none" spc="0" normalizeH="0" baseline="0" noProof="0">
                <a:ln>
                  <a:noFill/>
                </a:ln>
                <a:solidFill>
                  <a:prstClr val="black"/>
                </a:solidFill>
                <a:effectLst/>
                <a:uLnTx/>
                <a:uFillTx/>
                <a:latin typeface="Open Sans"/>
                <a:ea typeface="+mn-ea"/>
                <a:cs typeface="+mn-cs"/>
              </a:rPr>
              <a:t>Segment personas </a:t>
            </a:r>
            <a:r>
              <a:rPr kumimoji="0" lang="en-ZA" sz="1400" i="0" u="none" strike="noStrike" kern="1200" cap="none" spc="0" normalizeH="0" baseline="0" noProof="0">
                <a:ln>
                  <a:noFill/>
                </a:ln>
                <a:solidFill>
                  <a:prstClr val="black"/>
                </a:solidFill>
                <a:effectLst/>
                <a:uLnTx/>
                <a:uFillTx/>
                <a:latin typeface="Open Sans"/>
                <a:ea typeface="+mn-ea"/>
                <a:cs typeface="+mn-cs"/>
              </a:rPr>
              <a:t>developed </a:t>
            </a:r>
            <a:r>
              <a:rPr kumimoji="0" lang="en-ZA" sz="1400" b="0" i="0" u="none" strike="noStrike" kern="1200" cap="none" spc="0" normalizeH="0" baseline="0" noProof="0">
                <a:ln>
                  <a:noFill/>
                </a:ln>
                <a:solidFill>
                  <a:prstClr val="black"/>
                </a:solidFill>
                <a:effectLst/>
                <a:uLnTx/>
                <a:uFillTx/>
                <a:latin typeface="Open Sans"/>
                <a:ea typeface="+mn-ea"/>
                <a:cs typeface="+mn-cs"/>
              </a:rPr>
              <a:t>based on interviews with similar business owners</a:t>
            </a:r>
            <a:endParaRPr kumimoji="0" lang="en-ZA" sz="1400" b="1" i="0" u="none" strike="noStrike" kern="1200" cap="none" spc="0" normalizeH="0" baseline="0" noProof="0">
              <a:ln>
                <a:noFill/>
              </a:ln>
              <a:solidFill>
                <a:prstClr val="black"/>
              </a:solidFill>
              <a:effectLst/>
              <a:uLnTx/>
              <a:uFillTx/>
              <a:latin typeface="Open Sans"/>
              <a:ea typeface="+mn-ea"/>
              <a:cs typeface="+mn-cs"/>
            </a:endParaRPr>
          </a:p>
        </p:txBody>
      </p:sp>
      <p:grpSp>
        <p:nvGrpSpPr>
          <p:cNvPr id="11" name="Group 10">
            <a:extLst>
              <a:ext uri="{FF2B5EF4-FFF2-40B4-BE49-F238E27FC236}">
                <a16:creationId xmlns:a16="http://schemas.microsoft.com/office/drawing/2014/main" xmlns="" id="{873FE79C-B14C-4644-AB4B-5F2E929D48BA}"/>
              </a:ext>
            </a:extLst>
          </p:cNvPr>
          <p:cNvGrpSpPr/>
          <p:nvPr/>
        </p:nvGrpSpPr>
        <p:grpSpPr>
          <a:xfrm>
            <a:off x="8283700" y="1395975"/>
            <a:ext cx="3637958" cy="1008000"/>
            <a:chOff x="8283700" y="1165153"/>
            <a:chExt cx="3637958" cy="1008000"/>
          </a:xfrm>
        </p:grpSpPr>
        <p:sp>
          <p:nvSpPr>
            <p:cNvPr id="17" name="Rectangle: Rounded Corners 16">
              <a:extLst>
                <a:ext uri="{FF2B5EF4-FFF2-40B4-BE49-F238E27FC236}">
                  <a16:creationId xmlns:a16="http://schemas.microsoft.com/office/drawing/2014/main" xmlns="" id="{514E7B2F-01B1-44DC-811F-0C704EF28CAE}"/>
                </a:ext>
              </a:extLst>
            </p:cNvPr>
            <p:cNvSpPr/>
            <p:nvPr/>
          </p:nvSpPr>
          <p:spPr>
            <a:xfrm>
              <a:off x="8364513" y="1165153"/>
              <a:ext cx="3399856" cy="1008000"/>
            </a:xfrm>
            <a:prstGeom prst="roundRect">
              <a:avLst/>
            </a:prstGeom>
            <a:solidFill>
              <a:schemeClr val="accent3">
                <a:lumMod val="90000"/>
                <a:lumOff val="10000"/>
              </a:schemeClr>
            </a:solidFill>
            <a:ln>
              <a:solidFill>
                <a:schemeClr val="accent3">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 name="TextBox 7">
              <a:extLst>
                <a:ext uri="{FF2B5EF4-FFF2-40B4-BE49-F238E27FC236}">
                  <a16:creationId xmlns:a16="http://schemas.microsoft.com/office/drawing/2014/main" xmlns="" id="{59D5416A-8B67-40F8-AFE3-56651EA34E4A}"/>
                </a:ext>
              </a:extLst>
            </p:cNvPr>
            <p:cNvSpPr txBox="1"/>
            <p:nvPr/>
          </p:nvSpPr>
          <p:spPr>
            <a:xfrm>
              <a:off x="9238729" y="1220064"/>
              <a:ext cx="2682929" cy="923330"/>
            </a:xfrm>
            <a:prstGeom prst="rect">
              <a:avLst/>
            </a:prstGeom>
            <a:noFill/>
          </p:spPr>
          <p:txBody>
            <a:bodyPr wrap="square" rtlCol="0">
              <a:spAutoFit/>
            </a:bodyPr>
            <a:lstStyle>
              <a:defPPr>
                <a:defRPr lang="en-US"/>
              </a:defPPr>
              <a:lvl1pPr algn="ctr">
                <a:defRPr b="1">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srgbClr val="FFFFFF"/>
                  </a:solidFill>
                  <a:effectLst/>
                  <a:uLnTx/>
                  <a:uFillTx/>
                  <a:latin typeface="Open Sans"/>
                  <a:ea typeface="+mn-ea"/>
                  <a:cs typeface="+mn-cs"/>
                </a:rPr>
                <a:t>ANALYSIS OF SURVEY &amp; ADMINISTRATIVE DATA</a:t>
              </a:r>
            </a:p>
          </p:txBody>
        </p:sp>
        <p:pic>
          <p:nvPicPr>
            <p:cNvPr id="19" name="Picture 18" descr="A picture containing shape&#10;&#10;Description automatically generated">
              <a:extLst>
                <a:ext uri="{FF2B5EF4-FFF2-40B4-BE49-F238E27FC236}">
                  <a16:creationId xmlns:a16="http://schemas.microsoft.com/office/drawing/2014/main" xmlns="" id="{5EAD8392-2C2B-4676-A478-745C4665A347}"/>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b="37147"/>
            <a:stretch/>
          </p:blipFill>
          <p:spPr>
            <a:xfrm>
              <a:off x="8283700" y="1250879"/>
              <a:ext cx="1035842" cy="651052"/>
            </a:xfrm>
            <a:prstGeom prst="rect">
              <a:avLst/>
            </a:prstGeom>
          </p:spPr>
        </p:pic>
      </p:grpSp>
      <p:grpSp>
        <p:nvGrpSpPr>
          <p:cNvPr id="10" name="Group 9">
            <a:extLst>
              <a:ext uri="{FF2B5EF4-FFF2-40B4-BE49-F238E27FC236}">
                <a16:creationId xmlns:a16="http://schemas.microsoft.com/office/drawing/2014/main" xmlns="" id="{D93F63DB-B284-4859-A6D6-ADDDB6229BF6}"/>
              </a:ext>
            </a:extLst>
          </p:cNvPr>
          <p:cNvGrpSpPr/>
          <p:nvPr/>
        </p:nvGrpSpPr>
        <p:grpSpPr>
          <a:xfrm>
            <a:off x="4439554" y="1395975"/>
            <a:ext cx="3503823" cy="1008000"/>
            <a:chOff x="4535090" y="1165153"/>
            <a:chExt cx="3503823" cy="1008000"/>
          </a:xfrm>
        </p:grpSpPr>
        <p:sp>
          <p:nvSpPr>
            <p:cNvPr id="14" name="Rectangle: Rounded Corners 13">
              <a:extLst>
                <a:ext uri="{FF2B5EF4-FFF2-40B4-BE49-F238E27FC236}">
                  <a16:creationId xmlns:a16="http://schemas.microsoft.com/office/drawing/2014/main" xmlns="" id="{9751F823-5545-4BF0-9509-2CC9AEB69CF2}"/>
                </a:ext>
              </a:extLst>
            </p:cNvPr>
            <p:cNvSpPr/>
            <p:nvPr/>
          </p:nvSpPr>
          <p:spPr>
            <a:xfrm>
              <a:off x="4535090" y="1165153"/>
              <a:ext cx="3503823" cy="1008000"/>
            </a:xfrm>
            <a:prstGeom prst="roundRect">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 name="TextBox 3">
              <a:extLst>
                <a:ext uri="{FF2B5EF4-FFF2-40B4-BE49-F238E27FC236}">
                  <a16:creationId xmlns:a16="http://schemas.microsoft.com/office/drawing/2014/main" xmlns="" id="{8D397CED-247E-4914-9621-794EA01B71B9}"/>
                </a:ext>
              </a:extLst>
            </p:cNvPr>
            <p:cNvSpPr txBox="1"/>
            <p:nvPr/>
          </p:nvSpPr>
          <p:spPr>
            <a:xfrm>
              <a:off x="5018235" y="1331299"/>
              <a:ext cx="3020678" cy="646331"/>
            </a:xfrm>
            <a:prstGeom prst="rect">
              <a:avLst/>
            </a:prstGeom>
            <a:noFill/>
          </p:spPr>
          <p:txBody>
            <a:bodyPr wrap="square" rtlCol="0">
              <a:spAutoFit/>
            </a:bodyPr>
            <a:lstStyle>
              <a:defPPr>
                <a:defRPr lang="en-US"/>
              </a:defPPr>
              <a:lvl1pPr algn="ctr">
                <a:defRPr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srgbClr val="FFFFFF"/>
                  </a:solidFill>
                  <a:effectLst/>
                  <a:uLnTx/>
                  <a:uFillTx/>
                  <a:latin typeface="Open Sans"/>
                  <a:ea typeface="+mn-ea"/>
                  <a:cs typeface="+mn-cs"/>
                </a:rPr>
                <a:t>KEY INFORMANT INTERVIEWS</a:t>
              </a:r>
            </a:p>
          </p:txBody>
        </p:sp>
        <p:pic>
          <p:nvPicPr>
            <p:cNvPr id="21" name="Picture 20" descr="A picture containing shape&#10;&#10;Description automatically generated">
              <a:extLst>
                <a:ext uri="{FF2B5EF4-FFF2-40B4-BE49-F238E27FC236}">
                  <a16:creationId xmlns:a16="http://schemas.microsoft.com/office/drawing/2014/main" xmlns="" id="{4CFA1E61-33D4-4A98-8621-1FA9ADA123B5}"/>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b="29836"/>
            <a:stretch/>
          </p:blipFill>
          <p:spPr>
            <a:xfrm>
              <a:off x="4693525" y="1316120"/>
              <a:ext cx="843555" cy="591865"/>
            </a:xfrm>
            <a:prstGeom prst="rect">
              <a:avLst/>
            </a:prstGeom>
          </p:spPr>
        </p:pic>
      </p:grpSp>
      <p:grpSp>
        <p:nvGrpSpPr>
          <p:cNvPr id="7" name="Group 6">
            <a:extLst>
              <a:ext uri="{FF2B5EF4-FFF2-40B4-BE49-F238E27FC236}">
                <a16:creationId xmlns:a16="http://schemas.microsoft.com/office/drawing/2014/main" xmlns="" id="{06329606-DC27-4F30-A2FE-192C3314F18E}"/>
              </a:ext>
            </a:extLst>
          </p:cNvPr>
          <p:cNvGrpSpPr/>
          <p:nvPr/>
        </p:nvGrpSpPr>
        <p:grpSpPr>
          <a:xfrm>
            <a:off x="497837" y="1395975"/>
            <a:ext cx="3391771" cy="1008000"/>
            <a:chOff x="593373" y="1165153"/>
            <a:chExt cx="3391771" cy="1008000"/>
          </a:xfrm>
        </p:grpSpPr>
        <p:sp>
          <p:nvSpPr>
            <p:cNvPr id="12" name="Rectangle: Rounded Corners 11">
              <a:extLst>
                <a:ext uri="{FF2B5EF4-FFF2-40B4-BE49-F238E27FC236}">
                  <a16:creationId xmlns:a16="http://schemas.microsoft.com/office/drawing/2014/main" xmlns="" id="{076E0549-1770-4794-9CA5-63D40D2D4CBA}"/>
                </a:ext>
              </a:extLst>
            </p:cNvPr>
            <p:cNvSpPr/>
            <p:nvPr/>
          </p:nvSpPr>
          <p:spPr>
            <a:xfrm>
              <a:off x="593373" y="1165153"/>
              <a:ext cx="3391771" cy="100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 name="TextBox 1">
              <a:extLst>
                <a:ext uri="{FF2B5EF4-FFF2-40B4-BE49-F238E27FC236}">
                  <a16:creationId xmlns:a16="http://schemas.microsoft.com/office/drawing/2014/main" xmlns="" id="{CCA8CE28-1F3E-43C9-ADE8-24307FA2358D}"/>
                </a:ext>
              </a:extLst>
            </p:cNvPr>
            <p:cNvSpPr txBox="1"/>
            <p:nvPr/>
          </p:nvSpPr>
          <p:spPr>
            <a:xfrm>
              <a:off x="1111356" y="1331299"/>
              <a:ext cx="28523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srgbClr val="FFFFFF"/>
                  </a:solidFill>
                  <a:effectLst/>
                  <a:uLnTx/>
                  <a:uFillTx/>
                  <a:latin typeface="Open Sans"/>
                  <a:ea typeface="+mn-ea"/>
                  <a:cs typeface="+mn-cs"/>
                </a:rPr>
                <a:t>QUALITATIVE INTERVIEWS</a:t>
              </a:r>
            </a:p>
          </p:txBody>
        </p:sp>
        <p:pic>
          <p:nvPicPr>
            <p:cNvPr id="23" name="Picture 22" descr="A picture containing shape&#10;&#10;Description automatically generated">
              <a:extLst>
                <a:ext uri="{FF2B5EF4-FFF2-40B4-BE49-F238E27FC236}">
                  <a16:creationId xmlns:a16="http://schemas.microsoft.com/office/drawing/2014/main" xmlns="" id="{14165B0B-8874-423A-B321-95EED83CAEA6}"/>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t="13148" b="27382"/>
            <a:stretch/>
          </p:blipFill>
          <p:spPr>
            <a:xfrm>
              <a:off x="629545" y="1291105"/>
              <a:ext cx="1073850" cy="638628"/>
            </a:xfrm>
            <a:prstGeom prst="rect">
              <a:avLst/>
            </a:prstGeom>
          </p:spPr>
        </p:pic>
      </p:grpSp>
      <p:sp>
        <p:nvSpPr>
          <p:cNvPr id="25" name="TextBox 24">
            <a:extLst>
              <a:ext uri="{FF2B5EF4-FFF2-40B4-BE49-F238E27FC236}">
                <a16:creationId xmlns:a16="http://schemas.microsoft.com/office/drawing/2014/main" xmlns="" id="{FD52D339-A280-4C8A-9260-6486452E1FE2}"/>
              </a:ext>
            </a:extLst>
          </p:cNvPr>
          <p:cNvSpPr txBox="1"/>
          <p:nvPr/>
        </p:nvSpPr>
        <p:spPr>
          <a:xfrm>
            <a:off x="4321842" y="2580502"/>
            <a:ext cx="3956446" cy="3724096"/>
          </a:xfrm>
          <a:prstGeom prst="rect">
            <a:avLst/>
          </a:prstGeom>
          <a:noFill/>
        </p:spPr>
        <p:txBody>
          <a:bodyPr wrap="square" rtlCol="0">
            <a:spAutoFit/>
          </a:bodyPr>
          <a:lstStyle/>
          <a:p>
            <a:pPr marL="180000" marR="0" lvl="0" indent="-180000" algn="l" defTabSz="914400" rtl="0" eaLnBrk="1" fontAlgn="auto" latinLnBrk="0" hangingPunct="1">
              <a:lnSpc>
                <a:spcPct val="100000"/>
              </a:lnSpc>
              <a:spcBef>
                <a:spcPts val="0"/>
              </a:spcBef>
              <a:spcAft>
                <a:spcPts val="600"/>
              </a:spcAft>
              <a:buClr>
                <a:srgbClr val="001E28">
                  <a:lumMod val="90000"/>
                  <a:lumOff val="10000"/>
                </a:srgbClr>
              </a:buClr>
              <a:buSzPct val="120000"/>
              <a:buFont typeface="Arial" panose="020B0604020202020204" pitchFamily="34" charset="0"/>
              <a:buChar char="•"/>
              <a:tabLst/>
              <a:defRPr/>
            </a:pPr>
            <a:r>
              <a:rPr kumimoji="0" lang="en-ZA" sz="1400" b="0" i="0" u="none" strike="noStrike" kern="1200" cap="none" spc="0" normalizeH="0" baseline="0" noProof="0">
                <a:ln>
                  <a:noFill/>
                </a:ln>
                <a:solidFill>
                  <a:prstClr val="black"/>
                </a:solidFill>
                <a:effectLst/>
                <a:uLnTx/>
                <a:uFillTx/>
                <a:latin typeface="Open Sans"/>
                <a:ea typeface="+mn-ea"/>
                <a:cs typeface="+mn-cs"/>
              </a:rPr>
              <a:t>Stakeholder discussions with: </a:t>
            </a:r>
          </a:p>
          <a:p>
            <a:pPr marL="637200" marR="0" lvl="1" indent="-180000" algn="l" defTabSz="914400" rtl="0" eaLnBrk="1" fontAlgn="auto" latinLnBrk="0" hangingPunct="1">
              <a:lnSpc>
                <a:spcPct val="100000"/>
              </a:lnSpc>
              <a:spcBef>
                <a:spcPts val="0"/>
              </a:spcBef>
              <a:spcAft>
                <a:spcPts val="600"/>
              </a:spcAft>
              <a:buClr>
                <a:srgbClr val="001E28">
                  <a:lumMod val="90000"/>
                  <a:lumOff val="10000"/>
                </a:srgbClr>
              </a:buClr>
              <a:buSzPct val="120000"/>
              <a:buFont typeface="Open Sans" panose="020B0606030504020204" pitchFamily="34" charset="0"/>
              <a:buChar char="–"/>
              <a:tabLst/>
              <a:defRPr/>
            </a:pPr>
            <a:r>
              <a:rPr kumimoji="0" lang="en-ZA" sz="1400" b="0" i="0" u="none" strike="noStrike" kern="1200" cap="none" spc="0" normalizeH="0" baseline="0" noProof="0">
                <a:ln>
                  <a:noFill/>
                </a:ln>
                <a:solidFill>
                  <a:prstClr val="black"/>
                </a:solidFill>
                <a:effectLst/>
                <a:uLnTx/>
                <a:uFillTx/>
                <a:latin typeface="Open Sans"/>
                <a:ea typeface="+mn-ea"/>
                <a:cs typeface="+mn-cs"/>
              </a:rPr>
              <a:t>Kenya Revenue Authority (KRA)</a:t>
            </a:r>
          </a:p>
          <a:p>
            <a:pPr marL="637200" marR="0" lvl="1" indent="-180000" algn="l" defTabSz="914400" rtl="0" eaLnBrk="1" fontAlgn="auto" latinLnBrk="0" hangingPunct="1">
              <a:lnSpc>
                <a:spcPct val="100000"/>
              </a:lnSpc>
              <a:spcBef>
                <a:spcPts val="0"/>
              </a:spcBef>
              <a:spcAft>
                <a:spcPts val="600"/>
              </a:spcAft>
              <a:buClr>
                <a:srgbClr val="001E28">
                  <a:lumMod val="90000"/>
                  <a:lumOff val="10000"/>
                </a:srgbClr>
              </a:buClr>
              <a:buSzPct val="120000"/>
              <a:buFont typeface="Open Sans" panose="020B0606030504020204" pitchFamily="34" charset="0"/>
              <a:buChar char="–"/>
              <a:tabLst/>
              <a:defRPr/>
            </a:pPr>
            <a:r>
              <a:rPr kumimoji="0" lang="en-ZA" sz="1400" b="0" i="0" u="none" strike="noStrike" kern="1200" cap="none" spc="0" normalizeH="0" baseline="0" noProof="0">
                <a:ln>
                  <a:noFill/>
                </a:ln>
                <a:solidFill>
                  <a:prstClr val="black"/>
                </a:solidFill>
                <a:effectLst/>
                <a:uLnTx/>
                <a:uFillTx/>
                <a:latin typeface="Open Sans"/>
                <a:ea typeface="+mn-ea"/>
                <a:cs typeface="+mn-cs"/>
              </a:rPr>
              <a:t>Business Registration Services (BRS) </a:t>
            </a:r>
          </a:p>
          <a:p>
            <a:pPr marL="637200" marR="0" lvl="1" indent="-180000" algn="l" defTabSz="914400" rtl="0" eaLnBrk="1" fontAlgn="auto" latinLnBrk="0" hangingPunct="1">
              <a:lnSpc>
                <a:spcPct val="100000"/>
              </a:lnSpc>
              <a:spcBef>
                <a:spcPts val="0"/>
              </a:spcBef>
              <a:spcAft>
                <a:spcPts val="600"/>
              </a:spcAft>
              <a:buClr>
                <a:srgbClr val="001E28">
                  <a:lumMod val="90000"/>
                  <a:lumOff val="10000"/>
                </a:srgbClr>
              </a:buClr>
              <a:buSzPct val="120000"/>
              <a:buFont typeface="Open Sans" panose="020B0606030504020204" pitchFamily="34" charset="0"/>
              <a:buChar char="–"/>
              <a:tabLst/>
              <a:defRPr/>
            </a:pPr>
            <a:r>
              <a:rPr kumimoji="0" lang="en-ZA" sz="1400" b="0" i="0" u="none" strike="noStrike" kern="1200" cap="none" spc="0" normalizeH="0" baseline="0" noProof="0">
                <a:ln>
                  <a:noFill/>
                </a:ln>
                <a:solidFill>
                  <a:prstClr val="black"/>
                </a:solidFill>
                <a:effectLst/>
                <a:uLnTx/>
                <a:uFillTx/>
                <a:latin typeface="Open Sans"/>
                <a:ea typeface="+mn-ea"/>
                <a:cs typeface="+mn-cs"/>
              </a:rPr>
              <a:t>Micro and Small Enterprise Authority (MSEA)</a:t>
            </a:r>
          </a:p>
          <a:p>
            <a:pPr marL="637200" marR="0" lvl="1" indent="-180000" algn="l" defTabSz="914400" rtl="0" eaLnBrk="1" fontAlgn="auto" latinLnBrk="0" hangingPunct="1">
              <a:lnSpc>
                <a:spcPct val="100000"/>
              </a:lnSpc>
              <a:spcBef>
                <a:spcPts val="0"/>
              </a:spcBef>
              <a:spcAft>
                <a:spcPts val="600"/>
              </a:spcAft>
              <a:buClr>
                <a:srgbClr val="001E28">
                  <a:lumMod val="90000"/>
                  <a:lumOff val="10000"/>
                </a:srgbClr>
              </a:buClr>
              <a:buSzPct val="120000"/>
              <a:buFont typeface="Open Sans" panose="020B0606030504020204" pitchFamily="34" charset="0"/>
              <a:buChar char="–"/>
              <a:tabLst/>
              <a:defRPr/>
            </a:pPr>
            <a:r>
              <a:rPr kumimoji="0" lang="en-ZA" sz="1400" b="0" i="0" u="none" strike="noStrike" kern="1200" cap="none" spc="0" normalizeH="0" baseline="0" noProof="0">
                <a:ln>
                  <a:noFill/>
                </a:ln>
                <a:solidFill>
                  <a:prstClr val="black"/>
                </a:solidFill>
                <a:effectLst/>
                <a:uLnTx/>
                <a:uFillTx/>
                <a:latin typeface="Open Sans"/>
                <a:ea typeface="+mn-ea"/>
                <a:cs typeface="+mn-cs"/>
              </a:rPr>
              <a:t>Nairobi City County (NCC): Dept. of Trade Licensing, Dept. of Cooperative Societies, Dept. of Gender Affairs</a:t>
            </a:r>
          </a:p>
          <a:p>
            <a:pPr marL="637200" marR="0" lvl="1" indent="-180000" algn="l" defTabSz="914400" rtl="0" eaLnBrk="1" fontAlgn="auto" latinLnBrk="0" hangingPunct="1">
              <a:lnSpc>
                <a:spcPct val="100000"/>
              </a:lnSpc>
              <a:spcBef>
                <a:spcPts val="0"/>
              </a:spcBef>
              <a:spcAft>
                <a:spcPts val="600"/>
              </a:spcAft>
              <a:buClr>
                <a:srgbClr val="001E28">
                  <a:lumMod val="90000"/>
                  <a:lumOff val="10000"/>
                </a:srgbClr>
              </a:buClr>
              <a:buSzPct val="120000"/>
              <a:buFont typeface="Open Sans" panose="020B0606030504020204" pitchFamily="34" charset="0"/>
              <a:buChar char="–"/>
              <a:tabLst/>
              <a:defRPr/>
            </a:pPr>
            <a:r>
              <a:rPr kumimoji="0" lang="en-ZA" sz="1400" b="0" i="0" u="none" strike="noStrike" kern="1200" cap="none" spc="0" normalizeH="0" baseline="0" noProof="0">
                <a:ln>
                  <a:noFill/>
                </a:ln>
                <a:solidFill>
                  <a:prstClr val="black"/>
                </a:solidFill>
                <a:effectLst/>
                <a:uLnTx/>
                <a:uFillTx/>
                <a:latin typeface="Open Sans"/>
                <a:ea typeface="+mn-ea"/>
                <a:cs typeface="+mn-cs"/>
              </a:rPr>
              <a:t>Kenya National Chamber of Commerce and Industry (KNCCI)</a:t>
            </a:r>
          </a:p>
          <a:p>
            <a:pPr marL="637200" marR="0" lvl="1" indent="-180000" algn="l" defTabSz="914400" rtl="0" eaLnBrk="1" fontAlgn="auto" latinLnBrk="0" hangingPunct="1">
              <a:lnSpc>
                <a:spcPct val="100000"/>
              </a:lnSpc>
              <a:spcBef>
                <a:spcPts val="0"/>
              </a:spcBef>
              <a:spcAft>
                <a:spcPts val="600"/>
              </a:spcAft>
              <a:buClr>
                <a:srgbClr val="001E28">
                  <a:lumMod val="90000"/>
                  <a:lumOff val="10000"/>
                </a:srgbClr>
              </a:buClr>
              <a:buSzPct val="120000"/>
              <a:buFont typeface="Open Sans" panose="020B0606030504020204" pitchFamily="34" charset="0"/>
              <a:buChar char="–"/>
              <a:tabLst/>
              <a:defRPr/>
            </a:pPr>
            <a:r>
              <a:rPr kumimoji="0" lang="en-ZA" sz="1400" b="0" i="0" u="none" strike="noStrike" kern="1200" cap="none" spc="0" normalizeH="0" baseline="0" noProof="0">
                <a:ln>
                  <a:noFill/>
                </a:ln>
                <a:solidFill>
                  <a:prstClr val="black"/>
                </a:solidFill>
                <a:effectLst/>
                <a:uLnTx/>
                <a:uFillTx/>
                <a:latin typeface="Open Sans"/>
                <a:ea typeface="+mn-ea"/>
                <a:cs typeface="+mn-cs"/>
              </a:rPr>
              <a:t>Kenya National Federation of </a:t>
            </a:r>
            <a:r>
              <a:rPr kumimoji="0" lang="en-ZA" sz="1400" b="0" i="0" u="none" strike="noStrike" kern="1200" cap="none" spc="0" normalizeH="0" baseline="0" noProof="0" err="1">
                <a:ln>
                  <a:noFill/>
                </a:ln>
                <a:solidFill>
                  <a:prstClr val="black"/>
                </a:solidFill>
                <a:effectLst/>
                <a:uLnTx/>
                <a:uFillTx/>
                <a:latin typeface="Open Sans"/>
                <a:ea typeface="+mn-ea"/>
                <a:cs typeface="+mn-cs"/>
              </a:rPr>
              <a:t>Jua</a:t>
            </a:r>
            <a:r>
              <a:rPr kumimoji="0" lang="en-ZA" sz="1400" b="0" i="0" u="none" strike="noStrike" kern="1200" cap="none" spc="0" normalizeH="0" baseline="0" noProof="0">
                <a:ln>
                  <a:noFill/>
                </a:ln>
                <a:solidFill>
                  <a:prstClr val="black"/>
                </a:solidFill>
                <a:effectLst/>
                <a:uLnTx/>
                <a:uFillTx/>
                <a:latin typeface="Open Sans"/>
                <a:ea typeface="+mn-ea"/>
                <a:cs typeface="+mn-cs"/>
              </a:rPr>
              <a:t> Kali Associations (KNFJKA)</a:t>
            </a:r>
          </a:p>
          <a:p>
            <a:pPr marL="637200" marR="0" lvl="1" indent="-180000" algn="l" defTabSz="914400" rtl="0" eaLnBrk="1" fontAlgn="auto" latinLnBrk="0" hangingPunct="1">
              <a:lnSpc>
                <a:spcPct val="100000"/>
              </a:lnSpc>
              <a:spcBef>
                <a:spcPts val="0"/>
              </a:spcBef>
              <a:spcAft>
                <a:spcPts val="600"/>
              </a:spcAft>
              <a:buClr>
                <a:srgbClr val="001E28">
                  <a:lumMod val="90000"/>
                  <a:lumOff val="10000"/>
                </a:srgbClr>
              </a:buClr>
              <a:buSzPct val="120000"/>
              <a:buFont typeface="Open Sans" panose="020B0606030504020204" pitchFamily="34" charset="0"/>
              <a:buChar char="–"/>
              <a:tabLst/>
              <a:defRPr/>
            </a:pPr>
            <a:r>
              <a:rPr kumimoji="0" lang="en-ZA" sz="1400" b="0" i="0" u="none" strike="noStrike" kern="1200" cap="none" spc="0" normalizeH="0" baseline="0" noProof="0">
                <a:ln>
                  <a:noFill/>
                </a:ln>
                <a:solidFill>
                  <a:prstClr val="black"/>
                </a:solidFill>
                <a:effectLst/>
                <a:uLnTx/>
                <a:uFillTx/>
                <a:latin typeface="Open Sans"/>
                <a:ea typeface="+mn-ea"/>
                <a:cs typeface="+mn-cs"/>
              </a:rPr>
              <a:t>Quarry Road Association (</a:t>
            </a:r>
            <a:r>
              <a:rPr kumimoji="0" lang="en-ZA" sz="1400" b="0" i="0" u="none" strike="noStrike" kern="1200" cap="none" spc="0" normalizeH="0" baseline="0" noProof="0" err="1">
                <a:ln>
                  <a:noFill/>
                </a:ln>
                <a:solidFill>
                  <a:prstClr val="black"/>
                </a:solidFill>
                <a:effectLst/>
                <a:uLnTx/>
                <a:uFillTx/>
                <a:latin typeface="Open Sans"/>
                <a:ea typeface="+mn-ea"/>
                <a:cs typeface="+mn-cs"/>
              </a:rPr>
              <a:t>Gikomba</a:t>
            </a:r>
            <a:r>
              <a:rPr kumimoji="0" lang="en-ZA" sz="1400" b="0" i="0" u="none" strike="noStrike" kern="1200" cap="none" spc="0" normalizeH="0" baseline="0" noProof="0">
                <a:ln>
                  <a:noFill/>
                </a:ln>
                <a:solidFill>
                  <a:prstClr val="black"/>
                </a:solidFill>
                <a:effectLst/>
                <a:uLnTx/>
                <a:uFillTx/>
                <a:latin typeface="Open Sans"/>
                <a:ea typeface="+mn-ea"/>
                <a:cs typeface="+mn-cs"/>
              </a:rPr>
              <a:t>)</a:t>
            </a:r>
          </a:p>
          <a:p>
            <a:pPr marL="637200" marR="0" lvl="1" indent="-180000" algn="l" defTabSz="914400" rtl="0" eaLnBrk="1" fontAlgn="auto" latinLnBrk="0" hangingPunct="1">
              <a:lnSpc>
                <a:spcPct val="100000"/>
              </a:lnSpc>
              <a:spcBef>
                <a:spcPts val="0"/>
              </a:spcBef>
              <a:spcAft>
                <a:spcPts val="600"/>
              </a:spcAft>
              <a:buClr>
                <a:srgbClr val="001E28">
                  <a:lumMod val="90000"/>
                  <a:lumOff val="10000"/>
                </a:srgbClr>
              </a:buClr>
              <a:buSzPct val="120000"/>
              <a:buFont typeface="Open Sans" panose="020B0606030504020204" pitchFamily="34" charset="0"/>
              <a:buChar char="–"/>
              <a:tabLst/>
              <a:defRPr/>
            </a:pPr>
            <a:r>
              <a:rPr kumimoji="0" lang="en-ZA" sz="1400" b="0" i="0" u="none" strike="noStrike" kern="1200" cap="none" spc="0" normalizeH="0" baseline="0" noProof="0" err="1">
                <a:ln>
                  <a:noFill/>
                </a:ln>
                <a:solidFill>
                  <a:prstClr val="black"/>
                </a:solidFill>
                <a:effectLst/>
                <a:uLnTx/>
                <a:uFillTx/>
                <a:latin typeface="Open Sans"/>
                <a:ea typeface="+mn-ea"/>
                <a:cs typeface="+mn-cs"/>
              </a:rPr>
              <a:t>Wakulima</a:t>
            </a:r>
            <a:r>
              <a:rPr kumimoji="0" lang="en-ZA" sz="1400" b="0" i="0" u="none" strike="noStrike" kern="1200" cap="none" spc="0" normalizeH="0" baseline="0" noProof="0">
                <a:ln>
                  <a:noFill/>
                </a:ln>
                <a:solidFill>
                  <a:prstClr val="black"/>
                </a:solidFill>
                <a:effectLst/>
                <a:uLnTx/>
                <a:uFillTx/>
                <a:latin typeface="Open Sans"/>
                <a:ea typeface="+mn-ea"/>
                <a:cs typeface="+mn-cs"/>
              </a:rPr>
              <a:t> All Traders Association</a:t>
            </a:r>
          </a:p>
        </p:txBody>
      </p:sp>
      <p:sp>
        <p:nvSpPr>
          <p:cNvPr id="27" name="TextBox 26">
            <a:extLst>
              <a:ext uri="{FF2B5EF4-FFF2-40B4-BE49-F238E27FC236}">
                <a16:creationId xmlns:a16="http://schemas.microsoft.com/office/drawing/2014/main" xmlns="" id="{BE3FA008-68E8-45FB-9131-6BF134D77D74}"/>
              </a:ext>
            </a:extLst>
          </p:cNvPr>
          <p:cNvSpPr txBox="1"/>
          <p:nvPr/>
        </p:nvSpPr>
        <p:spPr>
          <a:xfrm>
            <a:off x="8401120" y="2580502"/>
            <a:ext cx="3178450" cy="1107996"/>
          </a:xfrm>
          <a:prstGeom prst="rect">
            <a:avLst/>
          </a:prstGeom>
          <a:noFill/>
        </p:spPr>
        <p:txBody>
          <a:bodyPr wrap="square" rtlCol="0">
            <a:spAutoFit/>
          </a:bodyPr>
          <a:lstStyle/>
          <a:p>
            <a:pPr marL="180000" marR="0" lvl="0" indent="-180000" algn="l" defTabSz="914400" rtl="0" eaLnBrk="1" fontAlgn="auto" latinLnBrk="0" hangingPunct="1">
              <a:lnSpc>
                <a:spcPct val="100000"/>
              </a:lnSpc>
              <a:spcBef>
                <a:spcPts val="0"/>
              </a:spcBef>
              <a:spcAft>
                <a:spcPts val="600"/>
              </a:spcAft>
              <a:buClr>
                <a:srgbClr val="104332">
                  <a:lumMod val="90000"/>
                  <a:lumOff val="10000"/>
                </a:srgbClr>
              </a:buClr>
              <a:buSzPct val="120000"/>
              <a:buFont typeface="Arial" panose="020B0604020202020204" pitchFamily="34" charset="0"/>
              <a:buChar char="•"/>
              <a:tabLst/>
              <a:defRPr/>
            </a:pPr>
            <a:r>
              <a:rPr kumimoji="0" lang="en-ZA" sz="1400" b="0" i="0" u="none" strike="noStrike" kern="1200" cap="none" spc="0" normalizeH="0" baseline="0" noProof="0">
                <a:ln>
                  <a:noFill/>
                </a:ln>
                <a:solidFill>
                  <a:prstClr val="black"/>
                </a:solidFill>
                <a:effectLst/>
                <a:uLnTx/>
                <a:uFillTx/>
                <a:latin typeface="Open Sans"/>
                <a:ea typeface="+mn-ea"/>
                <a:cs typeface="+mn-cs"/>
              </a:rPr>
              <a:t>MSME 2016 survey</a:t>
            </a:r>
          </a:p>
          <a:p>
            <a:pPr marL="180000" marR="0" lvl="0" indent="-180000" algn="l" defTabSz="914400" rtl="0" eaLnBrk="1" fontAlgn="auto" latinLnBrk="0" hangingPunct="1">
              <a:lnSpc>
                <a:spcPct val="100000"/>
              </a:lnSpc>
              <a:spcBef>
                <a:spcPts val="0"/>
              </a:spcBef>
              <a:spcAft>
                <a:spcPts val="600"/>
              </a:spcAft>
              <a:buClr>
                <a:srgbClr val="104332">
                  <a:lumMod val="90000"/>
                  <a:lumOff val="10000"/>
                </a:srgbClr>
              </a:buClr>
              <a:buSzPct val="120000"/>
              <a:buFont typeface="Arial" panose="020B0604020202020204" pitchFamily="34" charset="0"/>
              <a:buChar char="•"/>
              <a:tabLst/>
              <a:defRPr/>
            </a:pPr>
            <a:r>
              <a:rPr kumimoji="0" lang="en-ZA" sz="1400" b="0" i="0" u="none" strike="noStrike" kern="1200" cap="none" spc="0" normalizeH="0" baseline="0" noProof="0" err="1">
                <a:ln>
                  <a:noFill/>
                </a:ln>
                <a:solidFill>
                  <a:prstClr val="black"/>
                </a:solidFill>
                <a:effectLst/>
                <a:uLnTx/>
                <a:uFillTx/>
                <a:latin typeface="Open Sans"/>
                <a:ea typeface="+mn-ea"/>
                <a:cs typeface="+mn-cs"/>
              </a:rPr>
              <a:t>FinAccess</a:t>
            </a:r>
            <a:r>
              <a:rPr kumimoji="0" lang="en-ZA" sz="1400" b="0" i="0" u="none" strike="noStrike" kern="1200" cap="none" spc="0" normalizeH="0" baseline="0" noProof="0">
                <a:ln>
                  <a:noFill/>
                </a:ln>
                <a:solidFill>
                  <a:prstClr val="black"/>
                </a:solidFill>
                <a:effectLst/>
                <a:uLnTx/>
                <a:uFillTx/>
                <a:latin typeface="Open Sans"/>
                <a:ea typeface="+mn-ea"/>
                <a:cs typeface="+mn-cs"/>
              </a:rPr>
              <a:t> 2018 survey</a:t>
            </a:r>
          </a:p>
          <a:p>
            <a:pPr marL="180000" marR="0" lvl="0" indent="-180000" algn="l" defTabSz="914400" rtl="0" eaLnBrk="1" fontAlgn="auto" latinLnBrk="0" hangingPunct="1">
              <a:lnSpc>
                <a:spcPct val="100000"/>
              </a:lnSpc>
              <a:spcBef>
                <a:spcPts val="0"/>
              </a:spcBef>
              <a:spcAft>
                <a:spcPts val="600"/>
              </a:spcAft>
              <a:buClr>
                <a:srgbClr val="104332">
                  <a:lumMod val="90000"/>
                  <a:lumOff val="10000"/>
                </a:srgbClr>
              </a:buClr>
              <a:buSzPct val="120000"/>
              <a:buFont typeface="Arial" panose="020B0604020202020204" pitchFamily="34" charset="0"/>
              <a:buChar char="•"/>
              <a:tabLst/>
              <a:defRPr/>
            </a:pPr>
            <a:r>
              <a:rPr kumimoji="0" lang="en-ZA" sz="1400" b="0" i="0" u="none" strike="noStrike" kern="1200" cap="none" spc="0" normalizeH="0" baseline="0" noProof="0">
                <a:ln>
                  <a:noFill/>
                </a:ln>
                <a:solidFill>
                  <a:prstClr val="black"/>
                </a:solidFill>
                <a:effectLst/>
                <a:uLnTx/>
                <a:uFillTx/>
                <a:latin typeface="Open Sans"/>
                <a:ea typeface="+mn-ea"/>
                <a:cs typeface="+mn-cs"/>
              </a:rPr>
              <a:t>Nairobi City County licensed businesses database</a:t>
            </a:r>
          </a:p>
        </p:txBody>
      </p:sp>
      <p:sp>
        <p:nvSpPr>
          <p:cNvPr id="6" name="TextBox 5">
            <a:extLst>
              <a:ext uri="{FF2B5EF4-FFF2-40B4-BE49-F238E27FC236}">
                <a16:creationId xmlns:a16="http://schemas.microsoft.com/office/drawing/2014/main" xmlns="" id="{E1A3968C-DBDB-46A5-B113-ADF7CA35AB38}"/>
              </a:ext>
            </a:extLst>
          </p:cNvPr>
          <p:cNvSpPr txBox="1"/>
          <p:nvPr/>
        </p:nvSpPr>
        <p:spPr>
          <a:xfrm>
            <a:off x="290225" y="779001"/>
            <a:ext cx="6409678" cy="307777"/>
          </a:xfrm>
          <a:prstGeom prst="rect">
            <a:avLst/>
          </a:prstGeom>
          <a:noFill/>
        </p:spPr>
        <p:txBody>
          <a:bodyPr wrap="square" rtlCol="0">
            <a:spAutoFit/>
          </a:bodyPr>
          <a:lstStyle/>
          <a:p>
            <a:r>
              <a:rPr lang="en-ZA" sz="1400"/>
              <a:t>A mixed-method approach was followed consisting of: </a:t>
            </a:r>
          </a:p>
        </p:txBody>
      </p:sp>
    </p:spTree>
    <p:extLst>
      <p:ext uri="{BB962C8B-B14F-4D97-AF65-F5344CB8AC3E}">
        <p14:creationId xmlns:p14="http://schemas.microsoft.com/office/powerpoint/2010/main" val="1292801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a:xfrm>
            <a:off x="590548" y="6391765"/>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13" name="TextBox 12">
            <a:extLst>
              <a:ext uri="{FF2B5EF4-FFF2-40B4-BE49-F238E27FC236}">
                <a16:creationId xmlns:a16="http://schemas.microsoft.com/office/drawing/2014/main" xmlns="" id="{7B80B443-587C-4C42-B6E0-59EC089FBC1F}"/>
              </a:ext>
            </a:extLst>
          </p:cNvPr>
          <p:cNvSpPr txBox="1"/>
          <p:nvPr/>
        </p:nvSpPr>
        <p:spPr>
          <a:xfrm>
            <a:off x="1405058" y="1416063"/>
            <a:ext cx="3426132"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Government compliance </a:t>
            </a:r>
          </a:p>
        </p:txBody>
      </p:sp>
      <p:pic>
        <p:nvPicPr>
          <p:cNvPr id="14" name="Picture 13" descr="A close up of a logo&#10;&#10;Description automatically generated">
            <a:extLst>
              <a:ext uri="{FF2B5EF4-FFF2-40B4-BE49-F238E27FC236}">
                <a16:creationId xmlns:a16="http://schemas.microsoft.com/office/drawing/2014/main" xmlns="" id="{A5092D9E-BAEA-4F94-80DF-EA01C32AFC36}"/>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7960436" y="2703792"/>
            <a:ext cx="440890" cy="423638"/>
          </a:xfrm>
          <a:prstGeom prst="rect">
            <a:avLst/>
          </a:prstGeom>
        </p:spPr>
      </p:pic>
      <p:sp>
        <p:nvSpPr>
          <p:cNvPr id="15" name="TextBox 14">
            <a:extLst>
              <a:ext uri="{FF2B5EF4-FFF2-40B4-BE49-F238E27FC236}">
                <a16:creationId xmlns:a16="http://schemas.microsoft.com/office/drawing/2014/main" xmlns="" id="{DC3ABEAA-2037-4EA8-A1AC-8F4DEC95D625}"/>
              </a:ext>
            </a:extLst>
          </p:cNvPr>
          <p:cNvSpPr txBox="1"/>
          <p:nvPr/>
        </p:nvSpPr>
        <p:spPr>
          <a:xfrm>
            <a:off x="8541942" y="2767987"/>
            <a:ext cx="20241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Labour</a:t>
            </a:r>
            <a:endParaRPr kumimoji="0" lang="en-ZA" sz="1400" b="1" i="0" u="none" strike="noStrike" kern="1200" cap="none" spc="0" normalizeH="0" baseline="0" noProof="0">
              <a:ln>
                <a:noFill/>
              </a:ln>
              <a:solidFill>
                <a:srgbClr val="FFFFFF">
                  <a:lumMod val="75000"/>
                </a:srgbClr>
              </a:solidFill>
              <a:effectLst/>
              <a:uLnTx/>
              <a:uFillTx/>
              <a:latin typeface="Open Sans"/>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xmlns="" id="{2BB23CD3-1529-4606-A34E-1CD3019DE073}"/>
              </a:ext>
            </a:extLst>
          </p:cNvPr>
          <p:cNvPicPr>
            <a:picLocks noChangeAspect="1"/>
          </p:cNvPicPr>
          <p:nvPr/>
        </p:nvPicPr>
        <p:blipFill rotWithShape="1">
          <a:blip r:embed="rId4" cstate="screen">
            <a:lum bright="70000" contrast="-70000"/>
            <a:extLst>
              <a:ext uri="{28A0092B-C50C-407E-A947-70E740481C1C}">
                <a14:useLocalDpi xmlns:a14="http://schemas.microsoft.com/office/drawing/2010/main"/>
              </a:ext>
            </a:extLst>
          </a:blip>
          <a:srcRect/>
          <a:stretch/>
        </p:blipFill>
        <p:spPr>
          <a:xfrm>
            <a:off x="6729299" y="1343498"/>
            <a:ext cx="530820" cy="509920"/>
          </a:xfrm>
          <a:prstGeom prst="rect">
            <a:avLst/>
          </a:prstGeom>
        </p:spPr>
      </p:pic>
      <p:sp>
        <p:nvSpPr>
          <p:cNvPr id="17" name="TextBox 16">
            <a:extLst>
              <a:ext uri="{FF2B5EF4-FFF2-40B4-BE49-F238E27FC236}">
                <a16:creationId xmlns:a16="http://schemas.microsoft.com/office/drawing/2014/main" xmlns="" id="{A568165D-8E13-4A41-A2E4-EAA741749586}"/>
              </a:ext>
            </a:extLst>
          </p:cNvPr>
          <p:cNvSpPr txBox="1"/>
          <p:nvPr/>
        </p:nvSpPr>
        <p:spPr>
          <a:xfrm>
            <a:off x="7354880" y="1423130"/>
            <a:ext cx="23741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Business premises</a:t>
            </a:r>
          </a:p>
        </p:txBody>
      </p:sp>
      <p:pic>
        <p:nvPicPr>
          <p:cNvPr id="18" name="Picture 17" descr="A close up of a logo&#10;&#10;Description automatically generated">
            <a:extLst>
              <a:ext uri="{FF2B5EF4-FFF2-40B4-BE49-F238E27FC236}">
                <a16:creationId xmlns:a16="http://schemas.microsoft.com/office/drawing/2014/main" xmlns="" id="{E64EFC88-357D-4CD4-9E39-7788F6B92193}"/>
              </a:ext>
            </a:extLst>
          </p:cNvPr>
          <p:cNvPicPr>
            <a:picLocks noChangeAspect="1"/>
          </p:cNvPicPr>
          <p:nvPr/>
        </p:nvPicPr>
        <p:blipFill rotWithShape="1">
          <a:blip r:embed="rId5" cstate="screen">
            <a:lum bright="70000" contrast="-70000"/>
            <a:extLst>
              <a:ext uri="{28A0092B-C50C-407E-A947-70E740481C1C}">
                <a14:useLocalDpi xmlns:a14="http://schemas.microsoft.com/office/drawing/2010/main"/>
              </a:ext>
            </a:extLst>
          </a:blip>
          <a:srcRect/>
          <a:stretch/>
        </p:blipFill>
        <p:spPr>
          <a:xfrm flipH="1">
            <a:off x="7102753" y="5200730"/>
            <a:ext cx="556409" cy="331699"/>
          </a:xfrm>
          <a:prstGeom prst="rect">
            <a:avLst/>
          </a:prstGeom>
        </p:spPr>
      </p:pic>
      <p:sp>
        <p:nvSpPr>
          <p:cNvPr id="19" name="TextBox 18">
            <a:extLst>
              <a:ext uri="{FF2B5EF4-FFF2-40B4-BE49-F238E27FC236}">
                <a16:creationId xmlns:a16="http://schemas.microsoft.com/office/drawing/2014/main" xmlns="" id="{DA48EDF9-D42E-4B14-95E8-C6CB885123A9}"/>
              </a:ext>
            </a:extLst>
          </p:cNvPr>
          <p:cNvSpPr txBox="1"/>
          <p:nvPr/>
        </p:nvSpPr>
        <p:spPr>
          <a:xfrm>
            <a:off x="6648776" y="5557986"/>
            <a:ext cx="25120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Suppliers</a:t>
            </a:r>
          </a:p>
        </p:txBody>
      </p:sp>
      <p:pic>
        <p:nvPicPr>
          <p:cNvPr id="20" name="Picture 19" descr="A close up of a logo&#10;&#10;Description automatically generated">
            <a:extLst>
              <a:ext uri="{FF2B5EF4-FFF2-40B4-BE49-F238E27FC236}">
                <a16:creationId xmlns:a16="http://schemas.microsoft.com/office/drawing/2014/main" xmlns="" id="{6047A2FB-A401-46CB-A073-B3EE3EF3AD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16574" y="4006535"/>
            <a:ext cx="669684" cy="571732"/>
          </a:xfrm>
          <a:prstGeom prst="rect">
            <a:avLst/>
          </a:prstGeom>
        </p:spPr>
      </p:pic>
      <p:sp>
        <p:nvSpPr>
          <p:cNvPr id="21" name="TextBox 20">
            <a:extLst>
              <a:ext uri="{FF2B5EF4-FFF2-40B4-BE49-F238E27FC236}">
                <a16:creationId xmlns:a16="http://schemas.microsoft.com/office/drawing/2014/main" xmlns="" id="{CD95259F-6AEC-4E98-9098-2F5B6ABAF877}"/>
              </a:ext>
            </a:extLst>
          </p:cNvPr>
          <p:cNvSpPr txBox="1"/>
          <p:nvPr/>
        </p:nvSpPr>
        <p:spPr>
          <a:xfrm>
            <a:off x="3152114" y="5546935"/>
            <a:ext cx="2303425"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Customers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ZA" sz="1100" b="0" i="0" u="none" strike="noStrike" kern="1200" cap="none" spc="0" normalizeH="0" baseline="0" noProof="0">
              <a:ln>
                <a:noFill/>
              </a:ln>
              <a:solidFill>
                <a:srgbClr val="FFFFFF">
                  <a:lumMod val="75000"/>
                </a:srgbClr>
              </a:solidFill>
              <a:effectLst/>
              <a:uLnTx/>
              <a:uFillTx/>
              <a:latin typeface="Open Sans"/>
              <a:ea typeface="+mn-ea"/>
              <a:cs typeface="+mn-cs"/>
            </a:endParaRPr>
          </a:p>
        </p:txBody>
      </p:sp>
      <p:pic>
        <p:nvPicPr>
          <p:cNvPr id="22" name="Picture 21" descr="A close up of a logo&#10;&#10;Description automatically generated">
            <a:extLst>
              <a:ext uri="{FF2B5EF4-FFF2-40B4-BE49-F238E27FC236}">
                <a16:creationId xmlns:a16="http://schemas.microsoft.com/office/drawing/2014/main" xmlns="" id="{57545E3C-13D3-4D8A-95AD-44287D768C1E}"/>
              </a:ext>
            </a:extLst>
          </p:cNvPr>
          <p:cNvPicPr>
            <a:picLocks noChangeAspect="1"/>
          </p:cNvPicPr>
          <p:nvPr/>
        </p:nvPicPr>
        <p:blipFill rotWithShape="1">
          <a:blip r:embed="rId7" cstate="screen">
            <a:lum bright="70000" contrast="-70000"/>
            <a:extLst>
              <a:ext uri="{28A0092B-C50C-407E-A947-70E740481C1C}">
                <a14:useLocalDpi xmlns:a14="http://schemas.microsoft.com/office/drawing/2010/main"/>
              </a:ext>
            </a:extLst>
          </a:blip>
          <a:srcRect/>
          <a:stretch/>
        </p:blipFill>
        <p:spPr>
          <a:xfrm>
            <a:off x="3768845" y="4205967"/>
            <a:ext cx="452773" cy="380360"/>
          </a:xfrm>
          <a:prstGeom prst="rect">
            <a:avLst/>
          </a:prstGeom>
          <a:ln>
            <a:noFill/>
          </a:ln>
        </p:spPr>
      </p:pic>
      <p:sp>
        <p:nvSpPr>
          <p:cNvPr id="23" name="TextBox 22">
            <a:extLst>
              <a:ext uri="{FF2B5EF4-FFF2-40B4-BE49-F238E27FC236}">
                <a16:creationId xmlns:a16="http://schemas.microsoft.com/office/drawing/2014/main" xmlns="" id="{C38B8AA5-CF81-4C85-8FFD-8B3DE99152A0}"/>
              </a:ext>
            </a:extLst>
          </p:cNvPr>
          <p:cNvSpPr txBox="1"/>
          <p:nvPr/>
        </p:nvSpPr>
        <p:spPr>
          <a:xfrm>
            <a:off x="1876520" y="4243199"/>
            <a:ext cx="17994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Record keeping</a:t>
            </a:r>
          </a:p>
        </p:txBody>
      </p:sp>
      <p:sp>
        <p:nvSpPr>
          <p:cNvPr id="25" name="TextBox 24">
            <a:extLst>
              <a:ext uri="{FF2B5EF4-FFF2-40B4-BE49-F238E27FC236}">
                <a16:creationId xmlns:a16="http://schemas.microsoft.com/office/drawing/2014/main" xmlns="" id="{3A5EA262-FD63-4198-B29E-D8A01135601D}"/>
              </a:ext>
            </a:extLst>
          </p:cNvPr>
          <p:cNvSpPr txBox="1"/>
          <p:nvPr/>
        </p:nvSpPr>
        <p:spPr>
          <a:xfrm>
            <a:off x="8618086" y="4146307"/>
            <a:ext cx="2512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a:ln>
                  <a:noFill/>
                </a:ln>
                <a:solidFill>
                  <a:prstClr val="black"/>
                </a:solidFill>
                <a:effectLst/>
                <a:uLnTx/>
                <a:uFillTx/>
                <a:latin typeface="Open Sans"/>
                <a:ea typeface="+mn-ea"/>
                <a:cs typeface="+mn-cs"/>
              </a:rPr>
              <a:t>Financial services</a:t>
            </a:r>
          </a:p>
        </p:txBody>
      </p:sp>
      <p:pic>
        <p:nvPicPr>
          <p:cNvPr id="26" name="Picture 25" descr="A close up of a logo&#10;&#10;Description automatically generated">
            <a:extLst>
              <a:ext uri="{FF2B5EF4-FFF2-40B4-BE49-F238E27FC236}">
                <a16:creationId xmlns:a16="http://schemas.microsoft.com/office/drawing/2014/main" xmlns="" id="{74A4D372-5FE2-4662-A676-480F14001E19}"/>
              </a:ext>
            </a:extLst>
          </p:cNvPr>
          <p:cNvPicPr>
            <a:picLocks noChangeAspect="1"/>
          </p:cNvPicPr>
          <p:nvPr/>
        </p:nvPicPr>
        <p:blipFill rotWithShape="1">
          <a:blip r:embed="rId8" cstate="screen">
            <a:lum bright="70000" contrast="-70000"/>
            <a:extLst>
              <a:ext uri="{28A0092B-C50C-407E-A947-70E740481C1C}">
                <a14:useLocalDpi xmlns:a14="http://schemas.microsoft.com/office/drawing/2010/main"/>
              </a:ext>
            </a:extLst>
          </a:blip>
          <a:srcRect/>
          <a:stretch/>
        </p:blipFill>
        <p:spPr>
          <a:xfrm>
            <a:off x="3768845" y="2672798"/>
            <a:ext cx="534982" cy="437982"/>
          </a:xfrm>
          <a:prstGeom prst="rect">
            <a:avLst/>
          </a:prstGeom>
        </p:spPr>
      </p:pic>
      <p:sp>
        <p:nvSpPr>
          <p:cNvPr id="27" name="TextBox 26">
            <a:extLst>
              <a:ext uri="{FF2B5EF4-FFF2-40B4-BE49-F238E27FC236}">
                <a16:creationId xmlns:a16="http://schemas.microsoft.com/office/drawing/2014/main" xmlns="" id="{3AE13465-3A80-4605-BBAC-17FA1C37A63D}"/>
              </a:ext>
            </a:extLst>
          </p:cNvPr>
          <p:cNvSpPr txBox="1"/>
          <p:nvPr/>
        </p:nvSpPr>
        <p:spPr>
          <a:xfrm>
            <a:off x="1140614" y="2703792"/>
            <a:ext cx="256132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Business association</a:t>
            </a:r>
          </a:p>
        </p:txBody>
      </p:sp>
      <p:pic>
        <p:nvPicPr>
          <p:cNvPr id="41" name="Picture 40">
            <a:extLst>
              <a:ext uri="{FF2B5EF4-FFF2-40B4-BE49-F238E27FC236}">
                <a16:creationId xmlns:a16="http://schemas.microsoft.com/office/drawing/2014/main" xmlns="" id="{50FFB849-B074-4BB6-800A-D399EEC777B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58614" y="1926054"/>
            <a:ext cx="3426132" cy="3421438"/>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xmlns="" id="{72F0F8EE-7AA5-41E4-94C2-E508E0DA6EFB}"/>
              </a:ext>
            </a:extLst>
          </p:cNvPr>
          <p:cNvPicPr>
            <a:picLocks noChangeAspect="1"/>
          </p:cNvPicPr>
          <p:nvPr/>
        </p:nvPicPr>
        <p:blipFill rotWithShape="1">
          <a:blip r:embed="rId10" cstate="screen">
            <a:lum bright="70000" contrast="-70000"/>
            <a:extLst>
              <a:ext uri="{28A0092B-C50C-407E-A947-70E740481C1C}">
                <a14:useLocalDpi xmlns:a14="http://schemas.microsoft.com/office/drawing/2010/main"/>
              </a:ext>
            </a:extLst>
          </a:blip>
          <a:srcRect/>
          <a:stretch/>
        </p:blipFill>
        <p:spPr>
          <a:xfrm>
            <a:off x="4651042" y="5041545"/>
            <a:ext cx="600559" cy="501816"/>
          </a:xfrm>
          <a:prstGeom prst="rect">
            <a:avLst/>
          </a:prstGeom>
        </p:spPr>
      </p:pic>
      <p:sp>
        <p:nvSpPr>
          <p:cNvPr id="2" name="TextBox 1">
            <a:extLst>
              <a:ext uri="{FF2B5EF4-FFF2-40B4-BE49-F238E27FC236}">
                <a16:creationId xmlns:a16="http://schemas.microsoft.com/office/drawing/2014/main" xmlns="" id="{442661AB-07ED-4EDE-BB1C-7D426692BE36}"/>
              </a:ext>
            </a:extLst>
          </p:cNvPr>
          <p:cNvSpPr txBox="1"/>
          <p:nvPr/>
        </p:nvSpPr>
        <p:spPr>
          <a:xfrm>
            <a:off x="5827013" y="1725185"/>
            <a:ext cx="65451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000" b="0" i="1" u="none" strike="noStrike" kern="1200" cap="none" spc="0" normalizeH="0" baseline="0" noProof="0">
                <a:ln>
                  <a:noFill/>
                </a:ln>
                <a:solidFill>
                  <a:prstClr val="black"/>
                </a:solidFill>
                <a:effectLst/>
                <a:uLnTx/>
                <a:uFillTx/>
                <a:latin typeface="Open Sans"/>
                <a:ea typeface="+mn-ea"/>
                <a:cs typeface="+mn-cs"/>
              </a:rPr>
              <a:t>High</a:t>
            </a:r>
          </a:p>
        </p:txBody>
      </p:sp>
      <p:pic>
        <p:nvPicPr>
          <p:cNvPr id="4" name="Picture 3" descr="A close up of a logo&#10;&#10;Description automatically generated">
            <a:extLst>
              <a:ext uri="{FF2B5EF4-FFF2-40B4-BE49-F238E27FC236}">
                <a16:creationId xmlns:a16="http://schemas.microsoft.com/office/drawing/2014/main" xmlns="" id="{42DD20C9-1AFD-463D-9AF7-5D809AF765E3}"/>
              </a:ext>
            </a:extLst>
          </p:cNvPr>
          <p:cNvPicPr>
            <a:picLocks noChangeAspect="1"/>
          </p:cNvPicPr>
          <p:nvPr/>
        </p:nvPicPr>
        <p:blipFill rotWithShape="1">
          <a:blip r:embed="rId11" cstate="screen">
            <a:lum bright="70000" contrast="-70000"/>
            <a:extLst>
              <a:ext uri="{28A0092B-C50C-407E-A947-70E740481C1C}">
                <a14:useLocalDpi xmlns:a14="http://schemas.microsoft.com/office/drawing/2010/main"/>
              </a:ext>
            </a:extLst>
          </a:blip>
          <a:srcRect/>
          <a:stretch/>
        </p:blipFill>
        <p:spPr>
          <a:xfrm>
            <a:off x="4986191" y="1305369"/>
            <a:ext cx="530820" cy="558121"/>
          </a:xfrm>
          <a:prstGeom prst="rect">
            <a:avLst/>
          </a:prstGeom>
        </p:spPr>
      </p:pic>
      <p:sp>
        <p:nvSpPr>
          <p:cNvPr id="24" name="Text Placeholder 2">
            <a:extLst>
              <a:ext uri="{FF2B5EF4-FFF2-40B4-BE49-F238E27FC236}">
                <a16:creationId xmlns:a16="http://schemas.microsoft.com/office/drawing/2014/main" xmlns="" id="{7EE00782-0215-44F1-8B79-F5CE924899D8}"/>
              </a:ext>
            </a:extLst>
          </p:cNvPr>
          <p:cNvSpPr>
            <a:spLocks noGrp="1"/>
          </p:cNvSpPr>
          <p:nvPr>
            <p:ph type="body" sz="quarter" idx="10"/>
          </p:nvPr>
        </p:nvSpPr>
        <p:spPr>
          <a:xfrm>
            <a:off x="170929" y="155325"/>
            <a:ext cx="12001502" cy="919797"/>
          </a:xfrm>
        </p:spPr>
        <p:txBody>
          <a:bodyPr/>
          <a:lstStyle/>
          <a:p>
            <a:pPr>
              <a:spcBef>
                <a:spcPts val="600"/>
              </a:spcBef>
            </a:pPr>
            <a:r>
              <a:rPr lang="en-ZA" sz="3200" b="1"/>
              <a:t>KEY FINDINGS</a:t>
            </a:r>
          </a:p>
          <a:p>
            <a:pPr>
              <a:spcBef>
                <a:spcPts val="600"/>
              </a:spcBef>
            </a:pPr>
            <a:r>
              <a:rPr lang="en-ZA" sz="1400" i="1"/>
              <a:t>Based on analysis of available survey data &amp; qualitative research with MSEs</a:t>
            </a:r>
          </a:p>
        </p:txBody>
      </p:sp>
    </p:spTree>
    <p:extLst>
      <p:ext uri="{BB962C8B-B14F-4D97-AF65-F5344CB8AC3E}">
        <p14:creationId xmlns:p14="http://schemas.microsoft.com/office/powerpoint/2010/main" val="39948186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xmlns="" id="{E2E2281A-F041-43FC-AC15-52F2BF2A590C}"/>
              </a:ext>
            </a:extLst>
          </p:cNvPr>
          <p:cNvGraphicFramePr/>
          <p:nvPr/>
        </p:nvGraphicFramePr>
        <p:xfrm>
          <a:off x="7432700" y="1586585"/>
          <a:ext cx="4864843" cy="45666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xmlns="" id="{D2683E33-2D38-4B5C-9EC4-EA4B0EA2D8A7}"/>
              </a:ext>
            </a:extLst>
          </p:cNvPr>
          <p:cNvGraphicFramePr/>
          <p:nvPr/>
        </p:nvGraphicFramePr>
        <p:xfrm>
          <a:off x="4926806" y="1586585"/>
          <a:ext cx="4864843" cy="45666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xmlns="" id="{92F79E7D-A7A5-4E95-A989-BFD068F8BB52}"/>
              </a:ext>
            </a:extLst>
          </p:cNvPr>
          <p:cNvGraphicFramePr/>
          <p:nvPr/>
        </p:nvGraphicFramePr>
        <p:xfrm>
          <a:off x="2412205" y="1586585"/>
          <a:ext cx="4864843" cy="4566691"/>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 Placeholder 2">
            <a:extLst>
              <a:ext uri="{FF2B5EF4-FFF2-40B4-BE49-F238E27FC236}">
                <a16:creationId xmlns:a16="http://schemas.microsoft.com/office/drawing/2014/main" xmlns="" id="{8086D1C1-1CEB-4164-8BC4-9884CE5FE0DB}"/>
              </a:ext>
            </a:extLst>
          </p:cNvPr>
          <p:cNvSpPr>
            <a:spLocks noGrp="1"/>
          </p:cNvSpPr>
          <p:nvPr>
            <p:ph type="body" sz="quarter" idx="10"/>
          </p:nvPr>
        </p:nvSpPr>
        <p:spPr>
          <a:xfrm>
            <a:off x="1066803" y="167522"/>
            <a:ext cx="9797042" cy="493099"/>
          </a:xfrm>
        </p:spPr>
        <p:txBody>
          <a:bodyPr/>
          <a:lstStyle/>
          <a:p>
            <a:r>
              <a:rPr lang="en-ZA" b="1"/>
              <a:t>Financial services</a:t>
            </a:r>
          </a:p>
        </p:txBody>
      </p:sp>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cxnSp>
        <p:nvCxnSpPr>
          <p:cNvPr id="27" name="Straight Connector 26">
            <a:extLst>
              <a:ext uri="{FF2B5EF4-FFF2-40B4-BE49-F238E27FC236}">
                <a16:creationId xmlns:a16="http://schemas.microsoft.com/office/drawing/2014/main" xmlns="" id="{EDA3DC29-C2AB-40EC-AA49-29103ED213F0}"/>
              </a:ext>
            </a:extLst>
          </p:cNvPr>
          <p:cNvCxnSpPr>
            <a:cxnSpLocks/>
          </p:cNvCxnSpPr>
          <p:nvPr/>
        </p:nvCxnSpPr>
        <p:spPr>
          <a:xfrm>
            <a:off x="2263775" y="969276"/>
            <a:ext cx="0" cy="518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DD070971-9197-499C-B99C-905F08876829}"/>
              </a:ext>
            </a:extLst>
          </p:cNvPr>
          <p:cNvCxnSpPr>
            <a:cxnSpLocks/>
          </p:cNvCxnSpPr>
          <p:nvPr/>
        </p:nvCxnSpPr>
        <p:spPr>
          <a:xfrm>
            <a:off x="4726781" y="969276"/>
            <a:ext cx="0" cy="518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B35EC013-9D17-442D-B5D0-22E1006093C4}"/>
              </a:ext>
            </a:extLst>
          </p:cNvPr>
          <p:cNvCxnSpPr>
            <a:cxnSpLocks/>
          </p:cNvCxnSpPr>
          <p:nvPr/>
        </p:nvCxnSpPr>
        <p:spPr>
          <a:xfrm>
            <a:off x="7215187" y="969276"/>
            <a:ext cx="0" cy="518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16ECEE9C-82DC-4A2A-AC02-20F2F67AEA88}"/>
              </a:ext>
            </a:extLst>
          </p:cNvPr>
          <p:cNvCxnSpPr>
            <a:cxnSpLocks/>
          </p:cNvCxnSpPr>
          <p:nvPr/>
        </p:nvCxnSpPr>
        <p:spPr>
          <a:xfrm>
            <a:off x="9703593" y="969276"/>
            <a:ext cx="0" cy="518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4" name="Chart 3">
            <a:extLst>
              <a:ext uri="{FF2B5EF4-FFF2-40B4-BE49-F238E27FC236}">
                <a16:creationId xmlns:a16="http://schemas.microsoft.com/office/drawing/2014/main" xmlns="" id="{C1218972-ADC9-4ACD-9EA8-D8A7E0BC4B75}"/>
              </a:ext>
            </a:extLst>
          </p:cNvPr>
          <p:cNvGraphicFramePr/>
          <p:nvPr/>
        </p:nvGraphicFramePr>
        <p:xfrm>
          <a:off x="871" y="1586585"/>
          <a:ext cx="4722509" cy="45909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Table 9">
            <a:extLst>
              <a:ext uri="{FF2B5EF4-FFF2-40B4-BE49-F238E27FC236}">
                <a16:creationId xmlns:a16="http://schemas.microsoft.com/office/drawing/2014/main" xmlns="" id="{AC7A3E64-4BE9-47C0-89C6-785B211722A7}"/>
              </a:ext>
            </a:extLst>
          </p:cNvPr>
          <p:cNvGraphicFramePr>
            <a:graphicFrameLocks noGrp="1"/>
          </p:cNvGraphicFramePr>
          <p:nvPr>
            <p:extLst>
              <p:ext uri="{D42A27DB-BD31-4B8C-83A1-F6EECF244321}">
                <p14:modId xmlns:p14="http://schemas.microsoft.com/office/powerpoint/2010/main" val="3683669933"/>
              </p:ext>
            </p:extLst>
          </p:nvPr>
        </p:nvGraphicFramePr>
        <p:xfrm>
          <a:off x="190498" y="1854200"/>
          <a:ext cx="1982474" cy="4212000"/>
        </p:xfrm>
        <a:graphic>
          <a:graphicData uri="http://schemas.openxmlformats.org/drawingml/2006/table">
            <a:tbl>
              <a:tblPr>
                <a:tableStyleId>{5C22544A-7EE6-4342-B048-85BDC9FD1C3A}</a:tableStyleId>
              </a:tblPr>
              <a:tblGrid>
                <a:gridCol w="1982474">
                  <a:extLst>
                    <a:ext uri="{9D8B030D-6E8A-4147-A177-3AD203B41FA5}">
                      <a16:colId xmlns:a16="http://schemas.microsoft.com/office/drawing/2014/main" xmlns="" val="3420838792"/>
                    </a:ext>
                  </a:extLst>
                </a:gridCol>
              </a:tblGrid>
              <a:tr h="842400">
                <a:tc>
                  <a:txBody>
                    <a:bodyPr/>
                    <a:lstStyle/>
                    <a:p>
                      <a:pPr algn="r" fontAlgn="b"/>
                      <a:r>
                        <a:rPr lang="en-US" sz="1200" u="none" strike="noStrike" dirty="0">
                          <a:effectLst/>
                        </a:rPr>
                        <a:t>Business uses a bank account for business</a:t>
                      </a:r>
                      <a:endParaRPr lang="en-US" sz="1200" b="0"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041499680"/>
                  </a:ext>
                </a:extLst>
              </a:tr>
              <a:tr h="842400">
                <a:tc>
                  <a:txBody>
                    <a:bodyPr/>
                    <a:lstStyle/>
                    <a:p>
                      <a:pPr algn="r" fontAlgn="b"/>
                      <a:r>
                        <a:rPr lang="en-US" sz="1200" u="none" strike="noStrike">
                          <a:effectLst/>
                        </a:rPr>
                        <a:t>Use Mobile Money in business</a:t>
                      </a:r>
                      <a:endParaRPr lang="en-US" sz="12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397874043"/>
                  </a:ext>
                </a:extLst>
              </a:tr>
              <a:tr h="842400">
                <a:tc>
                  <a:txBody>
                    <a:bodyPr/>
                    <a:lstStyle/>
                    <a:p>
                      <a:pPr algn="r" fontAlgn="b"/>
                      <a:r>
                        <a:rPr lang="en-US" sz="1200" u="none" strike="noStrike">
                          <a:effectLst/>
                        </a:rPr>
                        <a:t>Business has a pay bill/ till number</a:t>
                      </a:r>
                      <a:endParaRPr lang="en-US" sz="12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893795022"/>
                  </a:ext>
                </a:extLst>
              </a:tr>
              <a:tr h="842400">
                <a:tc>
                  <a:txBody>
                    <a:bodyPr/>
                    <a:lstStyle/>
                    <a:p>
                      <a:pPr algn="r" fontAlgn="b"/>
                      <a:r>
                        <a:rPr lang="en-US" sz="1200" u="none" strike="noStrike">
                          <a:effectLst/>
                        </a:rPr>
                        <a:t>Business contributes to NHIF/ NSSF</a:t>
                      </a:r>
                      <a:endParaRPr lang="en-US" sz="12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979240165"/>
                  </a:ext>
                </a:extLst>
              </a:tr>
              <a:tr h="842400">
                <a:tc>
                  <a:txBody>
                    <a:bodyPr/>
                    <a:lstStyle/>
                    <a:p>
                      <a:pPr algn="r" fontAlgn="b"/>
                      <a:r>
                        <a:rPr lang="en-ZA" sz="1200" u="none" strike="noStrike">
                          <a:effectLst/>
                        </a:rPr>
                        <a:t>Business has other insurance</a:t>
                      </a:r>
                      <a:endParaRPr lang="en-ZA" sz="12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980204667"/>
                  </a:ext>
                </a:extLst>
              </a:tr>
            </a:tbl>
          </a:graphicData>
        </a:graphic>
      </p:graphicFrame>
      <p:cxnSp>
        <p:nvCxnSpPr>
          <p:cNvPr id="48" name="Straight Connector 47">
            <a:extLst>
              <a:ext uri="{FF2B5EF4-FFF2-40B4-BE49-F238E27FC236}">
                <a16:creationId xmlns:a16="http://schemas.microsoft.com/office/drawing/2014/main" xmlns="" id="{5F78E4E0-16F1-4238-921F-35C9BF10AF15}"/>
              </a:ext>
            </a:extLst>
          </p:cNvPr>
          <p:cNvCxnSpPr>
            <a:cxnSpLocks/>
          </p:cNvCxnSpPr>
          <p:nvPr/>
        </p:nvCxnSpPr>
        <p:spPr>
          <a:xfrm flipH="1" flipV="1">
            <a:off x="180673" y="2656574"/>
            <a:ext cx="11820827" cy="86626"/>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E4AC3988-7504-42EE-99BD-ADD8687D2E5F}"/>
              </a:ext>
            </a:extLst>
          </p:cNvPr>
          <p:cNvCxnSpPr>
            <a:cxnSpLocks/>
          </p:cNvCxnSpPr>
          <p:nvPr/>
        </p:nvCxnSpPr>
        <p:spPr>
          <a:xfrm flipH="1">
            <a:off x="180673" y="350747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DC6C77F3-C524-411B-8F47-E4969624C1B1}"/>
              </a:ext>
            </a:extLst>
          </p:cNvPr>
          <p:cNvCxnSpPr>
            <a:cxnSpLocks/>
          </p:cNvCxnSpPr>
          <p:nvPr/>
        </p:nvCxnSpPr>
        <p:spPr>
          <a:xfrm flipH="1">
            <a:off x="180673" y="435837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B33F7333-0BC1-4B81-9429-5CB953DB4C4B}"/>
              </a:ext>
            </a:extLst>
          </p:cNvPr>
          <p:cNvCxnSpPr>
            <a:cxnSpLocks/>
          </p:cNvCxnSpPr>
          <p:nvPr/>
        </p:nvCxnSpPr>
        <p:spPr>
          <a:xfrm flipH="1">
            <a:off x="180673" y="520927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D45A1D10-286A-45DC-A101-812756382391}"/>
              </a:ext>
            </a:extLst>
          </p:cNvPr>
          <p:cNvSpPr txBox="1"/>
          <p:nvPr/>
        </p:nvSpPr>
        <p:spPr>
          <a:xfrm>
            <a:off x="653095" y="6393206"/>
            <a:ext cx="62266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a:ln>
                  <a:noFill/>
                </a:ln>
                <a:solidFill>
                  <a:prstClr val="black">
                    <a:lumMod val="65000"/>
                    <a:lumOff val="35000"/>
                  </a:prstClr>
                </a:solidFill>
                <a:effectLst/>
                <a:uLnTx/>
                <a:uFillTx/>
                <a:latin typeface="Open Sans"/>
                <a:ea typeface="+mn-ea"/>
                <a:cs typeface="+mn-cs"/>
              </a:rPr>
              <a:t>Source: MSME Survey 2016</a:t>
            </a:r>
          </a:p>
        </p:txBody>
      </p:sp>
      <p:pic>
        <p:nvPicPr>
          <p:cNvPr id="11" name="Picture 10" descr="A close up of a logo&#10;&#10;Description automatically generated">
            <a:extLst>
              <a:ext uri="{FF2B5EF4-FFF2-40B4-BE49-F238E27FC236}">
                <a16:creationId xmlns:a16="http://schemas.microsoft.com/office/drawing/2014/main" xmlns="" id="{B8253600-8D6C-4C8B-8360-75CFA0A9043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8253" y="107592"/>
            <a:ext cx="626650" cy="534992"/>
          </a:xfrm>
          <a:prstGeom prst="rect">
            <a:avLst/>
          </a:prstGeom>
        </p:spPr>
      </p:pic>
      <p:sp>
        <p:nvSpPr>
          <p:cNvPr id="12" name="TextBox 11">
            <a:extLst>
              <a:ext uri="{FF2B5EF4-FFF2-40B4-BE49-F238E27FC236}">
                <a16:creationId xmlns:a16="http://schemas.microsoft.com/office/drawing/2014/main" xmlns="" id="{730EBC16-A0BE-4916-B828-417326A514C8}"/>
              </a:ext>
            </a:extLst>
          </p:cNvPr>
          <p:cNvSpPr txBox="1"/>
          <p:nvPr/>
        </p:nvSpPr>
        <p:spPr>
          <a:xfrm>
            <a:off x="2390408" y="1028576"/>
            <a:ext cx="2202984"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50000"/>
                  </a:srgbClr>
                </a:solidFill>
                <a:effectLst/>
                <a:uLnTx/>
                <a:uFillTx/>
                <a:latin typeface="Open Sans"/>
                <a:ea typeface="+mn-ea"/>
                <a:cs typeface="+mn-cs"/>
              </a:rPr>
              <a:t>MOSTLY INFORMAL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FFFFFF">
                    <a:lumMod val="50000"/>
                  </a:srgbClr>
                </a:solidFill>
                <a:effectLst/>
                <a:uLnTx/>
                <a:uFillTx/>
                <a:latin typeface="Open Sans"/>
                <a:ea typeface="+mn-ea"/>
                <a:cs typeface="+mn-cs"/>
              </a:rPr>
              <a:t>770,000 enterprises</a:t>
            </a:r>
          </a:p>
        </p:txBody>
      </p:sp>
      <p:sp>
        <p:nvSpPr>
          <p:cNvPr id="13" name="TextBox 12">
            <a:extLst>
              <a:ext uri="{FF2B5EF4-FFF2-40B4-BE49-F238E27FC236}">
                <a16:creationId xmlns:a16="http://schemas.microsoft.com/office/drawing/2014/main" xmlns="" id="{005EF47E-83A0-40B8-B1A3-A445309706CE}"/>
              </a:ext>
            </a:extLst>
          </p:cNvPr>
          <p:cNvSpPr txBox="1"/>
          <p:nvPr/>
        </p:nvSpPr>
        <p:spPr>
          <a:xfrm>
            <a:off x="4855520" y="1040434"/>
            <a:ext cx="2249570"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001E28">
                    <a:lumMod val="75000"/>
                    <a:lumOff val="25000"/>
                  </a:srgbClr>
                </a:solidFill>
                <a:effectLst/>
                <a:uLnTx/>
                <a:uFillTx/>
                <a:latin typeface="Open Sans"/>
                <a:ea typeface="+mn-ea"/>
                <a:cs typeface="+mn-cs"/>
              </a:rPr>
              <a:t>IN BETWEENS</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001E28">
                    <a:lumMod val="75000"/>
                    <a:lumOff val="25000"/>
                  </a:srgbClr>
                </a:solidFill>
                <a:effectLst/>
                <a:uLnTx/>
                <a:uFillTx/>
                <a:latin typeface="Open Sans"/>
                <a:ea typeface="+mn-ea"/>
                <a:cs typeface="+mn-cs"/>
              </a:rPr>
              <a:t>200,000 enterprises</a:t>
            </a:r>
          </a:p>
        </p:txBody>
      </p:sp>
      <p:sp>
        <p:nvSpPr>
          <p:cNvPr id="14" name="TextBox 13">
            <a:extLst>
              <a:ext uri="{FF2B5EF4-FFF2-40B4-BE49-F238E27FC236}">
                <a16:creationId xmlns:a16="http://schemas.microsoft.com/office/drawing/2014/main" xmlns="" id="{E36C8E95-BE7A-4C20-949C-B3A25B7081C4}"/>
              </a:ext>
            </a:extLst>
          </p:cNvPr>
          <p:cNvSpPr txBox="1"/>
          <p:nvPr/>
        </p:nvSpPr>
        <p:spPr>
          <a:xfrm>
            <a:off x="7443419" y="1040434"/>
            <a:ext cx="1982551"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prstClr val="black">
                    <a:lumMod val="75000"/>
                    <a:lumOff val="25000"/>
                  </a:prstClr>
                </a:solidFill>
                <a:effectLst/>
                <a:uLnTx/>
                <a:uFillTx/>
                <a:latin typeface="Open Sans"/>
                <a:ea typeface="+mn-ea"/>
                <a:cs typeface="+mn-cs"/>
              </a:rPr>
              <a:t>MOSTLY FORMAL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prstClr val="black">
                    <a:lumMod val="75000"/>
                    <a:lumOff val="25000"/>
                  </a:prstClr>
                </a:solidFill>
                <a:effectLst/>
                <a:uLnTx/>
                <a:uFillTx/>
                <a:latin typeface="Open Sans"/>
                <a:ea typeface="+mn-ea"/>
                <a:cs typeface="+mn-cs"/>
              </a:rPr>
              <a:t>80,000 enterprises</a:t>
            </a:r>
          </a:p>
        </p:txBody>
      </p:sp>
      <p:sp>
        <p:nvSpPr>
          <p:cNvPr id="15" name="TextBox 14">
            <a:extLst>
              <a:ext uri="{FF2B5EF4-FFF2-40B4-BE49-F238E27FC236}">
                <a16:creationId xmlns:a16="http://schemas.microsoft.com/office/drawing/2014/main" xmlns="" id="{838C0897-23D7-46C7-A6CD-2D23E59813DD}"/>
              </a:ext>
            </a:extLst>
          </p:cNvPr>
          <p:cNvSpPr txBox="1"/>
          <p:nvPr/>
        </p:nvSpPr>
        <p:spPr>
          <a:xfrm>
            <a:off x="10011715" y="1040434"/>
            <a:ext cx="1828800"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8B0E3A"/>
                </a:solidFill>
                <a:effectLst/>
                <a:uLnTx/>
                <a:uFillTx/>
                <a:latin typeface="Open Sans"/>
                <a:ea typeface="+mn-ea"/>
                <a:cs typeface="+mn-cs"/>
              </a:rPr>
              <a:t>NAIROBI TOTAL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8B0E3A"/>
                </a:solidFill>
                <a:effectLst/>
                <a:uLnTx/>
                <a:uFillTx/>
                <a:latin typeface="Open Sans"/>
                <a:ea typeface="+mn-ea"/>
                <a:cs typeface="+mn-cs"/>
              </a:rPr>
              <a:t>1 M enterprises</a:t>
            </a:r>
          </a:p>
        </p:txBody>
      </p:sp>
    </p:spTree>
    <p:extLst>
      <p:ext uri="{BB962C8B-B14F-4D97-AF65-F5344CB8AC3E}">
        <p14:creationId xmlns:p14="http://schemas.microsoft.com/office/powerpoint/2010/main" val="31138958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3FDB9DB-38B3-48B0-AC6B-6BFFBC1AD069}"/>
              </a:ext>
            </a:extLst>
          </p:cNvPr>
          <p:cNvSpPr txBox="1"/>
          <p:nvPr/>
        </p:nvSpPr>
        <p:spPr>
          <a:xfrm>
            <a:off x="190497" y="662091"/>
            <a:ext cx="6934203" cy="59862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400"/>
              </a:spcAft>
              <a:buClrTx/>
              <a:buSzTx/>
              <a:buFontTx/>
              <a:buNone/>
              <a:tabLst/>
              <a:defRPr/>
            </a:pPr>
            <a:r>
              <a:rPr kumimoji="0" lang="en-ZA" sz="200" b="0" i="0" u="none" strike="noStrike" kern="1200" cap="none" spc="0" normalizeH="0" baseline="0" noProof="0" dirty="0">
                <a:ln>
                  <a:noFill/>
                </a:ln>
                <a:solidFill>
                  <a:prstClr val="black"/>
                </a:solidFill>
                <a:effectLst/>
                <a:uLnTx/>
                <a:uFillTx/>
                <a:latin typeface="Open Sans"/>
                <a:ea typeface="+mn-ea"/>
                <a:cs typeface="+mn-cs"/>
              </a:rPr>
              <a:t> </a:t>
            </a:r>
          </a:p>
          <a:p>
            <a:pPr algn="just">
              <a:spcAft>
                <a:spcPts val="400"/>
              </a:spcAft>
              <a:defRPr/>
            </a:pPr>
            <a:r>
              <a:rPr lang="en-ZA" sz="1400" b="1" dirty="0">
                <a:solidFill>
                  <a:srgbClr val="8B0E3A"/>
                </a:solidFill>
                <a:latin typeface="Open Sans"/>
              </a:rPr>
              <a:t>Formal</a:t>
            </a:r>
            <a:r>
              <a:rPr kumimoji="0" lang="en-ZA" sz="1400" b="1" i="0" u="none" strike="noStrike" kern="1200" cap="none" spc="0" normalizeH="0" baseline="0" noProof="0" dirty="0">
                <a:ln>
                  <a:noFill/>
                </a:ln>
                <a:solidFill>
                  <a:srgbClr val="8B0E3A"/>
                </a:solidFill>
                <a:effectLst/>
                <a:uLnTx/>
                <a:uFillTx/>
                <a:latin typeface="Open Sans"/>
                <a:ea typeface="+mn-ea"/>
                <a:cs typeface="+mn-cs"/>
              </a:rPr>
              <a:t> Finance</a:t>
            </a:r>
          </a:p>
          <a:p>
            <a:pPr marL="180000" indent="-180000" algn="just">
              <a:spcAft>
                <a:spcPts val="400"/>
              </a:spcAft>
              <a:buFont typeface="Arial" panose="020B0604020202020204" pitchFamily="34" charset="0"/>
              <a:buChar char="•"/>
              <a:defRPr/>
            </a:pPr>
            <a:r>
              <a:rPr kumimoji="0" lang="en-ZA" sz="1300" b="1" i="0" u="none" strike="noStrike" kern="1200" cap="none" spc="0" normalizeH="0" baseline="0" noProof="0" dirty="0">
                <a:ln>
                  <a:noFill/>
                </a:ln>
                <a:solidFill>
                  <a:prstClr val="black"/>
                </a:solidFill>
                <a:effectLst/>
                <a:uLnTx/>
                <a:uFillTx/>
                <a:latin typeface="Open Sans"/>
                <a:ea typeface="+mn-ea"/>
                <a:cs typeface="+mn-cs"/>
              </a:rPr>
              <a:t>Bank loans are being utilised</a:t>
            </a:r>
            <a:r>
              <a:rPr kumimoji="0" lang="en-ZA" sz="1300" i="0" u="none" strike="noStrike" kern="1200" cap="none" spc="0" normalizeH="0" baseline="0" noProof="0" dirty="0">
                <a:ln>
                  <a:noFill/>
                </a:ln>
                <a:solidFill>
                  <a:prstClr val="black"/>
                </a:solidFill>
                <a:effectLst/>
                <a:uLnTx/>
                <a:uFillTx/>
                <a:latin typeface="Open Sans"/>
                <a:ea typeface="+mn-ea"/>
                <a:cs typeface="+mn-cs"/>
              </a:rPr>
              <a:t> by MSEs and are </a:t>
            </a:r>
            <a:r>
              <a:rPr kumimoji="0" lang="en-ZA" sz="1300" b="1" i="0" u="none" strike="noStrike" kern="1200" cap="none" spc="0" normalizeH="0" baseline="0" noProof="0" dirty="0">
                <a:ln>
                  <a:noFill/>
                </a:ln>
                <a:solidFill>
                  <a:prstClr val="black"/>
                </a:solidFill>
                <a:effectLst/>
                <a:uLnTx/>
                <a:uFillTx/>
                <a:latin typeface="Open Sans"/>
                <a:ea typeface="+mn-ea"/>
                <a:cs typeface="+mn-cs"/>
              </a:rPr>
              <a:t>valued</a:t>
            </a:r>
            <a:r>
              <a:rPr lang="en-ZA" sz="1300" b="1" dirty="0">
                <a:solidFill>
                  <a:prstClr val="black"/>
                </a:solidFill>
                <a:latin typeface="Open Sans"/>
              </a:rPr>
              <a:t>, </a:t>
            </a:r>
            <a:r>
              <a:rPr lang="en-ZA" sz="1300" dirty="0">
                <a:solidFill>
                  <a:prstClr val="black"/>
                </a:solidFill>
                <a:latin typeface="Open Sans"/>
              </a:rPr>
              <a:t>particularly </a:t>
            </a:r>
            <a:r>
              <a:rPr kumimoji="0" lang="en-ZA" sz="1300" i="0" u="none" strike="noStrike" kern="1200" cap="none" spc="0" normalizeH="0" baseline="0" noProof="0" dirty="0">
                <a:ln>
                  <a:noFill/>
                </a:ln>
                <a:solidFill>
                  <a:prstClr val="black"/>
                </a:solidFill>
                <a:effectLst/>
                <a:uLnTx/>
                <a:uFillTx/>
                <a:latin typeface="Open Sans"/>
                <a:ea typeface="+mn-ea"/>
                <a:cs typeface="+mn-cs"/>
              </a:rPr>
              <a:t>due to the </a:t>
            </a:r>
            <a:r>
              <a:rPr lang="en-ZA" sz="1300" dirty="0">
                <a:solidFill>
                  <a:prstClr val="black"/>
                </a:solidFill>
                <a:latin typeface="Open Sans"/>
              </a:rPr>
              <a:t>larger </a:t>
            </a:r>
            <a:r>
              <a:rPr kumimoji="0" lang="en-ZA" sz="1300" i="0" u="none" strike="noStrike" kern="1200" cap="none" spc="0" normalizeH="0" baseline="0" noProof="0" dirty="0">
                <a:ln>
                  <a:noFill/>
                </a:ln>
                <a:solidFill>
                  <a:prstClr val="black"/>
                </a:solidFill>
                <a:effectLst/>
                <a:uLnTx/>
                <a:uFillTx/>
                <a:latin typeface="Open Sans"/>
                <a:ea typeface="+mn-ea"/>
                <a:cs typeface="+mn-cs"/>
              </a:rPr>
              <a:t>loan sizes that are granted. But, they are </a:t>
            </a:r>
            <a:r>
              <a:rPr lang="en-ZA" sz="1300" dirty="0">
                <a:solidFill>
                  <a:prstClr val="black"/>
                </a:solidFill>
                <a:latin typeface="Open Sans"/>
              </a:rPr>
              <a:t>still</a:t>
            </a:r>
            <a:r>
              <a:rPr lang="en-ZA" sz="1300" b="1" dirty="0">
                <a:solidFill>
                  <a:prstClr val="black"/>
                </a:solidFill>
                <a:latin typeface="Open Sans"/>
              </a:rPr>
              <a:t> </a:t>
            </a:r>
            <a:r>
              <a:rPr lang="en-ZA" sz="1300" dirty="0">
                <a:solidFill>
                  <a:prstClr val="black"/>
                </a:solidFill>
                <a:latin typeface="Open Sans"/>
              </a:rPr>
              <a:t>are regarded as </a:t>
            </a:r>
            <a:r>
              <a:rPr lang="en-ZA" sz="1300" b="1" dirty="0">
                <a:solidFill>
                  <a:prstClr val="black"/>
                </a:solidFill>
                <a:latin typeface="Open Sans"/>
              </a:rPr>
              <a:t>expensive and the requirements onerous for small businesses</a:t>
            </a:r>
            <a:endParaRPr lang="en-ZA" sz="1300" dirty="0">
              <a:solidFill>
                <a:prstClr val="black"/>
              </a:solidFill>
              <a:latin typeface="Open Sans"/>
            </a:endParaRPr>
          </a:p>
          <a:p>
            <a:pPr marL="180000" indent="-180000" algn="just">
              <a:spcAft>
                <a:spcPts val="400"/>
              </a:spcAft>
              <a:buFont typeface="Arial" panose="020B0604020202020204" pitchFamily="34" charset="0"/>
              <a:buChar char="•"/>
              <a:defRPr/>
            </a:pPr>
            <a:r>
              <a:rPr lang="en-ZA" sz="1300" dirty="0">
                <a:solidFill>
                  <a:prstClr val="black"/>
                </a:solidFill>
                <a:latin typeface="Open Sans"/>
              </a:rPr>
              <a:t>The majority of business owners interviewed </a:t>
            </a:r>
            <a:r>
              <a:rPr lang="en-ZA" sz="1300" b="1" dirty="0">
                <a:solidFill>
                  <a:prstClr val="black"/>
                </a:solidFill>
                <a:latin typeface="Open Sans"/>
              </a:rPr>
              <a:t>have personal bank accounts, but business cash flows are generally not reflected </a:t>
            </a:r>
            <a:r>
              <a:rPr lang="en-ZA" sz="1300" dirty="0">
                <a:solidFill>
                  <a:prstClr val="black"/>
                </a:solidFill>
                <a:latin typeface="Open Sans"/>
              </a:rPr>
              <a:t>in these accounts</a:t>
            </a:r>
          </a:p>
          <a:p>
            <a:pPr marL="180000" indent="-180000" algn="just">
              <a:spcAft>
                <a:spcPts val="400"/>
              </a:spcAft>
              <a:buFont typeface="Arial" panose="020B0604020202020204" pitchFamily="34" charset="0"/>
              <a:buChar char="•"/>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Some </a:t>
            </a:r>
            <a:r>
              <a:rPr kumimoji="0" lang="en-ZA" sz="1300" b="1" i="0" u="none" strike="noStrike" kern="1200" cap="none" spc="0" normalizeH="0" baseline="0" noProof="0" dirty="0">
                <a:ln>
                  <a:noFill/>
                </a:ln>
                <a:solidFill>
                  <a:prstClr val="black"/>
                </a:solidFill>
                <a:effectLst/>
                <a:uLnTx/>
                <a:uFillTx/>
                <a:latin typeface="Open Sans"/>
                <a:ea typeface="+mn-ea"/>
                <a:cs typeface="+mn-cs"/>
              </a:rPr>
              <a:t>purposefully create a history with their bank </a:t>
            </a:r>
            <a:r>
              <a:rPr kumimoji="0" lang="en-ZA" sz="1300" b="0" i="0" u="none" strike="noStrike" kern="1200" cap="none" spc="0" normalizeH="0" baseline="0" noProof="0" dirty="0">
                <a:ln>
                  <a:noFill/>
                </a:ln>
                <a:solidFill>
                  <a:prstClr val="black"/>
                </a:solidFill>
                <a:effectLst/>
                <a:uLnTx/>
                <a:uFillTx/>
                <a:latin typeface="Open Sans"/>
                <a:ea typeface="+mn-ea"/>
                <a:cs typeface="+mn-cs"/>
              </a:rPr>
              <a:t>(through loans and channelling cash through account) to increase chances of accessing future loans</a:t>
            </a:r>
          </a:p>
          <a:p>
            <a:pPr marL="180000" marR="0" lvl="0" indent="-180000" algn="just"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ZA" sz="1300" dirty="0">
                <a:solidFill>
                  <a:prstClr val="black"/>
                </a:solidFill>
                <a:latin typeface="Open Sans"/>
              </a:rPr>
              <a:t>Relationships with </a:t>
            </a:r>
            <a:r>
              <a:rPr lang="en-ZA" sz="1300" b="1" dirty="0">
                <a:solidFill>
                  <a:prstClr val="black"/>
                </a:solidFill>
                <a:latin typeface="Open Sans"/>
              </a:rPr>
              <a:t>SACCOs are considered very important, </a:t>
            </a:r>
            <a:r>
              <a:rPr lang="en-ZA" sz="1300" dirty="0">
                <a:solidFill>
                  <a:prstClr val="black"/>
                </a:solidFill>
                <a:latin typeface="Open Sans"/>
              </a:rPr>
              <a:t>many business owners </a:t>
            </a:r>
            <a:r>
              <a:rPr lang="en-ZA" sz="1300" b="1" dirty="0">
                <a:solidFill>
                  <a:prstClr val="black"/>
                </a:solidFill>
                <a:latin typeface="Open Sans"/>
              </a:rPr>
              <a:t>rely on them for loans and saving to invest in their businesses</a:t>
            </a:r>
          </a:p>
          <a:p>
            <a:pPr marL="180000" marR="0" lvl="0" indent="-180000" algn="just"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ZA" sz="1300" dirty="0">
                <a:solidFill>
                  <a:prstClr val="black"/>
                </a:solidFill>
                <a:latin typeface="Open Sans"/>
              </a:rPr>
              <a:t>SACCOs are also valued for the</a:t>
            </a:r>
            <a:r>
              <a:rPr lang="en-US" sz="1300" dirty="0">
                <a:solidFill>
                  <a:prstClr val="black"/>
                </a:solidFill>
                <a:latin typeface="Open Sans"/>
              </a:rPr>
              <a:t> </a:t>
            </a:r>
            <a:r>
              <a:rPr lang="en-US" sz="1300" b="1" dirty="0">
                <a:solidFill>
                  <a:prstClr val="black"/>
                </a:solidFill>
                <a:latin typeface="Open Sans"/>
              </a:rPr>
              <a:t>group support they provide </a:t>
            </a:r>
            <a:r>
              <a:rPr lang="en-US" sz="1300" dirty="0">
                <a:solidFill>
                  <a:prstClr val="black"/>
                </a:solidFill>
                <a:latin typeface="Open Sans"/>
              </a:rPr>
              <a:t>and are </a:t>
            </a:r>
            <a:r>
              <a:rPr lang="en-US" sz="1300" b="1" dirty="0">
                <a:solidFill>
                  <a:prstClr val="black"/>
                </a:solidFill>
                <a:latin typeface="Open Sans"/>
              </a:rPr>
              <a:t>perceived to have lower interest rates </a:t>
            </a:r>
            <a:r>
              <a:rPr lang="en-US" sz="1300" dirty="0">
                <a:solidFill>
                  <a:prstClr val="black"/>
                </a:solidFill>
                <a:latin typeface="Open Sans"/>
              </a:rPr>
              <a:t>than banks. However, many respondents </a:t>
            </a:r>
            <a:r>
              <a:rPr lang="en-US" sz="1300" b="1" dirty="0">
                <a:solidFill>
                  <a:prstClr val="black"/>
                </a:solidFill>
                <a:latin typeface="Open Sans"/>
              </a:rPr>
              <a:t>dislike the group loan structure</a:t>
            </a:r>
            <a:r>
              <a:rPr lang="en-US" sz="1300" dirty="0">
                <a:solidFill>
                  <a:prstClr val="black"/>
                </a:solidFill>
                <a:latin typeface="Open Sans"/>
              </a:rPr>
              <a:t>, loans sizes are perceived to be too small, and the requirement to attend </a:t>
            </a:r>
            <a:r>
              <a:rPr lang="en-US" sz="1300" b="1" dirty="0">
                <a:solidFill>
                  <a:prstClr val="black"/>
                </a:solidFill>
                <a:latin typeface="Open Sans"/>
              </a:rPr>
              <a:t>group meetings is seen as time consuming</a:t>
            </a:r>
            <a:endParaRPr kumimoji="0" lang="en-ZA" sz="1300" i="0" u="none" strike="noStrike" kern="1200" cap="none" spc="0" normalizeH="0" baseline="0" noProof="0" dirty="0">
              <a:ln>
                <a:noFill/>
              </a:ln>
              <a:solidFill>
                <a:prstClr val="black"/>
              </a:solidFill>
              <a:effectLst/>
              <a:uLnTx/>
              <a:uFillTx/>
              <a:latin typeface="Open Sans"/>
              <a:ea typeface="+mn-ea"/>
              <a:cs typeface="+mn-cs"/>
            </a:endParaRPr>
          </a:p>
          <a:p>
            <a:pPr marL="0" marR="0" lvl="0" indent="0" algn="just"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Informal Finance</a:t>
            </a:r>
          </a:p>
          <a:p>
            <a:pPr marL="180000" marR="0" lvl="0" indent="-180000" algn="just"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300" b="1" i="0" u="none" strike="noStrike" kern="1200" cap="none" spc="0" normalizeH="0" baseline="0" noProof="0" dirty="0">
                <a:ln>
                  <a:noFill/>
                </a:ln>
                <a:solidFill>
                  <a:prstClr val="black"/>
                </a:solidFill>
                <a:effectLst/>
                <a:uLnTx/>
                <a:uFillTx/>
                <a:latin typeface="Open Sans"/>
                <a:ea typeface="+mn-ea"/>
                <a:cs typeface="+mn-cs"/>
              </a:rPr>
              <a:t>Chamas and Merry-go-rounds </a:t>
            </a:r>
            <a:r>
              <a:rPr kumimoji="0" lang="en-ZA" sz="1300" b="0" i="0" u="none" strike="noStrike" kern="1200" cap="none" spc="0" normalizeH="0" baseline="0" noProof="0" dirty="0">
                <a:ln>
                  <a:noFill/>
                </a:ln>
                <a:solidFill>
                  <a:prstClr val="black"/>
                </a:solidFill>
                <a:effectLst/>
                <a:uLnTx/>
                <a:uFillTx/>
                <a:latin typeface="Open Sans"/>
                <a:ea typeface="+mn-ea"/>
                <a:cs typeface="+mn-cs"/>
              </a:rPr>
              <a:t>are commonly used and provide a </a:t>
            </a:r>
            <a:r>
              <a:rPr kumimoji="0" lang="en-ZA" sz="1300" b="1" i="0" u="none" strike="noStrike" kern="1200" cap="none" spc="0" normalizeH="0" baseline="0" noProof="0" dirty="0">
                <a:ln>
                  <a:noFill/>
                </a:ln>
                <a:solidFill>
                  <a:prstClr val="black"/>
                </a:solidFill>
                <a:effectLst/>
                <a:uLnTx/>
                <a:uFillTx/>
                <a:latin typeface="Open Sans"/>
                <a:ea typeface="+mn-ea"/>
                <a:cs typeface="+mn-cs"/>
              </a:rPr>
              <a:t>vital layer of support for MSEs</a:t>
            </a:r>
            <a:r>
              <a:rPr kumimoji="0" lang="en-ZA" sz="1300" b="0" i="0" u="none" strike="noStrike" kern="1200" cap="none" spc="0" normalizeH="0" baseline="0" noProof="0" dirty="0">
                <a:ln>
                  <a:noFill/>
                </a:ln>
                <a:solidFill>
                  <a:prstClr val="black"/>
                </a:solidFill>
                <a:effectLst/>
                <a:uLnTx/>
                <a:uFillTx/>
                <a:latin typeface="Open Sans"/>
                <a:ea typeface="+mn-ea"/>
                <a:cs typeface="+mn-cs"/>
              </a:rPr>
              <a:t>; some groups were specifically set up to provide </a:t>
            </a:r>
            <a:r>
              <a:rPr kumimoji="0" lang="en-ZA" sz="1300" b="1" i="0" u="none" strike="noStrike" kern="1200" cap="none" spc="0" normalizeH="0" baseline="0" noProof="0" dirty="0">
                <a:ln>
                  <a:noFill/>
                </a:ln>
                <a:solidFill>
                  <a:prstClr val="black"/>
                </a:solidFill>
                <a:effectLst/>
                <a:uLnTx/>
                <a:uFillTx/>
                <a:latin typeface="Open Sans"/>
                <a:ea typeface="+mn-ea"/>
                <a:cs typeface="+mn-cs"/>
              </a:rPr>
              <a:t>cheaper access to finance </a:t>
            </a:r>
            <a:r>
              <a:rPr kumimoji="0" lang="en-ZA" sz="1300" b="0" i="0" u="none" strike="noStrike" kern="1200" cap="none" spc="0" normalizeH="0" baseline="0" noProof="0" dirty="0">
                <a:ln>
                  <a:noFill/>
                </a:ln>
                <a:solidFill>
                  <a:prstClr val="black"/>
                </a:solidFill>
                <a:effectLst/>
                <a:uLnTx/>
                <a:uFillTx/>
                <a:latin typeface="Open Sans"/>
                <a:ea typeface="+mn-ea"/>
                <a:cs typeface="+mn-cs"/>
              </a:rPr>
              <a:t>for business owners</a:t>
            </a:r>
          </a:p>
          <a:p>
            <a:pPr marL="180000" indent="-180000" algn="just">
              <a:spcAft>
                <a:spcPts val="400"/>
              </a:spcAft>
              <a:buFont typeface="Arial" panose="020B0604020202020204" pitchFamily="34" charset="0"/>
              <a:buChar char="•"/>
              <a:defRPr/>
            </a:pPr>
            <a:r>
              <a:rPr lang="en-ZA" sz="1300" b="1" dirty="0">
                <a:latin typeface="Open Sans"/>
              </a:rPr>
              <a:t>Family members are another critical source of financial support </a:t>
            </a:r>
            <a:r>
              <a:rPr lang="en-ZA" sz="1300" dirty="0">
                <a:latin typeface="Open Sans"/>
              </a:rPr>
              <a:t>for MSEs. For example, married women reported relying heavily on their spouses for start up capital </a:t>
            </a:r>
          </a:p>
          <a:p>
            <a:pPr marL="180000" indent="-180000" algn="just">
              <a:spcAft>
                <a:spcPts val="400"/>
              </a:spcAft>
              <a:buFont typeface="Arial" panose="020B0604020202020204" pitchFamily="34" charset="0"/>
              <a:buChar char="•"/>
              <a:defRPr/>
            </a:pPr>
            <a:r>
              <a:rPr kumimoji="0" lang="en-ZA" sz="1300" b="1" i="0" u="none" strike="noStrike" kern="1200" cap="none" spc="0" normalizeH="0" baseline="0" noProof="0" dirty="0">
                <a:ln>
                  <a:noFill/>
                </a:ln>
                <a:solidFill>
                  <a:prstClr val="black"/>
                </a:solidFill>
                <a:effectLst/>
                <a:uLnTx/>
                <a:uFillTx/>
                <a:latin typeface="Open Sans"/>
                <a:ea typeface="+mn-ea"/>
                <a:cs typeface="+mn-cs"/>
              </a:rPr>
              <a:t>Suppliers provide one of the most significant sources of </a:t>
            </a:r>
            <a:r>
              <a:rPr lang="en-ZA" sz="1300" b="1" dirty="0">
                <a:solidFill>
                  <a:prstClr val="black"/>
                </a:solidFill>
                <a:latin typeface="Open Sans"/>
              </a:rPr>
              <a:t>credit</a:t>
            </a:r>
            <a:r>
              <a:rPr kumimoji="0" lang="en-ZA" sz="1300" b="1" i="0" u="none" strike="noStrike" kern="1200" cap="none" spc="0" normalizeH="0" baseline="0" noProof="0" dirty="0">
                <a:ln>
                  <a:noFill/>
                </a:ln>
                <a:solidFill>
                  <a:prstClr val="black"/>
                </a:solidFill>
                <a:effectLst/>
                <a:uLnTx/>
                <a:uFillTx/>
                <a:latin typeface="Open Sans"/>
                <a:ea typeface="+mn-ea"/>
                <a:cs typeface="+mn-cs"/>
              </a:rPr>
              <a:t> for MSEs. </a:t>
            </a:r>
            <a:r>
              <a:rPr kumimoji="0" lang="en-ZA" sz="1300" i="0" u="none" strike="noStrike" kern="1200" cap="none" spc="0" normalizeH="0" baseline="0" noProof="0" dirty="0">
                <a:ln>
                  <a:noFill/>
                </a:ln>
                <a:solidFill>
                  <a:prstClr val="black"/>
                </a:solidFill>
                <a:effectLst/>
                <a:uLnTx/>
                <a:uFillTx/>
                <a:latin typeface="Open Sans"/>
                <a:ea typeface="+mn-ea"/>
                <a:cs typeface="+mn-cs"/>
              </a:rPr>
              <a:t>This is usually short-term (e.g. goods delivered in the morning and the business owner must pay at the end of the day), but it fills a key liquidity need for MSEs</a:t>
            </a:r>
            <a:endParaRPr kumimoji="0" lang="en-ZA" sz="200" i="0" u="none" strike="noStrike" kern="1200" cap="none" spc="0" normalizeH="0" baseline="0" noProof="0" dirty="0">
              <a:ln>
                <a:noFill/>
              </a:ln>
              <a:solidFill>
                <a:prstClr val="black"/>
              </a:solidFill>
              <a:effectLst/>
              <a:uLnTx/>
              <a:uFillTx/>
              <a:latin typeface="Open Sans"/>
              <a:ea typeface="+mn-ea"/>
              <a:cs typeface="+mn-cs"/>
            </a:endParaRPr>
          </a:p>
          <a:p>
            <a:pPr marL="0" marR="0" lvl="0" indent="0" algn="just" defTabSz="914400" rtl="0" eaLnBrk="1" fontAlgn="auto" latinLnBrk="0" hangingPunct="1">
              <a:lnSpc>
                <a:spcPct val="100000"/>
              </a:lnSpc>
              <a:spcBef>
                <a:spcPts val="0"/>
              </a:spcBef>
              <a:spcAft>
                <a:spcPts val="4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COVID-19 impact</a:t>
            </a:r>
          </a:p>
          <a:p>
            <a:pPr marL="180000" marR="0" lvl="0" indent="-180000" algn="just"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COVID-19 has significantly affected SACCOs and informal groups with many ceasing their operations and </a:t>
            </a:r>
            <a:r>
              <a:rPr kumimoji="0" lang="en-ZA" sz="1300" b="1" i="0" u="none" strike="noStrike" kern="1200" cap="none" spc="0" normalizeH="0" baseline="0" noProof="0" dirty="0">
                <a:ln>
                  <a:noFill/>
                </a:ln>
                <a:solidFill>
                  <a:prstClr val="black"/>
                </a:solidFill>
                <a:effectLst/>
                <a:uLnTx/>
                <a:uFillTx/>
                <a:latin typeface="Open Sans"/>
                <a:ea typeface="+mn-ea"/>
                <a:cs typeface="+mn-cs"/>
              </a:rPr>
              <a:t>stopping any lines of credit or granting loans</a:t>
            </a:r>
            <a:r>
              <a:rPr kumimoji="0" lang="en-ZA" sz="1300" b="0" i="0" u="none" strike="noStrike" kern="1200" cap="none" spc="0" normalizeH="0" baseline="0" noProof="0" dirty="0">
                <a:ln>
                  <a:noFill/>
                </a:ln>
                <a:solidFill>
                  <a:prstClr val="black"/>
                </a:solidFill>
                <a:effectLst/>
                <a:uLnTx/>
                <a:uFillTx/>
                <a:latin typeface="Open Sans"/>
                <a:ea typeface="+mn-ea"/>
                <a:cs typeface="+mn-cs"/>
              </a:rPr>
              <a:t> to their members</a:t>
            </a:r>
          </a:p>
        </p:txBody>
      </p:sp>
      <p:sp>
        <p:nvSpPr>
          <p:cNvPr id="5" name="Slide Number Placeholder 4">
            <a:extLst>
              <a:ext uri="{FF2B5EF4-FFF2-40B4-BE49-F238E27FC236}">
                <a16:creationId xmlns:a16="http://schemas.microsoft.com/office/drawing/2014/main" xmlns="" id="{008A889B-A247-43EB-9316-8F76771BB9C6}"/>
              </a:ext>
            </a:extLst>
          </p:cNvPr>
          <p:cNvSpPr>
            <a:spLocks noGrp="1"/>
          </p:cNvSpPr>
          <p:nvPr>
            <p:ph type="sldNum" sz="quarter" idx="4"/>
          </p:nvPr>
        </p:nvSpPr>
        <p:spPr>
          <a:xfrm>
            <a:off x="11561882" y="78613"/>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ZA" sz="1200" b="0" i="0" u="none" strike="noStrike" kern="1200" cap="none" spc="0" normalizeH="0" baseline="0" noProof="0" dirty="0">
                <a:ln>
                  <a:noFill/>
                </a:ln>
                <a:solidFill>
                  <a:prstClr val="black"/>
                </a:solidFill>
                <a:effectLst/>
                <a:uLnTx/>
                <a:uFillTx/>
                <a:latin typeface="Open Sans"/>
                <a:ea typeface="+mn-ea"/>
                <a:cs typeface="+mn-cs"/>
              </a:rPr>
              <a:t> |</a:t>
            </a:r>
          </a:p>
        </p:txBody>
      </p:sp>
      <p:sp>
        <p:nvSpPr>
          <p:cNvPr id="9" name="Text Placeholder 2">
            <a:extLst>
              <a:ext uri="{FF2B5EF4-FFF2-40B4-BE49-F238E27FC236}">
                <a16:creationId xmlns:a16="http://schemas.microsoft.com/office/drawing/2014/main" xmlns="" id="{26A2C87E-0ECC-4BEA-A162-70560FC5F735}"/>
              </a:ext>
            </a:extLst>
          </p:cNvPr>
          <p:cNvSpPr>
            <a:spLocks noGrp="1"/>
          </p:cNvSpPr>
          <p:nvPr>
            <p:ph type="body" sz="quarter" idx="10"/>
          </p:nvPr>
        </p:nvSpPr>
        <p:spPr>
          <a:xfrm>
            <a:off x="939048" y="229069"/>
            <a:ext cx="9797042" cy="493099"/>
          </a:xfrm>
        </p:spPr>
        <p:txBody>
          <a:bodyPr/>
          <a:lstStyle/>
          <a:p>
            <a:r>
              <a:rPr lang="en-ZA" b="1"/>
              <a:t>Financial services</a:t>
            </a:r>
          </a:p>
        </p:txBody>
      </p:sp>
      <p:pic>
        <p:nvPicPr>
          <p:cNvPr id="10" name="Picture 9" descr="A close up of a logo&#10;&#10;Description automatically generated">
            <a:extLst>
              <a:ext uri="{FF2B5EF4-FFF2-40B4-BE49-F238E27FC236}">
                <a16:creationId xmlns:a16="http://schemas.microsoft.com/office/drawing/2014/main" xmlns="" id="{2AA022C4-A143-492B-B3B8-2E398A2621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498" y="169139"/>
            <a:ext cx="626650" cy="534992"/>
          </a:xfrm>
          <a:prstGeom prst="rect">
            <a:avLst/>
          </a:prstGeom>
        </p:spPr>
      </p:pic>
      <p:sp>
        <p:nvSpPr>
          <p:cNvPr id="11" name="TextBox 10">
            <a:extLst>
              <a:ext uri="{FF2B5EF4-FFF2-40B4-BE49-F238E27FC236}">
                <a16:creationId xmlns:a16="http://schemas.microsoft.com/office/drawing/2014/main" xmlns="" id="{282720C9-831A-4B66-871A-C082CFCA7ADF}"/>
              </a:ext>
            </a:extLst>
          </p:cNvPr>
          <p:cNvSpPr txBox="1"/>
          <p:nvPr/>
        </p:nvSpPr>
        <p:spPr>
          <a:xfrm>
            <a:off x="7517799" y="535830"/>
            <a:ext cx="4586446" cy="1221616"/>
          </a:xfrm>
          <a:prstGeom prst="rect">
            <a:avLst/>
          </a:prstGeom>
          <a:noFill/>
        </p:spPr>
        <p:txBody>
          <a:bodyPr wrap="square">
            <a:spAutoFit/>
          </a:bodyPr>
          <a:lstStyle/>
          <a:p>
            <a:pPr marL="0" marR="0" lvl="0" indent="0" algn="l" defTabSz="914400" rtl="0" eaLnBrk="1" fontAlgn="auto" latinLnBrk="0" hangingPunct="1">
              <a:lnSpc>
                <a:spcPct val="105000"/>
              </a:lnSpc>
              <a:spcBef>
                <a:spcPts val="0"/>
              </a:spcBef>
              <a:spcAft>
                <a:spcPts val="600"/>
              </a:spcAft>
              <a:buClrTx/>
              <a:buSzTx/>
              <a:buFontTx/>
              <a:buNone/>
              <a:tabLst/>
              <a:defRPr/>
            </a:pPr>
            <a:r>
              <a:rPr kumimoji="0" lang="en-ZA" sz="1400" b="0" i="1" u="none" strike="noStrike" kern="1200" cap="none" spc="0" normalizeH="0" baseline="0" noProof="0" dirty="0">
                <a:ln>
                  <a:noFill/>
                </a:ln>
                <a:solidFill>
                  <a:prstClr val="black"/>
                </a:solidFill>
                <a:effectLst/>
                <a:uLnTx/>
                <a:uFillTx/>
                <a:latin typeface="Open Sans"/>
                <a:ea typeface="+mn-ea"/>
                <a:cs typeface="+mn-cs"/>
              </a:rPr>
              <a:t>We decided to open a joint bank account </a:t>
            </a:r>
            <a:r>
              <a:rPr kumimoji="0" lang="en-ZA" sz="1400" b="1" i="1" u="none" strike="noStrike" kern="1200" cap="none" spc="0" normalizeH="0" baseline="0" noProof="0" dirty="0">
                <a:ln>
                  <a:noFill/>
                </a:ln>
                <a:solidFill>
                  <a:prstClr val="black"/>
                </a:solidFill>
                <a:effectLst/>
                <a:uLnTx/>
                <a:uFillTx/>
                <a:latin typeface="Open Sans"/>
                <a:ea typeface="+mn-ea"/>
                <a:cs typeface="+mn-cs"/>
              </a:rPr>
              <a:t>and transfer the money we had on </a:t>
            </a:r>
            <a:r>
              <a:rPr lang="en-ZA" sz="1400" b="1" i="1" dirty="0" smtClean="0">
                <a:latin typeface="Open Sans"/>
              </a:rPr>
              <a:t>mobile money</a:t>
            </a:r>
            <a:r>
              <a:rPr kumimoji="0" lang="en-ZA" sz="1400" b="1" i="1" u="none" strike="noStrike" kern="1200" cap="none" spc="0" normalizeH="0" baseline="0" noProof="0" dirty="0" smtClean="0">
                <a:ln>
                  <a:noFill/>
                </a:ln>
                <a:solidFill>
                  <a:prstClr val="black"/>
                </a:solidFill>
                <a:effectLst/>
                <a:uLnTx/>
                <a:uFillTx/>
                <a:latin typeface="Open Sans"/>
              </a:rPr>
              <a:t> </a:t>
            </a:r>
            <a:r>
              <a:rPr kumimoji="0" lang="en-ZA" sz="1400" b="1" i="1" u="none" strike="noStrike" kern="1200" cap="none" spc="0" normalizeH="0" baseline="0" noProof="0" dirty="0">
                <a:ln>
                  <a:noFill/>
                </a:ln>
                <a:solidFill>
                  <a:prstClr val="black"/>
                </a:solidFill>
                <a:effectLst/>
                <a:uLnTx/>
                <a:uFillTx/>
                <a:latin typeface="Open Sans"/>
                <a:ea typeface="+mn-ea"/>
                <a:cs typeface="+mn-cs"/>
              </a:rPr>
              <a:t>lock account; we did that to create a history</a:t>
            </a:r>
            <a:r>
              <a:rPr kumimoji="0" lang="en-ZA" sz="1400" b="0" i="1" u="none" strike="noStrike" kern="1200" cap="none" spc="0" normalizeH="0" baseline="0" noProof="0" dirty="0">
                <a:ln>
                  <a:noFill/>
                </a:ln>
                <a:solidFill>
                  <a:prstClr val="black"/>
                </a:solidFill>
                <a:effectLst/>
                <a:uLnTx/>
                <a:uFillTx/>
                <a:latin typeface="Open Sans"/>
                <a:ea typeface="+mn-ea"/>
                <a:cs typeface="+mn-cs"/>
              </a:rPr>
              <a:t> with the bank just in case we decided to borrow at some point. - </a:t>
            </a:r>
            <a:r>
              <a:rPr kumimoji="0" lang="en-ZA" sz="1400" b="0" i="0" u="none" strike="noStrike" kern="1200" cap="none" spc="0" normalizeH="0" baseline="0" noProof="0" dirty="0">
                <a:ln>
                  <a:noFill/>
                </a:ln>
                <a:solidFill>
                  <a:prstClr val="black"/>
                </a:solidFill>
                <a:effectLst/>
                <a:uLnTx/>
                <a:uFillTx/>
                <a:latin typeface="Open Sans"/>
                <a:ea typeface="+mn-ea"/>
                <a:cs typeface="+mn-cs"/>
              </a:rPr>
              <a:t>Male, 30, Restaurant</a:t>
            </a:r>
          </a:p>
        </p:txBody>
      </p:sp>
      <p:sp>
        <p:nvSpPr>
          <p:cNvPr id="12" name="Speech Bubble: Rectangle with Corners Rounded 11">
            <a:extLst>
              <a:ext uri="{FF2B5EF4-FFF2-40B4-BE49-F238E27FC236}">
                <a16:creationId xmlns:a16="http://schemas.microsoft.com/office/drawing/2014/main" xmlns="" id="{C5C3F513-8FBA-4124-8F26-8ABB5B9AC2A8}"/>
              </a:ext>
            </a:extLst>
          </p:cNvPr>
          <p:cNvSpPr/>
          <p:nvPr/>
        </p:nvSpPr>
        <p:spPr>
          <a:xfrm>
            <a:off x="7404920" y="453760"/>
            <a:ext cx="4680000" cy="1274760"/>
          </a:xfrm>
          <a:prstGeom prst="wedgeRoundRectCallout">
            <a:avLst>
              <a:gd name="adj1" fmla="val -36152"/>
              <a:gd name="adj2" fmla="val 61014"/>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 name="TextBox 13">
            <a:extLst>
              <a:ext uri="{FF2B5EF4-FFF2-40B4-BE49-F238E27FC236}">
                <a16:creationId xmlns:a16="http://schemas.microsoft.com/office/drawing/2014/main" xmlns="" id="{3BA60445-229C-45AA-A86F-267B5B383CCE}"/>
              </a:ext>
            </a:extLst>
          </p:cNvPr>
          <p:cNvSpPr txBox="1"/>
          <p:nvPr/>
        </p:nvSpPr>
        <p:spPr>
          <a:xfrm>
            <a:off x="7503913" y="2176100"/>
            <a:ext cx="4482014" cy="981294"/>
          </a:xfrm>
          <a:prstGeom prst="rect">
            <a:avLst/>
          </a:prstGeom>
          <a:noFill/>
        </p:spPr>
        <p:txBody>
          <a:bodyPr wrap="square">
            <a:spAutoFit/>
          </a:bodyPr>
          <a:lstStyle>
            <a:defPPr>
              <a:defRPr lang="en-US"/>
            </a:defPPr>
            <a:lvl1pPr>
              <a:lnSpc>
                <a:spcPct val="105000"/>
              </a:lnSpc>
              <a:spcAft>
                <a:spcPts val="600"/>
              </a:spcAft>
              <a:defRPr sz="1600" i="1"/>
            </a:lvl1pPr>
          </a:lstStyle>
          <a:p>
            <a:pPr marL="0" marR="0" lvl="0" indent="0" algn="l" defTabSz="914400" rtl="0" eaLnBrk="1" fontAlgn="auto" latinLnBrk="0" hangingPunct="1">
              <a:lnSpc>
                <a:spcPct val="105000"/>
              </a:lnSpc>
              <a:spcBef>
                <a:spcPts val="0"/>
              </a:spcBef>
              <a:spcAft>
                <a:spcPts val="60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a:ea typeface="+mn-ea"/>
                <a:cs typeface="+mn-cs"/>
              </a:rPr>
              <a:t>The conditions are not </a:t>
            </a:r>
            <a:r>
              <a:rPr kumimoji="0" lang="en-US" sz="1400" b="0" i="1" u="none" strike="noStrike" kern="1200" cap="none" spc="0" normalizeH="0" baseline="0" noProof="0" dirty="0" err="1">
                <a:ln>
                  <a:noFill/>
                </a:ln>
                <a:solidFill>
                  <a:prstClr val="black"/>
                </a:solidFill>
                <a:effectLst/>
                <a:uLnTx/>
                <a:uFillTx/>
                <a:latin typeface="Open Sans"/>
                <a:ea typeface="+mn-ea"/>
                <a:cs typeface="+mn-cs"/>
              </a:rPr>
              <a:t>favourable</a:t>
            </a:r>
            <a:r>
              <a:rPr kumimoji="0" lang="en-US" sz="1400" b="0" i="1" u="none" strike="noStrike" kern="1200" cap="none" spc="0" normalizeH="0" baseline="0" noProof="0" dirty="0">
                <a:ln>
                  <a:noFill/>
                </a:ln>
                <a:solidFill>
                  <a:prstClr val="black"/>
                </a:solidFill>
                <a:effectLst/>
                <a:uLnTx/>
                <a:uFillTx/>
                <a:latin typeface="Open Sans"/>
                <a:ea typeface="+mn-ea"/>
                <a:cs typeface="+mn-cs"/>
              </a:rPr>
              <a:t> [at the </a:t>
            </a:r>
            <a:r>
              <a:rPr lang="en-US" sz="1400" dirty="0">
                <a:solidFill>
                  <a:prstClr val="black"/>
                </a:solidFill>
                <a:latin typeface="Open Sans"/>
              </a:rPr>
              <a:t>SACCO</a:t>
            </a:r>
            <a:r>
              <a:rPr kumimoji="0" lang="en-US" sz="1400" b="0" i="1" u="none" strike="noStrike" kern="1200" cap="none" spc="0" normalizeH="0" baseline="0" noProof="0" dirty="0">
                <a:ln>
                  <a:noFill/>
                </a:ln>
                <a:solidFill>
                  <a:prstClr val="black"/>
                </a:solidFill>
                <a:effectLst/>
                <a:uLnTx/>
                <a:uFillTx/>
                <a:latin typeface="Open Sans"/>
                <a:ea typeface="+mn-ea"/>
                <a:cs typeface="+mn-cs"/>
              </a:rPr>
              <a:t>], </a:t>
            </a:r>
            <a:r>
              <a:rPr kumimoji="0" lang="en-US" sz="1400" b="1" i="1" u="none" strike="noStrike" kern="1200" cap="none" spc="0" normalizeH="0" baseline="0" noProof="0" dirty="0">
                <a:ln>
                  <a:noFill/>
                </a:ln>
                <a:solidFill>
                  <a:prstClr val="black"/>
                </a:solidFill>
                <a:effectLst/>
                <a:uLnTx/>
                <a:uFillTx/>
                <a:latin typeface="Open Sans"/>
                <a:ea typeface="+mn-ea"/>
                <a:cs typeface="+mn-cs"/>
              </a:rPr>
              <a:t>you need 4 guarantors and you cannot take an individual loan</a:t>
            </a:r>
            <a:r>
              <a:rPr kumimoji="0" lang="en-US" sz="1400" b="0" i="1" u="none" strike="noStrike" kern="1200" cap="none" spc="0" normalizeH="0" baseline="0" noProof="0" dirty="0">
                <a:ln>
                  <a:noFill/>
                </a:ln>
                <a:solidFill>
                  <a:prstClr val="black"/>
                </a:solidFill>
                <a:effectLst/>
                <a:uLnTx/>
                <a:uFillTx/>
                <a:latin typeface="Open Sans"/>
                <a:ea typeface="+mn-ea"/>
                <a:cs typeface="+mn-cs"/>
              </a:rPr>
              <a:t>, also you can only </a:t>
            </a:r>
            <a:r>
              <a:rPr kumimoji="0" lang="en-US" sz="1400" b="1" i="1" u="none" strike="noStrike" kern="1200" cap="none" spc="0" normalizeH="0" baseline="0" noProof="0" dirty="0">
                <a:ln>
                  <a:noFill/>
                </a:ln>
                <a:solidFill>
                  <a:prstClr val="black"/>
                </a:solidFill>
                <a:effectLst/>
                <a:uLnTx/>
                <a:uFillTx/>
                <a:latin typeface="Open Sans"/>
                <a:ea typeface="+mn-ea"/>
                <a:cs typeface="+mn-cs"/>
              </a:rPr>
              <a:t>take the amount equivalent to your savings</a:t>
            </a:r>
            <a:r>
              <a:rPr kumimoji="0" lang="en-US" sz="1400" b="0" i="1" u="none" strike="noStrike" kern="1200" cap="none" spc="0" normalizeH="0" baseline="0" noProof="0" dirty="0">
                <a:ln>
                  <a:noFill/>
                </a:ln>
                <a:solidFill>
                  <a:prstClr val="black"/>
                </a:solidFill>
                <a:effectLst/>
                <a:uLnTx/>
                <a:uFillTx/>
                <a:latin typeface="Open Sans"/>
                <a:ea typeface="+mn-ea"/>
                <a:cs typeface="+mn-cs"/>
              </a:rPr>
              <a:t> - Male, 41, Barber/ salon</a:t>
            </a:r>
          </a:p>
        </p:txBody>
      </p:sp>
      <p:sp>
        <p:nvSpPr>
          <p:cNvPr id="15" name="Speech Bubble: Rectangle with Corners Rounded 14">
            <a:extLst>
              <a:ext uri="{FF2B5EF4-FFF2-40B4-BE49-F238E27FC236}">
                <a16:creationId xmlns:a16="http://schemas.microsoft.com/office/drawing/2014/main" xmlns="" id="{A87F1002-858B-4D21-A603-F54D1E26C8B3}"/>
              </a:ext>
            </a:extLst>
          </p:cNvPr>
          <p:cNvSpPr/>
          <p:nvPr/>
        </p:nvSpPr>
        <p:spPr>
          <a:xfrm>
            <a:off x="7404920" y="2059645"/>
            <a:ext cx="4680000" cy="1213556"/>
          </a:xfrm>
          <a:prstGeom prst="wedgeRoundRectCallout">
            <a:avLst>
              <a:gd name="adj1" fmla="val 37837"/>
              <a:gd name="adj2" fmla="val 61873"/>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xmlns="" id="{230D7EEA-B1A2-406D-A2AC-1A6F49D947B8}"/>
              </a:ext>
            </a:extLst>
          </p:cNvPr>
          <p:cNvSpPr txBox="1"/>
          <p:nvPr/>
        </p:nvSpPr>
        <p:spPr>
          <a:xfrm>
            <a:off x="7542942" y="3713050"/>
            <a:ext cx="4403957" cy="755079"/>
          </a:xfrm>
          <a:prstGeom prst="rect">
            <a:avLst/>
          </a:prstGeom>
          <a:noFill/>
        </p:spPr>
        <p:txBody>
          <a:bodyPr wrap="square">
            <a:spAutoFit/>
          </a:bodyPr>
          <a:lstStyle>
            <a:defPPr>
              <a:defRPr lang="en-US"/>
            </a:defPPr>
            <a:lvl1pPr>
              <a:lnSpc>
                <a:spcPct val="105000"/>
              </a:lnSpc>
              <a:spcAft>
                <a:spcPts val="600"/>
              </a:spcAft>
              <a:defRPr sz="1600" i="1"/>
            </a:lvl1pPr>
          </a:lstStyle>
          <a:p>
            <a:pPr marL="0" marR="0" lvl="0" indent="0" algn="l" defTabSz="914400" rtl="0" eaLnBrk="1" fontAlgn="auto" latinLnBrk="0" hangingPunct="1">
              <a:lnSpc>
                <a:spcPct val="105000"/>
              </a:lnSpc>
              <a:spcBef>
                <a:spcPts val="0"/>
              </a:spcBef>
              <a:spcAft>
                <a:spcPts val="600"/>
              </a:spcAft>
              <a:buClrTx/>
              <a:buSzTx/>
              <a:buFontTx/>
              <a:buNone/>
              <a:tabLst/>
              <a:defRPr/>
            </a:pPr>
            <a:r>
              <a:rPr kumimoji="0" lang="en-US" sz="1400" b="0" i="1" u="none" strike="noStrike" kern="1200" cap="none" spc="0" normalizeH="0" baseline="0" noProof="0">
                <a:ln>
                  <a:noFill/>
                </a:ln>
                <a:solidFill>
                  <a:prstClr val="black"/>
                </a:solidFill>
                <a:effectLst/>
                <a:uLnTx/>
                <a:uFillTx/>
                <a:latin typeface="Open Sans"/>
                <a:ea typeface="+mn-ea"/>
                <a:cs typeface="+mn-cs"/>
              </a:rPr>
              <a:t>With savings group we are given quick loans at 1% interest payable after a month; </a:t>
            </a:r>
            <a:r>
              <a:rPr kumimoji="0" lang="en-US" sz="1400" b="1" i="1" u="none" strike="noStrike" kern="1200" cap="none" spc="0" normalizeH="0" baseline="0" noProof="0">
                <a:ln>
                  <a:noFill/>
                </a:ln>
                <a:solidFill>
                  <a:prstClr val="black"/>
                </a:solidFill>
                <a:effectLst/>
                <a:uLnTx/>
                <a:uFillTx/>
                <a:latin typeface="Open Sans"/>
                <a:ea typeface="+mn-ea"/>
                <a:cs typeface="+mn-cs"/>
              </a:rPr>
              <a:t>these has boosted many businesses here </a:t>
            </a:r>
            <a:r>
              <a:rPr kumimoji="0" lang="en-US" sz="1400" b="0" i="1" u="none" strike="noStrike" kern="1200" cap="none" spc="0" normalizeH="0" baseline="0" noProof="0">
                <a:ln>
                  <a:noFill/>
                </a:ln>
                <a:solidFill>
                  <a:prstClr val="black"/>
                </a:solidFill>
                <a:effectLst/>
                <a:uLnTx/>
                <a:uFillTx/>
                <a:latin typeface="Open Sans"/>
                <a:ea typeface="+mn-ea"/>
                <a:cs typeface="+mn-cs"/>
              </a:rPr>
              <a:t>– Female, 38, Tailor</a:t>
            </a:r>
          </a:p>
        </p:txBody>
      </p:sp>
      <p:sp>
        <p:nvSpPr>
          <p:cNvPr id="17" name="Speech Bubble: Rectangle with Corners Rounded 16">
            <a:extLst>
              <a:ext uri="{FF2B5EF4-FFF2-40B4-BE49-F238E27FC236}">
                <a16:creationId xmlns:a16="http://schemas.microsoft.com/office/drawing/2014/main" xmlns="" id="{F3B44D62-2CE9-45E2-8B5A-DE6ED8D16B1B}"/>
              </a:ext>
            </a:extLst>
          </p:cNvPr>
          <p:cNvSpPr/>
          <p:nvPr/>
        </p:nvSpPr>
        <p:spPr>
          <a:xfrm>
            <a:off x="7404920" y="3638795"/>
            <a:ext cx="4680000" cy="989280"/>
          </a:xfrm>
          <a:prstGeom prst="wedgeRoundRectCallout">
            <a:avLst>
              <a:gd name="adj1" fmla="val -37816"/>
              <a:gd name="adj2" fmla="val 67349"/>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Speech Bubble: Rectangle with Corners Rounded 17">
            <a:extLst>
              <a:ext uri="{FF2B5EF4-FFF2-40B4-BE49-F238E27FC236}">
                <a16:creationId xmlns:a16="http://schemas.microsoft.com/office/drawing/2014/main" xmlns="" id="{E60B12EB-E171-4611-9311-A60039CD2EB6}"/>
              </a:ext>
            </a:extLst>
          </p:cNvPr>
          <p:cNvSpPr/>
          <p:nvPr/>
        </p:nvSpPr>
        <p:spPr>
          <a:xfrm>
            <a:off x="7404920" y="4989865"/>
            <a:ext cx="4680000" cy="1195035"/>
          </a:xfrm>
          <a:prstGeom prst="wedgeRoundRectCallout">
            <a:avLst>
              <a:gd name="adj1" fmla="val -38843"/>
              <a:gd name="adj2" fmla="val 73857"/>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9" name="TextBox 18">
            <a:extLst>
              <a:ext uri="{FF2B5EF4-FFF2-40B4-BE49-F238E27FC236}">
                <a16:creationId xmlns:a16="http://schemas.microsoft.com/office/drawing/2014/main" xmlns="" id="{0C799BA7-48CE-4373-B9E1-B331D0AB7AE9}"/>
              </a:ext>
            </a:extLst>
          </p:cNvPr>
          <p:cNvSpPr txBox="1"/>
          <p:nvPr/>
        </p:nvSpPr>
        <p:spPr>
          <a:xfrm>
            <a:off x="7463316" y="5088544"/>
            <a:ext cx="4563209" cy="981294"/>
          </a:xfrm>
          <a:prstGeom prst="rect">
            <a:avLst/>
          </a:prstGeom>
          <a:noFill/>
        </p:spPr>
        <p:txBody>
          <a:bodyPr wrap="square">
            <a:spAutoFit/>
          </a:bodyPr>
          <a:lstStyle>
            <a:defPPr>
              <a:defRPr lang="en-US"/>
            </a:defPPr>
            <a:lvl1pPr>
              <a:lnSpc>
                <a:spcPct val="105000"/>
              </a:lnSpc>
              <a:spcAft>
                <a:spcPts val="600"/>
              </a:spcAft>
              <a:defRPr sz="1600" i="1"/>
            </a:lvl1pPr>
          </a:lstStyle>
          <a:p>
            <a:pPr marL="0" marR="0" lvl="0" indent="0" algn="l" defTabSz="914400" rtl="0" eaLnBrk="1" fontAlgn="auto" latinLnBrk="0" hangingPunct="1">
              <a:lnSpc>
                <a:spcPct val="105000"/>
              </a:lnSpc>
              <a:spcBef>
                <a:spcPts val="0"/>
              </a:spcBef>
              <a:spcAft>
                <a:spcPts val="60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Open Sans"/>
                <a:ea typeface="+mn-ea"/>
                <a:cs typeface="+mn-cs"/>
              </a:rPr>
              <a:t>I can’t be able to get a loan from my SACCO, let alone ask for it since things are tough [due to Covid-19]. </a:t>
            </a:r>
            <a:r>
              <a:rPr kumimoji="0" lang="en-US" sz="1400" b="0" i="1" u="none" strike="noStrike" kern="1200" cap="none" spc="0" normalizeH="0" baseline="0" noProof="0" dirty="0">
                <a:ln>
                  <a:noFill/>
                </a:ln>
                <a:solidFill>
                  <a:prstClr val="black"/>
                </a:solidFill>
                <a:effectLst/>
                <a:uLnTx/>
                <a:uFillTx/>
                <a:latin typeface="Open Sans"/>
                <a:ea typeface="+mn-ea"/>
                <a:cs typeface="+mn-cs"/>
              </a:rPr>
              <a:t>Like right now I want to pay rent for this shop but there is no money – Female, 53, Barber/ salon</a:t>
            </a:r>
            <a:endParaRPr kumimoji="0" lang="en-ZA" sz="1400" b="0" i="1" u="none" strike="noStrike" kern="1200" cap="none" spc="0" normalizeH="0" baseline="0" noProof="0" dirty="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700118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9119CCB0-0C76-4970-B1E1-D9592B1683F3}"/>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8" name="TextBox 7">
            <a:extLst>
              <a:ext uri="{FF2B5EF4-FFF2-40B4-BE49-F238E27FC236}">
                <a16:creationId xmlns:a16="http://schemas.microsoft.com/office/drawing/2014/main" xmlns="" id="{3B1D4B6A-AC6B-4658-AEA9-649CFDAB04C3}"/>
              </a:ext>
            </a:extLst>
          </p:cNvPr>
          <p:cNvSpPr txBox="1"/>
          <p:nvPr/>
        </p:nvSpPr>
        <p:spPr>
          <a:xfrm>
            <a:off x="345077" y="902662"/>
            <a:ext cx="6120000" cy="57349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Accepting payments</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All businesses interviewed </a:t>
            </a:r>
            <a:r>
              <a:rPr kumimoji="0" lang="en-ZA" sz="1300" b="1" i="0" u="none" strike="noStrike" kern="1200" cap="none" spc="0" normalizeH="0" baseline="0" noProof="0" dirty="0">
                <a:ln>
                  <a:noFill/>
                </a:ln>
                <a:solidFill>
                  <a:prstClr val="black"/>
                </a:solidFill>
                <a:effectLst/>
                <a:uLnTx/>
                <a:uFillTx/>
                <a:latin typeface="Open Sans"/>
                <a:ea typeface="+mn-ea"/>
                <a:cs typeface="+mn-cs"/>
              </a:rPr>
              <a:t>accept at least some digital payments</a:t>
            </a:r>
            <a:r>
              <a:rPr kumimoji="0" lang="en-ZA" sz="1300" i="0" u="none" strike="noStrike" kern="1200" cap="none" spc="0" normalizeH="0" baseline="0" noProof="0" dirty="0">
                <a:ln>
                  <a:noFill/>
                </a:ln>
                <a:solidFill>
                  <a:prstClr val="black"/>
                </a:solidFill>
                <a:effectLst/>
                <a:uLnTx/>
                <a:uFillTx/>
                <a:latin typeface="Open Sans"/>
                <a:ea typeface="+mn-ea"/>
                <a:cs typeface="+mn-cs"/>
              </a:rPr>
              <a:t> from customers</a:t>
            </a:r>
            <a:r>
              <a:rPr kumimoji="0" lang="en-ZA" sz="1300" b="1" i="0" u="none" strike="noStrike" kern="1200" cap="none" spc="0" normalizeH="0" baseline="0" noProof="0" dirty="0">
                <a:ln>
                  <a:noFill/>
                </a:ln>
                <a:solidFill>
                  <a:prstClr val="black"/>
                </a:solidFill>
                <a:effectLst/>
                <a:uLnTx/>
                <a:uFillTx/>
                <a:latin typeface="Open Sans"/>
                <a:ea typeface="+mn-ea"/>
                <a:cs typeface="+mn-cs"/>
              </a:rPr>
              <a:t>, but cash still dominates</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300" b="1" i="0" u="none" strike="noStrike" kern="1200" cap="none" spc="0" normalizeH="0" baseline="0" noProof="0" dirty="0">
                <a:ln>
                  <a:noFill/>
                </a:ln>
                <a:solidFill>
                  <a:prstClr val="black"/>
                </a:solidFill>
                <a:effectLst/>
                <a:uLnTx/>
                <a:uFillTx/>
                <a:latin typeface="Open Sans"/>
                <a:ea typeface="+mn-ea"/>
                <a:cs typeface="+mn-cs"/>
              </a:rPr>
              <a:t>The trigger to accept payments is often from customer. </a:t>
            </a:r>
            <a:r>
              <a:rPr kumimoji="0" lang="en-ZA" sz="1300" i="0" u="none" strike="noStrike" kern="1200" cap="none" spc="0" normalizeH="0" baseline="0" noProof="0" dirty="0">
                <a:ln>
                  <a:noFill/>
                </a:ln>
                <a:solidFill>
                  <a:prstClr val="black"/>
                </a:solidFill>
                <a:effectLst/>
                <a:uLnTx/>
                <a:uFillTx/>
                <a:latin typeface="Open Sans"/>
                <a:ea typeface="+mn-ea"/>
                <a:cs typeface="+mn-cs"/>
              </a:rPr>
              <a:t>T</a:t>
            </a:r>
            <a:r>
              <a:rPr kumimoji="0" lang="en-ZA" sz="1300" b="0" i="0" u="none" strike="noStrike" kern="1200" cap="none" spc="0" normalizeH="0" baseline="0" noProof="0" dirty="0">
                <a:ln>
                  <a:noFill/>
                </a:ln>
                <a:solidFill>
                  <a:prstClr val="black"/>
                </a:solidFill>
                <a:effectLst/>
                <a:uLnTx/>
                <a:uFillTx/>
                <a:latin typeface="Open Sans"/>
                <a:ea typeface="+mn-ea"/>
                <a:cs typeface="+mn-cs"/>
              </a:rPr>
              <a:t>he Government directive to accept non-cash payments during COVID-19 has also encouraged uptake (perhaps only in the short-term)</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Many </a:t>
            </a:r>
            <a:r>
              <a:rPr kumimoji="0" lang="en-ZA" sz="1300" b="1" i="0" u="none" strike="noStrike" kern="1200" cap="none" spc="0" normalizeH="0" baseline="0" noProof="0" dirty="0">
                <a:ln>
                  <a:noFill/>
                </a:ln>
                <a:solidFill>
                  <a:prstClr val="black"/>
                </a:solidFill>
                <a:effectLst/>
                <a:uLnTx/>
                <a:uFillTx/>
                <a:latin typeface="Open Sans"/>
                <a:ea typeface="+mn-ea"/>
                <a:cs typeface="+mn-cs"/>
              </a:rPr>
              <a:t>business owners discourage </a:t>
            </a:r>
            <a:r>
              <a:rPr kumimoji="0" lang="en-ZA" sz="1300" b="1" i="0" u="none" strike="noStrike" kern="1200" cap="none" spc="0" normalizeH="0" baseline="0" noProof="0" dirty="0" smtClean="0">
                <a:ln>
                  <a:noFill/>
                </a:ln>
                <a:solidFill>
                  <a:prstClr val="black"/>
                </a:solidFill>
                <a:effectLst/>
                <a:uLnTx/>
                <a:uFillTx/>
                <a:latin typeface="Open Sans"/>
                <a:ea typeface="+mn-ea"/>
                <a:cs typeface="+mn-cs"/>
              </a:rPr>
              <a:t>Mobile</a:t>
            </a:r>
            <a:r>
              <a:rPr kumimoji="0" lang="en-ZA" sz="1300" b="1" i="0" u="none" strike="noStrike" kern="1200" cap="none" spc="0" normalizeH="0" noProof="0" dirty="0" smtClean="0">
                <a:ln>
                  <a:noFill/>
                </a:ln>
                <a:solidFill>
                  <a:prstClr val="black"/>
                </a:solidFill>
                <a:effectLst/>
                <a:uLnTx/>
                <a:uFillTx/>
                <a:latin typeface="Open Sans"/>
                <a:ea typeface="+mn-ea"/>
                <a:cs typeface="+mn-cs"/>
              </a:rPr>
              <a:t> Money</a:t>
            </a:r>
            <a:r>
              <a:rPr kumimoji="0" lang="en-ZA" sz="1300" b="1" i="0" u="none" strike="noStrike" kern="1200" cap="none" spc="0" normalizeH="0" baseline="0" noProof="0" dirty="0" smtClean="0">
                <a:ln>
                  <a:noFill/>
                </a:ln>
                <a:solidFill>
                  <a:prstClr val="black"/>
                </a:solidFill>
                <a:effectLst/>
                <a:uLnTx/>
                <a:uFillTx/>
                <a:latin typeface="Open Sans"/>
                <a:ea typeface="+mn-ea"/>
                <a:cs typeface="+mn-cs"/>
              </a:rPr>
              <a:t> </a:t>
            </a:r>
            <a:r>
              <a:rPr kumimoji="0" lang="en-ZA" sz="1300" b="1" i="0" u="none" strike="noStrike" kern="1200" cap="none" spc="0" normalizeH="0" baseline="0" noProof="0" dirty="0">
                <a:ln>
                  <a:noFill/>
                </a:ln>
                <a:solidFill>
                  <a:prstClr val="black"/>
                </a:solidFill>
                <a:effectLst/>
                <a:uLnTx/>
                <a:uFillTx/>
                <a:latin typeface="Open Sans"/>
                <a:ea typeface="+mn-ea"/>
                <a:cs typeface="+mn-cs"/>
              </a:rPr>
              <a:t>payments as they can be reversed </a:t>
            </a:r>
            <a:r>
              <a:rPr kumimoji="0" lang="en-ZA" sz="1300" b="0" i="0" u="none" strike="noStrike" kern="1200" cap="none" spc="0" normalizeH="0" baseline="0" noProof="0" dirty="0">
                <a:ln>
                  <a:noFill/>
                </a:ln>
                <a:solidFill>
                  <a:prstClr val="black"/>
                </a:solidFill>
                <a:effectLst/>
                <a:uLnTx/>
                <a:uFillTx/>
                <a:latin typeface="Open Sans"/>
                <a:ea typeface="+mn-ea"/>
                <a:cs typeface="+mn-cs"/>
              </a:rPr>
              <a:t>(if to personal </a:t>
            </a:r>
            <a:r>
              <a:rPr kumimoji="0" lang="en-ZA" sz="1300" b="0" i="0" u="none" strike="noStrike" kern="1200" cap="none" spc="0" normalizeH="0" baseline="0" noProof="0" dirty="0" smtClean="0">
                <a:ln>
                  <a:noFill/>
                </a:ln>
                <a:solidFill>
                  <a:prstClr val="black"/>
                </a:solidFill>
                <a:effectLst/>
                <a:uLnTx/>
                <a:uFillTx/>
                <a:latin typeface="Open Sans"/>
                <a:ea typeface="+mn-ea"/>
                <a:cs typeface="+mn-cs"/>
              </a:rPr>
              <a:t>Mobile</a:t>
            </a:r>
            <a:r>
              <a:rPr kumimoji="0" lang="en-ZA" sz="1300" b="0" i="0" u="none" strike="noStrike" kern="1200" cap="none" spc="0" normalizeH="0" noProof="0" dirty="0" smtClean="0">
                <a:ln>
                  <a:noFill/>
                </a:ln>
                <a:solidFill>
                  <a:prstClr val="black"/>
                </a:solidFill>
                <a:effectLst/>
                <a:uLnTx/>
                <a:uFillTx/>
                <a:latin typeface="Open Sans"/>
                <a:ea typeface="+mn-ea"/>
                <a:cs typeface="+mn-cs"/>
              </a:rPr>
              <a:t> Money </a:t>
            </a:r>
            <a:r>
              <a:rPr kumimoji="0" lang="en-ZA" sz="1300" b="0" i="0" u="none" strike="noStrike" kern="1200" cap="none" spc="0" normalizeH="0" baseline="0" noProof="0" dirty="0" smtClean="0">
                <a:ln>
                  <a:noFill/>
                </a:ln>
                <a:solidFill>
                  <a:prstClr val="black"/>
                </a:solidFill>
                <a:effectLst/>
                <a:uLnTx/>
                <a:uFillTx/>
                <a:latin typeface="Open Sans"/>
                <a:ea typeface="+mn-ea"/>
                <a:cs typeface="+mn-cs"/>
              </a:rPr>
              <a:t>account</a:t>
            </a:r>
            <a:r>
              <a:rPr kumimoji="0" lang="en-ZA" sz="1300" b="0" i="0" u="none" strike="noStrike" kern="1200" cap="none" spc="0" normalizeH="0" baseline="0" noProof="0" dirty="0">
                <a:ln>
                  <a:noFill/>
                </a:ln>
                <a:solidFill>
                  <a:prstClr val="black"/>
                </a:solidFill>
                <a:effectLst/>
                <a:uLnTx/>
                <a:uFillTx/>
                <a:latin typeface="Open Sans"/>
                <a:ea typeface="+mn-ea"/>
                <a:cs typeface="+mn-cs"/>
              </a:rPr>
              <a:t>) and digital payments are </a:t>
            </a:r>
            <a:r>
              <a:rPr kumimoji="0" lang="en-ZA" sz="1300" b="1" i="0" u="none" strike="noStrike" kern="1200" cap="none" spc="0" normalizeH="0" baseline="0" noProof="0" dirty="0">
                <a:ln>
                  <a:noFill/>
                </a:ln>
                <a:solidFill>
                  <a:prstClr val="black"/>
                </a:solidFill>
                <a:effectLst/>
                <a:uLnTx/>
                <a:uFillTx/>
                <a:latin typeface="Open Sans"/>
                <a:ea typeface="+mn-ea"/>
                <a:cs typeface="+mn-cs"/>
              </a:rPr>
              <a:t>perceived as being expensive</a:t>
            </a:r>
            <a:r>
              <a:rPr kumimoji="0" lang="en-ZA" sz="1300" i="0" u="none" strike="noStrike" kern="1200" cap="none" spc="0" normalizeH="0" baseline="0" noProof="0" dirty="0">
                <a:ln>
                  <a:noFill/>
                </a:ln>
                <a:solidFill>
                  <a:prstClr val="black"/>
                </a:solidFill>
                <a:effectLst/>
                <a:uLnTx/>
                <a:uFillTx/>
                <a:latin typeface="Open Sans"/>
                <a:ea typeface="+mn-ea"/>
                <a:cs typeface="+mn-cs"/>
              </a:rPr>
              <a:t> due to the withdrawal charges</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300" b="1" i="0" u="none" strike="noStrike" kern="1200" cap="none" spc="0" normalizeH="0" baseline="0" noProof="0" dirty="0">
                <a:ln>
                  <a:noFill/>
                </a:ln>
                <a:solidFill>
                  <a:prstClr val="black"/>
                </a:solidFill>
                <a:effectLst/>
                <a:uLnTx/>
                <a:uFillTx/>
                <a:latin typeface="Open Sans"/>
                <a:ea typeface="+mn-ea"/>
                <a:cs typeface="+mn-cs"/>
              </a:rPr>
              <a:t>Till Numbers provide numerous benefits to the few that are using them </a:t>
            </a:r>
            <a:r>
              <a:rPr kumimoji="0" lang="en-ZA" sz="1300" i="0" u="none" strike="noStrike" kern="1200" cap="none" spc="0" normalizeH="0" baseline="0" noProof="0" dirty="0">
                <a:ln>
                  <a:noFill/>
                </a:ln>
                <a:solidFill>
                  <a:prstClr val="black"/>
                </a:solidFill>
                <a:effectLst/>
                <a:uLnTx/>
                <a:uFillTx/>
                <a:latin typeface="Open Sans"/>
                <a:ea typeface="+mn-ea"/>
                <a:cs typeface="+mn-cs"/>
              </a:rPr>
              <a:t>including </a:t>
            </a:r>
            <a:r>
              <a:rPr kumimoji="0" lang="en-ZA" sz="1300" b="0" i="0" u="none" strike="noStrike" kern="1200" cap="none" spc="0" normalizeH="0" baseline="0" noProof="0" dirty="0">
                <a:ln>
                  <a:noFill/>
                </a:ln>
                <a:solidFill>
                  <a:prstClr val="black"/>
                </a:solidFill>
                <a:effectLst/>
                <a:uLnTx/>
                <a:uFillTx/>
                <a:latin typeface="Open Sans"/>
                <a:ea typeface="+mn-ea"/>
                <a:cs typeface="+mn-cs"/>
              </a:rPr>
              <a:t>the ability to access statements, </a:t>
            </a:r>
            <a:r>
              <a:rPr lang="en-ZA" sz="1300" dirty="0">
                <a:solidFill>
                  <a:prstClr val="black"/>
                </a:solidFill>
                <a:latin typeface="Open Sans"/>
              </a:rPr>
              <a:t>no reversals </a:t>
            </a:r>
            <a:r>
              <a:rPr kumimoji="0" lang="en-ZA" sz="1300" b="0" i="0" u="none" strike="noStrike" kern="1200" cap="none" spc="0" normalizeH="0" baseline="0" noProof="0" dirty="0">
                <a:ln>
                  <a:noFill/>
                </a:ln>
                <a:solidFill>
                  <a:prstClr val="black"/>
                </a:solidFill>
                <a:effectLst/>
                <a:uLnTx/>
                <a:uFillTx/>
                <a:latin typeface="Open Sans"/>
                <a:ea typeface="+mn-ea"/>
                <a:cs typeface="+mn-cs"/>
              </a:rPr>
              <a:t>and the transaction is free for customers</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300" b="1" i="0" u="none" strike="noStrike" kern="1200" cap="none" spc="0" normalizeH="0" baseline="0" noProof="0" dirty="0">
                <a:ln>
                  <a:noFill/>
                </a:ln>
                <a:solidFill>
                  <a:prstClr val="black"/>
                </a:solidFill>
                <a:effectLst/>
                <a:uLnTx/>
                <a:uFillTx/>
                <a:latin typeface="Open Sans"/>
                <a:ea typeface="+mn-ea"/>
                <a:cs typeface="+mn-cs"/>
              </a:rPr>
              <a:t>Till numbers are not commonly used by businesses in the ‘mostly informal’ segment</a:t>
            </a:r>
            <a:r>
              <a:rPr lang="en-ZA" sz="1300" dirty="0">
                <a:solidFill>
                  <a:prstClr val="black"/>
                </a:solidFill>
                <a:latin typeface="Open Sans"/>
              </a:rPr>
              <a:t>. N</a:t>
            </a:r>
            <a:r>
              <a:rPr kumimoji="0" lang="en-ZA" sz="1300" b="0" i="0" u="none" strike="noStrike" kern="1200" cap="none" spc="0" normalizeH="0" baseline="0" noProof="0" dirty="0">
                <a:ln>
                  <a:noFill/>
                </a:ln>
                <a:solidFill>
                  <a:prstClr val="black"/>
                </a:solidFill>
                <a:effectLst/>
                <a:uLnTx/>
                <a:uFillTx/>
                <a:latin typeface="Open Sans"/>
                <a:ea typeface="+mn-ea"/>
                <a:cs typeface="+mn-cs"/>
              </a:rPr>
              <a:t>one of the business owners operating out of temporary structures </a:t>
            </a:r>
            <a:r>
              <a:rPr lang="en-ZA" sz="1300" dirty="0">
                <a:solidFill>
                  <a:prstClr val="black"/>
                </a:solidFill>
                <a:latin typeface="Open Sans"/>
              </a:rPr>
              <a:t>that were interviewed had Till numbers, </a:t>
            </a:r>
            <a:r>
              <a:rPr kumimoji="0" lang="en-ZA" sz="1300" b="0" i="0" u="none" strike="noStrike" kern="1200" cap="none" spc="0" normalizeH="0" baseline="0" noProof="0" dirty="0">
                <a:ln>
                  <a:noFill/>
                </a:ln>
                <a:solidFill>
                  <a:prstClr val="black"/>
                </a:solidFill>
                <a:effectLst/>
                <a:uLnTx/>
                <a:uFillTx/>
                <a:latin typeface="Open Sans"/>
                <a:ea typeface="+mn-ea"/>
                <a:cs typeface="+mn-cs"/>
              </a:rPr>
              <a:t>possibly due to a lack of awareness and cost barriers</a:t>
            </a:r>
          </a:p>
          <a:p>
            <a:pPr marR="0" lvl="0" algn="l" defTabSz="914400" rtl="0" eaLnBrk="1" fontAlgn="auto" latinLnBrk="0" hangingPunct="1">
              <a:lnSpc>
                <a:spcPct val="100000"/>
              </a:lnSpc>
              <a:spcBef>
                <a:spcPts val="0"/>
              </a:spcBef>
              <a:spcAft>
                <a:spcPts val="400"/>
              </a:spcAft>
              <a:buClrTx/>
              <a:buSzTx/>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NHIF and NSSF</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300" b="1" i="0" u="none" strike="noStrike" kern="1200" cap="none" spc="0" normalizeH="0" baseline="0" noProof="0" dirty="0">
                <a:ln>
                  <a:noFill/>
                </a:ln>
                <a:solidFill>
                  <a:prstClr val="black"/>
                </a:solidFill>
                <a:effectLst/>
                <a:uLnTx/>
                <a:uFillTx/>
                <a:latin typeface="Open Sans"/>
                <a:ea typeface="+mn-ea"/>
                <a:cs typeface="+mn-cs"/>
              </a:rPr>
              <a:t>Usage of NHIF is common</a:t>
            </a:r>
            <a:r>
              <a:rPr kumimoji="0" lang="en-ZA" sz="1300" b="0" i="0" u="none" strike="noStrike" kern="1200" cap="none" spc="0" normalizeH="0" baseline="0" noProof="0" dirty="0">
                <a:ln>
                  <a:noFill/>
                </a:ln>
                <a:solidFill>
                  <a:prstClr val="black"/>
                </a:solidFill>
                <a:effectLst/>
                <a:uLnTx/>
                <a:uFillTx/>
                <a:latin typeface="Open Sans"/>
                <a:ea typeface="+mn-ea"/>
                <a:cs typeface="+mn-cs"/>
              </a:rPr>
              <a:t>, but the same is not true for NSSF (none of the business owners interviewed contribute to the NSSF)</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ZA" sz="200" b="0" i="0" u="none" strike="noStrike" kern="1200" cap="none" spc="0" normalizeH="0" baseline="0" noProof="0" dirty="0">
                <a:ln>
                  <a:noFill/>
                </a:ln>
                <a:solidFill>
                  <a:prstClr val="black"/>
                </a:solidFill>
                <a:effectLst/>
                <a:uLnTx/>
                <a:uFillTx/>
                <a:latin typeface="Open Sans"/>
                <a:ea typeface="+mn-ea"/>
                <a:cs typeface="+mn-cs"/>
              </a:rPr>
              <a:t> </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COVID-19 impact</a:t>
            </a:r>
          </a:p>
          <a:p>
            <a:pPr marL="171450" indent="-171450">
              <a:spcAft>
                <a:spcPts val="400"/>
              </a:spcAft>
              <a:buFont typeface="Arial" panose="020B0604020202020204" pitchFamily="34" charset="0"/>
              <a:buChar char="•"/>
              <a:defRPr/>
            </a:pPr>
            <a:r>
              <a:rPr lang="en-ZA" sz="1300" dirty="0">
                <a:solidFill>
                  <a:prstClr val="black"/>
                </a:solidFill>
                <a:latin typeface="Open Sans"/>
              </a:rPr>
              <a:t>There appeared to be a </a:t>
            </a:r>
            <a:r>
              <a:rPr lang="en-ZA" sz="1300" b="1" dirty="0">
                <a:solidFill>
                  <a:prstClr val="black"/>
                </a:solidFill>
                <a:latin typeface="Open Sans"/>
              </a:rPr>
              <a:t>short-term positive impact on digital payments</a:t>
            </a:r>
            <a:r>
              <a:rPr lang="en-ZA" sz="1300" dirty="0">
                <a:solidFill>
                  <a:prstClr val="black"/>
                </a:solidFill>
                <a:latin typeface="Open Sans"/>
              </a:rPr>
              <a:t>, however in the segment that operates ‘more informally’ </a:t>
            </a:r>
            <a:r>
              <a:rPr lang="en-ZA" sz="1300" b="1" dirty="0">
                <a:solidFill>
                  <a:prstClr val="black"/>
                </a:solidFill>
                <a:latin typeface="Open Sans"/>
              </a:rPr>
              <a:t>many businesses appear to be reverting back to cash</a:t>
            </a:r>
          </a:p>
          <a:p>
            <a:pPr marL="171450" indent="-171450">
              <a:spcAft>
                <a:spcPts val="400"/>
              </a:spcAft>
              <a:buFont typeface="Arial" panose="020B0604020202020204" pitchFamily="34" charset="0"/>
              <a:buChar char="•"/>
              <a:defRPr/>
            </a:pPr>
            <a:r>
              <a:rPr lang="en-ZA" sz="1300" dirty="0">
                <a:solidFill>
                  <a:prstClr val="black"/>
                </a:solidFill>
                <a:latin typeface="Open Sans"/>
              </a:rPr>
              <a:t>Many business owners have </a:t>
            </a:r>
            <a:r>
              <a:rPr lang="en-ZA" sz="1300" b="1" dirty="0">
                <a:solidFill>
                  <a:prstClr val="black"/>
                </a:solidFill>
                <a:latin typeface="Open Sans"/>
              </a:rPr>
              <a:t>stopped contributing to NHIF </a:t>
            </a:r>
            <a:r>
              <a:rPr lang="en-ZA" sz="1300" dirty="0">
                <a:solidFill>
                  <a:prstClr val="black"/>
                </a:solidFill>
                <a:latin typeface="Open Sans"/>
              </a:rPr>
              <a:t>as a way to cope with the loss of income</a:t>
            </a:r>
          </a:p>
        </p:txBody>
      </p:sp>
      <p:sp>
        <p:nvSpPr>
          <p:cNvPr id="9" name="Text Placeholder 2">
            <a:extLst>
              <a:ext uri="{FF2B5EF4-FFF2-40B4-BE49-F238E27FC236}">
                <a16:creationId xmlns:a16="http://schemas.microsoft.com/office/drawing/2014/main" xmlns="" id="{99811F16-0E0D-4EF1-8F7C-BA46A5DB3B33}"/>
              </a:ext>
            </a:extLst>
          </p:cNvPr>
          <p:cNvSpPr>
            <a:spLocks noGrp="1"/>
          </p:cNvSpPr>
          <p:nvPr>
            <p:ph type="body" sz="quarter" idx="10"/>
          </p:nvPr>
        </p:nvSpPr>
        <p:spPr>
          <a:xfrm>
            <a:off x="939048" y="229069"/>
            <a:ext cx="9797042" cy="493099"/>
          </a:xfrm>
        </p:spPr>
        <p:txBody>
          <a:bodyPr/>
          <a:lstStyle/>
          <a:p>
            <a:r>
              <a:rPr lang="en-ZA" b="1"/>
              <a:t>Financial services</a:t>
            </a:r>
          </a:p>
        </p:txBody>
      </p:sp>
      <p:pic>
        <p:nvPicPr>
          <p:cNvPr id="10" name="Picture 9" descr="A close up of a logo&#10;&#10;Description automatically generated">
            <a:extLst>
              <a:ext uri="{FF2B5EF4-FFF2-40B4-BE49-F238E27FC236}">
                <a16:creationId xmlns:a16="http://schemas.microsoft.com/office/drawing/2014/main" xmlns="" id="{6DFBC77D-2E1C-4637-BE4A-2F5797C977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0498" y="169139"/>
            <a:ext cx="626650" cy="534992"/>
          </a:xfrm>
          <a:prstGeom prst="rect">
            <a:avLst/>
          </a:prstGeom>
        </p:spPr>
      </p:pic>
      <p:sp>
        <p:nvSpPr>
          <p:cNvPr id="12" name="TextBox 11">
            <a:extLst>
              <a:ext uri="{FF2B5EF4-FFF2-40B4-BE49-F238E27FC236}">
                <a16:creationId xmlns:a16="http://schemas.microsoft.com/office/drawing/2014/main" xmlns="" id="{91880FC4-152B-4EC2-81CA-70F75758BA5A}"/>
              </a:ext>
            </a:extLst>
          </p:cNvPr>
          <p:cNvSpPr txBox="1"/>
          <p:nvPr/>
        </p:nvSpPr>
        <p:spPr>
          <a:xfrm>
            <a:off x="6862857" y="2222401"/>
            <a:ext cx="4918100" cy="1273682"/>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a:ea typeface="+mn-ea"/>
                <a:cs typeface="+mn-cs"/>
              </a:rPr>
              <a:t>We keep records of </a:t>
            </a:r>
            <a:r>
              <a:rPr lang="en-US" sz="1400" dirty="0" smtClean="0">
                <a:latin typeface="Open Sans"/>
              </a:rPr>
              <a:t>Mobile Money transactions</a:t>
            </a:r>
            <a:r>
              <a:rPr kumimoji="0" lang="en-US" sz="1400" b="0" i="1" u="none" strike="noStrike" kern="1200" cap="none" spc="0" normalizeH="0" baseline="0" noProof="0" dirty="0" smtClean="0">
                <a:ln>
                  <a:noFill/>
                </a:ln>
                <a:solidFill>
                  <a:prstClr val="black"/>
                </a:solidFill>
                <a:effectLst/>
                <a:uLnTx/>
                <a:uFillTx/>
                <a:latin typeface="Open Sans"/>
                <a:ea typeface="+mn-ea"/>
                <a:cs typeface="+mn-cs"/>
              </a:rPr>
              <a:t>. </a:t>
            </a:r>
            <a:r>
              <a:rPr kumimoji="0" lang="en-US" sz="1400" b="1" i="1" u="none" strike="noStrike" kern="1200" cap="none" spc="0" normalizeH="0" baseline="0" noProof="0" dirty="0">
                <a:ln>
                  <a:noFill/>
                </a:ln>
                <a:solidFill>
                  <a:prstClr val="black"/>
                </a:solidFill>
                <a:effectLst/>
                <a:uLnTx/>
                <a:uFillTx/>
                <a:latin typeface="Open Sans"/>
                <a:ea typeface="+mn-ea"/>
                <a:cs typeface="+mn-cs"/>
              </a:rPr>
              <a:t>We encourage most of our customers to pay via the </a:t>
            </a:r>
            <a:r>
              <a:rPr kumimoji="0" lang="en-US" sz="1400" b="1" i="1" u="none" strike="noStrike" kern="1200" cap="none" spc="0" normalizeH="0" baseline="0" noProof="0" dirty="0" smtClean="0">
                <a:ln>
                  <a:noFill/>
                </a:ln>
                <a:solidFill>
                  <a:prstClr val="black"/>
                </a:solidFill>
                <a:effectLst/>
                <a:uLnTx/>
                <a:uFillTx/>
                <a:latin typeface="Open Sans"/>
                <a:ea typeface="+mn-ea"/>
                <a:cs typeface="+mn-cs"/>
              </a:rPr>
              <a:t>Mobile Money; </a:t>
            </a:r>
            <a:r>
              <a:rPr kumimoji="0" lang="en-US" sz="1400" i="1" u="none" strike="noStrike" kern="1200" cap="none" spc="0" normalizeH="0" baseline="0" noProof="0" dirty="0">
                <a:ln>
                  <a:noFill/>
                </a:ln>
                <a:solidFill>
                  <a:prstClr val="black"/>
                </a:solidFill>
                <a:effectLst/>
                <a:uLnTx/>
                <a:uFillTx/>
                <a:latin typeface="Open Sans"/>
                <a:ea typeface="+mn-ea"/>
                <a:cs typeface="+mn-cs"/>
              </a:rPr>
              <a:t>we print the statements every month</a:t>
            </a:r>
            <a:r>
              <a:rPr kumimoji="0" lang="en-US" sz="1400" b="1" i="1" u="none" strike="noStrike" kern="1200" cap="none" spc="0" normalizeH="0" baseline="0" noProof="0" dirty="0">
                <a:ln>
                  <a:noFill/>
                </a:ln>
                <a:solidFill>
                  <a:prstClr val="black"/>
                </a:solidFill>
                <a:effectLst/>
                <a:uLnTx/>
                <a:uFillTx/>
                <a:latin typeface="Open Sans"/>
                <a:ea typeface="+mn-ea"/>
                <a:cs typeface="+mn-cs"/>
              </a:rPr>
              <a:t>. These statement can also help us acquire loans - </a:t>
            </a:r>
            <a:r>
              <a:rPr kumimoji="0" lang="en-US" sz="1400" b="0" i="0" u="none" strike="noStrike" kern="1200" cap="none" spc="0" normalizeH="0" baseline="0" noProof="0" dirty="0">
                <a:ln>
                  <a:noFill/>
                </a:ln>
                <a:solidFill>
                  <a:prstClr val="black"/>
                </a:solidFill>
                <a:effectLst/>
                <a:uLnTx/>
                <a:uFillTx/>
                <a:latin typeface="Open Sans"/>
                <a:ea typeface="+mn-ea"/>
                <a:cs typeface="+mn-cs"/>
              </a:rPr>
              <a:t>Male, 30, Restaurant</a:t>
            </a:r>
            <a:endParaRPr kumimoji="0" lang="en-ZA"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4" name="TextBox 13">
            <a:extLst>
              <a:ext uri="{FF2B5EF4-FFF2-40B4-BE49-F238E27FC236}">
                <a16:creationId xmlns:a16="http://schemas.microsoft.com/office/drawing/2014/main" xmlns="" id="{35F11F8D-6DA3-4799-BB19-A02183C5C47C}"/>
              </a:ext>
            </a:extLst>
          </p:cNvPr>
          <p:cNvSpPr txBox="1"/>
          <p:nvPr/>
        </p:nvSpPr>
        <p:spPr>
          <a:xfrm>
            <a:off x="6880899" y="529083"/>
            <a:ext cx="4882017" cy="1264385"/>
          </a:xfrm>
          <a:prstGeom prst="rect">
            <a:avLst/>
          </a:prstGeom>
          <a:noFill/>
        </p:spPr>
        <p:txBody>
          <a:bodyPr wrap="square">
            <a:spAutoFit/>
          </a:bodyPr>
          <a:lstStyle>
            <a:defPPr>
              <a:defRPr lang="en-US"/>
            </a:defPPr>
            <a:lvl1pPr>
              <a:lnSpc>
                <a:spcPct val="110000"/>
              </a:lnSpc>
              <a:defRPr sz="1400" i="1"/>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Open Sans"/>
                <a:ea typeface="+mn-ea"/>
                <a:cs typeface="+mn-cs"/>
              </a:rPr>
              <a:t>I would lose some customers because I did not have a Till number, </a:t>
            </a:r>
            <a:r>
              <a:rPr kumimoji="0" lang="en-US" sz="1400" b="0" i="1" u="none" strike="noStrike" kern="1200" cap="none" spc="0" normalizeH="0" baseline="0" noProof="0" dirty="0">
                <a:ln>
                  <a:noFill/>
                </a:ln>
                <a:solidFill>
                  <a:prstClr val="black"/>
                </a:solidFill>
                <a:effectLst/>
                <a:uLnTx/>
                <a:uFillTx/>
                <a:latin typeface="Open Sans"/>
                <a:ea typeface="+mn-ea"/>
                <a:cs typeface="+mn-cs"/>
              </a:rPr>
              <a:t>so I saw it is essential to have a Till number… </a:t>
            </a:r>
            <a:r>
              <a:rPr kumimoji="0" lang="en-US" sz="1400" b="1" i="1" u="none" strike="noStrike" kern="1200" cap="none" spc="0" normalizeH="0" baseline="0" noProof="0" dirty="0">
                <a:ln>
                  <a:noFill/>
                </a:ln>
                <a:solidFill>
                  <a:prstClr val="black"/>
                </a:solidFill>
                <a:effectLst/>
                <a:uLnTx/>
                <a:uFillTx/>
                <a:latin typeface="Open Sans"/>
                <a:ea typeface="+mn-ea"/>
                <a:cs typeface="+mn-cs"/>
              </a:rPr>
              <a:t>The advantage with </a:t>
            </a:r>
            <a:r>
              <a:rPr kumimoji="0" lang="en-US" sz="1400" b="1" i="1" u="none" strike="noStrike" kern="1200" cap="none" spc="0" normalizeH="0" baseline="0" noProof="0" dirty="0" smtClean="0">
                <a:ln>
                  <a:noFill/>
                </a:ln>
                <a:solidFill>
                  <a:prstClr val="black"/>
                </a:solidFill>
                <a:effectLst/>
                <a:uLnTx/>
                <a:uFillTx/>
                <a:latin typeface="Open Sans"/>
                <a:ea typeface="+mn-ea"/>
                <a:cs typeface="+mn-cs"/>
              </a:rPr>
              <a:t>a aspects of the </a:t>
            </a:r>
            <a:r>
              <a:rPr lang="en-US" b="1" dirty="0" smtClean="0">
                <a:solidFill>
                  <a:prstClr val="black"/>
                </a:solidFill>
                <a:latin typeface="Open Sans"/>
              </a:rPr>
              <a:t>Mobile Money </a:t>
            </a:r>
            <a:r>
              <a:rPr kumimoji="0" lang="en-US" sz="1400" b="1" i="1" u="none" strike="noStrike" kern="1200" cap="none" spc="0" normalizeH="0" baseline="0" noProof="0" dirty="0" smtClean="0">
                <a:ln>
                  <a:noFill/>
                </a:ln>
                <a:solidFill>
                  <a:prstClr val="black"/>
                </a:solidFill>
                <a:effectLst/>
                <a:uLnTx/>
                <a:uFillTx/>
                <a:latin typeface="Open Sans"/>
                <a:ea typeface="+mn-ea"/>
                <a:cs typeface="+mn-cs"/>
              </a:rPr>
              <a:t>is </a:t>
            </a:r>
            <a:r>
              <a:rPr kumimoji="0" lang="en-US" sz="1400" b="1" i="1" u="none" strike="noStrike" kern="1200" cap="none" spc="0" normalizeH="0" baseline="0" noProof="0" dirty="0">
                <a:ln>
                  <a:noFill/>
                </a:ln>
                <a:solidFill>
                  <a:prstClr val="black"/>
                </a:solidFill>
                <a:effectLst/>
                <a:uLnTx/>
                <a:uFillTx/>
                <a:latin typeface="Open Sans"/>
                <a:ea typeface="+mn-ea"/>
                <a:cs typeface="+mn-cs"/>
              </a:rPr>
              <a:t>that a customer cannot reverse</a:t>
            </a:r>
            <a:r>
              <a:rPr kumimoji="0" lang="en-US" sz="1400" b="0" i="1" u="none" strike="noStrike" kern="1200" cap="none" spc="0" normalizeH="0" baseline="0" noProof="0" dirty="0">
                <a:ln>
                  <a:noFill/>
                </a:ln>
                <a:solidFill>
                  <a:prstClr val="black"/>
                </a:solidFill>
                <a:effectLst/>
                <a:uLnTx/>
                <a:uFillTx/>
                <a:latin typeface="Open Sans"/>
                <a:ea typeface="+mn-ea"/>
                <a:cs typeface="+mn-cs"/>
              </a:rPr>
              <a:t> the amount sent like it is in </a:t>
            </a:r>
            <a:r>
              <a:rPr lang="en-ZA" sz="1400" dirty="0" smtClean="0">
                <a:latin typeface="Open Sans"/>
              </a:rPr>
              <a:t>Mobile Money</a:t>
            </a:r>
            <a:r>
              <a:rPr kumimoji="0" lang="en-US" sz="1400" b="0" i="1" u="none" strike="noStrike" kern="1200" cap="none" spc="0" normalizeH="0" baseline="0" noProof="0" dirty="0" smtClean="0">
                <a:ln>
                  <a:noFill/>
                </a:ln>
                <a:solidFill>
                  <a:prstClr val="black"/>
                </a:solidFill>
                <a:effectLst/>
                <a:uLnTx/>
                <a:uFillTx/>
                <a:latin typeface="Open Sans"/>
                <a:ea typeface="+mn-ea"/>
                <a:cs typeface="+mn-cs"/>
              </a:rPr>
              <a:t> </a:t>
            </a:r>
            <a:r>
              <a:rPr kumimoji="0" lang="en-US" sz="1400" b="0" i="1" u="none" strike="noStrike" kern="1200" cap="none" spc="0" normalizeH="0" baseline="0" noProof="0" dirty="0">
                <a:ln>
                  <a:noFill/>
                </a:ln>
                <a:solidFill>
                  <a:prstClr val="black"/>
                </a:solidFill>
                <a:effectLst/>
                <a:uLnTx/>
                <a:uFillTx/>
                <a:latin typeface="Open Sans"/>
                <a:ea typeface="+mn-ea"/>
                <a:cs typeface="+mn-cs"/>
              </a:rPr>
              <a:t>- </a:t>
            </a:r>
            <a:r>
              <a:rPr kumimoji="0" lang="en-US" sz="1400" b="0" i="0" u="none" strike="noStrike" kern="1200" cap="none" spc="0" normalizeH="0" baseline="0" noProof="0" dirty="0">
                <a:ln>
                  <a:noFill/>
                </a:ln>
                <a:solidFill>
                  <a:prstClr val="black"/>
                </a:solidFill>
                <a:effectLst/>
                <a:uLnTx/>
                <a:uFillTx/>
                <a:latin typeface="Open Sans"/>
                <a:ea typeface="+mn-ea"/>
                <a:cs typeface="+mn-cs"/>
              </a:rPr>
              <a:t>Male, 42, Electronics retailer</a:t>
            </a:r>
          </a:p>
        </p:txBody>
      </p:sp>
      <p:sp>
        <p:nvSpPr>
          <p:cNvPr id="16" name="Speech Bubble: Rectangle with Corners Rounded 15">
            <a:extLst>
              <a:ext uri="{FF2B5EF4-FFF2-40B4-BE49-F238E27FC236}">
                <a16:creationId xmlns:a16="http://schemas.microsoft.com/office/drawing/2014/main" xmlns="" id="{009A03A3-0BA2-4697-B5E0-5339405D0CF8}"/>
              </a:ext>
            </a:extLst>
          </p:cNvPr>
          <p:cNvSpPr/>
          <p:nvPr/>
        </p:nvSpPr>
        <p:spPr>
          <a:xfrm>
            <a:off x="6801907" y="457669"/>
            <a:ext cx="5040000" cy="1386183"/>
          </a:xfrm>
          <a:prstGeom prst="wedgeRoundRectCallout">
            <a:avLst>
              <a:gd name="adj1" fmla="val -38788"/>
              <a:gd name="adj2" fmla="val 60723"/>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Speech Bubble: Rectangle with Corners Rounded 17">
            <a:extLst>
              <a:ext uri="{FF2B5EF4-FFF2-40B4-BE49-F238E27FC236}">
                <a16:creationId xmlns:a16="http://schemas.microsoft.com/office/drawing/2014/main" xmlns="" id="{537BF017-321B-482D-A555-0361DC657B03}"/>
              </a:ext>
            </a:extLst>
          </p:cNvPr>
          <p:cNvSpPr/>
          <p:nvPr/>
        </p:nvSpPr>
        <p:spPr>
          <a:xfrm>
            <a:off x="6801907" y="2145624"/>
            <a:ext cx="5040000" cy="1197617"/>
          </a:xfrm>
          <a:prstGeom prst="wedgeRoundRectCallout">
            <a:avLst>
              <a:gd name="adj1" fmla="val 36022"/>
              <a:gd name="adj2" fmla="val 64450"/>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0" name="TextBox 19">
            <a:extLst>
              <a:ext uri="{FF2B5EF4-FFF2-40B4-BE49-F238E27FC236}">
                <a16:creationId xmlns:a16="http://schemas.microsoft.com/office/drawing/2014/main" xmlns="" id="{345C9214-A637-4982-8C5F-3FDCFFCD96E0}"/>
              </a:ext>
            </a:extLst>
          </p:cNvPr>
          <p:cNvSpPr txBox="1"/>
          <p:nvPr/>
        </p:nvSpPr>
        <p:spPr>
          <a:xfrm>
            <a:off x="6912507" y="4858438"/>
            <a:ext cx="4818800" cy="1258678"/>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a:ea typeface="+mn-ea"/>
                <a:cs typeface="+mn-cs"/>
              </a:rPr>
              <a:t>I used to contribute for NHIF but even before </a:t>
            </a:r>
            <a:r>
              <a:rPr kumimoji="0" lang="en-US" sz="1400" b="0" i="1" u="none" strike="noStrike" kern="1200" cap="none" spc="0" normalizeH="0" baseline="0" noProof="0" dirty="0" err="1">
                <a:ln>
                  <a:noFill/>
                </a:ln>
                <a:solidFill>
                  <a:prstClr val="black"/>
                </a:solidFill>
                <a:effectLst/>
                <a:uLnTx/>
                <a:uFillTx/>
                <a:latin typeface="Open Sans"/>
                <a:ea typeface="+mn-ea"/>
                <a:cs typeface="+mn-cs"/>
              </a:rPr>
              <a:t>Covid</a:t>
            </a:r>
            <a:r>
              <a:rPr kumimoji="0" lang="en-US" sz="1400" b="0" i="1" u="none" strike="noStrike" kern="1200" cap="none" spc="0" normalizeH="0" baseline="0" noProof="0" dirty="0">
                <a:ln>
                  <a:noFill/>
                </a:ln>
                <a:solidFill>
                  <a:prstClr val="black"/>
                </a:solidFill>
                <a:effectLst/>
                <a:uLnTx/>
                <a:uFillTx/>
                <a:latin typeface="Open Sans"/>
                <a:ea typeface="+mn-ea"/>
                <a:cs typeface="+mn-cs"/>
              </a:rPr>
              <a:t> pandemic I had stopped the contributions but </a:t>
            </a:r>
            <a:r>
              <a:rPr kumimoji="0" lang="en-US" sz="1400" b="1" i="1" u="none" strike="noStrike" kern="1200" cap="none" spc="0" normalizeH="0" baseline="0" noProof="0" dirty="0">
                <a:ln>
                  <a:noFill/>
                </a:ln>
                <a:solidFill>
                  <a:prstClr val="black"/>
                </a:solidFill>
                <a:effectLst/>
                <a:uLnTx/>
                <a:uFillTx/>
                <a:latin typeface="Open Sans"/>
                <a:ea typeface="+mn-ea"/>
                <a:cs typeface="+mn-cs"/>
              </a:rPr>
              <a:t>now </a:t>
            </a:r>
            <a:r>
              <a:rPr kumimoji="0" lang="en-US" sz="1400" b="1" i="1" u="none" strike="noStrike" kern="1200" cap="none" spc="0" normalizeH="0" baseline="0" noProof="0" dirty="0" err="1">
                <a:ln>
                  <a:noFill/>
                </a:ln>
                <a:solidFill>
                  <a:prstClr val="black"/>
                </a:solidFill>
                <a:effectLst/>
                <a:uLnTx/>
                <a:uFillTx/>
                <a:latin typeface="Open Sans"/>
                <a:ea typeface="+mn-ea"/>
                <a:cs typeface="+mn-cs"/>
              </a:rPr>
              <a:t>Covid</a:t>
            </a:r>
            <a:r>
              <a:rPr kumimoji="0" lang="en-US" sz="1400" b="1" i="1" u="none" strike="noStrike" kern="1200" cap="none" spc="0" normalizeH="0" baseline="0" noProof="0" dirty="0">
                <a:ln>
                  <a:noFill/>
                </a:ln>
                <a:solidFill>
                  <a:prstClr val="black"/>
                </a:solidFill>
                <a:effectLst/>
                <a:uLnTx/>
                <a:uFillTx/>
                <a:latin typeface="Open Sans"/>
                <a:ea typeface="+mn-ea"/>
                <a:cs typeface="+mn-cs"/>
              </a:rPr>
              <a:t> has worsened everything therefore not been able to pay</a:t>
            </a:r>
            <a:r>
              <a:rPr kumimoji="0" lang="en-US" sz="1400" b="0" i="1" u="none" strike="noStrike" kern="1200" cap="none" spc="0" normalizeH="0" baseline="0" noProof="0" dirty="0">
                <a:ln>
                  <a:noFill/>
                </a:ln>
                <a:solidFill>
                  <a:prstClr val="black"/>
                </a:solidFill>
                <a:effectLst/>
                <a:uLnTx/>
                <a:uFillTx/>
                <a:latin typeface="Open Sans"/>
                <a:ea typeface="+mn-ea"/>
                <a:cs typeface="+mn-cs"/>
              </a:rPr>
              <a:t>. My NHIF covers my child and myself, just the 2 of us. I will have to go and renew it later – </a:t>
            </a:r>
            <a:r>
              <a:rPr kumimoji="0" lang="en-US" sz="1400" b="0" i="0" u="none" strike="noStrike" kern="1200" cap="none" spc="0" normalizeH="0" baseline="0" noProof="0" dirty="0">
                <a:ln>
                  <a:noFill/>
                </a:ln>
                <a:solidFill>
                  <a:prstClr val="black"/>
                </a:solidFill>
                <a:effectLst/>
                <a:uLnTx/>
                <a:uFillTx/>
                <a:latin typeface="Open Sans"/>
                <a:ea typeface="+mn-ea"/>
                <a:cs typeface="+mn-cs"/>
              </a:rPr>
              <a:t>Female, 34, Tailor</a:t>
            </a:r>
            <a:endParaRPr kumimoji="0" lang="en-ZA"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22" name="Speech Bubble: Rectangle with Corners Rounded 21">
            <a:extLst>
              <a:ext uri="{FF2B5EF4-FFF2-40B4-BE49-F238E27FC236}">
                <a16:creationId xmlns:a16="http://schemas.microsoft.com/office/drawing/2014/main" xmlns="" id="{2F8C9AB9-0015-4CAD-A58F-89E95EB4FC3F}"/>
              </a:ext>
            </a:extLst>
          </p:cNvPr>
          <p:cNvSpPr/>
          <p:nvPr/>
        </p:nvSpPr>
        <p:spPr>
          <a:xfrm>
            <a:off x="6801907" y="4755236"/>
            <a:ext cx="5040000" cy="1512000"/>
          </a:xfrm>
          <a:prstGeom prst="wedgeRoundRectCallout">
            <a:avLst>
              <a:gd name="adj1" fmla="val 35516"/>
              <a:gd name="adj2" fmla="val 59791"/>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4" name="TextBox 23">
            <a:extLst>
              <a:ext uri="{FF2B5EF4-FFF2-40B4-BE49-F238E27FC236}">
                <a16:creationId xmlns:a16="http://schemas.microsoft.com/office/drawing/2014/main" xmlns="" id="{E521449F-0418-48E5-AA61-525E451DD377}"/>
              </a:ext>
            </a:extLst>
          </p:cNvPr>
          <p:cNvSpPr txBox="1"/>
          <p:nvPr/>
        </p:nvSpPr>
        <p:spPr>
          <a:xfrm>
            <a:off x="6862857" y="3629784"/>
            <a:ext cx="5050031" cy="784702"/>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a:ea typeface="+mn-ea"/>
                <a:cs typeface="+mn-cs"/>
              </a:rPr>
              <a:t>I haven’t started using </a:t>
            </a:r>
            <a:r>
              <a:rPr kumimoji="0" lang="en-US" sz="1400" b="0" i="1" u="none" strike="noStrike" kern="1200" cap="none" spc="0" normalizeH="0" baseline="0" noProof="0">
                <a:ln>
                  <a:noFill/>
                </a:ln>
                <a:solidFill>
                  <a:prstClr val="black"/>
                </a:solidFill>
                <a:effectLst/>
                <a:uLnTx/>
                <a:uFillTx/>
                <a:latin typeface="Open Sans"/>
                <a:ea typeface="+mn-ea"/>
                <a:cs typeface="+mn-cs"/>
              </a:rPr>
              <a:t>Till</a:t>
            </a:r>
            <a:r>
              <a:rPr kumimoji="0" lang="en-US" sz="1400" b="0" i="1" u="none" strike="noStrike" kern="1200" cap="none" spc="0" normalizeH="0" baseline="0" noProof="0" dirty="0">
                <a:ln>
                  <a:noFill/>
                </a:ln>
                <a:solidFill>
                  <a:prstClr val="black"/>
                </a:solidFill>
                <a:effectLst/>
                <a:uLnTx/>
                <a:uFillTx/>
                <a:latin typeface="Open Sans"/>
                <a:ea typeface="+mn-ea"/>
                <a:cs typeface="+mn-cs"/>
              </a:rPr>
              <a:t> number because I don’t know much about it, </a:t>
            </a:r>
            <a:r>
              <a:rPr kumimoji="0" lang="en-US" sz="1400" b="1" i="1" u="none" strike="noStrike" kern="1200" cap="none" spc="0" normalizeH="0" baseline="0" noProof="0" dirty="0">
                <a:ln>
                  <a:noFill/>
                </a:ln>
                <a:solidFill>
                  <a:prstClr val="black"/>
                </a:solidFill>
                <a:effectLst/>
                <a:uLnTx/>
                <a:uFillTx/>
                <a:latin typeface="Open Sans"/>
                <a:ea typeface="+mn-ea"/>
                <a:cs typeface="+mn-cs"/>
              </a:rPr>
              <a:t>if enlightened about it would think of using it </a:t>
            </a:r>
            <a:r>
              <a:rPr kumimoji="0" lang="en-US" sz="1400" b="0" i="1" u="none" strike="noStrike" kern="1200" cap="none" spc="0" normalizeH="0" baseline="0" noProof="0" dirty="0">
                <a:ln>
                  <a:noFill/>
                </a:ln>
                <a:solidFill>
                  <a:prstClr val="black"/>
                </a:solidFill>
                <a:effectLst/>
                <a:uLnTx/>
                <a:uFillTx/>
                <a:latin typeface="Open Sans"/>
                <a:ea typeface="+mn-ea"/>
                <a:cs typeface="+mn-cs"/>
              </a:rPr>
              <a:t>– </a:t>
            </a:r>
            <a:r>
              <a:rPr kumimoji="0" lang="en-US" sz="1400" b="0" i="0" u="none" strike="noStrike" kern="1200" cap="none" spc="0" normalizeH="0" baseline="0" noProof="0" dirty="0">
                <a:ln>
                  <a:noFill/>
                </a:ln>
                <a:solidFill>
                  <a:prstClr val="black"/>
                </a:solidFill>
                <a:effectLst/>
                <a:uLnTx/>
                <a:uFillTx/>
                <a:latin typeface="Open Sans"/>
                <a:ea typeface="+mn-ea"/>
                <a:cs typeface="+mn-cs"/>
              </a:rPr>
              <a:t>Female, 40, Leather products</a:t>
            </a:r>
          </a:p>
        </p:txBody>
      </p:sp>
      <p:sp>
        <p:nvSpPr>
          <p:cNvPr id="26" name="Speech Bubble: Rectangle with Corners Rounded 25">
            <a:extLst>
              <a:ext uri="{FF2B5EF4-FFF2-40B4-BE49-F238E27FC236}">
                <a16:creationId xmlns:a16="http://schemas.microsoft.com/office/drawing/2014/main" xmlns="" id="{B95468D4-422E-49DE-A65F-2ED369CF9554}"/>
              </a:ext>
            </a:extLst>
          </p:cNvPr>
          <p:cNvSpPr/>
          <p:nvPr/>
        </p:nvSpPr>
        <p:spPr>
          <a:xfrm>
            <a:off x="6801907" y="3577490"/>
            <a:ext cx="5040000" cy="931010"/>
          </a:xfrm>
          <a:prstGeom prst="wedgeRoundRectCallout">
            <a:avLst>
              <a:gd name="adj1" fmla="val -34805"/>
              <a:gd name="adj2" fmla="val 66441"/>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41991873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06D38AD6-FF39-4860-B801-FCF198C45B8B}"/>
              </a:ext>
            </a:extLst>
          </p:cNvPr>
          <p:cNvSpPr/>
          <p:nvPr/>
        </p:nvSpPr>
        <p:spPr>
          <a:xfrm>
            <a:off x="1" y="0"/>
            <a:ext cx="8071944" cy="3960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6" name="Picture 5">
            <a:extLst>
              <a:ext uri="{FF2B5EF4-FFF2-40B4-BE49-F238E27FC236}">
                <a16:creationId xmlns:a16="http://schemas.microsoft.com/office/drawing/2014/main" xmlns="" id="{CAF859D8-5EDC-4D57-BAA7-51E2B93A015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4631" y="444625"/>
            <a:ext cx="1264511" cy="1294182"/>
          </a:xfrm>
          <a:prstGeom prst="rect">
            <a:avLst/>
          </a:prstGeom>
        </p:spPr>
      </p:pic>
      <p:sp>
        <p:nvSpPr>
          <p:cNvPr id="7" name="TextBox 6">
            <a:extLst>
              <a:ext uri="{FF2B5EF4-FFF2-40B4-BE49-F238E27FC236}">
                <a16:creationId xmlns:a16="http://schemas.microsoft.com/office/drawing/2014/main" xmlns="" id="{CFCFBDBB-1913-4FC7-BE55-A1AD149AD81A}"/>
              </a:ext>
            </a:extLst>
          </p:cNvPr>
          <p:cNvSpPr txBox="1"/>
          <p:nvPr/>
        </p:nvSpPr>
        <p:spPr>
          <a:xfrm>
            <a:off x="1488818" y="597309"/>
            <a:ext cx="769973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300" b="1" i="0" u="none" strike="noStrike" kern="1200" cap="none" spc="0" normalizeH="0" baseline="0" noProof="0" dirty="0">
                <a:ln>
                  <a:noFill/>
                </a:ln>
                <a:solidFill>
                  <a:prstClr val="black"/>
                </a:solidFill>
                <a:effectLst/>
                <a:uLnTx/>
                <a:uFillTx/>
                <a:latin typeface="Open Sans"/>
                <a:ea typeface="+mn-ea"/>
                <a:cs typeface="+mn-cs"/>
              </a:rPr>
              <a:t>Beatrice owns a metal fabrication business </a:t>
            </a:r>
            <a:r>
              <a:rPr kumimoji="0" lang="en-ZA" sz="1300" b="0" i="0" u="none" strike="noStrike" kern="1200" cap="none" spc="0" normalizeH="0" baseline="0" noProof="0" dirty="0">
                <a:ln>
                  <a:noFill/>
                </a:ln>
                <a:solidFill>
                  <a:prstClr val="black"/>
                </a:solidFill>
                <a:effectLst/>
                <a:uLnTx/>
                <a:uFillTx/>
                <a:latin typeface="Open Sans"/>
                <a:ea typeface="+mn-ea"/>
                <a:cs typeface="+mn-cs"/>
              </a:rPr>
              <a:t>in Nairobi. She operates out of a temporary structure situated within a Jua Kali worksite. Due to where she operates she is not required to have a County permit, but she did recently register her business name in response to a small tender. She </a:t>
            </a:r>
            <a:r>
              <a:rPr kumimoji="0" lang="en-ZA" sz="1300" b="1" i="0" u="none" strike="noStrike" kern="1200" cap="none" spc="0" normalizeH="0" baseline="0" noProof="0" dirty="0">
                <a:ln>
                  <a:noFill/>
                </a:ln>
                <a:solidFill>
                  <a:prstClr val="black"/>
                </a:solidFill>
                <a:effectLst/>
                <a:uLnTx/>
                <a:uFillTx/>
                <a:latin typeface="Open Sans"/>
                <a:ea typeface="+mn-ea"/>
                <a:cs typeface="+mn-cs"/>
              </a:rPr>
              <a:t>makes use of both formal and informal financial products and services</a:t>
            </a:r>
            <a:r>
              <a:rPr kumimoji="0" lang="en-ZA" sz="1300" b="0" i="0" u="none" strike="noStrike" kern="1200" cap="none" spc="0" normalizeH="0" baseline="0" noProof="0" dirty="0">
                <a:ln>
                  <a:noFill/>
                </a:ln>
                <a:solidFill>
                  <a:prstClr val="black"/>
                </a:solidFill>
                <a:effectLst/>
                <a:uLnTx/>
                <a:uFillTx/>
                <a:latin typeface="Open Sans"/>
                <a:ea typeface="+mn-ea"/>
                <a:cs typeface="+mn-cs"/>
              </a:rPr>
              <a:t>, and has used several bank and </a:t>
            </a:r>
            <a:r>
              <a:rPr kumimoji="0" lang="en-ZA" sz="1400" b="0" i="0" u="none" strike="noStrike" kern="1200" cap="none" spc="0" normalizeH="0" baseline="0" noProof="0" dirty="0">
                <a:ln>
                  <a:noFill/>
                </a:ln>
                <a:solidFill>
                  <a:prstClr val="black"/>
                </a:solidFill>
                <a:effectLst/>
                <a:uLnTx/>
                <a:uFillTx/>
                <a:latin typeface="Open Sans"/>
                <a:ea typeface="+mn-ea"/>
                <a:cs typeface="+mn-cs"/>
              </a:rPr>
              <a:t>SACCO</a:t>
            </a:r>
            <a:r>
              <a:rPr kumimoji="0" lang="en-ZA" sz="1300" b="0" i="0" u="none" strike="noStrike" kern="1200" cap="none" spc="0" normalizeH="0" baseline="0" noProof="0" dirty="0">
                <a:ln>
                  <a:noFill/>
                </a:ln>
                <a:solidFill>
                  <a:prstClr val="black"/>
                </a:solidFill>
                <a:effectLst/>
                <a:uLnTx/>
                <a:uFillTx/>
                <a:latin typeface="Open Sans"/>
                <a:ea typeface="+mn-ea"/>
                <a:cs typeface="+mn-cs"/>
              </a:rPr>
              <a:t> loans to grow her business</a:t>
            </a:r>
          </a:p>
        </p:txBody>
      </p:sp>
      <p:sp>
        <p:nvSpPr>
          <p:cNvPr id="33" name="Oval 32">
            <a:extLst>
              <a:ext uri="{FF2B5EF4-FFF2-40B4-BE49-F238E27FC236}">
                <a16:creationId xmlns:a16="http://schemas.microsoft.com/office/drawing/2014/main" xmlns="" id="{8D56F080-50FA-4E6F-BBD2-F470185E2040}"/>
              </a:ext>
            </a:extLst>
          </p:cNvPr>
          <p:cNvSpPr/>
          <p:nvPr/>
        </p:nvSpPr>
        <p:spPr>
          <a:xfrm>
            <a:off x="280181" y="2311421"/>
            <a:ext cx="188925" cy="19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4" name="TextBox 33">
            <a:extLst>
              <a:ext uri="{FF2B5EF4-FFF2-40B4-BE49-F238E27FC236}">
                <a16:creationId xmlns:a16="http://schemas.microsoft.com/office/drawing/2014/main" xmlns="" id="{2747633F-9FB7-4BB5-A33A-F9BE76F365AB}"/>
              </a:ext>
            </a:extLst>
          </p:cNvPr>
          <p:cNvSpPr txBox="1"/>
          <p:nvPr/>
        </p:nvSpPr>
        <p:spPr>
          <a:xfrm>
            <a:off x="524846" y="2268322"/>
            <a:ext cx="24669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rgbClr val="8B0E3A"/>
                </a:solidFill>
                <a:effectLst/>
                <a:uLnTx/>
                <a:uFillTx/>
                <a:latin typeface="Open Sans"/>
                <a:ea typeface="+mn-ea"/>
                <a:cs typeface="+mn-cs"/>
              </a:rPr>
              <a:t>Family</a:t>
            </a:r>
          </a:p>
        </p:txBody>
      </p:sp>
      <p:sp>
        <p:nvSpPr>
          <p:cNvPr id="35" name="TextBox 34">
            <a:extLst>
              <a:ext uri="{FF2B5EF4-FFF2-40B4-BE49-F238E27FC236}">
                <a16:creationId xmlns:a16="http://schemas.microsoft.com/office/drawing/2014/main" xmlns="" id="{16243F1E-C285-4646-96C8-3072F9209E9D}"/>
              </a:ext>
            </a:extLst>
          </p:cNvPr>
          <p:cNvSpPr txBox="1"/>
          <p:nvPr/>
        </p:nvSpPr>
        <p:spPr>
          <a:xfrm>
            <a:off x="504128" y="2543054"/>
            <a:ext cx="2738644" cy="2328843"/>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100" b="0" i="0" u="none" strike="noStrike" kern="1200" cap="none" spc="0" normalizeH="0" baseline="0" noProof="0" dirty="0">
                <a:ln>
                  <a:noFill/>
                </a:ln>
                <a:solidFill>
                  <a:prstClr val="black"/>
                </a:solidFill>
                <a:effectLst/>
                <a:uLnTx/>
                <a:uFillTx/>
                <a:latin typeface="Open Sans"/>
                <a:ea typeface="+mn-ea"/>
                <a:cs typeface="+mn-cs"/>
              </a:rPr>
              <a:t>Receives financial support as well as operational support from her family</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100" b="0" i="0" u="none" strike="noStrike" kern="1200" cap="none" spc="0" normalizeH="0" baseline="0" noProof="0" dirty="0">
                <a:ln>
                  <a:noFill/>
                </a:ln>
                <a:solidFill>
                  <a:prstClr val="black"/>
                </a:solidFill>
                <a:effectLst/>
                <a:uLnTx/>
                <a:uFillTx/>
                <a:latin typeface="Open Sans"/>
                <a:ea typeface="+mn-ea"/>
                <a:cs typeface="+mn-cs"/>
              </a:rPr>
              <a:t>Her </a:t>
            </a:r>
            <a:r>
              <a:rPr kumimoji="0" lang="en-ZA" sz="1100" b="1" i="0" u="none" strike="noStrike" kern="1200" cap="none" spc="0" normalizeH="0" baseline="0" noProof="0" dirty="0">
                <a:ln>
                  <a:noFill/>
                </a:ln>
                <a:solidFill>
                  <a:prstClr val="black"/>
                </a:solidFill>
                <a:effectLst/>
                <a:uLnTx/>
                <a:uFillTx/>
                <a:latin typeface="Open Sans"/>
                <a:ea typeface="+mn-ea"/>
                <a:cs typeface="+mn-cs"/>
              </a:rPr>
              <a:t>husband provided her with start-up capital </a:t>
            </a:r>
            <a:r>
              <a:rPr kumimoji="0" lang="en-ZA" sz="1100" b="0" i="0" u="none" strike="noStrike" kern="1200" cap="none" spc="0" normalizeH="0" baseline="0" noProof="0" dirty="0">
                <a:ln>
                  <a:noFill/>
                </a:ln>
                <a:solidFill>
                  <a:prstClr val="black"/>
                </a:solidFill>
                <a:effectLst/>
                <a:uLnTx/>
                <a:uFillTx/>
                <a:latin typeface="Open Sans"/>
                <a:ea typeface="+mn-ea"/>
                <a:cs typeface="+mn-cs"/>
              </a:rPr>
              <a:t>of </a:t>
            </a:r>
            <a:r>
              <a:rPr kumimoji="0" lang="en-ZA" sz="1100" b="0" i="0" u="none" strike="noStrike" kern="1200" cap="none" spc="0" normalizeH="0" baseline="0" noProof="0" dirty="0" err="1">
                <a:ln>
                  <a:noFill/>
                </a:ln>
                <a:solidFill>
                  <a:prstClr val="black"/>
                </a:solidFill>
                <a:effectLst/>
                <a:uLnTx/>
                <a:uFillTx/>
                <a:latin typeface="Open Sans"/>
                <a:ea typeface="+mn-ea"/>
                <a:cs typeface="+mn-cs"/>
              </a:rPr>
              <a:t>Ksh</a:t>
            </a:r>
            <a:r>
              <a:rPr kumimoji="0" lang="en-ZA" sz="1100" b="0" i="0" u="none" strike="noStrike" kern="1200" cap="none" spc="0" normalizeH="0" baseline="0" noProof="0" dirty="0">
                <a:ln>
                  <a:noFill/>
                </a:ln>
                <a:solidFill>
                  <a:prstClr val="black"/>
                </a:solidFill>
                <a:effectLst/>
                <a:uLnTx/>
                <a:uFillTx/>
                <a:latin typeface="Open Sans"/>
                <a:ea typeface="+mn-ea"/>
                <a:cs typeface="+mn-cs"/>
              </a:rPr>
              <a:t> 50k </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100" b="0" i="0" u="none" strike="noStrike" kern="1200" cap="none" spc="0" normalizeH="0" baseline="0" noProof="0" dirty="0">
                <a:ln>
                  <a:noFill/>
                </a:ln>
                <a:solidFill>
                  <a:prstClr val="black"/>
                </a:solidFill>
                <a:effectLst/>
                <a:uLnTx/>
                <a:uFillTx/>
                <a:latin typeface="Open Sans"/>
                <a:ea typeface="+mn-ea"/>
                <a:cs typeface="+mn-cs"/>
              </a:rPr>
              <a:t>Over the past few years Beatrice has </a:t>
            </a:r>
            <a:r>
              <a:rPr kumimoji="0" lang="en-ZA" sz="1100" b="1" i="0" u="none" strike="noStrike" kern="1200" cap="none" spc="0" normalizeH="0" baseline="0" noProof="0" dirty="0">
                <a:ln>
                  <a:noFill/>
                </a:ln>
                <a:solidFill>
                  <a:prstClr val="black"/>
                </a:solidFill>
                <a:effectLst/>
                <a:uLnTx/>
                <a:uFillTx/>
                <a:latin typeface="Open Sans"/>
                <a:ea typeface="+mn-ea"/>
                <a:cs typeface="+mn-cs"/>
              </a:rPr>
              <a:t>relied more heavily on family for loans due to bad experiences with group loans </a:t>
            </a:r>
            <a:r>
              <a:rPr kumimoji="0" lang="en-ZA" sz="1100" b="0" i="0" u="none" strike="noStrike" kern="1200" cap="none" spc="0" normalizeH="0" baseline="0" noProof="0" dirty="0">
                <a:ln>
                  <a:noFill/>
                </a:ln>
                <a:solidFill>
                  <a:prstClr val="black"/>
                </a:solidFill>
                <a:effectLst/>
                <a:uLnTx/>
                <a:uFillTx/>
                <a:latin typeface="Open Sans"/>
                <a:ea typeface="+mn-ea"/>
                <a:cs typeface="+mn-cs"/>
              </a:rPr>
              <a:t>from formal institutions</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100" b="0" i="0" u="none" strike="noStrike" kern="1200" cap="none" spc="0" normalizeH="0" baseline="0" noProof="0" dirty="0">
                <a:ln>
                  <a:noFill/>
                </a:ln>
                <a:solidFill>
                  <a:prstClr val="black"/>
                </a:solidFill>
                <a:effectLst/>
                <a:uLnTx/>
                <a:uFillTx/>
                <a:latin typeface="Open Sans"/>
                <a:ea typeface="+mn-ea"/>
                <a:cs typeface="+mn-cs"/>
              </a:rPr>
              <a:t>In 2017 her husband took a loan from his workplace on her behalf</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100" b="0" i="0" u="none" strike="noStrike" kern="1200" cap="none" spc="0" normalizeH="0" baseline="0" noProof="0" dirty="0">
                <a:ln>
                  <a:noFill/>
                </a:ln>
                <a:solidFill>
                  <a:prstClr val="black"/>
                </a:solidFill>
                <a:effectLst/>
                <a:uLnTx/>
                <a:uFillTx/>
                <a:latin typeface="Open Sans"/>
                <a:ea typeface="+mn-ea"/>
                <a:cs typeface="+mn-cs"/>
              </a:rPr>
              <a:t>It is unclear how COVID-19 may impact on this support</a:t>
            </a:r>
          </a:p>
        </p:txBody>
      </p:sp>
      <p:sp>
        <p:nvSpPr>
          <p:cNvPr id="36" name="Oval 35">
            <a:extLst>
              <a:ext uri="{FF2B5EF4-FFF2-40B4-BE49-F238E27FC236}">
                <a16:creationId xmlns:a16="http://schemas.microsoft.com/office/drawing/2014/main" xmlns="" id="{F402CBF8-D0A1-4FFC-871B-859820F9F4B8}"/>
              </a:ext>
            </a:extLst>
          </p:cNvPr>
          <p:cNvSpPr/>
          <p:nvPr/>
        </p:nvSpPr>
        <p:spPr>
          <a:xfrm>
            <a:off x="3262417" y="2311421"/>
            <a:ext cx="188925" cy="19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7" name="TextBox 36">
            <a:extLst>
              <a:ext uri="{FF2B5EF4-FFF2-40B4-BE49-F238E27FC236}">
                <a16:creationId xmlns:a16="http://schemas.microsoft.com/office/drawing/2014/main" xmlns="" id="{B6A2E7F5-2915-4E7B-9774-574F9D726EFC}"/>
              </a:ext>
            </a:extLst>
          </p:cNvPr>
          <p:cNvSpPr txBox="1"/>
          <p:nvPr/>
        </p:nvSpPr>
        <p:spPr>
          <a:xfrm>
            <a:off x="3456865" y="2268322"/>
            <a:ext cx="24669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rgbClr val="8B0E3A"/>
                </a:solidFill>
                <a:effectLst/>
                <a:uLnTx/>
                <a:uFillTx/>
                <a:latin typeface="Open Sans"/>
                <a:ea typeface="+mn-ea"/>
                <a:cs typeface="+mn-cs"/>
              </a:rPr>
              <a:t>Merry-go-round</a:t>
            </a:r>
          </a:p>
        </p:txBody>
      </p:sp>
      <p:sp>
        <p:nvSpPr>
          <p:cNvPr id="38" name="TextBox 37">
            <a:extLst>
              <a:ext uri="{FF2B5EF4-FFF2-40B4-BE49-F238E27FC236}">
                <a16:creationId xmlns:a16="http://schemas.microsoft.com/office/drawing/2014/main" xmlns="" id="{310180F0-AB25-485F-8C1F-585110D69EAB}"/>
              </a:ext>
            </a:extLst>
          </p:cNvPr>
          <p:cNvSpPr txBox="1"/>
          <p:nvPr/>
        </p:nvSpPr>
        <p:spPr>
          <a:xfrm>
            <a:off x="3456865" y="2543054"/>
            <a:ext cx="2811297" cy="2446824"/>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100" b="0" i="0" u="none" strike="noStrike" kern="1200" cap="none" spc="0" normalizeH="0" baseline="0" noProof="0" dirty="0">
                <a:ln>
                  <a:noFill/>
                </a:ln>
                <a:solidFill>
                  <a:prstClr val="black"/>
                </a:solidFill>
                <a:effectLst/>
                <a:uLnTx/>
                <a:uFillTx/>
                <a:latin typeface="Open Sans"/>
                <a:ea typeface="+mn-ea"/>
                <a:cs typeface="+mn-cs"/>
              </a:rPr>
              <a:t>Beatrice is a </a:t>
            </a:r>
            <a:r>
              <a:rPr kumimoji="0" lang="en-ZA" sz="1100" b="1" i="0" u="none" strike="noStrike" kern="1200" cap="none" spc="0" normalizeH="0" baseline="0" noProof="0" dirty="0">
                <a:ln>
                  <a:noFill/>
                </a:ln>
                <a:solidFill>
                  <a:prstClr val="black"/>
                </a:solidFill>
                <a:effectLst/>
                <a:uLnTx/>
                <a:uFillTx/>
                <a:latin typeface="Open Sans"/>
                <a:ea typeface="+mn-ea"/>
                <a:cs typeface="+mn-cs"/>
              </a:rPr>
              <a:t>member of various groups</a:t>
            </a:r>
            <a:r>
              <a:rPr kumimoji="0" lang="en-ZA" sz="1100" b="0" i="0" u="none" strike="noStrike" kern="1200" cap="none" spc="0" normalizeH="0" baseline="0" noProof="0" dirty="0">
                <a:ln>
                  <a:noFill/>
                </a:ln>
                <a:solidFill>
                  <a:prstClr val="black"/>
                </a:solidFill>
                <a:effectLst/>
                <a:uLnTx/>
                <a:uFillTx/>
                <a:latin typeface="Open Sans"/>
                <a:ea typeface="+mn-ea"/>
                <a:cs typeface="+mn-cs"/>
              </a:rPr>
              <a:t> – a daily, weekly, monthly and annual contribution group</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100" b="0" i="0" u="none" strike="noStrike" kern="1200" cap="none" spc="0" normalizeH="0" baseline="0" noProof="0" dirty="0">
                <a:ln>
                  <a:noFill/>
                </a:ln>
                <a:solidFill>
                  <a:prstClr val="black"/>
                </a:solidFill>
                <a:effectLst/>
                <a:uLnTx/>
                <a:uFillTx/>
                <a:latin typeface="Open Sans"/>
                <a:ea typeface="+mn-ea"/>
                <a:cs typeface="+mn-cs"/>
              </a:rPr>
              <a:t>She contributes </a:t>
            </a:r>
            <a:r>
              <a:rPr kumimoji="0" lang="en-ZA" sz="1100" b="0" i="0" u="none" strike="noStrike" kern="1200" cap="none" spc="0" normalizeH="0" baseline="0" noProof="0" dirty="0" err="1">
                <a:ln>
                  <a:noFill/>
                </a:ln>
                <a:solidFill>
                  <a:prstClr val="black"/>
                </a:solidFill>
                <a:effectLst/>
                <a:uLnTx/>
                <a:uFillTx/>
                <a:latin typeface="Open Sans"/>
                <a:ea typeface="+mn-ea"/>
                <a:cs typeface="+mn-cs"/>
              </a:rPr>
              <a:t>Shs</a:t>
            </a:r>
            <a:r>
              <a:rPr kumimoji="0" lang="en-ZA" sz="1100" b="0" i="0" u="none" strike="noStrike" kern="1200" cap="none" spc="0" normalizeH="0" baseline="0" noProof="0" dirty="0">
                <a:ln>
                  <a:noFill/>
                </a:ln>
                <a:solidFill>
                  <a:prstClr val="black"/>
                </a:solidFill>
                <a:effectLst/>
                <a:uLnTx/>
                <a:uFillTx/>
                <a:latin typeface="Open Sans"/>
                <a:ea typeface="+mn-ea"/>
                <a:cs typeface="+mn-cs"/>
              </a:rPr>
              <a:t> 100 to the daily group and </a:t>
            </a:r>
            <a:r>
              <a:rPr kumimoji="0" lang="en-ZA" sz="1100" b="0" i="0" u="none" strike="noStrike" kern="1200" cap="none" spc="0" normalizeH="0" baseline="0" noProof="0" dirty="0" err="1">
                <a:ln>
                  <a:noFill/>
                </a:ln>
                <a:solidFill>
                  <a:prstClr val="black"/>
                </a:solidFill>
                <a:effectLst/>
                <a:uLnTx/>
                <a:uFillTx/>
                <a:latin typeface="Open Sans"/>
                <a:ea typeface="+mn-ea"/>
                <a:cs typeface="+mn-cs"/>
              </a:rPr>
              <a:t>KSh</a:t>
            </a:r>
            <a:r>
              <a:rPr kumimoji="0" lang="en-ZA" sz="1100" b="0" i="0" u="none" strike="noStrike" kern="1200" cap="none" spc="0" normalizeH="0" baseline="0" noProof="0" dirty="0">
                <a:ln>
                  <a:noFill/>
                </a:ln>
                <a:solidFill>
                  <a:prstClr val="black"/>
                </a:solidFill>
                <a:effectLst/>
                <a:uLnTx/>
                <a:uFillTx/>
                <a:latin typeface="Open Sans"/>
                <a:ea typeface="+mn-ea"/>
                <a:cs typeface="+mn-cs"/>
              </a:rPr>
              <a:t> 2000 to the weekly group; she does not specify how much she contributes to the other groups</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100" b="0" i="0" u="none" strike="noStrike" kern="1200" cap="none" spc="0" normalizeH="0" baseline="0" noProof="0" dirty="0">
                <a:ln>
                  <a:noFill/>
                </a:ln>
                <a:solidFill>
                  <a:prstClr val="black"/>
                </a:solidFill>
                <a:effectLst/>
                <a:uLnTx/>
                <a:uFillTx/>
                <a:latin typeface="Open Sans"/>
                <a:ea typeface="+mn-ea"/>
                <a:cs typeface="+mn-cs"/>
              </a:rPr>
              <a:t>Some of these groups are specifically with other business owners</a:t>
            </a:r>
            <a:endParaRPr kumimoji="0" lang="en-ZA" sz="1100" b="0" i="1" u="none" strike="noStrike" kern="1200" cap="none" spc="0" normalizeH="0" baseline="0" noProof="0" dirty="0">
              <a:ln>
                <a:noFill/>
              </a:ln>
              <a:solidFill>
                <a:prstClr val="black"/>
              </a:solidFill>
              <a:effectLst/>
              <a:uLnTx/>
              <a:uFillTx/>
              <a:latin typeface="Open Sans"/>
              <a:ea typeface="+mn-ea"/>
              <a:cs typeface="+mn-cs"/>
            </a:endParaRP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100" b="0" i="0" u="none" strike="noStrike" kern="1200" cap="none" spc="0" normalizeH="0" baseline="0" noProof="0" dirty="0">
                <a:ln>
                  <a:noFill/>
                </a:ln>
                <a:solidFill>
                  <a:prstClr val="black"/>
                </a:solidFill>
                <a:effectLst/>
                <a:uLnTx/>
                <a:uFillTx/>
                <a:latin typeface="Open Sans"/>
                <a:ea typeface="+mn-ea"/>
                <a:cs typeface="+mn-cs"/>
              </a:rPr>
              <a:t>Beatrice generally </a:t>
            </a:r>
            <a:r>
              <a:rPr kumimoji="0" lang="en-ZA" sz="1100" b="1" i="0" u="none" strike="noStrike" kern="1200" cap="none" spc="0" normalizeH="0" baseline="0" noProof="0" dirty="0">
                <a:ln>
                  <a:noFill/>
                </a:ln>
                <a:solidFill>
                  <a:prstClr val="black"/>
                </a:solidFill>
                <a:effectLst/>
                <a:uLnTx/>
                <a:uFillTx/>
                <a:latin typeface="Open Sans"/>
                <a:ea typeface="+mn-ea"/>
                <a:cs typeface="+mn-cs"/>
              </a:rPr>
              <a:t>reinvests the money she receives back into the business</a:t>
            </a:r>
          </a:p>
        </p:txBody>
      </p:sp>
      <p:sp>
        <p:nvSpPr>
          <p:cNvPr id="40" name="Oval 39">
            <a:extLst>
              <a:ext uri="{FF2B5EF4-FFF2-40B4-BE49-F238E27FC236}">
                <a16:creationId xmlns:a16="http://schemas.microsoft.com/office/drawing/2014/main" xmlns="" id="{EA1A37B0-017A-4442-9616-1115585F3271}"/>
              </a:ext>
            </a:extLst>
          </p:cNvPr>
          <p:cNvSpPr/>
          <p:nvPr/>
        </p:nvSpPr>
        <p:spPr>
          <a:xfrm>
            <a:off x="257266" y="5086336"/>
            <a:ext cx="188925" cy="19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1" name="TextBox 40">
            <a:extLst>
              <a:ext uri="{FF2B5EF4-FFF2-40B4-BE49-F238E27FC236}">
                <a16:creationId xmlns:a16="http://schemas.microsoft.com/office/drawing/2014/main" xmlns="" id="{2C56705F-2339-4BD3-B184-DF87BBAB3716}"/>
              </a:ext>
            </a:extLst>
          </p:cNvPr>
          <p:cNvSpPr txBox="1"/>
          <p:nvPr/>
        </p:nvSpPr>
        <p:spPr>
          <a:xfrm>
            <a:off x="504128" y="5043237"/>
            <a:ext cx="24669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srgbClr val="8B0E3A"/>
                </a:solidFill>
                <a:effectLst/>
                <a:uLnTx/>
                <a:uFillTx/>
                <a:latin typeface="Open Sans"/>
                <a:ea typeface="+mn-ea"/>
                <a:cs typeface="+mn-cs"/>
              </a:rPr>
              <a:t>Colleagues / friends</a:t>
            </a:r>
          </a:p>
        </p:txBody>
      </p:sp>
      <p:sp>
        <p:nvSpPr>
          <p:cNvPr id="42" name="TextBox 41">
            <a:extLst>
              <a:ext uri="{FF2B5EF4-FFF2-40B4-BE49-F238E27FC236}">
                <a16:creationId xmlns:a16="http://schemas.microsoft.com/office/drawing/2014/main" xmlns="" id="{12B9E15D-EB38-4D9F-ADB7-F756E4743A75}"/>
              </a:ext>
            </a:extLst>
          </p:cNvPr>
          <p:cNvSpPr txBox="1"/>
          <p:nvPr/>
        </p:nvSpPr>
        <p:spPr>
          <a:xfrm>
            <a:off x="504128" y="5325099"/>
            <a:ext cx="2688554" cy="1159292"/>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100" b="0" i="0" u="none" strike="noStrike" kern="1200" cap="none" spc="0" normalizeH="0" baseline="0" noProof="0" dirty="0">
                <a:ln>
                  <a:noFill/>
                </a:ln>
                <a:solidFill>
                  <a:prstClr val="black"/>
                </a:solidFill>
                <a:effectLst/>
                <a:uLnTx/>
                <a:uFillTx/>
                <a:latin typeface="Open Sans"/>
                <a:ea typeface="+mn-ea"/>
                <a:cs typeface="+mn-cs"/>
              </a:rPr>
              <a:t>Beatrice has two colleagues (or “friends” as she refers to them) who she borrows small amounts from</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100" b="0" i="0" u="none" strike="noStrike" kern="1200" cap="none" spc="0" normalizeH="0" baseline="0" noProof="0" dirty="0">
                <a:ln>
                  <a:noFill/>
                </a:ln>
                <a:solidFill>
                  <a:prstClr val="black"/>
                </a:solidFill>
                <a:effectLst/>
                <a:uLnTx/>
                <a:uFillTx/>
                <a:latin typeface="Open Sans"/>
                <a:ea typeface="+mn-ea"/>
                <a:cs typeface="+mn-cs"/>
              </a:rPr>
              <a:t>It is a </a:t>
            </a:r>
            <a:r>
              <a:rPr kumimoji="0" lang="en-ZA" sz="1100" b="1" i="0" u="none" strike="noStrike" kern="1200" cap="none" spc="0" normalizeH="0" baseline="0" noProof="0" dirty="0">
                <a:ln>
                  <a:noFill/>
                </a:ln>
                <a:solidFill>
                  <a:prstClr val="black"/>
                </a:solidFill>
                <a:effectLst/>
                <a:uLnTx/>
                <a:uFillTx/>
                <a:latin typeface="Open Sans"/>
                <a:ea typeface="+mn-ea"/>
                <a:cs typeface="+mn-cs"/>
              </a:rPr>
              <a:t>reciprocal relationship </a:t>
            </a:r>
            <a:r>
              <a:rPr kumimoji="0" lang="en-ZA" sz="1100" b="0" i="0" u="none" strike="noStrike" kern="1200" cap="none" spc="0" normalizeH="0" baseline="0" noProof="0" dirty="0">
                <a:ln>
                  <a:noFill/>
                </a:ln>
                <a:solidFill>
                  <a:prstClr val="black"/>
                </a:solidFill>
                <a:effectLst/>
                <a:uLnTx/>
                <a:uFillTx/>
                <a:latin typeface="Open Sans"/>
                <a:ea typeface="+mn-ea"/>
                <a:cs typeface="+mn-cs"/>
              </a:rPr>
              <a:t>as she will also occasionally lend money to them</a:t>
            </a:r>
          </a:p>
        </p:txBody>
      </p:sp>
      <p:sp>
        <p:nvSpPr>
          <p:cNvPr id="46" name="Oval 45">
            <a:extLst>
              <a:ext uri="{FF2B5EF4-FFF2-40B4-BE49-F238E27FC236}">
                <a16:creationId xmlns:a16="http://schemas.microsoft.com/office/drawing/2014/main" xmlns="" id="{60B9ED88-D600-41C4-B245-0549AE75A4DA}"/>
              </a:ext>
            </a:extLst>
          </p:cNvPr>
          <p:cNvSpPr/>
          <p:nvPr/>
        </p:nvSpPr>
        <p:spPr>
          <a:xfrm>
            <a:off x="3366394" y="5114911"/>
            <a:ext cx="188925" cy="19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7" name="TextBox 46">
            <a:extLst>
              <a:ext uri="{FF2B5EF4-FFF2-40B4-BE49-F238E27FC236}">
                <a16:creationId xmlns:a16="http://schemas.microsoft.com/office/drawing/2014/main" xmlns="" id="{21224320-1AAB-44FD-A5A6-A0B065088FE7}"/>
              </a:ext>
            </a:extLst>
          </p:cNvPr>
          <p:cNvSpPr txBox="1"/>
          <p:nvPr/>
        </p:nvSpPr>
        <p:spPr>
          <a:xfrm>
            <a:off x="3560842" y="5071812"/>
            <a:ext cx="24669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srgbClr val="8B0E3A"/>
                </a:solidFill>
                <a:effectLst/>
                <a:uLnTx/>
                <a:uFillTx/>
                <a:latin typeface="Open Sans"/>
                <a:ea typeface="+mn-ea"/>
                <a:cs typeface="+mn-cs"/>
              </a:rPr>
              <a:t>Welfare group</a:t>
            </a:r>
          </a:p>
        </p:txBody>
      </p:sp>
      <p:sp>
        <p:nvSpPr>
          <p:cNvPr id="49" name="TextBox 48">
            <a:extLst>
              <a:ext uri="{FF2B5EF4-FFF2-40B4-BE49-F238E27FC236}">
                <a16:creationId xmlns:a16="http://schemas.microsoft.com/office/drawing/2014/main" xmlns="" id="{8976B7F1-F321-4D82-B04C-217CDA325024}"/>
              </a:ext>
            </a:extLst>
          </p:cNvPr>
          <p:cNvSpPr txBox="1"/>
          <p:nvPr/>
        </p:nvSpPr>
        <p:spPr>
          <a:xfrm>
            <a:off x="3560842" y="5353674"/>
            <a:ext cx="2870056" cy="1159292"/>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100" b="0" i="0" u="none" strike="noStrike" kern="1200" cap="none" spc="0" normalizeH="0" baseline="0" noProof="0" dirty="0">
                <a:ln>
                  <a:noFill/>
                </a:ln>
                <a:solidFill>
                  <a:prstClr val="black"/>
                </a:solidFill>
                <a:effectLst/>
                <a:uLnTx/>
                <a:uFillTx/>
                <a:latin typeface="Open Sans"/>
                <a:ea typeface="+mn-ea"/>
                <a:cs typeface="+mn-cs"/>
              </a:rPr>
              <a:t>She is a member of the Jua-Kali Welfare group which </a:t>
            </a:r>
            <a:r>
              <a:rPr kumimoji="0" lang="en-ZA" sz="1100" b="1" i="0" u="none" strike="noStrike" kern="1200" cap="none" spc="0" normalizeH="0" baseline="0" noProof="0" dirty="0">
                <a:ln>
                  <a:noFill/>
                </a:ln>
                <a:solidFill>
                  <a:prstClr val="black"/>
                </a:solidFill>
                <a:effectLst/>
                <a:uLnTx/>
                <a:uFillTx/>
                <a:latin typeface="Open Sans"/>
                <a:ea typeface="+mn-ea"/>
                <a:cs typeface="+mn-cs"/>
              </a:rPr>
              <a:t>supports members in case of sickness or death </a:t>
            </a:r>
            <a:r>
              <a:rPr kumimoji="0" lang="en-ZA" sz="1100" b="0" i="0" u="none" strike="noStrike" kern="1200" cap="none" spc="0" normalizeH="0" baseline="0" noProof="0" dirty="0">
                <a:ln>
                  <a:noFill/>
                </a:ln>
                <a:solidFill>
                  <a:prstClr val="black"/>
                </a:solidFill>
                <a:effectLst/>
                <a:uLnTx/>
                <a:uFillTx/>
                <a:latin typeface="Open Sans"/>
                <a:ea typeface="+mn-ea"/>
                <a:cs typeface="+mn-cs"/>
              </a:rPr>
              <a:t>of a family member</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100" b="0" i="0" u="none" strike="noStrike" kern="1200" cap="none" spc="0" normalizeH="0" baseline="0" noProof="0" dirty="0">
                <a:ln>
                  <a:noFill/>
                </a:ln>
                <a:solidFill>
                  <a:prstClr val="black"/>
                </a:solidFill>
                <a:effectLst/>
                <a:uLnTx/>
                <a:uFillTx/>
                <a:latin typeface="Open Sans"/>
                <a:ea typeface="+mn-ea"/>
                <a:cs typeface="+mn-cs"/>
              </a:rPr>
              <a:t>She has </a:t>
            </a:r>
            <a:r>
              <a:rPr kumimoji="0" lang="en-ZA" sz="1100" b="1" i="0" u="none" strike="noStrike" kern="1200" cap="none" spc="0" normalizeH="0" baseline="0" noProof="0" dirty="0">
                <a:ln>
                  <a:noFill/>
                </a:ln>
                <a:solidFill>
                  <a:prstClr val="black"/>
                </a:solidFill>
                <a:effectLst/>
                <a:uLnTx/>
                <a:uFillTx/>
                <a:latin typeface="Open Sans"/>
                <a:ea typeface="+mn-ea"/>
                <a:cs typeface="+mn-cs"/>
              </a:rPr>
              <a:t>received support from this group on three occasions</a:t>
            </a:r>
          </a:p>
        </p:txBody>
      </p:sp>
      <p:sp>
        <p:nvSpPr>
          <p:cNvPr id="66" name="Rectangle 65">
            <a:extLst>
              <a:ext uri="{FF2B5EF4-FFF2-40B4-BE49-F238E27FC236}">
                <a16:creationId xmlns:a16="http://schemas.microsoft.com/office/drawing/2014/main" xmlns="" id="{EF5B8AB0-DCCF-4A67-89F0-CC4D468E091A}"/>
              </a:ext>
            </a:extLst>
          </p:cNvPr>
          <p:cNvSpPr/>
          <p:nvPr/>
        </p:nvSpPr>
        <p:spPr>
          <a:xfrm>
            <a:off x="129507" y="2190276"/>
            <a:ext cx="6278573" cy="451532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7" name="Rectangle 66">
            <a:extLst>
              <a:ext uri="{FF2B5EF4-FFF2-40B4-BE49-F238E27FC236}">
                <a16:creationId xmlns:a16="http://schemas.microsoft.com/office/drawing/2014/main" xmlns="" id="{9928488D-8D66-471C-9D2E-39008B52DA3F}"/>
              </a:ext>
            </a:extLst>
          </p:cNvPr>
          <p:cNvSpPr/>
          <p:nvPr/>
        </p:nvSpPr>
        <p:spPr>
          <a:xfrm>
            <a:off x="6535840" y="2190276"/>
            <a:ext cx="5526654" cy="4515324"/>
          </a:xfrm>
          <a:prstGeom prst="rect">
            <a:avLst/>
          </a:prstGeom>
          <a:no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8" name="Oval 67">
            <a:extLst>
              <a:ext uri="{FF2B5EF4-FFF2-40B4-BE49-F238E27FC236}">
                <a16:creationId xmlns:a16="http://schemas.microsoft.com/office/drawing/2014/main" xmlns="" id="{CC02DEB4-C352-4552-9B5F-B23510C054FC}"/>
              </a:ext>
            </a:extLst>
          </p:cNvPr>
          <p:cNvSpPr/>
          <p:nvPr/>
        </p:nvSpPr>
        <p:spPr>
          <a:xfrm>
            <a:off x="6672894" y="2324487"/>
            <a:ext cx="188925" cy="1908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9" name="TextBox 68">
            <a:extLst>
              <a:ext uri="{FF2B5EF4-FFF2-40B4-BE49-F238E27FC236}">
                <a16:creationId xmlns:a16="http://schemas.microsoft.com/office/drawing/2014/main" xmlns="" id="{BE07F1A9-0C61-4C37-B3C7-31C3D63241EA}"/>
              </a:ext>
            </a:extLst>
          </p:cNvPr>
          <p:cNvSpPr txBox="1"/>
          <p:nvPr/>
        </p:nvSpPr>
        <p:spPr>
          <a:xfrm>
            <a:off x="6902019" y="2268322"/>
            <a:ext cx="34833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smtClean="0">
                <a:ln>
                  <a:noFill/>
                </a:ln>
                <a:solidFill>
                  <a:srgbClr val="001E28">
                    <a:lumMod val="90000"/>
                    <a:lumOff val="10000"/>
                  </a:srgbClr>
                </a:solidFill>
                <a:effectLst/>
                <a:uLnTx/>
                <a:uFillTx/>
                <a:latin typeface="Open Sans"/>
                <a:ea typeface="+mn-ea"/>
                <a:cs typeface="+mn-cs"/>
              </a:rPr>
              <a:t>Microfinance Bank</a:t>
            </a:r>
            <a:endParaRPr kumimoji="0" lang="en-ZA" sz="1200" b="1" i="0" u="none" strike="noStrike" kern="1200" cap="none" spc="0" normalizeH="0" baseline="0" noProof="0" dirty="0">
              <a:ln>
                <a:noFill/>
              </a:ln>
              <a:solidFill>
                <a:srgbClr val="001E28">
                  <a:lumMod val="90000"/>
                  <a:lumOff val="10000"/>
                </a:srgbClr>
              </a:solidFill>
              <a:effectLst/>
              <a:uLnTx/>
              <a:uFillTx/>
              <a:latin typeface="Open Sans"/>
              <a:ea typeface="+mn-ea"/>
              <a:cs typeface="+mn-cs"/>
            </a:endParaRPr>
          </a:p>
        </p:txBody>
      </p:sp>
      <p:sp>
        <p:nvSpPr>
          <p:cNvPr id="70" name="TextBox 69">
            <a:extLst>
              <a:ext uri="{FF2B5EF4-FFF2-40B4-BE49-F238E27FC236}">
                <a16:creationId xmlns:a16="http://schemas.microsoft.com/office/drawing/2014/main" xmlns="" id="{3FBD9983-BCBB-4B99-A980-2E5416502392}"/>
              </a:ext>
            </a:extLst>
          </p:cNvPr>
          <p:cNvSpPr txBox="1"/>
          <p:nvPr/>
        </p:nvSpPr>
        <p:spPr>
          <a:xfrm>
            <a:off x="69505" y="9356"/>
            <a:ext cx="7464770"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FFFFFF"/>
                </a:solidFill>
                <a:effectLst/>
                <a:uLnTx/>
                <a:uFillTx/>
                <a:latin typeface="Open Sans"/>
                <a:ea typeface="+mn-ea"/>
                <a:cs typeface="+mn-cs"/>
              </a:rPr>
              <a:t>FINANCIAL PRODUCTS AND SERVICES NETWORK ANALYSIS</a:t>
            </a:r>
          </a:p>
        </p:txBody>
      </p:sp>
      <p:sp>
        <p:nvSpPr>
          <p:cNvPr id="73" name="TextBox 72">
            <a:extLst>
              <a:ext uri="{FF2B5EF4-FFF2-40B4-BE49-F238E27FC236}">
                <a16:creationId xmlns:a16="http://schemas.microsoft.com/office/drawing/2014/main" xmlns="" id="{87D465A6-AE9A-4EE2-8CFD-02322E4A7B3B}"/>
              </a:ext>
            </a:extLst>
          </p:cNvPr>
          <p:cNvSpPr txBox="1"/>
          <p:nvPr/>
        </p:nvSpPr>
        <p:spPr>
          <a:xfrm>
            <a:off x="78348" y="1828950"/>
            <a:ext cx="27513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8B0E3A"/>
                </a:solidFill>
                <a:effectLst/>
                <a:uLnTx/>
                <a:uFillTx/>
                <a:latin typeface="Open Sans"/>
                <a:ea typeface="+mn-ea"/>
                <a:cs typeface="+mn-cs"/>
              </a:rPr>
              <a:t>Informal relationships</a:t>
            </a:r>
          </a:p>
        </p:txBody>
      </p:sp>
      <p:sp>
        <p:nvSpPr>
          <p:cNvPr id="74" name="TextBox 73">
            <a:extLst>
              <a:ext uri="{FF2B5EF4-FFF2-40B4-BE49-F238E27FC236}">
                <a16:creationId xmlns:a16="http://schemas.microsoft.com/office/drawing/2014/main" xmlns="" id="{C58C219D-F825-4706-8532-59D16ADB8FA3}"/>
              </a:ext>
            </a:extLst>
          </p:cNvPr>
          <p:cNvSpPr txBox="1"/>
          <p:nvPr/>
        </p:nvSpPr>
        <p:spPr>
          <a:xfrm>
            <a:off x="6509663" y="1810260"/>
            <a:ext cx="27513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001E28">
                    <a:lumMod val="90000"/>
                    <a:lumOff val="10000"/>
                  </a:srgbClr>
                </a:solidFill>
                <a:effectLst/>
                <a:uLnTx/>
                <a:uFillTx/>
                <a:latin typeface="Open Sans"/>
                <a:ea typeface="+mn-ea"/>
                <a:cs typeface="+mn-cs"/>
              </a:rPr>
              <a:t>Formal relationships</a:t>
            </a:r>
          </a:p>
        </p:txBody>
      </p:sp>
      <p:sp>
        <p:nvSpPr>
          <p:cNvPr id="75" name="TextBox 74">
            <a:extLst>
              <a:ext uri="{FF2B5EF4-FFF2-40B4-BE49-F238E27FC236}">
                <a16:creationId xmlns:a16="http://schemas.microsoft.com/office/drawing/2014/main" xmlns="" id="{BBCC6A51-D556-45C4-9B66-6C5034B83A9C}"/>
              </a:ext>
            </a:extLst>
          </p:cNvPr>
          <p:cNvSpPr txBox="1"/>
          <p:nvPr/>
        </p:nvSpPr>
        <p:spPr>
          <a:xfrm>
            <a:off x="6891687" y="2543054"/>
            <a:ext cx="5170805" cy="143116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100" b="0" i="0" u="none" strike="noStrike" kern="1200" cap="none" spc="0" normalizeH="0" baseline="0" noProof="0" dirty="0">
                <a:ln>
                  <a:noFill/>
                </a:ln>
                <a:solidFill>
                  <a:prstClr val="black"/>
                </a:solidFill>
                <a:effectLst/>
                <a:uLnTx/>
                <a:uFillTx/>
                <a:latin typeface="Open Sans"/>
                <a:ea typeface="+mn-ea"/>
                <a:cs typeface="+mn-cs"/>
              </a:rPr>
              <a:t>Beatrice refers to this as a SACCO</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100" b="0" i="0" u="none" strike="noStrike" kern="1200" cap="none" spc="0" normalizeH="0" baseline="0" noProof="0" dirty="0">
                <a:ln>
                  <a:noFill/>
                </a:ln>
                <a:solidFill>
                  <a:prstClr val="black"/>
                </a:solidFill>
                <a:effectLst/>
                <a:uLnTx/>
                <a:uFillTx/>
                <a:latin typeface="Open Sans"/>
                <a:ea typeface="+mn-ea"/>
                <a:cs typeface="+mn-cs"/>
              </a:rPr>
              <a:t>She </a:t>
            </a:r>
            <a:r>
              <a:rPr kumimoji="0" lang="en-ZA" sz="1100" b="1" i="0" u="none" strike="noStrike" kern="1200" cap="none" spc="0" normalizeH="0" baseline="0" noProof="0" dirty="0">
                <a:ln>
                  <a:noFill/>
                </a:ln>
                <a:solidFill>
                  <a:prstClr val="black"/>
                </a:solidFill>
                <a:effectLst/>
                <a:uLnTx/>
                <a:uFillTx/>
                <a:latin typeface="Open Sans"/>
                <a:ea typeface="+mn-ea"/>
                <a:cs typeface="+mn-cs"/>
              </a:rPr>
              <a:t>opened an account with them about 20 years ago </a:t>
            </a:r>
            <a:r>
              <a:rPr kumimoji="0" lang="en-ZA" sz="1100" b="0" i="0" u="none" strike="noStrike" kern="1200" cap="none" spc="0" normalizeH="0" baseline="0" noProof="0" dirty="0">
                <a:ln>
                  <a:noFill/>
                </a:ln>
                <a:solidFill>
                  <a:prstClr val="black"/>
                </a:solidFill>
                <a:effectLst/>
                <a:uLnTx/>
                <a:uFillTx/>
                <a:latin typeface="Open Sans"/>
                <a:ea typeface="+mn-ea"/>
                <a:cs typeface="+mn-cs"/>
              </a:rPr>
              <a:t>and has taken at least two loans from them to grow her business, one of which was </a:t>
            </a:r>
            <a:r>
              <a:rPr kumimoji="0" lang="en-ZA" sz="1100" b="0" i="0" u="none" strike="noStrike" kern="1200" cap="none" spc="0" normalizeH="0" baseline="0" noProof="0" dirty="0" err="1">
                <a:ln>
                  <a:noFill/>
                </a:ln>
                <a:solidFill>
                  <a:prstClr val="black"/>
                </a:solidFill>
                <a:effectLst/>
                <a:uLnTx/>
                <a:uFillTx/>
                <a:latin typeface="Open Sans"/>
                <a:ea typeface="+mn-ea"/>
                <a:cs typeface="+mn-cs"/>
              </a:rPr>
              <a:t>KSh</a:t>
            </a:r>
            <a:r>
              <a:rPr kumimoji="0" lang="en-ZA" sz="1100" b="0" i="0" u="none" strike="noStrike" kern="1200" cap="none" spc="0" normalizeH="0" baseline="0" noProof="0" dirty="0">
                <a:ln>
                  <a:noFill/>
                </a:ln>
                <a:solidFill>
                  <a:prstClr val="black"/>
                </a:solidFill>
                <a:effectLst/>
                <a:uLnTx/>
                <a:uFillTx/>
                <a:latin typeface="Open Sans"/>
                <a:ea typeface="+mn-ea"/>
                <a:cs typeface="+mn-cs"/>
              </a:rPr>
              <a:t> 200k</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100" b="0" i="0" u="none" strike="noStrike" kern="1200" cap="none" spc="0" normalizeH="0" baseline="0" noProof="0" dirty="0">
                <a:ln>
                  <a:noFill/>
                </a:ln>
                <a:solidFill>
                  <a:prstClr val="black"/>
                </a:solidFill>
                <a:effectLst/>
                <a:uLnTx/>
                <a:uFillTx/>
                <a:latin typeface="Open Sans"/>
                <a:ea typeface="+mn-ea"/>
                <a:cs typeface="+mn-cs"/>
              </a:rPr>
              <a:t>Beatrice </a:t>
            </a:r>
            <a:r>
              <a:rPr kumimoji="0" lang="en-ZA" sz="1100" b="1" i="0" u="none" strike="noStrike" kern="1200" cap="none" spc="0" normalizeH="0" baseline="0" noProof="0" dirty="0">
                <a:ln>
                  <a:noFill/>
                </a:ln>
                <a:solidFill>
                  <a:prstClr val="black"/>
                </a:solidFill>
                <a:effectLst/>
                <a:uLnTx/>
                <a:uFillTx/>
                <a:latin typeface="Open Sans"/>
                <a:ea typeface="+mn-ea"/>
                <a:cs typeface="+mn-cs"/>
              </a:rPr>
              <a:t>does not like the group loan structure </a:t>
            </a:r>
            <a:r>
              <a:rPr kumimoji="0" lang="en-ZA" sz="1100" b="0" i="0" u="none" strike="noStrike" kern="1200" cap="none" spc="0" normalizeH="0" baseline="0" noProof="0" dirty="0">
                <a:ln>
                  <a:noFill/>
                </a:ln>
                <a:solidFill>
                  <a:prstClr val="black"/>
                </a:solidFill>
                <a:effectLst/>
                <a:uLnTx/>
                <a:uFillTx/>
                <a:latin typeface="Open Sans"/>
                <a:ea typeface="+mn-ea"/>
                <a:cs typeface="+mn-cs"/>
              </a:rPr>
              <a:t>as this has affected her negatively in the past when group members missed payments</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100" b="0" i="0" u="none" strike="noStrike" kern="1200" cap="none" spc="0" normalizeH="0" baseline="0" noProof="0">
                <a:ln>
                  <a:noFill/>
                </a:ln>
                <a:solidFill>
                  <a:prstClr val="black"/>
                </a:solidFill>
                <a:effectLst/>
                <a:uLnTx/>
                <a:uFillTx/>
                <a:latin typeface="Open Sans"/>
                <a:ea typeface="+mn-ea"/>
                <a:cs typeface="+mn-cs"/>
              </a:rPr>
              <a:t>While </a:t>
            </a:r>
            <a:r>
              <a:rPr lang="en-ZA" sz="1100" smtClean="0">
                <a:solidFill>
                  <a:prstClr val="black"/>
                </a:solidFill>
                <a:latin typeface="Open Sans"/>
              </a:rPr>
              <a:t>icrofinance </a:t>
            </a:r>
            <a:r>
              <a:rPr lang="en-ZA" sz="1100" dirty="0" smtClean="0">
                <a:solidFill>
                  <a:prstClr val="black"/>
                </a:solidFill>
                <a:latin typeface="Open Sans"/>
              </a:rPr>
              <a:t>bank</a:t>
            </a:r>
            <a:r>
              <a:rPr kumimoji="0" lang="en-ZA" sz="1100" b="0" i="0" u="none" strike="noStrike" kern="1200" cap="none" spc="0" normalizeH="0" baseline="0" noProof="0" dirty="0" smtClean="0">
                <a:ln>
                  <a:noFill/>
                </a:ln>
                <a:solidFill>
                  <a:prstClr val="black"/>
                </a:solidFill>
                <a:effectLst/>
                <a:uLnTx/>
                <a:uFillTx/>
                <a:latin typeface="Open Sans"/>
                <a:ea typeface="+mn-ea"/>
                <a:cs typeface="+mn-cs"/>
              </a:rPr>
              <a:t> </a:t>
            </a:r>
            <a:r>
              <a:rPr kumimoji="0" lang="en-ZA" sz="1100" b="0" i="0" u="none" strike="noStrike" kern="1200" cap="none" spc="0" normalizeH="0" baseline="0" noProof="0" dirty="0">
                <a:ln>
                  <a:noFill/>
                </a:ln>
                <a:solidFill>
                  <a:prstClr val="black"/>
                </a:solidFill>
                <a:effectLst/>
                <a:uLnTx/>
                <a:uFillTx/>
                <a:latin typeface="Open Sans"/>
                <a:ea typeface="+mn-ea"/>
                <a:cs typeface="+mn-cs"/>
              </a:rPr>
              <a:t>has supported her business she </a:t>
            </a:r>
            <a:r>
              <a:rPr kumimoji="0" lang="en-ZA" sz="1100" b="1" i="0" u="none" strike="noStrike" kern="1200" cap="none" spc="0" normalizeH="0" baseline="0" noProof="0" dirty="0">
                <a:ln>
                  <a:noFill/>
                </a:ln>
                <a:solidFill>
                  <a:prstClr val="black"/>
                </a:solidFill>
                <a:effectLst/>
                <a:uLnTx/>
                <a:uFillTx/>
                <a:latin typeface="Open Sans"/>
                <a:ea typeface="+mn-ea"/>
                <a:cs typeface="+mn-cs"/>
              </a:rPr>
              <a:t>stopped using them around four years ago </a:t>
            </a:r>
            <a:r>
              <a:rPr kumimoji="0" lang="en-ZA" sz="1100" b="0" i="0" u="none" strike="noStrike" kern="1200" cap="none" spc="0" normalizeH="0" baseline="0" noProof="0" dirty="0">
                <a:ln>
                  <a:noFill/>
                </a:ln>
                <a:solidFill>
                  <a:prstClr val="black"/>
                </a:solidFill>
                <a:effectLst/>
                <a:uLnTx/>
                <a:uFillTx/>
                <a:latin typeface="Open Sans"/>
                <a:ea typeface="+mn-ea"/>
                <a:cs typeface="+mn-cs"/>
              </a:rPr>
              <a:t>because of this bad experience</a:t>
            </a:r>
          </a:p>
        </p:txBody>
      </p:sp>
      <p:sp>
        <p:nvSpPr>
          <p:cNvPr id="76" name="TextBox 75">
            <a:extLst>
              <a:ext uri="{FF2B5EF4-FFF2-40B4-BE49-F238E27FC236}">
                <a16:creationId xmlns:a16="http://schemas.microsoft.com/office/drawing/2014/main" xmlns="" id="{3CF906AB-198E-4896-8E7E-8022FB8134CE}"/>
              </a:ext>
            </a:extLst>
          </p:cNvPr>
          <p:cNvSpPr txBox="1"/>
          <p:nvPr/>
        </p:nvSpPr>
        <p:spPr>
          <a:xfrm>
            <a:off x="6902019" y="4107966"/>
            <a:ext cx="29923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smtClean="0">
                <a:ln>
                  <a:noFill/>
                </a:ln>
                <a:solidFill>
                  <a:srgbClr val="001E28">
                    <a:lumMod val="90000"/>
                    <a:lumOff val="10000"/>
                  </a:srgbClr>
                </a:solidFill>
                <a:effectLst/>
                <a:uLnTx/>
                <a:uFillTx/>
                <a:latin typeface="Open Sans"/>
                <a:ea typeface="+mn-ea"/>
                <a:cs typeface="+mn-cs"/>
              </a:rPr>
              <a:t>Bank</a:t>
            </a:r>
            <a:endParaRPr kumimoji="0" lang="en-ZA" sz="1200" b="1" i="0" u="none" strike="noStrike" kern="1200" cap="none" spc="0" normalizeH="0" baseline="0" noProof="0" dirty="0">
              <a:ln>
                <a:noFill/>
              </a:ln>
              <a:solidFill>
                <a:srgbClr val="001E28">
                  <a:lumMod val="90000"/>
                  <a:lumOff val="10000"/>
                </a:srgbClr>
              </a:solidFill>
              <a:effectLst/>
              <a:uLnTx/>
              <a:uFillTx/>
              <a:latin typeface="Open Sans"/>
              <a:ea typeface="+mn-ea"/>
              <a:cs typeface="+mn-cs"/>
            </a:endParaRPr>
          </a:p>
        </p:txBody>
      </p:sp>
      <p:sp>
        <p:nvSpPr>
          <p:cNvPr id="77" name="TextBox 76">
            <a:extLst>
              <a:ext uri="{FF2B5EF4-FFF2-40B4-BE49-F238E27FC236}">
                <a16:creationId xmlns:a16="http://schemas.microsoft.com/office/drawing/2014/main" xmlns="" id="{24D6B64C-9CA9-463B-A762-362AFAFC7F38}"/>
              </a:ext>
            </a:extLst>
          </p:cNvPr>
          <p:cNvSpPr txBox="1"/>
          <p:nvPr/>
        </p:nvSpPr>
        <p:spPr>
          <a:xfrm>
            <a:off x="6891687" y="4340162"/>
            <a:ext cx="5170805" cy="1210588"/>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100" b="0" i="0" u="none" strike="noStrike" kern="1200" cap="none" spc="0" normalizeH="0" baseline="0" noProof="0" dirty="0">
                <a:ln>
                  <a:noFill/>
                </a:ln>
                <a:solidFill>
                  <a:prstClr val="black"/>
                </a:solidFill>
                <a:effectLst/>
                <a:uLnTx/>
                <a:uFillTx/>
                <a:latin typeface="Open Sans"/>
                <a:ea typeface="+mn-ea"/>
                <a:cs typeface="+mn-cs"/>
              </a:rPr>
              <a:t>Her account </a:t>
            </a:r>
            <a:r>
              <a:rPr kumimoji="0" lang="en-ZA" sz="1100" b="0" i="0" u="none" strike="noStrike" kern="1200" cap="none" spc="0" normalizeH="0" baseline="0" noProof="0" dirty="0" smtClean="0">
                <a:ln>
                  <a:noFill/>
                </a:ln>
                <a:solidFill>
                  <a:prstClr val="black"/>
                </a:solidFill>
                <a:effectLst/>
                <a:uLnTx/>
                <a:uFillTx/>
                <a:latin typeface="Open Sans"/>
                <a:ea typeface="+mn-ea"/>
                <a:cs typeface="+mn-cs"/>
              </a:rPr>
              <a:t>at </a:t>
            </a:r>
            <a:r>
              <a:rPr kumimoji="0" lang="en-ZA" sz="1100" b="0" i="0" u="none" strike="noStrike" kern="1200" cap="none" spc="0" normalizeH="0" baseline="0" noProof="0" dirty="0">
                <a:ln>
                  <a:noFill/>
                </a:ln>
                <a:solidFill>
                  <a:prstClr val="black"/>
                </a:solidFill>
                <a:effectLst/>
                <a:uLnTx/>
                <a:uFillTx/>
                <a:latin typeface="Open Sans"/>
                <a:ea typeface="+mn-ea"/>
                <a:cs typeface="+mn-cs"/>
              </a:rPr>
              <a:t>Bank appears to be primarily for the </a:t>
            </a:r>
            <a:r>
              <a:rPr kumimoji="0" lang="en-ZA" sz="1100" b="1" i="0" u="none" strike="noStrike" kern="1200" cap="none" spc="0" normalizeH="0" baseline="0" noProof="0" dirty="0">
                <a:ln>
                  <a:noFill/>
                </a:ln>
                <a:solidFill>
                  <a:prstClr val="black"/>
                </a:solidFill>
                <a:effectLst/>
                <a:uLnTx/>
                <a:uFillTx/>
                <a:latin typeface="Open Sans"/>
                <a:ea typeface="+mn-ea"/>
                <a:cs typeface="+mn-cs"/>
              </a:rPr>
              <a:t>purposes of accessing loans </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100" b="0" i="0" u="none" strike="noStrike" kern="1200" cap="none" spc="0" normalizeH="0" baseline="0" noProof="0" dirty="0">
                <a:ln>
                  <a:noFill/>
                </a:ln>
                <a:solidFill>
                  <a:prstClr val="black"/>
                </a:solidFill>
                <a:effectLst/>
                <a:uLnTx/>
                <a:uFillTx/>
                <a:latin typeface="Open Sans"/>
                <a:ea typeface="+mn-ea"/>
                <a:cs typeface="+mn-cs"/>
              </a:rPr>
              <a:t>She has accessed </a:t>
            </a:r>
            <a:r>
              <a:rPr kumimoji="0" lang="en-ZA" sz="1100" b="1" i="0" u="none" strike="noStrike" kern="1200" cap="none" spc="0" normalizeH="0" baseline="0" noProof="0" dirty="0">
                <a:ln>
                  <a:noFill/>
                </a:ln>
                <a:solidFill>
                  <a:prstClr val="black"/>
                </a:solidFill>
                <a:effectLst/>
                <a:uLnTx/>
                <a:uFillTx/>
                <a:latin typeface="Open Sans"/>
                <a:ea typeface="+mn-ea"/>
                <a:cs typeface="+mn-cs"/>
              </a:rPr>
              <a:t>numerous loans </a:t>
            </a:r>
            <a:r>
              <a:rPr kumimoji="0" lang="en-ZA" sz="1100" b="0" i="0" u="none" strike="noStrike" kern="1200" cap="none" spc="0" normalizeH="0" baseline="0" noProof="0" dirty="0">
                <a:ln>
                  <a:noFill/>
                </a:ln>
                <a:solidFill>
                  <a:prstClr val="black"/>
                </a:solidFill>
                <a:effectLst/>
                <a:uLnTx/>
                <a:uFillTx/>
                <a:latin typeface="Open Sans"/>
                <a:ea typeface="+mn-ea"/>
                <a:cs typeface="+mn-cs"/>
              </a:rPr>
              <a:t>for her business from </a:t>
            </a:r>
            <a:r>
              <a:rPr lang="en-ZA" sz="1100" dirty="0" smtClean="0">
                <a:solidFill>
                  <a:prstClr val="black"/>
                </a:solidFill>
                <a:latin typeface="Open Sans"/>
              </a:rPr>
              <a:t>her bank</a:t>
            </a:r>
            <a:r>
              <a:rPr kumimoji="0" lang="en-ZA" sz="1100" b="0" i="0" u="none" strike="noStrike" kern="1200" cap="none" spc="0" normalizeH="0" baseline="0" noProof="0" dirty="0" smtClean="0">
                <a:ln>
                  <a:noFill/>
                </a:ln>
                <a:solidFill>
                  <a:prstClr val="black"/>
                </a:solidFill>
                <a:effectLst/>
                <a:uLnTx/>
                <a:uFillTx/>
                <a:latin typeface="Open Sans"/>
                <a:ea typeface="+mn-ea"/>
                <a:cs typeface="+mn-cs"/>
              </a:rPr>
              <a:t> </a:t>
            </a:r>
            <a:r>
              <a:rPr kumimoji="0" lang="en-ZA" sz="1100" b="0" i="0" u="none" strike="noStrike" kern="1200" cap="none" spc="0" normalizeH="0" baseline="0" noProof="0" dirty="0">
                <a:ln>
                  <a:noFill/>
                </a:ln>
                <a:solidFill>
                  <a:prstClr val="black"/>
                </a:solidFill>
                <a:effectLst/>
                <a:uLnTx/>
                <a:uFillTx/>
                <a:latin typeface="Open Sans"/>
                <a:ea typeface="+mn-ea"/>
                <a:cs typeface="+mn-cs"/>
              </a:rPr>
              <a:t>(based on her savings  with them) of between KSh 20k and KSh 150k</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100" b="0" i="0" u="none" strike="noStrike" kern="1200" cap="none" spc="0" normalizeH="0" baseline="0" noProof="0" dirty="0">
                <a:ln>
                  <a:noFill/>
                </a:ln>
                <a:solidFill>
                  <a:prstClr val="black"/>
                </a:solidFill>
                <a:effectLst/>
                <a:uLnTx/>
                <a:uFillTx/>
                <a:latin typeface="Open Sans"/>
                <a:ea typeface="+mn-ea"/>
                <a:cs typeface="+mn-cs"/>
              </a:rPr>
              <a:t>However, these are also group loans which she does not like because of her negative experience with other group members defaulting</a:t>
            </a:r>
          </a:p>
        </p:txBody>
      </p:sp>
      <p:sp>
        <p:nvSpPr>
          <p:cNvPr id="78" name="Oval 77">
            <a:extLst>
              <a:ext uri="{FF2B5EF4-FFF2-40B4-BE49-F238E27FC236}">
                <a16:creationId xmlns:a16="http://schemas.microsoft.com/office/drawing/2014/main" xmlns="" id="{69E405F1-8A22-4DF5-8D0D-0758747EB369}"/>
              </a:ext>
            </a:extLst>
          </p:cNvPr>
          <p:cNvSpPr/>
          <p:nvPr/>
        </p:nvSpPr>
        <p:spPr>
          <a:xfrm>
            <a:off x="6672894" y="4137429"/>
            <a:ext cx="188925" cy="1908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1" name="TextBox 80">
            <a:extLst>
              <a:ext uri="{FF2B5EF4-FFF2-40B4-BE49-F238E27FC236}">
                <a16:creationId xmlns:a16="http://schemas.microsoft.com/office/drawing/2014/main" xmlns="" id="{2A051255-A5B0-44CC-AD5E-D71A8619BBE3}"/>
              </a:ext>
            </a:extLst>
          </p:cNvPr>
          <p:cNvSpPr txBox="1"/>
          <p:nvPr/>
        </p:nvSpPr>
        <p:spPr>
          <a:xfrm>
            <a:off x="6891687" y="5774749"/>
            <a:ext cx="5170805" cy="84638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100" b="0" i="0" u="none" strike="noStrike" kern="1200" cap="none" spc="0" normalizeH="0" baseline="0" noProof="0" dirty="0">
                <a:ln>
                  <a:noFill/>
                </a:ln>
                <a:solidFill>
                  <a:prstClr val="black"/>
                </a:solidFill>
                <a:effectLst/>
                <a:uLnTx/>
                <a:uFillTx/>
                <a:latin typeface="Open Sans"/>
                <a:ea typeface="+mn-ea"/>
                <a:cs typeface="+mn-cs"/>
              </a:rPr>
              <a:t>Beatrice has a personal </a:t>
            </a:r>
            <a:r>
              <a:rPr lang="en-ZA" sz="1100" noProof="0" dirty="0" smtClean="0">
                <a:latin typeface="Open Sans"/>
              </a:rPr>
              <a:t>Mobile Money</a:t>
            </a:r>
            <a:r>
              <a:rPr kumimoji="0" lang="en-ZA" sz="1100" b="0" i="0" u="none" strike="noStrike" kern="1200" cap="none" spc="0" normalizeH="0" baseline="0" noProof="0" dirty="0" smtClean="0">
                <a:ln>
                  <a:noFill/>
                </a:ln>
                <a:solidFill>
                  <a:prstClr val="black"/>
                </a:solidFill>
                <a:effectLst/>
                <a:uLnTx/>
                <a:uFillTx/>
                <a:latin typeface="Open Sans"/>
                <a:ea typeface="+mn-ea"/>
                <a:cs typeface="+mn-cs"/>
              </a:rPr>
              <a:t> </a:t>
            </a:r>
            <a:r>
              <a:rPr kumimoji="0" lang="en-ZA" sz="1100" b="0" i="0" u="none" strike="noStrike" kern="1200" cap="none" spc="0" normalizeH="0" baseline="0" noProof="0" dirty="0">
                <a:ln>
                  <a:noFill/>
                </a:ln>
                <a:solidFill>
                  <a:prstClr val="black"/>
                </a:solidFill>
                <a:effectLst/>
                <a:uLnTx/>
                <a:uFillTx/>
                <a:latin typeface="Open Sans"/>
                <a:ea typeface="+mn-ea"/>
                <a:cs typeface="+mn-cs"/>
              </a:rPr>
              <a:t>account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100" b="0" i="0" u="none" strike="noStrike" kern="1200" cap="none" spc="0" normalizeH="0" baseline="0" noProof="0" dirty="0">
                <a:ln>
                  <a:noFill/>
                </a:ln>
                <a:solidFill>
                  <a:prstClr val="black"/>
                </a:solidFill>
                <a:effectLst/>
                <a:uLnTx/>
                <a:uFillTx/>
                <a:latin typeface="Open Sans"/>
                <a:ea typeface="+mn-ea"/>
                <a:cs typeface="+mn-cs"/>
              </a:rPr>
              <a:t>On occasion she will allow customers to pay her via her personal mobile money account but she </a:t>
            </a:r>
            <a:r>
              <a:rPr kumimoji="0" lang="en-ZA" sz="1100" b="1" i="0" u="none" strike="noStrike" kern="1200" cap="none" spc="0" normalizeH="0" baseline="0" noProof="0" dirty="0">
                <a:ln>
                  <a:noFill/>
                </a:ln>
                <a:solidFill>
                  <a:prstClr val="black"/>
                </a:solidFill>
                <a:effectLst/>
                <a:uLnTx/>
                <a:uFillTx/>
                <a:latin typeface="Open Sans"/>
                <a:ea typeface="+mn-ea"/>
                <a:cs typeface="+mn-cs"/>
              </a:rPr>
              <a:t>does not encourage it due to risk of payment reversals</a:t>
            </a:r>
          </a:p>
        </p:txBody>
      </p:sp>
      <p:sp>
        <p:nvSpPr>
          <p:cNvPr id="82" name="TextBox 81">
            <a:extLst>
              <a:ext uri="{FF2B5EF4-FFF2-40B4-BE49-F238E27FC236}">
                <a16:creationId xmlns:a16="http://schemas.microsoft.com/office/drawing/2014/main" xmlns="" id="{54A614CC-6B22-4F66-AA60-1106CAA60736}"/>
              </a:ext>
            </a:extLst>
          </p:cNvPr>
          <p:cNvSpPr txBox="1"/>
          <p:nvPr/>
        </p:nvSpPr>
        <p:spPr>
          <a:xfrm>
            <a:off x="7025671" y="5523820"/>
            <a:ext cx="29923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smtClean="0">
                <a:ln>
                  <a:noFill/>
                </a:ln>
                <a:solidFill>
                  <a:srgbClr val="001E28">
                    <a:lumMod val="90000"/>
                    <a:lumOff val="10000"/>
                  </a:srgbClr>
                </a:solidFill>
                <a:effectLst/>
                <a:uLnTx/>
                <a:uFillTx/>
                <a:latin typeface="Open Sans"/>
                <a:ea typeface="+mn-ea"/>
                <a:cs typeface="+mn-cs"/>
              </a:rPr>
              <a:t>Mobile money</a:t>
            </a:r>
            <a:endParaRPr kumimoji="0" lang="en-ZA" sz="1200" b="1" i="0" u="none" strike="noStrike" kern="1200" cap="none" spc="0" normalizeH="0" baseline="0" noProof="0" dirty="0">
              <a:ln>
                <a:noFill/>
              </a:ln>
              <a:solidFill>
                <a:srgbClr val="001E28">
                  <a:lumMod val="90000"/>
                  <a:lumOff val="10000"/>
                </a:srgbClr>
              </a:solidFill>
              <a:effectLst/>
              <a:uLnTx/>
              <a:uFillTx/>
              <a:latin typeface="Open Sans"/>
              <a:ea typeface="+mn-ea"/>
              <a:cs typeface="+mn-cs"/>
            </a:endParaRPr>
          </a:p>
        </p:txBody>
      </p:sp>
      <p:sp>
        <p:nvSpPr>
          <p:cNvPr id="84" name="Star: 5 Points 83">
            <a:extLst>
              <a:ext uri="{FF2B5EF4-FFF2-40B4-BE49-F238E27FC236}">
                <a16:creationId xmlns:a16="http://schemas.microsoft.com/office/drawing/2014/main" xmlns="" id="{0F21C458-421D-43E2-9F2D-6138D7912B0C}"/>
              </a:ext>
            </a:extLst>
          </p:cNvPr>
          <p:cNvSpPr/>
          <p:nvPr/>
        </p:nvSpPr>
        <p:spPr>
          <a:xfrm>
            <a:off x="6632484" y="5528395"/>
            <a:ext cx="269745" cy="269745"/>
          </a:xfrm>
          <a:prstGeom prst="star5">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solidFill>
                  <a:srgbClr val="001E28">
                    <a:lumMod val="90000"/>
                    <a:lumOff val="10000"/>
                  </a:srgbClr>
                </a:solidFill>
              </a:ln>
              <a:solidFill>
                <a:srgbClr val="001E28">
                  <a:lumMod val="90000"/>
                  <a:lumOff val="10000"/>
                </a:srgbClr>
              </a:solidFill>
              <a:effectLst/>
              <a:uLnTx/>
              <a:uFillTx/>
              <a:latin typeface="Open Sans"/>
              <a:ea typeface="+mn-ea"/>
              <a:cs typeface="+mn-cs"/>
            </a:endParaRPr>
          </a:p>
        </p:txBody>
      </p:sp>
      <p:grpSp>
        <p:nvGrpSpPr>
          <p:cNvPr id="93" name="Group 92">
            <a:extLst>
              <a:ext uri="{FF2B5EF4-FFF2-40B4-BE49-F238E27FC236}">
                <a16:creationId xmlns:a16="http://schemas.microsoft.com/office/drawing/2014/main" xmlns="" id="{68C3EAB0-50FC-4E70-AC25-56680FB56BAB}"/>
              </a:ext>
            </a:extLst>
          </p:cNvPr>
          <p:cNvGrpSpPr/>
          <p:nvPr/>
        </p:nvGrpSpPr>
        <p:grpSpPr>
          <a:xfrm>
            <a:off x="9448503" y="802975"/>
            <a:ext cx="2657662" cy="646332"/>
            <a:chOff x="8360084" y="77716"/>
            <a:chExt cx="2657662" cy="646332"/>
          </a:xfrm>
        </p:grpSpPr>
        <p:sp>
          <p:nvSpPr>
            <p:cNvPr id="91" name="Rectangle 90">
              <a:extLst>
                <a:ext uri="{FF2B5EF4-FFF2-40B4-BE49-F238E27FC236}">
                  <a16:creationId xmlns:a16="http://schemas.microsoft.com/office/drawing/2014/main" xmlns="" id="{33E9DC46-6883-43AA-8985-8D44221780B3}"/>
                </a:ext>
              </a:extLst>
            </p:cNvPr>
            <p:cNvSpPr/>
            <p:nvPr/>
          </p:nvSpPr>
          <p:spPr>
            <a:xfrm>
              <a:off x="8360084" y="77716"/>
              <a:ext cx="2526991" cy="646332"/>
            </a:xfrm>
            <a:prstGeom prst="rect">
              <a:avLst/>
            </a:prstGeom>
            <a:solidFill>
              <a:schemeClr val="bg2">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6" name="Oval 85">
              <a:extLst>
                <a:ext uri="{FF2B5EF4-FFF2-40B4-BE49-F238E27FC236}">
                  <a16:creationId xmlns:a16="http://schemas.microsoft.com/office/drawing/2014/main" xmlns="" id="{AF6D81A7-E120-4974-9EC4-6E2D95D305CE}"/>
                </a:ext>
              </a:extLst>
            </p:cNvPr>
            <p:cNvSpPr/>
            <p:nvPr/>
          </p:nvSpPr>
          <p:spPr>
            <a:xfrm>
              <a:off x="8486546" y="183941"/>
              <a:ext cx="147600" cy="146215"/>
            </a:xfrm>
            <a:prstGeom prst="ellips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7" name="Star: 5 Points 86">
              <a:extLst>
                <a:ext uri="{FF2B5EF4-FFF2-40B4-BE49-F238E27FC236}">
                  <a16:creationId xmlns:a16="http://schemas.microsoft.com/office/drawing/2014/main" xmlns="" id="{D7B55B47-569D-49E2-8D7C-D0C8294BC565}"/>
                </a:ext>
              </a:extLst>
            </p:cNvPr>
            <p:cNvSpPr/>
            <p:nvPr/>
          </p:nvSpPr>
          <p:spPr>
            <a:xfrm>
              <a:off x="8466787" y="406658"/>
              <a:ext cx="190800" cy="189315"/>
            </a:xfrm>
            <a:prstGeom prst="star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solidFill>
                    <a:srgbClr val="001E28">
                      <a:lumMod val="90000"/>
                      <a:lumOff val="10000"/>
                    </a:srgbClr>
                  </a:solidFill>
                </a:ln>
                <a:solidFill>
                  <a:srgbClr val="001E28">
                    <a:lumMod val="90000"/>
                    <a:lumOff val="10000"/>
                  </a:srgbClr>
                </a:solidFill>
                <a:effectLst/>
                <a:uLnTx/>
                <a:uFillTx/>
                <a:latin typeface="Open Sans"/>
                <a:ea typeface="+mn-ea"/>
                <a:cs typeface="+mn-cs"/>
              </a:endParaRPr>
            </a:p>
          </p:txBody>
        </p:sp>
        <p:sp>
          <p:nvSpPr>
            <p:cNvPr id="89" name="TextBox 88">
              <a:extLst>
                <a:ext uri="{FF2B5EF4-FFF2-40B4-BE49-F238E27FC236}">
                  <a16:creationId xmlns:a16="http://schemas.microsoft.com/office/drawing/2014/main" xmlns="" id="{0FED3E8D-00E1-4897-86A1-FBBC5C57D0BF}"/>
                </a:ext>
              </a:extLst>
            </p:cNvPr>
            <p:cNvSpPr txBox="1"/>
            <p:nvPr/>
          </p:nvSpPr>
          <p:spPr>
            <a:xfrm>
              <a:off x="8703822" y="146409"/>
              <a:ext cx="2313924" cy="2140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050" b="0" i="1" u="none" strike="noStrike" kern="1200" cap="none" spc="0" normalizeH="0" baseline="0" noProof="0">
                  <a:ln>
                    <a:noFill/>
                  </a:ln>
                  <a:solidFill>
                    <a:prstClr val="black"/>
                  </a:solidFill>
                  <a:effectLst/>
                  <a:uLnTx/>
                  <a:uFillTx/>
                  <a:latin typeface="Open Sans"/>
                  <a:ea typeface="+mn-ea"/>
                  <a:cs typeface="+mn-cs"/>
                </a:rPr>
                <a:t>FSPs used for </a:t>
              </a:r>
              <a:r>
                <a:rPr kumimoji="0" lang="en-ZA" sz="1050" b="1" i="1" u="none" strike="noStrike" kern="1200" cap="none" spc="0" normalizeH="0" baseline="0" noProof="0">
                  <a:ln>
                    <a:noFill/>
                  </a:ln>
                  <a:solidFill>
                    <a:prstClr val="black"/>
                  </a:solidFill>
                  <a:effectLst/>
                  <a:uLnTx/>
                  <a:uFillTx/>
                  <a:latin typeface="Open Sans"/>
                  <a:ea typeface="+mn-ea"/>
                  <a:cs typeface="+mn-cs"/>
                </a:rPr>
                <a:t>business</a:t>
              </a:r>
              <a:r>
                <a:rPr kumimoji="0" lang="en-ZA" sz="1050" b="0" i="1" u="none" strike="noStrike" kern="1200" cap="none" spc="0" normalizeH="0" baseline="0" noProof="0">
                  <a:ln>
                    <a:noFill/>
                  </a:ln>
                  <a:solidFill>
                    <a:prstClr val="black"/>
                  </a:solidFill>
                  <a:effectLst/>
                  <a:uLnTx/>
                  <a:uFillTx/>
                  <a:latin typeface="Open Sans"/>
                  <a:ea typeface="+mn-ea"/>
                  <a:cs typeface="+mn-cs"/>
                </a:rPr>
                <a:t> purposes</a:t>
              </a:r>
            </a:p>
          </p:txBody>
        </p:sp>
        <p:sp>
          <p:nvSpPr>
            <p:cNvPr id="90" name="TextBox 89">
              <a:extLst>
                <a:ext uri="{FF2B5EF4-FFF2-40B4-BE49-F238E27FC236}">
                  <a16:creationId xmlns:a16="http://schemas.microsoft.com/office/drawing/2014/main" xmlns="" id="{E127CF0B-5202-441E-A81C-07BC363068DB}"/>
                </a:ext>
              </a:extLst>
            </p:cNvPr>
            <p:cNvSpPr txBox="1"/>
            <p:nvPr/>
          </p:nvSpPr>
          <p:spPr>
            <a:xfrm>
              <a:off x="8694297" y="422845"/>
              <a:ext cx="2013452" cy="2140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050" b="0" i="1" u="none" strike="noStrike" kern="1200" cap="none" spc="0" normalizeH="0" baseline="0" noProof="0">
                  <a:ln>
                    <a:noFill/>
                  </a:ln>
                  <a:solidFill>
                    <a:prstClr val="black"/>
                  </a:solidFill>
                  <a:effectLst/>
                  <a:uLnTx/>
                  <a:uFillTx/>
                  <a:latin typeface="Open Sans"/>
                  <a:ea typeface="+mn-ea"/>
                  <a:cs typeface="+mn-cs"/>
                </a:rPr>
                <a:t>FSPs for </a:t>
              </a:r>
              <a:r>
                <a:rPr kumimoji="0" lang="en-ZA" sz="1050" b="1" i="1" u="none" strike="noStrike" kern="1200" cap="none" spc="0" normalizeH="0" baseline="0" noProof="0">
                  <a:ln>
                    <a:noFill/>
                  </a:ln>
                  <a:solidFill>
                    <a:prstClr val="black"/>
                  </a:solidFill>
                  <a:effectLst/>
                  <a:uLnTx/>
                  <a:uFillTx/>
                  <a:latin typeface="Open Sans"/>
                  <a:ea typeface="+mn-ea"/>
                  <a:cs typeface="+mn-cs"/>
                </a:rPr>
                <a:t>personal</a:t>
              </a:r>
              <a:r>
                <a:rPr kumimoji="0" lang="en-ZA" sz="1050" b="0" i="1" u="none" strike="noStrike" kern="1200" cap="none" spc="0" normalizeH="0" baseline="0" noProof="0">
                  <a:ln>
                    <a:noFill/>
                  </a:ln>
                  <a:solidFill>
                    <a:prstClr val="black"/>
                  </a:solidFill>
                  <a:effectLst/>
                  <a:uLnTx/>
                  <a:uFillTx/>
                  <a:latin typeface="Open Sans"/>
                  <a:ea typeface="+mn-ea"/>
                  <a:cs typeface="+mn-cs"/>
                </a:rPr>
                <a:t> use</a:t>
              </a:r>
            </a:p>
          </p:txBody>
        </p:sp>
      </p:grpSp>
    </p:spTree>
    <p:extLst>
      <p:ext uri="{BB962C8B-B14F-4D97-AF65-F5344CB8AC3E}">
        <p14:creationId xmlns:p14="http://schemas.microsoft.com/office/powerpoint/2010/main" val="2852670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5BE6DB9-8C37-4213-9C70-256FD28C37FD}"/>
              </a:ext>
            </a:extLst>
          </p:cNvPr>
          <p:cNvPicPr>
            <a:picLocks noChangeAspect="1"/>
          </p:cNvPicPr>
          <p:nvPr/>
        </p:nvPicPr>
        <p:blipFill rotWithShape="1">
          <a:blip r:embed="rId2"/>
          <a:srcRect l="37923" t="18667" b="17508"/>
          <a:stretch/>
        </p:blipFill>
        <p:spPr>
          <a:xfrm>
            <a:off x="-1" y="-9526"/>
            <a:ext cx="6674005" cy="6858001"/>
          </a:xfrm>
          <a:prstGeom prst="rect">
            <a:avLst/>
          </a:prstGeom>
        </p:spPr>
      </p:pic>
      <p:sp>
        <p:nvSpPr>
          <p:cNvPr id="2" name="TextBox 1">
            <a:extLst>
              <a:ext uri="{FF2B5EF4-FFF2-40B4-BE49-F238E27FC236}">
                <a16:creationId xmlns:a16="http://schemas.microsoft.com/office/drawing/2014/main" xmlns="" id="{56E3CF0A-0B1D-4752-A640-8494907F9B3A}"/>
              </a:ext>
            </a:extLst>
          </p:cNvPr>
          <p:cNvSpPr txBox="1"/>
          <p:nvPr/>
        </p:nvSpPr>
        <p:spPr>
          <a:xfrm>
            <a:off x="536332" y="1100792"/>
            <a:ext cx="12763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prstClr val="black">
                    <a:lumMod val="75000"/>
                    <a:lumOff val="25000"/>
                  </a:prstClr>
                </a:solidFill>
                <a:effectLst/>
                <a:uLnTx/>
                <a:uFillTx/>
                <a:latin typeface="Open Sans"/>
                <a:ea typeface="+mn-ea"/>
                <a:cs typeface="+mn-cs"/>
              </a:rPr>
              <a:t>Very close</a:t>
            </a:r>
          </a:p>
        </p:txBody>
      </p:sp>
      <p:sp>
        <p:nvSpPr>
          <p:cNvPr id="3" name="TextBox 2">
            <a:extLst>
              <a:ext uri="{FF2B5EF4-FFF2-40B4-BE49-F238E27FC236}">
                <a16:creationId xmlns:a16="http://schemas.microsoft.com/office/drawing/2014/main" xmlns="" id="{B2C2002B-F47C-4E83-A2C2-AE14EDBFB939}"/>
              </a:ext>
            </a:extLst>
          </p:cNvPr>
          <p:cNvSpPr txBox="1"/>
          <p:nvPr/>
        </p:nvSpPr>
        <p:spPr>
          <a:xfrm>
            <a:off x="2803409" y="794758"/>
            <a:ext cx="1761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prstClr val="black">
                    <a:lumMod val="75000"/>
                    <a:lumOff val="25000"/>
                  </a:prstClr>
                </a:solidFill>
                <a:effectLst/>
                <a:uLnTx/>
                <a:uFillTx/>
                <a:latin typeface="Open Sans"/>
                <a:ea typeface="+mn-ea"/>
                <a:cs typeface="+mn-cs"/>
              </a:rPr>
              <a:t>Moderately close</a:t>
            </a:r>
          </a:p>
        </p:txBody>
      </p:sp>
      <p:sp>
        <p:nvSpPr>
          <p:cNvPr id="4" name="TextBox 3">
            <a:extLst>
              <a:ext uri="{FF2B5EF4-FFF2-40B4-BE49-F238E27FC236}">
                <a16:creationId xmlns:a16="http://schemas.microsoft.com/office/drawing/2014/main" xmlns="" id="{DE774E0D-9FC5-49FF-90D7-EFD800AEAD6D}"/>
              </a:ext>
            </a:extLst>
          </p:cNvPr>
          <p:cNvSpPr txBox="1"/>
          <p:nvPr/>
        </p:nvSpPr>
        <p:spPr>
          <a:xfrm>
            <a:off x="4432311" y="571711"/>
            <a:ext cx="176197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prstClr val="black">
                    <a:lumMod val="75000"/>
                    <a:lumOff val="25000"/>
                  </a:prstClr>
                </a:solidFill>
                <a:effectLst/>
                <a:uLnTx/>
                <a:uFillTx/>
                <a:latin typeface="Open Sans"/>
                <a:ea typeface="+mn-ea"/>
                <a:cs typeface="+mn-cs"/>
              </a:rPr>
              <a:t>Not close</a:t>
            </a:r>
          </a:p>
        </p:txBody>
      </p:sp>
      <p:sp>
        <p:nvSpPr>
          <p:cNvPr id="85" name="Rectangle 84">
            <a:extLst>
              <a:ext uri="{FF2B5EF4-FFF2-40B4-BE49-F238E27FC236}">
                <a16:creationId xmlns:a16="http://schemas.microsoft.com/office/drawing/2014/main" xmlns="" id="{E0D0F7E8-0047-49D5-B0AF-2916AA1031FC}"/>
              </a:ext>
            </a:extLst>
          </p:cNvPr>
          <p:cNvSpPr/>
          <p:nvPr/>
        </p:nvSpPr>
        <p:spPr>
          <a:xfrm>
            <a:off x="158874" y="6027001"/>
            <a:ext cx="3651126" cy="646332"/>
          </a:xfrm>
          <a:prstGeom prst="rect">
            <a:avLst/>
          </a:prstGeom>
          <a:solidFill>
            <a:schemeClr val="bg2">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6" name="Oval 85">
            <a:extLst>
              <a:ext uri="{FF2B5EF4-FFF2-40B4-BE49-F238E27FC236}">
                <a16:creationId xmlns:a16="http://schemas.microsoft.com/office/drawing/2014/main" xmlns="" id="{DA323147-A29C-4555-8F6B-A2A051DAFB56}"/>
              </a:ext>
            </a:extLst>
          </p:cNvPr>
          <p:cNvSpPr/>
          <p:nvPr/>
        </p:nvSpPr>
        <p:spPr>
          <a:xfrm>
            <a:off x="285336" y="6133226"/>
            <a:ext cx="147600" cy="146215"/>
          </a:xfrm>
          <a:prstGeom prst="ellips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7" name="Star: 5 Points 86">
            <a:extLst>
              <a:ext uri="{FF2B5EF4-FFF2-40B4-BE49-F238E27FC236}">
                <a16:creationId xmlns:a16="http://schemas.microsoft.com/office/drawing/2014/main" xmlns="" id="{BF6CE1A0-BE7C-472B-8C75-D4B34F82940A}"/>
              </a:ext>
            </a:extLst>
          </p:cNvPr>
          <p:cNvSpPr/>
          <p:nvPr/>
        </p:nvSpPr>
        <p:spPr>
          <a:xfrm>
            <a:off x="265577" y="6355943"/>
            <a:ext cx="190800" cy="189315"/>
          </a:xfrm>
          <a:prstGeom prst="star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solidFill>
                  <a:srgbClr val="001E28">
                    <a:lumMod val="90000"/>
                    <a:lumOff val="10000"/>
                  </a:srgbClr>
                </a:solidFill>
              </a:ln>
              <a:solidFill>
                <a:srgbClr val="001E28">
                  <a:lumMod val="90000"/>
                  <a:lumOff val="10000"/>
                </a:srgbClr>
              </a:solidFill>
              <a:effectLst/>
              <a:uLnTx/>
              <a:uFillTx/>
              <a:latin typeface="Open Sans"/>
              <a:ea typeface="+mn-ea"/>
              <a:cs typeface="+mn-cs"/>
            </a:endParaRPr>
          </a:p>
        </p:txBody>
      </p:sp>
      <p:sp>
        <p:nvSpPr>
          <p:cNvPr id="88" name="TextBox 87">
            <a:extLst>
              <a:ext uri="{FF2B5EF4-FFF2-40B4-BE49-F238E27FC236}">
                <a16:creationId xmlns:a16="http://schemas.microsoft.com/office/drawing/2014/main" xmlns="" id="{562F2491-D5B0-47C0-BF0D-D6873C6334C1}"/>
              </a:ext>
            </a:extLst>
          </p:cNvPr>
          <p:cNvSpPr txBox="1"/>
          <p:nvPr/>
        </p:nvSpPr>
        <p:spPr>
          <a:xfrm>
            <a:off x="502612" y="6095694"/>
            <a:ext cx="231392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050" b="0" i="0" u="none" strike="noStrike" kern="1200" cap="none" spc="0" normalizeH="0" baseline="0" noProof="0">
                <a:ln>
                  <a:noFill/>
                </a:ln>
                <a:solidFill>
                  <a:prstClr val="black"/>
                </a:solidFill>
                <a:effectLst/>
                <a:uLnTx/>
                <a:uFillTx/>
                <a:latin typeface="Open Sans"/>
                <a:ea typeface="+mn-ea"/>
                <a:cs typeface="+mn-cs"/>
              </a:rPr>
              <a:t>FSPs used for </a:t>
            </a:r>
            <a:r>
              <a:rPr kumimoji="0" lang="en-ZA" sz="1050" b="1" i="0" u="none" strike="noStrike" kern="1200" cap="none" spc="0" normalizeH="0" baseline="0" noProof="0">
                <a:ln>
                  <a:noFill/>
                </a:ln>
                <a:solidFill>
                  <a:prstClr val="black"/>
                </a:solidFill>
                <a:effectLst/>
                <a:uLnTx/>
                <a:uFillTx/>
                <a:latin typeface="Open Sans"/>
                <a:ea typeface="+mn-ea"/>
                <a:cs typeface="+mn-cs"/>
              </a:rPr>
              <a:t>business</a:t>
            </a:r>
            <a:r>
              <a:rPr kumimoji="0" lang="en-ZA" sz="1050" b="0" i="0" u="none" strike="noStrike" kern="1200" cap="none" spc="0" normalizeH="0" baseline="0" noProof="0">
                <a:ln>
                  <a:noFill/>
                </a:ln>
                <a:solidFill>
                  <a:prstClr val="black"/>
                </a:solidFill>
                <a:effectLst/>
                <a:uLnTx/>
                <a:uFillTx/>
                <a:latin typeface="Open Sans"/>
                <a:ea typeface="+mn-ea"/>
                <a:cs typeface="+mn-cs"/>
              </a:rPr>
              <a:t> purposes</a:t>
            </a:r>
          </a:p>
        </p:txBody>
      </p:sp>
      <p:sp>
        <p:nvSpPr>
          <p:cNvPr id="89" name="TextBox 88">
            <a:extLst>
              <a:ext uri="{FF2B5EF4-FFF2-40B4-BE49-F238E27FC236}">
                <a16:creationId xmlns:a16="http://schemas.microsoft.com/office/drawing/2014/main" xmlns="" id="{031177C0-AFDD-4398-AFF5-7EBB5298E4D7}"/>
              </a:ext>
            </a:extLst>
          </p:cNvPr>
          <p:cNvSpPr txBox="1"/>
          <p:nvPr/>
        </p:nvSpPr>
        <p:spPr>
          <a:xfrm>
            <a:off x="493087" y="6372130"/>
            <a:ext cx="2013452"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050" b="0" i="0" u="none" strike="noStrike" kern="1200" cap="none" spc="0" normalizeH="0" baseline="0" noProof="0">
                <a:ln>
                  <a:noFill/>
                </a:ln>
                <a:solidFill>
                  <a:prstClr val="black"/>
                </a:solidFill>
                <a:effectLst/>
                <a:uLnTx/>
                <a:uFillTx/>
                <a:latin typeface="Open Sans"/>
                <a:ea typeface="+mn-ea"/>
                <a:cs typeface="+mn-cs"/>
              </a:rPr>
              <a:t>FSPs for </a:t>
            </a:r>
            <a:r>
              <a:rPr kumimoji="0" lang="en-ZA" sz="1050" b="1" i="0" u="none" strike="noStrike" kern="1200" cap="none" spc="0" normalizeH="0" baseline="0" noProof="0">
                <a:ln>
                  <a:noFill/>
                </a:ln>
                <a:solidFill>
                  <a:prstClr val="black"/>
                </a:solidFill>
                <a:effectLst/>
                <a:uLnTx/>
                <a:uFillTx/>
                <a:latin typeface="Open Sans"/>
                <a:ea typeface="+mn-ea"/>
                <a:cs typeface="+mn-cs"/>
              </a:rPr>
              <a:t>personal</a:t>
            </a:r>
            <a:r>
              <a:rPr kumimoji="0" lang="en-ZA" sz="1050" b="0" i="0" u="none" strike="noStrike" kern="1200" cap="none" spc="0" normalizeH="0" baseline="0" noProof="0">
                <a:ln>
                  <a:noFill/>
                </a:ln>
                <a:solidFill>
                  <a:prstClr val="black"/>
                </a:solidFill>
                <a:effectLst/>
                <a:uLnTx/>
                <a:uFillTx/>
                <a:latin typeface="Open Sans"/>
                <a:ea typeface="+mn-ea"/>
                <a:cs typeface="+mn-cs"/>
              </a:rPr>
              <a:t> use</a:t>
            </a:r>
          </a:p>
        </p:txBody>
      </p:sp>
      <p:sp>
        <p:nvSpPr>
          <p:cNvPr id="17" name="Rectangle 16">
            <a:extLst>
              <a:ext uri="{FF2B5EF4-FFF2-40B4-BE49-F238E27FC236}">
                <a16:creationId xmlns:a16="http://schemas.microsoft.com/office/drawing/2014/main" xmlns="" id="{0D1DEC71-BA48-4847-A614-F40D21FC1841}"/>
              </a:ext>
            </a:extLst>
          </p:cNvPr>
          <p:cNvSpPr/>
          <p:nvPr/>
        </p:nvSpPr>
        <p:spPr>
          <a:xfrm>
            <a:off x="2849026" y="6396751"/>
            <a:ext cx="144000" cy="144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6" name="Rectangle 105">
            <a:extLst>
              <a:ext uri="{FF2B5EF4-FFF2-40B4-BE49-F238E27FC236}">
                <a16:creationId xmlns:a16="http://schemas.microsoft.com/office/drawing/2014/main" xmlns="" id="{5DF99044-3970-45C0-B83D-5D10457F6D66}"/>
              </a:ext>
            </a:extLst>
          </p:cNvPr>
          <p:cNvSpPr/>
          <p:nvPr/>
        </p:nvSpPr>
        <p:spPr>
          <a:xfrm>
            <a:off x="2858551" y="6149101"/>
            <a:ext cx="144000" cy="144000"/>
          </a:xfrm>
          <a:prstGeom prst="rect">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4" name="TextBox 113">
            <a:extLst>
              <a:ext uri="{FF2B5EF4-FFF2-40B4-BE49-F238E27FC236}">
                <a16:creationId xmlns:a16="http://schemas.microsoft.com/office/drawing/2014/main" xmlns="" id="{125B8287-18B8-4867-837D-5C2E50928EED}"/>
              </a:ext>
            </a:extLst>
          </p:cNvPr>
          <p:cNvSpPr txBox="1"/>
          <p:nvPr/>
        </p:nvSpPr>
        <p:spPr>
          <a:xfrm>
            <a:off x="3002677" y="6343639"/>
            <a:ext cx="959723"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050" b="0" i="0" u="none" strike="noStrike" kern="1200" cap="none" spc="0" normalizeH="0" baseline="0" noProof="0">
                <a:ln>
                  <a:noFill/>
                </a:ln>
                <a:solidFill>
                  <a:prstClr val="black"/>
                </a:solidFill>
                <a:effectLst/>
                <a:uLnTx/>
                <a:uFillTx/>
                <a:latin typeface="Open Sans"/>
                <a:ea typeface="+mn-ea"/>
                <a:cs typeface="+mn-cs"/>
              </a:rPr>
              <a:t>Informal</a:t>
            </a:r>
          </a:p>
        </p:txBody>
      </p:sp>
      <p:sp>
        <p:nvSpPr>
          <p:cNvPr id="115" name="TextBox 114">
            <a:extLst>
              <a:ext uri="{FF2B5EF4-FFF2-40B4-BE49-F238E27FC236}">
                <a16:creationId xmlns:a16="http://schemas.microsoft.com/office/drawing/2014/main" xmlns="" id="{9878B624-B08D-49AA-8E41-38615E2CCD35}"/>
              </a:ext>
            </a:extLst>
          </p:cNvPr>
          <p:cNvSpPr txBox="1"/>
          <p:nvPr/>
        </p:nvSpPr>
        <p:spPr>
          <a:xfrm>
            <a:off x="3012202" y="6092699"/>
            <a:ext cx="959723"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050" b="0" i="0" u="none" strike="noStrike" kern="1200" cap="none" spc="0" normalizeH="0" baseline="0" noProof="0">
                <a:ln>
                  <a:noFill/>
                </a:ln>
                <a:solidFill>
                  <a:prstClr val="black"/>
                </a:solidFill>
                <a:effectLst/>
                <a:uLnTx/>
                <a:uFillTx/>
                <a:latin typeface="Open Sans"/>
                <a:ea typeface="+mn-ea"/>
                <a:cs typeface="+mn-cs"/>
              </a:rPr>
              <a:t>Formal</a:t>
            </a:r>
          </a:p>
        </p:txBody>
      </p:sp>
      <p:sp>
        <p:nvSpPr>
          <p:cNvPr id="116" name="Rectangle 115">
            <a:extLst>
              <a:ext uri="{FF2B5EF4-FFF2-40B4-BE49-F238E27FC236}">
                <a16:creationId xmlns:a16="http://schemas.microsoft.com/office/drawing/2014/main" xmlns="" id="{FB9C92AF-4993-478C-A6A4-DD9B591FF663}"/>
              </a:ext>
            </a:extLst>
          </p:cNvPr>
          <p:cNvSpPr/>
          <p:nvPr/>
        </p:nvSpPr>
        <p:spPr>
          <a:xfrm>
            <a:off x="-6350" y="-1"/>
            <a:ext cx="7027256" cy="3810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7" name="TextBox 116">
            <a:extLst>
              <a:ext uri="{FF2B5EF4-FFF2-40B4-BE49-F238E27FC236}">
                <a16:creationId xmlns:a16="http://schemas.microsoft.com/office/drawing/2014/main" xmlns="" id="{D34A968A-54A0-4C08-82E8-D615D980AC2A}"/>
              </a:ext>
            </a:extLst>
          </p:cNvPr>
          <p:cNvSpPr txBox="1"/>
          <p:nvPr/>
        </p:nvSpPr>
        <p:spPr>
          <a:xfrm>
            <a:off x="-2682" y="-9654"/>
            <a:ext cx="6937863"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b="1" i="0" u="none" strike="noStrike" kern="1200" cap="none" spc="0" normalizeH="0" baseline="0" noProof="0">
                <a:ln>
                  <a:noFill/>
                </a:ln>
                <a:solidFill>
                  <a:srgbClr val="FFFFFF"/>
                </a:solidFill>
                <a:effectLst/>
                <a:uLnTx/>
                <a:uFillTx/>
                <a:latin typeface="Open Sans"/>
                <a:ea typeface="+mn-ea"/>
                <a:cs typeface="+mn-cs"/>
              </a:rPr>
              <a:t>BEATRICE: PERCEIVED ‘IMPORTANCE’ OF FSP RELATIONSHIPS</a:t>
            </a:r>
          </a:p>
        </p:txBody>
      </p:sp>
      <p:sp>
        <p:nvSpPr>
          <p:cNvPr id="47" name="Oval 46">
            <a:extLst>
              <a:ext uri="{FF2B5EF4-FFF2-40B4-BE49-F238E27FC236}">
                <a16:creationId xmlns:a16="http://schemas.microsoft.com/office/drawing/2014/main" xmlns="" id="{8085DF49-60FF-48C5-A2C9-44B04E19F84B}"/>
              </a:ext>
            </a:extLst>
          </p:cNvPr>
          <p:cNvSpPr/>
          <p:nvPr/>
        </p:nvSpPr>
        <p:spPr>
          <a:xfrm>
            <a:off x="2352947" y="1753368"/>
            <a:ext cx="188925" cy="19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8" name="TextBox 47">
            <a:extLst>
              <a:ext uri="{FF2B5EF4-FFF2-40B4-BE49-F238E27FC236}">
                <a16:creationId xmlns:a16="http://schemas.microsoft.com/office/drawing/2014/main" xmlns="" id="{FE2A1FD9-EB4D-49F3-9666-894B2BE75179}"/>
              </a:ext>
            </a:extLst>
          </p:cNvPr>
          <p:cNvSpPr txBox="1"/>
          <p:nvPr/>
        </p:nvSpPr>
        <p:spPr>
          <a:xfrm>
            <a:off x="2597612" y="1710269"/>
            <a:ext cx="24669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Family</a:t>
            </a:r>
          </a:p>
        </p:txBody>
      </p:sp>
      <p:sp>
        <p:nvSpPr>
          <p:cNvPr id="49" name="Oval 48">
            <a:extLst>
              <a:ext uri="{FF2B5EF4-FFF2-40B4-BE49-F238E27FC236}">
                <a16:creationId xmlns:a16="http://schemas.microsoft.com/office/drawing/2014/main" xmlns="" id="{709F6CE0-FEBD-49C2-97DB-09590A494A34}"/>
              </a:ext>
            </a:extLst>
          </p:cNvPr>
          <p:cNvSpPr/>
          <p:nvPr/>
        </p:nvSpPr>
        <p:spPr>
          <a:xfrm>
            <a:off x="2611037" y="2261049"/>
            <a:ext cx="188925" cy="19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0" name="TextBox 49">
            <a:extLst>
              <a:ext uri="{FF2B5EF4-FFF2-40B4-BE49-F238E27FC236}">
                <a16:creationId xmlns:a16="http://schemas.microsoft.com/office/drawing/2014/main" xmlns="" id="{CEF611A1-A953-4560-8246-7E7BC09A36E4}"/>
              </a:ext>
            </a:extLst>
          </p:cNvPr>
          <p:cNvSpPr txBox="1"/>
          <p:nvPr/>
        </p:nvSpPr>
        <p:spPr>
          <a:xfrm>
            <a:off x="2805486" y="2217950"/>
            <a:ext cx="9189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Merry-go-round</a:t>
            </a:r>
          </a:p>
        </p:txBody>
      </p:sp>
      <p:sp>
        <p:nvSpPr>
          <p:cNvPr id="51" name="Oval 50">
            <a:extLst>
              <a:ext uri="{FF2B5EF4-FFF2-40B4-BE49-F238E27FC236}">
                <a16:creationId xmlns:a16="http://schemas.microsoft.com/office/drawing/2014/main" xmlns="" id="{AB00087E-282A-423D-B511-5FEE22FDA03A}"/>
              </a:ext>
            </a:extLst>
          </p:cNvPr>
          <p:cNvSpPr/>
          <p:nvPr/>
        </p:nvSpPr>
        <p:spPr>
          <a:xfrm>
            <a:off x="3714745" y="4703643"/>
            <a:ext cx="188925" cy="19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2" name="TextBox 51">
            <a:extLst>
              <a:ext uri="{FF2B5EF4-FFF2-40B4-BE49-F238E27FC236}">
                <a16:creationId xmlns:a16="http://schemas.microsoft.com/office/drawing/2014/main" xmlns="" id="{7B1886AE-B57E-4D6D-949F-775ED9FF242D}"/>
              </a:ext>
            </a:extLst>
          </p:cNvPr>
          <p:cNvSpPr txBox="1"/>
          <p:nvPr/>
        </p:nvSpPr>
        <p:spPr>
          <a:xfrm>
            <a:off x="3961608" y="4643464"/>
            <a:ext cx="12075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Colleagues / friends</a:t>
            </a:r>
          </a:p>
        </p:txBody>
      </p:sp>
      <p:sp>
        <p:nvSpPr>
          <p:cNvPr id="53" name="Oval 52">
            <a:extLst>
              <a:ext uri="{FF2B5EF4-FFF2-40B4-BE49-F238E27FC236}">
                <a16:creationId xmlns:a16="http://schemas.microsoft.com/office/drawing/2014/main" xmlns="" id="{003DF38F-DFC4-4D57-A96C-EF450CFD79A6}"/>
              </a:ext>
            </a:extLst>
          </p:cNvPr>
          <p:cNvSpPr/>
          <p:nvPr/>
        </p:nvSpPr>
        <p:spPr>
          <a:xfrm>
            <a:off x="3615552" y="5308185"/>
            <a:ext cx="188925" cy="19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4" name="TextBox 53">
            <a:extLst>
              <a:ext uri="{FF2B5EF4-FFF2-40B4-BE49-F238E27FC236}">
                <a16:creationId xmlns:a16="http://schemas.microsoft.com/office/drawing/2014/main" xmlns="" id="{A29708E5-C8A4-45B6-A381-CEC07959453B}"/>
              </a:ext>
            </a:extLst>
          </p:cNvPr>
          <p:cNvSpPr txBox="1"/>
          <p:nvPr/>
        </p:nvSpPr>
        <p:spPr>
          <a:xfrm>
            <a:off x="3810000" y="5265086"/>
            <a:ext cx="24669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Welfare</a:t>
            </a:r>
          </a:p>
        </p:txBody>
      </p:sp>
      <p:sp>
        <p:nvSpPr>
          <p:cNvPr id="55" name="Oval 54">
            <a:extLst>
              <a:ext uri="{FF2B5EF4-FFF2-40B4-BE49-F238E27FC236}">
                <a16:creationId xmlns:a16="http://schemas.microsoft.com/office/drawing/2014/main" xmlns="" id="{1EF59DF2-7178-4E06-8BD5-E10621BFF14D}"/>
              </a:ext>
            </a:extLst>
          </p:cNvPr>
          <p:cNvSpPr/>
          <p:nvPr/>
        </p:nvSpPr>
        <p:spPr>
          <a:xfrm>
            <a:off x="2889107" y="3294265"/>
            <a:ext cx="188925" cy="1908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6" name="TextBox 55">
            <a:extLst>
              <a:ext uri="{FF2B5EF4-FFF2-40B4-BE49-F238E27FC236}">
                <a16:creationId xmlns:a16="http://schemas.microsoft.com/office/drawing/2014/main" xmlns="" id="{F44CC033-BE1C-4D92-8F65-E99F5DEED8CA}"/>
              </a:ext>
            </a:extLst>
          </p:cNvPr>
          <p:cNvSpPr txBox="1"/>
          <p:nvPr/>
        </p:nvSpPr>
        <p:spPr>
          <a:xfrm>
            <a:off x="3127468" y="3248957"/>
            <a:ext cx="90671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smtClean="0">
                <a:ln>
                  <a:noFill/>
                </a:ln>
                <a:solidFill>
                  <a:prstClr val="black"/>
                </a:solidFill>
                <a:effectLst/>
                <a:uLnTx/>
                <a:uFillTx/>
                <a:latin typeface="Open Sans"/>
                <a:ea typeface="+mn-ea"/>
                <a:cs typeface="+mn-cs"/>
              </a:rPr>
              <a:t>SACCO</a:t>
            </a:r>
            <a:endParaRPr kumimoji="0" lang="en-ZA" sz="12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57" name="TextBox 56">
            <a:extLst>
              <a:ext uri="{FF2B5EF4-FFF2-40B4-BE49-F238E27FC236}">
                <a16:creationId xmlns:a16="http://schemas.microsoft.com/office/drawing/2014/main" xmlns="" id="{87D21022-917E-41CB-A6B0-801D5F7065FB}"/>
              </a:ext>
            </a:extLst>
          </p:cNvPr>
          <p:cNvSpPr txBox="1"/>
          <p:nvPr/>
        </p:nvSpPr>
        <p:spPr>
          <a:xfrm>
            <a:off x="3078168" y="3932589"/>
            <a:ext cx="89807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smtClean="0">
                <a:ln>
                  <a:noFill/>
                </a:ln>
                <a:solidFill>
                  <a:prstClr val="black"/>
                </a:solidFill>
                <a:effectLst/>
                <a:uLnTx/>
                <a:uFillTx/>
                <a:latin typeface="Open Sans"/>
                <a:ea typeface="+mn-ea"/>
                <a:cs typeface="+mn-cs"/>
              </a:rPr>
              <a:t>Bank</a:t>
            </a:r>
            <a:endParaRPr kumimoji="0" lang="en-ZA" sz="12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58" name="Oval 57">
            <a:extLst>
              <a:ext uri="{FF2B5EF4-FFF2-40B4-BE49-F238E27FC236}">
                <a16:creationId xmlns:a16="http://schemas.microsoft.com/office/drawing/2014/main" xmlns="" id="{C7B3A491-5BE5-4622-8A78-5D2D8E39F5CF}"/>
              </a:ext>
            </a:extLst>
          </p:cNvPr>
          <p:cNvSpPr/>
          <p:nvPr/>
        </p:nvSpPr>
        <p:spPr>
          <a:xfrm>
            <a:off x="2839806" y="3932588"/>
            <a:ext cx="188925" cy="1908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1" name="Oval 60">
            <a:extLst>
              <a:ext uri="{FF2B5EF4-FFF2-40B4-BE49-F238E27FC236}">
                <a16:creationId xmlns:a16="http://schemas.microsoft.com/office/drawing/2014/main" xmlns="" id="{7B2DAF59-0D09-4ECD-9E2D-1788616FBDA3}"/>
              </a:ext>
            </a:extLst>
          </p:cNvPr>
          <p:cNvSpPr/>
          <p:nvPr/>
        </p:nvSpPr>
        <p:spPr>
          <a:xfrm>
            <a:off x="5578368" y="3294265"/>
            <a:ext cx="188925" cy="1908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2" name="TextBox 61">
            <a:extLst>
              <a:ext uri="{FF2B5EF4-FFF2-40B4-BE49-F238E27FC236}">
                <a16:creationId xmlns:a16="http://schemas.microsoft.com/office/drawing/2014/main" xmlns="" id="{65F5ADDA-B2DA-459B-A54B-B4045FF6CD21}"/>
              </a:ext>
            </a:extLst>
          </p:cNvPr>
          <p:cNvSpPr txBox="1"/>
          <p:nvPr/>
        </p:nvSpPr>
        <p:spPr>
          <a:xfrm>
            <a:off x="5816729" y="3248957"/>
            <a:ext cx="906711" cy="276999"/>
          </a:xfrm>
          <a:prstGeom prst="rect">
            <a:avLst/>
          </a:prstGeom>
          <a:noFill/>
        </p:spPr>
        <p:txBody>
          <a:bodyPr wrap="square" rtlCol="0">
            <a:spAutoFit/>
          </a:bodyPr>
          <a:lstStyle/>
          <a:p>
            <a:pPr lvl="0">
              <a:defRPr/>
            </a:pPr>
            <a:r>
              <a:rPr lang="en-ZA" sz="1200" dirty="0" smtClean="0">
                <a:solidFill>
                  <a:prstClr val="black"/>
                </a:solidFill>
              </a:rPr>
              <a:t>SACCO</a:t>
            </a:r>
            <a:endParaRPr kumimoji="0" lang="en-ZA" sz="12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63" name="TextBox 62">
            <a:extLst>
              <a:ext uri="{FF2B5EF4-FFF2-40B4-BE49-F238E27FC236}">
                <a16:creationId xmlns:a16="http://schemas.microsoft.com/office/drawing/2014/main" xmlns="" id="{7484EBBF-FC15-413C-8970-C008E38736E9}"/>
              </a:ext>
            </a:extLst>
          </p:cNvPr>
          <p:cNvSpPr txBox="1"/>
          <p:nvPr/>
        </p:nvSpPr>
        <p:spPr>
          <a:xfrm>
            <a:off x="5797580" y="3947103"/>
            <a:ext cx="89807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smtClean="0">
                <a:ln>
                  <a:noFill/>
                </a:ln>
                <a:solidFill>
                  <a:prstClr val="black"/>
                </a:solidFill>
                <a:effectLst/>
                <a:uLnTx/>
                <a:uFillTx/>
                <a:latin typeface="Open Sans"/>
                <a:ea typeface="+mn-ea"/>
                <a:cs typeface="+mn-cs"/>
              </a:rPr>
              <a:t>Bank</a:t>
            </a:r>
            <a:endParaRPr kumimoji="0" lang="en-ZA" sz="12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64" name="Oval 63">
            <a:extLst>
              <a:ext uri="{FF2B5EF4-FFF2-40B4-BE49-F238E27FC236}">
                <a16:creationId xmlns:a16="http://schemas.microsoft.com/office/drawing/2014/main" xmlns="" id="{7A40582C-AE16-45EC-8E65-DAAB917F91DA}"/>
              </a:ext>
            </a:extLst>
          </p:cNvPr>
          <p:cNvSpPr/>
          <p:nvPr/>
        </p:nvSpPr>
        <p:spPr>
          <a:xfrm>
            <a:off x="5559218" y="3947102"/>
            <a:ext cx="188925" cy="190800"/>
          </a:xfrm>
          <a:prstGeom prst="ellipse">
            <a:avLst/>
          </a:prstGeom>
          <a:solidFill>
            <a:schemeClr val="accent4">
              <a:lumMod val="90000"/>
              <a:lumOff val="1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8" name="Straight Arrow Connector 7">
            <a:extLst>
              <a:ext uri="{FF2B5EF4-FFF2-40B4-BE49-F238E27FC236}">
                <a16:creationId xmlns:a16="http://schemas.microsoft.com/office/drawing/2014/main" xmlns="" id="{7365D3D9-09D0-47D7-9A92-78A134BE6547}"/>
              </a:ext>
            </a:extLst>
          </p:cNvPr>
          <p:cNvCxnSpPr>
            <a:cxnSpLocks/>
          </p:cNvCxnSpPr>
          <p:nvPr/>
        </p:nvCxnSpPr>
        <p:spPr>
          <a:xfrm>
            <a:off x="3714745" y="3366736"/>
            <a:ext cx="1764000" cy="0"/>
          </a:xfrm>
          <a:prstGeom prst="straightConnector1">
            <a:avLst/>
          </a:prstGeom>
          <a:ln>
            <a:solidFill>
              <a:schemeClr val="accent4">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xmlns="" id="{56D15D6F-A514-40DC-B594-A64102C5AEE3}"/>
              </a:ext>
            </a:extLst>
          </p:cNvPr>
          <p:cNvCxnSpPr>
            <a:cxnSpLocks/>
          </p:cNvCxnSpPr>
          <p:nvPr/>
        </p:nvCxnSpPr>
        <p:spPr>
          <a:xfrm>
            <a:off x="3679105" y="4068688"/>
            <a:ext cx="1764000" cy="0"/>
          </a:xfrm>
          <a:prstGeom prst="straightConnector1">
            <a:avLst/>
          </a:prstGeom>
          <a:ln>
            <a:solidFill>
              <a:schemeClr val="accent4">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xmlns="" id="{C36262D9-44C9-451A-BB07-565D37A51521}"/>
              </a:ext>
            </a:extLst>
          </p:cNvPr>
          <p:cNvSpPr txBox="1"/>
          <p:nvPr/>
        </p:nvSpPr>
        <p:spPr>
          <a:xfrm>
            <a:off x="6825253" y="5497966"/>
            <a:ext cx="5223281" cy="892552"/>
          </a:xfrm>
          <a:prstGeom prst="rect">
            <a:avLst/>
          </a:prstGeom>
          <a:noFill/>
        </p:spPr>
        <p:txBody>
          <a:bodyPr wrap="square">
            <a:spAutoFit/>
          </a:bodyPr>
          <a:lstStyle>
            <a:defPPr>
              <a:defRPr lang="en-US"/>
            </a:defPPr>
            <a:lvl1pPr>
              <a:defRPr sz="1300" i="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prstClr val="black"/>
                </a:solidFill>
                <a:effectLst/>
                <a:uLnTx/>
                <a:uFillTx/>
                <a:latin typeface="Open Sans"/>
                <a:ea typeface="+mn-ea"/>
                <a:cs typeface="+mn-cs"/>
              </a:rPr>
              <a:t>       I sometimes need extra money to use at work, but I do not have the money at hand</a:t>
            </a:r>
            <a:r>
              <a:rPr kumimoji="0" lang="en-US" sz="1300" b="1" i="1" u="none" strike="noStrike" kern="1200" cap="none" spc="0" normalizeH="0" baseline="0" noProof="0">
                <a:ln>
                  <a:noFill/>
                </a:ln>
                <a:solidFill>
                  <a:prstClr val="black"/>
                </a:solidFill>
                <a:effectLst/>
                <a:uLnTx/>
                <a:uFillTx/>
                <a:latin typeface="Open Sans"/>
                <a:ea typeface="+mn-ea"/>
                <a:cs typeface="+mn-cs"/>
              </a:rPr>
              <a:t>, like I need 10k or 5k, then I would borrow from them (friends/ colleagues)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300" b="0" i="1" u="none" strike="noStrike" kern="1200" cap="none" spc="0" normalizeH="0" baseline="0" noProof="0">
              <a:ln>
                <a:noFill/>
              </a:ln>
              <a:solidFill>
                <a:prstClr val="black"/>
              </a:solidFill>
              <a:effectLst/>
              <a:uLnTx/>
              <a:uFillTx/>
              <a:latin typeface="Open Sans"/>
              <a:ea typeface="+mn-ea"/>
              <a:cs typeface="+mn-cs"/>
            </a:endParaRPr>
          </a:p>
        </p:txBody>
      </p:sp>
      <p:pic>
        <p:nvPicPr>
          <p:cNvPr id="72" name="Picture 71" descr="A close up of a logo&#10;&#10;Description automatically generated">
            <a:extLst>
              <a:ext uri="{FF2B5EF4-FFF2-40B4-BE49-F238E27FC236}">
                <a16:creationId xmlns:a16="http://schemas.microsoft.com/office/drawing/2014/main" xmlns="" id="{CDB7594D-4672-44E9-BF5F-F57FA24539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42966" y="5434085"/>
            <a:ext cx="328209" cy="216000"/>
          </a:xfrm>
          <a:prstGeom prst="rect">
            <a:avLst/>
          </a:prstGeom>
        </p:spPr>
      </p:pic>
      <p:sp>
        <p:nvSpPr>
          <p:cNvPr id="74" name="TextBox 73">
            <a:extLst>
              <a:ext uri="{FF2B5EF4-FFF2-40B4-BE49-F238E27FC236}">
                <a16:creationId xmlns:a16="http://schemas.microsoft.com/office/drawing/2014/main" xmlns="" id="{7AF40BF7-AA29-4E79-832F-65B3AF0C7B3B}"/>
              </a:ext>
            </a:extLst>
          </p:cNvPr>
          <p:cNvSpPr txBox="1"/>
          <p:nvPr/>
        </p:nvSpPr>
        <p:spPr>
          <a:xfrm>
            <a:off x="6674004" y="467482"/>
            <a:ext cx="5206461" cy="692497"/>
          </a:xfrm>
          <a:prstGeom prst="rect">
            <a:avLst/>
          </a:prstGeom>
          <a:noFill/>
        </p:spPr>
        <p:txBody>
          <a:bodyPr wrap="square">
            <a:spAutoFit/>
          </a:bodyPr>
          <a:lstStyle>
            <a:defPPr>
              <a:defRPr lang="en-US"/>
            </a:defPPr>
            <a:lvl1pPr lvl="0">
              <a:defRPr kumimoji="0" sz="1300" i="1" u="none" strike="noStrike" cap="none" spc="0" normalizeH="0" baseline="0">
                <a:ln>
                  <a:noFill/>
                </a:ln>
                <a:solidFill>
                  <a:prstClr val="black"/>
                </a:solidFill>
                <a:effectLst/>
                <a:uLnTx/>
                <a:uFillTx/>
                <a:latin typeface="Open San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0" i="1" u="none" strike="noStrike" kern="1200" cap="none" spc="0" normalizeH="0" baseline="0" noProof="0">
                <a:ln>
                  <a:noFill/>
                </a:ln>
                <a:solidFill>
                  <a:prstClr val="black"/>
                </a:solidFill>
                <a:effectLst/>
                <a:uLnTx/>
                <a:uFillTx/>
                <a:latin typeface="Open Sans"/>
                <a:ea typeface="+mn-ea"/>
                <a:cs typeface="+mn-cs"/>
              </a:rPr>
              <a:t>       I noticed people were doing some merry-go rounds and I decide to join and </a:t>
            </a:r>
            <a:r>
              <a:rPr kumimoji="0" lang="en-ZA" sz="1300" b="1" i="1" u="none" strike="noStrike" kern="1200" cap="none" spc="0" normalizeH="0" baseline="0" noProof="0">
                <a:ln>
                  <a:noFill/>
                </a:ln>
                <a:solidFill>
                  <a:prstClr val="black"/>
                </a:solidFill>
                <a:effectLst/>
                <a:uLnTx/>
                <a:uFillTx/>
                <a:latin typeface="Open Sans"/>
                <a:ea typeface="+mn-ea"/>
                <a:cs typeface="+mn-cs"/>
              </a:rPr>
              <a:t>later I got my contribution of 30k which I used to boost the business</a:t>
            </a:r>
          </a:p>
        </p:txBody>
      </p:sp>
      <p:pic>
        <p:nvPicPr>
          <p:cNvPr id="75" name="Picture 74" descr="A close up of a logo&#10;&#10;Description automatically generated">
            <a:extLst>
              <a:ext uri="{FF2B5EF4-FFF2-40B4-BE49-F238E27FC236}">
                <a16:creationId xmlns:a16="http://schemas.microsoft.com/office/drawing/2014/main" xmlns="" id="{3C42320D-4902-4A71-88ED-834D9C3A6D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83034" y="463711"/>
            <a:ext cx="328209" cy="216000"/>
          </a:xfrm>
          <a:prstGeom prst="rect">
            <a:avLst/>
          </a:prstGeom>
        </p:spPr>
      </p:pic>
      <p:sp>
        <p:nvSpPr>
          <p:cNvPr id="77" name="TextBox 76">
            <a:extLst>
              <a:ext uri="{FF2B5EF4-FFF2-40B4-BE49-F238E27FC236}">
                <a16:creationId xmlns:a16="http://schemas.microsoft.com/office/drawing/2014/main" xmlns="" id="{9F8E531B-9C0A-4EED-991C-AAC95020692B}"/>
              </a:ext>
            </a:extLst>
          </p:cNvPr>
          <p:cNvSpPr txBox="1"/>
          <p:nvPr/>
        </p:nvSpPr>
        <p:spPr>
          <a:xfrm>
            <a:off x="6928832" y="1557647"/>
            <a:ext cx="5206461" cy="1492716"/>
          </a:xfrm>
          <a:prstGeom prst="rect">
            <a:avLst/>
          </a:prstGeom>
          <a:noFill/>
        </p:spPr>
        <p:txBody>
          <a:bodyPr wrap="square">
            <a:spAutoFit/>
          </a:bodyPr>
          <a:lstStyle>
            <a:defPPr>
              <a:defRPr lang="en-US"/>
            </a:defPPr>
            <a:lvl1pPr lvl="0">
              <a:defRPr kumimoji="0" sz="1300" i="1" u="none" strike="noStrike" cap="none" spc="0" normalizeH="0" baseline="0">
                <a:ln>
                  <a:noFill/>
                </a:ln>
                <a:solidFill>
                  <a:prstClr val="black"/>
                </a:solidFill>
                <a:effectLst/>
                <a:uLnTx/>
                <a:uFillTx/>
                <a:latin typeface="Open San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0" i="1" u="none" strike="noStrike" kern="1200" cap="none" spc="0" normalizeH="0" baseline="0" noProof="0" dirty="0">
                <a:ln>
                  <a:noFill/>
                </a:ln>
                <a:solidFill>
                  <a:prstClr val="black"/>
                </a:solidFill>
                <a:effectLst/>
                <a:uLnTx/>
                <a:uFillTx/>
                <a:latin typeface="Open Sans"/>
                <a:ea typeface="+mn-ea"/>
                <a:cs typeface="+mn-cs"/>
              </a:rPr>
              <a:t>        We now started having the </a:t>
            </a:r>
            <a:r>
              <a:rPr lang="en-ZA" dirty="0"/>
              <a:t>SACCO</a:t>
            </a:r>
            <a:r>
              <a:rPr kumimoji="0" lang="en-ZA" sz="1300" b="0" i="1" u="none" strike="noStrike" kern="1200" cap="none" spc="0" normalizeH="0" baseline="0" noProof="0" dirty="0">
                <a:ln>
                  <a:noFill/>
                </a:ln>
                <a:solidFill>
                  <a:prstClr val="black"/>
                </a:solidFill>
                <a:effectLst/>
                <a:uLnTx/>
                <a:uFillTx/>
                <a:latin typeface="Open Sans"/>
                <a:ea typeface="+mn-ea"/>
                <a:cs typeface="+mn-cs"/>
              </a:rPr>
              <a:t>s where we would access loans, </a:t>
            </a:r>
            <a:r>
              <a:rPr kumimoji="0" lang="en-ZA" sz="1300" b="0" i="1" u="none" strike="noStrike" kern="1200" cap="none" spc="0" normalizeH="0" baseline="0" noProof="0" dirty="0" smtClean="0">
                <a:ln>
                  <a:noFill/>
                </a:ln>
                <a:solidFill>
                  <a:prstClr val="black"/>
                </a:solidFill>
                <a:effectLst/>
                <a:uLnTx/>
                <a:uFillTx/>
                <a:latin typeface="Open Sans"/>
                <a:ea typeface="+mn-ea"/>
                <a:cs typeface="+mn-cs"/>
              </a:rPr>
              <a:t>like</a:t>
            </a:r>
            <a:r>
              <a:rPr kumimoji="0" lang="en-ZA" sz="1300" b="0" i="1" u="none" strike="noStrike" kern="1200" cap="none" spc="0" normalizeH="0" noProof="0" dirty="0" smtClean="0">
                <a:ln>
                  <a:noFill/>
                </a:ln>
                <a:solidFill>
                  <a:prstClr val="black"/>
                </a:solidFill>
                <a:effectLst/>
                <a:uLnTx/>
                <a:uFillTx/>
                <a:latin typeface="Open Sans"/>
                <a:ea typeface="+mn-ea"/>
                <a:cs typeface="+mn-cs"/>
              </a:rPr>
              <a:t> my</a:t>
            </a:r>
            <a:r>
              <a:rPr lang="en-ZA" dirty="0" smtClean="0"/>
              <a:t> bank</a:t>
            </a:r>
            <a:r>
              <a:rPr kumimoji="0" lang="en-ZA" sz="1300" b="0" i="1" u="none" strike="noStrike" kern="1200" cap="none" spc="0" normalizeH="0" baseline="0" noProof="0" dirty="0" smtClean="0">
                <a:ln>
                  <a:noFill/>
                </a:ln>
                <a:solidFill>
                  <a:prstClr val="black"/>
                </a:solidFill>
                <a:effectLst/>
                <a:uLnTx/>
                <a:uFillTx/>
                <a:latin typeface="Open Sans"/>
                <a:ea typeface="+mn-ea"/>
                <a:cs typeface="+mn-cs"/>
              </a:rPr>
              <a:t> </a:t>
            </a:r>
            <a:r>
              <a:rPr kumimoji="0" lang="en-ZA" sz="1300" b="0" i="1" u="none" strike="noStrike" kern="1200" cap="none" spc="0" normalizeH="0" baseline="0" noProof="0" dirty="0">
                <a:ln>
                  <a:noFill/>
                </a:ln>
                <a:solidFill>
                  <a:prstClr val="black"/>
                </a:solidFill>
                <a:effectLst/>
                <a:uLnTx/>
                <a:uFillTx/>
                <a:latin typeface="Open Sans"/>
                <a:ea typeface="+mn-ea"/>
                <a:cs typeface="+mn-cs"/>
              </a:rPr>
              <a:t>where </a:t>
            </a:r>
            <a:r>
              <a:rPr kumimoji="0" lang="en-ZA" sz="1300" b="1" i="1" u="none" strike="noStrike" kern="1200" cap="none" spc="0" normalizeH="0" baseline="0" noProof="0" dirty="0">
                <a:ln>
                  <a:noFill/>
                </a:ln>
                <a:solidFill>
                  <a:prstClr val="black"/>
                </a:solidFill>
                <a:effectLst/>
                <a:uLnTx/>
                <a:uFillTx/>
                <a:latin typeface="Open Sans"/>
                <a:ea typeface="+mn-ea"/>
                <a:cs typeface="+mn-cs"/>
              </a:rPr>
              <a:t>I took my first loan of 100k. I invested it in the business and everything worked well…</a:t>
            </a:r>
            <a:r>
              <a:rPr kumimoji="0" lang="en-US" sz="1300" b="1" i="1" u="none" strike="noStrike" kern="1200" cap="none" spc="0" normalizeH="0" baseline="0" noProof="0" dirty="0">
                <a:ln>
                  <a:noFill/>
                </a:ln>
                <a:solidFill>
                  <a:prstClr val="black"/>
                </a:solidFill>
                <a:effectLst/>
                <a:uLnTx/>
                <a:uFillTx/>
                <a:latin typeface="Open Sans"/>
                <a:ea typeface="+mn-ea"/>
                <a:cs typeface="+mn-cs"/>
              </a:rPr>
              <a:t>but it got to a point some people were not able to pay their loans </a:t>
            </a:r>
            <a:r>
              <a:rPr kumimoji="0" lang="en-US" sz="1300" b="0" i="1" u="none" strike="noStrike" kern="1200" cap="none" spc="0" normalizeH="0" baseline="0" noProof="0" dirty="0">
                <a:ln>
                  <a:noFill/>
                </a:ln>
                <a:solidFill>
                  <a:prstClr val="black"/>
                </a:solidFill>
                <a:effectLst/>
                <a:uLnTx/>
                <a:uFillTx/>
                <a:latin typeface="Open Sans"/>
                <a:ea typeface="+mn-ea"/>
                <a:cs typeface="+mn-cs"/>
              </a:rPr>
              <a:t>and you know we were signatories for each other </a:t>
            </a:r>
            <a:r>
              <a:rPr kumimoji="0" lang="en-US" sz="1300" b="1" i="1" u="none" strike="noStrike" kern="1200" cap="none" spc="0" normalizeH="0" baseline="0" noProof="0" dirty="0">
                <a:ln>
                  <a:noFill/>
                </a:ln>
                <a:solidFill>
                  <a:prstClr val="black"/>
                </a:solidFill>
                <a:effectLst/>
                <a:uLnTx/>
                <a:uFillTx/>
                <a:latin typeface="Open Sans"/>
                <a:ea typeface="+mn-ea"/>
                <a:cs typeface="+mn-cs"/>
              </a:rPr>
              <a:t>so we had to pay </a:t>
            </a:r>
            <a:r>
              <a:rPr kumimoji="0" lang="en-US" sz="1300" b="0" i="1" u="none" strike="noStrike" kern="1200" cap="none" spc="0" normalizeH="0" baseline="0" noProof="0" dirty="0">
                <a:ln>
                  <a:noFill/>
                </a:ln>
                <a:solidFill>
                  <a:prstClr val="black"/>
                </a:solidFill>
                <a:effectLst/>
                <a:uLnTx/>
                <a:uFillTx/>
                <a:latin typeface="Open Sans"/>
                <a:ea typeface="+mn-ea"/>
                <a:cs typeface="+mn-cs"/>
              </a:rPr>
              <a:t>so as not lose our savings…There is a way </a:t>
            </a:r>
            <a:r>
              <a:rPr kumimoji="0" lang="en-US" sz="1300" b="1" i="1" u="none" strike="noStrike" kern="1200" cap="none" spc="0" normalizeH="0" baseline="0" noProof="0" dirty="0">
                <a:ln>
                  <a:noFill/>
                </a:ln>
                <a:solidFill>
                  <a:prstClr val="black"/>
                </a:solidFill>
                <a:effectLst/>
                <a:uLnTx/>
                <a:uFillTx/>
                <a:latin typeface="Open Sans"/>
                <a:ea typeface="+mn-ea"/>
                <a:cs typeface="+mn-cs"/>
              </a:rPr>
              <a:t>it benefited me and at the same time if affected my business negatively</a:t>
            </a:r>
            <a:endParaRPr kumimoji="0" lang="en-ZA" sz="1300" b="1" i="1" u="none" strike="noStrike" kern="1200" cap="none" spc="0" normalizeH="0" baseline="0" noProof="0" dirty="0">
              <a:ln>
                <a:noFill/>
              </a:ln>
              <a:solidFill>
                <a:prstClr val="black"/>
              </a:solidFill>
              <a:effectLst/>
              <a:uLnTx/>
              <a:uFillTx/>
              <a:latin typeface="Open Sans"/>
              <a:ea typeface="+mn-ea"/>
              <a:cs typeface="+mn-cs"/>
            </a:endParaRPr>
          </a:p>
        </p:txBody>
      </p:sp>
      <p:pic>
        <p:nvPicPr>
          <p:cNvPr id="78" name="Picture 77" descr="A close up of a logo&#10;&#10;Description automatically generated">
            <a:extLst>
              <a:ext uri="{FF2B5EF4-FFF2-40B4-BE49-F238E27FC236}">
                <a16:creationId xmlns:a16="http://schemas.microsoft.com/office/drawing/2014/main" xmlns="" id="{DD7D9AF7-1BDB-4C07-98B4-FE8CDE507E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28832" y="1498699"/>
            <a:ext cx="328209" cy="216000"/>
          </a:xfrm>
          <a:prstGeom prst="rect">
            <a:avLst/>
          </a:prstGeom>
        </p:spPr>
      </p:pic>
      <p:sp>
        <p:nvSpPr>
          <p:cNvPr id="80" name="TextBox 79">
            <a:extLst>
              <a:ext uri="{FF2B5EF4-FFF2-40B4-BE49-F238E27FC236}">
                <a16:creationId xmlns:a16="http://schemas.microsoft.com/office/drawing/2014/main" xmlns="" id="{91734CD4-438D-4EBD-95C5-E8B66ABA4A8A}"/>
              </a:ext>
            </a:extLst>
          </p:cNvPr>
          <p:cNvSpPr txBox="1"/>
          <p:nvPr/>
        </p:nvSpPr>
        <p:spPr>
          <a:xfrm>
            <a:off x="7077689" y="3415359"/>
            <a:ext cx="4970845" cy="1892826"/>
          </a:xfrm>
          <a:prstGeom prst="rect">
            <a:avLst/>
          </a:prstGeom>
          <a:noFill/>
        </p:spPr>
        <p:txBody>
          <a:bodyPr wrap="square">
            <a:spAutoFit/>
          </a:bodyPr>
          <a:lstStyle>
            <a:defPPr>
              <a:defRPr lang="en-US"/>
            </a:defPPr>
            <a:lvl1pPr lvl="0">
              <a:defRPr kumimoji="0" sz="1300" i="1" u="none" strike="noStrike" cap="none" spc="0" normalizeH="0" baseline="0">
                <a:ln>
                  <a:noFill/>
                </a:ln>
                <a:solidFill>
                  <a:prstClr val="black"/>
                </a:solidFill>
                <a:effectLst/>
                <a:uLnTx/>
                <a:uFillTx/>
                <a:latin typeface="Open Sans"/>
              </a:defRPr>
            </a:lvl1pPr>
          </a:lstStyle>
          <a:p>
            <a:pPr lvl="0">
              <a:defRPr/>
            </a:pPr>
            <a:r>
              <a:rPr kumimoji="0" lang="en-ZA" sz="1300" b="0" i="1" u="none" strike="noStrike" kern="1200" cap="none" spc="0" normalizeH="0" baseline="0" noProof="0" dirty="0">
                <a:ln>
                  <a:noFill/>
                </a:ln>
                <a:solidFill>
                  <a:prstClr val="black"/>
                </a:solidFill>
                <a:effectLst/>
                <a:uLnTx/>
                <a:uFillTx/>
                <a:latin typeface="Open Sans"/>
                <a:ea typeface="+mn-ea"/>
                <a:cs typeface="+mn-cs"/>
              </a:rPr>
              <a:t>          </a:t>
            </a:r>
            <a:r>
              <a:rPr kumimoji="0" lang="en-ZA" sz="1300" b="1" i="1" u="none" strike="noStrike" kern="1200" cap="none" spc="0" normalizeH="0" baseline="0" noProof="0" dirty="0">
                <a:ln>
                  <a:noFill/>
                </a:ln>
                <a:solidFill>
                  <a:prstClr val="black"/>
                </a:solidFill>
                <a:effectLst/>
                <a:uLnTx/>
                <a:uFillTx/>
                <a:latin typeface="Open Sans"/>
                <a:ea typeface="+mn-ea"/>
                <a:cs typeface="+mn-cs"/>
              </a:rPr>
              <a:t>I have borrowed close to 8 times from </a:t>
            </a:r>
            <a:r>
              <a:rPr lang="en-ZA" dirty="0" smtClean="0"/>
              <a:t>her bank </a:t>
            </a:r>
            <a:r>
              <a:rPr kumimoji="0" lang="en-ZA" sz="1300" b="0" i="1" u="none" strike="noStrike" kern="1200" cap="none" spc="0" normalizeH="0" baseline="0" noProof="0" dirty="0" smtClean="0">
                <a:ln>
                  <a:noFill/>
                </a:ln>
                <a:solidFill>
                  <a:prstClr val="black"/>
                </a:solidFill>
                <a:effectLst/>
                <a:uLnTx/>
                <a:uFillTx/>
                <a:latin typeface="Open Sans"/>
                <a:ea typeface="+mn-ea"/>
                <a:cs typeface="+mn-cs"/>
              </a:rPr>
              <a:t>amounts </a:t>
            </a:r>
            <a:r>
              <a:rPr kumimoji="0" lang="en-ZA" sz="1300" b="0" i="1" u="none" strike="noStrike" kern="1200" cap="none" spc="0" normalizeH="0" baseline="0" noProof="0" dirty="0">
                <a:ln>
                  <a:noFill/>
                </a:ln>
                <a:solidFill>
                  <a:prstClr val="black"/>
                </a:solidFill>
                <a:effectLst/>
                <a:uLnTx/>
                <a:uFillTx/>
                <a:latin typeface="Open Sans"/>
                <a:ea typeface="+mn-ea"/>
                <a:cs typeface="+mn-cs"/>
              </a:rPr>
              <a:t>ranging from 20k- 150k and every time I borrowed was to boost my business especially when I got big orders and I did not have enough money to fulfil the orders…</a:t>
            </a:r>
            <a:r>
              <a:rPr kumimoji="0" lang="en-ZA" sz="1300" b="1" i="1" u="none" strike="noStrike" kern="1200" cap="none" spc="0" normalizeH="0" baseline="0" noProof="0" dirty="0">
                <a:ln>
                  <a:noFill/>
                </a:ln>
                <a:solidFill>
                  <a:prstClr val="black"/>
                </a:solidFill>
                <a:effectLst/>
                <a:uLnTx/>
                <a:uFillTx/>
                <a:latin typeface="Open Sans"/>
                <a:ea typeface="+mn-ea"/>
                <a:cs typeface="+mn-cs"/>
              </a:rPr>
              <a:t>The last loan in 2016 was 150k from </a:t>
            </a:r>
            <a:r>
              <a:rPr lang="en-ZA" b="1" dirty="0" smtClean="0"/>
              <a:t>my bank</a:t>
            </a:r>
            <a:r>
              <a:rPr kumimoji="0" lang="en-ZA" sz="1300" b="1" i="1" u="none" strike="noStrike" kern="1200" cap="none" spc="0" normalizeH="0" baseline="0" noProof="0" dirty="0" smtClean="0">
                <a:ln>
                  <a:noFill/>
                </a:ln>
                <a:solidFill>
                  <a:prstClr val="black"/>
                </a:solidFill>
                <a:effectLst/>
                <a:uLnTx/>
                <a:uFillTx/>
                <a:latin typeface="Open Sans"/>
                <a:ea typeface="+mn-ea"/>
                <a:cs typeface="+mn-cs"/>
              </a:rPr>
              <a:t> </a:t>
            </a:r>
            <a:r>
              <a:rPr kumimoji="0" lang="en-ZA" sz="1300" b="1" i="1" u="none" strike="noStrike" kern="1200" cap="none" spc="0" normalizeH="0" baseline="0" noProof="0" dirty="0">
                <a:ln>
                  <a:noFill/>
                </a:ln>
                <a:solidFill>
                  <a:prstClr val="black"/>
                </a:solidFill>
                <a:effectLst/>
                <a:uLnTx/>
                <a:uFillTx/>
                <a:latin typeface="Open Sans"/>
                <a:ea typeface="+mn-ea"/>
                <a:cs typeface="+mn-cs"/>
              </a:rPr>
              <a:t>and I made a decision never to borrow again from any lending institution because I can only borrow as part of a group yet others who I guaranteed did not honour their payment terms</a:t>
            </a:r>
            <a:r>
              <a:rPr kumimoji="0" lang="en-ZA" sz="1300" b="0" i="1" u="none" strike="noStrike" kern="1200" cap="none" spc="0" normalizeH="0" baseline="0" noProof="0" dirty="0">
                <a:ln>
                  <a:noFill/>
                </a:ln>
                <a:solidFill>
                  <a:prstClr val="black"/>
                </a:solidFill>
                <a:effectLst/>
                <a:uLnTx/>
                <a:uFillTx/>
                <a:latin typeface="Open Sans"/>
                <a:ea typeface="+mn-ea"/>
                <a:cs typeface="+mn-cs"/>
              </a:rPr>
              <a:t>, which resulted in me paying for loans taken by others.</a:t>
            </a:r>
          </a:p>
        </p:txBody>
      </p:sp>
      <p:pic>
        <p:nvPicPr>
          <p:cNvPr id="81" name="Picture 80" descr="A close up of a logo&#10;&#10;Description automatically generated">
            <a:extLst>
              <a:ext uri="{FF2B5EF4-FFF2-40B4-BE49-F238E27FC236}">
                <a16:creationId xmlns:a16="http://schemas.microsoft.com/office/drawing/2014/main" xmlns="" id="{7BC33EA3-1EFB-4AA7-92C3-5B6A23B92F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29045" y="3414023"/>
            <a:ext cx="328209" cy="216000"/>
          </a:xfrm>
          <a:prstGeom prst="rect">
            <a:avLst/>
          </a:prstGeom>
        </p:spPr>
      </p:pic>
      <p:sp>
        <p:nvSpPr>
          <p:cNvPr id="5" name="Speech Bubble: Rectangle 4">
            <a:extLst>
              <a:ext uri="{FF2B5EF4-FFF2-40B4-BE49-F238E27FC236}">
                <a16:creationId xmlns:a16="http://schemas.microsoft.com/office/drawing/2014/main" xmlns="" id="{E5081204-EB7F-42FD-A2FE-9FC8D7C79609}"/>
              </a:ext>
            </a:extLst>
          </p:cNvPr>
          <p:cNvSpPr/>
          <p:nvPr/>
        </p:nvSpPr>
        <p:spPr>
          <a:xfrm>
            <a:off x="4072407" y="1921041"/>
            <a:ext cx="2466975" cy="1146430"/>
          </a:xfrm>
          <a:prstGeom prst="wedgeRectCallout">
            <a:avLst>
              <a:gd name="adj1" fmla="val -44162"/>
              <a:gd name="adj2" fmla="val 7078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ZA" sz="1200"/>
              <a:t>Deprioritised formal sources for loans due to bad past experiences. But, will family/friends be a reliable source for loans going forward? </a:t>
            </a:r>
          </a:p>
        </p:txBody>
      </p:sp>
    </p:spTree>
    <p:extLst>
      <p:ext uri="{BB962C8B-B14F-4D97-AF65-F5344CB8AC3E}">
        <p14:creationId xmlns:p14="http://schemas.microsoft.com/office/powerpoint/2010/main" val="10065510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49" grpId="0" animBg="1"/>
      <p:bldP spid="50" grpId="0"/>
      <p:bldP spid="51" grpId="0" animBg="1"/>
      <p:bldP spid="52" grpId="0"/>
      <p:bldP spid="53" grpId="0" animBg="1"/>
      <p:bldP spid="54" grpId="0"/>
      <p:bldP spid="55" grpId="0" animBg="1"/>
      <p:bldP spid="56" grpId="0"/>
      <p:bldP spid="57" grpId="0"/>
      <p:bldP spid="58" grpId="0" animBg="1"/>
      <p:bldP spid="61" grpId="0" animBg="1"/>
      <p:bldP spid="62" grpId="0"/>
      <p:bldP spid="63" grpId="0"/>
      <p:bldP spid="64" grpId="0" animBg="1"/>
      <p:bldP spid="71" grpId="0"/>
      <p:bldP spid="74" grpId="0"/>
      <p:bldP spid="77" grpId="0"/>
      <p:bldP spid="80" grpId="0"/>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a:xfrm>
            <a:off x="590548" y="6391765"/>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13" name="TextBox 12">
            <a:extLst>
              <a:ext uri="{FF2B5EF4-FFF2-40B4-BE49-F238E27FC236}">
                <a16:creationId xmlns:a16="http://schemas.microsoft.com/office/drawing/2014/main" xmlns="" id="{7B80B443-587C-4C42-B6E0-59EC089FBC1F}"/>
              </a:ext>
            </a:extLst>
          </p:cNvPr>
          <p:cNvSpPr txBox="1"/>
          <p:nvPr/>
        </p:nvSpPr>
        <p:spPr>
          <a:xfrm>
            <a:off x="1405058" y="1416063"/>
            <a:ext cx="3426132"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Government compliance </a:t>
            </a:r>
          </a:p>
        </p:txBody>
      </p:sp>
      <p:pic>
        <p:nvPicPr>
          <p:cNvPr id="14" name="Picture 13" descr="A close up of a logo&#10;&#10;Description automatically generated">
            <a:extLst>
              <a:ext uri="{FF2B5EF4-FFF2-40B4-BE49-F238E27FC236}">
                <a16:creationId xmlns:a16="http://schemas.microsoft.com/office/drawing/2014/main" xmlns="" id="{A5092D9E-BAEA-4F94-80DF-EA01C32AFC36}"/>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7960436" y="2703792"/>
            <a:ext cx="440890" cy="423638"/>
          </a:xfrm>
          <a:prstGeom prst="rect">
            <a:avLst/>
          </a:prstGeom>
        </p:spPr>
      </p:pic>
      <p:sp>
        <p:nvSpPr>
          <p:cNvPr id="15" name="TextBox 14">
            <a:extLst>
              <a:ext uri="{FF2B5EF4-FFF2-40B4-BE49-F238E27FC236}">
                <a16:creationId xmlns:a16="http://schemas.microsoft.com/office/drawing/2014/main" xmlns="" id="{DC3ABEAA-2037-4EA8-A1AC-8F4DEC95D625}"/>
              </a:ext>
            </a:extLst>
          </p:cNvPr>
          <p:cNvSpPr txBox="1"/>
          <p:nvPr/>
        </p:nvSpPr>
        <p:spPr>
          <a:xfrm>
            <a:off x="8541942" y="2767987"/>
            <a:ext cx="20241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Labour</a:t>
            </a:r>
            <a:endParaRPr kumimoji="0" lang="en-ZA" sz="1400" b="1" i="0" u="none" strike="noStrike" kern="1200" cap="none" spc="0" normalizeH="0" baseline="0" noProof="0">
              <a:ln>
                <a:noFill/>
              </a:ln>
              <a:solidFill>
                <a:srgbClr val="FFFFFF">
                  <a:lumMod val="75000"/>
                </a:srgbClr>
              </a:solidFill>
              <a:effectLst/>
              <a:uLnTx/>
              <a:uFillTx/>
              <a:latin typeface="Open Sans"/>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xmlns="" id="{2BB23CD3-1529-4606-A34E-1CD3019DE073}"/>
              </a:ext>
            </a:extLst>
          </p:cNvPr>
          <p:cNvPicPr>
            <a:picLocks noChangeAspect="1"/>
          </p:cNvPicPr>
          <p:nvPr/>
        </p:nvPicPr>
        <p:blipFill rotWithShape="1">
          <a:blip r:embed="rId4" cstate="screen">
            <a:lum bright="70000" contrast="-70000"/>
            <a:extLst>
              <a:ext uri="{28A0092B-C50C-407E-A947-70E740481C1C}">
                <a14:useLocalDpi xmlns:a14="http://schemas.microsoft.com/office/drawing/2010/main"/>
              </a:ext>
            </a:extLst>
          </a:blip>
          <a:srcRect/>
          <a:stretch/>
        </p:blipFill>
        <p:spPr>
          <a:xfrm>
            <a:off x="6729299" y="1343498"/>
            <a:ext cx="530820" cy="509920"/>
          </a:xfrm>
          <a:prstGeom prst="rect">
            <a:avLst/>
          </a:prstGeom>
        </p:spPr>
      </p:pic>
      <p:sp>
        <p:nvSpPr>
          <p:cNvPr id="17" name="TextBox 16">
            <a:extLst>
              <a:ext uri="{FF2B5EF4-FFF2-40B4-BE49-F238E27FC236}">
                <a16:creationId xmlns:a16="http://schemas.microsoft.com/office/drawing/2014/main" xmlns="" id="{A568165D-8E13-4A41-A2E4-EAA741749586}"/>
              </a:ext>
            </a:extLst>
          </p:cNvPr>
          <p:cNvSpPr txBox="1"/>
          <p:nvPr/>
        </p:nvSpPr>
        <p:spPr>
          <a:xfrm>
            <a:off x="7354880" y="1423130"/>
            <a:ext cx="23741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Business premises</a:t>
            </a:r>
          </a:p>
        </p:txBody>
      </p:sp>
      <p:pic>
        <p:nvPicPr>
          <p:cNvPr id="18" name="Picture 17" descr="A close up of a logo&#10;&#10;Description automatically generated">
            <a:extLst>
              <a:ext uri="{FF2B5EF4-FFF2-40B4-BE49-F238E27FC236}">
                <a16:creationId xmlns:a16="http://schemas.microsoft.com/office/drawing/2014/main" xmlns="" id="{E64EFC88-357D-4CD4-9E39-7788F6B9219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7102752" y="5200730"/>
            <a:ext cx="781993" cy="466179"/>
          </a:xfrm>
          <a:prstGeom prst="rect">
            <a:avLst/>
          </a:prstGeom>
        </p:spPr>
      </p:pic>
      <p:sp>
        <p:nvSpPr>
          <p:cNvPr id="19" name="TextBox 18">
            <a:extLst>
              <a:ext uri="{FF2B5EF4-FFF2-40B4-BE49-F238E27FC236}">
                <a16:creationId xmlns:a16="http://schemas.microsoft.com/office/drawing/2014/main" xmlns="" id="{DA48EDF9-D42E-4B14-95E8-C6CB885123A9}"/>
              </a:ext>
            </a:extLst>
          </p:cNvPr>
          <p:cNvSpPr txBox="1"/>
          <p:nvPr/>
        </p:nvSpPr>
        <p:spPr>
          <a:xfrm>
            <a:off x="6964364" y="5690099"/>
            <a:ext cx="2512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a:ln>
                  <a:noFill/>
                </a:ln>
                <a:solidFill>
                  <a:prstClr val="black"/>
                </a:solidFill>
                <a:effectLst/>
                <a:uLnTx/>
                <a:uFillTx/>
                <a:latin typeface="Open Sans"/>
                <a:ea typeface="+mn-ea"/>
                <a:cs typeface="+mn-cs"/>
              </a:rPr>
              <a:t>Suppliers</a:t>
            </a:r>
          </a:p>
        </p:txBody>
      </p:sp>
      <p:pic>
        <p:nvPicPr>
          <p:cNvPr id="20" name="Picture 19" descr="A close up of a logo&#10;&#10;Description automatically generated">
            <a:extLst>
              <a:ext uri="{FF2B5EF4-FFF2-40B4-BE49-F238E27FC236}">
                <a16:creationId xmlns:a16="http://schemas.microsoft.com/office/drawing/2014/main" xmlns="" id="{6047A2FB-A401-46CB-A073-B3EE3EF3ADC1}"/>
              </a:ext>
            </a:extLst>
          </p:cNvPr>
          <p:cNvPicPr>
            <a:picLocks noChangeAspect="1"/>
          </p:cNvPicPr>
          <p:nvPr/>
        </p:nvPicPr>
        <p:blipFill rotWithShape="1">
          <a:blip r:embed="rId6" cstate="screen">
            <a:lum bright="70000" contrast="-70000"/>
            <a:extLst>
              <a:ext uri="{28A0092B-C50C-407E-A947-70E740481C1C}">
                <a14:useLocalDpi xmlns:a14="http://schemas.microsoft.com/office/drawing/2010/main"/>
              </a:ext>
            </a:extLst>
          </a:blip>
          <a:srcRect/>
          <a:stretch/>
        </p:blipFill>
        <p:spPr>
          <a:xfrm>
            <a:off x="7960436" y="4004490"/>
            <a:ext cx="559211" cy="477417"/>
          </a:xfrm>
          <a:prstGeom prst="rect">
            <a:avLst/>
          </a:prstGeom>
        </p:spPr>
      </p:pic>
      <p:sp>
        <p:nvSpPr>
          <p:cNvPr id="21" name="TextBox 20">
            <a:extLst>
              <a:ext uri="{FF2B5EF4-FFF2-40B4-BE49-F238E27FC236}">
                <a16:creationId xmlns:a16="http://schemas.microsoft.com/office/drawing/2014/main" xmlns="" id="{CD95259F-6AEC-4E98-9098-2F5B6ABAF877}"/>
              </a:ext>
            </a:extLst>
          </p:cNvPr>
          <p:cNvSpPr txBox="1"/>
          <p:nvPr/>
        </p:nvSpPr>
        <p:spPr>
          <a:xfrm>
            <a:off x="3152114" y="5546935"/>
            <a:ext cx="230342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Customers</a:t>
            </a:r>
            <a:endParaRPr kumimoji="0" lang="en-ZA" sz="1100" b="0" i="0" u="none" strike="noStrike" kern="1200" cap="none" spc="0" normalizeH="0" baseline="0" noProof="0">
              <a:ln>
                <a:noFill/>
              </a:ln>
              <a:solidFill>
                <a:srgbClr val="FFFFFF">
                  <a:lumMod val="75000"/>
                </a:srgbClr>
              </a:solidFill>
              <a:effectLst/>
              <a:uLnTx/>
              <a:uFillTx/>
              <a:latin typeface="Open Sans"/>
              <a:ea typeface="+mn-ea"/>
              <a:cs typeface="+mn-cs"/>
            </a:endParaRPr>
          </a:p>
        </p:txBody>
      </p:sp>
      <p:pic>
        <p:nvPicPr>
          <p:cNvPr id="22" name="Picture 21" descr="A close up of a logo&#10;&#10;Description automatically generated">
            <a:extLst>
              <a:ext uri="{FF2B5EF4-FFF2-40B4-BE49-F238E27FC236}">
                <a16:creationId xmlns:a16="http://schemas.microsoft.com/office/drawing/2014/main" xmlns="" id="{57545E3C-13D3-4D8A-95AD-44287D768C1E}"/>
              </a:ext>
            </a:extLst>
          </p:cNvPr>
          <p:cNvPicPr>
            <a:picLocks noChangeAspect="1"/>
          </p:cNvPicPr>
          <p:nvPr/>
        </p:nvPicPr>
        <p:blipFill rotWithShape="1">
          <a:blip r:embed="rId7" cstate="screen">
            <a:lum bright="70000" contrast="-70000"/>
            <a:extLst>
              <a:ext uri="{28A0092B-C50C-407E-A947-70E740481C1C}">
                <a14:useLocalDpi xmlns:a14="http://schemas.microsoft.com/office/drawing/2010/main"/>
              </a:ext>
            </a:extLst>
          </a:blip>
          <a:srcRect/>
          <a:stretch/>
        </p:blipFill>
        <p:spPr>
          <a:xfrm>
            <a:off x="3768845" y="4205967"/>
            <a:ext cx="452773" cy="380360"/>
          </a:xfrm>
          <a:prstGeom prst="rect">
            <a:avLst/>
          </a:prstGeom>
          <a:ln>
            <a:noFill/>
          </a:ln>
        </p:spPr>
      </p:pic>
      <p:sp>
        <p:nvSpPr>
          <p:cNvPr id="23" name="TextBox 22">
            <a:extLst>
              <a:ext uri="{FF2B5EF4-FFF2-40B4-BE49-F238E27FC236}">
                <a16:creationId xmlns:a16="http://schemas.microsoft.com/office/drawing/2014/main" xmlns="" id="{C38B8AA5-CF81-4C85-8FFD-8B3DE99152A0}"/>
              </a:ext>
            </a:extLst>
          </p:cNvPr>
          <p:cNvSpPr txBox="1"/>
          <p:nvPr/>
        </p:nvSpPr>
        <p:spPr>
          <a:xfrm>
            <a:off x="1876520" y="4243199"/>
            <a:ext cx="17994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Record keeping</a:t>
            </a:r>
          </a:p>
        </p:txBody>
      </p:sp>
      <p:sp>
        <p:nvSpPr>
          <p:cNvPr id="25" name="TextBox 24">
            <a:extLst>
              <a:ext uri="{FF2B5EF4-FFF2-40B4-BE49-F238E27FC236}">
                <a16:creationId xmlns:a16="http://schemas.microsoft.com/office/drawing/2014/main" xmlns="" id="{3A5EA262-FD63-4198-B29E-D8A01135601D}"/>
              </a:ext>
            </a:extLst>
          </p:cNvPr>
          <p:cNvSpPr txBox="1"/>
          <p:nvPr/>
        </p:nvSpPr>
        <p:spPr>
          <a:xfrm>
            <a:off x="8519647" y="4162986"/>
            <a:ext cx="25120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Financial services</a:t>
            </a:r>
          </a:p>
        </p:txBody>
      </p:sp>
      <p:pic>
        <p:nvPicPr>
          <p:cNvPr id="26" name="Picture 25" descr="A close up of a logo&#10;&#10;Description automatically generated">
            <a:extLst>
              <a:ext uri="{FF2B5EF4-FFF2-40B4-BE49-F238E27FC236}">
                <a16:creationId xmlns:a16="http://schemas.microsoft.com/office/drawing/2014/main" xmlns="" id="{74A4D372-5FE2-4662-A676-480F14001E19}"/>
              </a:ext>
            </a:extLst>
          </p:cNvPr>
          <p:cNvPicPr>
            <a:picLocks noChangeAspect="1"/>
          </p:cNvPicPr>
          <p:nvPr/>
        </p:nvPicPr>
        <p:blipFill rotWithShape="1">
          <a:blip r:embed="rId8" cstate="screen">
            <a:lum bright="70000" contrast="-70000"/>
            <a:extLst>
              <a:ext uri="{28A0092B-C50C-407E-A947-70E740481C1C}">
                <a14:useLocalDpi xmlns:a14="http://schemas.microsoft.com/office/drawing/2010/main"/>
              </a:ext>
            </a:extLst>
          </a:blip>
          <a:srcRect/>
          <a:stretch/>
        </p:blipFill>
        <p:spPr>
          <a:xfrm>
            <a:off x="3768845" y="2672798"/>
            <a:ext cx="534982" cy="437982"/>
          </a:xfrm>
          <a:prstGeom prst="rect">
            <a:avLst/>
          </a:prstGeom>
        </p:spPr>
      </p:pic>
      <p:sp>
        <p:nvSpPr>
          <p:cNvPr id="27" name="TextBox 26">
            <a:extLst>
              <a:ext uri="{FF2B5EF4-FFF2-40B4-BE49-F238E27FC236}">
                <a16:creationId xmlns:a16="http://schemas.microsoft.com/office/drawing/2014/main" xmlns="" id="{3AE13465-3A80-4605-BBAC-17FA1C37A63D}"/>
              </a:ext>
            </a:extLst>
          </p:cNvPr>
          <p:cNvSpPr txBox="1"/>
          <p:nvPr/>
        </p:nvSpPr>
        <p:spPr>
          <a:xfrm>
            <a:off x="1140614" y="2703792"/>
            <a:ext cx="256132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Business association</a:t>
            </a:r>
          </a:p>
        </p:txBody>
      </p:sp>
      <p:pic>
        <p:nvPicPr>
          <p:cNvPr id="41" name="Picture 40">
            <a:extLst>
              <a:ext uri="{FF2B5EF4-FFF2-40B4-BE49-F238E27FC236}">
                <a16:creationId xmlns:a16="http://schemas.microsoft.com/office/drawing/2014/main" xmlns="" id="{50FFB849-B074-4BB6-800A-D399EEC777B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58614" y="1926054"/>
            <a:ext cx="3426132" cy="3421438"/>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xmlns="" id="{72F0F8EE-7AA5-41E4-94C2-E508E0DA6EFB}"/>
              </a:ext>
            </a:extLst>
          </p:cNvPr>
          <p:cNvPicPr>
            <a:picLocks noChangeAspect="1"/>
          </p:cNvPicPr>
          <p:nvPr/>
        </p:nvPicPr>
        <p:blipFill rotWithShape="1">
          <a:blip r:embed="rId10" cstate="screen">
            <a:lum bright="70000" contrast="-70000"/>
            <a:extLst>
              <a:ext uri="{28A0092B-C50C-407E-A947-70E740481C1C}">
                <a14:useLocalDpi xmlns:a14="http://schemas.microsoft.com/office/drawing/2010/main"/>
              </a:ext>
            </a:extLst>
          </a:blip>
          <a:srcRect/>
          <a:stretch/>
        </p:blipFill>
        <p:spPr>
          <a:xfrm>
            <a:off x="4651042" y="5041545"/>
            <a:ext cx="600559" cy="501816"/>
          </a:xfrm>
          <a:prstGeom prst="rect">
            <a:avLst/>
          </a:prstGeom>
        </p:spPr>
      </p:pic>
      <p:sp>
        <p:nvSpPr>
          <p:cNvPr id="2" name="TextBox 1">
            <a:extLst>
              <a:ext uri="{FF2B5EF4-FFF2-40B4-BE49-F238E27FC236}">
                <a16:creationId xmlns:a16="http://schemas.microsoft.com/office/drawing/2014/main" xmlns="" id="{442661AB-07ED-4EDE-BB1C-7D426692BE36}"/>
              </a:ext>
            </a:extLst>
          </p:cNvPr>
          <p:cNvSpPr txBox="1"/>
          <p:nvPr/>
        </p:nvSpPr>
        <p:spPr>
          <a:xfrm>
            <a:off x="5827013" y="1725185"/>
            <a:ext cx="65451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000" b="0" i="1" u="none" strike="noStrike" kern="1200" cap="none" spc="0" normalizeH="0" baseline="0" noProof="0">
                <a:ln>
                  <a:noFill/>
                </a:ln>
                <a:solidFill>
                  <a:prstClr val="black"/>
                </a:solidFill>
                <a:effectLst/>
                <a:uLnTx/>
                <a:uFillTx/>
                <a:latin typeface="Open Sans"/>
                <a:ea typeface="+mn-ea"/>
                <a:cs typeface="+mn-cs"/>
              </a:rPr>
              <a:t>High</a:t>
            </a:r>
          </a:p>
        </p:txBody>
      </p:sp>
      <p:pic>
        <p:nvPicPr>
          <p:cNvPr id="4" name="Picture 3" descr="A close up of a logo&#10;&#10;Description automatically generated">
            <a:extLst>
              <a:ext uri="{FF2B5EF4-FFF2-40B4-BE49-F238E27FC236}">
                <a16:creationId xmlns:a16="http://schemas.microsoft.com/office/drawing/2014/main" xmlns="" id="{42DD20C9-1AFD-463D-9AF7-5D809AF765E3}"/>
              </a:ext>
            </a:extLst>
          </p:cNvPr>
          <p:cNvPicPr>
            <a:picLocks noChangeAspect="1"/>
          </p:cNvPicPr>
          <p:nvPr/>
        </p:nvPicPr>
        <p:blipFill rotWithShape="1">
          <a:blip r:embed="rId11" cstate="screen">
            <a:lum bright="70000" contrast="-70000"/>
            <a:extLst>
              <a:ext uri="{28A0092B-C50C-407E-A947-70E740481C1C}">
                <a14:useLocalDpi xmlns:a14="http://schemas.microsoft.com/office/drawing/2010/main"/>
              </a:ext>
            </a:extLst>
          </a:blip>
          <a:srcRect/>
          <a:stretch/>
        </p:blipFill>
        <p:spPr>
          <a:xfrm>
            <a:off x="4986191" y="1305369"/>
            <a:ext cx="530820" cy="558121"/>
          </a:xfrm>
          <a:prstGeom prst="rect">
            <a:avLst/>
          </a:prstGeom>
        </p:spPr>
      </p:pic>
      <p:sp>
        <p:nvSpPr>
          <p:cNvPr id="24" name="Text Placeholder 2">
            <a:extLst>
              <a:ext uri="{FF2B5EF4-FFF2-40B4-BE49-F238E27FC236}">
                <a16:creationId xmlns:a16="http://schemas.microsoft.com/office/drawing/2014/main" xmlns="" id="{1F9E751C-EEE6-4F6B-ACB9-2CA8E104BE77}"/>
              </a:ext>
            </a:extLst>
          </p:cNvPr>
          <p:cNvSpPr>
            <a:spLocks noGrp="1"/>
          </p:cNvSpPr>
          <p:nvPr>
            <p:ph type="body" sz="quarter" idx="10"/>
          </p:nvPr>
        </p:nvSpPr>
        <p:spPr>
          <a:xfrm>
            <a:off x="170929" y="155325"/>
            <a:ext cx="12001502" cy="919797"/>
          </a:xfrm>
        </p:spPr>
        <p:txBody>
          <a:bodyPr/>
          <a:lstStyle/>
          <a:p>
            <a:pPr>
              <a:spcBef>
                <a:spcPts val="600"/>
              </a:spcBef>
            </a:pPr>
            <a:r>
              <a:rPr lang="en-ZA" sz="3200" b="1"/>
              <a:t>KEY FINDINGS</a:t>
            </a:r>
          </a:p>
          <a:p>
            <a:pPr>
              <a:spcBef>
                <a:spcPts val="600"/>
              </a:spcBef>
            </a:pPr>
            <a:r>
              <a:rPr lang="en-ZA" sz="1400" i="1"/>
              <a:t>Based on analysis of available survey data &amp; qualitative research with MSEs</a:t>
            </a:r>
          </a:p>
        </p:txBody>
      </p:sp>
    </p:spTree>
    <p:extLst>
      <p:ext uri="{BB962C8B-B14F-4D97-AF65-F5344CB8AC3E}">
        <p14:creationId xmlns:p14="http://schemas.microsoft.com/office/powerpoint/2010/main" val="28285276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a:extLst>
              <a:ext uri="{FF2B5EF4-FFF2-40B4-BE49-F238E27FC236}">
                <a16:creationId xmlns:a16="http://schemas.microsoft.com/office/drawing/2014/main" xmlns="" id="{6F3CCB94-3062-4962-8597-4111C894C35E}"/>
              </a:ext>
            </a:extLst>
          </p:cNvPr>
          <p:cNvGraphicFramePr/>
          <p:nvPr/>
        </p:nvGraphicFramePr>
        <p:xfrm>
          <a:off x="7496201" y="1484985"/>
          <a:ext cx="4776368" cy="46809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Chart 23">
            <a:extLst>
              <a:ext uri="{FF2B5EF4-FFF2-40B4-BE49-F238E27FC236}">
                <a16:creationId xmlns:a16="http://schemas.microsoft.com/office/drawing/2014/main" xmlns="" id="{99CBC385-4576-4E8A-BF6D-BA68C9CB328C}"/>
              </a:ext>
            </a:extLst>
          </p:cNvPr>
          <p:cNvGraphicFramePr/>
          <p:nvPr/>
        </p:nvGraphicFramePr>
        <p:xfrm>
          <a:off x="5003007" y="1497685"/>
          <a:ext cx="4776368" cy="46809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a:extLst>
              <a:ext uri="{FF2B5EF4-FFF2-40B4-BE49-F238E27FC236}">
                <a16:creationId xmlns:a16="http://schemas.microsoft.com/office/drawing/2014/main" xmlns="" id="{AACEE3B2-DA43-4CB9-8F55-C76660EAB9FA}"/>
              </a:ext>
            </a:extLst>
          </p:cNvPr>
          <p:cNvGraphicFramePr/>
          <p:nvPr/>
        </p:nvGraphicFramePr>
        <p:xfrm>
          <a:off x="2488406" y="1497685"/>
          <a:ext cx="4776368" cy="4680992"/>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 Placeholder 2">
            <a:extLst>
              <a:ext uri="{FF2B5EF4-FFF2-40B4-BE49-F238E27FC236}">
                <a16:creationId xmlns:a16="http://schemas.microsoft.com/office/drawing/2014/main" xmlns="" id="{8086D1C1-1CEB-4164-8BC4-9884CE5FE0DB}"/>
              </a:ext>
            </a:extLst>
          </p:cNvPr>
          <p:cNvSpPr>
            <a:spLocks noGrp="1"/>
          </p:cNvSpPr>
          <p:nvPr>
            <p:ph type="body" sz="quarter" idx="10"/>
          </p:nvPr>
        </p:nvSpPr>
        <p:spPr>
          <a:xfrm>
            <a:off x="935581" y="194550"/>
            <a:ext cx="9797042" cy="493099"/>
          </a:xfrm>
        </p:spPr>
        <p:txBody>
          <a:bodyPr/>
          <a:lstStyle/>
          <a:p>
            <a:r>
              <a:rPr lang="en-ZA" b="1"/>
              <a:t>Suppliers</a:t>
            </a:r>
          </a:p>
        </p:txBody>
      </p:sp>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cxnSp>
        <p:nvCxnSpPr>
          <p:cNvPr id="27" name="Straight Connector 26">
            <a:extLst>
              <a:ext uri="{FF2B5EF4-FFF2-40B4-BE49-F238E27FC236}">
                <a16:creationId xmlns:a16="http://schemas.microsoft.com/office/drawing/2014/main" xmlns="" id="{EDA3DC29-C2AB-40EC-AA49-29103ED213F0}"/>
              </a:ext>
            </a:extLst>
          </p:cNvPr>
          <p:cNvCxnSpPr>
            <a:cxnSpLocks/>
          </p:cNvCxnSpPr>
          <p:nvPr/>
        </p:nvCxnSpPr>
        <p:spPr>
          <a:xfrm>
            <a:off x="2238375" y="994676"/>
            <a:ext cx="0" cy="518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DD070971-9197-499C-B99C-905F08876829}"/>
              </a:ext>
            </a:extLst>
          </p:cNvPr>
          <p:cNvCxnSpPr>
            <a:cxnSpLocks/>
          </p:cNvCxnSpPr>
          <p:nvPr/>
        </p:nvCxnSpPr>
        <p:spPr>
          <a:xfrm>
            <a:off x="4726781" y="994676"/>
            <a:ext cx="0" cy="518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B35EC013-9D17-442D-B5D0-22E1006093C4}"/>
              </a:ext>
            </a:extLst>
          </p:cNvPr>
          <p:cNvCxnSpPr>
            <a:cxnSpLocks/>
          </p:cNvCxnSpPr>
          <p:nvPr/>
        </p:nvCxnSpPr>
        <p:spPr>
          <a:xfrm>
            <a:off x="7215187" y="994676"/>
            <a:ext cx="0" cy="518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16ECEE9C-82DC-4A2A-AC02-20F2F67AEA88}"/>
              </a:ext>
            </a:extLst>
          </p:cNvPr>
          <p:cNvCxnSpPr>
            <a:cxnSpLocks/>
          </p:cNvCxnSpPr>
          <p:nvPr/>
        </p:nvCxnSpPr>
        <p:spPr>
          <a:xfrm>
            <a:off x="9703593" y="994676"/>
            <a:ext cx="0" cy="518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4" name="Picture 3" descr="A close up of a logo&#10;&#10;Description automatically generated">
            <a:extLst>
              <a:ext uri="{FF2B5EF4-FFF2-40B4-BE49-F238E27FC236}">
                <a16:creationId xmlns:a16="http://schemas.microsoft.com/office/drawing/2014/main" xmlns="" id="{BE99DD73-85C0-46C1-A556-0415FFCDE0A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90498" y="241722"/>
            <a:ext cx="631476" cy="376450"/>
          </a:xfrm>
          <a:prstGeom prst="rect">
            <a:avLst/>
          </a:prstGeom>
        </p:spPr>
      </p:pic>
      <p:graphicFrame>
        <p:nvGraphicFramePr>
          <p:cNvPr id="7" name="Chart 6">
            <a:extLst>
              <a:ext uri="{FF2B5EF4-FFF2-40B4-BE49-F238E27FC236}">
                <a16:creationId xmlns:a16="http://schemas.microsoft.com/office/drawing/2014/main" xmlns="" id="{30CE2100-1905-4648-A54E-E731B55CC429}"/>
              </a:ext>
            </a:extLst>
          </p:cNvPr>
          <p:cNvGraphicFramePr/>
          <p:nvPr/>
        </p:nvGraphicFramePr>
        <p:xfrm>
          <a:off x="102471" y="1495925"/>
          <a:ext cx="4636623" cy="470582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5" name="Table 24">
            <a:extLst>
              <a:ext uri="{FF2B5EF4-FFF2-40B4-BE49-F238E27FC236}">
                <a16:creationId xmlns:a16="http://schemas.microsoft.com/office/drawing/2014/main" xmlns="" id="{FCA6333C-4E9D-46CD-AF17-0ADABD83275E}"/>
              </a:ext>
            </a:extLst>
          </p:cNvPr>
          <p:cNvGraphicFramePr>
            <a:graphicFrameLocks noGrp="1"/>
          </p:cNvGraphicFramePr>
          <p:nvPr/>
        </p:nvGraphicFramePr>
        <p:xfrm>
          <a:off x="641559" y="1756512"/>
          <a:ext cx="1477560" cy="4356002"/>
        </p:xfrm>
        <a:graphic>
          <a:graphicData uri="http://schemas.openxmlformats.org/drawingml/2006/table">
            <a:tbl>
              <a:tblPr>
                <a:tableStyleId>{5C22544A-7EE6-4342-B048-85BDC9FD1C3A}</a:tableStyleId>
              </a:tblPr>
              <a:tblGrid>
                <a:gridCol w="1477560">
                  <a:extLst>
                    <a:ext uri="{9D8B030D-6E8A-4147-A177-3AD203B41FA5}">
                      <a16:colId xmlns:a16="http://schemas.microsoft.com/office/drawing/2014/main" xmlns="" val="4108215550"/>
                    </a:ext>
                  </a:extLst>
                </a:gridCol>
              </a:tblGrid>
              <a:tr h="622286">
                <a:tc>
                  <a:txBody>
                    <a:bodyPr/>
                    <a:lstStyle/>
                    <a:p>
                      <a:pPr algn="r" fontAlgn="b"/>
                      <a:r>
                        <a:rPr lang="en-ZA" sz="1200" u="none" strike="noStrike">
                          <a:effectLst/>
                        </a:rPr>
                        <a:t>MSMEs</a:t>
                      </a:r>
                      <a:endParaRPr lang="en-ZA" sz="12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510084696"/>
                  </a:ext>
                </a:extLst>
              </a:tr>
              <a:tr h="622286">
                <a:tc>
                  <a:txBody>
                    <a:bodyPr/>
                    <a:lstStyle/>
                    <a:p>
                      <a:pPr algn="r" fontAlgn="b"/>
                      <a:r>
                        <a:rPr lang="en-ZA" sz="1200" u="none" strike="noStrike">
                          <a:effectLst/>
                        </a:rPr>
                        <a:t>Individual suppliers</a:t>
                      </a:r>
                      <a:endParaRPr lang="en-ZA" sz="12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566133509"/>
                  </a:ext>
                </a:extLst>
              </a:tr>
              <a:tr h="622286">
                <a:tc>
                  <a:txBody>
                    <a:bodyPr/>
                    <a:lstStyle/>
                    <a:p>
                      <a:pPr algn="r" fontAlgn="b"/>
                      <a:r>
                        <a:rPr lang="en-ZA" sz="1200" u="none" strike="noStrike">
                          <a:effectLst/>
                        </a:rPr>
                        <a:t>Farmers</a:t>
                      </a:r>
                      <a:endParaRPr lang="en-ZA" sz="12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79288397"/>
                  </a:ext>
                </a:extLst>
              </a:tr>
              <a:tr h="622286">
                <a:tc>
                  <a:txBody>
                    <a:bodyPr/>
                    <a:lstStyle/>
                    <a:p>
                      <a:pPr algn="r" fontAlgn="b"/>
                      <a:r>
                        <a:rPr lang="en-ZA" sz="1200" u="none" strike="noStrike">
                          <a:effectLst/>
                        </a:rPr>
                        <a:t>Non-MSMEs</a:t>
                      </a:r>
                      <a:endParaRPr lang="en-ZA" sz="12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4165621371"/>
                  </a:ext>
                </a:extLst>
              </a:tr>
              <a:tr h="622286">
                <a:tc>
                  <a:txBody>
                    <a:bodyPr/>
                    <a:lstStyle/>
                    <a:p>
                      <a:pPr algn="r" fontAlgn="b"/>
                      <a:r>
                        <a:rPr lang="en-ZA" sz="1200" u="none" strike="noStrike">
                          <a:effectLst/>
                        </a:rPr>
                        <a:t>Direct imports</a:t>
                      </a:r>
                      <a:endParaRPr lang="en-ZA" sz="12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547801807"/>
                  </a:ext>
                </a:extLst>
              </a:tr>
              <a:tr h="622286">
                <a:tc>
                  <a:txBody>
                    <a:bodyPr/>
                    <a:lstStyle/>
                    <a:p>
                      <a:pPr algn="r" fontAlgn="b"/>
                      <a:r>
                        <a:rPr lang="en-ZA" sz="1200" u="none" strike="noStrike">
                          <a:effectLst/>
                        </a:rPr>
                        <a:t>Other (Specify)</a:t>
                      </a:r>
                      <a:endParaRPr lang="en-ZA" sz="12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707172178"/>
                  </a:ext>
                </a:extLst>
              </a:tr>
              <a:tr h="622286">
                <a:tc>
                  <a:txBody>
                    <a:bodyPr/>
                    <a:lstStyle/>
                    <a:p>
                      <a:pPr algn="r" fontAlgn="b"/>
                      <a:r>
                        <a:rPr lang="en-ZA" sz="1200" u="none" strike="noStrike">
                          <a:effectLst/>
                        </a:rPr>
                        <a:t>Government</a:t>
                      </a:r>
                      <a:endParaRPr lang="en-ZA" sz="12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4260760367"/>
                  </a:ext>
                </a:extLst>
              </a:tr>
            </a:tbl>
          </a:graphicData>
        </a:graphic>
      </p:graphicFrame>
      <p:sp>
        <p:nvSpPr>
          <p:cNvPr id="26" name="TextBox 25">
            <a:extLst>
              <a:ext uri="{FF2B5EF4-FFF2-40B4-BE49-F238E27FC236}">
                <a16:creationId xmlns:a16="http://schemas.microsoft.com/office/drawing/2014/main" xmlns="" id="{7EB79031-A24B-4541-88F2-6B70DF74E11A}"/>
              </a:ext>
            </a:extLst>
          </p:cNvPr>
          <p:cNvSpPr txBox="1"/>
          <p:nvPr/>
        </p:nvSpPr>
        <p:spPr>
          <a:xfrm>
            <a:off x="190498" y="1209690"/>
            <a:ext cx="1971678"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prstClr val="black"/>
                </a:solidFill>
                <a:effectLst/>
                <a:uLnTx/>
                <a:uFillTx/>
                <a:latin typeface="Open Sans"/>
                <a:ea typeface="+mn-ea"/>
                <a:cs typeface="+mn-cs"/>
              </a:rPr>
              <a:t>Main source of inputs/ purchases:</a:t>
            </a:r>
          </a:p>
        </p:txBody>
      </p:sp>
      <p:cxnSp>
        <p:nvCxnSpPr>
          <p:cNvPr id="41" name="Straight Connector 40">
            <a:extLst>
              <a:ext uri="{FF2B5EF4-FFF2-40B4-BE49-F238E27FC236}">
                <a16:creationId xmlns:a16="http://schemas.microsoft.com/office/drawing/2014/main" xmlns="" id="{CBD2515D-349A-4282-9872-332BA1C7D4E0}"/>
              </a:ext>
            </a:extLst>
          </p:cNvPr>
          <p:cNvCxnSpPr>
            <a:cxnSpLocks/>
          </p:cNvCxnSpPr>
          <p:nvPr/>
        </p:nvCxnSpPr>
        <p:spPr>
          <a:xfrm flipH="1">
            <a:off x="102471" y="236447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E3EE57F7-F096-43EB-8A79-162FBBE4C60B}"/>
              </a:ext>
            </a:extLst>
          </p:cNvPr>
          <p:cNvCxnSpPr>
            <a:cxnSpLocks/>
          </p:cNvCxnSpPr>
          <p:nvPr/>
        </p:nvCxnSpPr>
        <p:spPr>
          <a:xfrm flipH="1">
            <a:off x="102471" y="297915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A83763E9-0426-4E81-ABF5-868B676B37B2}"/>
              </a:ext>
            </a:extLst>
          </p:cNvPr>
          <p:cNvCxnSpPr>
            <a:cxnSpLocks/>
          </p:cNvCxnSpPr>
          <p:nvPr/>
        </p:nvCxnSpPr>
        <p:spPr>
          <a:xfrm flipH="1">
            <a:off x="102471" y="359383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432E16F2-9350-4F71-A1AF-A81EF0872199}"/>
              </a:ext>
            </a:extLst>
          </p:cNvPr>
          <p:cNvCxnSpPr>
            <a:cxnSpLocks/>
          </p:cNvCxnSpPr>
          <p:nvPr/>
        </p:nvCxnSpPr>
        <p:spPr>
          <a:xfrm flipH="1">
            <a:off x="102471" y="420851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F52B32D0-DFFB-4703-A86D-78D16C5AD2F0}"/>
              </a:ext>
            </a:extLst>
          </p:cNvPr>
          <p:cNvCxnSpPr>
            <a:cxnSpLocks/>
          </p:cNvCxnSpPr>
          <p:nvPr/>
        </p:nvCxnSpPr>
        <p:spPr>
          <a:xfrm flipH="1">
            <a:off x="102471" y="482319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BF4DDF55-E517-4F0D-9590-411910ED49FC}"/>
              </a:ext>
            </a:extLst>
          </p:cNvPr>
          <p:cNvCxnSpPr>
            <a:cxnSpLocks/>
          </p:cNvCxnSpPr>
          <p:nvPr/>
        </p:nvCxnSpPr>
        <p:spPr>
          <a:xfrm flipH="1">
            <a:off x="102471" y="543787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60606CDA-58DB-4396-ACAE-90178C2157F0}"/>
              </a:ext>
            </a:extLst>
          </p:cNvPr>
          <p:cNvSpPr txBox="1"/>
          <p:nvPr/>
        </p:nvSpPr>
        <p:spPr>
          <a:xfrm>
            <a:off x="653095" y="6393206"/>
            <a:ext cx="62266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a:ln>
                  <a:noFill/>
                </a:ln>
                <a:solidFill>
                  <a:prstClr val="black">
                    <a:lumMod val="65000"/>
                    <a:lumOff val="35000"/>
                  </a:prstClr>
                </a:solidFill>
                <a:effectLst/>
                <a:uLnTx/>
                <a:uFillTx/>
                <a:latin typeface="Open Sans"/>
                <a:ea typeface="+mn-ea"/>
                <a:cs typeface="+mn-cs"/>
              </a:rPr>
              <a:t>Source: MSME Survey 2016</a:t>
            </a:r>
          </a:p>
        </p:txBody>
      </p:sp>
      <p:sp>
        <p:nvSpPr>
          <p:cNvPr id="6" name="TextBox 5">
            <a:extLst>
              <a:ext uri="{FF2B5EF4-FFF2-40B4-BE49-F238E27FC236}">
                <a16:creationId xmlns:a16="http://schemas.microsoft.com/office/drawing/2014/main" xmlns="" id="{EEA9734F-7819-491E-8B79-338A2C72F47E}"/>
              </a:ext>
            </a:extLst>
          </p:cNvPr>
          <p:cNvSpPr txBox="1"/>
          <p:nvPr/>
        </p:nvSpPr>
        <p:spPr>
          <a:xfrm>
            <a:off x="2390408" y="863476"/>
            <a:ext cx="2202984"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50000"/>
                  </a:srgbClr>
                </a:solidFill>
                <a:effectLst/>
                <a:uLnTx/>
                <a:uFillTx/>
                <a:latin typeface="Open Sans"/>
                <a:ea typeface="+mn-ea"/>
                <a:cs typeface="+mn-cs"/>
              </a:rPr>
              <a:t>MOSTLY INFORMAL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FFFFFF">
                    <a:lumMod val="50000"/>
                  </a:srgbClr>
                </a:solidFill>
                <a:effectLst/>
                <a:uLnTx/>
                <a:uFillTx/>
                <a:latin typeface="Open Sans"/>
                <a:ea typeface="+mn-ea"/>
                <a:cs typeface="+mn-cs"/>
              </a:rPr>
              <a:t>770,000 enterprises</a:t>
            </a:r>
          </a:p>
        </p:txBody>
      </p:sp>
      <p:sp>
        <p:nvSpPr>
          <p:cNvPr id="8" name="TextBox 7">
            <a:extLst>
              <a:ext uri="{FF2B5EF4-FFF2-40B4-BE49-F238E27FC236}">
                <a16:creationId xmlns:a16="http://schemas.microsoft.com/office/drawing/2014/main" xmlns="" id="{778795EC-9D47-4522-8D18-7F77B93B36B8}"/>
              </a:ext>
            </a:extLst>
          </p:cNvPr>
          <p:cNvSpPr txBox="1"/>
          <p:nvPr/>
        </p:nvSpPr>
        <p:spPr>
          <a:xfrm>
            <a:off x="4855520" y="875334"/>
            <a:ext cx="2249570"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001E28">
                    <a:lumMod val="75000"/>
                    <a:lumOff val="25000"/>
                  </a:srgbClr>
                </a:solidFill>
                <a:effectLst/>
                <a:uLnTx/>
                <a:uFillTx/>
                <a:latin typeface="Open Sans"/>
                <a:ea typeface="+mn-ea"/>
                <a:cs typeface="+mn-cs"/>
              </a:rPr>
              <a:t>IN BETWEENS</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001E28">
                    <a:lumMod val="75000"/>
                    <a:lumOff val="25000"/>
                  </a:srgbClr>
                </a:solidFill>
                <a:effectLst/>
                <a:uLnTx/>
                <a:uFillTx/>
                <a:latin typeface="Open Sans"/>
                <a:ea typeface="+mn-ea"/>
                <a:cs typeface="+mn-cs"/>
              </a:rPr>
              <a:t>200,000 enterprises</a:t>
            </a:r>
          </a:p>
        </p:txBody>
      </p:sp>
      <p:sp>
        <p:nvSpPr>
          <p:cNvPr id="9" name="TextBox 8">
            <a:extLst>
              <a:ext uri="{FF2B5EF4-FFF2-40B4-BE49-F238E27FC236}">
                <a16:creationId xmlns:a16="http://schemas.microsoft.com/office/drawing/2014/main" xmlns="" id="{1A09C619-CEBC-4AA8-8566-7A5EE3ACD3C2}"/>
              </a:ext>
            </a:extLst>
          </p:cNvPr>
          <p:cNvSpPr txBox="1"/>
          <p:nvPr/>
        </p:nvSpPr>
        <p:spPr>
          <a:xfrm>
            <a:off x="7443419" y="875334"/>
            <a:ext cx="1982551"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prstClr val="black">
                    <a:lumMod val="75000"/>
                    <a:lumOff val="25000"/>
                  </a:prstClr>
                </a:solidFill>
                <a:effectLst/>
                <a:uLnTx/>
                <a:uFillTx/>
                <a:latin typeface="Open Sans"/>
                <a:ea typeface="+mn-ea"/>
                <a:cs typeface="+mn-cs"/>
              </a:rPr>
              <a:t>MOSTLY FORMAL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prstClr val="black">
                    <a:lumMod val="75000"/>
                    <a:lumOff val="25000"/>
                  </a:prstClr>
                </a:solidFill>
                <a:effectLst/>
                <a:uLnTx/>
                <a:uFillTx/>
                <a:latin typeface="Open Sans"/>
                <a:ea typeface="+mn-ea"/>
                <a:cs typeface="+mn-cs"/>
              </a:rPr>
              <a:t>80,000 enterprises</a:t>
            </a:r>
          </a:p>
        </p:txBody>
      </p:sp>
      <p:sp>
        <p:nvSpPr>
          <p:cNvPr id="10" name="TextBox 9">
            <a:extLst>
              <a:ext uri="{FF2B5EF4-FFF2-40B4-BE49-F238E27FC236}">
                <a16:creationId xmlns:a16="http://schemas.microsoft.com/office/drawing/2014/main" xmlns="" id="{DC033EEF-B885-4BB0-A6C8-43100FAFB6CB}"/>
              </a:ext>
            </a:extLst>
          </p:cNvPr>
          <p:cNvSpPr txBox="1"/>
          <p:nvPr/>
        </p:nvSpPr>
        <p:spPr>
          <a:xfrm>
            <a:off x="10011715" y="875334"/>
            <a:ext cx="1828800"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8B0E3A"/>
                </a:solidFill>
                <a:effectLst/>
                <a:uLnTx/>
                <a:uFillTx/>
                <a:latin typeface="Open Sans"/>
                <a:ea typeface="+mn-ea"/>
                <a:cs typeface="+mn-cs"/>
              </a:rPr>
              <a:t>NAIROBI TOTAL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8B0E3A"/>
                </a:solidFill>
                <a:effectLst/>
                <a:uLnTx/>
                <a:uFillTx/>
                <a:latin typeface="Open Sans"/>
                <a:ea typeface="+mn-ea"/>
                <a:cs typeface="+mn-cs"/>
              </a:rPr>
              <a:t>1 M enterprises</a:t>
            </a:r>
          </a:p>
        </p:txBody>
      </p:sp>
    </p:spTree>
    <p:extLst>
      <p:ext uri="{BB962C8B-B14F-4D97-AF65-F5344CB8AC3E}">
        <p14:creationId xmlns:p14="http://schemas.microsoft.com/office/powerpoint/2010/main" val="1982471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EC0E8839-F533-46C4-A174-A6A904329BA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7" name="Text Placeholder 2">
            <a:extLst>
              <a:ext uri="{FF2B5EF4-FFF2-40B4-BE49-F238E27FC236}">
                <a16:creationId xmlns:a16="http://schemas.microsoft.com/office/drawing/2014/main" xmlns="" id="{5024B577-2779-4BCF-9F8F-183AF1FF5914}"/>
              </a:ext>
            </a:extLst>
          </p:cNvPr>
          <p:cNvSpPr>
            <a:spLocks noGrp="1"/>
          </p:cNvSpPr>
          <p:nvPr>
            <p:ph type="body" sz="quarter" idx="10"/>
          </p:nvPr>
        </p:nvSpPr>
        <p:spPr>
          <a:xfrm>
            <a:off x="935581" y="194550"/>
            <a:ext cx="9797042" cy="493099"/>
          </a:xfrm>
        </p:spPr>
        <p:txBody>
          <a:bodyPr/>
          <a:lstStyle/>
          <a:p>
            <a:r>
              <a:rPr lang="en-ZA" b="1"/>
              <a:t>Suppliers</a:t>
            </a:r>
          </a:p>
        </p:txBody>
      </p:sp>
      <p:pic>
        <p:nvPicPr>
          <p:cNvPr id="8" name="Picture 7" descr="A close up of a logo&#10;&#10;Description automatically generated">
            <a:extLst>
              <a:ext uri="{FF2B5EF4-FFF2-40B4-BE49-F238E27FC236}">
                <a16:creationId xmlns:a16="http://schemas.microsoft.com/office/drawing/2014/main" xmlns="" id="{B39414DD-EA00-47D5-A692-FECB42155D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90498" y="241722"/>
            <a:ext cx="631476" cy="376450"/>
          </a:xfrm>
          <a:prstGeom prst="rect">
            <a:avLst/>
          </a:prstGeom>
        </p:spPr>
      </p:pic>
      <p:sp>
        <p:nvSpPr>
          <p:cNvPr id="10" name="TextBox 9">
            <a:extLst>
              <a:ext uri="{FF2B5EF4-FFF2-40B4-BE49-F238E27FC236}">
                <a16:creationId xmlns:a16="http://schemas.microsoft.com/office/drawing/2014/main" xmlns="" id="{161872CE-4DE0-4A96-9CEA-7E092AC2CBD4}"/>
              </a:ext>
            </a:extLst>
          </p:cNvPr>
          <p:cNvSpPr txBox="1"/>
          <p:nvPr/>
        </p:nvSpPr>
        <p:spPr>
          <a:xfrm>
            <a:off x="298489" y="779339"/>
            <a:ext cx="6269683" cy="5467331"/>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MSEs uses a wide range of suppliers </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Including individuals, other MSEs, large corporates, cross-border and international suppliers </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ZA" sz="1300" b="1" dirty="0">
                <a:solidFill>
                  <a:prstClr val="black"/>
                </a:solidFill>
                <a:latin typeface="Open Sans"/>
              </a:rPr>
              <a:t>MSEs appreciate the smaller suppliers’ flexibility</a:t>
            </a:r>
            <a:r>
              <a:rPr lang="en-ZA" sz="1300" dirty="0">
                <a:solidFill>
                  <a:prstClr val="black"/>
                </a:solidFill>
                <a:latin typeface="Open Sans"/>
              </a:rPr>
              <a:t> and willingness to break bulk (sell individually packed, smaller quantities of goods)</a:t>
            </a:r>
            <a:endParaRPr kumimoji="0" lang="en-ZA" sz="1300" b="0" i="0" u="none" strike="noStrike" kern="1200" cap="none" spc="0" normalizeH="0" baseline="0" noProof="0" dirty="0">
              <a:ln>
                <a:noFill/>
              </a:ln>
              <a:solidFill>
                <a:prstClr val="black"/>
              </a:solidFill>
              <a:effectLst/>
              <a:uLnTx/>
              <a:uFillTx/>
              <a:latin typeface="Open Sans"/>
              <a:ea typeface="+mn-ea"/>
              <a:cs typeface="+mn-cs"/>
            </a:endParaRPr>
          </a:p>
          <a:p>
            <a:pPr marL="285750" marR="0" lvl="0" indent="-2857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lang="en-ZA" sz="1300" dirty="0">
                <a:solidFill>
                  <a:prstClr val="black"/>
                </a:solidFill>
                <a:latin typeface="Open Sans"/>
              </a:rPr>
              <a:t>Cross-border trade is typically </a:t>
            </a:r>
            <a:r>
              <a:rPr lang="en-ZA" sz="1300" b="1" dirty="0">
                <a:solidFill>
                  <a:prstClr val="black"/>
                </a:solidFill>
                <a:latin typeface="Open Sans"/>
              </a:rPr>
              <a:t>facilitated by middle-men who business owners develop strong, trust-based relationships</a:t>
            </a:r>
            <a:r>
              <a:rPr lang="en-ZA" sz="1300" dirty="0">
                <a:solidFill>
                  <a:prstClr val="black"/>
                </a:solidFill>
                <a:latin typeface="Open Sans"/>
              </a:rPr>
              <a:t> with</a:t>
            </a:r>
            <a:endParaRPr kumimoji="0" lang="en-ZA" sz="1300" b="0" i="0" u="none" strike="noStrike" kern="1200" cap="none" spc="0" normalizeH="0" baseline="0" noProof="0" dirty="0">
              <a:ln>
                <a:noFill/>
              </a:ln>
              <a:solidFill>
                <a:prstClr val="black"/>
              </a:solidFill>
              <a:effectLst/>
              <a:uLnTx/>
              <a:uFillTx/>
              <a:latin typeface="Open Sans"/>
              <a:ea typeface="+mn-ea"/>
              <a:cs typeface="+mn-cs"/>
            </a:endParaRPr>
          </a:p>
          <a:p>
            <a:pPr marR="0" lvl="0" algn="l" defTabSz="914400" rtl="0" eaLnBrk="1" fontAlgn="auto" latinLnBrk="0" hangingPunct="1">
              <a:lnSpc>
                <a:spcPct val="110000"/>
              </a:lnSpc>
              <a:spcBef>
                <a:spcPts val="0"/>
              </a:spcBef>
              <a:spcAft>
                <a:spcPts val="600"/>
              </a:spcAft>
              <a:buClrTx/>
              <a:buSzTx/>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Relationships are largely based on trust, not contracts, and are vital to the businesses</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Some larger suppliers will sign contracts with MSEs operating from permanent addresses; they are not concerned if the MSE is a registered business</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Many suppliers provide </a:t>
            </a:r>
            <a:r>
              <a:rPr kumimoji="0" lang="en-ZA" sz="1300" b="1" i="0" u="none" strike="noStrike" kern="1200" cap="none" spc="0" normalizeH="0" baseline="0" noProof="0" dirty="0">
                <a:ln>
                  <a:noFill/>
                </a:ln>
                <a:solidFill>
                  <a:prstClr val="black"/>
                </a:solidFill>
                <a:effectLst/>
                <a:uLnTx/>
                <a:uFillTx/>
                <a:latin typeface="Open Sans"/>
                <a:ea typeface="+mn-ea"/>
                <a:cs typeface="+mn-cs"/>
              </a:rPr>
              <a:t>short-term credit </a:t>
            </a:r>
            <a:r>
              <a:rPr lang="en-ZA" sz="1300" dirty="0">
                <a:solidFill>
                  <a:prstClr val="black"/>
                </a:solidFill>
                <a:latin typeface="Open Sans"/>
              </a:rPr>
              <a:t>(1 – 7 days) </a:t>
            </a:r>
            <a:r>
              <a:rPr kumimoji="0" lang="en-ZA" sz="1300" b="0" i="0" u="none" strike="noStrike" kern="1200" cap="none" spc="0" normalizeH="0" baseline="0" noProof="0" dirty="0">
                <a:ln>
                  <a:noFill/>
                </a:ln>
                <a:solidFill>
                  <a:prstClr val="black"/>
                </a:solidFill>
                <a:effectLst/>
                <a:uLnTx/>
                <a:uFillTx/>
                <a:latin typeface="Open Sans"/>
                <a:ea typeface="+mn-ea"/>
                <a:cs typeface="+mn-cs"/>
              </a:rPr>
              <a:t>to business owners, which is invaluable to them as it helps MSEs meet customer demand  </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ZA" sz="1300" b="1" i="0" u="none" strike="noStrike" kern="1200" cap="none" spc="0" normalizeH="0" baseline="0" noProof="0" dirty="0">
                <a:ln>
                  <a:noFill/>
                </a:ln>
                <a:solidFill>
                  <a:prstClr val="black"/>
                </a:solidFill>
                <a:effectLst/>
                <a:uLnTx/>
                <a:uFillTx/>
                <a:latin typeface="Open Sans"/>
                <a:ea typeface="+mn-ea"/>
                <a:cs typeface="+mn-cs"/>
              </a:rPr>
              <a:t>MSEs are also highly reliant on their suppliers</a:t>
            </a:r>
            <a:r>
              <a:rPr kumimoji="0" lang="en-ZA" sz="1300" b="0" i="0" u="none" strike="noStrike" kern="1200" cap="none" spc="0" normalizeH="0" baseline="0" noProof="0" dirty="0">
                <a:ln>
                  <a:noFill/>
                </a:ln>
                <a:solidFill>
                  <a:prstClr val="black"/>
                </a:solidFill>
                <a:effectLst/>
                <a:uLnTx/>
                <a:uFillTx/>
                <a:latin typeface="Open Sans"/>
                <a:ea typeface="+mn-ea"/>
                <a:cs typeface="+mn-cs"/>
              </a:rPr>
              <a:t> </a:t>
            </a:r>
            <a:r>
              <a:rPr kumimoji="0" lang="en-ZA" sz="1300" b="1" i="0" u="none" strike="noStrike" kern="1200" cap="none" spc="0" normalizeH="0" baseline="0" noProof="0" dirty="0">
                <a:ln>
                  <a:noFill/>
                </a:ln>
                <a:solidFill>
                  <a:prstClr val="black"/>
                </a:solidFill>
                <a:effectLst/>
                <a:uLnTx/>
                <a:uFillTx/>
                <a:latin typeface="Open Sans"/>
                <a:ea typeface="+mn-ea"/>
                <a:cs typeface="+mn-cs"/>
              </a:rPr>
              <a:t>to deliver quality produce </a:t>
            </a:r>
            <a:r>
              <a:rPr kumimoji="0" lang="en-ZA" sz="1300" b="0" i="0" u="none" strike="noStrike" kern="1200" cap="none" spc="0" normalizeH="0" baseline="0" noProof="0" dirty="0">
                <a:ln>
                  <a:noFill/>
                </a:ln>
                <a:solidFill>
                  <a:prstClr val="black"/>
                </a:solidFill>
                <a:effectLst/>
                <a:uLnTx/>
                <a:uFillTx/>
                <a:latin typeface="Open Sans"/>
                <a:ea typeface="+mn-ea"/>
                <a:cs typeface="+mn-cs"/>
              </a:rPr>
              <a:t>and remain strongly loyal to those that do</a:t>
            </a:r>
          </a:p>
          <a:p>
            <a:pPr marL="285750" marR="0" lvl="0" indent="-2857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Business owners realise how important these relationships are and will </a:t>
            </a:r>
            <a:r>
              <a:rPr kumimoji="0" lang="en-ZA" sz="1300" b="1" i="0" u="none" strike="noStrike" kern="1200" cap="none" spc="0" normalizeH="0" baseline="0" noProof="0" dirty="0">
                <a:ln>
                  <a:noFill/>
                </a:ln>
                <a:solidFill>
                  <a:prstClr val="black"/>
                </a:solidFill>
                <a:effectLst/>
                <a:uLnTx/>
                <a:uFillTx/>
                <a:latin typeface="Open Sans"/>
                <a:ea typeface="+mn-ea"/>
                <a:cs typeface="+mn-cs"/>
              </a:rPr>
              <a:t>often prioritise supplier payments </a:t>
            </a:r>
            <a:r>
              <a:rPr kumimoji="0" lang="en-ZA" sz="1300" b="0" i="0" u="none" strike="noStrike" kern="1200" cap="none" spc="0" normalizeH="0" baseline="0" noProof="0" dirty="0">
                <a:ln>
                  <a:noFill/>
                </a:ln>
                <a:solidFill>
                  <a:prstClr val="black"/>
                </a:solidFill>
                <a:effectLst/>
                <a:uLnTx/>
                <a:uFillTx/>
                <a:latin typeface="Open Sans"/>
                <a:ea typeface="+mn-ea"/>
                <a:cs typeface="+mn-cs"/>
              </a:rPr>
              <a:t>over other expenses </a:t>
            </a:r>
          </a:p>
          <a:p>
            <a:pPr marR="0" lvl="0" algn="l" defTabSz="914400" rtl="0" eaLnBrk="1" fontAlgn="auto" latinLnBrk="0" hangingPunct="1">
              <a:lnSpc>
                <a:spcPct val="110000"/>
              </a:lnSpc>
              <a:spcBef>
                <a:spcPts val="0"/>
              </a:spcBef>
              <a:spcAft>
                <a:spcPts val="600"/>
              </a:spcAft>
              <a:buClrTx/>
              <a:buSzTx/>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COVID-19 impact</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ZA" sz="1300" b="0" i="0" u="none" strike="noStrike" kern="1200" cap="none" spc="0" normalizeH="0" baseline="0" noProof="0" dirty="0" err="1">
                <a:ln>
                  <a:noFill/>
                </a:ln>
                <a:solidFill>
                  <a:prstClr val="black"/>
                </a:solidFill>
                <a:effectLst/>
                <a:uLnTx/>
                <a:uFillTx/>
                <a:latin typeface="Open Sans"/>
                <a:ea typeface="+mn-ea"/>
                <a:cs typeface="+mn-cs"/>
              </a:rPr>
              <a:t>Covid</a:t>
            </a:r>
            <a:r>
              <a:rPr kumimoji="0" lang="en-ZA" sz="1300" b="0" i="0" u="none" strike="noStrike" kern="1200" cap="none" spc="0" normalizeH="0" baseline="0" noProof="0" dirty="0">
                <a:ln>
                  <a:noFill/>
                </a:ln>
                <a:solidFill>
                  <a:prstClr val="black"/>
                </a:solidFill>
                <a:effectLst/>
                <a:uLnTx/>
                <a:uFillTx/>
                <a:latin typeface="Open Sans"/>
                <a:ea typeface="+mn-ea"/>
                <a:cs typeface="+mn-cs"/>
              </a:rPr>
              <a:t> has impacted negatively on the availability as well as the cost of supplies, particularly for those MSEs buying stock from different counties or countries</a:t>
            </a:r>
          </a:p>
        </p:txBody>
      </p:sp>
      <p:sp>
        <p:nvSpPr>
          <p:cNvPr id="12" name="TextBox 11">
            <a:extLst>
              <a:ext uri="{FF2B5EF4-FFF2-40B4-BE49-F238E27FC236}">
                <a16:creationId xmlns:a16="http://schemas.microsoft.com/office/drawing/2014/main" xmlns="" id="{93524963-D485-4ABD-9E43-43D795BB9B75}"/>
              </a:ext>
            </a:extLst>
          </p:cNvPr>
          <p:cNvSpPr txBox="1"/>
          <p:nvPr/>
        </p:nvSpPr>
        <p:spPr>
          <a:xfrm>
            <a:off x="6920295" y="458160"/>
            <a:ext cx="4865968" cy="1495666"/>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1" i="1" u="none" strike="noStrike" kern="1200" cap="none" spc="0" normalizeH="0" baseline="0" noProof="0">
                <a:ln>
                  <a:noFill/>
                </a:ln>
                <a:solidFill>
                  <a:prstClr val="black"/>
                </a:solidFill>
                <a:effectLst/>
                <a:uLnTx/>
                <a:uFillTx/>
                <a:latin typeface="Open Sans"/>
                <a:ea typeface="+mn-ea"/>
                <a:cs typeface="+mn-cs"/>
              </a:rPr>
              <a:t>The suppliers are people who trust us as we have dealt with them for a long time now</a:t>
            </a:r>
            <a:r>
              <a:rPr kumimoji="0" lang="en-US" sz="1400" b="0" i="1" u="none" strike="noStrike" kern="1200" cap="none" spc="0" normalizeH="0" baseline="0" noProof="0">
                <a:ln>
                  <a:noFill/>
                </a:ln>
                <a:solidFill>
                  <a:prstClr val="black"/>
                </a:solidFill>
                <a:effectLst/>
                <a:uLnTx/>
                <a:uFillTx/>
                <a:latin typeface="Open Sans"/>
                <a:ea typeface="+mn-ea"/>
                <a:cs typeface="+mn-cs"/>
              </a:rPr>
              <a:t>….Let us say you agree to pay tomorrow but you are unable to get the whole amount at the same time then you just pay what you have. But </a:t>
            </a:r>
            <a:r>
              <a:rPr kumimoji="0" lang="en-US" sz="1400" b="1" i="1" u="none" strike="noStrike" kern="1200" cap="none" spc="0" normalizeH="0" baseline="0" noProof="0">
                <a:ln>
                  <a:noFill/>
                </a:ln>
                <a:solidFill>
                  <a:prstClr val="black"/>
                </a:solidFill>
                <a:effectLst/>
                <a:uLnTx/>
                <a:uFillTx/>
                <a:latin typeface="Open Sans"/>
                <a:ea typeface="+mn-ea"/>
                <a:cs typeface="+mn-cs"/>
              </a:rPr>
              <a:t>you must make an effort to raise the balance to avoid breaking the trust</a:t>
            </a:r>
            <a:r>
              <a:rPr kumimoji="0" lang="en-ZA" sz="1400" b="0" i="1" u="none" strike="noStrike" kern="1200" cap="none" spc="0" normalizeH="0" baseline="0" noProof="0">
                <a:ln>
                  <a:noFill/>
                </a:ln>
                <a:solidFill>
                  <a:prstClr val="black"/>
                </a:solidFill>
                <a:effectLst/>
                <a:uLnTx/>
                <a:uFillTx/>
                <a:latin typeface="Open Sans"/>
                <a:ea typeface="+mn-ea"/>
                <a:cs typeface="+mn-cs"/>
              </a:rPr>
              <a:t> – </a:t>
            </a:r>
            <a:r>
              <a:rPr kumimoji="0" lang="en-US" sz="1400" b="0" i="0" u="none" strike="noStrike" kern="1200" cap="none" spc="0" normalizeH="0" baseline="0" noProof="0">
                <a:ln>
                  <a:noFill/>
                </a:ln>
                <a:solidFill>
                  <a:prstClr val="black"/>
                </a:solidFill>
                <a:effectLst/>
                <a:uLnTx/>
                <a:uFillTx/>
                <a:latin typeface="Open Sans"/>
                <a:ea typeface="+mn-ea"/>
                <a:cs typeface="+mn-cs"/>
              </a:rPr>
              <a:t>Female, 25, Food and produce seller</a:t>
            </a:r>
            <a:endParaRPr kumimoji="0" lang="en-ZA" sz="1400" b="0" i="0" u="none" strike="noStrike" kern="1200" cap="none" spc="0" normalizeH="0" baseline="0" noProof="0">
              <a:ln>
                <a:noFill/>
              </a:ln>
              <a:solidFill>
                <a:prstClr val="black"/>
              </a:solidFill>
              <a:effectLst/>
              <a:uLnTx/>
              <a:uFillTx/>
              <a:latin typeface="Open Sans"/>
              <a:ea typeface="+mn-ea"/>
              <a:cs typeface="+mn-cs"/>
            </a:endParaRPr>
          </a:p>
        </p:txBody>
      </p:sp>
      <p:sp>
        <p:nvSpPr>
          <p:cNvPr id="14" name="Speech Bubble: Rectangle with Corners Rounded 13">
            <a:extLst>
              <a:ext uri="{FF2B5EF4-FFF2-40B4-BE49-F238E27FC236}">
                <a16:creationId xmlns:a16="http://schemas.microsoft.com/office/drawing/2014/main" xmlns="" id="{D0271626-B40B-4C0E-9EE2-E02B90331F2B}"/>
              </a:ext>
            </a:extLst>
          </p:cNvPr>
          <p:cNvSpPr/>
          <p:nvPr/>
        </p:nvSpPr>
        <p:spPr>
          <a:xfrm>
            <a:off x="6769682" y="359209"/>
            <a:ext cx="5108926" cy="1895617"/>
          </a:xfrm>
          <a:prstGeom prst="wedgeRoundRectCallout">
            <a:avLst>
              <a:gd name="adj1" fmla="val 35516"/>
              <a:gd name="adj2" fmla="val 59791"/>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xmlns="" id="{274E92E4-C436-454A-8C03-326F2625AAC4}"/>
              </a:ext>
            </a:extLst>
          </p:cNvPr>
          <p:cNvSpPr txBox="1"/>
          <p:nvPr/>
        </p:nvSpPr>
        <p:spPr>
          <a:xfrm>
            <a:off x="6762020" y="2562673"/>
            <a:ext cx="5023068" cy="1732654"/>
          </a:xfrm>
          <a:prstGeom prst="rect">
            <a:avLst/>
          </a:prstGeom>
          <a:noFill/>
        </p:spPr>
        <p:txBody>
          <a:bodyPr wrap="square">
            <a:spAutoFit/>
          </a:bodyPr>
          <a:lstStyle>
            <a:defPPr>
              <a:defRPr lang="en-US"/>
            </a:defPPr>
            <a:lvl1pPr>
              <a:lnSpc>
                <a:spcPct val="110000"/>
              </a:lnSpc>
              <a:defRPr sz="1400" i="1"/>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1" i="1" u="none" strike="noStrike" kern="1200" cap="none" spc="0" normalizeH="0" baseline="0" noProof="0">
                <a:ln>
                  <a:noFill/>
                </a:ln>
                <a:solidFill>
                  <a:prstClr val="black"/>
                </a:solidFill>
                <a:effectLst/>
                <a:uLnTx/>
                <a:uFillTx/>
                <a:latin typeface="Open Sans"/>
                <a:ea typeface="+mn-ea"/>
                <a:cs typeface="+mn-cs"/>
              </a:rPr>
              <a:t>I have about 5 suppliers and we have a good relationship I can take goods on credit from any of them</a:t>
            </a:r>
            <a:r>
              <a:rPr kumimoji="0" lang="en-US" sz="1400" b="0" i="1" u="none" strike="noStrike" kern="1200" cap="none" spc="0" normalizeH="0" baseline="0" noProof="0">
                <a:ln>
                  <a:noFill/>
                </a:ln>
                <a:solidFill>
                  <a:prstClr val="black"/>
                </a:solidFill>
                <a:effectLst/>
                <a:uLnTx/>
                <a:uFillTx/>
                <a:latin typeface="Open Sans"/>
                <a:ea typeface="+mn-ea"/>
                <a:cs typeface="+mn-cs"/>
              </a:rPr>
              <a:t>. They give up 2 days to pay but even if I take longer there will be no problem. </a:t>
            </a:r>
            <a:r>
              <a:rPr kumimoji="0" lang="en-US" sz="1400" b="1" i="1" u="none" strike="noStrike" kern="1200" cap="none" spc="0" normalizeH="0" baseline="0" noProof="0">
                <a:ln>
                  <a:noFill/>
                </a:ln>
                <a:solidFill>
                  <a:prstClr val="black"/>
                </a:solidFill>
                <a:effectLst/>
                <a:uLnTx/>
                <a:uFillTx/>
                <a:latin typeface="Open Sans"/>
                <a:ea typeface="+mn-ea"/>
                <a:cs typeface="+mn-cs"/>
              </a:rPr>
              <a:t>But I ensure I pay as soon as I get the money.</a:t>
            </a:r>
            <a:r>
              <a:rPr kumimoji="0" lang="en-US" sz="1400" b="0" i="1" u="none" strike="noStrike" kern="1200" cap="none" spc="0" normalizeH="0" baseline="0" noProof="0">
                <a:ln>
                  <a:noFill/>
                </a:ln>
                <a:solidFill>
                  <a:prstClr val="black"/>
                </a:solidFill>
                <a:effectLst/>
                <a:uLnTx/>
                <a:uFillTx/>
                <a:latin typeface="Open Sans"/>
                <a:ea typeface="+mn-ea"/>
                <a:cs typeface="+mn-cs"/>
              </a:rPr>
              <a:t> Most of them have a book where they record anything they sell on credit. I have never had an incident where I took materials on credit and was unable to pay</a:t>
            </a:r>
            <a:r>
              <a:rPr kumimoji="0" lang="en-ZA" sz="1400" b="0" i="1" u="none" strike="noStrike" kern="1200" cap="none" spc="0" normalizeH="0" baseline="0" noProof="0">
                <a:ln>
                  <a:noFill/>
                </a:ln>
                <a:solidFill>
                  <a:prstClr val="black"/>
                </a:solidFill>
                <a:effectLst/>
                <a:uLnTx/>
                <a:uFillTx/>
                <a:latin typeface="Open Sans"/>
                <a:ea typeface="+mn-ea"/>
                <a:cs typeface="+mn-cs"/>
              </a:rPr>
              <a:t> – </a:t>
            </a:r>
            <a:r>
              <a:rPr kumimoji="0" lang="en-ZA" sz="1400" b="0" i="0" u="none" strike="noStrike" kern="1200" cap="none" spc="0" normalizeH="0" baseline="0" noProof="0">
                <a:ln>
                  <a:noFill/>
                </a:ln>
                <a:solidFill>
                  <a:prstClr val="black"/>
                </a:solidFill>
                <a:effectLst/>
                <a:uLnTx/>
                <a:uFillTx/>
                <a:latin typeface="Open Sans"/>
                <a:ea typeface="+mn-ea"/>
                <a:cs typeface="+mn-cs"/>
              </a:rPr>
              <a:t>Male, 36, Leather products</a:t>
            </a:r>
          </a:p>
        </p:txBody>
      </p:sp>
      <p:sp>
        <p:nvSpPr>
          <p:cNvPr id="20" name="Speech Bubble: Rectangle with Corners Rounded 19">
            <a:extLst>
              <a:ext uri="{FF2B5EF4-FFF2-40B4-BE49-F238E27FC236}">
                <a16:creationId xmlns:a16="http://schemas.microsoft.com/office/drawing/2014/main" xmlns="" id="{C5F98E01-E271-4F18-89B0-48D3513DD7B8}"/>
              </a:ext>
            </a:extLst>
          </p:cNvPr>
          <p:cNvSpPr/>
          <p:nvPr/>
        </p:nvSpPr>
        <p:spPr>
          <a:xfrm>
            <a:off x="6623348" y="2504081"/>
            <a:ext cx="5300412" cy="2099092"/>
          </a:xfrm>
          <a:prstGeom prst="wedgeRoundRectCallout">
            <a:avLst>
              <a:gd name="adj1" fmla="val -37018"/>
              <a:gd name="adj2" fmla="val 62572"/>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2" name="TextBox 21">
            <a:extLst>
              <a:ext uri="{FF2B5EF4-FFF2-40B4-BE49-F238E27FC236}">
                <a16:creationId xmlns:a16="http://schemas.microsoft.com/office/drawing/2014/main" xmlns="" id="{7EA450A9-BDEC-4347-9D07-E4AED83367FD}"/>
              </a:ext>
            </a:extLst>
          </p:cNvPr>
          <p:cNvSpPr txBox="1"/>
          <p:nvPr/>
        </p:nvSpPr>
        <p:spPr>
          <a:xfrm>
            <a:off x="6653207" y="5121441"/>
            <a:ext cx="5118087" cy="1027397"/>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ZA" sz="1400" b="0" i="0" u="none" strike="noStrike" kern="1200" cap="none" spc="0" normalizeH="0" baseline="0" noProof="0">
                <a:ln>
                  <a:noFill/>
                </a:ln>
                <a:solidFill>
                  <a:prstClr val="black"/>
                </a:solidFill>
                <a:effectLst/>
                <a:uLnTx/>
                <a:uFillTx/>
                <a:latin typeface="Open Sans"/>
                <a:ea typeface="+mn-ea"/>
                <a:cs typeface="+mn-cs"/>
              </a:rPr>
              <a:t>Some </a:t>
            </a:r>
            <a:r>
              <a:rPr kumimoji="0" lang="en-ZA" sz="1400" b="1" i="0" u="none" strike="noStrike" kern="1200" cap="none" spc="0" normalizeH="0" baseline="0" noProof="0">
                <a:ln>
                  <a:noFill/>
                </a:ln>
                <a:solidFill>
                  <a:prstClr val="black"/>
                </a:solidFill>
                <a:effectLst/>
                <a:uLnTx/>
                <a:uFillTx/>
                <a:latin typeface="Open Sans"/>
                <a:ea typeface="+mn-ea"/>
                <a:cs typeface="+mn-cs"/>
              </a:rPr>
              <a:t>materials have become very expensive </a:t>
            </a:r>
            <a:r>
              <a:rPr kumimoji="0" lang="en-ZA" sz="1400" b="0" i="0" u="none" strike="noStrike" kern="1200" cap="none" spc="0" normalizeH="0" baseline="0" noProof="0">
                <a:ln>
                  <a:noFill/>
                </a:ln>
                <a:solidFill>
                  <a:prstClr val="black"/>
                </a:solidFill>
                <a:effectLst/>
                <a:uLnTx/>
                <a:uFillTx/>
                <a:latin typeface="Open Sans"/>
                <a:ea typeface="+mn-ea"/>
                <a:cs typeface="+mn-cs"/>
              </a:rPr>
              <a:t>because of scarcity and also because of the lockdown </a:t>
            </a:r>
            <a:r>
              <a:rPr kumimoji="0" lang="en-ZA" sz="1400" b="1" i="0" u="none" strike="noStrike" kern="1200" cap="none" spc="0" normalizeH="0" baseline="0" noProof="0">
                <a:ln>
                  <a:noFill/>
                </a:ln>
                <a:solidFill>
                  <a:prstClr val="black"/>
                </a:solidFill>
                <a:effectLst/>
                <a:uLnTx/>
                <a:uFillTx/>
                <a:latin typeface="Open Sans"/>
                <a:ea typeface="+mn-ea"/>
                <a:cs typeface="+mn-cs"/>
              </a:rPr>
              <a:t>we cannot get supply from out of the country</a:t>
            </a:r>
            <a:r>
              <a:rPr kumimoji="0" lang="en-ZA" sz="1400" b="0" i="0" u="none" strike="noStrike" kern="1200" cap="none" spc="0" normalizeH="0" baseline="0" noProof="0">
                <a:ln>
                  <a:noFill/>
                </a:ln>
                <a:solidFill>
                  <a:prstClr val="black"/>
                </a:solidFill>
                <a:effectLst/>
                <a:uLnTx/>
                <a:uFillTx/>
                <a:latin typeface="Open Sans"/>
                <a:ea typeface="+mn-ea"/>
                <a:cs typeface="+mn-cs"/>
              </a:rPr>
              <a:t> – Male, 48, Leather products</a:t>
            </a:r>
          </a:p>
        </p:txBody>
      </p:sp>
      <p:sp>
        <p:nvSpPr>
          <p:cNvPr id="24" name="Speech Bubble: Rectangle with Corners Rounded 23">
            <a:extLst>
              <a:ext uri="{FF2B5EF4-FFF2-40B4-BE49-F238E27FC236}">
                <a16:creationId xmlns:a16="http://schemas.microsoft.com/office/drawing/2014/main" xmlns="" id="{9140DFEB-96E1-4964-9BBD-4B14C544AF2E}"/>
              </a:ext>
            </a:extLst>
          </p:cNvPr>
          <p:cNvSpPr/>
          <p:nvPr/>
        </p:nvSpPr>
        <p:spPr>
          <a:xfrm>
            <a:off x="6575838" y="5105382"/>
            <a:ext cx="5328000" cy="1027396"/>
          </a:xfrm>
          <a:prstGeom prst="wedgeRoundRectCallout">
            <a:avLst>
              <a:gd name="adj1" fmla="val -36368"/>
              <a:gd name="adj2" fmla="val 72868"/>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480912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AB9A3C16-265D-48ED-989B-60B0961F07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66" y="-11579"/>
            <a:ext cx="6559662" cy="6858000"/>
          </a:xfrm>
          <a:prstGeom prst="rect">
            <a:avLst/>
          </a:prstGeom>
        </p:spPr>
      </p:pic>
      <p:sp>
        <p:nvSpPr>
          <p:cNvPr id="6" name="Rectangle 5">
            <a:extLst>
              <a:ext uri="{FF2B5EF4-FFF2-40B4-BE49-F238E27FC236}">
                <a16:creationId xmlns:a16="http://schemas.microsoft.com/office/drawing/2014/main" xmlns="" id="{33682147-5385-4CF7-872C-8E5978C53B1D}"/>
              </a:ext>
            </a:extLst>
          </p:cNvPr>
          <p:cNvSpPr/>
          <p:nvPr/>
        </p:nvSpPr>
        <p:spPr>
          <a:xfrm>
            <a:off x="0" y="0"/>
            <a:ext cx="7934325" cy="3960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TextBox 9">
            <a:extLst>
              <a:ext uri="{FF2B5EF4-FFF2-40B4-BE49-F238E27FC236}">
                <a16:creationId xmlns:a16="http://schemas.microsoft.com/office/drawing/2014/main" xmlns="" id="{3AB5BF7C-DC65-44F1-A05A-B09C8F7F561C}"/>
              </a:ext>
            </a:extLst>
          </p:cNvPr>
          <p:cNvSpPr txBox="1"/>
          <p:nvPr/>
        </p:nvSpPr>
        <p:spPr>
          <a:xfrm>
            <a:off x="2852009" y="5238653"/>
            <a:ext cx="2092597" cy="1015663"/>
          </a:xfrm>
          <a:prstGeom prst="rect">
            <a:avLst/>
          </a:prstGeom>
          <a:solidFill>
            <a:srgbClr val="FFFFFF">
              <a:alpha val="74902"/>
            </a:srgbClr>
          </a:solidFill>
        </p:spPr>
        <p:txBody>
          <a:bodyPr wrap="square" rtlCol="0">
            <a:spAutoFit/>
          </a:bodyPr>
          <a:lstStyle>
            <a:defPPr>
              <a:defRPr lang="x-none"/>
            </a:defPPr>
            <a:lvl1pPr marL="180000" indent="-180000">
              <a:buFont typeface="Arial" panose="020B0604020202020204" pitchFamily="34" charset="0"/>
              <a:buChar char="•"/>
              <a:defRPr sz="1600"/>
            </a:lvl1p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500" b="0" i="0" u="none" strike="noStrike" kern="1200" cap="none" spc="0" normalizeH="0" baseline="0" noProof="0">
                <a:ln>
                  <a:noFill/>
                </a:ln>
                <a:solidFill>
                  <a:srgbClr val="E79C29">
                    <a:lumMod val="75000"/>
                  </a:srgbClr>
                </a:solidFill>
                <a:effectLst/>
                <a:uLnTx/>
                <a:uFillTx/>
                <a:latin typeface="Open Sans"/>
                <a:ea typeface="+mn-ea"/>
                <a:cs typeface="+mn-cs"/>
              </a:rPr>
              <a:t>No credit</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500" b="0" i="0" u="none" strike="noStrike" kern="1200" cap="none" spc="0" normalizeH="0" baseline="0" noProof="0">
                <a:ln>
                  <a:noFill/>
                </a:ln>
                <a:solidFill>
                  <a:srgbClr val="E79C29">
                    <a:lumMod val="75000"/>
                  </a:srgbClr>
                </a:solidFill>
                <a:effectLst/>
                <a:uLnTx/>
                <a:uFillTx/>
                <a:latin typeface="Open Sans"/>
                <a:ea typeface="+mn-ea"/>
                <a:cs typeface="+mn-cs"/>
              </a:rPr>
              <a:t>High quality produce</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500" b="0" i="0" u="none" strike="noStrike" kern="1200" cap="none" spc="0" normalizeH="0" baseline="0" noProof="0">
                <a:ln>
                  <a:noFill/>
                </a:ln>
                <a:solidFill>
                  <a:srgbClr val="E79C29">
                    <a:lumMod val="75000"/>
                  </a:srgbClr>
                </a:solidFill>
                <a:effectLst/>
                <a:uLnTx/>
                <a:uFillTx/>
                <a:latin typeface="Open Sans"/>
                <a:ea typeface="+mn-ea"/>
                <a:cs typeface="+mn-cs"/>
              </a:rPr>
              <a:t>Organise delivery</a:t>
            </a:r>
          </a:p>
        </p:txBody>
      </p:sp>
      <p:sp>
        <p:nvSpPr>
          <p:cNvPr id="2" name="TextBox 1">
            <a:extLst>
              <a:ext uri="{FF2B5EF4-FFF2-40B4-BE49-F238E27FC236}">
                <a16:creationId xmlns:a16="http://schemas.microsoft.com/office/drawing/2014/main" xmlns="" id="{56E3CF0A-0B1D-4752-A640-8494907F9B3A}"/>
              </a:ext>
            </a:extLst>
          </p:cNvPr>
          <p:cNvSpPr txBox="1"/>
          <p:nvPr/>
        </p:nvSpPr>
        <p:spPr>
          <a:xfrm>
            <a:off x="307348" y="925416"/>
            <a:ext cx="15996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1" u="none" strike="noStrike" kern="1200" cap="none" spc="0" normalizeH="0" baseline="0" noProof="0">
                <a:ln>
                  <a:noFill/>
                </a:ln>
                <a:solidFill>
                  <a:srgbClr val="104332">
                    <a:lumMod val="90000"/>
                    <a:lumOff val="10000"/>
                  </a:srgbClr>
                </a:solidFill>
                <a:effectLst/>
                <a:uLnTx/>
                <a:uFillTx/>
                <a:latin typeface="Open Sans"/>
                <a:ea typeface="+mn-ea"/>
                <a:cs typeface="+mn-cs"/>
              </a:rPr>
              <a:t>VERY CLOSE</a:t>
            </a:r>
          </a:p>
        </p:txBody>
      </p:sp>
      <p:sp>
        <p:nvSpPr>
          <p:cNvPr id="3" name="TextBox 2">
            <a:extLst>
              <a:ext uri="{FF2B5EF4-FFF2-40B4-BE49-F238E27FC236}">
                <a16:creationId xmlns:a16="http://schemas.microsoft.com/office/drawing/2014/main" xmlns="" id="{B2C2002B-F47C-4E83-A2C2-AE14EDBFB939}"/>
              </a:ext>
            </a:extLst>
          </p:cNvPr>
          <p:cNvSpPr txBox="1"/>
          <p:nvPr/>
        </p:nvSpPr>
        <p:spPr>
          <a:xfrm>
            <a:off x="2318638" y="626113"/>
            <a:ext cx="1761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1" u="none" strike="noStrike" kern="1200" cap="none" spc="0" normalizeH="0" baseline="0" noProof="0">
                <a:ln>
                  <a:noFill/>
                </a:ln>
                <a:solidFill>
                  <a:srgbClr val="E79C29">
                    <a:lumMod val="75000"/>
                  </a:srgbClr>
                </a:solidFill>
                <a:effectLst/>
                <a:uLnTx/>
                <a:uFillTx/>
                <a:latin typeface="Open Sans"/>
                <a:ea typeface="+mn-ea"/>
                <a:cs typeface="+mn-cs"/>
              </a:rPr>
              <a:t>MODERATELY CLOSE</a:t>
            </a:r>
          </a:p>
        </p:txBody>
      </p:sp>
      <p:sp>
        <p:nvSpPr>
          <p:cNvPr id="4" name="TextBox 3">
            <a:extLst>
              <a:ext uri="{FF2B5EF4-FFF2-40B4-BE49-F238E27FC236}">
                <a16:creationId xmlns:a16="http://schemas.microsoft.com/office/drawing/2014/main" xmlns="" id="{DE774E0D-9FC5-49FF-90D7-EFD800AEAD6D}"/>
              </a:ext>
            </a:extLst>
          </p:cNvPr>
          <p:cNvSpPr txBox="1"/>
          <p:nvPr/>
        </p:nvSpPr>
        <p:spPr>
          <a:xfrm>
            <a:off x="4104823" y="534654"/>
            <a:ext cx="176197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1" u="none" strike="noStrike" kern="1200" cap="none" spc="0" normalizeH="0" baseline="0" noProof="0">
                <a:ln>
                  <a:noFill/>
                </a:ln>
                <a:solidFill>
                  <a:srgbClr val="8B0E3A"/>
                </a:solidFill>
                <a:effectLst/>
                <a:uLnTx/>
                <a:uFillTx/>
                <a:latin typeface="Open Sans"/>
                <a:ea typeface="+mn-ea"/>
                <a:cs typeface="+mn-cs"/>
              </a:rPr>
              <a:t>NOT CLOSE</a:t>
            </a:r>
          </a:p>
        </p:txBody>
      </p:sp>
      <p:sp>
        <p:nvSpPr>
          <p:cNvPr id="50" name="Oval 49">
            <a:extLst>
              <a:ext uri="{FF2B5EF4-FFF2-40B4-BE49-F238E27FC236}">
                <a16:creationId xmlns:a16="http://schemas.microsoft.com/office/drawing/2014/main" xmlns="" id="{5FF81352-91E0-496C-B1AC-BC4456FA7891}"/>
              </a:ext>
            </a:extLst>
          </p:cNvPr>
          <p:cNvSpPr/>
          <p:nvPr/>
        </p:nvSpPr>
        <p:spPr>
          <a:xfrm>
            <a:off x="2961963" y="3642111"/>
            <a:ext cx="252000" cy="252000"/>
          </a:xfrm>
          <a:prstGeom prst="ellipse">
            <a:avLst/>
          </a:prstGeom>
          <a:solidFill>
            <a:schemeClr val="accent3">
              <a:lumMod val="90000"/>
              <a:lumOff val="10000"/>
            </a:schemeClr>
          </a:solidFill>
          <a:ln>
            <a:solidFill>
              <a:schemeClr val="accent3">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2" name="Oval 51">
            <a:extLst>
              <a:ext uri="{FF2B5EF4-FFF2-40B4-BE49-F238E27FC236}">
                <a16:creationId xmlns:a16="http://schemas.microsoft.com/office/drawing/2014/main" xmlns="" id="{37D9FE4F-081B-4B8C-AE7C-A09423A71840}"/>
              </a:ext>
            </a:extLst>
          </p:cNvPr>
          <p:cNvSpPr/>
          <p:nvPr/>
        </p:nvSpPr>
        <p:spPr>
          <a:xfrm>
            <a:off x="2531752" y="4587310"/>
            <a:ext cx="252000" cy="252000"/>
          </a:xfrm>
          <a:prstGeom prst="ellipse">
            <a:avLst/>
          </a:prstGeom>
          <a:solidFill>
            <a:schemeClr val="accent3">
              <a:lumMod val="90000"/>
              <a:lumOff val="10000"/>
            </a:schemeClr>
          </a:solidFill>
          <a:ln>
            <a:solidFill>
              <a:schemeClr val="accent3">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4" name="Oval 53">
            <a:extLst>
              <a:ext uri="{FF2B5EF4-FFF2-40B4-BE49-F238E27FC236}">
                <a16:creationId xmlns:a16="http://schemas.microsoft.com/office/drawing/2014/main" xmlns="" id="{F6B46910-56AF-4E19-AA5B-C6E090187475}"/>
              </a:ext>
            </a:extLst>
          </p:cNvPr>
          <p:cNvSpPr/>
          <p:nvPr/>
        </p:nvSpPr>
        <p:spPr>
          <a:xfrm>
            <a:off x="4191011" y="3534256"/>
            <a:ext cx="252000" cy="252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0" name="Oval 59">
            <a:extLst>
              <a:ext uri="{FF2B5EF4-FFF2-40B4-BE49-F238E27FC236}">
                <a16:creationId xmlns:a16="http://schemas.microsoft.com/office/drawing/2014/main" xmlns="" id="{FC220E15-B206-4DBF-A385-EE1332694949}"/>
              </a:ext>
            </a:extLst>
          </p:cNvPr>
          <p:cNvSpPr/>
          <p:nvPr/>
        </p:nvSpPr>
        <p:spPr>
          <a:xfrm>
            <a:off x="5775010" y="1662511"/>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2" name="Oval 61">
            <a:extLst>
              <a:ext uri="{FF2B5EF4-FFF2-40B4-BE49-F238E27FC236}">
                <a16:creationId xmlns:a16="http://schemas.microsoft.com/office/drawing/2014/main" xmlns="" id="{4A996237-3D95-4EAE-8C86-EA34C93FAE13}"/>
              </a:ext>
            </a:extLst>
          </p:cNvPr>
          <p:cNvSpPr/>
          <p:nvPr/>
        </p:nvSpPr>
        <p:spPr>
          <a:xfrm>
            <a:off x="5499254" y="1170277"/>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4" name="Oval 63">
            <a:extLst>
              <a:ext uri="{FF2B5EF4-FFF2-40B4-BE49-F238E27FC236}">
                <a16:creationId xmlns:a16="http://schemas.microsoft.com/office/drawing/2014/main" xmlns="" id="{446D2BD3-3A9E-49BF-A46A-0DC668950491}"/>
              </a:ext>
            </a:extLst>
          </p:cNvPr>
          <p:cNvSpPr/>
          <p:nvPr/>
        </p:nvSpPr>
        <p:spPr>
          <a:xfrm>
            <a:off x="5312486" y="1598744"/>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8" name="Oval 67">
            <a:extLst>
              <a:ext uri="{FF2B5EF4-FFF2-40B4-BE49-F238E27FC236}">
                <a16:creationId xmlns:a16="http://schemas.microsoft.com/office/drawing/2014/main" xmlns="" id="{A528BB2E-A107-4C0E-A75A-DC870DF8E27C}"/>
              </a:ext>
            </a:extLst>
          </p:cNvPr>
          <p:cNvSpPr/>
          <p:nvPr/>
        </p:nvSpPr>
        <p:spPr>
          <a:xfrm>
            <a:off x="5918863" y="2927412"/>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0" name="Oval 69">
            <a:extLst>
              <a:ext uri="{FF2B5EF4-FFF2-40B4-BE49-F238E27FC236}">
                <a16:creationId xmlns:a16="http://schemas.microsoft.com/office/drawing/2014/main" xmlns="" id="{58A63825-64E6-43F9-8A23-C9AC2F26B764}"/>
              </a:ext>
            </a:extLst>
          </p:cNvPr>
          <p:cNvSpPr/>
          <p:nvPr/>
        </p:nvSpPr>
        <p:spPr>
          <a:xfrm>
            <a:off x="5498132" y="3041979"/>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2" name="Oval 71">
            <a:extLst>
              <a:ext uri="{FF2B5EF4-FFF2-40B4-BE49-F238E27FC236}">
                <a16:creationId xmlns:a16="http://schemas.microsoft.com/office/drawing/2014/main" xmlns="" id="{D695E82F-7AA6-43B6-AFDE-BA2668F58675}"/>
              </a:ext>
            </a:extLst>
          </p:cNvPr>
          <p:cNvSpPr/>
          <p:nvPr/>
        </p:nvSpPr>
        <p:spPr>
          <a:xfrm>
            <a:off x="5902545" y="3884241"/>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4" name="Oval 73">
            <a:extLst>
              <a:ext uri="{FF2B5EF4-FFF2-40B4-BE49-F238E27FC236}">
                <a16:creationId xmlns:a16="http://schemas.microsoft.com/office/drawing/2014/main" xmlns="" id="{9B216B5F-F528-4374-925F-A576392AF91A}"/>
              </a:ext>
            </a:extLst>
          </p:cNvPr>
          <p:cNvSpPr/>
          <p:nvPr/>
        </p:nvSpPr>
        <p:spPr>
          <a:xfrm>
            <a:off x="5691576" y="4828674"/>
            <a:ext cx="252000" cy="25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 name="TextBox 10">
            <a:extLst>
              <a:ext uri="{FF2B5EF4-FFF2-40B4-BE49-F238E27FC236}">
                <a16:creationId xmlns:a16="http://schemas.microsoft.com/office/drawing/2014/main" xmlns="" id="{BC8E1409-6B29-4370-A88B-60BD03AC2224}"/>
              </a:ext>
            </a:extLst>
          </p:cNvPr>
          <p:cNvSpPr txBox="1"/>
          <p:nvPr/>
        </p:nvSpPr>
        <p:spPr>
          <a:xfrm>
            <a:off x="29541" y="4881342"/>
            <a:ext cx="2299800" cy="1015663"/>
          </a:xfrm>
          <a:prstGeom prst="rect">
            <a:avLst/>
          </a:prstGeom>
          <a:solidFill>
            <a:srgbClr val="FFFFFF">
              <a:alpha val="74902"/>
            </a:srgbClr>
          </a:solidFill>
        </p:spPr>
        <p:txBody>
          <a:bodyPr wrap="square" rtlCol="0">
            <a:spAutoFit/>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500" b="0" i="0" u="none" strike="noStrike" kern="1200" cap="none" spc="0" normalizeH="0" baseline="0" noProof="0">
                <a:ln>
                  <a:noFill/>
                </a:ln>
                <a:solidFill>
                  <a:srgbClr val="104332">
                    <a:lumMod val="90000"/>
                    <a:lumOff val="10000"/>
                  </a:srgbClr>
                </a:solidFill>
                <a:effectLst/>
                <a:uLnTx/>
                <a:uFillTx/>
                <a:latin typeface="Open Sans"/>
                <a:ea typeface="+mn-ea"/>
                <a:cs typeface="+mn-cs"/>
              </a:rPr>
              <a:t>Give credit</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500" b="0" i="0" u="none" strike="noStrike" kern="1200" cap="none" spc="0" normalizeH="0" baseline="0" noProof="0">
                <a:ln>
                  <a:noFill/>
                </a:ln>
                <a:solidFill>
                  <a:srgbClr val="104332">
                    <a:lumMod val="90000"/>
                    <a:lumOff val="10000"/>
                  </a:srgbClr>
                </a:solidFill>
                <a:effectLst/>
                <a:uLnTx/>
                <a:uFillTx/>
                <a:latin typeface="Open Sans"/>
                <a:ea typeface="+mn-ea"/>
                <a:cs typeface="+mn-cs"/>
              </a:rPr>
              <a:t>Hold goods for her</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500" b="0" i="0" u="none" strike="noStrike" kern="1200" cap="none" spc="0" normalizeH="0" baseline="0" noProof="0">
                <a:ln>
                  <a:noFill/>
                </a:ln>
                <a:solidFill>
                  <a:srgbClr val="104332">
                    <a:lumMod val="90000"/>
                    <a:lumOff val="10000"/>
                  </a:srgbClr>
                </a:solidFill>
                <a:effectLst/>
                <a:uLnTx/>
                <a:uFillTx/>
                <a:latin typeface="Open Sans"/>
                <a:ea typeface="+mn-ea"/>
                <a:cs typeface="+mn-cs"/>
              </a:rPr>
              <a:t>Organise delivery</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500" b="0" i="0" u="none" strike="noStrike" kern="1200" cap="none" spc="0" normalizeH="0" baseline="0" noProof="0">
                <a:ln>
                  <a:noFill/>
                </a:ln>
                <a:solidFill>
                  <a:srgbClr val="104332">
                    <a:lumMod val="90000"/>
                    <a:lumOff val="10000"/>
                  </a:srgbClr>
                </a:solidFill>
                <a:effectLst/>
                <a:uLnTx/>
                <a:uFillTx/>
                <a:latin typeface="Open Sans"/>
                <a:ea typeface="+mn-ea"/>
                <a:cs typeface="+mn-cs"/>
              </a:rPr>
              <a:t>High quality produce</a:t>
            </a:r>
          </a:p>
        </p:txBody>
      </p:sp>
      <p:sp>
        <p:nvSpPr>
          <p:cNvPr id="33" name="TextBox 32">
            <a:extLst>
              <a:ext uri="{FF2B5EF4-FFF2-40B4-BE49-F238E27FC236}">
                <a16:creationId xmlns:a16="http://schemas.microsoft.com/office/drawing/2014/main" xmlns="" id="{4DA65933-551C-44AE-B251-925CF6083E3B}"/>
              </a:ext>
            </a:extLst>
          </p:cNvPr>
          <p:cNvSpPr txBox="1"/>
          <p:nvPr/>
        </p:nvSpPr>
        <p:spPr>
          <a:xfrm>
            <a:off x="6255362" y="527247"/>
            <a:ext cx="5848439" cy="774379"/>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500" b="0" i="1" u="none" strike="noStrike" kern="1200" cap="none" spc="0" normalizeH="0" baseline="0" noProof="0">
                <a:ln>
                  <a:noFill/>
                </a:ln>
                <a:solidFill>
                  <a:prstClr val="black"/>
                </a:solidFill>
                <a:effectLst/>
                <a:uLnTx/>
                <a:uFillTx/>
                <a:latin typeface="Open Sans"/>
                <a:ea typeface="+mn-ea"/>
                <a:cs typeface="+mn-cs"/>
              </a:rPr>
              <a:t>        </a:t>
            </a:r>
            <a:r>
              <a:rPr kumimoji="0" lang="en-US" sz="1300" b="1" i="1" u="none" strike="noStrike" kern="1200" cap="none" spc="0" normalizeH="0" baseline="0" noProof="0">
                <a:ln>
                  <a:noFill/>
                </a:ln>
                <a:solidFill>
                  <a:srgbClr val="104332">
                    <a:lumMod val="90000"/>
                    <a:lumOff val="10000"/>
                  </a:srgbClr>
                </a:solidFill>
                <a:effectLst/>
                <a:uLnTx/>
                <a:uFillTx/>
                <a:latin typeface="Open Sans"/>
                <a:ea typeface="+mn-ea"/>
                <a:cs typeface="+mn-cs"/>
              </a:rPr>
              <a:t>They have contributed to the growth of my business</a:t>
            </a:r>
            <a:r>
              <a:rPr kumimoji="0" lang="en-US" sz="1300" b="1" i="1" u="none" strike="noStrike" kern="1200" cap="none" spc="0" normalizeH="0" baseline="0" noProof="0">
                <a:ln>
                  <a:noFill/>
                </a:ln>
                <a:solidFill>
                  <a:prstClr val="black"/>
                </a:solidFill>
                <a:effectLst/>
                <a:uLnTx/>
                <a:uFillTx/>
                <a:latin typeface="Open Sans"/>
                <a:ea typeface="+mn-ea"/>
                <a:cs typeface="+mn-cs"/>
              </a:rPr>
              <a:t>. </a:t>
            </a:r>
            <a:r>
              <a:rPr kumimoji="0" lang="en-US" sz="1300" b="0" i="1" u="none" strike="noStrike" kern="1200" cap="none" spc="0" normalizeH="0" baseline="0" noProof="0">
                <a:ln>
                  <a:noFill/>
                </a:ln>
                <a:solidFill>
                  <a:prstClr val="black"/>
                </a:solidFill>
                <a:effectLst/>
                <a:uLnTx/>
                <a:uFillTx/>
                <a:latin typeface="Open Sans"/>
                <a:ea typeface="+mn-ea"/>
                <a:cs typeface="+mn-cs"/>
              </a:rPr>
              <a:t>They support my business</a:t>
            </a:r>
            <a:r>
              <a:rPr kumimoji="0" lang="en-US" sz="1300" b="0" i="1" u="none" strike="noStrike" kern="1200" cap="none" spc="0" normalizeH="0" noProof="0">
                <a:ln>
                  <a:noFill/>
                </a:ln>
                <a:solidFill>
                  <a:prstClr val="black"/>
                </a:solidFill>
                <a:effectLst/>
                <a:uLnTx/>
                <a:uFillTx/>
                <a:latin typeface="Open Sans"/>
                <a:ea typeface="+mn-ea"/>
                <a:cs typeface="+mn-cs"/>
              </a:rPr>
              <a:t> </a:t>
            </a:r>
            <a:r>
              <a:rPr kumimoji="0" lang="en-ZA" sz="1300" b="0" i="1" u="none" strike="noStrike" kern="1200" cap="none" spc="0" normalizeH="0" baseline="0" noProof="0">
                <a:ln>
                  <a:noFill/>
                </a:ln>
                <a:solidFill>
                  <a:prstClr val="black"/>
                </a:solidFill>
                <a:effectLst/>
                <a:uLnTx/>
                <a:uFillTx/>
                <a:latin typeface="Open Sans"/>
                <a:ea typeface="+mn-ea"/>
                <a:cs typeface="+mn-cs"/>
              </a:rPr>
              <a:t>even if I call them and tell them to </a:t>
            </a:r>
            <a:r>
              <a:rPr kumimoji="0" lang="en-ZA" sz="1300" b="1" i="1" u="none" strike="noStrike" kern="1200" cap="none" spc="0" normalizeH="0" baseline="0" noProof="0">
                <a:ln>
                  <a:noFill/>
                </a:ln>
                <a:solidFill>
                  <a:srgbClr val="104332">
                    <a:lumMod val="90000"/>
                    <a:lumOff val="10000"/>
                  </a:srgbClr>
                </a:solidFill>
                <a:effectLst/>
                <a:uLnTx/>
                <a:uFillTx/>
                <a:latin typeface="Open Sans"/>
                <a:ea typeface="+mn-ea"/>
                <a:cs typeface="+mn-cs"/>
              </a:rPr>
              <a:t>send me supplies yet I don’t have money, they do so</a:t>
            </a:r>
            <a:endParaRPr kumimoji="0" lang="en-ZA" sz="1300" b="0" i="1" u="none" strike="noStrike" kern="1200" cap="none" spc="0" normalizeH="0" baseline="0" noProof="0">
              <a:ln>
                <a:noFill/>
              </a:ln>
              <a:solidFill>
                <a:srgbClr val="104332">
                  <a:lumMod val="90000"/>
                  <a:lumOff val="10000"/>
                </a:srgbClr>
              </a:solidFill>
              <a:effectLst/>
              <a:uLnTx/>
              <a:uFillTx/>
              <a:latin typeface="Open Sans"/>
              <a:ea typeface="+mn-ea"/>
              <a:cs typeface="+mn-cs"/>
            </a:endParaRPr>
          </a:p>
        </p:txBody>
      </p:sp>
      <p:sp>
        <p:nvSpPr>
          <p:cNvPr id="37" name="TextBox 36">
            <a:extLst>
              <a:ext uri="{FF2B5EF4-FFF2-40B4-BE49-F238E27FC236}">
                <a16:creationId xmlns:a16="http://schemas.microsoft.com/office/drawing/2014/main" xmlns="" id="{AAE54F1D-38BE-4125-B36D-C133FB1C6124}"/>
              </a:ext>
            </a:extLst>
          </p:cNvPr>
          <p:cNvSpPr txBox="1"/>
          <p:nvPr/>
        </p:nvSpPr>
        <p:spPr>
          <a:xfrm>
            <a:off x="6612433" y="1488370"/>
            <a:ext cx="5579567" cy="994439"/>
          </a:xfrm>
          <a:prstGeom prst="rect">
            <a:avLst/>
          </a:prstGeom>
          <a:noFill/>
        </p:spPr>
        <p:txBody>
          <a:bodyPr wrap="square">
            <a:spAutoFit/>
          </a:bodyPr>
          <a:lstStyle>
            <a:defPPr>
              <a:defRPr lang="x-none"/>
            </a:defPPr>
            <a:lvl1pPr>
              <a:lnSpc>
                <a:spcPct val="110000"/>
              </a:lnSpc>
              <a:defRPr sz="1600" b="1" i="1"/>
            </a:lvl1pPr>
          </a:lstStyle>
          <a:p>
            <a:pPr marL="0" marR="0" lvl="0" indent="0" algn="l" defTabSz="914400" rtl="0" eaLnBrk="1" fontAlgn="auto" latinLnBrk="0" hangingPunct="1">
              <a:lnSpc>
                <a:spcPct val="110000"/>
              </a:lnSpc>
              <a:spcBef>
                <a:spcPts val="0"/>
              </a:spcBef>
              <a:spcAft>
                <a:spcPts val="1000"/>
              </a:spcAft>
              <a:buClrTx/>
              <a:buSzTx/>
              <a:buFontTx/>
              <a:buNone/>
              <a:tabLst/>
              <a:defRPr/>
            </a:pPr>
            <a:r>
              <a:rPr kumimoji="0" lang="en-ZA" sz="1500" b="1" i="1" u="none" strike="noStrike" kern="1200" cap="none" spc="0" normalizeH="0" baseline="0" noProof="0">
                <a:ln>
                  <a:noFill/>
                </a:ln>
                <a:solidFill>
                  <a:prstClr val="black"/>
                </a:solidFill>
                <a:effectLst/>
                <a:uLnTx/>
                <a:uFillTx/>
                <a:latin typeface="Open Sans"/>
                <a:ea typeface="+mn-ea"/>
                <a:cs typeface="+mn-cs"/>
              </a:rPr>
              <a:t>         </a:t>
            </a:r>
            <a:r>
              <a:rPr kumimoji="0" lang="en-ZA" sz="1300" b="1" i="1" u="none" strike="noStrike" kern="1200" cap="none" spc="0" normalizeH="0" baseline="0" noProof="0">
                <a:ln>
                  <a:noFill/>
                </a:ln>
                <a:solidFill>
                  <a:srgbClr val="104332">
                    <a:lumMod val="90000"/>
                    <a:lumOff val="10000"/>
                  </a:srgbClr>
                </a:solidFill>
                <a:effectLst/>
                <a:uLnTx/>
                <a:uFillTx/>
                <a:latin typeface="Open Sans"/>
                <a:ea typeface="+mn-ea"/>
                <a:cs typeface="+mn-cs"/>
              </a:rPr>
              <a:t>We trust each other. When I tell him I am coming this day, he gets the goods ready and keeps them for me</a:t>
            </a:r>
            <a:r>
              <a:rPr kumimoji="0" lang="en-ZA" sz="1300" b="0" i="1" u="none" strike="noStrike" kern="1200" cap="none" spc="0" normalizeH="0" baseline="0" noProof="0">
                <a:ln>
                  <a:noFill/>
                </a:ln>
                <a:solidFill>
                  <a:prstClr val="black"/>
                </a:solidFill>
                <a:effectLst/>
                <a:uLnTx/>
                <a:uFillTx/>
                <a:latin typeface="Open Sans"/>
                <a:ea typeface="+mn-ea"/>
                <a:cs typeface="+mn-cs"/>
              </a:rPr>
              <a:t>. But the others, if you get there late you may find they have sold the goods to other buyers. H</a:t>
            </a:r>
            <a:r>
              <a:rPr kumimoji="0" lang="en-US" sz="1300" b="0" i="1" u="none" strike="noStrike" kern="1200" cap="none" spc="0" normalizeH="0" baseline="0" noProof="0">
                <a:ln>
                  <a:noFill/>
                </a:ln>
                <a:solidFill>
                  <a:prstClr val="black"/>
                </a:solidFill>
                <a:effectLst/>
                <a:uLnTx/>
                <a:uFillTx/>
                <a:latin typeface="Open Sans"/>
                <a:ea typeface="+mn-ea"/>
                <a:cs typeface="+mn-cs"/>
              </a:rPr>
              <a:t>e also </a:t>
            </a:r>
            <a:r>
              <a:rPr kumimoji="0" lang="en-US" sz="1300" b="1" i="1" u="none" strike="noStrike" kern="1200" cap="none" spc="0" normalizeH="0" baseline="0" noProof="0">
                <a:ln>
                  <a:noFill/>
                </a:ln>
                <a:solidFill>
                  <a:srgbClr val="104332">
                    <a:lumMod val="90000"/>
                    <a:lumOff val="10000"/>
                  </a:srgbClr>
                </a:solidFill>
                <a:effectLst/>
                <a:uLnTx/>
                <a:uFillTx/>
                <a:latin typeface="Open Sans"/>
                <a:ea typeface="+mn-ea"/>
                <a:cs typeface="+mn-cs"/>
              </a:rPr>
              <a:t>organizes transport for me up to Nairobi</a:t>
            </a:r>
            <a:r>
              <a:rPr kumimoji="0" lang="en-US" sz="1300" b="1" i="1" u="none" strike="noStrike" kern="1200" cap="none" spc="0" normalizeH="0" baseline="0" noProof="0">
                <a:ln>
                  <a:noFill/>
                </a:ln>
                <a:solidFill>
                  <a:prstClr val="black"/>
                </a:solidFill>
                <a:effectLst/>
                <a:uLnTx/>
                <a:uFillTx/>
                <a:latin typeface="Open Sans"/>
                <a:ea typeface="+mn-ea"/>
                <a:cs typeface="+mn-cs"/>
              </a:rPr>
              <a:t> </a:t>
            </a:r>
            <a:r>
              <a:rPr kumimoji="0" lang="en-US" sz="1300" b="0" i="1" u="none" strike="noStrike" kern="1200" cap="none" spc="0" normalizeH="0" baseline="0" noProof="0">
                <a:ln>
                  <a:noFill/>
                </a:ln>
                <a:solidFill>
                  <a:prstClr val="black"/>
                </a:solidFill>
                <a:effectLst/>
                <a:uLnTx/>
                <a:uFillTx/>
                <a:latin typeface="Open Sans"/>
                <a:ea typeface="+mn-ea"/>
                <a:cs typeface="+mn-cs"/>
              </a:rPr>
              <a:t>and negotiates for the cost.</a:t>
            </a:r>
            <a:endParaRPr kumimoji="0" lang="en-ZA" sz="1300" b="0" i="1" u="none" strike="noStrike" kern="1200" cap="none" spc="0" normalizeH="0" baseline="0" noProof="0">
              <a:ln>
                <a:noFill/>
              </a:ln>
              <a:solidFill>
                <a:prstClr val="black"/>
              </a:solidFill>
              <a:effectLst/>
              <a:uLnTx/>
              <a:uFillTx/>
              <a:latin typeface="Open Sans"/>
              <a:ea typeface="+mn-ea"/>
              <a:cs typeface="+mn-cs"/>
            </a:endParaRPr>
          </a:p>
        </p:txBody>
      </p:sp>
      <p:sp>
        <p:nvSpPr>
          <p:cNvPr id="39" name="TextBox 38">
            <a:extLst>
              <a:ext uri="{FF2B5EF4-FFF2-40B4-BE49-F238E27FC236}">
                <a16:creationId xmlns:a16="http://schemas.microsoft.com/office/drawing/2014/main" xmlns="" id="{95371BC5-8563-45DD-A20F-499499432B1F}"/>
              </a:ext>
            </a:extLst>
          </p:cNvPr>
          <p:cNvSpPr txBox="1"/>
          <p:nvPr/>
        </p:nvSpPr>
        <p:spPr>
          <a:xfrm>
            <a:off x="6694507" y="2757171"/>
            <a:ext cx="5220000" cy="774379"/>
          </a:xfrm>
          <a:prstGeom prst="rect">
            <a:avLst/>
          </a:prstGeom>
          <a:noFill/>
        </p:spPr>
        <p:txBody>
          <a:bodyPr wrap="square">
            <a:spAutoFit/>
          </a:bodyPr>
          <a:lstStyle>
            <a:defPPr>
              <a:defRPr lang="x-none"/>
            </a:defPPr>
            <a:lvl1pPr>
              <a:lnSpc>
                <a:spcPct val="110000"/>
              </a:lnSpc>
              <a:defRPr sz="1600" b="1" i="1"/>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ZA" sz="1500" b="1" i="1" u="none" strike="noStrike" kern="1200" cap="none" spc="0" normalizeH="0" baseline="0" noProof="0">
                <a:ln>
                  <a:noFill/>
                </a:ln>
                <a:solidFill>
                  <a:prstClr val="black"/>
                </a:solidFill>
                <a:effectLst/>
                <a:uLnTx/>
                <a:uFillTx/>
                <a:latin typeface="Open Sans"/>
                <a:ea typeface="+mn-ea"/>
                <a:cs typeface="+mn-cs"/>
              </a:rPr>
              <a:t>         </a:t>
            </a:r>
            <a:r>
              <a:rPr kumimoji="0" lang="en-ZA" sz="1300" b="1" i="1" u="none" strike="noStrike" kern="1200" cap="none" spc="0" normalizeH="0" baseline="0" noProof="0">
                <a:ln>
                  <a:noFill/>
                </a:ln>
                <a:solidFill>
                  <a:srgbClr val="104332">
                    <a:lumMod val="90000"/>
                    <a:lumOff val="10000"/>
                  </a:srgbClr>
                </a:solidFill>
                <a:effectLst/>
                <a:uLnTx/>
                <a:uFillTx/>
                <a:latin typeface="Open Sans"/>
                <a:ea typeface="+mn-ea"/>
                <a:cs typeface="+mn-cs"/>
              </a:rPr>
              <a:t>She is the one who gets what my customers want</a:t>
            </a:r>
            <a:r>
              <a:rPr kumimoji="0" lang="en-ZA" sz="1300" b="0" i="1" u="none" strike="noStrike" kern="1200" cap="none" spc="0" normalizeH="0" baseline="0" noProof="0">
                <a:ln>
                  <a:noFill/>
                </a:ln>
                <a:solidFill>
                  <a:prstClr val="black"/>
                </a:solidFill>
                <a:effectLst/>
                <a:uLnTx/>
                <a:uFillTx/>
                <a:latin typeface="Open Sans"/>
                <a:ea typeface="+mn-ea"/>
                <a:cs typeface="+mn-cs"/>
              </a:rPr>
              <a:t>, she does not mix rice, others mix different qualities of rice, some bring broken rice, but </a:t>
            </a:r>
            <a:r>
              <a:rPr kumimoji="0" lang="en-ZA" sz="1300" b="1" i="1" u="none" strike="noStrike" kern="1200" cap="none" spc="0" normalizeH="0" baseline="0" noProof="0">
                <a:ln>
                  <a:noFill/>
                </a:ln>
                <a:solidFill>
                  <a:srgbClr val="104332">
                    <a:lumMod val="90000"/>
                    <a:lumOff val="10000"/>
                  </a:srgbClr>
                </a:solidFill>
                <a:effectLst/>
                <a:uLnTx/>
                <a:uFillTx/>
                <a:latin typeface="Open Sans"/>
                <a:ea typeface="+mn-ea"/>
                <a:cs typeface="+mn-cs"/>
              </a:rPr>
              <a:t>she gives me quality</a:t>
            </a:r>
          </a:p>
        </p:txBody>
      </p:sp>
      <p:sp>
        <p:nvSpPr>
          <p:cNvPr id="41" name="TextBox 40">
            <a:extLst>
              <a:ext uri="{FF2B5EF4-FFF2-40B4-BE49-F238E27FC236}">
                <a16:creationId xmlns:a16="http://schemas.microsoft.com/office/drawing/2014/main" xmlns="" id="{55F9E210-FFA3-4CC3-81B1-E0F8426D315D}"/>
              </a:ext>
            </a:extLst>
          </p:cNvPr>
          <p:cNvSpPr txBox="1"/>
          <p:nvPr/>
        </p:nvSpPr>
        <p:spPr>
          <a:xfrm>
            <a:off x="6695811" y="3872737"/>
            <a:ext cx="5220000" cy="994439"/>
          </a:xfrm>
          <a:prstGeom prst="rect">
            <a:avLst/>
          </a:prstGeom>
          <a:noFill/>
        </p:spPr>
        <p:txBody>
          <a:bodyPr wrap="square">
            <a:spAutoFit/>
          </a:bodyPr>
          <a:lstStyle>
            <a:defPPr>
              <a:defRPr lang="x-none"/>
            </a:defPPr>
            <a:lvl1pPr>
              <a:lnSpc>
                <a:spcPct val="110000"/>
              </a:lnSpc>
              <a:defRPr sz="1600" b="1" i="1"/>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ZA" sz="1500" b="0" i="1" u="none" strike="noStrike" kern="1200" cap="none" spc="0" normalizeH="0" baseline="0" noProof="0">
                <a:ln>
                  <a:noFill/>
                </a:ln>
                <a:solidFill>
                  <a:prstClr val="black"/>
                </a:solidFill>
                <a:effectLst/>
                <a:uLnTx/>
                <a:uFillTx/>
                <a:latin typeface="Open Sans"/>
                <a:ea typeface="+mn-ea"/>
                <a:cs typeface="+mn-cs"/>
              </a:rPr>
              <a:t>         </a:t>
            </a:r>
            <a:r>
              <a:rPr kumimoji="0" lang="en-ZA" sz="1300" b="0" i="1" u="none" strike="noStrike" kern="1200" cap="none" spc="0" normalizeH="0" baseline="0" noProof="0">
                <a:ln>
                  <a:noFill/>
                </a:ln>
                <a:solidFill>
                  <a:prstClr val="black"/>
                </a:solidFill>
                <a:effectLst/>
                <a:uLnTx/>
                <a:uFillTx/>
                <a:latin typeface="Open Sans"/>
                <a:ea typeface="+mn-ea"/>
                <a:cs typeface="+mn-cs"/>
              </a:rPr>
              <a:t>Those from you Uganda </a:t>
            </a:r>
            <a:r>
              <a:rPr kumimoji="0" lang="en-ZA" sz="1300" b="1" i="1" u="none" strike="noStrike" kern="1200" cap="none" spc="0" normalizeH="0" baseline="0" noProof="0">
                <a:ln>
                  <a:noFill/>
                </a:ln>
                <a:solidFill>
                  <a:srgbClr val="E79C29">
                    <a:lumMod val="75000"/>
                  </a:srgbClr>
                </a:solidFill>
                <a:effectLst/>
                <a:uLnTx/>
                <a:uFillTx/>
                <a:latin typeface="Open Sans"/>
                <a:ea typeface="+mn-ea"/>
                <a:cs typeface="+mn-cs"/>
              </a:rPr>
              <a:t>you must give them cash, but their faithfulness is high</a:t>
            </a:r>
            <a:r>
              <a:rPr kumimoji="0" lang="en-ZA" sz="1300" b="0" i="1" u="none" strike="noStrike" kern="1200" cap="none" spc="0" normalizeH="0" baseline="0" noProof="0">
                <a:ln>
                  <a:noFill/>
                </a:ln>
                <a:solidFill>
                  <a:srgbClr val="E79C29">
                    <a:lumMod val="75000"/>
                  </a:srgbClr>
                </a:solidFill>
                <a:effectLst/>
                <a:uLnTx/>
                <a:uFillTx/>
                <a:latin typeface="Open Sans"/>
                <a:ea typeface="+mn-ea"/>
                <a:cs typeface="+mn-cs"/>
              </a:rPr>
              <a:t>.</a:t>
            </a:r>
            <a:r>
              <a:rPr kumimoji="0" lang="en-ZA" sz="1300" b="0" i="1" u="none" strike="noStrike" kern="1200" cap="none" spc="0" normalizeH="0" baseline="0" noProof="0">
                <a:ln>
                  <a:noFill/>
                </a:ln>
                <a:solidFill>
                  <a:prstClr val="black"/>
                </a:solidFill>
                <a:effectLst/>
                <a:uLnTx/>
                <a:uFillTx/>
                <a:latin typeface="Open Sans"/>
                <a:ea typeface="+mn-ea"/>
                <a:cs typeface="+mn-cs"/>
              </a:rPr>
              <a:t> The Ugandans will make sure the supplies reach when they send.  They will also give you quality supplies…they are close to my business, but not as close as the Tanzanians</a:t>
            </a:r>
          </a:p>
        </p:txBody>
      </p:sp>
      <p:sp>
        <p:nvSpPr>
          <p:cNvPr id="15" name="TextBox 14">
            <a:extLst>
              <a:ext uri="{FF2B5EF4-FFF2-40B4-BE49-F238E27FC236}">
                <a16:creationId xmlns:a16="http://schemas.microsoft.com/office/drawing/2014/main" xmlns="" id="{3C9B7C9C-D477-4258-A2B2-79C8AAC51394}"/>
              </a:ext>
            </a:extLst>
          </p:cNvPr>
          <p:cNvSpPr txBox="1"/>
          <p:nvPr/>
        </p:nvSpPr>
        <p:spPr>
          <a:xfrm>
            <a:off x="4770312" y="5608805"/>
            <a:ext cx="2027809" cy="1015663"/>
          </a:xfrm>
          <a:prstGeom prst="rect">
            <a:avLst/>
          </a:prstGeom>
          <a:solidFill>
            <a:schemeClr val="bg1"/>
          </a:solidFill>
        </p:spPr>
        <p:txBody>
          <a:bodyPr wrap="square" rtlCol="0">
            <a:spAutoFit/>
          </a:bodyPr>
          <a:lstStyle>
            <a:defPPr>
              <a:defRPr lang="x-none"/>
            </a:defPPr>
            <a:lvl1pPr marL="180000" indent="-180000">
              <a:buFont typeface="Arial" panose="020B0604020202020204" pitchFamily="34" charset="0"/>
              <a:buChar char="•"/>
              <a:defRPr sz="1600"/>
            </a:lvl1p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500" b="0" i="0" u="none" strike="noStrike" kern="1200" cap="none" spc="0" normalizeH="0" baseline="0" noProof="0">
                <a:ln>
                  <a:noFill/>
                </a:ln>
                <a:solidFill>
                  <a:srgbClr val="8B0E3A"/>
                </a:solidFill>
                <a:effectLst/>
                <a:uLnTx/>
                <a:uFillTx/>
                <a:latin typeface="Open Sans"/>
                <a:ea typeface="+mn-ea"/>
                <a:cs typeface="+mn-cs"/>
              </a:rPr>
              <a:t>No credit</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500" b="0" i="0" u="none" strike="noStrike" kern="1200" cap="none" spc="0" normalizeH="0" baseline="0" noProof="0">
                <a:ln>
                  <a:noFill/>
                </a:ln>
                <a:solidFill>
                  <a:srgbClr val="8B0E3A"/>
                </a:solidFill>
                <a:effectLst/>
                <a:uLnTx/>
                <a:uFillTx/>
                <a:latin typeface="Open Sans"/>
                <a:ea typeface="+mn-ea"/>
                <a:cs typeface="+mn-cs"/>
              </a:rPr>
              <a:t>Do not hold goods</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500" b="0" i="0" u="none" strike="noStrike" kern="1200" cap="none" spc="0" normalizeH="0" baseline="0" noProof="0">
                <a:ln>
                  <a:noFill/>
                </a:ln>
                <a:solidFill>
                  <a:srgbClr val="8B0E3A"/>
                </a:solidFill>
                <a:effectLst/>
                <a:uLnTx/>
                <a:uFillTx/>
                <a:latin typeface="Open Sans"/>
                <a:ea typeface="+mn-ea"/>
                <a:cs typeface="+mn-cs"/>
              </a:rPr>
              <a:t>Do not organise delivery</a:t>
            </a:r>
          </a:p>
        </p:txBody>
      </p:sp>
      <p:pic>
        <p:nvPicPr>
          <p:cNvPr id="57" name="Picture 56" descr="A close up of a logo&#10;&#10;Description automatically generated">
            <a:extLst>
              <a:ext uri="{FF2B5EF4-FFF2-40B4-BE49-F238E27FC236}">
                <a16:creationId xmlns:a16="http://schemas.microsoft.com/office/drawing/2014/main" xmlns="" id="{3A75FE7A-1AA7-40FA-A128-75CC2CF81627}"/>
              </a:ext>
            </a:extLst>
          </p:cNvPr>
          <p:cNvPicPr>
            <a:picLocks noChangeAspect="1"/>
          </p:cNvPicPr>
          <p:nvPr/>
        </p:nvPicPr>
        <p:blipFill rotWithShape="1">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6334507" y="546030"/>
            <a:ext cx="360000" cy="236922"/>
          </a:xfrm>
          <a:prstGeom prst="rect">
            <a:avLst/>
          </a:prstGeom>
        </p:spPr>
      </p:pic>
      <p:pic>
        <p:nvPicPr>
          <p:cNvPr id="59" name="Picture 58" descr="A close up of a logo&#10;&#10;Description automatically generated">
            <a:extLst>
              <a:ext uri="{FF2B5EF4-FFF2-40B4-BE49-F238E27FC236}">
                <a16:creationId xmlns:a16="http://schemas.microsoft.com/office/drawing/2014/main" xmlns="" id="{80601B59-45F4-4F5A-8895-E13BE8F36D66}"/>
              </a:ext>
            </a:extLst>
          </p:cNvPr>
          <p:cNvPicPr>
            <a:picLocks noChangeAspect="1"/>
          </p:cNvPicPr>
          <p:nvPr/>
        </p:nvPicPr>
        <p:blipFill rotWithShape="1">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6679620" y="1501989"/>
            <a:ext cx="360000" cy="236922"/>
          </a:xfrm>
          <a:prstGeom prst="rect">
            <a:avLst/>
          </a:prstGeom>
        </p:spPr>
      </p:pic>
      <p:pic>
        <p:nvPicPr>
          <p:cNvPr id="61" name="Picture 60" descr="A close up of a logo&#10;&#10;Description automatically generated">
            <a:extLst>
              <a:ext uri="{FF2B5EF4-FFF2-40B4-BE49-F238E27FC236}">
                <a16:creationId xmlns:a16="http://schemas.microsoft.com/office/drawing/2014/main" xmlns="" id="{AD41EBF7-8009-40CC-924B-4DF51D8CA3B3}"/>
              </a:ext>
            </a:extLst>
          </p:cNvPr>
          <p:cNvPicPr>
            <a:picLocks noChangeAspect="1"/>
          </p:cNvPicPr>
          <p:nvPr/>
        </p:nvPicPr>
        <p:blipFill rotWithShape="1">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6798121" y="2730966"/>
            <a:ext cx="360000" cy="236922"/>
          </a:xfrm>
          <a:prstGeom prst="rect">
            <a:avLst/>
          </a:prstGeom>
        </p:spPr>
      </p:pic>
      <p:pic>
        <p:nvPicPr>
          <p:cNvPr id="63" name="Picture 62" descr="A close up of a logo&#10;&#10;Description automatically generated">
            <a:extLst>
              <a:ext uri="{FF2B5EF4-FFF2-40B4-BE49-F238E27FC236}">
                <a16:creationId xmlns:a16="http://schemas.microsoft.com/office/drawing/2014/main" xmlns="" id="{C18F6A1D-F66E-4979-BF91-569D4F7BD5D6}"/>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6799425" y="3802431"/>
            <a:ext cx="360000" cy="236922"/>
          </a:xfrm>
          <a:prstGeom prst="rect">
            <a:avLst/>
          </a:prstGeom>
        </p:spPr>
      </p:pic>
      <p:sp>
        <p:nvSpPr>
          <p:cNvPr id="20" name="TextBox 19">
            <a:extLst>
              <a:ext uri="{FF2B5EF4-FFF2-40B4-BE49-F238E27FC236}">
                <a16:creationId xmlns:a16="http://schemas.microsoft.com/office/drawing/2014/main" xmlns="" id="{240890FA-0BB4-42F0-A8B0-7EA7427769DC}"/>
              </a:ext>
            </a:extLst>
          </p:cNvPr>
          <p:cNvSpPr txBox="1"/>
          <p:nvPr/>
        </p:nvSpPr>
        <p:spPr>
          <a:xfrm>
            <a:off x="1767691" y="1797738"/>
            <a:ext cx="12074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Tanzania</a:t>
            </a:r>
          </a:p>
        </p:txBody>
      </p:sp>
      <p:sp>
        <p:nvSpPr>
          <p:cNvPr id="21" name="TextBox 20">
            <a:extLst>
              <a:ext uri="{FF2B5EF4-FFF2-40B4-BE49-F238E27FC236}">
                <a16:creationId xmlns:a16="http://schemas.microsoft.com/office/drawing/2014/main" xmlns="" id="{463BCFE2-FBE9-4DAD-A2CA-B550DDB8C06F}"/>
              </a:ext>
            </a:extLst>
          </p:cNvPr>
          <p:cNvSpPr txBox="1"/>
          <p:nvPr/>
        </p:nvSpPr>
        <p:spPr>
          <a:xfrm>
            <a:off x="2607395" y="3315000"/>
            <a:ext cx="12074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Kenya, Narok</a:t>
            </a:r>
          </a:p>
        </p:txBody>
      </p:sp>
      <p:sp>
        <p:nvSpPr>
          <p:cNvPr id="22" name="TextBox 21">
            <a:extLst>
              <a:ext uri="{FF2B5EF4-FFF2-40B4-BE49-F238E27FC236}">
                <a16:creationId xmlns:a16="http://schemas.microsoft.com/office/drawing/2014/main" xmlns="" id="{0F6BCFF8-3ED2-4AF8-A7E3-9F5170777EE9}"/>
              </a:ext>
            </a:extLst>
          </p:cNvPr>
          <p:cNvSpPr txBox="1"/>
          <p:nvPr/>
        </p:nvSpPr>
        <p:spPr>
          <a:xfrm>
            <a:off x="2299800" y="4294303"/>
            <a:ext cx="12074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Kenya, </a:t>
            </a:r>
            <a:r>
              <a:rPr kumimoji="0" lang="en-ZA" sz="1200" b="0" i="0" u="none" strike="noStrike" kern="1200" cap="none" spc="0" normalizeH="0" baseline="0" noProof="0" err="1">
                <a:ln>
                  <a:noFill/>
                </a:ln>
                <a:solidFill>
                  <a:prstClr val="black"/>
                </a:solidFill>
                <a:effectLst/>
                <a:uLnTx/>
                <a:uFillTx/>
                <a:latin typeface="Open Sans"/>
                <a:ea typeface="+mn-ea"/>
                <a:cs typeface="+mn-cs"/>
              </a:rPr>
              <a:t>Mwea</a:t>
            </a:r>
            <a:endParaRPr kumimoji="0" lang="en-ZA" sz="1200" b="0" i="0" u="none" strike="noStrike" kern="1200" cap="none" spc="0" normalizeH="0" baseline="0" noProof="0">
              <a:ln>
                <a:noFill/>
              </a:ln>
              <a:solidFill>
                <a:prstClr val="black"/>
              </a:solidFill>
              <a:effectLst/>
              <a:uLnTx/>
              <a:uFillTx/>
              <a:latin typeface="Open Sans"/>
              <a:ea typeface="+mn-ea"/>
              <a:cs typeface="+mn-cs"/>
            </a:endParaRPr>
          </a:p>
        </p:txBody>
      </p:sp>
      <p:sp>
        <p:nvSpPr>
          <p:cNvPr id="23" name="TextBox 22">
            <a:extLst>
              <a:ext uri="{FF2B5EF4-FFF2-40B4-BE49-F238E27FC236}">
                <a16:creationId xmlns:a16="http://schemas.microsoft.com/office/drawing/2014/main" xmlns="" id="{549CF531-134B-4A30-98E2-B1F6AAEBB049}"/>
              </a:ext>
            </a:extLst>
          </p:cNvPr>
          <p:cNvSpPr txBox="1"/>
          <p:nvPr/>
        </p:nvSpPr>
        <p:spPr>
          <a:xfrm>
            <a:off x="3720214" y="2280750"/>
            <a:ext cx="12074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Uganda</a:t>
            </a:r>
          </a:p>
        </p:txBody>
      </p:sp>
      <p:sp>
        <p:nvSpPr>
          <p:cNvPr id="24" name="TextBox 23">
            <a:extLst>
              <a:ext uri="{FF2B5EF4-FFF2-40B4-BE49-F238E27FC236}">
                <a16:creationId xmlns:a16="http://schemas.microsoft.com/office/drawing/2014/main" xmlns="" id="{8ADABE2D-DB49-477C-8931-B12AE99DF78E}"/>
              </a:ext>
            </a:extLst>
          </p:cNvPr>
          <p:cNvSpPr txBox="1"/>
          <p:nvPr/>
        </p:nvSpPr>
        <p:spPr>
          <a:xfrm>
            <a:off x="3995742" y="3197980"/>
            <a:ext cx="12074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Kenya, Narok</a:t>
            </a:r>
          </a:p>
        </p:txBody>
      </p:sp>
      <p:sp>
        <p:nvSpPr>
          <p:cNvPr id="25" name="TextBox 24">
            <a:extLst>
              <a:ext uri="{FF2B5EF4-FFF2-40B4-BE49-F238E27FC236}">
                <a16:creationId xmlns:a16="http://schemas.microsoft.com/office/drawing/2014/main" xmlns="" id="{31FEE553-E8EB-45CF-A624-C59E06ED7342}"/>
              </a:ext>
            </a:extLst>
          </p:cNvPr>
          <p:cNvSpPr txBox="1"/>
          <p:nvPr/>
        </p:nvSpPr>
        <p:spPr>
          <a:xfrm>
            <a:off x="4611738" y="1089038"/>
            <a:ext cx="10224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Kenya, </a:t>
            </a:r>
            <a:r>
              <a:rPr kumimoji="0" lang="en-ZA" sz="1200" b="0" i="0" u="none" strike="noStrike" kern="1200" cap="none" spc="0" normalizeH="0" baseline="0" noProof="0" err="1">
                <a:ln>
                  <a:noFill/>
                </a:ln>
                <a:solidFill>
                  <a:prstClr val="black"/>
                </a:solidFill>
                <a:effectLst/>
                <a:uLnTx/>
                <a:uFillTx/>
                <a:latin typeface="Open Sans"/>
                <a:ea typeface="+mn-ea"/>
                <a:cs typeface="+mn-cs"/>
              </a:rPr>
              <a:t>Ukambani</a:t>
            </a:r>
            <a:endParaRPr kumimoji="0" lang="en-ZA" sz="1200" b="0" i="0" u="none" strike="noStrike" kern="1200" cap="none" spc="0" normalizeH="0" baseline="0" noProof="0">
              <a:ln>
                <a:noFill/>
              </a:ln>
              <a:solidFill>
                <a:prstClr val="black"/>
              </a:solidFill>
              <a:effectLst/>
              <a:uLnTx/>
              <a:uFillTx/>
              <a:latin typeface="Open Sans"/>
              <a:ea typeface="+mn-ea"/>
              <a:cs typeface="+mn-cs"/>
            </a:endParaRPr>
          </a:p>
        </p:txBody>
      </p:sp>
      <p:sp>
        <p:nvSpPr>
          <p:cNvPr id="26" name="TextBox 25">
            <a:extLst>
              <a:ext uri="{FF2B5EF4-FFF2-40B4-BE49-F238E27FC236}">
                <a16:creationId xmlns:a16="http://schemas.microsoft.com/office/drawing/2014/main" xmlns="" id="{B918947C-71E2-49B9-87F0-B42FFBF987D2}"/>
              </a:ext>
            </a:extLst>
          </p:cNvPr>
          <p:cNvSpPr txBox="1"/>
          <p:nvPr/>
        </p:nvSpPr>
        <p:spPr>
          <a:xfrm>
            <a:off x="5158744" y="2555694"/>
            <a:ext cx="102240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Kenya, </a:t>
            </a:r>
            <a:r>
              <a:rPr kumimoji="0" lang="en-ZA" sz="1200" b="0" i="0" u="none" strike="noStrike" kern="1200" cap="none" spc="0" normalizeH="0" baseline="0" noProof="0" err="1">
                <a:ln>
                  <a:noFill/>
                </a:ln>
                <a:solidFill>
                  <a:prstClr val="black"/>
                </a:solidFill>
                <a:effectLst/>
                <a:uLnTx/>
                <a:uFillTx/>
                <a:latin typeface="Open Sans"/>
                <a:ea typeface="+mn-ea"/>
                <a:cs typeface="+mn-cs"/>
              </a:rPr>
              <a:t>Kisii</a:t>
            </a:r>
            <a:endParaRPr kumimoji="0" lang="en-ZA" sz="1200" b="0" i="0" u="none" strike="noStrike" kern="1200" cap="none" spc="0" normalizeH="0" baseline="0" noProof="0">
              <a:ln>
                <a:noFill/>
              </a:ln>
              <a:solidFill>
                <a:prstClr val="black"/>
              </a:solidFill>
              <a:effectLst/>
              <a:uLnTx/>
              <a:uFillTx/>
              <a:latin typeface="Open Sans"/>
              <a:ea typeface="+mn-ea"/>
              <a:cs typeface="+mn-cs"/>
            </a:endParaRPr>
          </a:p>
        </p:txBody>
      </p:sp>
      <p:sp>
        <p:nvSpPr>
          <p:cNvPr id="27" name="TextBox 26">
            <a:extLst>
              <a:ext uri="{FF2B5EF4-FFF2-40B4-BE49-F238E27FC236}">
                <a16:creationId xmlns:a16="http://schemas.microsoft.com/office/drawing/2014/main" xmlns="" id="{2ACC95A5-0F18-4688-B039-6D0E1EE8AE7C}"/>
              </a:ext>
            </a:extLst>
          </p:cNvPr>
          <p:cNvSpPr txBox="1"/>
          <p:nvPr/>
        </p:nvSpPr>
        <p:spPr>
          <a:xfrm>
            <a:off x="5276312" y="3620898"/>
            <a:ext cx="12884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Kenya, Nairobi CBD</a:t>
            </a:r>
          </a:p>
        </p:txBody>
      </p:sp>
      <p:sp>
        <p:nvSpPr>
          <p:cNvPr id="28" name="TextBox 27">
            <a:extLst>
              <a:ext uri="{FF2B5EF4-FFF2-40B4-BE49-F238E27FC236}">
                <a16:creationId xmlns:a16="http://schemas.microsoft.com/office/drawing/2014/main" xmlns="" id="{7A71E968-0C6F-4208-B9CB-A62AA6A290F3}"/>
              </a:ext>
            </a:extLst>
          </p:cNvPr>
          <p:cNvSpPr txBox="1"/>
          <p:nvPr/>
        </p:nvSpPr>
        <p:spPr>
          <a:xfrm>
            <a:off x="4976037" y="4541884"/>
            <a:ext cx="14306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Kenya, Eastleigh</a:t>
            </a:r>
          </a:p>
        </p:txBody>
      </p:sp>
      <p:sp>
        <p:nvSpPr>
          <p:cNvPr id="90" name="Oval 89">
            <a:extLst>
              <a:ext uri="{FF2B5EF4-FFF2-40B4-BE49-F238E27FC236}">
                <a16:creationId xmlns:a16="http://schemas.microsoft.com/office/drawing/2014/main" xmlns="" id="{053082C3-792F-4380-B980-682966DED86D}"/>
              </a:ext>
            </a:extLst>
          </p:cNvPr>
          <p:cNvSpPr/>
          <p:nvPr/>
        </p:nvSpPr>
        <p:spPr>
          <a:xfrm>
            <a:off x="4081956" y="4730802"/>
            <a:ext cx="252000" cy="252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1" name="TextBox 90">
            <a:extLst>
              <a:ext uri="{FF2B5EF4-FFF2-40B4-BE49-F238E27FC236}">
                <a16:creationId xmlns:a16="http://schemas.microsoft.com/office/drawing/2014/main" xmlns="" id="{F9149585-5787-41CB-825B-002958200E35}"/>
              </a:ext>
            </a:extLst>
          </p:cNvPr>
          <p:cNvSpPr txBox="1"/>
          <p:nvPr/>
        </p:nvSpPr>
        <p:spPr>
          <a:xfrm>
            <a:off x="3786192" y="4208242"/>
            <a:ext cx="9807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Kenya, </a:t>
            </a:r>
            <a:r>
              <a:rPr kumimoji="0" lang="en-ZA" sz="1200" b="0" i="0" u="none" strike="noStrike" kern="1200" cap="none" spc="0" normalizeH="0" baseline="0" noProof="0" err="1">
                <a:ln>
                  <a:noFill/>
                </a:ln>
                <a:solidFill>
                  <a:prstClr val="black"/>
                </a:solidFill>
                <a:effectLst/>
                <a:uLnTx/>
                <a:uFillTx/>
                <a:latin typeface="Open Sans"/>
                <a:ea typeface="+mn-ea"/>
                <a:cs typeface="+mn-cs"/>
              </a:rPr>
              <a:t>Ukambani</a:t>
            </a:r>
            <a:endParaRPr kumimoji="0" lang="en-ZA" sz="1200" b="0" i="0" u="none" strike="noStrike" kern="1200" cap="none" spc="0" normalizeH="0" baseline="0" noProof="0">
              <a:ln>
                <a:noFill/>
              </a:ln>
              <a:solidFill>
                <a:prstClr val="black"/>
              </a:solidFill>
              <a:effectLst/>
              <a:uLnTx/>
              <a:uFillTx/>
              <a:latin typeface="Open Sans"/>
              <a:ea typeface="+mn-ea"/>
              <a:cs typeface="+mn-cs"/>
            </a:endParaRPr>
          </a:p>
        </p:txBody>
      </p:sp>
      <p:sp>
        <p:nvSpPr>
          <p:cNvPr id="5" name="TextBox 4">
            <a:extLst>
              <a:ext uri="{FF2B5EF4-FFF2-40B4-BE49-F238E27FC236}">
                <a16:creationId xmlns:a16="http://schemas.microsoft.com/office/drawing/2014/main" xmlns="" id="{1C66B553-916D-4263-995C-4B0387775F3D}"/>
              </a:ext>
            </a:extLst>
          </p:cNvPr>
          <p:cNvSpPr txBox="1"/>
          <p:nvPr/>
        </p:nvSpPr>
        <p:spPr>
          <a:xfrm>
            <a:off x="69504" y="9356"/>
            <a:ext cx="7864821"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b="1" i="0" u="none" strike="noStrike" kern="1200" cap="none" spc="0" normalizeH="0" baseline="0" noProof="0" dirty="0">
                <a:ln>
                  <a:noFill/>
                </a:ln>
                <a:solidFill>
                  <a:srgbClr val="FFFFFF"/>
                </a:solidFill>
                <a:effectLst/>
                <a:uLnTx/>
                <a:uFillTx/>
                <a:latin typeface="Open Sans"/>
                <a:ea typeface="+mn-ea"/>
                <a:cs typeface="+mn-cs"/>
              </a:rPr>
              <a:t>CHRISTINE: </a:t>
            </a:r>
            <a:r>
              <a:rPr kumimoji="0" lang="en-ZA" b="1" i="0" u="none" strike="noStrike" kern="1200" cap="none" spc="0" normalizeH="0" baseline="0" noProof="0">
                <a:ln>
                  <a:noFill/>
                </a:ln>
                <a:solidFill>
                  <a:srgbClr val="FFFFFF"/>
                </a:solidFill>
                <a:effectLst/>
                <a:uLnTx/>
                <a:uFillTx/>
                <a:latin typeface="Open Sans"/>
                <a:ea typeface="+mn-ea"/>
                <a:cs typeface="+mn-cs"/>
              </a:rPr>
              <a:t>PERCEIVED</a:t>
            </a:r>
            <a:r>
              <a:rPr kumimoji="0" lang="en-ZA" b="1" i="0" u="none" strike="noStrike" kern="1200" cap="none" spc="0" normalizeH="0" baseline="0" noProof="0" dirty="0">
                <a:ln>
                  <a:noFill/>
                </a:ln>
                <a:solidFill>
                  <a:srgbClr val="FFFFFF"/>
                </a:solidFill>
                <a:effectLst/>
                <a:uLnTx/>
                <a:uFillTx/>
                <a:latin typeface="Open Sans"/>
                <a:ea typeface="+mn-ea"/>
                <a:cs typeface="+mn-cs"/>
              </a:rPr>
              <a:t> ‘IMPORTANCE’ OF SUPPLIER RELATIONSHIPS </a:t>
            </a:r>
          </a:p>
        </p:txBody>
      </p:sp>
      <p:sp>
        <p:nvSpPr>
          <p:cNvPr id="55" name="Oval 54">
            <a:extLst>
              <a:ext uri="{FF2B5EF4-FFF2-40B4-BE49-F238E27FC236}">
                <a16:creationId xmlns:a16="http://schemas.microsoft.com/office/drawing/2014/main" xmlns="" id="{F9B54985-B3A4-40D4-88E5-197F44D48151}"/>
              </a:ext>
            </a:extLst>
          </p:cNvPr>
          <p:cNvSpPr/>
          <p:nvPr/>
        </p:nvSpPr>
        <p:spPr>
          <a:xfrm>
            <a:off x="3014386" y="2901208"/>
            <a:ext cx="252000" cy="252000"/>
          </a:xfrm>
          <a:prstGeom prst="ellipse">
            <a:avLst/>
          </a:prstGeom>
          <a:solidFill>
            <a:schemeClr val="accent3">
              <a:lumMod val="90000"/>
              <a:lumOff val="10000"/>
            </a:schemeClr>
          </a:solidFill>
          <a:ln>
            <a:solidFill>
              <a:schemeClr val="accent3">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6" name="TextBox 65">
            <a:extLst>
              <a:ext uri="{FF2B5EF4-FFF2-40B4-BE49-F238E27FC236}">
                <a16:creationId xmlns:a16="http://schemas.microsoft.com/office/drawing/2014/main" xmlns="" id="{DEB0230A-5C30-4E1C-A1CE-42F1039C2958}"/>
              </a:ext>
            </a:extLst>
          </p:cNvPr>
          <p:cNvSpPr txBox="1"/>
          <p:nvPr/>
        </p:nvSpPr>
        <p:spPr>
          <a:xfrm>
            <a:off x="2356963" y="2585617"/>
            <a:ext cx="1461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Kenya, </a:t>
            </a:r>
            <a:r>
              <a:rPr kumimoji="0" lang="en-ZA" sz="1200" b="0" i="0" u="none" strike="noStrike" kern="1200" cap="none" spc="0" normalizeH="0" baseline="0" noProof="0" err="1">
                <a:ln>
                  <a:noFill/>
                </a:ln>
                <a:solidFill>
                  <a:prstClr val="black"/>
                </a:solidFill>
                <a:effectLst/>
                <a:uLnTx/>
                <a:uFillTx/>
                <a:latin typeface="Open Sans"/>
                <a:ea typeface="+mn-ea"/>
                <a:cs typeface="+mn-cs"/>
              </a:rPr>
              <a:t>Ukambani</a:t>
            </a:r>
            <a:endParaRPr kumimoji="0" lang="en-ZA" sz="1200" b="0" i="0" u="none" strike="noStrike" kern="1200" cap="none" spc="0" normalizeH="0" baseline="0" noProof="0">
              <a:ln>
                <a:noFill/>
              </a:ln>
              <a:solidFill>
                <a:prstClr val="black"/>
              </a:solidFill>
              <a:effectLst/>
              <a:uLnTx/>
              <a:uFillTx/>
              <a:latin typeface="Open Sans"/>
              <a:ea typeface="+mn-ea"/>
              <a:cs typeface="+mn-cs"/>
            </a:endParaRPr>
          </a:p>
        </p:txBody>
      </p:sp>
      <p:sp>
        <p:nvSpPr>
          <p:cNvPr id="13" name="Diamond 12">
            <a:extLst>
              <a:ext uri="{FF2B5EF4-FFF2-40B4-BE49-F238E27FC236}">
                <a16:creationId xmlns:a16="http://schemas.microsoft.com/office/drawing/2014/main" xmlns="" id="{84570657-6DAA-4694-98C6-A333BE5FD0EF}"/>
              </a:ext>
            </a:extLst>
          </p:cNvPr>
          <p:cNvSpPr/>
          <p:nvPr/>
        </p:nvSpPr>
        <p:spPr>
          <a:xfrm>
            <a:off x="2387402" y="1466065"/>
            <a:ext cx="324213" cy="324213"/>
          </a:xfrm>
          <a:prstGeom prst="diamond">
            <a:avLst/>
          </a:prstGeom>
          <a:solidFill>
            <a:schemeClr val="accent3">
              <a:lumMod val="90000"/>
              <a:lumOff val="10000"/>
            </a:schemeClr>
          </a:solidFill>
          <a:ln>
            <a:solidFill>
              <a:schemeClr val="accent3">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 name="Diamond 13">
            <a:extLst>
              <a:ext uri="{FF2B5EF4-FFF2-40B4-BE49-F238E27FC236}">
                <a16:creationId xmlns:a16="http://schemas.microsoft.com/office/drawing/2014/main" xmlns="" id="{E48B9347-A143-43B4-A687-0EDD7156A3A3}"/>
              </a:ext>
            </a:extLst>
          </p:cNvPr>
          <p:cNvSpPr/>
          <p:nvPr/>
        </p:nvSpPr>
        <p:spPr>
          <a:xfrm>
            <a:off x="2773578" y="1660970"/>
            <a:ext cx="324213" cy="324213"/>
          </a:xfrm>
          <a:prstGeom prst="diamond">
            <a:avLst/>
          </a:prstGeom>
          <a:solidFill>
            <a:schemeClr val="accent3">
              <a:lumMod val="90000"/>
              <a:lumOff val="10000"/>
            </a:schemeClr>
          </a:solidFill>
          <a:ln>
            <a:solidFill>
              <a:schemeClr val="accent3">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6" name="Diamond 15">
            <a:extLst>
              <a:ext uri="{FF2B5EF4-FFF2-40B4-BE49-F238E27FC236}">
                <a16:creationId xmlns:a16="http://schemas.microsoft.com/office/drawing/2014/main" xmlns="" id="{DBBFED7E-C8B5-4A1D-B3DC-0C621583BA0D}"/>
              </a:ext>
            </a:extLst>
          </p:cNvPr>
          <p:cNvSpPr/>
          <p:nvPr/>
        </p:nvSpPr>
        <p:spPr>
          <a:xfrm>
            <a:off x="2502187" y="1986496"/>
            <a:ext cx="324213" cy="324213"/>
          </a:xfrm>
          <a:prstGeom prst="diamond">
            <a:avLst/>
          </a:prstGeom>
          <a:solidFill>
            <a:schemeClr val="accent3">
              <a:lumMod val="90000"/>
              <a:lumOff val="10000"/>
            </a:schemeClr>
          </a:solidFill>
          <a:ln>
            <a:solidFill>
              <a:schemeClr val="accent3">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7" name="Diamond 16">
            <a:extLst>
              <a:ext uri="{FF2B5EF4-FFF2-40B4-BE49-F238E27FC236}">
                <a16:creationId xmlns:a16="http://schemas.microsoft.com/office/drawing/2014/main" xmlns="" id="{3F6EDABE-3287-48D9-98DC-735AD7F56A7E}"/>
              </a:ext>
            </a:extLst>
          </p:cNvPr>
          <p:cNvSpPr/>
          <p:nvPr/>
        </p:nvSpPr>
        <p:spPr>
          <a:xfrm>
            <a:off x="4169714" y="1872917"/>
            <a:ext cx="328484" cy="328484"/>
          </a:xfrm>
          <a:prstGeom prst="diamond">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Diamond 17">
            <a:extLst>
              <a:ext uri="{FF2B5EF4-FFF2-40B4-BE49-F238E27FC236}">
                <a16:creationId xmlns:a16="http://schemas.microsoft.com/office/drawing/2014/main" xmlns="" id="{A6FF69A0-8836-40D3-A931-0EFA95ECD88D}"/>
              </a:ext>
            </a:extLst>
          </p:cNvPr>
          <p:cNvSpPr/>
          <p:nvPr/>
        </p:nvSpPr>
        <p:spPr>
          <a:xfrm>
            <a:off x="4484108" y="2197422"/>
            <a:ext cx="328484" cy="328484"/>
          </a:xfrm>
          <a:prstGeom prst="diamond">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 name="Rectangle 6">
            <a:extLst>
              <a:ext uri="{FF2B5EF4-FFF2-40B4-BE49-F238E27FC236}">
                <a16:creationId xmlns:a16="http://schemas.microsoft.com/office/drawing/2014/main" xmlns="" id="{94E13E5B-73C1-4122-99A6-71B594AE0696}"/>
              </a:ext>
            </a:extLst>
          </p:cNvPr>
          <p:cNvSpPr/>
          <p:nvPr/>
        </p:nvSpPr>
        <p:spPr>
          <a:xfrm>
            <a:off x="-19015" y="6236073"/>
            <a:ext cx="2643742" cy="61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3" name="Diamond 52">
            <a:extLst>
              <a:ext uri="{FF2B5EF4-FFF2-40B4-BE49-F238E27FC236}">
                <a16:creationId xmlns:a16="http://schemas.microsoft.com/office/drawing/2014/main" xmlns="" id="{B217E09D-C602-4556-A172-D91986662B12}"/>
              </a:ext>
            </a:extLst>
          </p:cNvPr>
          <p:cNvSpPr/>
          <p:nvPr/>
        </p:nvSpPr>
        <p:spPr>
          <a:xfrm>
            <a:off x="73083" y="6429181"/>
            <a:ext cx="252000" cy="252000"/>
          </a:xfrm>
          <a:prstGeom prst="diamond">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 name="TextBox 7">
            <a:extLst>
              <a:ext uri="{FF2B5EF4-FFF2-40B4-BE49-F238E27FC236}">
                <a16:creationId xmlns:a16="http://schemas.microsoft.com/office/drawing/2014/main" xmlns="" id="{C458606D-709D-4578-8473-27F8155B7B77}"/>
              </a:ext>
            </a:extLst>
          </p:cNvPr>
          <p:cNvSpPr txBox="1"/>
          <p:nvPr/>
        </p:nvSpPr>
        <p:spPr>
          <a:xfrm>
            <a:off x="307348" y="6324349"/>
            <a:ext cx="12150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Cross border supplier</a:t>
            </a:r>
          </a:p>
        </p:txBody>
      </p:sp>
      <p:sp>
        <p:nvSpPr>
          <p:cNvPr id="58" name="Oval 57">
            <a:extLst>
              <a:ext uri="{FF2B5EF4-FFF2-40B4-BE49-F238E27FC236}">
                <a16:creationId xmlns:a16="http://schemas.microsoft.com/office/drawing/2014/main" xmlns="" id="{F9778F4C-B49F-4C8D-92C8-C7A06FE0C232}"/>
              </a:ext>
            </a:extLst>
          </p:cNvPr>
          <p:cNvSpPr/>
          <p:nvPr/>
        </p:nvSpPr>
        <p:spPr>
          <a:xfrm>
            <a:off x="1470263" y="6429181"/>
            <a:ext cx="252000" cy="252000"/>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0" name="TextBox 29">
            <a:extLst>
              <a:ext uri="{FF2B5EF4-FFF2-40B4-BE49-F238E27FC236}">
                <a16:creationId xmlns:a16="http://schemas.microsoft.com/office/drawing/2014/main" xmlns="" id="{57E8DAF5-A18A-4B02-902F-A268B9CFDCE6}"/>
              </a:ext>
            </a:extLst>
          </p:cNvPr>
          <p:cNvSpPr txBox="1"/>
          <p:nvPr/>
        </p:nvSpPr>
        <p:spPr>
          <a:xfrm>
            <a:off x="1791612" y="6324349"/>
            <a:ext cx="11289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Local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supplier</a:t>
            </a:r>
          </a:p>
        </p:txBody>
      </p:sp>
      <p:sp>
        <p:nvSpPr>
          <p:cNvPr id="43" name="TextBox 42">
            <a:extLst>
              <a:ext uri="{FF2B5EF4-FFF2-40B4-BE49-F238E27FC236}">
                <a16:creationId xmlns:a16="http://schemas.microsoft.com/office/drawing/2014/main" xmlns="" id="{A87CB806-2CF8-4263-A6D1-BA9CE263FBD6}"/>
              </a:ext>
            </a:extLst>
          </p:cNvPr>
          <p:cNvSpPr txBox="1"/>
          <p:nvPr/>
        </p:nvSpPr>
        <p:spPr>
          <a:xfrm>
            <a:off x="6694507" y="5122626"/>
            <a:ext cx="4936386" cy="774379"/>
          </a:xfrm>
          <a:prstGeom prst="rect">
            <a:avLst/>
          </a:prstGeom>
          <a:noFill/>
        </p:spPr>
        <p:txBody>
          <a:bodyPr wrap="square">
            <a:spAutoFit/>
          </a:bodyPr>
          <a:lstStyle>
            <a:defPPr>
              <a:defRPr lang="x-none"/>
            </a:defPPr>
            <a:lvl1pPr>
              <a:lnSpc>
                <a:spcPct val="110000"/>
              </a:lnSpc>
              <a:defRPr sz="1600" b="1" i="1"/>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ZA" sz="1500" b="1" i="1" u="none" strike="noStrike" kern="1200" cap="none" spc="0" normalizeH="0" baseline="0" noProof="0">
                <a:ln>
                  <a:noFill/>
                </a:ln>
                <a:solidFill>
                  <a:prstClr val="black"/>
                </a:solidFill>
                <a:effectLst/>
                <a:uLnTx/>
                <a:uFillTx/>
                <a:latin typeface="Open Sans"/>
                <a:ea typeface="+mn-ea"/>
                <a:cs typeface="+mn-cs"/>
              </a:rPr>
              <a:t>          </a:t>
            </a:r>
            <a:r>
              <a:rPr kumimoji="0" lang="en-ZA" sz="1300" b="1" i="1" u="none" strike="noStrike" kern="1200" cap="none" spc="0" normalizeH="0" baseline="0" noProof="0">
                <a:ln>
                  <a:noFill/>
                </a:ln>
                <a:solidFill>
                  <a:srgbClr val="8B0E3A"/>
                </a:solidFill>
                <a:effectLst/>
                <a:uLnTx/>
                <a:uFillTx/>
                <a:latin typeface="Open Sans"/>
                <a:ea typeface="+mn-ea"/>
                <a:cs typeface="+mn-cs"/>
              </a:rPr>
              <a:t>The rest are the ones that have to think about business first</a:t>
            </a:r>
            <a:r>
              <a:rPr kumimoji="0" lang="en-ZA" sz="1300" b="0" i="1" u="none" strike="noStrike" kern="1200" cap="none" spc="0" normalizeH="0" baseline="0" noProof="0">
                <a:ln>
                  <a:noFill/>
                </a:ln>
                <a:solidFill>
                  <a:prstClr val="black"/>
                </a:solidFill>
                <a:effectLst/>
                <a:uLnTx/>
                <a:uFillTx/>
                <a:latin typeface="Open Sans"/>
                <a:ea typeface="+mn-ea"/>
                <a:cs typeface="+mn-cs"/>
              </a:rPr>
              <a:t>…That’s their nature </a:t>
            </a:r>
            <a:r>
              <a:rPr kumimoji="0" lang="en-ZA" sz="1300" b="1" i="1" u="none" strike="noStrike" kern="1200" cap="none" spc="0" normalizeH="0" baseline="0" noProof="0">
                <a:ln>
                  <a:noFill/>
                </a:ln>
                <a:solidFill>
                  <a:srgbClr val="8B0E3A"/>
                </a:solidFill>
                <a:effectLst/>
                <a:uLnTx/>
                <a:uFillTx/>
                <a:latin typeface="Open Sans"/>
                <a:ea typeface="+mn-ea"/>
                <a:cs typeface="+mn-cs"/>
              </a:rPr>
              <a:t>they are unreliable </a:t>
            </a:r>
            <a:r>
              <a:rPr kumimoji="0" lang="en-ZA" sz="1300" b="0" i="1" u="none" strike="noStrike" kern="1200" cap="none" spc="0" normalizeH="0" baseline="0" noProof="0">
                <a:ln>
                  <a:noFill/>
                </a:ln>
                <a:solidFill>
                  <a:prstClr val="black"/>
                </a:solidFill>
                <a:effectLst/>
                <a:uLnTx/>
                <a:uFillTx/>
                <a:latin typeface="Open Sans"/>
                <a:ea typeface="+mn-ea"/>
                <a:cs typeface="+mn-cs"/>
              </a:rPr>
              <a:t>and you </a:t>
            </a:r>
            <a:r>
              <a:rPr kumimoji="0" lang="en-ZA" sz="1300" b="1" i="1" u="none" strike="noStrike" kern="1200" cap="none" spc="0" normalizeH="0" baseline="0" noProof="0">
                <a:ln>
                  <a:noFill/>
                </a:ln>
                <a:solidFill>
                  <a:srgbClr val="8B0E3A"/>
                </a:solidFill>
                <a:effectLst/>
                <a:uLnTx/>
                <a:uFillTx/>
                <a:latin typeface="Open Sans"/>
                <a:ea typeface="+mn-ea"/>
                <a:cs typeface="+mn-cs"/>
              </a:rPr>
              <a:t>cannot trust</a:t>
            </a:r>
            <a:r>
              <a:rPr kumimoji="0" lang="en-ZA" sz="1300" b="0" i="1" u="none" strike="noStrike" kern="1200" cap="none" spc="0" normalizeH="0" baseline="0" noProof="0">
                <a:ln>
                  <a:noFill/>
                </a:ln>
                <a:solidFill>
                  <a:srgbClr val="8B0E3A"/>
                </a:solidFill>
                <a:effectLst/>
                <a:uLnTx/>
                <a:uFillTx/>
                <a:latin typeface="Open Sans"/>
                <a:ea typeface="+mn-ea"/>
                <a:cs typeface="+mn-cs"/>
              </a:rPr>
              <a:t> </a:t>
            </a:r>
            <a:r>
              <a:rPr kumimoji="0" lang="en-ZA" sz="1300" b="0" i="1" u="none" strike="noStrike" kern="1200" cap="none" spc="0" normalizeH="0" baseline="0" noProof="0">
                <a:ln>
                  <a:noFill/>
                </a:ln>
                <a:solidFill>
                  <a:prstClr val="black"/>
                </a:solidFill>
                <a:effectLst/>
                <a:uLnTx/>
                <a:uFillTx/>
                <a:latin typeface="Open Sans"/>
                <a:ea typeface="+mn-ea"/>
                <a:cs typeface="+mn-cs"/>
              </a:rPr>
              <a:t>that they will keep the goods for you</a:t>
            </a:r>
          </a:p>
        </p:txBody>
      </p:sp>
      <p:pic>
        <p:nvPicPr>
          <p:cNvPr id="65" name="Picture 64" descr="A close up of a logo&#10;&#10;Description automatically generated">
            <a:extLst>
              <a:ext uri="{FF2B5EF4-FFF2-40B4-BE49-F238E27FC236}">
                <a16:creationId xmlns:a16="http://schemas.microsoft.com/office/drawing/2014/main" xmlns="" id="{712F7B35-B4F6-47F9-A18B-2AF03563DFFC}"/>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852440" y="5080248"/>
            <a:ext cx="360000" cy="236922"/>
          </a:xfrm>
          <a:prstGeom prst="rect">
            <a:avLst/>
          </a:prstGeom>
        </p:spPr>
      </p:pic>
    </p:spTree>
    <p:extLst>
      <p:ext uri="{BB962C8B-B14F-4D97-AF65-F5344CB8AC3E}">
        <p14:creationId xmlns:p14="http://schemas.microsoft.com/office/powerpoint/2010/main" val="2816535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6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3" grpId="0"/>
      <p:bldP spid="4" grpId="0"/>
      <p:bldP spid="50" grpId="0" animBg="1"/>
      <p:bldP spid="52" grpId="0" animBg="1"/>
      <p:bldP spid="54" grpId="0" animBg="1"/>
      <p:bldP spid="60" grpId="0" animBg="1"/>
      <p:bldP spid="62" grpId="0" animBg="1"/>
      <p:bldP spid="64" grpId="0" animBg="1"/>
      <p:bldP spid="68" grpId="0" animBg="1"/>
      <p:bldP spid="70" grpId="0" animBg="1"/>
      <p:bldP spid="72" grpId="0" animBg="1"/>
      <p:bldP spid="74" grpId="0" animBg="1"/>
      <p:bldP spid="11" grpId="0" animBg="1"/>
      <p:bldP spid="33" grpId="0"/>
      <p:bldP spid="37" grpId="0"/>
      <p:bldP spid="39" grpId="0"/>
      <p:bldP spid="41" grpId="0"/>
      <p:bldP spid="15" grpId="0" animBg="1"/>
      <p:bldP spid="20" grpId="0"/>
      <p:bldP spid="21" grpId="0"/>
      <p:bldP spid="22" grpId="0"/>
      <p:bldP spid="23" grpId="0"/>
      <p:bldP spid="24" grpId="0"/>
      <p:bldP spid="25" grpId="0"/>
      <p:bldP spid="26" grpId="0"/>
      <p:bldP spid="27" grpId="0"/>
      <p:bldP spid="28" grpId="0"/>
      <p:bldP spid="90" grpId="0" animBg="1"/>
      <p:bldP spid="91" grpId="0"/>
      <p:bldP spid="55" grpId="0" animBg="1"/>
      <p:bldP spid="66" grpId="0"/>
      <p:bldP spid="13" grpId="0" animBg="1"/>
      <p:bldP spid="14" grpId="0" animBg="1"/>
      <p:bldP spid="16" grpId="0" animBg="1"/>
      <p:bldP spid="17" grpId="0" animBg="1"/>
      <p:bldP spid="18" grpId="0" animBg="1"/>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086D1C1-1CEB-4164-8BC4-9884CE5FE0DB}"/>
              </a:ext>
            </a:extLst>
          </p:cNvPr>
          <p:cNvSpPr>
            <a:spLocks noGrp="1"/>
          </p:cNvSpPr>
          <p:nvPr>
            <p:ph type="body" sz="quarter" idx="10"/>
          </p:nvPr>
        </p:nvSpPr>
        <p:spPr>
          <a:xfrm>
            <a:off x="286798" y="278102"/>
            <a:ext cx="11660476" cy="508276"/>
          </a:xfrm>
        </p:spPr>
        <p:txBody>
          <a:bodyPr/>
          <a:lstStyle/>
          <a:p>
            <a:r>
              <a:rPr lang="en-ZA" sz="3200" b="1" err="1"/>
              <a:t>xxxxx</a:t>
            </a:r>
            <a:endParaRPr lang="en-ZA" sz="3200" b="1"/>
          </a:p>
        </p:txBody>
      </p:sp>
      <p:pic>
        <p:nvPicPr>
          <p:cNvPr id="9" name="Picture 8" descr="A store filled with lots of fresh produce&#10;&#10;Description automatically generated">
            <a:extLst>
              <a:ext uri="{FF2B5EF4-FFF2-40B4-BE49-F238E27FC236}">
                <a16:creationId xmlns:a16="http://schemas.microsoft.com/office/drawing/2014/main" xmlns="" id="{8F1A06A7-E63F-4C72-A30D-947EE7F32EB9}"/>
              </a:ext>
            </a:extLst>
          </p:cNvPr>
          <p:cNvPicPr>
            <a:picLocks noChangeAspect="1"/>
          </p:cNvPicPr>
          <p:nvPr/>
        </p:nvPicPr>
        <p:blipFill rotWithShape="1">
          <a:blip r:embed="rId3"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0" name="Rectangle 9">
            <a:extLst>
              <a:ext uri="{FF2B5EF4-FFF2-40B4-BE49-F238E27FC236}">
                <a16:creationId xmlns:a16="http://schemas.microsoft.com/office/drawing/2014/main" xmlns="" id="{51142805-2B8D-4326-ADCF-02EBDDEB5EA6}"/>
              </a:ext>
            </a:extLst>
          </p:cNvPr>
          <p:cNvSpPr/>
          <p:nvPr/>
        </p:nvSpPr>
        <p:spPr>
          <a:xfrm>
            <a:off x="190498" y="702530"/>
            <a:ext cx="5276852" cy="526012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spcAft>
                <a:spcPts val="1200"/>
              </a:spcAft>
            </a:pPr>
            <a:r>
              <a:rPr lang="en-ZA" sz="3600" b="1" dirty="0">
                <a:solidFill>
                  <a:schemeClr val="accent1"/>
                </a:solidFill>
              </a:rPr>
              <a:t>THE CONTEXT</a:t>
            </a:r>
          </a:p>
          <a:p>
            <a:pPr marL="285750" indent="-285750">
              <a:spcAft>
                <a:spcPts val="800"/>
              </a:spcAft>
              <a:buFont typeface="Arial" panose="020B0604020202020204" pitchFamily="34" charset="0"/>
              <a:buChar char="•"/>
            </a:pPr>
            <a:r>
              <a:rPr lang="en-US" sz="2100" b="1" dirty="0">
                <a:solidFill>
                  <a:schemeClr val="tx1"/>
                </a:solidFill>
              </a:rPr>
              <a:t>MSEs account for 24% of GDP, over 90% of private sector enterprises and 93% of total </a:t>
            </a:r>
            <a:r>
              <a:rPr lang="en-US" sz="2100" b="1" dirty="0" err="1">
                <a:solidFill>
                  <a:schemeClr val="tx1"/>
                </a:solidFill>
              </a:rPr>
              <a:t>labour</a:t>
            </a:r>
            <a:r>
              <a:rPr lang="en-US" sz="2100" b="1" dirty="0">
                <a:solidFill>
                  <a:schemeClr val="tx1"/>
                </a:solidFill>
              </a:rPr>
              <a:t> force in the economy*</a:t>
            </a:r>
          </a:p>
          <a:p>
            <a:pPr marL="285750" indent="-285750">
              <a:spcAft>
                <a:spcPts val="800"/>
              </a:spcAft>
              <a:buFont typeface="Arial" panose="020B0604020202020204" pitchFamily="34" charset="0"/>
              <a:buChar char="•"/>
            </a:pPr>
            <a:r>
              <a:rPr lang="en-US" sz="2100" b="1" dirty="0">
                <a:solidFill>
                  <a:schemeClr val="tx1"/>
                </a:solidFill>
              </a:rPr>
              <a:t>COVID-19 has revealed the structural challenges faced by MSEs, at micro, meso and macro levels </a:t>
            </a:r>
          </a:p>
          <a:p>
            <a:pPr marL="285750" indent="-285750">
              <a:spcAft>
                <a:spcPts val="800"/>
              </a:spcAft>
              <a:buFont typeface="Arial" panose="020B0604020202020204" pitchFamily="34" charset="0"/>
              <a:buChar char="•"/>
            </a:pPr>
            <a:r>
              <a:rPr lang="en-US" sz="2100" b="1" dirty="0">
                <a:solidFill>
                  <a:schemeClr val="tx1"/>
                </a:solidFill>
              </a:rPr>
              <a:t>MSEs are increasingly a policy priority because of their importance for household resilience and inclusive growth (new policy bills)</a:t>
            </a:r>
          </a:p>
          <a:p>
            <a:endParaRPr lang="en-ZA" b="1" dirty="0">
              <a:solidFill>
                <a:schemeClr val="accent1"/>
              </a:solidFill>
            </a:endParaRPr>
          </a:p>
        </p:txBody>
      </p:sp>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1" i="0" u="none" strike="noStrike" kern="1200" cap="none" spc="0" normalizeH="0" baseline="0" noProof="0" smtClean="0">
                <a:ln>
                  <a:noFill/>
                </a:ln>
                <a:solidFill>
                  <a:schemeClr val="bg1"/>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r>
              <a:rPr kumimoji="0" lang="en-ZA" sz="1200" b="1" i="0" u="none" strike="noStrike" kern="1200" cap="none" spc="0" normalizeH="0" baseline="0" noProof="0">
                <a:ln>
                  <a:noFill/>
                </a:ln>
                <a:solidFill>
                  <a:schemeClr val="bg1"/>
                </a:solidFill>
                <a:effectLst/>
                <a:uLnTx/>
                <a:uFillTx/>
                <a:latin typeface="Open Sans"/>
                <a:ea typeface="+mn-ea"/>
                <a:cs typeface="+mn-cs"/>
              </a:rPr>
              <a:t> |</a:t>
            </a:r>
          </a:p>
        </p:txBody>
      </p:sp>
      <p:sp>
        <p:nvSpPr>
          <p:cNvPr id="4" name="TextBox 3">
            <a:extLst>
              <a:ext uri="{FF2B5EF4-FFF2-40B4-BE49-F238E27FC236}">
                <a16:creationId xmlns:a16="http://schemas.microsoft.com/office/drawing/2014/main" xmlns="" id="{5A25FD70-6DB7-40A9-8473-CE42D22A8D2B}"/>
              </a:ext>
            </a:extLst>
          </p:cNvPr>
          <p:cNvSpPr txBox="1"/>
          <p:nvPr/>
        </p:nvSpPr>
        <p:spPr>
          <a:xfrm>
            <a:off x="551228" y="6387078"/>
            <a:ext cx="9832243" cy="276999"/>
          </a:xfrm>
          <a:prstGeom prst="rect">
            <a:avLst/>
          </a:prstGeom>
          <a:noFill/>
        </p:spPr>
        <p:txBody>
          <a:bodyPr wrap="square" rtlCol="0">
            <a:spAutoFit/>
          </a:bodyPr>
          <a:lstStyle/>
          <a:p>
            <a:r>
              <a:rPr lang="en-ZA" sz="1200">
                <a:solidFill>
                  <a:schemeClr val="bg1"/>
                </a:solidFill>
              </a:rPr>
              <a:t>Note*:  </a:t>
            </a:r>
            <a:r>
              <a:rPr lang="en-US" sz="1200">
                <a:solidFill>
                  <a:schemeClr val="bg1"/>
                </a:solidFill>
              </a:rPr>
              <a:t>State Department for Industrialization. Kenya Micro and Small Enterprise Policy, Sessional Paper No. 05 of 2020</a:t>
            </a:r>
          </a:p>
        </p:txBody>
      </p:sp>
    </p:spTree>
    <p:extLst>
      <p:ext uri="{BB962C8B-B14F-4D97-AF65-F5344CB8AC3E}">
        <p14:creationId xmlns:p14="http://schemas.microsoft.com/office/powerpoint/2010/main" val="2078276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a:xfrm>
            <a:off x="590548" y="6391765"/>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13" name="TextBox 12">
            <a:extLst>
              <a:ext uri="{FF2B5EF4-FFF2-40B4-BE49-F238E27FC236}">
                <a16:creationId xmlns:a16="http://schemas.microsoft.com/office/drawing/2014/main" xmlns="" id="{7B80B443-587C-4C42-B6E0-59EC089FBC1F}"/>
              </a:ext>
            </a:extLst>
          </p:cNvPr>
          <p:cNvSpPr txBox="1"/>
          <p:nvPr/>
        </p:nvSpPr>
        <p:spPr>
          <a:xfrm>
            <a:off x="1405058" y="1416063"/>
            <a:ext cx="3426132"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Government compliance </a:t>
            </a:r>
          </a:p>
        </p:txBody>
      </p:sp>
      <p:pic>
        <p:nvPicPr>
          <p:cNvPr id="14" name="Picture 13" descr="A close up of a logo&#10;&#10;Description automatically generated">
            <a:extLst>
              <a:ext uri="{FF2B5EF4-FFF2-40B4-BE49-F238E27FC236}">
                <a16:creationId xmlns:a16="http://schemas.microsoft.com/office/drawing/2014/main" xmlns="" id="{A5092D9E-BAEA-4F94-80DF-EA01C32AFC36}"/>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7960436" y="2703792"/>
            <a:ext cx="440890" cy="423638"/>
          </a:xfrm>
          <a:prstGeom prst="rect">
            <a:avLst/>
          </a:prstGeom>
        </p:spPr>
      </p:pic>
      <p:sp>
        <p:nvSpPr>
          <p:cNvPr id="15" name="TextBox 14">
            <a:extLst>
              <a:ext uri="{FF2B5EF4-FFF2-40B4-BE49-F238E27FC236}">
                <a16:creationId xmlns:a16="http://schemas.microsoft.com/office/drawing/2014/main" xmlns="" id="{DC3ABEAA-2037-4EA8-A1AC-8F4DEC95D625}"/>
              </a:ext>
            </a:extLst>
          </p:cNvPr>
          <p:cNvSpPr txBox="1"/>
          <p:nvPr/>
        </p:nvSpPr>
        <p:spPr>
          <a:xfrm>
            <a:off x="8541942" y="2767987"/>
            <a:ext cx="20241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Labour</a:t>
            </a:r>
            <a:endParaRPr kumimoji="0" lang="en-ZA" sz="1400" b="1" i="0" u="none" strike="noStrike" kern="1200" cap="none" spc="0" normalizeH="0" baseline="0" noProof="0">
              <a:ln>
                <a:noFill/>
              </a:ln>
              <a:solidFill>
                <a:srgbClr val="FFFFFF">
                  <a:lumMod val="75000"/>
                </a:srgbClr>
              </a:solidFill>
              <a:effectLst/>
              <a:uLnTx/>
              <a:uFillTx/>
              <a:latin typeface="Open Sans"/>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xmlns="" id="{2BB23CD3-1529-4606-A34E-1CD3019DE073}"/>
              </a:ext>
            </a:extLst>
          </p:cNvPr>
          <p:cNvPicPr>
            <a:picLocks noChangeAspect="1"/>
          </p:cNvPicPr>
          <p:nvPr/>
        </p:nvPicPr>
        <p:blipFill rotWithShape="1">
          <a:blip r:embed="rId4" cstate="screen">
            <a:lum bright="70000" contrast="-70000"/>
            <a:extLst>
              <a:ext uri="{28A0092B-C50C-407E-A947-70E740481C1C}">
                <a14:useLocalDpi xmlns:a14="http://schemas.microsoft.com/office/drawing/2010/main"/>
              </a:ext>
            </a:extLst>
          </a:blip>
          <a:srcRect/>
          <a:stretch/>
        </p:blipFill>
        <p:spPr>
          <a:xfrm>
            <a:off x="6729299" y="1343498"/>
            <a:ext cx="530820" cy="509920"/>
          </a:xfrm>
          <a:prstGeom prst="rect">
            <a:avLst/>
          </a:prstGeom>
        </p:spPr>
      </p:pic>
      <p:sp>
        <p:nvSpPr>
          <p:cNvPr id="17" name="TextBox 16">
            <a:extLst>
              <a:ext uri="{FF2B5EF4-FFF2-40B4-BE49-F238E27FC236}">
                <a16:creationId xmlns:a16="http://schemas.microsoft.com/office/drawing/2014/main" xmlns="" id="{A568165D-8E13-4A41-A2E4-EAA741749586}"/>
              </a:ext>
            </a:extLst>
          </p:cNvPr>
          <p:cNvSpPr txBox="1"/>
          <p:nvPr/>
        </p:nvSpPr>
        <p:spPr>
          <a:xfrm>
            <a:off x="7354880" y="1423130"/>
            <a:ext cx="23741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Business premises</a:t>
            </a:r>
          </a:p>
        </p:txBody>
      </p:sp>
      <p:pic>
        <p:nvPicPr>
          <p:cNvPr id="18" name="Picture 17" descr="A close up of a logo&#10;&#10;Description automatically generated">
            <a:extLst>
              <a:ext uri="{FF2B5EF4-FFF2-40B4-BE49-F238E27FC236}">
                <a16:creationId xmlns:a16="http://schemas.microsoft.com/office/drawing/2014/main" xmlns="" id="{E64EFC88-357D-4CD4-9E39-7788F6B92193}"/>
              </a:ext>
            </a:extLst>
          </p:cNvPr>
          <p:cNvPicPr>
            <a:picLocks noChangeAspect="1"/>
          </p:cNvPicPr>
          <p:nvPr/>
        </p:nvPicPr>
        <p:blipFill rotWithShape="1">
          <a:blip r:embed="rId5" cstate="screen">
            <a:lum bright="70000" contrast="-70000"/>
            <a:extLst>
              <a:ext uri="{28A0092B-C50C-407E-A947-70E740481C1C}">
                <a14:useLocalDpi xmlns:a14="http://schemas.microsoft.com/office/drawing/2010/main"/>
              </a:ext>
            </a:extLst>
          </a:blip>
          <a:srcRect/>
          <a:stretch/>
        </p:blipFill>
        <p:spPr>
          <a:xfrm flipH="1">
            <a:off x="7102752" y="5200731"/>
            <a:ext cx="600558" cy="358018"/>
          </a:xfrm>
          <a:prstGeom prst="rect">
            <a:avLst/>
          </a:prstGeom>
        </p:spPr>
      </p:pic>
      <p:sp>
        <p:nvSpPr>
          <p:cNvPr id="19" name="TextBox 18">
            <a:extLst>
              <a:ext uri="{FF2B5EF4-FFF2-40B4-BE49-F238E27FC236}">
                <a16:creationId xmlns:a16="http://schemas.microsoft.com/office/drawing/2014/main" xmlns="" id="{DA48EDF9-D42E-4B14-95E8-C6CB885123A9}"/>
              </a:ext>
            </a:extLst>
          </p:cNvPr>
          <p:cNvSpPr txBox="1"/>
          <p:nvPr/>
        </p:nvSpPr>
        <p:spPr>
          <a:xfrm>
            <a:off x="6841272" y="5538352"/>
            <a:ext cx="25120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Suppliers</a:t>
            </a:r>
          </a:p>
        </p:txBody>
      </p:sp>
      <p:pic>
        <p:nvPicPr>
          <p:cNvPr id="20" name="Picture 19" descr="A close up of a logo&#10;&#10;Description automatically generated">
            <a:extLst>
              <a:ext uri="{FF2B5EF4-FFF2-40B4-BE49-F238E27FC236}">
                <a16:creationId xmlns:a16="http://schemas.microsoft.com/office/drawing/2014/main" xmlns="" id="{6047A2FB-A401-46CB-A073-B3EE3EF3ADC1}"/>
              </a:ext>
            </a:extLst>
          </p:cNvPr>
          <p:cNvPicPr>
            <a:picLocks noChangeAspect="1"/>
          </p:cNvPicPr>
          <p:nvPr/>
        </p:nvPicPr>
        <p:blipFill rotWithShape="1">
          <a:blip r:embed="rId6" cstate="screen">
            <a:lum bright="70000" contrast="-70000"/>
            <a:extLst>
              <a:ext uri="{28A0092B-C50C-407E-A947-70E740481C1C}">
                <a14:useLocalDpi xmlns:a14="http://schemas.microsoft.com/office/drawing/2010/main"/>
              </a:ext>
            </a:extLst>
          </a:blip>
          <a:srcRect/>
          <a:stretch/>
        </p:blipFill>
        <p:spPr>
          <a:xfrm>
            <a:off x="7960436" y="4004490"/>
            <a:ext cx="559211" cy="477417"/>
          </a:xfrm>
          <a:prstGeom prst="rect">
            <a:avLst/>
          </a:prstGeom>
        </p:spPr>
      </p:pic>
      <p:sp>
        <p:nvSpPr>
          <p:cNvPr id="21" name="TextBox 20">
            <a:extLst>
              <a:ext uri="{FF2B5EF4-FFF2-40B4-BE49-F238E27FC236}">
                <a16:creationId xmlns:a16="http://schemas.microsoft.com/office/drawing/2014/main" xmlns="" id="{CD95259F-6AEC-4E98-9098-2F5B6ABAF877}"/>
              </a:ext>
            </a:extLst>
          </p:cNvPr>
          <p:cNvSpPr txBox="1"/>
          <p:nvPr/>
        </p:nvSpPr>
        <p:spPr>
          <a:xfrm>
            <a:off x="3152114" y="5699647"/>
            <a:ext cx="2303425"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prstClr val="black"/>
                </a:solidFill>
                <a:effectLst/>
                <a:uLnTx/>
                <a:uFillTx/>
                <a:latin typeface="Open Sans"/>
                <a:ea typeface="+mn-ea"/>
                <a:cs typeface="+mn-cs"/>
              </a:rPr>
              <a:t>Customers</a:t>
            </a:r>
          </a:p>
        </p:txBody>
      </p:sp>
      <p:pic>
        <p:nvPicPr>
          <p:cNvPr id="22" name="Picture 21" descr="A close up of a logo&#10;&#10;Description automatically generated">
            <a:extLst>
              <a:ext uri="{FF2B5EF4-FFF2-40B4-BE49-F238E27FC236}">
                <a16:creationId xmlns:a16="http://schemas.microsoft.com/office/drawing/2014/main" xmlns="" id="{57545E3C-13D3-4D8A-95AD-44287D768C1E}"/>
              </a:ext>
            </a:extLst>
          </p:cNvPr>
          <p:cNvPicPr>
            <a:picLocks noChangeAspect="1"/>
          </p:cNvPicPr>
          <p:nvPr/>
        </p:nvPicPr>
        <p:blipFill rotWithShape="1">
          <a:blip r:embed="rId7" cstate="screen">
            <a:lum bright="70000" contrast="-70000"/>
            <a:extLst>
              <a:ext uri="{28A0092B-C50C-407E-A947-70E740481C1C}">
                <a14:useLocalDpi xmlns:a14="http://schemas.microsoft.com/office/drawing/2010/main"/>
              </a:ext>
            </a:extLst>
          </a:blip>
          <a:srcRect/>
          <a:stretch/>
        </p:blipFill>
        <p:spPr>
          <a:xfrm>
            <a:off x="3768845" y="4205967"/>
            <a:ext cx="452773" cy="380360"/>
          </a:xfrm>
          <a:prstGeom prst="rect">
            <a:avLst/>
          </a:prstGeom>
          <a:ln>
            <a:noFill/>
          </a:ln>
        </p:spPr>
      </p:pic>
      <p:sp>
        <p:nvSpPr>
          <p:cNvPr id="23" name="TextBox 22">
            <a:extLst>
              <a:ext uri="{FF2B5EF4-FFF2-40B4-BE49-F238E27FC236}">
                <a16:creationId xmlns:a16="http://schemas.microsoft.com/office/drawing/2014/main" xmlns="" id="{C38B8AA5-CF81-4C85-8FFD-8B3DE99152A0}"/>
              </a:ext>
            </a:extLst>
          </p:cNvPr>
          <p:cNvSpPr txBox="1"/>
          <p:nvPr/>
        </p:nvSpPr>
        <p:spPr>
          <a:xfrm>
            <a:off x="1876520" y="4243199"/>
            <a:ext cx="17994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Record keeping</a:t>
            </a:r>
          </a:p>
        </p:txBody>
      </p:sp>
      <p:sp>
        <p:nvSpPr>
          <p:cNvPr id="25" name="TextBox 24">
            <a:extLst>
              <a:ext uri="{FF2B5EF4-FFF2-40B4-BE49-F238E27FC236}">
                <a16:creationId xmlns:a16="http://schemas.microsoft.com/office/drawing/2014/main" xmlns="" id="{3A5EA262-FD63-4198-B29E-D8A01135601D}"/>
              </a:ext>
            </a:extLst>
          </p:cNvPr>
          <p:cNvSpPr txBox="1"/>
          <p:nvPr/>
        </p:nvSpPr>
        <p:spPr>
          <a:xfrm>
            <a:off x="8519647" y="4162986"/>
            <a:ext cx="25120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Financial services</a:t>
            </a:r>
          </a:p>
        </p:txBody>
      </p:sp>
      <p:pic>
        <p:nvPicPr>
          <p:cNvPr id="26" name="Picture 25" descr="A close up of a logo&#10;&#10;Description automatically generated">
            <a:extLst>
              <a:ext uri="{FF2B5EF4-FFF2-40B4-BE49-F238E27FC236}">
                <a16:creationId xmlns:a16="http://schemas.microsoft.com/office/drawing/2014/main" xmlns="" id="{74A4D372-5FE2-4662-A676-480F14001E19}"/>
              </a:ext>
            </a:extLst>
          </p:cNvPr>
          <p:cNvPicPr>
            <a:picLocks noChangeAspect="1"/>
          </p:cNvPicPr>
          <p:nvPr/>
        </p:nvPicPr>
        <p:blipFill rotWithShape="1">
          <a:blip r:embed="rId8" cstate="screen">
            <a:lum bright="70000" contrast="-70000"/>
            <a:extLst>
              <a:ext uri="{28A0092B-C50C-407E-A947-70E740481C1C}">
                <a14:useLocalDpi xmlns:a14="http://schemas.microsoft.com/office/drawing/2010/main"/>
              </a:ext>
            </a:extLst>
          </a:blip>
          <a:srcRect/>
          <a:stretch/>
        </p:blipFill>
        <p:spPr>
          <a:xfrm>
            <a:off x="3768845" y="2672798"/>
            <a:ext cx="534982" cy="437982"/>
          </a:xfrm>
          <a:prstGeom prst="rect">
            <a:avLst/>
          </a:prstGeom>
        </p:spPr>
      </p:pic>
      <p:sp>
        <p:nvSpPr>
          <p:cNvPr id="27" name="TextBox 26">
            <a:extLst>
              <a:ext uri="{FF2B5EF4-FFF2-40B4-BE49-F238E27FC236}">
                <a16:creationId xmlns:a16="http://schemas.microsoft.com/office/drawing/2014/main" xmlns="" id="{3AE13465-3A80-4605-BBAC-17FA1C37A63D}"/>
              </a:ext>
            </a:extLst>
          </p:cNvPr>
          <p:cNvSpPr txBox="1"/>
          <p:nvPr/>
        </p:nvSpPr>
        <p:spPr>
          <a:xfrm>
            <a:off x="1140614" y="2703792"/>
            <a:ext cx="256132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Business association</a:t>
            </a:r>
          </a:p>
        </p:txBody>
      </p:sp>
      <p:pic>
        <p:nvPicPr>
          <p:cNvPr id="41" name="Picture 40">
            <a:extLst>
              <a:ext uri="{FF2B5EF4-FFF2-40B4-BE49-F238E27FC236}">
                <a16:creationId xmlns:a16="http://schemas.microsoft.com/office/drawing/2014/main" xmlns="" id="{50FFB849-B074-4BB6-800A-D399EEC777B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58614" y="1926054"/>
            <a:ext cx="3426132" cy="3421438"/>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xmlns="" id="{72F0F8EE-7AA5-41E4-94C2-E508E0DA6EF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458614" y="5041544"/>
            <a:ext cx="792987" cy="662605"/>
          </a:xfrm>
          <a:prstGeom prst="rect">
            <a:avLst/>
          </a:prstGeom>
        </p:spPr>
      </p:pic>
      <p:sp>
        <p:nvSpPr>
          <p:cNvPr id="2" name="TextBox 1">
            <a:extLst>
              <a:ext uri="{FF2B5EF4-FFF2-40B4-BE49-F238E27FC236}">
                <a16:creationId xmlns:a16="http://schemas.microsoft.com/office/drawing/2014/main" xmlns="" id="{442661AB-07ED-4EDE-BB1C-7D426692BE36}"/>
              </a:ext>
            </a:extLst>
          </p:cNvPr>
          <p:cNvSpPr txBox="1"/>
          <p:nvPr/>
        </p:nvSpPr>
        <p:spPr>
          <a:xfrm>
            <a:off x="5827013" y="1725185"/>
            <a:ext cx="65451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000" b="0" i="1" u="none" strike="noStrike" kern="1200" cap="none" spc="0" normalizeH="0" baseline="0" noProof="0">
                <a:ln>
                  <a:noFill/>
                </a:ln>
                <a:solidFill>
                  <a:prstClr val="black"/>
                </a:solidFill>
                <a:effectLst/>
                <a:uLnTx/>
                <a:uFillTx/>
                <a:latin typeface="Open Sans"/>
                <a:ea typeface="+mn-ea"/>
                <a:cs typeface="+mn-cs"/>
              </a:rPr>
              <a:t>High</a:t>
            </a:r>
          </a:p>
        </p:txBody>
      </p:sp>
      <p:pic>
        <p:nvPicPr>
          <p:cNvPr id="4" name="Picture 3" descr="A close up of a logo&#10;&#10;Description automatically generated">
            <a:extLst>
              <a:ext uri="{FF2B5EF4-FFF2-40B4-BE49-F238E27FC236}">
                <a16:creationId xmlns:a16="http://schemas.microsoft.com/office/drawing/2014/main" xmlns="" id="{42DD20C9-1AFD-463D-9AF7-5D809AF765E3}"/>
              </a:ext>
            </a:extLst>
          </p:cNvPr>
          <p:cNvPicPr>
            <a:picLocks noChangeAspect="1"/>
          </p:cNvPicPr>
          <p:nvPr/>
        </p:nvPicPr>
        <p:blipFill rotWithShape="1">
          <a:blip r:embed="rId11" cstate="screen">
            <a:lum bright="70000" contrast="-70000"/>
            <a:extLst>
              <a:ext uri="{28A0092B-C50C-407E-A947-70E740481C1C}">
                <a14:useLocalDpi xmlns:a14="http://schemas.microsoft.com/office/drawing/2010/main"/>
              </a:ext>
            </a:extLst>
          </a:blip>
          <a:srcRect/>
          <a:stretch/>
        </p:blipFill>
        <p:spPr>
          <a:xfrm>
            <a:off x="4986191" y="1305369"/>
            <a:ext cx="530820" cy="558121"/>
          </a:xfrm>
          <a:prstGeom prst="rect">
            <a:avLst/>
          </a:prstGeom>
        </p:spPr>
      </p:pic>
      <p:sp>
        <p:nvSpPr>
          <p:cNvPr id="24" name="Text Placeholder 2">
            <a:extLst>
              <a:ext uri="{FF2B5EF4-FFF2-40B4-BE49-F238E27FC236}">
                <a16:creationId xmlns:a16="http://schemas.microsoft.com/office/drawing/2014/main" xmlns="" id="{E4F34D9B-B1BD-4222-8628-5793F09187EC}"/>
              </a:ext>
            </a:extLst>
          </p:cNvPr>
          <p:cNvSpPr>
            <a:spLocks noGrp="1"/>
          </p:cNvSpPr>
          <p:nvPr>
            <p:ph type="body" sz="quarter" idx="10"/>
          </p:nvPr>
        </p:nvSpPr>
        <p:spPr>
          <a:xfrm>
            <a:off x="170929" y="155325"/>
            <a:ext cx="12001502" cy="919797"/>
          </a:xfrm>
        </p:spPr>
        <p:txBody>
          <a:bodyPr/>
          <a:lstStyle/>
          <a:p>
            <a:pPr>
              <a:spcBef>
                <a:spcPts val="600"/>
              </a:spcBef>
            </a:pPr>
            <a:r>
              <a:rPr lang="en-ZA" sz="3200" b="1"/>
              <a:t>KEY FINDINGS</a:t>
            </a:r>
          </a:p>
          <a:p>
            <a:pPr>
              <a:spcBef>
                <a:spcPts val="600"/>
              </a:spcBef>
            </a:pPr>
            <a:r>
              <a:rPr lang="en-ZA" sz="1400" i="1"/>
              <a:t>Based on analysis of available survey data &amp; qualitative research with MSEs</a:t>
            </a:r>
          </a:p>
        </p:txBody>
      </p:sp>
    </p:spTree>
    <p:extLst>
      <p:ext uri="{BB962C8B-B14F-4D97-AF65-F5344CB8AC3E}">
        <p14:creationId xmlns:p14="http://schemas.microsoft.com/office/powerpoint/2010/main" val="4019688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a:extLst>
              <a:ext uri="{FF2B5EF4-FFF2-40B4-BE49-F238E27FC236}">
                <a16:creationId xmlns:a16="http://schemas.microsoft.com/office/drawing/2014/main" xmlns="" id="{6F3CCB94-3062-4962-8597-4111C894C35E}"/>
              </a:ext>
            </a:extLst>
          </p:cNvPr>
          <p:cNvGraphicFramePr/>
          <p:nvPr/>
        </p:nvGraphicFramePr>
        <p:xfrm>
          <a:off x="7496201" y="1484985"/>
          <a:ext cx="4776368" cy="46809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Chart 23">
            <a:extLst>
              <a:ext uri="{FF2B5EF4-FFF2-40B4-BE49-F238E27FC236}">
                <a16:creationId xmlns:a16="http://schemas.microsoft.com/office/drawing/2014/main" xmlns="" id="{99CBC385-4576-4E8A-BF6D-BA68C9CB328C}"/>
              </a:ext>
            </a:extLst>
          </p:cNvPr>
          <p:cNvGraphicFramePr/>
          <p:nvPr/>
        </p:nvGraphicFramePr>
        <p:xfrm>
          <a:off x="5003007" y="1497685"/>
          <a:ext cx="4776368" cy="46809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a:extLst>
              <a:ext uri="{FF2B5EF4-FFF2-40B4-BE49-F238E27FC236}">
                <a16:creationId xmlns:a16="http://schemas.microsoft.com/office/drawing/2014/main" xmlns="" id="{AACEE3B2-DA43-4CB9-8F55-C76660EAB9FA}"/>
              </a:ext>
            </a:extLst>
          </p:cNvPr>
          <p:cNvGraphicFramePr/>
          <p:nvPr/>
        </p:nvGraphicFramePr>
        <p:xfrm>
          <a:off x="2488406" y="1497685"/>
          <a:ext cx="4776368" cy="4680992"/>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 Placeholder 2">
            <a:extLst>
              <a:ext uri="{FF2B5EF4-FFF2-40B4-BE49-F238E27FC236}">
                <a16:creationId xmlns:a16="http://schemas.microsoft.com/office/drawing/2014/main" xmlns="" id="{8086D1C1-1CEB-4164-8BC4-9884CE5FE0DB}"/>
              </a:ext>
            </a:extLst>
          </p:cNvPr>
          <p:cNvSpPr>
            <a:spLocks noGrp="1"/>
          </p:cNvSpPr>
          <p:nvPr>
            <p:ph type="body" sz="quarter" idx="10"/>
          </p:nvPr>
        </p:nvSpPr>
        <p:spPr>
          <a:xfrm>
            <a:off x="1129073" y="193184"/>
            <a:ext cx="9797042" cy="493099"/>
          </a:xfrm>
        </p:spPr>
        <p:txBody>
          <a:bodyPr/>
          <a:lstStyle/>
          <a:p>
            <a:r>
              <a:rPr lang="en-ZA" b="1"/>
              <a:t>Customers</a:t>
            </a:r>
          </a:p>
        </p:txBody>
      </p:sp>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cxnSp>
        <p:nvCxnSpPr>
          <p:cNvPr id="27" name="Straight Connector 26">
            <a:extLst>
              <a:ext uri="{FF2B5EF4-FFF2-40B4-BE49-F238E27FC236}">
                <a16:creationId xmlns:a16="http://schemas.microsoft.com/office/drawing/2014/main" xmlns="" id="{EDA3DC29-C2AB-40EC-AA49-29103ED213F0}"/>
              </a:ext>
            </a:extLst>
          </p:cNvPr>
          <p:cNvCxnSpPr>
            <a:cxnSpLocks/>
          </p:cNvCxnSpPr>
          <p:nvPr/>
        </p:nvCxnSpPr>
        <p:spPr>
          <a:xfrm>
            <a:off x="2238375" y="994676"/>
            <a:ext cx="0" cy="518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DD070971-9197-499C-B99C-905F08876829}"/>
              </a:ext>
            </a:extLst>
          </p:cNvPr>
          <p:cNvCxnSpPr>
            <a:cxnSpLocks/>
          </p:cNvCxnSpPr>
          <p:nvPr/>
        </p:nvCxnSpPr>
        <p:spPr>
          <a:xfrm>
            <a:off x="4726781" y="994676"/>
            <a:ext cx="0" cy="518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B35EC013-9D17-442D-B5D0-22E1006093C4}"/>
              </a:ext>
            </a:extLst>
          </p:cNvPr>
          <p:cNvCxnSpPr>
            <a:cxnSpLocks/>
          </p:cNvCxnSpPr>
          <p:nvPr/>
        </p:nvCxnSpPr>
        <p:spPr>
          <a:xfrm>
            <a:off x="7215187" y="994676"/>
            <a:ext cx="0" cy="518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16ECEE9C-82DC-4A2A-AC02-20F2F67AEA88}"/>
              </a:ext>
            </a:extLst>
          </p:cNvPr>
          <p:cNvCxnSpPr>
            <a:cxnSpLocks/>
          </p:cNvCxnSpPr>
          <p:nvPr/>
        </p:nvCxnSpPr>
        <p:spPr>
          <a:xfrm>
            <a:off x="9703593" y="994676"/>
            <a:ext cx="0" cy="518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xmlns="" id="{30CE2100-1905-4648-A54E-E731B55CC429}"/>
              </a:ext>
            </a:extLst>
          </p:cNvPr>
          <p:cNvGraphicFramePr/>
          <p:nvPr/>
        </p:nvGraphicFramePr>
        <p:xfrm>
          <a:off x="51671" y="1495925"/>
          <a:ext cx="4636623" cy="47058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Table 24">
            <a:extLst>
              <a:ext uri="{FF2B5EF4-FFF2-40B4-BE49-F238E27FC236}">
                <a16:creationId xmlns:a16="http://schemas.microsoft.com/office/drawing/2014/main" xmlns="" id="{FCA6333C-4E9D-46CD-AF17-0ADABD83275E}"/>
              </a:ext>
            </a:extLst>
          </p:cNvPr>
          <p:cNvGraphicFramePr>
            <a:graphicFrameLocks noGrp="1"/>
          </p:cNvGraphicFramePr>
          <p:nvPr/>
        </p:nvGraphicFramePr>
        <p:xfrm>
          <a:off x="641559" y="1743812"/>
          <a:ext cx="1477560" cy="4356000"/>
        </p:xfrm>
        <a:graphic>
          <a:graphicData uri="http://schemas.openxmlformats.org/drawingml/2006/table">
            <a:tbl>
              <a:tblPr>
                <a:tableStyleId>{5C22544A-7EE6-4342-B048-85BDC9FD1C3A}</a:tableStyleId>
              </a:tblPr>
              <a:tblGrid>
                <a:gridCol w="1477560">
                  <a:extLst>
                    <a:ext uri="{9D8B030D-6E8A-4147-A177-3AD203B41FA5}">
                      <a16:colId xmlns:a16="http://schemas.microsoft.com/office/drawing/2014/main" xmlns="" val="4108215550"/>
                    </a:ext>
                  </a:extLst>
                </a:gridCol>
              </a:tblGrid>
              <a:tr h="726000">
                <a:tc>
                  <a:txBody>
                    <a:bodyPr/>
                    <a:lstStyle/>
                    <a:p>
                      <a:pPr algn="r" fontAlgn="b"/>
                      <a:r>
                        <a:rPr lang="en-ZA" sz="1200" b="0" i="0" u="none" strike="noStrike">
                          <a:solidFill>
                            <a:srgbClr val="000000"/>
                          </a:solidFill>
                          <a:effectLst/>
                          <a:latin typeface="+mj-lt"/>
                        </a:rPr>
                        <a:t>Individual consumers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510084696"/>
                  </a:ext>
                </a:extLst>
              </a:tr>
              <a:tr h="726000">
                <a:tc>
                  <a:txBody>
                    <a:bodyPr/>
                    <a:lstStyle/>
                    <a:p>
                      <a:pPr algn="r" fontAlgn="b"/>
                      <a:r>
                        <a:rPr lang="en-ZA" sz="1200" b="0" i="0" u="none" strike="noStrike">
                          <a:solidFill>
                            <a:srgbClr val="000000"/>
                          </a:solidFill>
                          <a:effectLst/>
                          <a:latin typeface="+mj-lt"/>
                        </a:rPr>
                        <a:t>MSMEs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566133509"/>
                  </a:ext>
                </a:extLst>
              </a:tr>
              <a:tr h="726000">
                <a:tc>
                  <a:txBody>
                    <a:bodyPr/>
                    <a:lstStyle/>
                    <a:p>
                      <a:pPr algn="r" fontAlgn="b"/>
                      <a:r>
                        <a:rPr lang="en-ZA" sz="1200" b="0" i="0" u="none" strike="noStrike">
                          <a:solidFill>
                            <a:srgbClr val="000000"/>
                          </a:solidFill>
                          <a:effectLst/>
                          <a:latin typeface="+mj-lt"/>
                        </a:rPr>
                        <a:t>Government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79288397"/>
                  </a:ext>
                </a:extLst>
              </a:tr>
              <a:tr h="726000">
                <a:tc>
                  <a:txBody>
                    <a:bodyPr/>
                    <a:lstStyle/>
                    <a:p>
                      <a:pPr algn="r" fontAlgn="b"/>
                      <a:r>
                        <a:rPr lang="en-ZA" sz="1200" b="0" i="0" u="none" strike="noStrike">
                          <a:solidFill>
                            <a:srgbClr val="000000"/>
                          </a:solidFill>
                          <a:effectLst/>
                          <a:latin typeface="+mj-lt"/>
                        </a:rPr>
                        <a:t>Non-MSMEs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4165621371"/>
                  </a:ext>
                </a:extLst>
              </a:tr>
              <a:tr h="726000">
                <a:tc>
                  <a:txBody>
                    <a:bodyPr/>
                    <a:lstStyle/>
                    <a:p>
                      <a:pPr algn="r" fontAlgn="b"/>
                      <a:r>
                        <a:rPr lang="en-ZA" sz="1200" b="0" i="0" u="none" strike="noStrike">
                          <a:solidFill>
                            <a:srgbClr val="000000"/>
                          </a:solidFill>
                          <a:effectLst/>
                          <a:latin typeface="+mj-lt"/>
                        </a:rPr>
                        <a:t>Other (Specify)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547801807"/>
                  </a:ext>
                </a:extLst>
              </a:tr>
              <a:tr h="726000">
                <a:tc>
                  <a:txBody>
                    <a:bodyPr/>
                    <a:lstStyle/>
                    <a:p>
                      <a:pPr algn="r" fontAlgn="b"/>
                      <a:r>
                        <a:rPr lang="en-ZA" sz="1200" b="0" i="0" u="none" strike="noStrike">
                          <a:solidFill>
                            <a:srgbClr val="000000"/>
                          </a:solidFill>
                          <a:effectLst/>
                          <a:latin typeface="+mj-lt"/>
                        </a:rPr>
                        <a:t>Direct exports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707172178"/>
                  </a:ext>
                </a:extLst>
              </a:tr>
            </a:tbl>
          </a:graphicData>
        </a:graphic>
      </p:graphicFrame>
      <p:sp>
        <p:nvSpPr>
          <p:cNvPr id="26" name="TextBox 25">
            <a:extLst>
              <a:ext uri="{FF2B5EF4-FFF2-40B4-BE49-F238E27FC236}">
                <a16:creationId xmlns:a16="http://schemas.microsoft.com/office/drawing/2014/main" xmlns="" id="{7EB79031-A24B-4541-88F2-6B70DF74E11A}"/>
              </a:ext>
            </a:extLst>
          </p:cNvPr>
          <p:cNvSpPr txBox="1"/>
          <p:nvPr/>
        </p:nvSpPr>
        <p:spPr>
          <a:xfrm>
            <a:off x="66240" y="1260490"/>
            <a:ext cx="209593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prstClr val="black"/>
                </a:solidFill>
                <a:effectLst/>
                <a:uLnTx/>
                <a:uFillTx/>
                <a:latin typeface="Open Sans"/>
                <a:ea typeface="+mn-ea"/>
                <a:cs typeface="+mn-cs"/>
              </a:rPr>
              <a:t>Main buyer of products or services</a:t>
            </a:r>
          </a:p>
        </p:txBody>
      </p:sp>
      <p:cxnSp>
        <p:nvCxnSpPr>
          <p:cNvPr id="41" name="Straight Connector 40">
            <a:extLst>
              <a:ext uri="{FF2B5EF4-FFF2-40B4-BE49-F238E27FC236}">
                <a16:creationId xmlns:a16="http://schemas.microsoft.com/office/drawing/2014/main" xmlns="" id="{CBD2515D-349A-4282-9872-332BA1C7D4E0}"/>
              </a:ext>
            </a:extLst>
          </p:cNvPr>
          <p:cNvCxnSpPr>
            <a:cxnSpLocks/>
          </p:cNvCxnSpPr>
          <p:nvPr/>
        </p:nvCxnSpPr>
        <p:spPr>
          <a:xfrm flipH="1">
            <a:off x="102471" y="245337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A83763E9-0426-4E81-ABF5-868B676B37B2}"/>
              </a:ext>
            </a:extLst>
          </p:cNvPr>
          <p:cNvCxnSpPr>
            <a:cxnSpLocks/>
          </p:cNvCxnSpPr>
          <p:nvPr/>
        </p:nvCxnSpPr>
        <p:spPr>
          <a:xfrm flipH="1">
            <a:off x="102471" y="317727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432E16F2-9350-4F71-A1AF-A81EF0872199}"/>
              </a:ext>
            </a:extLst>
          </p:cNvPr>
          <p:cNvCxnSpPr>
            <a:cxnSpLocks/>
          </p:cNvCxnSpPr>
          <p:nvPr/>
        </p:nvCxnSpPr>
        <p:spPr>
          <a:xfrm flipH="1">
            <a:off x="102471" y="390117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F52B32D0-DFFB-4703-A86D-78D16C5AD2F0}"/>
              </a:ext>
            </a:extLst>
          </p:cNvPr>
          <p:cNvCxnSpPr>
            <a:cxnSpLocks/>
          </p:cNvCxnSpPr>
          <p:nvPr/>
        </p:nvCxnSpPr>
        <p:spPr>
          <a:xfrm flipH="1">
            <a:off x="102471" y="462507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BF4DDF55-E517-4F0D-9590-411910ED49FC}"/>
              </a:ext>
            </a:extLst>
          </p:cNvPr>
          <p:cNvCxnSpPr>
            <a:cxnSpLocks/>
          </p:cNvCxnSpPr>
          <p:nvPr/>
        </p:nvCxnSpPr>
        <p:spPr>
          <a:xfrm flipH="1">
            <a:off x="102471" y="534897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8BEF7E96-A4CE-4EF1-A6F2-CA5AF8578762}"/>
              </a:ext>
            </a:extLst>
          </p:cNvPr>
          <p:cNvSpPr txBox="1"/>
          <p:nvPr/>
        </p:nvSpPr>
        <p:spPr>
          <a:xfrm>
            <a:off x="653095" y="6393206"/>
            <a:ext cx="62266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a:ln>
                  <a:noFill/>
                </a:ln>
                <a:solidFill>
                  <a:prstClr val="black">
                    <a:lumMod val="65000"/>
                    <a:lumOff val="35000"/>
                  </a:prstClr>
                </a:solidFill>
                <a:effectLst/>
                <a:uLnTx/>
                <a:uFillTx/>
                <a:latin typeface="Open Sans"/>
                <a:ea typeface="+mn-ea"/>
                <a:cs typeface="+mn-cs"/>
              </a:rPr>
              <a:t>Source: MSME Survey 2016</a:t>
            </a:r>
          </a:p>
        </p:txBody>
      </p:sp>
      <p:pic>
        <p:nvPicPr>
          <p:cNvPr id="6" name="Picture 5" descr="A picture containing shape&#10;&#10;Description automatically generated">
            <a:extLst>
              <a:ext uri="{FF2B5EF4-FFF2-40B4-BE49-F238E27FC236}">
                <a16:creationId xmlns:a16="http://schemas.microsoft.com/office/drawing/2014/main" xmlns="" id="{D4714C97-7DC8-4CBD-9E19-46249D5D797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7537" y="76409"/>
            <a:ext cx="792987" cy="662605"/>
          </a:xfrm>
          <a:prstGeom prst="rect">
            <a:avLst/>
          </a:prstGeom>
        </p:spPr>
      </p:pic>
      <p:sp>
        <p:nvSpPr>
          <p:cNvPr id="8" name="TextBox 7">
            <a:extLst>
              <a:ext uri="{FF2B5EF4-FFF2-40B4-BE49-F238E27FC236}">
                <a16:creationId xmlns:a16="http://schemas.microsoft.com/office/drawing/2014/main" xmlns="" id="{1A9A333D-1FFE-4148-8714-3424E517CC3F}"/>
              </a:ext>
            </a:extLst>
          </p:cNvPr>
          <p:cNvSpPr txBox="1"/>
          <p:nvPr/>
        </p:nvSpPr>
        <p:spPr>
          <a:xfrm>
            <a:off x="2390408" y="863476"/>
            <a:ext cx="2202984"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50000"/>
                  </a:srgbClr>
                </a:solidFill>
                <a:effectLst/>
                <a:uLnTx/>
                <a:uFillTx/>
                <a:latin typeface="Open Sans"/>
                <a:ea typeface="+mn-ea"/>
                <a:cs typeface="+mn-cs"/>
              </a:rPr>
              <a:t>MOSTLY INFORMAL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FFFFFF">
                    <a:lumMod val="50000"/>
                  </a:srgbClr>
                </a:solidFill>
                <a:effectLst/>
                <a:uLnTx/>
                <a:uFillTx/>
                <a:latin typeface="Open Sans"/>
                <a:ea typeface="+mn-ea"/>
                <a:cs typeface="+mn-cs"/>
              </a:rPr>
              <a:t>770,000 enterprises</a:t>
            </a:r>
          </a:p>
        </p:txBody>
      </p:sp>
      <p:sp>
        <p:nvSpPr>
          <p:cNvPr id="9" name="TextBox 8">
            <a:extLst>
              <a:ext uri="{FF2B5EF4-FFF2-40B4-BE49-F238E27FC236}">
                <a16:creationId xmlns:a16="http://schemas.microsoft.com/office/drawing/2014/main" xmlns="" id="{38D9189C-7722-4A9B-85BD-7477F276C5A2}"/>
              </a:ext>
            </a:extLst>
          </p:cNvPr>
          <p:cNvSpPr txBox="1"/>
          <p:nvPr/>
        </p:nvSpPr>
        <p:spPr>
          <a:xfrm>
            <a:off x="4855520" y="875334"/>
            <a:ext cx="2249570"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001E28">
                    <a:lumMod val="75000"/>
                    <a:lumOff val="25000"/>
                  </a:srgbClr>
                </a:solidFill>
                <a:effectLst/>
                <a:uLnTx/>
                <a:uFillTx/>
                <a:latin typeface="Open Sans"/>
                <a:ea typeface="+mn-ea"/>
                <a:cs typeface="+mn-cs"/>
              </a:rPr>
              <a:t>IN BETWEENS</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001E28">
                    <a:lumMod val="75000"/>
                    <a:lumOff val="25000"/>
                  </a:srgbClr>
                </a:solidFill>
                <a:effectLst/>
                <a:uLnTx/>
                <a:uFillTx/>
                <a:latin typeface="Open Sans"/>
                <a:ea typeface="+mn-ea"/>
                <a:cs typeface="+mn-cs"/>
              </a:rPr>
              <a:t>200,000 enterprises</a:t>
            </a:r>
          </a:p>
        </p:txBody>
      </p:sp>
      <p:sp>
        <p:nvSpPr>
          <p:cNvPr id="10" name="TextBox 9">
            <a:extLst>
              <a:ext uri="{FF2B5EF4-FFF2-40B4-BE49-F238E27FC236}">
                <a16:creationId xmlns:a16="http://schemas.microsoft.com/office/drawing/2014/main" xmlns="" id="{BC3AE644-F78E-49C8-B1F0-7999CF1410C7}"/>
              </a:ext>
            </a:extLst>
          </p:cNvPr>
          <p:cNvSpPr txBox="1"/>
          <p:nvPr/>
        </p:nvSpPr>
        <p:spPr>
          <a:xfrm>
            <a:off x="7443419" y="875334"/>
            <a:ext cx="1982551"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prstClr val="black">
                    <a:lumMod val="75000"/>
                    <a:lumOff val="25000"/>
                  </a:prstClr>
                </a:solidFill>
                <a:effectLst/>
                <a:uLnTx/>
                <a:uFillTx/>
                <a:latin typeface="Open Sans"/>
                <a:ea typeface="+mn-ea"/>
                <a:cs typeface="+mn-cs"/>
              </a:rPr>
              <a:t>MOSTLY FORMAL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prstClr val="black">
                    <a:lumMod val="75000"/>
                    <a:lumOff val="25000"/>
                  </a:prstClr>
                </a:solidFill>
                <a:effectLst/>
                <a:uLnTx/>
                <a:uFillTx/>
                <a:latin typeface="Open Sans"/>
                <a:ea typeface="+mn-ea"/>
                <a:cs typeface="+mn-cs"/>
              </a:rPr>
              <a:t>80,000 enterprises</a:t>
            </a:r>
          </a:p>
        </p:txBody>
      </p:sp>
      <p:sp>
        <p:nvSpPr>
          <p:cNvPr id="11" name="TextBox 10">
            <a:extLst>
              <a:ext uri="{FF2B5EF4-FFF2-40B4-BE49-F238E27FC236}">
                <a16:creationId xmlns:a16="http://schemas.microsoft.com/office/drawing/2014/main" xmlns="" id="{C9023682-CBE6-4EBF-AEFD-3C38804E365C}"/>
              </a:ext>
            </a:extLst>
          </p:cNvPr>
          <p:cNvSpPr txBox="1"/>
          <p:nvPr/>
        </p:nvSpPr>
        <p:spPr>
          <a:xfrm>
            <a:off x="10011715" y="875334"/>
            <a:ext cx="1828800"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8B0E3A"/>
                </a:solidFill>
                <a:effectLst/>
                <a:uLnTx/>
                <a:uFillTx/>
                <a:latin typeface="Open Sans"/>
                <a:ea typeface="+mn-ea"/>
                <a:cs typeface="+mn-cs"/>
              </a:rPr>
              <a:t>NAIROBI TOTAL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8B0E3A"/>
                </a:solidFill>
                <a:effectLst/>
                <a:uLnTx/>
                <a:uFillTx/>
                <a:latin typeface="Open Sans"/>
                <a:ea typeface="+mn-ea"/>
                <a:cs typeface="+mn-cs"/>
              </a:rPr>
              <a:t>1 M enterprises</a:t>
            </a:r>
          </a:p>
        </p:txBody>
      </p:sp>
    </p:spTree>
    <p:extLst>
      <p:ext uri="{BB962C8B-B14F-4D97-AF65-F5344CB8AC3E}">
        <p14:creationId xmlns:p14="http://schemas.microsoft.com/office/powerpoint/2010/main" val="9789347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97A5F6BF-682A-41C4-B8FB-83A2830DBF56}"/>
              </a:ext>
            </a:extLst>
          </p:cNvPr>
          <p:cNvSpPr txBox="1"/>
          <p:nvPr/>
        </p:nvSpPr>
        <p:spPr>
          <a:xfrm>
            <a:off x="173606" y="816344"/>
            <a:ext cx="7143975" cy="6037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MSE customers are generally individuals and other small businesses </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ZA" sz="1300" dirty="0">
                <a:latin typeface="Open Sans"/>
              </a:rPr>
              <a:t>MSEs tend to have </a:t>
            </a:r>
            <a:r>
              <a:rPr lang="en-ZA" sz="1300" b="1" dirty="0">
                <a:latin typeface="Open Sans"/>
              </a:rPr>
              <a:t>very close, supportive and mutually beneficial relationships</a:t>
            </a:r>
            <a:r>
              <a:rPr lang="en-ZA" sz="1300" dirty="0">
                <a:latin typeface="Open Sans"/>
              </a:rPr>
              <a:t> with their customers</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ZA" sz="1300" dirty="0">
                <a:latin typeface="Open Sans"/>
              </a:rPr>
              <a:t>None of the businesses interviewed reported supplying to large businesses or Government entities</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ZA" sz="1300" dirty="0">
                <a:latin typeface="Open Sans"/>
              </a:rPr>
              <a:t>Business owners often provide advice to their customers. For example, a tailor mentioned that she will advise business clients what colour garments to purchase depending on the county they are selling the goods in </a:t>
            </a:r>
          </a:p>
          <a:p>
            <a:pPr>
              <a:spcAft>
                <a:spcPts val="400"/>
              </a:spcAft>
              <a:defRPr/>
            </a:pPr>
            <a:r>
              <a:rPr lang="en-ZA" sz="1400" b="1" dirty="0">
                <a:solidFill>
                  <a:srgbClr val="8B0E3A"/>
                </a:solidFill>
                <a:latin typeface="Open Sans"/>
              </a:rPr>
              <a:t>MSEs only grant credit to a few, select customers</a:t>
            </a:r>
          </a:p>
          <a:p>
            <a:pPr marL="285750" indent="-285750">
              <a:spcAft>
                <a:spcPts val="400"/>
              </a:spcAft>
              <a:buFont typeface="Arial" panose="020B0604020202020204" pitchFamily="34" charset="0"/>
              <a:buChar char="•"/>
              <a:defRPr/>
            </a:pPr>
            <a:r>
              <a:rPr lang="en-ZA" sz="1300" b="1" dirty="0">
                <a:latin typeface="Open Sans"/>
              </a:rPr>
              <a:t>Concerns around bad debt / late payments </a:t>
            </a:r>
            <a:r>
              <a:rPr lang="en-ZA" sz="1300" dirty="0">
                <a:latin typeface="Open Sans"/>
              </a:rPr>
              <a:t>are high and business owners know they have no recourse for non-payment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The CBD is unique because there is more reliance on walk-in customers</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ZA" sz="1300" dirty="0">
                <a:solidFill>
                  <a:prstClr val="black"/>
                </a:solidFill>
                <a:latin typeface="Open Sans"/>
              </a:rPr>
              <a:t>‘W</a:t>
            </a:r>
            <a:r>
              <a:rPr kumimoji="0" lang="en-ZA" sz="1300" b="0" i="0" u="none" strike="noStrike" kern="1200" cap="none" spc="0" normalizeH="0" baseline="0" noProof="0" dirty="0" err="1">
                <a:ln>
                  <a:noFill/>
                </a:ln>
                <a:solidFill>
                  <a:prstClr val="black"/>
                </a:solidFill>
                <a:effectLst/>
                <a:uLnTx/>
                <a:uFillTx/>
                <a:latin typeface="Open Sans"/>
                <a:ea typeface="+mn-ea"/>
                <a:cs typeface="+mn-cs"/>
              </a:rPr>
              <a:t>alk</a:t>
            </a:r>
            <a:r>
              <a:rPr kumimoji="0" lang="en-ZA" sz="1300" b="0" i="0" u="none" strike="noStrike" kern="1200" cap="none" spc="0" normalizeH="0" baseline="0" noProof="0" dirty="0">
                <a:ln>
                  <a:noFill/>
                </a:ln>
                <a:solidFill>
                  <a:prstClr val="black"/>
                </a:solidFill>
                <a:effectLst/>
                <a:uLnTx/>
                <a:uFillTx/>
                <a:latin typeface="Open Sans"/>
                <a:ea typeface="+mn-ea"/>
                <a:cs typeface="+mn-cs"/>
              </a:rPr>
              <a:t>-in customers’ are generally not well known to the business owner, they are infrequent purchasers and there is no relationship with the business owner</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However, </a:t>
            </a:r>
            <a:r>
              <a:rPr kumimoji="0" lang="en-ZA" sz="1300" b="1" i="0" u="none" strike="noStrike" kern="1200" cap="none" spc="0" normalizeH="0" baseline="0" noProof="0" dirty="0">
                <a:ln>
                  <a:noFill/>
                </a:ln>
                <a:solidFill>
                  <a:prstClr val="black"/>
                </a:solidFill>
                <a:effectLst/>
                <a:uLnTx/>
                <a:uFillTx/>
                <a:latin typeface="Open Sans"/>
                <a:ea typeface="+mn-ea"/>
                <a:cs typeface="+mn-cs"/>
              </a:rPr>
              <a:t>most MSEs have some regular customers that they rely on </a:t>
            </a:r>
            <a:r>
              <a:rPr kumimoji="0" lang="en-ZA" sz="1300" b="0" i="0" u="none" strike="noStrike" kern="1200" cap="none" spc="0" normalizeH="0" baseline="0" noProof="0" dirty="0">
                <a:ln>
                  <a:noFill/>
                </a:ln>
                <a:solidFill>
                  <a:prstClr val="black"/>
                </a:solidFill>
                <a:effectLst/>
                <a:uLnTx/>
                <a:uFillTx/>
                <a:latin typeface="Open Sans"/>
                <a:ea typeface="+mn-ea"/>
                <a:cs typeface="+mn-cs"/>
              </a:rPr>
              <a:t>- individuals or other MSEs who they have formed close relationships with and will give credit to</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ZA" sz="1300" dirty="0">
                <a:solidFill>
                  <a:prstClr val="black"/>
                </a:solidFill>
                <a:latin typeface="Open Sans"/>
              </a:rPr>
              <a:t>Regular customers are often the </a:t>
            </a:r>
            <a:r>
              <a:rPr lang="en-ZA" sz="1300" b="1" dirty="0">
                <a:solidFill>
                  <a:prstClr val="black"/>
                </a:solidFill>
                <a:latin typeface="Open Sans"/>
              </a:rPr>
              <a:t>main source of referrals</a:t>
            </a:r>
            <a:r>
              <a:rPr lang="en-ZA" sz="1300" dirty="0">
                <a:solidFill>
                  <a:prstClr val="black"/>
                </a:solidFill>
                <a:latin typeface="Open Sans"/>
              </a:rPr>
              <a:t> and new business</a:t>
            </a:r>
            <a:endParaRPr kumimoji="0" lang="en-ZA" sz="1300" b="0" i="0" u="none" strike="noStrike" kern="1200" cap="none" spc="0" normalizeH="0" baseline="0" noProof="0" dirty="0">
              <a:ln>
                <a:noFill/>
              </a:ln>
              <a:solidFill>
                <a:prstClr val="black"/>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Some business owners have started using digital platforms</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COVID-19 triggered some businesses to start selling via social media </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However, usage of </a:t>
            </a:r>
            <a:r>
              <a:rPr kumimoji="0" lang="en-ZA" sz="1300" b="1" i="0" u="none" strike="noStrike" kern="1200" cap="none" spc="0" normalizeH="0" baseline="0" noProof="0" dirty="0">
                <a:ln>
                  <a:noFill/>
                </a:ln>
                <a:solidFill>
                  <a:prstClr val="black"/>
                </a:solidFill>
                <a:effectLst/>
                <a:uLnTx/>
                <a:uFillTx/>
                <a:latin typeface="Open Sans"/>
                <a:ea typeface="+mn-ea"/>
                <a:cs typeface="+mn-cs"/>
              </a:rPr>
              <a:t>digital platforms to market and advertise products is generally limited</a:t>
            </a:r>
            <a:r>
              <a:rPr kumimoji="0" lang="en-ZA" sz="1300" b="0" i="0" u="none" strike="noStrike" kern="1200" cap="none" spc="0" normalizeH="0" baseline="0" noProof="0" dirty="0">
                <a:ln>
                  <a:noFill/>
                </a:ln>
                <a:solidFill>
                  <a:prstClr val="black"/>
                </a:solidFill>
                <a:effectLst/>
                <a:uLnTx/>
                <a:uFillTx/>
                <a:latin typeface="Open Sans"/>
                <a:ea typeface="+mn-ea"/>
                <a:cs typeface="+mn-cs"/>
              </a:rPr>
              <a:t>. </a:t>
            </a:r>
            <a:r>
              <a:rPr lang="en-ZA" sz="1300" dirty="0">
                <a:solidFill>
                  <a:prstClr val="black"/>
                </a:solidFill>
                <a:latin typeface="Open Sans"/>
              </a:rPr>
              <a:t>This is in part due to low comfort levels and familiarity with digital technology in general, particularly among older female business owners</a:t>
            </a:r>
            <a:endParaRPr kumimoji="0" lang="en-ZA" sz="1300" b="0" i="0" u="none" strike="noStrike" kern="1200" cap="none" spc="0" normalizeH="0" baseline="0" noProof="0" dirty="0">
              <a:ln>
                <a:noFill/>
              </a:ln>
              <a:solidFill>
                <a:prstClr val="black"/>
              </a:solidFill>
              <a:effectLst/>
              <a:uLnTx/>
              <a:uFillTx/>
              <a:latin typeface="Open Sans"/>
              <a:ea typeface="+mn-ea"/>
              <a:cs typeface="+mn-cs"/>
            </a:endParaRPr>
          </a:p>
          <a:p>
            <a:pPr marR="0" lvl="0" algn="l" defTabSz="914400" rtl="0" eaLnBrk="1" fontAlgn="auto" latinLnBrk="0" hangingPunct="1">
              <a:lnSpc>
                <a:spcPct val="100000"/>
              </a:lnSpc>
              <a:spcBef>
                <a:spcPts val="0"/>
              </a:spcBef>
              <a:spcAft>
                <a:spcPts val="400"/>
              </a:spcAft>
              <a:buClrTx/>
              <a:buSzTx/>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COVID-19 impact</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ZA" sz="1300" b="1" i="0" u="none" strike="noStrike" kern="1200" cap="none" spc="0" normalizeH="0" baseline="0" noProof="0" dirty="0">
                <a:ln>
                  <a:noFill/>
                </a:ln>
                <a:solidFill>
                  <a:prstClr val="black"/>
                </a:solidFill>
                <a:effectLst/>
                <a:uLnTx/>
                <a:uFillTx/>
                <a:latin typeface="Open Sans"/>
                <a:ea typeface="+mn-ea"/>
                <a:cs typeface="+mn-cs"/>
              </a:rPr>
              <a:t>Significant negative impact </a:t>
            </a:r>
            <a:r>
              <a:rPr kumimoji="0" lang="en-ZA" sz="1300" b="0" i="0" u="none" strike="noStrike" kern="1200" cap="none" spc="0" normalizeH="0" baseline="0" noProof="0" dirty="0">
                <a:ln>
                  <a:noFill/>
                </a:ln>
                <a:solidFill>
                  <a:prstClr val="black"/>
                </a:solidFill>
                <a:effectLst/>
                <a:uLnTx/>
                <a:uFillTx/>
                <a:latin typeface="Open Sans"/>
                <a:ea typeface="+mn-ea"/>
                <a:cs typeface="+mn-cs"/>
              </a:rPr>
              <a:t>due to the cessation on movement in and out of the CBD, customers moving home to rural areas, reduced purchasing volumes due to their income loss, or were forced to cease operations (e.g. </a:t>
            </a:r>
            <a:r>
              <a:rPr lang="en-ZA" sz="1300" dirty="0">
                <a:solidFill>
                  <a:prstClr val="black"/>
                </a:solidFill>
                <a:latin typeface="Open Sans"/>
              </a:rPr>
              <a:t>restaurants</a:t>
            </a:r>
            <a:r>
              <a:rPr kumimoji="0" lang="en-ZA" sz="1300" b="0" i="0" u="none" strike="noStrike" kern="1200" cap="none" spc="0" normalizeH="0" baseline="0" noProof="0" dirty="0">
                <a:ln>
                  <a:noFill/>
                </a:ln>
                <a:solidFill>
                  <a:prstClr val="black"/>
                </a:solidFill>
                <a:effectLst/>
                <a:uLnTx/>
                <a:uFillTx/>
                <a:latin typeface="Open Sans"/>
                <a:ea typeface="+mn-ea"/>
                <a:cs typeface="+mn-cs"/>
              </a:rPr>
              <a:t>, schools)</a:t>
            </a:r>
          </a:p>
        </p:txBody>
      </p:sp>
      <p:sp>
        <p:nvSpPr>
          <p:cNvPr id="5" name="Slide Number Placeholder 4">
            <a:extLst>
              <a:ext uri="{FF2B5EF4-FFF2-40B4-BE49-F238E27FC236}">
                <a16:creationId xmlns:a16="http://schemas.microsoft.com/office/drawing/2014/main" xmlns="" id="{6FD2EA88-EAF8-4CF0-BC12-BFD878A0CCF7}"/>
              </a:ext>
            </a:extLst>
          </p:cNvPr>
          <p:cNvSpPr>
            <a:spLocks noGrp="1"/>
          </p:cNvSpPr>
          <p:nvPr>
            <p:ph type="sldNum" sz="quarter" idx="4"/>
          </p:nvPr>
        </p:nvSpPr>
        <p:spPr>
          <a:xfrm>
            <a:off x="11561882" y="46489"/>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7" name="Text Placeholder 2">
            <a:extLst>
              <a:ext uri="{FF2B5EF4-FFF2-40B4-BE49-F238E27FC236}">
                <a16:creationId xmlns:a16="http://schemas.microsoft.com/office/drawing/2014/main" xmlns="" id="{4E119374-0E1C-4D2A-B90B-5948F2EFD0DB}"/>
              </a:ext>
            </a:extLst>
          </p:cNvPr>
          <p:cNvSpPr>
            <a:spLocks noGrp="1"/>
          </p:cNvSpPr>
          <p:nvPr>
            <p:ph type="body" sz="quarter" idx="10"/>
          </p:nvPr>
        </p:nvSpPr>
        <p:spPr>
          <a:xfrm>
            <a:off x="1197479" y="229052"/>
            <a:ext cx="9797042" cy="493099"/>
          </a:xfrm>
        </p:spPr>
        <p:txBody>
          <a:bodyPr/>
          <a:lstStyle/>
          <a:p>
            <a:r>
              <a:rPr lang="en-ZA" b="1"/>
              <a:t>Customers</a:t>
            </a:r>
          </a:p>
        </p:txBody>
      </p:sp>
      <p:pic>
        <p:nvPicPr>
          <p:cNvPr id="8" name="Picture 7" descr="A picture containing shape&#10;&#10;Description automatically generated">
            <a:extLst>
              <a:ext uri="{FF2B5EF4-FFF2-40B4-BE49-F238E27FC236}">
                <a16:creationId xmlns:a16="http://schemas.microsoft.com/office/drawing/2014/main" xmlns="" id="{09449714-0814-4252-B24E-5ACD3F1906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498" y="59546"/>
            <a:ext cx="792987" cy="662605"/>
          </a:xfrm>
          <a:prstGeom prst="rect">
            <a:avLst/>
          </a:prstGeom>
        </p:spPr>
      </p:pic>
      <p:sp>
        <p:nvSpPr>
          <p:cNvPr id="16" name="Speech Bubble: Rectangle with Corners Rounded 15">
            <a:extLst>
              <a:ext uri="{FF2B5EF4-FFF2-40B4-BE49-F238E27FC236}">
                <a16:creationId xmlns:a16="http://schemas.microsoft.com/office/drawing/2014/main" xmlns="" id="{26A6E815-655F-4F3A-A620-265FD09FFBAC}"/>
              </a:ext>
            </a:extLst>
          </p:cNvPr>
          <p:cNvSpPr/>
          <p:nvPr/>
        </p:nvSpPr>
        <p:spPr>
          <a:xfrm>
            <a:off x="7402656" y="3168194"/>
            <a:ext cx="4709746" cy="1461830"/>
          </a:xfrm>
          <a:prstGeom prst="wedgeRoundRectCallout">
            <a:avLst>
              <a:gd name="adj1" fmla="val 37336"/>
              <a:gd name="adj2" fmla="val 61094"/>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xmlns="" id="{05BC1241-66ED-4399-9118-316DFD056761}"/>
              </a:ext>
            </a:extLst>
          </p:cNvPr>
          <p:cNvSpPr txBox="1"/>
          <p:nvPr/>
        </p:nvSpPr>
        <p:spPr>
          <a:xfrm>
            <a:off x="7477902" y="3314333"/>
            <a:ext cx="4559255"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1" u="none" strike="noStrike" kern="1200" cap="none" spc="0" normalizeH="0" baseline="0" noProof="0">
                <a:ln>
                  <a:noFill/>
                </a:ln>
                <a:solidFill>
                  <a:prstClr val="black"/>
                </a:solidFill>
                <a:effectLst/>
                <a:uLnTx/>
                <a:uFillTx/>
                <a:latin typeface="Open Sans"/>
                <a:ea typeface="+mn-ea"/>
                <a:cs typeface="+mn-cs"/>
              </a:rPr>
              <a:t>My regular customers will come even if my tomatoes are not that good</a:t>
            </a:r>
            <a:r>
              <a:rPr kumimoji="0" lang="en-ZA" sz="1400" b="0" i="1" u="none" strike="noStrike" kern="1200" cap="none" spc="0" normalizeH="0" baseline="0" noProof="0">
                <a:ln>
                  <a:noFill/>
                </a:ln>
                <a:solidFill>
                  <a:prstClr val="black"/>
                </a:solidFill>
                <a:effectLst/>
                <a:uLnTx/>
                <a:uFillTx/>
                <a:latin typeface="Open Sans"/>
                <a:ea typeface="+mn-ea"/>
                <a:cs typeface="+mn-cs"/>
              </a:rPr>
              <a:t>, they’ll tell me: ‘Shadrack today they are not that good but I’ll just carry a few with me’. So, I do count them as my close customers because </a:t>
            </a:r>
            <a:r>
              <a:rPr kumimoji="0" lang="en-ZA" sz="1400" b="1" i="1" u="none" strike="noStrike" kern="1200" cap="none" spc="0" normalizeH="0" baseline="0" noProof="0">
                <a:ln>
                  <a:noFill/>
                </a:ln>
                <a:solidFill>
                  <a:prstClr val="black"/>
                </a:solidFill>
                <a:effectLst/>
                <a:uLnTx/>
                <a:uFillTx/>
                <a:latin typeface="Open Sans"/>
                <a:ea typeface="+mn-ea"/>
                <a:cs typeface="+mn-cs"/>
              </a:rPr>
              <a:t>they are loyal to me</a:t>
            </a:r>
            <a:r>
              <a:rPr kumimoji="0" lang="en-ZA" sz="1400" b="0" i="1" u="none" strike="noStrike" kern="1200" cap="none" spc="0" normalizeH="0" baseline="0" noProof="0">
                <a:ln>
                  <a:noFill/>
                </a:ln>
                <a:solidFill>
                  <a:prstClr val="black"/>
                </a:solidFill>
                <a:effectLst/>
                <a:uLnTx/>
                <a:uFillTx/>
                <a:latin typeface="Open Sans"/>
                <a:ea typeface="+mn-ea"/>
                <a:cs typeface="+mn-cs"/>
              </a:rPr>
              <a:t> – Male, 27, vegetable trader</a:t>
            </a:r>
            <a:endParaRPr kumimoji="0" lang="en-ZA" sz="1400" b="0" i="0" u="none" strike="noStrike" kern="1200" cap="none" spc="0" normalizeH="0" baseline="0" noProof="0">
              <a:ln>
                <a:noFill/>
              </a:ln>
              <a:solidFill>
                <a:prstClr val="black"/>
              </a:solidFill>
              <a:effectLst/>
              <a:uLnTx/>
              <a:uFillTx/>
              <a:latin typeface="Open Sans"/>
              <a:ea typeface="+mn-ea"/>
              <a:cs typeface="+mn-cs"/>
            </a:endParaRPr>
          </a:p>
        </p:txBody>
      </p:sp>
      <p:sp>
        <p:nvSpPr>
          <p:cNvPr id="20" name="TextBox 19">
            <a:extLst>
              <a:ext uri="{FF2B5EF4-FFF2-40B4-BE49-F238E27FC236}">
                <a16:creationId xmlns:a16="http://schemas.microsoft.com/office/drawing/2014/main" xmlns="" id="{5E53F8BB-17DC-4F8B-BD34-54701E0305BD}"/>
              </a:ext>
            </a:extLst>
          </p:cNvPr>
          <p:cNvSpPr txBox="1"/>
          <p:nvPr/>
        </p:nvSpPr>
        <p:spPr>
          <a:xfrm>
            <a:off x="7573654" y="629680"/>
            <a:ext cx="4559529" cy="1969642"/>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ZA" sz="1400" b="0" i="1" u="none" strike="noStrike" kern="1200" cap="none" spc="0" normalizeH="0" baseline="0" noProof="0">
                <a:ln>
                  <a:noFill/>
                </a:ln>
                <a:solidFill>
                  <a:srgbClr val="000000"/>
                </a:solidFill>
                <a:effectLst/>
                <a:uLnTx/>
                <a:uFillTx/>
                <a:latin typeface="Open Sans"/>
                <a:ea typeface="Calibri" panose="020F0502020204030204" pitchFamily="34" charset="0"/>
                <a:cs typeface="Open Sans" panose="020B0606030504020204"/>
              </a:rPr>
              <a:t>Somali businesspersons are the best to </a:t>
            </a:r>
            <a:r>
              <a:rPr kumimoji="0" lang="en-ZA" sz="1400" b="1" i="1" u="none" strike="noStrike" kern="1200" cap="none" spc="0" normalizeH="0" baseline="0" noProof="0">
                <a:ln>
                  <a:noFill/>
                </a:ln>
                <a:solidFill>
                  <a:srgbClr val="000000"/>
                </a:solidFill>
                <a:effectLst/>
                <a:uLnTx/>
                <a:uFillTx/>
                <a:latin typeface="Open Sans"/>
                <a:ea typeface="Calibri" panose="020F0502020204030204" pitchFamily="34" charset="0"/>
                <a:cs typeface="Open Sans" panose="020B0606030504020204"/>
              </a:rPr>
              <a:t>work with because they will never rob or short-change you. Though I have never met some of them physically we have a mutual trust </a:t>
            </a:r>
            <a:r>
              <a:rPr kumimoji="0" lang="en-ZA" sz="1400" b="0" i="1" u="none" strike="noStrike" kern="1200" cap="none" spc="0" normalizeH="0" baseline="0" noProof="0">
                <a:ln>
                  <a:noFill/>
                </a:ln>
                <a:solidFill>
                  <a:srgbClr val="000000"/>
                </a:solidFill>
                <a:effectLst/>
                <a:uLnTx/>
                <a:uFillTx/>
                <a:latin typeface="Open Sans"/>
                <a:ea typeface="Calibri" panose="020F0502020204030204" pitchFamily="34" charset="0"/>
                <a:cs typeface="Open Sans" panose="020B0606030504020204"/>
              </a:rPr>
              <a:t>that I will deliver good quality goods and that they will pay as promised and that’s how I work with them. No contracts or agreements written down yet we have a good verbal business understanding. – </a:t>
            </a:r>
            <a:r>
              <a:rPr kumimoji="0" lang="en-ZA" sz="1400" b="0" i="0" u="none" strike="noStrike" kern="1200" cap="none" spc="0" normalizeH="0" baseline="0" noProof="0">
                <a:ln>
                  <a:noFill/>
                </a:ln>
                <a:solidFill>
                  <a:srgbClr val="000000"/>
                </a:solidFill>
                <a:effectLst/>
                <a:uLnTx/>
                <a:uFillTx/>
                <a:latin typeface="Open Sans"/>
                <a:ea typeface="Calibri" panose="020F0502020204030204" pitchFamily="34" charset="0"/>
                <a:cs typeface="Open Sans" panose="020B0606030504020204"/>
              </a:rPr>
              <a:t>Female, 53, Metal products</a:t>
            </a:r>
            <a:endParaRPr kumimoji="0" lang="en-ZA" sz="1400" b="0" i="0" u="none" strike="noStrike" kern="1200" cap="none" spc="0" normalizeH="0" baseline="0" noProof="0">
              <a:ln>
                <a:noFill/>
              </a:ln>
              <a:solidFill>
                <a:prstClr val="black"/>
              </a:solidFill>
              <a:effectLst/>
              <a:uLnTx/>
              <a:uFillTx/>
              <a:latin typeface="Open Sans"/>
              <a:ea typeface="Calibri" panose="020F0502020204030204" pitchFamily="34" charset="0"/>
              <a:cs typeface="Times New Roman" panose="02020603050405020304" pitchFamily="18" charset="0"/>
            </a:endParaRPr>
          </a:p>
        </p:txBody>
      </p:sp>
      <p:sp>
        <p:nvSpPr>
          <p:cNvPr id="22" name="Speech Bubble: Rectangle with Corners Rounded 21">
            <a:extLst>
              <a:ext uri="{FF2B5EF4-FFF2-40B4-BE49-F238E27FC236}">
                <a16:creationId xmlns:a16="http://schemas.microsoft.com/office/drawing/2014/main" xmlns="" id="{AEB5A135-667F-4156-9B13-FBCCCBCA15D3}"/>
              </a:ext>
            </a:extLst>
          </p:cNvPr>
          <p:cNvSpPr/>
          <p:nvPr/>
        </p:nvSpPr>
        <p:spPr>
          <a:xfrm>
            <a:off x="7477901" y="473008"/>
            <a:ext cx="4540493" cy="2272753"/>
          </a:xfrm>
          <a:prstGeom prst="wedgeRoundRectCallout">
            <a:avLst>
              <a:gd name="adj1" fmla="val -38649"/>
              <a:gd name="adj2" fmla="val 62818"/>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4" name="TextBox 23">
            <a:extLst>
              <a:ext uri="{FF2B5EF4-FFF2-40B4-BE49-F238E27FC236}">
                <a16:creationId xmlns:a16="http://schemas.microsoft.com/office/drawing/2014/main" xmlns="" id="{4D7776CC-A1DF-4CCE-9C32-577297303B37}"/>
              </a:ext>
            </a:extLst>
          </p:cNvPr>
          <p:cNvSpPr txBox="1"/>
          <p:nvPr/>
        </p:nvSpPr>
        <p:spPr>
          <a:xfrm>
            <a:off x="7562017" y="5166143"/>
            <a:ext cx="439102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1" u="none" strike="noStrike" kern="1200" cap="none" spc="0" normalizeH="0" baseline="0" noProof="0">
                <a:ln>
                  <a:noFill/>
                </a:ln>
                <a:solidFill>
                  <a:prstClr val="black"/>
                </a:solidFill>
                <a:effectLst/>
                <a:uLnTx/>
                <a:uFillTx/>
                <a:latin typeface="Open Sans"/>
                <a:ea typeface="+mn-ea"/>
                <a:cs typeface="+mn-cs"/>
              </a:rPr>
              <a:t>The biggest challenge has been customers buy less than normal</a:t>
            </a:r>
            <a:r>
              <a:rPr kumimoji="0" lang="en-ZA" sz="1400" b="0" i="1" u="none" strike="noStrike" kern="1200" cap="none" spc="0" normalizeH="0" baseline="0" noProof="0">
                <a:ln>
                  <a:noFill/>
                </a:ln>
                <a:solidFill>
                  <a:prstClr val="black"/>
                </a:solidFill>
                <a:effectLst/>
                <a:uLnTx/>
                <a:uFillTx/>
                <a:latin typeface="Open Sans"/>
                <a:ea typeface="+mn-ea"/>
                <a:cs typeface="+mn-cs"/>
              </a:rPr>
              <a:t>, </a:t>
            </a:r>
            <a:r>
              <a:rPr lang="en-ZA" sz="1400" i="1">
                <a:solidFill>
                  <a:prstClr val="black"/>
                </a:solidFill>
                <a:latin typeface="Open Sans"/>
              </a:rPr>
              <a:t>a </a:t>
            </a:r>
            <a:r>
              <a:rPr kumimoji="0" lang="en-ZA" sz="1400" b="0" i="1" u="none" strike="noStrike" kern="1200" cap="none" spc="0" normalizeH="0" baseline="0" noProof="0">
                <a:ln>
                  <a:noFill/>
                </a:ln>
                <a:solidFill>
                  <a:prstClr val="black"/>
                </a:solidFill>
                <a:effectLst/>
                <a:uLnTx/>
                <a:uFillTx/>
                <a:latin typeface="Open Sans"/>
                <a:ea typeface="+mn-ea"/>
                <a:cs typeface="+mn-cs"/>
              </a:rPr>
              <a:t>customer who would buy goods 100 </a:t>
            </a:r>
            <a:r>
              <a:rPr kumimoji="0" lang="en-ZA" sz="1400" b="0" i="1" u="none" strike="noStrike" kern="1200" cap="none" spc="0" normalizeH="0" baseline="0" noProof="0" err="1">
                <a:ln>
                  <a:noFill/>
                </a:ln>
                <a:solidFill>
                  <a:prstClr val="black"/>
                </a:solidFill>
                <a:effectLst/>
                <a:uLnTx/>
                <a:uFillTx/>
                <a:latin typeface="Open Sans"/>
                <a:ea typeface="+mn-ea"/>
                <a:cs typeface="+mn-cs"/>
              </a:rPr>
              <a:t>shs</a:t>
            </a:r>
            <a:r>
              <a:rPr kumimoji="0" lang="en-ZA" sz="1400" b="0" i="1" u="none" strike="noStrike" kern="1200" cap="none" spc="0" normalizeH="0" baseline="0" noProof="0">
                <a:ln>
                  <a:noFill/>
                </a:ln>
                <a:solidFill>
                  <a:prstClr val="black"/>
                </a:solidFill>
                <a:effectLst/>
                <a:uLnTx/>
                <a:uFillTx/>
                <a:latin typeface="Open Sans"/>
                <a:ea typeface="+mn-ea"/>
                <a:cs typeface="+mn-cs"/>
              </a:rPr>
              <a:t> would buy for 30 </a:t>
            </a:r>
            <a:r>
              <a:rPr kumimoji="0" lang="en-ZA" sz="1400" b="0" i="1" u="none" strike="noStrike" kern="1200" cap="none" spc="0" normalizeH="0" baseline="0" noProof="0" err="1">
                <a:ln>
                  <a:noFill/>
                </a:ln>
                <a:solidFill>
                  <a:prstClr val="black"/>
                </a:solidFill>
                <a:effectLst/>
                <a:uLnTx/>
                <a:uFillTx/>
                <a:latin typeface="Open Sans"/>
                <a:ea typeface="+mn-ea"/>
                <a:cs typeface="+mn-cs"/>
              </a:rPr>
              <a:t>shs</a:t>
            </a:r>
            <a:r>
              <a:rPr kumimoji="0" lang="en-ZA" sz="1400" b="0" i="1" u="none" strike="noStrike" kern="1200" cap="none" spc="0" normalizeH="0" baseline="0" noProof="0">
                <a:ln>
                  <a:noFill/>
                </a:ln>
                <a:solidFill>
                  <a:prstClr val="black"/>
                </a:solidFill>
                <a:effectLst/>
                <a:uLnTx/>
                <a:uFillTx/>
                <a:latin typeface="Open Sans"/>
                <a:ea typeface="+mn-ea"/>
                <a:cs typeface="+mn-cs"/>
              </a:rPr>
              <a:t> or less – </a:t>
            </a:r>
            <a:r>
              <a:rPr kumimoji="0" lang="en-US" sz="1400" b="0" i="0" u="none" strike="noStrike" kern="1200" cap="none" spc="0" normalizeH="0" baseline="0" noProof="0">
                <a:ln>
                  <a:noFill/>
                </a:ln>
                <a:solidFill>
                  <a:prstClr val="black"/>
                </a:solidFill>
                <a:effectLst/>
                <a:uLnTx/>
                <a:uFillTx/>
                <a:latin typeface="Open Sans"/>
                <a:ea typeface="+mn-ea"/>
                <a:cs typeface="+mn-cs"/>
              </a:rPr>
              <a:t>Female, 23, Food and produce seller</a:t>
            </a:r>
            <a:endParaRPr kumimoji="0" lang="en-ZA" sz="1400" b="0" i="0" u="none" strike="noStrike" kern="1200" cap="none" spc="0" normalizeH="0" baseline="0" noProof="0">
              <a:ln>
                <a:noFill/>
              </a:ln>
              <a:solidFill>
                <a:prstClr val="black"/>
              </a:solidFill>
              <a:effectLst/>
              <a:uLnTx/>
              <a:uFillTx/>
              <a:latin typeface="Open Sans"/>
              <a:ea typeface="+mn-ea"/>
              <a:cs typeface="+mn-cs"/>
            </a:endParaRPr>
          </a:p>
        </p:txBody>
      </p:sp>
      <p:sp>
        <p:nvSpPr>
          <p:cNvPr id="26" name="Speech Bubble: Rectangle with Corners Rounded 25">
            <a:extLst>
              <a:ext uri="{FF2B5EF4-FFF2-40B4-BE49-F238E27FC236}">
                <a16:creationId xmlns:a16="http://schemas.microsoft.com/office/drawing/2014/main" xmlns="" id="{C5A93377-C33B-40A9-9A61-75B77229DC5C}"/>
              </a:ext>
            </a:extLst>
          </p:cNvPr>
          <p:cNvSpPr/>
          <p:nvPr/>
        </p:nvSpPr>
        <p:spPr>
          <a:xfrm>
            <a:off x="7402656" y="5052457"/>
            <a:ext cx="4709746" cy="1227693"/>
          </a:xfrm>
          <a:prstGeom prst="wedgeRoundRectCallout">
            <a:avLst>
              <a:gd name="adj1" fmla="val -39718"/>
              <a:gd name="adj2" fmla="val 67301"/>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19361659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02B759A-6EC6-4ECE-BA91-8BB9E665B17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495715" cy="6858000"/>
          </a:xfrm>
          <a:prstGeom prst="rect">
            <a:avLst/>
          </a:prstGeom>
        </p:spPr>
      </p:pic>
      <p:sp>
        <p:nvSpPr>
          <p:cNvPr id="6" name="Rectangle 5">
            <a:extLst>
              <a:ext uri="{FF2B5EF4-FFF2-40B4-BE49-F238E27FC236}">
                <a16:creationId xmlns:a16="http://schemas.microsoft.com/office/drawing/2014/main" xmlns="" id="{33682147-5385-4CF7-872C-8E5978C53B1D}"/>
              </a:ext>
            </a:extLst>
          </p:cNvPr>
          <p:cNvSpPr/>
          <p:nvPr/>
        </p:nvSpPr>
        <p:spPr>
          <a:xfrm>
            <a:off x="0" y="0"/>
            <a:ext cx="7722823" cy="3960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TextBox 9">
            <a:extLst>
              <a:ext uri="{FF2B5EF4-FFF2-40B4-BE49-F238E27FC236}">
                <a16:creationId xmlns:a16="http://schemas.microsoft.com/office/drawing/2014/main" xmlns="" id="{3AB5BF7C-DC65-44F1-A05A-B09C8F7F561C}"/>
              </a:ext>
            </a:extLst>
          </p:cNvPr>
          <p:cNvSpPr txBox="1"/>
          <p:nvPr/>
        </p:nvSpPr>
        <p:spPr>
          <a:xfrm>
            <a:off x="2785415" y="5337147"/>
            <a:ext cx="1667656" cy="784830"/>
          </a:xfrm>
          <a:prstGeom prst="rect">
            <a:avLst/>
          </a:prstGeom>
          <a:solidFill>
            <a:srgbClr val="FFFFFF">
              <a:alpha val="74902"/>
            </a:srgbClr>
          </a:solidFill>
        </p:spPr>
        <p:txBody>
          <a:bodyPr wrap="square" rtlCol="0">
            <a:spAutoFit/>
          </a:bodyPr>
          <a:lstStyle>
            <a:defPPr>
              <a:defRPr lang="x-none"/>
            </a:defPPr>
            <a:lvl1pPr marL="180000" indent="-180000">
              <a:buFont typeface="Arial" panose="020B0604020202020204" pitchFamily="34" charset="0"/>
              <a:buChar char="•"/>
              <a:defRPr sz="1600"/>
            </a:lvl1p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500" b="0" i="0" u="none" strike="noStrike" kern="1200" cap="none" spc="0" normalizeH="0" baseline="0" noProof="0">
                <a:ln>
                  <a:noFill/>
                </a:ln>
                <a:solidFill>
                  <a:srgbClr val="E79C29">
                    <a:lumMod val="75000"/>
                  </a:srgbClr>
                </a:solidFill>
                <a:effectLst/>
                <a:uLnTx/>
                <a:uFillTx/>
                <a:latin typeface="Open Sans"/>
                <a:ea typeface="+mn-ea"/>
                <a:cs typeface="+mn-cs"/>
              </a:rPr>
              <a:t>Semi regular</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500" b="0" i="0" u="none" strike="noStrike" kern="1200" cap="none" spc="0" normalizeH="0" baseline="0" noProof="0">
                <a:ln>
                  <a:noFill/>
                </a:ln>
                <a:solidFill>
                  <a:srgbClr val="E79C29">
                    <a:lumMod val="75000"/>
                  </a:srgbClr>
                </a:solidFill>
                <a:effectLst/>
                <a:uLnTx/>
                <a:uFillTx/>
                <a:latin typeface="Open Sans"/>
                <a:ea typeface="+mn-ea"/>
                <a:cs typeface="+mn-cs"/>
              </a:rPr>
              <a:t>May use other suppliers</a:t>
            </a:r>
          </a:p>
        </p:txBody>
      </p:sp>
      <p:sp>
        <p:nvSpPr>
          <p:cNvPr id="2" name="TextBox 1">
            <a:extLst>
              <a:ext uri="{FF2B5EF4-FFF2-40B4-BE49-F238E27FC236}">
                <a16:creationId xmlns:a16="http://schemas.microsoft.com/office/drawing/2014/main" xmlns="" id="{56E3CF0A-0B1D-4752-A640-8494907F9B3A}"/>
              </a:ext>
            </a:extLst>
          </p:cNvPr>
          <p:cNvSpPr txBox="1"/>
          <p:nvPr/>
        </p:nvSpPr>
        <p:spPr>
          <a:xfrm>
            <a:off x="145067" y="925416"/>
            <a:ext cx="176197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srgbClr val="104332">
                    <a:lumMod val="90000"/>
                    <a:lumOff val="10000"/>
                  </a:srgbClr>
                </a:solidFill>
                <a:effectLst/>
                <a:uLnTx/>
                <a:uFillTx/>
                <a:latin typeface="Open Sans"/>
                <a:ea typeface="+mn-ea"/>
                <a:cs typeface="+mn-cs"/>
              </a:rPr>
              <a:t>VERY CLOSE</a:t>
            </a:r>
          </a:p>
        </p:txBody>
      </p:sp>
      <p:sp>
        <p:nvSpPr>
          <p:cNvPr id="3" name="TextBox 2">
            <a:extLst>
              <a:ext uri="{FF2B5EF4-FFF2-40B4-BE49-F238E27FC236}">
                <a16:creationId xmlns:a16="http://schemas.microsoft.com/office/drawing/2014/main" xmlns="" id="{B2C2002B-F47C-4E83-A2C2-AE14EDBFB939}"/>
              </a:ext>
            </a:extLst>
          </p:cNvPr>
          <p:cNvSpPr txBox="1"/>
          <p:nvPr/>
        </p:nvSpPr>
        <p:spPr>
          <a:xfrm>
            <a:off x="2189008" y="582738"/>
            <a:ext cx="1761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srgbClr val="E79C29">
                    <a:lumMod val="75000"/>
                  </a:srgbClr>
                </a:solidFill>
                <a:effectLst/>
                <a:uLnTx/>
                <a:uFillTx/>
                <a:latin typeface="Open Sans"/>
                <a:ea typeface="+mn-ea"/>
                <a:cs typeface="+mn-cs"/>
              </a:rPr>
              <a:t>MODERATELY CLOSE</a:t>
            </a:r>
          </a:p>
        </p:txBody>
      </p:sp>
      <p:sp>
        <p:nvSpPr>
          <p:cNvPr id="4" name="TextBox 3">
            <a:extLst>
              <a:ext uri="{FF2B5EF4-FFF2-40B4-BE49-F238E27FC236}">
                <a16:creationId xmlns:a16="http://schemas.microsoft.com/office/drawing/2014/main" xmlns="" id="{DE774E0D-9FC5-49FF-90D7-EFD800AEAD6D}"/>
              </a:ext>
            </a:extLst>
          </p:cNvPr>
          <p:cNvSpPr txBox="1"/>
          <p:nvPr/>
        </p:nvSpPr>
        <p:spPr>
          <a:xfrm>
            <a:off x="4104823" y="534654"/>
            <a:ext cx="176197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srgbClr val="8B0E3A"/>
                </a:solidFill>
                <a:effectLst/>
                <a:uLnTx/>
                <a:uFillTx/>
                <a:latin typeface="Open Sans"/>
                <a:ea typeface="+mn-ea"/>
                <a:cs typeface="+mn-cs"/>
              </a:rPr>
              <a:t>NOT CLOSE</a:t>
            </a:r>
          </a:p>
        </p:txBody>
      </p:sp>
      <p:sp>
        <p:nvSpPr>
          <p:cNvPr id="11" name="TextBox 10">
            <a:extLst>
              <a:ext uri="{FF2B5EF4-FFF2-40B4-BE49-F238E27FC236}">
                <a16:creationId xmlns:a16="http://schemas.microsoft.com/office/drawing/2014/main" xmlns="" id="{BC8E1409-6B29-4370-A88B-60BD03AC2224}"/>
              </a:ext>
            </a:extLst>
          </p:cNvPr>
          <p:cNvSpPr txBox="1"/>
          <p:nvPr/>
        </p:nvSpPr>
        <p:spPr>
          <a:xfrm>
            <a:off x="190002" y="4936433"/>
            <a:ext cx="2349842" cy="1015663"/>
          </a:xfrm>
          <a:prstGeom prst="rect">
            <a:avLst/>
          </a:prstGeom>
          <a:solidFill>
            <a:srgbClr val="FFFFFF">
              <a:alpha val="74902"/>
            </a:srgbClr>
          </a:solidFill>
        </p:spPr>
        <p:txBody>
          <a:bodyPr wrap="square" rtlCol="0">
            <a:spAutoFit/>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500" b="0" i="0" u="none" strike="noStrike" kern="1200" cap="none" spc="0" normalizeH="0" baseline="0" noProof="0">
                <a:ln>
                  <a:noFill/>
                </a:ln>
                <a:solidFill>
                  <a:srgbClr val="104332">
                    <a:lumMod val="90000"/>
                    <a:lumOff val="10000"/>
                  </a:srgbClr>
                </a:solidFill>
                <a:effectLst/>
                <a:uLnTx/>
                <a:uFillTx/>
                <a:latin typeface="Open Sans"/>
                <a:ea typeface="+mn-ea"/>
                <a:cs typeface="+mn-cs"/>
              </a:rPr>
              <a:t>Regular customers (most buy daily)</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500" b="0" i="0" u="none" strike="noStrike" kern="1200" cap="none" spc="0" normalizeH="0" baseline="0" noProof="0">
                <a:ln>
                  <a:noFill/>
                </a:ln>
                <a:solidFill>
                  <a:srgbClr val="104332">
                    <a:lumMod val="90000"/>
                    <a:lumOff val="10000"/>
                  </a:srgbClr>
                </a:solidFill>
                <a:effectLst/>
                <a:uLnTx/>
                <a:uFillTx/>
                <a:latin typeface="Open Sans"/>
                <a:ea typeface="+mn-ea"/>
                <a:cs typeface="+mn-cs"/>
              </a:rPr>
              <a:t>Highly loyal</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500" b="0" i="0" u="none" strike="noStrike" kern="1200" cap="none" spc="0" normalizeH="0" baseline="0" noProof="0">
                <a:ln>
                  <a:noFill/>
                </a:ln>
                <a:solidFill>
                  <a:srgbClr val="104332">
                    <a:lumMod val="90000"/>
                    <a:lumOff val="10000"/>
                  </a:srgbClr>
                </a:solidFill>
                <a:effectLst/>
                <a:uLnTx/>
                <a:uFillTx/>
                <a:latin typeface="Open Sans"/>
                <a:ea typeface="+mn-ea"/>
                <a:cs typeface="+mn-cs"/>
              </a:rPr>
              <a:t>Refer other customers</a:t>
            </a:r>
          </a:p>
        </p:txBody>
      </p:sp>
      <p:sp>
        <p:nvSpPr>
          <p:cNvPr id="15" name="TextBox 14">
            <a:extLst>
              <a:ext uri="{FF2B5EF4-FFF2-40B4-BE49-F238E27FC236}">
                <a16:creationId xmlns:a16="http://schemas.microsoft.com/office/drawing/2014/main" xmlns="" id="{3C9B7C9C-D477-4258-A2B2-79C8AAC51394}"/>
              </a:ext>
            </a:extLst>
          </p:cNvPr>
          <p:cNvSpPr txBox="1"/>
          <p:nvPr/>
        </p:nvSpPr>
        <p:spPr>
          <a:xfrm>
            <a:off x="4165773" y="6046184"/>
            <a:ext cx="2178193" cy="553998"/>
          </a:xfrm>
          <a:prstGeom prst="rect">
            <a:avLst/>
          </a:prstGeom>
          <a:solidFill>
            <a:schemeClr val="bg1">
              <a:alpha val="74000"/>
            </a:schemeClr>
          </a:solidFill>
        </p:spPr>
        <p:txBody>
          <a:bodyPr wrap="square" rtlCol="0">
            <a:spAutoFit/>
          </a:bodyPr>
          <a:lstStyle>
            <a:defPPr>
              <a:defRPr lang="x-none"/>
            </a:defPPr>
            <a:lvl1pPr marL="180000" indent="-180000">
              <a:buFont typeface="Arial" panose="020B0604020202020204" pitchFamily="34" charset="0"/>
              <a:buChar char="•"/>
              <a:defRPr sz="1600"/>
            </a:lvl1p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500" b="0" i="0" u="none" strike="noStrike" kern="1200" cap="none" spc="0" normalizeH="0" baseline="0" noProof="0">
                <a:ln>
                  <a:noFill/>
                </a:ln>
                <a:solidFill>
                  <a:srgbClr val="8B0E3A"/>
                </a:solidFill>
                <a:effectLst/>
                <a:uLnTx/>
                <a:uFillTx/>
                <a:latin typeface="Open Sans"/>
                <a:ea typeface="+mn-ea"/>
                <a:cs typeface="+mn-cs"/>
              </a:rPr>
              <a:t>Irregular customers</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500" b="0" i="0" u="none" strike="noStrike" kern="1200" cap="none" spc="0" normalizeH="0" baseline="0" noProof="0">
                <a:ln>
                  <a:noFill/>
                </a:ln>
                <a:solidFill>
                  <a:srgbClr val="8B0E3A"/>
                </a:solidFill>
                <a:effectLst/>
                <a:uLnTx/>
                <a:uFillTx/>
                <a:latin typeface="Open Sans"/>
                <a:ea typeface="+mn-ea"/>
                <a:cs typeface="+mn-cs"/>
              </a:rPr>
              <a:t>Use other suppliers</a:t>
            </a:r>
          </a:p>
        </p:txBody>
      </p:sp>
      <p:sp>
        <p:nvSpPr>
          <p:cNvPr id="20" name="TextBox 19">
            <a:extLst>
              <a:ext uri="{FF2B5EF4-FFF2-40B4-BE49-F238E27FC236}">
                <a16:creationId xmlns:a16="http://schemas.microsoft.com/office/drawing/2014/main" xmlns="" id="{240890FA-0BB4-42F0-A8B0-7EA7427769DC}"/>
              </a:ext>
            </a:extLst>
          </p:cNvPr>
          <p:cNvSpPr txBox="1"/>
          <p:nvPr/>
        </p:nvSpPr>
        <p:spPr>
          <a:xfrm>
            <a:off x="1797994" y="1783832"/>
            <a:ext cx="12074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Hotels</a:t>
            </a:r>
          </a:p>
        </p:txBody>
      </p:sp>
      <p:sp>
        <p:nvSpPr>
          <p:cNvPr id="5" name="TextBox 4">
            <a:extLst>
              <a:ext uri="{FF2B5EF4-FFF2-40B4-BE49-F238E27FC236}">
                <a16:creationId xmlns:a16="http://schemas.microsoft.com/office/drawing/2014/main" xmlns="" id="{1C66B553-916D-4263-995C-4B0387775F3D}"/>
              </a:ext>
            </a:extLst>
          </p:cNvPr>
          <p:cNvSpPr txBox="1"/>
          <p:nvPr/>
        </p:nvSpPr>
        <p:spPr>
          <a:xfrm>
            <a:off x="69505" y="9356"/>
            <a:ext cx="8041886"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b="1" i="0" u="none" strike="noStrike" kern="1200" cap="none" spc="0" normalizeH="0" baseline="0" noProof="0" dirty="0">
                <a:ln>
                  <a:noFill/>
                </a:ln>
                <a:solidFill>
                  <a:srgbClr val="FFFFFF"/>
                </a:solidFill>
                <a:effectLst/>
                <a:uLnTx/>
                <a:uFillTx/>
                <a:latin typeface="Open Sans"/>
                <a:ea typeface="+mn-ea"/>
                <a:cs typeface="+mn-cs"/>
              </a:rPr>
              <a:t>MICHAEL: PERCEIVED IMPORTANCE OF CUSTOMER RELATIONSHIPS</a:t>
            </a:r>
          </a:p>
        </p:txBody>
      </p:sp>
      <p:sp>
        <p:nvSpPr>
          <p:cNvPr id="55" name="Oval 54">
            <a:extLst>
              <a:ext uri="{FF2B5EF4-FFF2-40B4-BE49-F238E27FC236}">
                <a16:creationId xmlns:a16="http://schemas.microsoft.com/office/drawing/2014/main" xmlns="" id="{F9B54985-B3A4-40D4-88E5-197F44D48151}"/>
              </a:ext>
            </a:extLst>
          </p:cNvPr>
          <p:cNvSpPr/>
          <p:nvPr/>
        </p:nvSpPr>
        <p:spPr>
          <a:xfrm>
            <a:off x="2648461" y="3686318"/>
            <a:ext cx="252000" cy="252000"/>
          </a:xfrm>
          <a:prstGeom prst="ellipse">
            <a:avLst/>
          </a:prstGeom>
          <a:solidFill>
            <a:schemeClr val="accent3">
              <a:lumMod val="90000"/>
              <a:lumOff val="10000"/>
            </a:schemeClr>
          </a:solidFill>
          <a:ln>
            <a:solidFill>
              <a:schemeClr val="accent3">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Diamond 12">
            <a:extLst>
              <a:ext uri="{FF2B5EF4-FFF2-40B4-BE49-F238E27FC236}">
                <a16:creationId xmlns:a16="http://schemas.microsoft.com/office/drawing/2014/main" xmlns="" id="{84570657-6DAA-4694-98C6-A333BE5FD0EF}"/>
              </a:ext>
            </a:extLst>
          </p:cNvPr>
          <p:cNvSpPr/>
          <p:nvPr/>
        </p:nvSpPr>
        <p:spPr>
          <a:xfrm>
            <a:off x="2387402" y="1466065"/>
            <a:ext cx="324213" cy="324213"/>
          </a:xfrm>
          <a:prstGeom prst="diamond">
            <a:avLst/>
          </a:prstGeom>
          <a:solidFill>
            <a:schemeClr val="accent3">
              <a:lumMod val="90000"/>
              <a:lumOff val="10000"/>
            </a:schemeClr>
          </a:solidFill>
          <a:ln>
            <a:solidFill>
              <a:schemeClr val="accent3">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 name="Diamond 13">
            <a:extLst>
              <a:ext uri="{FF2B5EF4-FFF2-40B4-BE49-F238E27FC236}">
                <a16:creationId xmlns:a16="http://schemas.microsoft.com/office/drawing/2014/main" xmlns="" id="{E48B9347-A143-43B4-A687-0EDD7156A3A3}"/>
              </a:ext>
            </a:extLst>
          </p:cNvPr>
          <p:cNvSpPr/>
          <p:nvPr/>
        </p:nvSpPr>
        <p:spPr>
          <a:xfrm>
            <a:off x="2773578" y="1660970"/>
            <a:ext cx="324213" cy="324213"/>
          </a:xfrm>
          <a:prstGeom prst="diamond">
            <a:avLst/>
          </a:prstGeom>
          <a:solidFill>
            <a:schemeClr val="accent3">
              <a:lumMod val="90000"/>
              <a:lumOff val="10000"/>
            </a:schemeClr>
          </a:solidFill>
          <a:ln>
            <a:solidFill>
              <a:schemeClr val="accent3">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3" name="Rectangle 52">
            <a:extLst>
              <a:ext uri="{FF2B5EF4-FFF2-40B4-BE49-F238E27FC236}">
                <a16:creationId xmlns:a16="http://schemas.microsoft.com/office/drawing/2014/main" xmlns="" id="{DB82D6D2-E9BE-401A-A091-86D8B2FFEC15}"/>
              </a:ext>
            </a:extLst>
          </p:cNvPr>
          <p:cNvSpPr/>
          <p:nvPr/>
        </p:nvSpPr>
        <p:spPr>
          <a:xfrm>
            <a:off x="-19015" y="6327845"/>
            <a:ext cx="4004248" cy="5347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6" name="Diamond 55">
            <a:extLst>
              <a:ext uri="{FF2B5EF4-FFF2-40B4-BE49-F238E27FC236}">
                <a16:creationId xmlns:a16="http://schemas.microsoft.com/office/drawing/2014/main" xmlns="" id="{90DDE094-2112-47EB-AA88-6E989C920A45}"/>
              </a:ext>
            </a:extLst>
          </p:cNvPr>
          <p:cNvSpPr/>
          <p:nvPr/>
        </p:nvSpPr>
        <p:spPr>
          <a:xfrm>
            <a:off x="73083" y="6469215"/>
            <a:ext cx="252000" cy="252000"/>
          </a:xfrm>
          <a:prstGeom prst="diamond">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8" name="TextBox 57">
            <a:extLst>
              <a:ext uri="{FF2B5EF4-FFF2-40B4-BE49-F238E27FC236}">
                <a16:creationId xmlns:a16="http://schemas.microsoft.com/office/drawing/2014/main" xmlns="" id="{F26C5F03-A0B3-4209-A018-6006D8BEA71F}"/>
              </a:ext>
            </a:extLst>
          </p:cNvPr>
          <p:cNvSpPr txBox="1"/>
          <p:nvPr/>
        </p:nvSpPr>
        <p:spPr>
          <a:xfrm>
            <a:off x="296055" y="6456716"/>
            <a:ext cx="14699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Open Sans"/>
                <a:ea typeface="+mn-ea"/>
                <a:cs typeface="+mn-cs"/>
              </a:rPr>
              <a:t>Hotel (restaurant)</a:t>
            </a:r>
          </a:p>
        </p:txBody>
      </p:sp>
      <p:sp>
        <p:nvSpPr>
          <p:cNvPr id="67" name="Oval 66">
            <a:extLst>
              <a:ext uri="{FF2B5EF4-FFF2-40B4-BE49-F238E27FC236}">
                <a16:creationId xmlns:a16="http://schemas.microsoft.com/office/drawing/2014/main" xmlns="" id="{E6CDD47D-74B1-4C8F-9010-4B32EE651071}"/>
              </a:ext>
            </a:extLst>
          </p:cNvPr>
          <p:cNvSpPr/>
          <p:nvPr/>
        </p:nvSpPr>
        <p:spPr>
          <a:xfrm>
            <a:off x="1746923" y="6469215"/>
            <a:ext cx="252000" cy="252000"/>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 name="TextBox 8">
            <a:extLst>
              <a:ext uri="{FF2B5EF4-FFF2-40B4-BE49-F238E27FC236}">
                <a16:creationId xmlns:a16="http://schemas.microsoft.com/office/drawing/2014/main" xmlns="" id="{DE0317B0-9AD9-44D4-BAD8-B114BCBF8A82}"/>
              </a:ext>
            </a:extLst>
          </p:cNvPr>
          <p:cNvSpPr txBox="1"/>
          <p:nvPr/>
        </p:nvSpPr>
        <p:spPr>
          <a:xfrm>
            <a:off x="1974396" y="6456716"/>
            <a:ext cx="12150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Retailer</a:t>
            </a:r>
          </a:p>
        </p:txBody>
      </p:sp>
      <p:sp>
        <p:nvSpPr>
          <p:cNvPr id="12" name="Flowchart: Process 11">
            <a:extLst>
              <a:ext uri="{FF2B5EF4-FFF2-40B4-BE49-F238E27FC236}">
                <a16:creationId xmlns:a16="http://schemas.microsoft.com/office/drawing/2014/main" xmlns="" id="{3EE86A6A-29F9-40BD-AF0C-67D80584B836}"/>
              </a:ext>
            </a:extLst>
          </p:cNvPr>
          <p:cNvSpPr/>
          <p:nvPr/>
        </p:nvSpPr>
        <p:spPr>
          <a:xfrm>
            <a:off x="2698690" y="6530757"/>
            <a:ext cx="144000" cy="144000"/>
          </a:xfrm>
          <a:prstGeom prst="flowChartProcess">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9" name="TextBox 18">
            <a:extLst>
              <a:ext uri="{FF2B5EF4-FFF2-40B4-BE49-F238E27FC236}">
                <a16:creationId xmlns:a16="http://schemas.microsoft.com/office/drawing/2014/main" xmlns="" id="{69C5E8E0-7345-4586-8955-6C2F05FBC709}"/>
              </a:ext>
            </a:extLst>
          </p:cNvPr>
          <p:cNvSpPr txBox="1"/>
          <p:nvPr/>
        </p:nvSpPr>
        <p:spPr>
          <a:xfrm>
            <a:off x="2861135" y="6471230"/>
            <a:ext cx="12150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Open Sans"/>
                <a:ea typeface="+mn-ea"/>
                <a:cs typeface="+mn-cs"/>
              </a:rPr>
              <a:t>Individual</a:t>
            </a:r>
          </a:p>
        </p:txBody>
      </p:sp>
      <p:sp>
        <p:nvSpPr>
          <p:cNvPr id="73" name="Diamond 72">
            <a:extLst>
              <a:ext uri="{FF2B5EF4-FFF2-40B4-BE49-F238E27FC236}">
                <a16:creationId xmlns:a16="http://schemas.microsoft.com/office/drawing/2014/main" xmlns="" id="{1279D23B-CEC8-40E3-BABE-5E407F08C4C8}"/>
              </a:ext>
            </a:extLst>
          </p:cNvPr>
          <p:cNvSpPr/>
          <p:nvPr/>
        </p:nvSpPr>
        <p:spPr>
          <a:xfrm>
            <a:off x="2472168" y="1983899"/>
            <a:ext cx="324213" cy="324213"/>
          </a:xfrm>
          <a:prstGeom prst="diamond">
            <a:avLst/>
          </a:prstGeom>
          <a:solidFill>
            <a:schemeClr val="accent3">
              <a:lumMod val="90000"/>
              <a:lumOff val="10000"/>
            </a:schemeClr>
          </a:solidFill>
          <a:ln>
            <a:solidFill>
              <a:schemeClr val="accent3">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5" name="Diamond 74">
            <a:extLst>
              <a:ext uri="{FF2B5EF4-FFF2-40B4-BE49-F238E27FC236}">
                <a16:creationId xmlns:a16="http://schemas.microsoft.com/office/drawing/2014/main" xmlns="" id="{557B57ED-F1F6-48CD-9BBA-8854F9754F5B}"/>
              </a:ext>
            </a:extLst>
          </p:cNvPr>
          <p:cNvSpPr/>
          <p:nvPr/>
        </p:nvSpPr>
        <p:spPr>
          <a:xfrm>
            <a:off x="2900461" y="2049496"/>
            <a:ext cx="324213" cy="324213"/>
          </a:xfrm>
          <a:prstGeom prst="diamond">
            <a:avLst/>
          </a:prstGeom>
          <a:solidFill>
            <a:schemeClr val="accent3">
              <a:lumMod val="90000"/>
              <a:lumOff val="10000"/>
            </a:schemeClr>
          </a:solidFill>
          <a:ln>
            <a:solidFill>
              <a:schemeClr val="accent3">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6" name="Diamond 75">
            <a:extLst>
              <a:ext uri="{FF2B5EF4-FFF2-40B4-BE49-F238E27FC236}">
                <a16:creationId xmlns:a16="http://schemas.microsoft.com/office/drawing/2014/main" xmlns="" id="{465D4359-4529-4419-9546-41012AC5F16A}"/>
              </a:ext>
            </a:extLst>
          </p:cNvPr>
          <p:cNvSpPr/>
          <p:nvPr/>
        </p:nvSpPr>
        <p:spPr>
          <a:xfrm>
            <a:off x="2541475" y="2435276"/>
            <a:ext cx="324213" cy="324213"/>
          </a:xfrm>
          <a:prstGeom prst="diamond">
            <a:avLst/>
          </a:prstGeom>
          <a:solidFill>
            <a:schemeClr val="accent3">
              <a:lumMod val="90000"/>
              <a:lumOff val="10000"/>
            </a:schemeClr>
          </a:solidFill>
          <a:ln>
            <a:solidFill>
              <a:schemeClr val="accent3">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7" name="Oval 76">
            <a:extLst>
              <a:ext uri="{FF2B5EF4-FFF2-40B4-BE49-F238E27FC236}">
                <a16:creationId xmlns:a16="http://schemas.microsoft.com/office/drawing/2014/main" xmlns="" id="{ECD99EF0-DCDC-442A-BD39-D73FEF263DA1}"/>
              </a:ext>
            </a:extLst>
          </p:cNvPr>
          <p:cNvSpPr/>
          <p:nvPr/>
        </p:nvSpPr>
        <p:spPr>
          <a:xfrm>
            <a:off x="3097791" y="3679571"/>
            <a:ext cx="252000" cy="252000"/>
          </a:xfrm>
          <a:prstGeom prst="ellipse">
            <a:avLst/>
          </a:prstGeom>
          <a:solidFill>
            <a:schemeClr val="accent3">
              <a:lumMod val="90000"/>
              <a:lumOff val="10000"/>
            </a:schemeClr>
          </a:solidFill>
          <a:ln>
            <a:solidFill>
              <a:schemeClr val="accent3">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8" name="Oval 77">
            <a:extLst>
              <a:ext uri="{FF2B5EF4-FFF2-40B4-BE49-F238E27FC236}">
                <a16:creationId xmlns:a16="http://schemas.microsoft.com/office/drawing/2014/main" xmlns="" id="{99C264DD-C6A1-4864-B38D-7BC0BA6E44A4}"/>
              </a:ext>
            </a:extLst>
          </p:cNvPr>
          <p:cNvSpPr/>
          <p:nvPr/>
        </p:nvSpPr>
        <p:spPr>
          <a:xfrm>
            <a:off x="2900461" y="4026490"/>
            <a:ext cx="252000" cy="252000"/>
          </a:xfrm>
          <a:prstGeom prst="ellipse">
            <a:avLst/>
          </a:prstGeom>
          <a:solidFill>
            <a:schemeClr val="accent3">
              <a:lumMod val="90000"/>
              <a:lumOff val="10000"/>
            </a:schemeClr>
          </a:solidFill>
          <a:ln>
            <a:solidFill>
              <a:schemeClr val="accent3">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9" name="Oval 78">
            <a:extLst>
              <a:ext uri="{FF2B5EF4-FFF2-40B4-BE49-F238E27FC236}">
                <a16:creationId xmlns:a16="http://schemas.microsoft.com/office/drawing/2014/main" xmlns="" id="{2E545618-9FCD-40D4-AC8B-593B2E26932E}"/>
              </a:ext>
            </a:extLst>
          </p:cNvPr>
          <p:cNvSpPr/>
          <p:nvPr/>
        </p:nvSpPr>
        <p:spPr>
          <a:xfrm>
            <a:off x="2549508" y="4267497"/>
            <a:ext cx="252000" cy="252000"/>
          </a:xfrm>
          <a:prstGeom prst="ellipse">
            <a:avLst/>
          </a:prstGeom>
          <a:solidFill>
            <a:schemeClr val="accent3">
              <a:lumMod val="90000"/>
              <a:lumOff val="10000"/>
            </a:schemeClr>
          </a:solidFill>
          <a:ln>
            <a:solidFill>
              <a:schemeClr val="accent3">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0" name="Oval 79">
            <a:extLst>
              <a:ext uri="{FF2B5EF4-FFF2-40B4-BE49-F238E27FC236}">
                <a16:creationId xmlns:a16="http://schemas.microsoft.com/office/drawing/2014/main" xmlns="" id="{9B77625E-D09E-4547-9CCB-73D78A3D849D}"/>
              </a:ext>
            </a:extLst>
          </p:cNvPr>
          <p:cNvSpPr/>
          <p:nvPr/>
        </p:nvSpPr>
        <p:spPr>
          <a:xfrm>
            <a:off x="2817995" y="4520669"/>
            <a:ext cx="252000" cy="252000"/>
          </a:xfrm>
          <a:prstGeom prst="ellipse">
            <a:avLst/>
          </a:prstGeom>
          <a:solidFill>
            <a:schemeClr val="accent3">
              <a:lumMod val="90000"/>
              <a:lumOff val="10000"/>
            </a:schemeClr>
          </a:solidFill>
          <a:ln>
            <a:solidFill>
              <a:schemeClr val="accent3">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1" name="TextBox 80">
            <a:extLst>
              <a:ext uri="{FF2B5EF4-FFF2-40B4-BE49-F238E27FC236}">
                <a16:creationId xmlns:a16="http://schemas.microsoft.com/office/drawing/2014/main" xmlns="" id="{3A17D3A6-0E57-4CFF-B3BB-98D84F21ECCF}"/>
              </a:ext>
            </a:extLst>
          </p:cNvPr>
          <p:cNvSpPr txBox="1"/>
          <p:nvPr/>
        </p:nvSpPr>
        <p:spPr>
          <a:xfrm>
            <a:off x="2711615" y="3301104"/>
            <a:ext cx="12074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Retailers</a:t>
            </a:r>
          </a:p>
        </p:txBody>
      </p:sp>
      <p:sp>
        <p:nvSpPr>
          <p:cNvPr id="82" name="Oval 81">
            <a:extLst>
              <a:ext uri="{FF2B5EF4-FFF2-40B4-BE49-F238E27FC236}">
                <a16:creationId xmlns:a16="http://schemas.microsoft.com/office/drawing/2014/main" xmlns="" id="{948CDB3D-CAA1-4673-875F-BDBB2E1340AB}"/>
              </a:ext>
            </a:extLst>
          </p:cNvPr>
          <p:cNvSpPr/>
          <p:nvPr/>
        </p:nvSpPr>
        <p:spPr>
          <a:xfrm>
            <a:off x="4053812" y="2672152"/>
            <a:ext cx="252000" cy="252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3" name="Oval 82">
            <a:extLst>
              <a:ext uri="{FF2B5EF4-FFF2-40B4-BE49-F238E27FC236}">
                <a16:creationId xmlns:a16="http://schemas.microsoft.com/office/drawing/2014/main" xmlns="" id="{58545E13-6447-42F0-994F-091506EEBBED}"/>
              </a:ext>
            </a:extLst>
          </p:cNvPr>
          <p:cNvSpPr/>
          <p:nvPr/>
        </p:nvSpPr>
        <p:spPr>
          <a:xfrm>
            <a:off x="4533516" y="2679268"/>
            <a:ext cx="252000" cy="252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4" name="Oval 83">
            <a:extLst>
              <a:ext uri="{FF2B5EF4-FFF2-40B4-BE49-F238E27FC236}">
                <a16:creationId xmlns:a16="http://schemas.microsoft.com/office/drawing/2014/main" xmlns="" id="{4AC42F2F-3FEA-4416-A94A-F8CD27696FC5}"/>
              </a:ext>
            </a:extLst>
          </p:cNvPr>
          <p:cNvSpPr/>
          <p:nvPr/>
        </p:nvSpPr>
        <p:spPr>
          <a:xfrm>
            <a:off x="4336186" y="3026187"/>
            <a:ext cx="252000" cy="252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5" name="Oval 84">
            <a:extLst>
              <a:ext uri="{FF2B5EF4-FFF2-40B4-BE49-F238E27FC236}">
                <a16:creationId xmlns:a16="http://schemas.microsoft.com/office/drawing/2014/main" xmlns="" id="{E79FD88C-9D2D-4554-9D04-D3088DC009BF}"/>
              </a:ext>
            </a:extLst>
          </p:cNvPr>
          <p:cNvSpPr/>
          <p:nvPr/>
        </p:nvSpPr>
        <p:spPr>
          <a:xfrm>
            <a:off x="3985233" y="3267194"/>
            <a:ext cx="252000" cy="252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6" name="Oval 85">
            <a:extLst>
              <a:ext uri="{FF2B5EF4-FFF2-40B4-BE49-F238E27FC236}">
                <a16:creationId xmlns:a16="http://schemas.microsoft.com/office/drawing/2014/main" xmlns="" id="{B53BB069-3B65-4980-816F-92FB4D0F20BD}"/>
              </a:ext>
            </a:extLst>
          </p:cNvPr>
          <p:cNvSpPr/>
          <p:nvPr/>
        </p:nvSpPr>
        <p:spPr>
          <a:xfrm>
            <a:off x="4353329" y="3551183"/>
            <a:ext cx="252000" cy="252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7" name="Oval 86">
            <a:extLst>
              <a:ext uri="{FF2B5EF4-FFF2-40B4-BE49-F238E27FC236}">
                <a16:creationId xmlns:a16="http://schemas.microsoft.com/office/drawing/2014/main" xmlns="" id="{16597FA2-890A-4A30-8063-24E03D9ED425}"/>
              </a:ext>
            </a:extLst>
          </p:cNvPr>
          <p:cNvSpPr/>
          <p:nvPr/>
        </p:nvSpPr>
        <p:spPr>
          <a:xfrm>
            <a:off x="4746229" y="3109620"/>
            <a:ext cx="252000" cy="252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9" name="Diamond 88">
            <a:extLst>
              <a:ext uri="{FF2B5EF4-FFF2-40B4-BE49-F238E27FC236}">
                <a16:creationId xmlns:a16="http://schemas.microsoft.com/office/drawing/2014/main" xmlns="" id="{AC89A9DE-3FB9-4287-8C28-EC7CB2827088}"/>
              </a:ext>
            </a:extLst>
          </p:cNvPr>
          <p:cNvSpPr/>
          <p:nvPr/>
        </p:nvSpPr>
        <p:spPr>
          <a:xfrm>
            <a:off x="3499944" y="1546037"/>
            <a:ext cx="324213" cy="324213"/>
          </a:xfrm>
          <a:prstGeom prst="diamond">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2" name="Diamond 91">
            <a:extLst>
              <a:ext uri="{FF2B5EF4-FFF2-40B4-BE49-F238E27FC236}">
                <a16:creationId xmlns:a16="http://schemas.microsoft.com/office/drawing/2014/main" xmlns="" id="{4703B9DF-BEE6-4FE9-83AD-096899F648E0}"/>
              </a:ext>
            </a:extLst>
          </p:cNvPr>
          <p:cNvSpPr/>
          <p:nvPr/>
        </p:nvSpPr>
        <p:spPr>
          <a:xfrm>
            <a:off x="4114602" y="1479243"/>
            <a:ext cx="324213" cy="324213"/>
          </a:xfrm>
          <a:prstGeom prst="diamond">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3" name="Diamond 92">
            <a:extLst>
              <a:ext uri="{FF2B5EF4-FFF2-40B4-BE49-F238E27FC236}">
                <a16:creationId xmlns:a16="http://schemas.microsoft.com/office/drawing/2014/main" xmlns="" id="{74C9A5A0-663B-4FE7-B522-891CDB9D427A}"/>
              </a:ext>
            </a:extLst>
          </p:cNvPr>
          <p:cNvSpPr/>
          <p:nvPr/>
        </p:nvSpPr>
        <p:spPr>
          <a:xfrm rot="21226098">
            <a:off x="3885973" y="1831255"/>
            <a:ext cx="324213" cy="324213"/>
          </a:xfrm>
          <a:prstGeom prst="diamond">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0" name="Flowchart: Process 29">
            <a:extLst>
              <a:ext uri="{FF2B5EF4-FFF2-40B4-BE49-F238E27FC236}">
                <a16:creationId xmlns:a16="http://schemas.microsoft.com/office/drawing/2014/main" xmlns="" id="{D0D7C039-299B-4C33-94CC-6600F0B6550B}"/>
              </a:ext>
            </a:extLst>
          </p:cNvPr>
          <p:cNvSpPr/>
          <p:nvPr/>
        </p:nvSpPr>
        <p:spPr>
          <a:xfrm>
            <a:off x="3758552" y="4506015"/>
            <a:ext cx="144000" cy="144000"/>
          </a:xfrm>
          <a:prstGeom prst="flowChartProcess">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1" name="Flowchart: Process 30">
            <a:extLst>
              <a:ext uri="{FF2B5EF4-FFF2-40B4-BE49-F238E27FC236}">
                <a16:creationId xmlns:a16="http://schemas.microsoft.com/office/drawing/2014/main" xmlns="" id="{F3D0E823-73BB-4AD3-B979-C7B6DFBAE197}"/>
              </a:ext>
            </a:extLst>
          </p:cNvPr>
          <p:cNvSpPr/>
          <p:nvPr/>
        </p:nvSpPr>
        <p:spPr>
          <a:xfrm>
            <a:off x="3801713" y="4785370"/>
            <a:ext cx="144000" cy="144000"/>
          </a:xfrm>
          <a:prstGeom prst="flowChartProcess">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2" name="Flowchart: Process 31">
            <a:extLst>
              <a:ext uri="{FF2B5EF4-FFF2-40B4-BE49-F238E27FC236}">
                <a16:creationId xmlns:a16="http://schemas.microsoft.com/office/drawing/2014/main" xmlns="" id="{685CE101-79EE-4749-9330-0E94CA52852D}"/>
              </a:ext>
            </a:extLst>
          </p:cNvPr>
          <p:cNvSpPr/>
          <p:nvPr/>
        </p:nvSpPr>
        <p:spPr>
          <a:xfrm>
            <a:off x="4076402" y="4403972"/>
            <a:ext cx="144000" cy="144000"/>
          </a:xfrm>
          <a:prstGeom prst="flowChartProcess">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4" name="Flowchart: Process 33">
            <a:extLst>
              <a:ext uri="{FF2B5EF4-FFF2-40B4-BE49-F238E27FC236}">
                <a16:creationId xmlns:a16="http://schemas.microsoft.com/office/drawing/2014/main" xmlns="" id="{05692360-78E2-4EC8-A951-441AC34C21DD}"/>
              </a:ext>
            </a:extLst>
          </p:cNvPr>
          <p:cNvSpPr/>
          <p:nvPr/>
        </p:nvSpPr>
        <p:spPr>
          <a:xfrm>
            <a:off x="4128996" y="4747719"/>
            <a:ext cx="144000" cy="144000"/>
          </a:xfrm>
          <a:prstGeom prst="flowChartProcess">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5" name="Flowchart: Process 34">
            <a:extLst>
              <a:ext uri="{FF2B5EF4-FFF2-40B4-BE49-F238E27FC236}">
                <a16:creationId xmlns:a16="http://schemas.microsoft.com/office/drawing/2014/main" xmlns="" id="{BD7A6201-B215-4B20-91E8-6D9D9D9EB682}"/>
              </a:ext>
            </a:extLst>
          </p:cNvPr>
          <p:cNvSpPr/>
          <p:nvPr/>
        </p:nvSpPr>
        <p:spPr>
          <a:xfrm>
            <a:off x="3563251" y="4782067"/>
            <a:ext cx="144000" cy="144000"/>
          </a:xfrm>
          <a:prstGeom prst="flowChartProcess">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6" name="Flowchart: Process 35">
            <a:extLst>
              <a:ext uri="{FF2B5EF4-FFF2-40B4-BE49-F238E27FC236}">
                <a16:creationId xmlns:a16="http://schemas.microsoft.com/office/drawing/2014/main" xmlns="" id="{13AB208B-E6B2-49A7-8397-EF6E92B5DCFD}"/>
              </a:ext>
            </a:extLst>
          </p:cNvPr>
          <p:cNvSpPr/>
          <p:nvPr/>
        </p:nvSpPr>
        <p:spPr>
          <a:xfrm>
            <a:off x="4407329" y="4630158"/>
            <a:ext cx="144000" cy="144000"/>
          </a:xfrm>
          <a:prstGeom prst="flowChartProcess">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8" name="Flowchart: Process 37">
            <a:extLst>
              <a:ext uri="{FF2B5EF4-FFF2-40B4-BE49-F238E27FC236}">
                <a16:creationId xmlns:a16="http://schemas.microsoft.com/office/drawing/2014/main" xmlns="" id="{CC442B58-28A9-4FE4-8B76-80FD5F6439C8}"/>
              </a:ext>
            </a:extLst>
          </p:cNvPr>
          <p:cNvSpPr/>
          <p:nvPr/>
        </p:nvSpPr>
        <p:spPr>
          <a:xfrm>
            <a:off x="4453070" y="4881841"/>
            <a:ext cx="144000" cy="144000"/>
          </a:xfrm>
          <a:prstGeom prst="flowChartProcess">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0" name="Flowchart: Process 39">
            <a:extLst>
              <a:ext uri="{FF2B5EF4-FFF2-40B4-BE49-F238E27FC236}">
                <a16:creationId xmlns:a16="http://schemas.microsoft.com/office/drawing/2014/main" xmlns="" id="{F1078665-370D-4B75-AF4E-C7A7402D323B}"/>
              </a:ext>
            </a:extLst>
          </p:cNvPr>
          <p:cNvSpPr/>
          <p:nvPr/>
        </p:nvSpPr>
        <p:spPr>
          <a:xfrm>
            <a:off x="4161812" y="5017188"/>
            <a:ext cx="144000" cy="144000"/>
          </a:xfrm>
          <a:prstGeom prst="flowChartProcess">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2" name="Flowchart: Process 41">
            <a:extLst>
              <a:ext uri="{FF2B5EF4-FFF2-40B4-BE49-F238E27FC236}">
                <a16:creationId xmlns:a16="http://schemas.microsoft.com/office/drawing/2014/main" xmlns="" id="{8006BED3-6A4E-4524-8E08-40AEAC524DB4}"/>
              </a:ext>
            </a:extLst>
          </p:cNvPr>
          <p:cNvSpPr/>
          <p:nvPr/>
        </p:nvSpPr>
        <p:spPr>
          <a:xfrm>
            <a:off x="4360445" y="4358118"/>
            <a:ext cx="144000" cy="144000"/>
          </a:xfrm>
          <a:prstGeom prst="flowChartProcess">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4" name="Flowchart: Process 43">
            <a:extLst>
              <a:ext uri="{FF2B5EF4-FFF2-40B4-BE49-F238E27FC236}">
                <a16:creationId xmlns:a16="http://schemas.microsoft.com/office/drawing/2014/main" xmlns="" id="{F89685CB-D2E7-4FFA-90EB-CAA8875FA45A}"/>
              </a:ext>
            </a:extLst>
          </p:cNvPr>
          <p:cNvSpPr/>
          <p:nvPr/>
        </p:nvSpPr>
        <p:spPr>
          <a:xfrm>
            <a:off x="4628932" y="4408185"/>
            <a:ext cx="144000" cy="144000"/>
          </a:xfrm>
          <a:prstGeom prst="flowChartProcess">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5" name="Flowchart: Process 44">
            <a:extLst>
              <a:ext uri="{FF2B5EF4-FFF2-40B4-BE49-F238E27FC236}">
                <a16:creationId xmlns:a16="http://schemas.microsoft.com/office/drawing/2014/main" xmlns="" id="{B1AA2CC8-A856-4C38-9736-717C77BEF919}"/>
              </a:ext>
            </a:extLst>
          </p:cNvPr>
          <p:cNvSpPr/>
          <p:nvPr/>
        </p:nvSpPr>
        <p:spPr>
          <a:xfrm>
            <a:off x="5289812" y="3802074"/>
            <a:ext cx="144000" cy="14400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6" name="Flowchart: Process 45">
            <a:extLst>
              <a:ext uri="{FF2B5EF4-FFF2-40B4-BE49-F238E27FC236}">
                <a16:creationId xmlns:a16="http://schemas.microsoft.com/office/drawing/2014/main" xmlns="" id="{B31F5EAF-6353-49F1-9E1B-5F98A1BE59E9}"/>
              </a:ext>
            </a:extLst>
          </p:cNvPr>
          <p:cNvSpPr/>
          <p:nvPr/>
        </p:nvSpPr>
        <p:spPr>
          <a:xfrm>
            <a:off x="5332973" y="4081429"/>
            <a:ext cx="144000" cy="14400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7" name="Flowchart: Process 46">
            <a:extLst>
              <a:ext uri="{FF2B5EF4-FFF2-40B4-BE49-F238E27FC236}">
                <a16:creationId xmlns:a16="http://schemas.microsoft.com/office/drawing/2014/main" xmlns="" id="{9FC1EDA0-9BE7-4002-A4B4-5A426EA183CB}"/>
              </a:ext>
            </a:extLst>
          </p:cNvPr>
          <p:cNvSpPr/>
          <p:nvPr/>
        </p:nvSpPr>
        <p:spPr>
          <a:xfrm>
            <a:off x="5607662" y="3700031"/>
            <a:ext cx="144000" cy="14400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8" name="Flowchart: Process 47">
            <a:extLst>
              <a:ext uri="{FF2B5EF4-FFF2-40B4-BE49-F238E27FC236}">
                <a16:creationId xmlns:a16="http://schemas.microsoft.com/office/drawing/2014/main" xmlns="" id="{67FC918D-8C69-49BC-9EBA-C7758043B715}"/>
              </a:ext>
            </a:extLst>
          </p:cNvPr>
          <p:cNvSpPr/>
          <p:nvPr/>
        </p:nvSpPr>
        <p:spPr>
          <a:xfrm>
            <a:off x="5660256" y="4043778"/>
            <a:ext cx="144000" cy="14400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9" name="Flowchart: Process 108">
            <a:extLst>
              <a:ext uri="{FF2B5EF4-FFF2-40B4-BE49-F238E27FC236}">
                <a16:creationId xmlns:a16="http://schemas.microsoft.com/office/drawing/2014/main" xmlns="" id="{2FD21921-214E-4BC5-8C3B-6A9F68077502}"/>
              </a:ext>
            </a:extLst>
          </p:cNvPr>
          <p:cNvSpPr/>
          <p:nvPr/>
        </p:nvSpPr>
        <p:spPr>
          <a:xfrm>
            <a:off x="5535662" y="4362867"/>
            <a:ext cx="144000" cy="14400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1" name="Flowchart: Process 110">
            <a:extLst>
              <a:ext uri="{FF2B5EF4-FFF2-40B4-BE49-F238E27FC236}">
                <a16:creationId xmlns:a16="http://schemas.microsoft.com/office/drawing/2014/main" xmlns="" id="{5911A41F-196D-43C7-9551-0E684C366A6B}"/>
              </a:ext>
            </a:extLst>
          </p:cNvPr>
          <p:cNvSpPr/>
          <p:nvPr/>
        </p:nvSpPr>
        <p:spPr>
          <a:xfrm>
            <a:off x="5938589" y="3926217"/>
            <a:ext cx="144000" cy="14400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3" name="Flowchart: Process 112">
            <a:extLst>
              <a:ext uri="{FF2B5EF4-FFF2-40B4-BE49-F238E27FC236}">
                <a16:creationId xmlns:a16="http://schemas.microsoft.com/office/drawing/2014/main" xmlns="" id="{43547AB4-E81C-4045-A20B-BA0094EF0F14}"/>
              </a:ext>
            </a:extLst>
          </p:cNvPr>
          <p:cNvSpPr/>
          <p:nvPr/>
        </p:nvSpPr>
        <p:spPr>
          <a:xfrm>
            <a:off x="5984330" y="4177900"/>
            <a:ext cx="144000" cy="14400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5" name="Flowchart: Process 114">
            <a:extLst>
              <a:ext uri="{FF2B5EF4-FFF2-40B4-BE49-F238E27FC236}">
                <a16:creationId xmlns:a16="http://schemas.microsoft.com/office/drawing/2014/main" xmlns="" id="{7F3CA4D3-946B-485E-A6D4-FB37541FB84F}"/>
              </a:ext>
            </a:extLst>
          </p:cNvPr>
          <p:cNvSpPr/>
          <p:nvPr/>
        </p:nvSpPr>
        <p:spPr>
          <a:xfrm>
            <a:off x="5836505" y="4434867"/>
            <a:ext cx="144000" cy="14400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7" name="Flowchart: Process 116">
            <a:extLst>
              <a:ext uri="{FF2B5EF4-FFF2-40B4-BE49-F238E27FC236}">
                <a16:creationId xmlns:a16="http://schemas.microsoft.com/office/drawing/2014/main" xmlns="" id="{9FEAFB60-58E3-4B49-8A96-EE90FC651B99}"/>
              </a:ext>
            </a:extLst>
          </p:cNvPr>
          <p:cNvSpPr/>
          <p:nvPr/>
        </p:nvSpPr>
        <p:spPr>
          <a:xfrm>
            <a:off x="5891705" y="3654177"/>
            <a:ext cx="144000" cy="14400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9" name="Flowchart: Process 118">
            <a:extLst>
              <a:ext uri="{FF2B5EF4-FFF2-40B4-BE49-F238E27FC236}">
                <a16:creationId xmlns:a16="http://schemas.microsoft.com/office/drawing/2014/main" xmlns="" id="{D7882404-B7E6-45EA-9CDF-AE44ED352E30}"/>
              </a:ext>
            </a:extLst>
          </p:cNvPr>
          <p:cNvSpPr/>
          <p:nvPr/>
        </p:nvSpPr>
        <p:spPr>
          <a:xfrm>
            <a:off x="6162351" y="3769776"/>
            <a:ext cx="144000" cy="14400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21" name="Flowchart: Process 120">
            <a:extLst>
              <a:ext uri="{FF2B5EF4-FFF2-40B4-BE49-F238E27FC236}">
                <a16:creationId xmlns:a16="http://schemas.microsoft.com/office/drawing/2014/main" xmlns="" id="{0AA48245-803B-4E81-A078-7F584A2ECF62}"/>
              </a:ext>
            </a:extLst>
          </p:cNvPr>
          <p:cNvSpPr/>
          <p:nvPr/>
        </p:nvSpPr>
        <p:spPr>
          <a:xfrm>
            <a:off x="5310835" y="2952574"/>
            <a:ext cx="144000" cy="14400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23" name="Flowchart: Process 122">
            <a:extLst>
              <a:ext uri="{FF2B5EF4-FFF2-40B4-BE49-F238E27FC236}">
                <a16:creationId xmlns:a16="http://schemas.microsoft.com/office/drawing/2014/main" xmlns="" id="{5C518E22-F564-48DB-82F9-5C344C7E9850}"/>
              </a:ext>
            </a:extLst>
          </p:cNvPr>
          <p:cNvSpPr/>
          <p:nvPr/>
        </p:nvSpPr>
        <p:spPr>
          <a:xfrm>
            <a:off x="5296119" y="3218034"/>
            <a:ext cx="144000" cy="14400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25" name="Flowchart: Process 124">
            <a:extLst>
              <a:ext uri="{FF2B5EF4-FFF2-40B4-BE49-F238E27FC236}">
                <a16:creationId xmlns:a16="http://schemas.microsoft.com/office/drawing/2014/main" xmlns="" id="{D90DD4C4-6B58-4581-927D-11C91D5FD25B}"/>
              </a:ext>
            </a:extLst>
          </p:cNvPr>
          <p:cNvSpPr/>
          <p:nvPr/>
        </p:nvSpPr>
        <p:spPr>
          <a:xfrm>
            <a:off x="5568615" y="2850509"/>
            <a:ext cx="144000" cy="14400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27" name="Flowchart: Process 126">
            <a:extLst>
              <a:ext uri="{FF2B5EF4-FFF2-40B4-BE49-F238E27FC236}">
                <a16:creationId xmlns:a16="http://schemas.microsoft.com/office/drawing/2014/main" xmlns="" id="{F76E6484-1387-4237-924D-A6BC786BDFEA}"/>
              </a:ext>
            </a:extLst>
          </p:cNvPr>
          <p:cNvSpPr/>
          <p:nvPr/>
        </p:nvSpPr>
        <p:spPr>
          <a:xfrm>
            <a:off x="5579733" y="3122256"/>
            <a:ext cx="144000" cy="14400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29" name="Flowchart: Process 128">
            <a:extLst>
              <a:ext uri="{FF2B5EF4-FFF2-40B4-BE49-F238E27FC236}">
                <a16:creationId xmlns:a16="http://schemas.microsoft.com/office/drawing/2014/main" xmlns="" id="{A14731CD-9F8D-49B2-BB40-31D0E9CD2C68}"/>
              </a:ext>
            </a:extLst>
          </p:cNvPr>
          <p:cNvSpPr/>
          <p:nvPr/>
        </p:nvSpPr>
        <p:spPr>
          <a:xfrm>
            <a:off x="5426805" y="3470241"/>
            <a:ext cx="144000" cy="14400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1" name="Flowchart: Process 130">
            <a:extLst>
              <a:ext uri="{FF2B5EF4-FFF2-40B4-BE49-F238E27FC236}">
                <a16:creationId xmlns:a16="http://schemas.microsoft.com/office/drawing/2014/main" xmlns="" id="{11FB217C-CAA5-4582-A2FC-350D55DE70ED}"/>
              </a:ext>
            </a:extLst>
          </p:cNvPr>
          <p:cNvSpPr/>
          <p:nvPr/>
        </p:nvSpPr>
        <p:spPr>
          <a:xfrm>
            <a:off x="6045914" y="2945487"/>
            <a:ext cx="144000" cy="14400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3" name="Flowchart: Process 132">
            <a:extLst>
              <a:ext uri="{FF2B5EF4-FFF2-40B4-BE49-F238E27FC236}">
                <a16:creationId xmlns:a16="http://schemas.microsoft.com/office/drawing/2014/main" xmlns="" id="{709E3980-9C36-4BA9-855A-A4FD1D4B9786}"/>
              </a:ext>
            </a:extLst>
          </p:cNvPr>
          <p:cNvSpPr/>
          <p:nvPr/>
        </p:nvSpPr>
        <p:spPr>
          <a:xfrm>
            <a:off x="6152205" y="3470241"/>
            <a:ext cx="144000" cy="14400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5" name="Flowchart: Process 134">
            <a:extLst>
              <a:ext uri="{FF2B5EF4-FFF2-40B4-BE49-F238E27FC236}">
                <a16:creationId xmlns:a16="http://schemas.microsoft.com/office/drawing/2014/main" xmlns="" id="{53BAAA72-450E-4118-AC97-B4335CBFDD60}"/>
              </a:ext>
            </a:extLst>
          </p:cNvPr>
          <p:cNvSpPr/>
          <p:nvPr/>
        </p:nvSpPr>
        <p:spPr>
          <a:xfrm>
            <a:off x="5755758" y="3356284"/>
            <a:ext cx="144000" cy="14400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7" name="Flowchart: Process 136">
            <a:extLst>
              <a:ext uri="{FF2B5EF4-FFF2-40B4-BE49-F238E27FC236}">
                <a16:creationId xmlns:a16="http://schemas.microsoft.com/office/drawing/2014/main" xmlns="" id="{E176E607-A7CF-4F60-B219-9FC3F5D14AD8}"/>
              </a:ext>
            </a:extLst>
          </p:cNvPr>
          <p:cNvSpPr/>
          <p:nvPr/>
        </p:nvSpPr>
        <p:spPr>
          <a:xfrm>
            <a:off x="5811711" y="2964216"/>
            <a:ext cx="144000" cy="14400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9" name="Flowchart: Process 138">
            <a:extLst>
              <a:ext uri="{FF2B5EF4-FFF2-40B4-BE49-F238E27FC236}">
                <a16:creationId xmlns:a16="http://schemas.microsoft.com/office/drawing/2014/main" xmlns="" id="{9F255026-241D-4D9E-800E-8B2BBF5F6188}"/>
              </a:ext>
            </a:extLst>
          </p:cNvPr>
          <p:cNvSpPr/>
          <p:nvPr/>
        </p:nvSpPr>
        <p:spPr>
          <a:xfrm>
            <a:off x="6008205" y="3243759"/>
            <a:ext cx="144000" cy="144000"/>
          </a:xfrm>
          <a:prstGeom prst="flowChartProces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0" name="TextBox 139">
            <a:extLst>
              <a:ext uri="{FF2B5EF4-FFF2-40B4-BE49-F238E27FC236}">
                <a16:creationId xmlns:a16="http://schemas.microsoft.com/office/drawing/2014/main" xmlns="" id="{73DCFD84-7CBD-484F-8E71-39347851A80E}"/>
              </a:ext>
            </a:extLst>
          </p:cNvPr>
          <p:cNvSpPr txBox="1"/>
          <p:nvPr/>
        </p:nvSpPr>
        <p:spPr>
          <a:xfrm>
            <a:off x="3538769" y="1268636"/>
            <a:ext cx="12074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Hotels</a:t>
            </a:r>
          </a:p>
        </p:txBody>
      </p:sp>
      <p:sp>
        <p:nvSpPr>
          <p:cNvPr id="141" name="TextBox 140">
            <a:extLst>
              <a:ext uri="{FF2B5EF4-FFF2-40B4-BE49-F238E27FC236}">
                <a16:creationId xmlns:a16="http://schemas.microsoft.com/office/drawing/2014/main" xmlns="" id="{9A95BFB6-0B06-4DF5-B0B9-40A768D8284A}"/>
              </a:ext>
            </a:extLst>
          </p:cNvPr>
          <p:cNvSpPr txBox="1"/>
          <p:nvPr/>
        </p:nvSpPr>
        <p:spPr>
          <a:xfrm>
            <a:off x="3921340" y="2350175"/>
            <a:ext cx="12074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Retailers</a:t>
            </a:r>
          </a:p>
        </p:txBody>
      </p:sp>
      <p:sp>
        <p:nvSpPr>
          <p:cNvPr id="142" name="TextBox 141">
            <a:extLst>
              <a:ext uri="{FF2B5EF4-FFF2-40B4-BE49-F238E27FC236}">
                <a16:creationId xmlns:a16="http://schemas.microsoft.com/office/drawing/2014/main" xmlns="" id="{9F6BFC3C-1568-457D-966B-8B3D52980ACF}"/>
              </a:ext>
            </a:extLst>
          </p:cNvPr>
          <p:cNvSpPr txBox="1"/>
          <p:nvPr/>
        </p:nvSpPr>
        <p:spPr>
          <a:xfrm>
            <a:off x="3808998" y="3982430"/>
            <a:ext cx="12074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Individuals</a:t>
            </a:r>
          </a:p>
        </p:txBody>
      </p:sp>
      <p:sp>
        <p:nvSpPr>
          <p:cNvPr id="143" name="TextBox 142">
            <a:extLst>
              <a:ext uri="{FF2B5EF4-FFF2-40B4-BE49-F238E27FC236}">
                <a16:creationId xmlns:a16="http://schemas.microsoft.com/office/drawing/2014/main" xmlns="" id="{E45D0BF4-436E-43AC-9F73-831AEC5F65CF}"/>
              </a:ext>
            </a:extLst>
          </p:cNvPr>
          <p:cNvSpPr txBox="1"/>
          <p:nvPr/>
        </p:nvSpPr>
        <p:spPr>
          <a:xfrm>
            <a:off x="5108885" y="2320489"/>
            <a:ext cx="12074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Individuals</a:t>
            </a:r>
          </a:p>
        </p:txBody>
      </p:sp>
      <p:sp>
        <p:nvSpPr>
          <p:cNvPr id="144" name="Diamond 143">
            <a:extLst>
              <a:ext uri="{FF2B5EF4-FFF2-40B4-BE49-F238E27FC236}">
                <a16:creationId xmlns:a16="http://schemas.microsoft.com/office/drawing/2014/main" xmlns="" id="{D9D594C9-7163-409D-92C8-EDE74B559F0A}"/>
              </a:ext>
            </a:extLst>
          </p:cNvPr>
          <p:cNvSpPr/>
          <p:nvPr/>
        </p:nvSpPr>
        <p:spPr>
          <a:xfrm>
            <a:off x="4927925" y="1379291"/>
            <a:ext cx="324213" cy="324213"/>
          </a:xfrm>
          <a:prstGeom prst="diamond">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5" name="Diamond 144">
            <a:extLst>
              <a:ext uri="{FF2B5EF4-FFF2-40B4-BE49-F238E27FC236}">
                <a16:creationId xmlns:a16="http://schemas.microsoft.com/office/drawing/2014/main" xmlns="" id="{DA385AB5-807F-4A08-B7E2-976774FC07D4}"/>
              </a:ext>
            </a:extLst>
          </p:cNvPr>
          <p:cNvSpPr/>
          <p:nvPr/>
        </p:nvSpPr>
        <p:spPr>
          <a:xfrm>
            <a:off x="5542583" y="1312497"/>
            <a:ext cx="324213" cy="324213"/>
          </a:xfrm>
          <a:prstGeom prst="diamond">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6" name="Diamond 145">
            <a:extLst>
              <a:ext uri="{FF2B5EF4-FFF2-40B4-BE49-F238E27FC236}">
                <a16:creationId xmlns:a16="http://schemas.microsoft.com/office/drawing/2014/main" xmlns="" id="{6E2B6E8C-C08A-4C46-8BAB-E7E4E7F3B302}"/>
              </a:ext>
            </a:extLst>
          </p:cNvPr>
          <p:cNvSpPr/>
          <p:nvPr/>
        </p:nvSpPr>
        <p:spPr>
          <a:xfrm rot="21226098">
            <a:off x="5313954" y="1664509"/>
            <a:ext cx="324213" cy="324213"/>
          </a:xfrm>
          <a:prstGeom prst="diamond">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7" name="TextBox 146">
            <a:extLst>
              <a:ext uri="{FF2B5EF4-FFF2-40B4-BE49-F238E27FC236}">
                <a16:creationId xmlns:a16="http://schemas.microsoft.com/office/drawing/2014/main" xmlns="" id="{584165B0-F7AF-4C6D-B5D5-D9E6B6290BCB}"/>
              </a:ext>
            </a:extLst>
          </p:cNvPr>
          <p:cNvSpPr txBox="1"/>
          <p:nvPr/>
        </p:nvSpPr>
        <p:spPr>
          <a:xfrm>
            <a:off x="4732801" y="1042773"/>
            <a:ext cx="12074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Hotels</a:t>
            </a:r>
          </a:p>
        </p:txBody>
      </p:sp>
      <p:sp>
        <p:nvSpPr>
          <p:cNvPr id="153" name="TextBox 152">
            <a:extLst>
              <a:ext uri="{FF2B5EF4-FFF2-40B4-BE49-F238E27FC236}">
                <a16:creationId xmlns:a16="http://schemas.microsoft.com/office/drawing/2014/main" xmlns="" id="{EEFDA908-F5BF-4D61-B8C1-325404B39877}"/>
              </a:ext>
            </a:extLst>
          </p:cNvPr>
          <p:cNvSpPr txBox="1"/>
          <p:nvPr/>
        </p:nvSpPr>
        <p:spPr>
          <a:xfrm>
            <a:off x="6412565" y="1424936"/>
            <a:ext cx="5759993" cy="6924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1" u="none" strike="noStrike" kern="1200" cap="none" spc="0" normalizeH="0" baseline="0" noProof="0">
                <a:ln>
                  <a:noFill/>
                </a:ln>
                <a:solidFill>
                  <a:prstClr val="black"/>
                </a:solidFill>
                <a:effectLst/>
                <a:uLnTx/>
                <a:uFillTx/>
                <a:latin typeface="Open Sans"/>
                <a:ea typeface="+mn-ea"/>
                <a:cs typeface="+mn-cs"/>
              </a:rPr>
              <a:t>       </a:t>
            </a:r>
            <a:r>
              <a:rPr kumimoji="0" lang="en-ZA" sz="1300" b="1" i="1" u="none" strike="noStrike" kern="1200" cap="none" spc="0" normalizeH="0" baseline="0" noProof="0">
                <a:ln>
                  <a:noFill/>
                </a:ln>
                <a:solidFill>
                  <a:srgbClr val="104332">
                    <a:lumMod val="90000"/>
                    <a:lumOff val="10000"/>
                  </a:srgbClr>
                </a:solidFill>
                <a:effectLst/>
                <a:uLnTx/>
                <a:uFillTx/>
                <a:latin typeface="Open Sans"/>
                <a:ea typeface="+mn-ea"/>
                <a:cs typeface="+mn-cs"/>
              </a:rPr>
              <a:t>He stands with me in bad times and good times</a:t>
            </a:r>
            <a:r>
              <a:rPr kumimoji="0" lang="en-ZA" sz="1300" b="0" i="1" u="none" strike="noStrike" kern="1200" cap="none" spc="0" normalizeH="0" baseline="0" noProof="0">
                <a:ln>
                  <a:noFill/>
                </a:ln>
                <a:solidFill>
                  <a:srgbClr val="104332">
                    <a:lumMod val="90000"/>
                    <a:lumOff val="10000"/>
                  </a:srgbClr>
                </a:solidFill>
                <a:effectLst/>
                <a:uLnTx/>
                <a:uFillTx/>
                <a:latin typeface="Open Sans"/>
                <a:ea typeface="+mn-ea"/>
                <a:cs typeface="+mn-cs"/>
              </a:rPr>
              <a:t>. </a:t>
            </a:r>
            <a:r>
              <a:rPr kumimoji="0" lang="en-ZA" sz="1300" b="1" i="1" u="none" strike="noStrike" kern="1200" cap="none" spc="0" normalizeH="0" baseline="0" noProof="0">
                <a:ln>
                  <a:noFill/>
                </a:ln>
                <a:solidFill>
                  <a:srgbClr val="104332">
                    <a:lumMod val="90000"/>
                    <a:lumOff val="10000"/>
                  </a:srgbClr>
                </a:solidFill>
                <a:effectLst/>
                <a:uLnTx/>
                <a:uFillTx/>
                <a:latin typeface="Open Sans"/>
                <a:ea typeface="+mn-ea"/>
                <a:cs typeface="+mn-cs"/>
              </a:rPr>
              <a:t>We share personal issues and advice with</a:t>
            </a:r>
            <a:r>
              <a:rPr kumimoji="0" lang="en-ZA" sz="1300" b="1" i="1" u="none" strike="noStrike" kern="1200" cap="none" spc="0" normalizeH="0" baseline="0" noProof="0">
                <a:ln>
                  <a:noFill/>
                </a:ln>
                <a:solidFill>
                  <a:prstClr val="black"/>
                </a:solidFill>
                <a:effectLst/>
                <a:uLnTx/>
                <a:uFillTx/>
                <a:latin typeface="Open Sans"/>
                <a:ea typeface="+mn-ea"/>
                <a:cs typeface="+mn-cs"/>
              </a:rPr>
              <a:t> </a:t>
            </a:r>
            <a:r>
              <a:rPr kumimoji="0" lang="en-ZA" sz="1300" b="0" i="1" u="none" strike="noStrike" kern="1200" cap="none" spc="0" normalizeH="0" baseline="0" noProof="0">
                <a:ln>
                  <a:noFill/>
                </a:ln>
                <a:solidFill>
                  <a:prstClr val="black"/>
                </a:solidFill>
                <a:effectLst/>
                <a:uLnTx/>
                <a:uFillTx/>
                <a:latin typeface="Open Sans"/>
                <a:ea typeface="+mn-ea"/>
                <a:cs typeface="+mn-cs"/>
              </a:rPr>
              <a:t>each other on business. </a:t>
            </a:r>
            <a:r>
              <a:rPr kumimoji="0" lang="en-ZA" sz="1300" b="1" i="1" u="none" strike="noStrike" kern="1200" cap="none" spc="0" normalizeH="0" baseline="0" noProof="0">
                <a:ln>
                  <a:noFill/>
                </a:ln>
                <a:solidFill>
                  <a:srgbClr val="104332">
                    <a:lumMod val="90000"/>
                    <a:lumOff val="10000"/>
                  </a:srgbClr>
                </a:solidFill>
                <a:effectLst/>
                <a:uLnTx/>
                <a:uFillTx/>
                <a:latin typeface="Open Sans"/>
                <a:ea typeface="+mn-ea"/>
                <a:cs typeface="+mn-cs"/>
              </a:rPr>
              <a:t>I also sell to him on credit which he pays on time. We also borrow from each other</a:t>
            </a:r>
            <a:endParaRPr kumimoji="0" lang="en-ZA" sz="1300" b="0" i="1" u="none" strike="noStrike" kern="1200" cap="none" spc="0" normalizeH="0" baseline="0" noProof="0">
              <a:ln>
                <a:noFill/>
              </a:ln>
              <a:solidFill>
                <a:srgbClr val="104332">
                  <a:lumMod val="90000"/>
                  <a:lumOff val="10000"/>
                </a:srgbClr>
              </a:solidFill>
              <a:effectLst/>
              <a:uLnTx/>
              <a:uFillTx/>
              <a:latin typeface="Open Sans"/>
              <a:ea typeface="+mn-ea"/>
              <a:cs typeface="+mn-cs"/>
            </a:endParaRPr>
          </a:p>
        </p:txBody>
      </p:sp>
      <p:sp>
        <p:nvSpPr>
          <p:cNvPr id="155" name="TextBox 154">
            <a:extLst>
              <a:ext uri="{FF2B5EF4-FFF2-40B4-BE49-F238E27FC236}">
                <a16:creationId xmlns:a16="http://schemas.microsoft.com/office/drawing/2014/main" xmlns="" id="{D875E867-FFF4-4142-833D-E8171856D320}"/>
              </a:ext>
            </a:extLst>
          </p:cNvPr>
          <p:cNvSpPr txBox="1"/>
          <p:nvPr/>
        </p:nvSpPr>
        <p:spPr>
          <a:xfrm>
            <a:off x="6889068" y="2306738"/>
            <a:ext cx="5302931"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0" i="1" u="none" strike="noStrike" kern="1200" cap="none" spc="0" normalizeH="0" baseline="0" noProof="0">
                <a:ln>
                  <a:noFill/>
                </a:ln>
                <a:solidFill>
                  <a:prstClr val="black"/>
                </a:solidFill>
                <a:effectLst/>
                <a:uLnTx/>
                <a:uFillTx/>
                <a:latin typeface="Open Sans"/>
                <a:ea typeface="+mn-ea"/>
                <a:cs typeface="+mn-cs"/>
              </a:rPr>
              <a:t>       C</a:t>
            </a:r>
            <a:r>
              <a:rPr kumimoji="0" lang="en-ZA" sz="1300" b="0" i="1" u="none" strike="noStrike" kern="1200" cap="none" spc="0" normalizeH="0" baseline="0" noProof="0" err="1">
                <a:ln>
                  <a:noFill/>
                </a:ln>
                <a:solidFill>
                  <a:prstClr val="black"/>
                </a:solidFill>
                <a:effectLst/>
                <a:uLnTx/>
                <a:uFillTx/>
                <a:latin typeface="Open Sans"/>
                <a:ea typeface="+mn-ea"/>
                <a:cs typeface="+mn-cs"/>
              </a:rPr>
              <a:t>ustomers</a:t>
            </a:r>
            <a:r>
              <a:rPr kumimoji="0" lang="en-ZA" sz="1300" b="0" i="1" u="none" strike="noStrike" kern="1200" cap="none" spc="0" normalizeH="0" baseline="0" noProof="0">
                <a:ln>
                  <a:noFill/>
                </a:ln>
                <a:solidFill>
                  <a:prstClr val="black"/>
                </a:solidFill>
                <a:effectLst/>
                <a:uLnTx/>
                <a:uFillTx/>
                <a:latin typeface="Open Sans"/>
                <a:ea typeface="+mn-ea"/>
                <a:cs typeface="+mn-cs"/>
              </a:rPr>
              <a:t> have always been with me even if the Tomato prices fluctuates and goes high. </a:t>
            </a:r>
            <a:r>
              <a:rPr kumimoji="0" lang="en-ZA" sz="1300" b="1" i="1" u="none" strike="noStrike" kern="1200" cap="none" spc="0" normalizeH="0" baseline="0" noProof="0">
                <a:ln>
                  <a:noFill/>
                </a:ln>
                <a:solidFill>
                  <a:srgbClr val="104332">
                    <a:lumMod val="90000"/>
                    <a:lumOff val="10000"/>
                  </a:srgbClr>
                </a:solidFill>
                <a:effectLst/>
                <a:uLnTx/>
                <a:uFillTx/>
                <a:latin typeface="Open Sans"/>
                <a:ea typeface="+mn-ea"/>
                <a:cs typeface="+mn-cs"/>
              </a:rPr>
              <a:t>Even when it is Tomato season and they are sold everywhere, and even if there are cheaper at other places, they will still come and buy from me</a:t>
            </a:r>
          </a:p>
        </p:txBody>
      </p:sp>
      <p:sp>
        <p:nvSpPr>
          <p:cNvPr id="157" name="TextBox 156">
            <a:extLst>
              <a:ext uri="{FF2B5EF4-FFF2-40B4-BE49-F238E27FC236}">
                <a16:creationId xmlns:a16="http://schemas.microsoft.com/office/drawing/2014/main" xmlns="" id="{5D2CDC41-43DA-4FD7-84A5-B32A0866DDAD}"/>
              </a:ext>
            </a:extLst>
          </p:cNvPr>
          <p:cNvSpPr txBox="1"/>
          <p:nvPr/>
        </p:nvSpPr>
        <p:spPr>
          <a:xfrm>
            <a:off x="6889069" y="5331833"/>
            <a:ext cx="5127576" cy="6924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0" i="1" u="none" strike="noStrike" kern="1200" cap="none" spc="0" normalizeH="0" baseline="0" noProof="0">
                <a:ln>
                  <a:noFill/>
                </a:ln>
                <a:solidFill>
                  <a:prstClr val="black"/>
                </a:solidFill>
                <a:effectLst/>
                <a:uLnTx/>
                <a:uFillTx/>
                <a:latin typeface="Open Sans"/>
                <a:ea typeface="+mn-ea"/>
                <a:cs typeface="+mn-cs"/>
              </a:rPr>
              <a:t>      She is an</a:t>
            </a:r>
            <a:r>
              <a:rPr kumimoji="0" lang="en-ZA" sz="1300" b="0" i="1" u="none" strike="noStrike" kern="1200" cap="none" spc="0" normalizeH="0" baseline="0" noProof="0">
                <a:ln>
                  <a:noFill/>
                </a:ln>
                <a:solidFill>
                  <a:srgbClr val="8B0E3A"/>
                </a:solidFill>
                <a:effectLst/>
                <a:uLnTx/>
                <a:uFillTx/>
                <a:latin typeface="Open Sans"/>
                <a:ea typeface="+mn-ea"/>
                <a:cs typeface="+mn-cs"/>
              </a:rPr>
              <a:t> </a:t>
            </a:r>
            <a:r>
              <a:rPr kumimoji="0" lang="en-ZA" sz="1300" b="1" i="1" u="none" strike="noStrike" kern="1200" cap="none" spc="0" normalizeH="0" baseline="0" noProof="0">
                <a:ln>
                  <a:noFill/>
                </a:ln>
                <a:solidFill>
                  <a:srgbClr val="8B0E3A"/>
                </a:solidFill>
                <a:effectLst/>
                <a:uLnTx/>
                <a:uFillTx/>
                <a:latin typeface="Open Sans"/>
                <a:ea typeface="+mn-ea"/>
                <a:cs typeface="+mn-cs"/>
              </a:rPr>
              <a:t>inconsistent</a:t>
            </a:r>
            <a:r>
              <a:rPr kumimoji="0" lang="en-ZA" sz="1300" b="0" i="1" u="none" strike="noStrike" kern="1200" cap="none" spc="0" normalizeH="0" baseline="0" noProof="0">
                <a:ln>
                  <a:noFill/>
                </a:ln>
                <a:solidFill>
                  <a:srgbClr val="8B0E3A"/>
                </a:solidFill>
                <a:effectLst/>
                <a:uLnTx/>
                <a:uFillTx/>
                <a:latin typeface="Open Sans"/>
                <a:ea typeface="+mn-ea"/>
                <a:cs typeface="+mn-cs"/>
              </a:rPr>
              <a:t> </a:t>
            </a:r>
            <a:r>
              <a:rPr kumimoji="0" lang="en-ZA" sz="1300" b="0" i="1" u="none" strike="noStrike" kern="1200" cap="none" spc="0" normalizeH="0" baseline="0" noProof="0">
                <a:ln>
                  <a:noFill/>
                </a:ln>
                <a:solidFill>
                  <a:prstClr val="black"/>
                </a:solidFill>
                <a:effectLst/>
                <a:uLnTx/>
                <a:uFillTx/>
                <a:latin typeface="Open Sans"/>
                <a:ea typeface="+mn-ea"/>
                <a:cs typeface="+mn-cs"/>
              </a:rPr>
              <a:t>customer. she comes daily but </a:t>
            </a:r>
            <a:r>
              <a:rPr kumimoji="0" lang="en-ZA" sz="1300" b="1" i="1" u="none" strike="noStrike" kern="1200" cap="none" spc="0" normalizeH="0" baseline="0" noProof="0">
                <a:ln>
                  <a:noFill/>
                </a:ln>
                <a:solidFill>
                  <a:srgbClr val="8B0E3A"/>
                </a:solidFill>
                <a:effectLst/>
                <a:uLnTx/>
                <a:uFillTx/>
                <a:latin typeface="Open Sans"/>
                <a:ea typeface="+mn-ea"/>
                <a:cs typeface="+mn-cs"/>
              </a:rPr>
              <a:t>at times she can come and tell me today I’m not taking your tomatoes and then she moves to another place, </a:t>
            </a:r>
            <a:r>
              <a:rPr kumimoji="0" lang="en-ZA" sz="1300" b="0" i="1" u="none" strike="noStrike" kern="1200" cap="none" spc="0" normalizeH="0" baseline="0" noProof="0">
                <a:ln>
                  <a:noFill/>
                </a:ln>
                <a:solidFill>
                  <a:prstClr val="black"/>
                </a:solidFill>
                <a:effectLst/>
                <a:uLnTx/>
                <a:uFillTx/>
                <a:latin typeface="Open Sans"/>
                <a:ea typeface="+mn-ea"/>
                <a:cs typeface="+mn-cs"/>
              </a:rPr>
              <a:t>that’s why she is outside</a:t>
            </a:r>
          </a:p>
        </p:txBody>
      </p:sp>
      <p:sp>
        <p:nvSpPr>
          <p:cNvPr id="159" name="TextBox 158">
            <a:extLst>
              <a:ext uri="{FF2B5EF4-FFF2-40B4-BE49-F238E27FC236}">
                <a16:creationId xmlns:a16="http://schemas.microsoft.com/office/drawing/2014/main" xmlns="" id="{E5CDD1C3-E32E-4503-A8A5-BE229AE8C8C2}"/>
              </a:ext>
            </a:extLst>
          </p:cNvPr>
          <p:cNvSpPr txBox="1"/>
          <p:nvPr/>
        </p:nvSpPr>
        <p:spPr>
          <a:xfrm>
            <a:off x="6704119" y="6197868"/>
            <a:ext cx="5293476" cy="492443"/>
          </a:xfrm>
          <a:prstGeom prst="rect">
            <a:avLst/>
          </a:prstGeom>
          <a:noFill/>
        </p:spPr>
        <p:txBody>
          <a:bodyPr wrap="square">
            <a:spAutoFit/>
          </a:bodyPr>
          <a:lstStyle>
            <a:defPPr>
              <a:defRPr lang="en-US"/>
            </a:defPPr>
            <a:lvl1pPr>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0" i="1" u="none" strike="noStrike" kern="1200" cap="none" spc="0" normalizeH="0" baseline="0" noProof="0">
                <a:ln>
                  <a:noFill/>
                </a:ln>
                <a:solidFill>
                  <a:prstClr val="black"/>
                </a:solidFill>
                <a:effectLst/>
                <a:uLnTx/>
                <a:uFillTx/>
                <a:latin typeface="Open Sans"/>
                <a:ea typeface="+mn-ea"/>
                <a:cs typeface="+mn-cs"/>
              </a:rPr>
              <a:t>      At times </a:t>
            </a:r>
            <a:r>
              <a:rPr kumimoji="0" lang="en-ZA" sz="1300" b="1" i="1" u="none" strike="noStrike" kern="1200" cap="none" spc="0" normalizeH="0" baseline="0" noProof="0">
                <a:ln>
                  <a:noFill/>
                </a:ln>
                <a:solidFill>
                  <a:srgbClr val="8B0E3A"/>
                </a:solidFill>
                <a:effectLst/>
                <a:uLnTx/>
                <a:uFillTx/>
                <a:latin typeface="Open Sans"/>
                <a:ea typeface="+mn-ea"/>
                <a:cs typeface="+mn-cs"/>
              </a:rPr>
              <a:t>she even lied to me that she has closed down </a:t>
            </a:r>
            <a:r>
              <a:rPr kumimoji="0" lang="en-ZA" sz="1300" b="0" i="1" u="none" strike="noStrike" kern="1200" cap="none" spc="0" normalizeH="0" baseline="0" noProof="0">
                <a:ln>
                  <a:noFill/>
                </a:ln>
                <a:solidFill>
                  <a:prstClr val="black"/>
                </a:solidFill>
                <a:effectLst/>
                <a:uLnTx/>
                <a:uFillTx/>
                <a:latin typeface="Open Sans"/>
                <a:ea typeface="+mn-ea"/>
                <a:cs typeface="+mn-cs"/>
              </a:rPr>
              <a:t>of which is not the case, </a:t>
            </a:r>
            <a:r>
              <a:rPr kumimoji="0" lang="en-ZA" sz="1300" b="1" i="1" u="none" strike="noStrike" kern="1200" cap="none" spc="0" normalizeH="0" baseline="0" noProof="0">
                <a:ln>
                  <a:noFill/>
                </a:ln>
                <a:solidFill>
                  <a:srgbClr val="8B0E3A"/>
                </a:solidFill>
                <a:effectLst/>
                <a:uLnTx/>
                <a:uFillTx/>
                <a:latin typeface="Open Sans"/>
                <a:ea typeface="+mn-ea"/>
                <a:cs typeface="+mn-cs"/>
              </a:rPr>
              <a:t>she has been buying from someone else</a:t>
            </a:r>
          </a:p>
        </p:txBody>
      </p:sp>
      <p:sp>
        <p:nvSpPr>
          <p:cNvPr id="161" name="TextBox 160">
            <a:extLst>
              <a:ext uri="{FF2B5EF4-FFF2-40B4-BE49-F238E27FC236}">
                <a16:creationId xmlns:a16="http://schemas.microsoft.com/office/drawing/2014/main" xmlns="" id="{FFBF0347-0CD7-4706-B6FA-82EEC2B47531}"/>
              </a:ext>
            </a:extLst>
          </p:cNvPr>
          <p:cNvSpPr txBox="1"/>
          <p:nvPr/>
        </p:nvSpPr>
        <p:spPr>
          <a:xfrm>
            <a:off x="6929684" y="4237561"/>
            <a:ext cx="5086961"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1" u="none" strike="noStrike" kern="1200" cap="none" spc="0" normalizeH="0" baseline="0" noProof="0">
                <a:ln>
                  <a:noFill/>
                </a:ln>
                <a:solidFill>
                  <a:prstClr val="black"/>
                </a:solidFill>
                <a:effectLst/>
                <a:uLnTx/>
                <a:uFillTx/>
                <a:latin typeface="Open Sans"/>
                <a:ea typeface="+mn-ea"/>
                <a:cs typeface="+mn-cs"/>
              </a:rPr>
              <a:t>      </a:t>
            </a:r>
            <a:r>
              <a:rPr kumimoji="0" lang="en-ZA" sz="1300" b="1" i="1" u="none" strike="noStrike" kern="1200" cap="none" spc="0" normalizeH="0" baseline="0" noProof="0">
                <a:ln>
                  <a:noFill/>
                </a:ln>
                <a:solidFill>
                  <a:srgbClr val="E79C29">
                    <a:lumMod val="75000"/>
                  </a:srgbClr>
                </a:solidFill>
                <a:effectLst/>
                <a:uLnTx/>
                <a:uFillTx/>
                <a:latin typeface="Open Sans"/>
                <a:ea typeface="+mn-ea"/>
                <a:cs typeface="+mn-cs"/>
              </a:rPr>
              <a:t>She is not regular a customer she might come today then fail to come tomorrow but even if she misses once she will still come back</a:t>
            </a:r>
            <a:r>
              <a:rPr kumimoji="0" lang="en-ZA" sz="1300" b="0" i="1" u="none" strike="noStrike" kern="1200" cap="none" spc="0" normalizeH="0" baseline="0" noProof="0">
                <a:ln>
                  <a:noFill/>
                </a:ln>
                <a:solidFill>
                  <a:srgbClr val="E79C29">
                    <a:lumMod val="75000"/>
                  </a:srgbClr>
                </a:solidFill>
                <a:effectLst/>
                <a:uLnTx/>
                <a:uFillTx/>
                <a:latin typeface="Open Sans"/>
                <a:ea typeface="+mn-ea"/>
                <a:cs typeface="+mn-cs"/>
              </a:rPr>
              <a:t>,</a:t>
            </a:r>
            <a:r>
              <a:rPr kumimoji="0" lang="en-ZA" sz="1300" b="0" i="1" u="none" strike="noStrike" kern="1200" cap="none" spc="0" normalizeH="0" baseline="0" noProof="0">
                <a:ln>
                  <a:noFill/>
                </a:ln>
                <a:solidFill>
                  <a:prstClr val="black"/>
                </a:solidFill>
                <a:effectLst/>
                <a:uLnTx/>
                <a:uFillTx/>
                <a:latin typeface="Open Sans"/>
                <a:ea typeface="+mn-ea"/>
                <a:cs typeface="+mn-cs"/>
              </a:rPr>
              <a:t> so that’s why I value her, even if they don’t buy daily but at least can come and say hi.</a:t>
            </a:r>
          </a:p>
        </p:txBody>
      </p:sp>
      <p:sp>
        <p:nvSpPr>
          <p:cNvPr id="163" name="TextBox 162">
            <a:extLst>
              <a:ext uri="{FF2B5EF4-FFF2-40B4-BE49-F238E27FC236}">
                <a16:creationId xmlns:a16="http://schemas.microsoft.com/office/drawing/2014/main" xmlns="" id="{055C0B95-C62F-4F88-9A60-E3A0B9421D46}"/>
              </a:ext>
            </a:extLst>
          </p:cNvPr>
          <p:cNvSpPr txBox="1"/>
          <p:nvPr/>
        </p:nvSpPr>
        <p:spPr>
          <a:xfrm>
            <a:off x="6035705" y="590549"/>
            <a:ext cx="6114290" cy="6924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1" i="1" u="none" strike="noStrike" kern="1200" cap="none" spc="0" normalizeH="0" baseline="0" noProof="0">
                <a:ln>
                  <a:noFill/>
                </a:ln>
                <a:solidFill>
                  <a:prstClr val="black"/>
                </a:solidFill>
                <a:effectLst/>
                <a:uLnTx/>
                <a:uFillTx/>
                <a:latin typeface="Open Sans"/>
                <a:ea typeface="+mn-ea"/>
                <a:cs typeface="+mn-cs"/>
              </a:rPr>
              <a:t>     </a:t>
            </a:r>
            <a:r>
              <a:rPr kumimoji="0" lang="en-ZA" sz="1300" b="1" i="1" u="none" strike="noStrike" kern="1200" cap="none" spc="0" normalizeH="0" baseline="0" noProof="0">
                <a:ln>
                  <a:noFill/>
                </a:ln>
                <a:solidFill>
                  <a:srgbClr val="104332">
                    <a:lumMod val="90000"/>
                    <a:lumOff val="10000"/>
                  </a:srgbClr>
                </a:solidFill>
                <a:effectLst/>
                <a:uLnTx/>
                <a:uFillTx/>
                <a:latin typeface="Open Sans"/>
                <a:ea typeface="+mn-ea"/>
                <a:cs typeface="+mn-cs"/>
              </a:rPr>
              <a:t>My regular customers will come even if my tomatoes are not that good</a:t>
            </a:r>
            <a:r>
              <a:rPr kumimoji="0" lang="en-ZA" sz="1300" b="0" i="1" u="none" strike="noStrike" kern="1200" cap="none" spc="0" normalizeH="0" baseline="0" noProof="0">
                <a:ln>
                  <a:noFill/>
                </a:ln>
                <a:solidFill>
                  <a:prstClr val="black"/>
                </a:solidFill>
                <a:effectLst/>
                <a:uLnTx/>
                <a:uFillTx/>
                <a:latin typeface="Open Sans"/>
                <a:ea typeface="+mn-ea"/>
                <a:cs typeface="+mn-cs"/>
              </a:rPr>
              <a:t>, they’ll tell me: ‘Shadrack today they are not that good but I’ll just carry a few with me’. So, I do count them as my close customers because </a:t>
            </a:r>
            <a:r>
              <a:rPr kumimoji="0" lang="en-ZA" sz="1300" b="1" i="1" u="none" strike="noStrike" kern="1200" cap="none" spc="0" normalizeH="0" baseline="0" noProof="0">
                <a:ln>
                  <a:noFill/>
                </a:ln>
                <a:solidFill>
                  <a:srgbClr val="104332">
                    <a:lumMod val="90000"/>
                    <a:lumOff val="10000"/>
                  </a:srgbClr>
                </a:solidFill>
                <a:effectLst/>
                <a:uLnTx/>
                <a:uFillTx/>
                <a:latin typeface="Open Sans"/>
                <a:ea typeface="+mn-ea"/>
                <a:cs typeface="+mn-cs"/>
              </a:rPr>
              <a:t>they are loyal to me</a:t>
            </a:r>
            <a:endParaRPr kumimoji="0" lang="en-ZA" sz="1300" b="0" i="1" u="none" strike="noStrike" kern="1200" cap="none" spc="0" normalizeH="0" baseline="0" noProof="0">
              <a:ln>
                <a:noFill/>
              </a:ln>
              <a:solidFill>
                <a:srgbClr val="104332">
                  <a:lumMod val="90000"/>
                  <a:lumOff val="10000"/>
                </a:srgbClr>
              </a:solidFill>
              <a:effectLst/>
              <a:uLnTx/>
              <a:uFillTx/>
              <a:latin typeface="Open Sans"/>
              <a:ea typeface="+mn-ea"/>
              <a:cs typeface="+mn-cs"/>
            </a:endParaRPr>
          </a:p>
        </p:txBody>
      </p:sp>
      <p:sp>
        <p:nvSpPr>
          <p:cNvPr id="168" name="TextBox 167">
            <a:extLst>
              <a:ext uri="{FF2B5EF4-FFF2-40B4-BE49-F238E27FC236}">
                <a16:creationId xmlns:a16="http://schemas.microsoft.com/office/drawing/2014/main" xmlns="" id="{E95DB9C4-7CA9-4705-8472-ECA5C28D5673}"/>
              </a:ext>
            </a:extLst>
          </p:cNvPr>
          <p:cNvSpPr txBox="1"/>
          <p:nvPr/>
        </p:nvSpPr>
        <p:spPr>
          <a:xfrm>
            <a:off x="6958644" y="3405298"/>
            <a:ext cx="5233356" cy="692497"/>
          </a:xfrm>
          <a:prstGeom prst="rect">
            <a:avLst/>
          </a:prstGeom>
          <a:noFill/>
        </p:spPr>
        <p:txBody>
          <a:bodyPr wrap="square">
            <a:spAutoFit/>
          </a:bodyPr>
          <a:lstStyle>
            <a:defPPr>
              <a:defRPr lang="en-US"/>
            </a:defPPr>
            <a:lvl1pPr>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300" b="0" i="1" u="none" strike="noStrike" kern="1200" cap="none" spc="0" normalizeH="0" baseline="0" noProof="0">
                <a:ln>
                  <a:noFill/>
                </a:ln>
                <a:solidFill>
                  <a:prstClr val="black"/>
                </a:solidFill>
                <a:effectLst/>
                <a:uLnTx/>
                <a:uFillTx/>
                <a:latin typeface="Open Sans"/>
                <a:ea typeface="+mn-ea"/>
                <a:cs typeface="+mn-cs"/>
              </a:rPr>
              <a:t>       They are loyal to the business. Also </a:t>
            </a:r>
            <a:r>
              <a:rPr kumimoji="0" lang="en-ZA" sz="1300" b="1" i="1" u="none" strike="noStrike" kern="1200" cap="none" spc="0" normalizeH="0" baseline="0" noProof="0">
                <a:ln>
                  <a:noFill/>
                </a:ln>
                <a:solidFill>
                  <a:srgbClr val="104332">
                    <a:lumMod val="90000"/>
                    <a:lumOff val="10000"/>
                  </a:srgbClr>
                </a:solidFill>
                <a:effectLst/>
                <a:uLnTx/>
                <a:uFillTx/>
                <a:latin typeface="Open Sans"/>
                <a:ea typeface="+mn-ea"/>
                <a:cs typeface="+mn-cs"/>
              </a:rPr>
              <a:t>when we have functions we invite each other which is the social aspect of placing them close. We help each other</a:t>
            </a:r>
          </a:p>
        </p:txBody>
      </p:sp>
      <p:pic>
        <p:nvPicPr>
          <p:cNvPr id="169" name="Picture 168" descr="A close up of a logo&#10;&#10;Description automatically generated">
            <a:extLst>
              <a:ext uri="{FF2B5EF4-FFF2-40B4-BE49-F238E27FC236}">
                <a16:creationId xmlns:a16="http://schemas.microsoft.com/office/drawing/2014/main" xmlns="" id="{F5679E75-C87D-4657-94A4-C601D6A0650C}"/>
              </a:ext>
            </a:extLst>
          </p:cNvPr>
          <p:cNvPicPr>
            <a:picLocks noChangeAspect="1"/>
          </p:cNvPicPr>
          <p:nvPr/>
        </p:nvPicPr>
        <p:blipFill rotWithShape="1">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5977865" y="550686"/>
            <a:ext cx="360000" cy="236922"/>
          </a:xfrm>
          <a:prstGeom prst="rect">
            <a:avLst/>
          </a:prstGeom>
        </p:spPr>
      </p:pic>
      <p:pic>
        <p:nvPicPr>
          <p:cNvPr id="170" name="Picture 169" descr="A close up of a logo&#10;&#10;Description automatically generated">
            <a:extLst>
              <a:ext uri="{FF2B5EF4-FFF2-40B4-BE49-F238E27FC236}">
                <a16:creationId xmlns:a16="http://schemas.microsoft.com/office/drawing/2014/main" xmlns="" id="{75C05343-9E5A-40DA-8E24-C7AC2C07E50E}"/>
              </a:ext>
            </a:extLst>
          </p:cNvPr>
          <p:cNvPicPr>
            <a:picLocks noChangeAspect="1"/>
          </p:cNvPicPr>
          <p:nvPr/>
        </p:nvPicPr>
        <p:blipFill rotWithShape="1">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6399249" y="1405982"/>
            <a:ext cx="360000" cy="236922"/>
          </a:xfrm>
          <a:prstGeom prst="rect">
            <a:avLst/>
          </a:prstGeom>
        </p:spPr>
      </p:pic>
      <p:pic>
        <p:nvPicPr>
          <p:cNvPr id="171" name="Picture 170" descr="A close up of a logo&#10;&#10;Description automatically generated">
            <a:extLst>
              <a:ext uri="{FF2B5EF4-FFF2-40B4-BE49-F238E27FC236}">
                <a16:creationId xmlns:a16="http://schemas.microsoft.com/office/drawing/2014/main" xmlns="" id="{322AB09B-F44B-4566-97AC-7E420AF6FDA8}"/>
              </a:ext>
            </a:extLst>
          </p:cNvPr>
          <p:cNvPicPr>
            <a:picLocks noChangeAspect="1"/>
          </p:cNvPicPr>
          <p:nvPr/>
        </p:nvPicPr>
        <p:blipFill rotWithShape="1">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6874095" y="2273251"/>
            <a:ext cx="360000" cy="236922"/>
          </a:xfrm>
          <a:prstGeom prst="rect">
            <a:avLst/>
          </a:prstGeom>
        </p:spPr>
      </p:pic>
      <p:pic>
        <p:nvPicPr>
          <p:cNvPr id="172" name="Picture 171" descr="A close up of a logo&#10;&#10;Description automatically generated">
            <a:extLst>
              <a:ext uri="{FF2B5EF4-FFF2-40B4-BE49-F238E27FC236}">
                <a16:creationId xmlns:a16="http://schemas.microsoft.com/office/drawing/2014/main" xmlns="" id="{B98CB5C5-C128-45CD-A303-0183E50FB4E3}"/>
              </a:ext>
            </a:extLst>
          </p:cNvPr>
          <p:cNvPicPr>
            <a:picLocks noChangeAspect="1"/>
          </p:cNvPicPr>
          <p:nvPr/>
        </p:nvPicPr>
        <p:blipFill rotWithShape="1">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6905330" y="3376360"/>
            <a:ext cx="360000" cy="236922"/>
          </a:xfrm>
          <a:prstGeom prst="rect">
            <a:avLst/>
          </a:prstGeom>
        </p:spPr>
      </p:pic>
      <p:pic>
        <p:nvPicPr>
          <p:cNvPr id="173" name="Picture 172" descr="A close up of a logo&#10;&#10;Description automatically generated">
            <a:extLst>
              <a:ext uri="{FF2B5EF4-FFF2-40B4-BE49-F238E27FC236}">
                <a16:creationId xmlns:a16="http://schemas.microsoft.com/office/drawing/2014/main" xmlns="" id="{7DEB136C-BEFF-4196-B620-855C31D5F70C}"/>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6870461" y="4237561"/>
            <a:ext cx="360000" cy="236922"/>
          </a:xfrm>
          <a:prstGeom prst="rect">
            <a:avLst/>
          </a:prstGeom>
        </p:spPr>
      </p:pic>
      <p:pic>
        <p:nvPicPr>
          <p:cNvPr id="174" name="Picture 173" descr="A close up of a logo&#10;&#10;Description automatically generated">
            <a:extLst>
              <a:ext uri="{FF2B5EF4-FFF2-40B4-BE49-F238E27FC236}">
                <a16:creationId xmlns:a16="http://schemas.microsoft.com/office/drawing/2014/main" xmlns="" id="{B887CBAC-4A48-4EDA-8B56-01DDE6E5886E}"/>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850881" y="5303258"/>
            <a:ext cx="360000" cy="236922"/>
          </a:xfrm>
          <a:prstGeom prst="rect">
            <a:avLst/>
          </a:prstGeom>
        </p:spPr>
      </p:pic>
      <p:pic>
        <p:nvPicPr>
          <p:cNvPr id="175" name="Picture 174" descr="A close up of a logo&#10;&#10;Description automatically generated">
            <a:extLst>
              <a:ext uri="{FF2B5EF4-FFF2-40B4-BE49-F238E27FC236}">
                <a16:creationId xmlns:a16="http://schemas.microsoft.com/office/drawing/2014/main" xmlns="" id="{A05555F1-93AB-4543-8080-F93776F8AB7A}"/>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633482" y="6150423"/>
            <a:ext cx="360000" cy="236922"/>
          </a:xfrm>
          <a:prstGeom prst="rect">
            <a:avLst/>
          </a:prstGeom>
        </p:spPr>
      </p:pic>
    </p:spTree>
    <p:extLst>
      <p:ext uri="{BB962C8B-B14F-4D97-AF65-F5344CB8AC3E}">
        <p14:creationId xmlns:p14="http://schemas.microsoft.com/office/powerpoint/2010/main" val="3160274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4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8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4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4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6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7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4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7"/>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4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0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11"/>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13"/>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1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17"/>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19"/>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21"/>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23"/>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25"/>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27"/>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29"/>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31"/>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33"/>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35"/>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37"/>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39"/>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43"/>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44"/>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45"/>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46"/>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47"/>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5"/>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157"/>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159"/>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74"/>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3" grpId="0"/>
      <p:bldP spid="4" grpId="0"/>
      <p:bldP spid="11" grpId="0" animBg="1"/>
      <p:bldP spid="15" grpId="0" animBg="1"/>
      <p:bldP spid="20" grpId="0"/>
      <p:bldP spid="55" grpId="0" animBg="1"/>
      <p:bldP spid="13" grpId="0" animBg="1"/>
      <p:bldP spid="14" grpId="0" animBg="1"/>
      <p:bldP spid="73" grpId="0" animBg="1"/>
      <p:bldP spid="75" grpId="0" animBg="1"/>
      <p:bldP spid="76" grpId="0" animBg="1"/>
      <p:bldP spid="77" grpId="0" animBg="1"/>
      <p:bldP spid="78" grpId="0" animBg="1"/>
      <p:bldP spid="79" grpId="0" animBg="1"/>
      <p:bldP spid="80" grpId="0" animBg="1"/>
      <p:bldP spid="81" grpId="0"/>
      <p:bldP spid="82" grpId="0" animBg="1"/>
      <p:bldP spid="83" grpId="0" animBg="1"/>
      <p:bldP spid="84" grpId="0" animBg="1"/>
      <p:bldP spid="85" grpId="0" animBg="1"/>
      <p:bldP spid="86" grpId="0" animBg="1"/>
      <p:bldP spid="87" grpId="0" animBg="1"/>
      <p:bldP spid="89" grpId="0" animBg="1"/>
      <p:bldP spid="92" grpId="0" animBg="1"/>
      <p:bldP spid="93" grpId="0" animBg="1"/>
      <p:bldP spid="30" grpId="0" animBg="1"/>
      <p:bldP spid="31" grpId="0" animBg="1"/>
      <p:bldP spid="32" grpId="0" animBg="1"/>
      <p:bldP spid="34" grpId="0" animBg="1"/>
      <p:bldP spid="35" grpId="0" animBg="1"/>
      <p:bldP spid="36" grpId="0" animBg="1"/>
      <p:bldP spid="38" grpId="0" animBg="1"/>
      <p:bldP spid="40" grpId="0" animBg="1"/>
      <p:bldP spid="42" grpId="0" animBg="1"/>
      <p:bldP spid="44" grpId="0" animBg="1"/>
      <p:bldP spid="45" grpId="0" animBg="1"/>
      <p:bldP spid="46" grpId="0" animBg="1"/>
      <p:bldP spid="47" grpId="0" animBg="1"/>
      <p:bldP spid="48" grpId="0" animBg="1"/>
      <p:bldP spid="109" grpId="0" animBg="1"/>
      <p:bldP spid="111" grpId="0" animBg="1"/>
      <p:bldP spid="113" grpId="0" animBg="1"/>
      <p:bldP spid="115" grpId="0" animBg="1"/>
      <p:bldP spid="117" grpId="0" animBg="1"/>
      <p:bldP spid="119" grpId="0" animBg="1"/>
      <p:bldP spid="121" grpId="0" animBg="1"/>
      <p:bldP spid="123" grpId="0" animBg="1"/>
      <p:bldP spid="125" grpId="0" animBg="1"/>
      <p:bldP spid="127" grpId="0" animBg="1"/>
      <p:bldP spid="129" grpId="0" animBg="1"/>
      <p:bldP spid="131" grpId="0" animBg="1"/>
      <p:bldP spid="133" grpId="0" animBg="1"/>
      <p:bldP spid="135" grpId="0" animBg="1"/>
      <p:bldP spid="137" grpId="0" animBg="1"/>
      <p:bldP spid="139" grpId="0" animBg="1"/>
      <p:bldP spid="140" grpId="0"/>
      <p:bldP spid="141" grpId="0"/>
      <p:bldP spid="142" grpId="0"/>
      <p:bldP spid="143" grpId="0"/>
      <p:bldP spid="144" grpId="0" animBg="1"/>
      <p:bldP spid="145" grpId="0" animBg="1"/>
      <p:bldP spid="146" grpId="0" animBg="1"/>
      <p:bldP spid="147" grpId="0"/>
      <p:bldP spid="153" grpId="0"/>
      <p:bldP spid="155" grpId="0"/>
      <p:bldP spid="157" grpId="0"/>
      <p:bldP spid="159" grpId="0"/>
      <p:bldP spid="161" grpId="0"/>
      <p:bldP spid="163" grpId="0"/>
      <p:bldP spid="16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a:xfrm>
            <a:off x="590548" y="6391765"/>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13" name="TextBox 12">
            <a:extLst>
              <a:ext uri="{FF2B5EF4-FFF2-40B4-BE49-F238E27FC236}">
                <a16:creationId xmlns:a16="http://schemas.microsoft.com/office/drawing/2014/main" xmlns="" id="{7B80B443-587C-4C42-B6E0-59EC089FBC1F}"/>
              </a:ext>
            </a:extLst>
          </p:cNvPr>
          <p:cNvSpPr txBox="1"/>
          <p:nvPr/>
        </p:nvSpPr>
        <p:spPr>
          <a:xfrm>
            <a:off x="1405058" y="1416063"/>
            <a:ext cx="3426132"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Government compliance </a:t>
            </a:r>
          </a:p>
        </p:txBody>
      </p:sp>
      <p:pic>
        <p:nvPicPr>
          <p:cNvPr id="14" name="Picture 13" descr="A close up of a logo&#10;&#10;Description automatically generated">
            <a:extLst>
              <a:ext uri="{FF2B5EF4-FFF2-40B4-BE49-F238E27FC236}">
                <a16:creationId xmlns:a16="http://schemas.microsoft.com/office/drawing/2014/main" xmlns="" id="{A5092D9E-BAEA-4F94-80DF-EA01C32AFC36}"/>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7960436" y="2703792"/>
            <a:ext cx="440890" cy="423638"/>
          </a:xfrm>
          <a:prstGeom prst="rect">
            <a:avLst/>
          </a:prstGeom>
        </p:spPr>
      </p:pic>
      <p:sp>
        <p:nvSpPr>
          <p:cNvPr id="15" name="TextBox 14">
            <a:extLst>
              <a:ext uri="{FF2B5EF4-FFF2-40B4-BE49-F238E27FC236}">
                <a16:creationId xmlns:a16="http://schemas.microsoft.com/office/drawing/2014/main" xmlns="" id="{DC3ABEAA-2037-4EA8-A1AC-8F4DEC95D625}"/>
              </a:ext>
            </a:extLst>
          </p:cNvPr>
          <p:cNvSpPr txBox="1"/>
          <p:nvPr/>
        </p:nvSpPr>
        <p:spPr>
          <a:xfrm>
            <a:off x="8541942" y="2767987"/>
            <a:ext cx="20241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Labour</a:t>
            </a:r>
            <a:endParaRPr kumimoji="0" lang="en-ZA" sz="1400" b="1" i="0" u="none" strike="noStrike" kern="1200" cap="none" spc="0" normalizeH="0" baseline="0" noProof="0">
              <a:ln>
                <a:noFill/>
              </a:ln>
              <a:solidFill>
                <a:srgbClr val="FFFFFF">
                  <a:lumMod val="75000"/>
                </a:srgbClr>
              </a:solidFill>
              <a:effectLst/>
              <a:uLnTx/>
              <a:uFillTx/>
              <a:latin typeface="Open Sans"/>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xmlns="" id="{2BB23CD3-1529-4606-A34E-1CD3019DE073}"/>
              </a:ext>
            </a:extLst>
          </p:cNvPr>
          <p:cNvPicPr>
            <a:picLocks noChangeAspect="1"/>
          </p:cNvPicPr>
          <p:nvPr/>
        </p:nvPicPr>
        <p:blipFill rotWithShape="1">
          <a:blip r:embed="rId4" cstate="screen">
            <a:lum bright="70000" contrast="-70000"/>
            <a:extLst>
              <a:ext uri="{28A0092B-C50C-407E-A947-70E740481C1C}">
                <a14:useLocalDpi xmlns:a14="http://schemas.microsoft.com/office/drawing/2010/main"/>
              </a:ext>
            </a:extLst>
          </a:blip>
          <a:srcRect/>
          <a:stretch/>
        </p:blipFill>
        <p:spPr>
          <a:xfrm>
            <a:off x="6729299" y="1343498"/>
            <a:ext cx="530820" cy="509920"/>
          </a:xfrm>
          <a:prstGeom prst="rect">
            <a:avLst/>
          </a:prstGeom>
        </p:spPr>
      </p:pic>
      <p:sp>
        <p:nvSpPr>
          <p:cNvPr id="17" name="TextBox 16">
            <a:extLst>
              <a:ext uri="{FF2B5EF4-FFF2-40B4-BE49-F238E27FC236}">
                <a16:creationId xmlns:a16="http://schemas.microsoft.com/office/drawing/2014/main" xmlns="" id="{A568165D-8E13-4A41-A2E4-EAA741749586}"/>
              </a:ext>
            </a:extLst>
          </p:cNvPr>
          <p:cNvSpPr txBox="1"/>
          <p:nvPr/>
        </p:nvSpPr>
        <p:spPr>
          <a:xfrm>
            <a:off x="7354880" y="1423130"/>
            <a:ext cx="23741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Business premises</a:t>
            </a:r>
          </a:p>
        </p:txBody>
      </p:sp>
      <p:pic>
        <p:nvPicPr>
          <p:cNvPr id="18" name="Picture 17" descr="A close up of a logo&#10;&#10;Description automatically generated">
            <a:extLst>
              <a:ext uri="{FF2B5EF4-FFF2-40B4-BE49-F238E27FC236}">
                <a16:creationId xmlns:a16="http://schemas.microsoft.com/office/drawing/2014/main" xmlns="" id="{E64EFC88-357D-4CD4-9E39-7788F6B92193}"/>
              </a:ext>
            </a:extLst>
          </p:cNvPr>
          <p:cNvPicPr>
            <a:picLocks noChangeAspect="1"/>
          </p:cNvPicPr>
          <p:nvPr/>
        </p:nvPicPr>
        <p:blipFill rotWithShape="1">
          <a:blip r:embed="rId5" cstate="screen">
            <a:lum bright="70000" contrast="-70000"/>
            <a:extLst>
              <a:ext uri="{28A0092B-C50C-407E-A947-70E740481C1C}">
                <a14:useLocalDpi xmlns:a14="http://schemas.microsoft.com/office/drawing/2010/main"/>
              </a:ext>
            </a:extLst>
          </a:blip>
          <a:srcRect/>
          <a:stretch/>
        </p:blipFill>
        <p:spPr>
          <a:xfrm flipH="1">
            <a:off x="7102752" y="5200731"/>
            <a:ext cx="600558" cy="358018"/>
          </a:xfrm>
          <a:prstGeom prst="rect">
            <a:avLst/>
          </a:prstGeom>
        </p:spPr>
      </p:pic>
      <p:sp>
        <p:nvSpPr>
          <p:cNvPr id="19" name="TextBox 18">
            <a:extLst>
              <a:ext uri="{FF2B5EF4-FFF2-40B4-BE49-F238E27FC236}">
                <a16:creationId xmlns:a16="http://schemas.microsoft.com/office/drawing/2014/main" xmlns="" id="{DA48EDF9-D42E-4B14-95E8-C6CB885123A9}"/>
              </a:ext>
            </a:extLst>
          </p:cNvPr>
          <p:cNvSpPr txBox="1"/>
          <p:nvPr/>
        </p:nvSpPr>
        <p:spPr>
          <a:xfrm>
            <a:off x="6841272" y="5538352"/>
            <a:ext cx="25120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Suppliers</a:t>
            </a:r>
          </a:p>
        </p:txBody>
      </p:sp>
      <p:pic>
        <p:nvPicPr>
          <p:cNvPr id="20" name="Picture 19" descr="A close up of a logo&#10;&#10;Description automatically generated">
            <a:extLst>
              <a:ext uri="{FF2B5EF4-FFF2-40B4-BE49-F238E27FC236}">
                <a16:creationId xmlns:a16="http://schemas.microsoft.com/office/drawing/2014/main" xmlns="" id="{6047A2FB-A401-46CB-A073-B3EE3EF3ADC1}"/>
              </a:ext>
            </a:extLst>
          </p:cNvPr>
          <p:cNvPicPr>
            <a:picLocks noChangeAspect="1"/>
          </p:cNvPicPr>
          <p:nvPr/>
        </p:nvPicPr>
        <p:blipFill rotWithShape="1">
          <a:blip r:embed="rId6" cstate="screen">
            <a:lum bright="70000" contrast="-70000"/>
            <a:extLst>
              <a:ext uri="{28A0092B-C50C-407E-A947-70E740481C1C}">
                <a14:useLocalDpi xmlns:a14="http://schemas.microsoft.com/office/drawing/2010/main"/>
              </a:ext>
            </a:extLst>
          </a:blip>
          <a:srcRect/>
          <a:stretch/>
        </p:blipFill>
        <p:spPr>
          <a:xfrm>
            <a:off x="7960436" y="4004490"/>
            <a:ext cx="559211" cy="477417"/>
          </a:xfrm>
          <a:prstGeom prst="rect">
            <a:avLst/>
          </a:prstGeom>
        </p:spPr>
      </p:pic>
      <p:sp>
        <p:nvSpPr>
          <p:cNvPr id="21" name="TextBox 20">
            <a:extLst>
              <a:ext uri="{FF2B5EF4-FFF2-40B4-BE49-F238E27FC236}">
                <a16:creationId xmlns:a16="http://schemas.microsoft.com/office/drawing/2014/main" xmlns="" id="{CD95259F-6AEC-4E98-9098-2F5B6ABAF877}"/>
              </a:ext>
            </a:extLst>
          </p:cNvPr>
          <p:cNvSpPr txBox="1"/>
          <p:nvPr/>
        </p:nvSpPr>
        <p:spPr>
          <a:xfrm>
            <a:off x="4221618" y="5523543"/>
            <a:ext cx="2303425" cy="338554"/>
          </a:xfrm>
          <a:prstGeom prst="rect">
            <a:avLst/>
          </a:prstGeom>
          <a:noFill/>
        </p:spPr>
        <p:txBody>
          <a:bodyPr wrap="square" rtlCol="0">
            <a:spAutoFit/>
          </a:bodyPr>
          <a:lstStyle>
            <a:defPPr>
              <a:defRPr lang="x-none"/>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rgbClr val="FFFFFF">
                    <a:lumMod val="75000"/>
                  </a:srgbClr>
                </a:solidFill>
                <a:effectLst/>
                <a:uLnTx/>
                <a:uFillTx/>
                <a:latin typeface="Open San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Customers</a:t>
            </a:r>
          </a:p>
        </p:txBody>
      </p:sp>
      <p:pic>
        <p:nvPicPr>
          <p:cNvPr id="22" name="Picture 21" descr="A close up of a logo&#10;&#10;Description automatically generated">
            <a:extLst>
              <a:ext uri="{FF2B5EF4-FFF2-40B4-BE49-F238E27FC236}">
                <a16:creationId xmlns:a16="http://schemas.microsoft.com/office/drawing/2014/main" xmlns="" id="{57545E3C-13D3-4D8A-95AD-44287D768C1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42724" y="3959347"/>
            <a:ext cx="692607" cy="581837"/>
          </a:xfrm>
          <a:prstGeom prst="rect">
            <a:avLst/>
          </a:prstGeom>
          <a:ln>
            <a:noFill/>
          </a:ln>
        </p:spPr>
      </p:pic>
      <p:sp>
        <p:nvSpPr>
          <p:cNvPr id="23" name="TextBox 22">
            <a:extLst>
              <a:ext uri="{FF2B5EF4-FFF2-40B4-BE49-F238E27FC236}">
                <a16:creationId xmlns:a16="http://schemas.microsoft.com/office/drawing/2014/main" xmlns="" id="{C38B8AA5-CF81-4C85-8FFD-8B3DE99152A0}"/>
              </a:ext>
            </a:extLst>
          </p:cNvPr>
          <p:cNvSpPr txBox="1"/>
          <p:nvPr/>
        </p:nvSpPr>
        <p:spPr>
          <a:xfrm>
            <a:off x="1106243" y="4107926"/>
            <a:ext cx="222227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a:ln>
                  <a:noFill/>
                </a:ln>
                <a:solidFill>
                  <a:prstClr val="black"/>
                </a:solidFill>
                <a:effectLst/>
                <a:uLnTx/>
                <a:uFillTx/>
                <a:latin typeface="Open Sans"/>
                <a:ea typeface="+mn-ea"/>
                <a:cs typeface="+mn-cs"/>
              </a:rPr>
              <a:t>Record keeping</a:t>
            </a:r>
          </a:p>
        </p:txBody>
      </p:sp>
      <p:sp>
        <p:nvSpPr>
          <p:cNvPr id="25" name="TextBox 24">
            <a:extLst>
              <a:ext uri="{FF2B5EF4-FFF2-40B4-BE49-F238E27FC236}">
                <a16:creationId xmlns:a16="http://schemas.microsoft.com/office/drawing/2014/main" xmlns="" id="{3A5EA262-FD63-4198-B29E-D8A01135601D}"/>
              </a:ext>
            </a:extLst>
          </p:cNvPr>
          <p:cNvSpPr txBox="1"/>
          <p:nvPr/>
        </p:nvSpPr>
        <p:spPr>
          <a:xfrm>
            <a:off x="8519647" y="4162986"/>
            <a:ext cx="25120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Financial services</a:t>
            </a:r>
          </a:p>
        </p:txBody>
      </p:sp>
      <p:pic>
        <p:nvPicPr>
          <p:cNvPr id="26" name="Picture 25" descr="A close up of a logo&#10;&#10;Description automatically generated">
            <a:extLst>
              <a:ext uri="{FF2B5EF4-FFF2-40B4-BE49-F238E27FC236}">
                <a16:creationId xmlns:a16="http://schemas.microsoft.com/office/drawing/2014/main" xmlns="" id="{74A4D372-5FE2-4662-A676-480F14001E19}"/>
              </a:ext>
            </a:extLst>
          </p:cNvPr>
          <p:cNvPicPr>
            <a:picLocks noChangeAspect="1"/>
          </p:cNvPicPr>
          <p:nvPr/>
        </p:nvPicPr>
        <p:blipFill rotWithShape="1">
          <a:blip r:embed="rId8" cstate="screen">
            <a:lum bright="70000" contrast="-70000"/>
            <a:extLst>
              <a:ext uri="{28A0092B-C50C-407E-A947-70E740481C1C}">
                <a14:useLocalDpi xmlns:a14="http://schemas.microsoft.com/office/drawing/2010/main"/>
              </a:ext>
            </a:extLst>
          </a:blip>
          <a:srcRect/>
          <a:stretch/>
        </p:blipFill>
        <p:spPr>
          <a:xfrm>
            <a:off x="3768845" y="2672798"/>
            <a:ext cx="534982" cy="437982"/>
          </a:xfrm>
          <a:prstGeom prst="rect">
            <a:avLst/>
          </a:prstGeom>
        </p:spPr>
      </p:pic>
      <p:sp>
        <p:nvSpPr>
          <p:cNvPr id="27" name="TextBox 26">
            <a:extLst>
              <a:ext uri="{FF2B5EF4-FFF2-40B4-BE49-F238E27FC236}">
                <a16:creationId xmlns:a16="http://schemas.microsoft.com/office/drawing/2014/main" xmlns="" id="{3AE13465-3A80-4605-BBAC-17FA1C37A63D}"/>
              </a:ext>
            </a:extLst>
          </p:cNvPr>
          <p:cNvSpPr txBox="1"/>
          <p:nvPr/>
        </p:nvSpPr>
        <p:spPr>
          <a:xfrm>
            <a:off x="1140614" y="2703792"/>
            <a:ext cx="256132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Business association</a:t>
            </a:r>
          </a:p>
        </p:txBody>
      </p:sp>
      <p:pic>
        <p:nvPicPr>
          <p:cNvPr id="41" name="Picture 40">
            <a:extLst>
              <a:ext uri="{FF2B5EF4-FFF2-40B4-BE49-F238E27FC236}">
                <a16:creationId xmlns:a16="http://schemas.microsoft.com/office/drawing/2014/main" xmlns="" id="{50FFB849-B074-4BB6-800A-D399EEC777B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58614" y="1926054"/>
            <a:ext cx="3426132" cy="3421438"/>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xmlns="" id="{72F0F8EE-7AA5-41E4-94C2-E508E0DA6EFB}"/>
              </a:ext>
            </a:extLst>
          </p:cNvPr>
          <p:cNvPicPr>
            <a:picLocks noChangeAspect="1"/>
          </p:cNvPicPr>
          <p:nvPr/>
        </p:nvPicPr>
        <p:blipFill rotWithShape="1">
          <a:blip r:embed="rId10" cstate="screen">
            <a:lum bright="70000" contrast="-70000"/>
            <a:extLst>
              <a:ext uri="{28A0092B-C50C-407E-A947-70E740481C1C}">
                <a14:useLocalDpi xmlns:a14="http://schemas.microsoft.com/office/drawing/2010/main"/>
              </a:ext>
            </a:extLst>
          </a:blip>
          <a:srcRect/>
          <a:stretch/>
        </p:blipFill>
        <p:spPr>
          <a:xfrm>
            <a:off x="4670873" y="5031802"/>
            <a:ext cx="630635" cy="526947"/>
          </a:xfrm>
          <a:prstGeom prst="rect">
            <a:avLst/>
          </a:prstGeom>
        </p:spPr>
      </p:pic>
      <p:sp>
        <p:nvSpPr>
          <p:cNvPr id="2" name="TextBox 1">
            <a:extLst>
              <a:ext uri="{FF2B5EF4-FFF2-40B4-BE49-F238E27FC236}">
                <a16:creationId xmlns:a16="http://schemas.microsoft.com/office/drawing/2014/main" xmlns="" id="{442661AB-07ED-4EDE-BB1C-7D426692BE36}"/>
              </a:ext>
            </a:extLst>
          </p:cNvPr>
          <p:cNvSpPr txBox="1"/>
          <p:nvPr/>
        </p:nvSpPr>
        <p:spPr>
          <a:xfrm>
            <a:off x="5827013" y="1725185"/>
            <a:ext cx="65451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000" b="0" i="1" u="none" strike="noStrike" kern="1200" cap="none" spc="0" normalizeH="0" baseline="0" noProof="0">
                <a:ln>
                  <a:noFill/>
                </a:ln>
                <a:solidFill>
                  <a:prstClr val="black"/>
                </a:solidFill>
                <a:effectLst/>
                <a:uLnTx/>
                <a:uFillTx/>
                <a:latin typeface="Open Sans"/>
                <a:ea typeface="+mn-ea"/>
                <a:cs typeface="+mn-cs"/>
              </a:rPr>
              <a:t>High</a:t>
            </a:r>
          </a:p>
        </p:txBody>
      </p:sp>
      <p:pic>
        <p:nvPicPr>
          <p:cNvPr id="4" name="Picture 3" descr="A close up of a logo&#10;&#10;Description automatically generated">
            <a:extLst>
              <a:ext uri="{FF2B5EF4-FFF2-40B4-BE49-F238E27FC236}">
                <a16:creationId xmlns:a16="http://schemas.microsoft.com/office/drawing/2014/main" xmlns="" id="{42DD20C9-1AFD-463D-9AF7-5D809AF765E3}"/>
              </a:ext>
            </a:extLst>
          </p:cNvPr>
          <p:cNvPicPr>
            <a:picLocks noChangeAspect="1"/>
          </p:cNvPicPr>
          <p:nvPr/>
        </p:nvPicPr>
        <p:blipFill rotWithShape="1">
          <a:blip r:embed="rId11" cstate="screen">
            <a:lum bright="70000" contrast="-70000"/>
            <a:extLst>
              <a:ext uri="{28A0092B-C50C-407E-A947-70E740481C1C}">
                <a14:useLocalDpi xmlns:a14="http://schemas.microsoft.com/office/drawing/2010/main"/>
              </a:ext>
            </a:extLst>
          </a:blip>
          <a:srcRect/>
          <a:stretch/>
        </p:blipFill>
        <p:spPr>
          <a:xfrm>
            <a:off x="4986191" y="1305369"/>
            <a:ext cx="530820" cy="558121"/>
          </a:xfrm>
          <a:prstGeom prst="rect">
            <a:avLst/>
          </a:prstGeom>
        </p:spPr>
      </p:pic>
      <p:sp>
        <p:nvSpPr>
          <p:cNvPr id="24" name="Text Placeholder 2">
            <a:extLst>
              <a:ext uri="{FF2B5EF4-FFF2-40B4-BE49-F238E27FC236}">
                <a16:creationId xmlns:a16="http://schemas.microsoft.com/office/drawing/2014/main" xmlns="" id="{6F2C36B0-2320-4264-AA7E-6A4E3ADE7365}"/>
              </a:ext>
            </a:extLst>
          </p:cNvPr>
          <p:cNvSpPr>
            <a:spLocks noGrp="1"/>
          </p:cNvSpPr>
          <p:nvPr>
            <p:ph type="body" sz="quarter" idx="10"/>
          </p:nvPr>
        </p:nvSpPr>
        <p:spPr>
          <a:xfrm>
            <a:off x="170929" y="155325"/>
            <a:ext cx="12001502" cy="919797"/>
          </a:xfrm>
        </p:spPr>
        <p:txBody>
          <a:bodyPr/>
          <a:lstStyle/>
          <a:p>
            <a:pPr>
              <a:spcBef>
                <a:spcPts val="600"/>
              </a:spcBef>
            </a:pPr>
            <a:r>
              <a:rPr lang="en-ZA" sz="3200" b="1"/>
              <a:t>KEY FINDINGS</a:t>
            </a:r>
          </a:p>
          <a:p>
            <a:pPr>
              <a:spcBef>
                <a:spcPts val="600"/>
              </a:spcBef>
            </a:pPr>
            <a:r>
              <a:rPr lang="en-ZA" sz="1400" i="1"/>
              <a:t>Based on analysis of available survey data &amp; qualitative research with MSEs</a:t>
            </a:r>
          </a:p>
        </p:txBody>
      </p:sp>
    </p:spTree>
    <p:extLst>
      <p:ext uri="{BB962C8B-B14F-4D97-AF65-F5344CB8AC3E}">
        <p14:creationId xmlns:p14="http://schemas.microsoft.com/office/powerpoint/2010/main" val="5733287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Chart 48">
            <a:extLst>
              <a:ext uri="{FF2B5EF4-FFF2-40B4-BE49-F238E27FC236}">
                <a16:creationId xmlns:a16="http://schemas.microsoft.com/office/drawing/2014/main" xmlns="" id="{84F5A908-6053-40C5-BEEA-34DF9DA7FA36}"/>
              </a:ext>
            </a:extLst>
          </p:cNvPr>
          <p:cNvGraphicFramePr/>
          <p:nvPr/>
        </p:nvGraphicFramePr>
        <p:xfrm>
          <a:off x="7508299" y="2450185"/>
          <a:ext cx="4764269" cy="38363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4" name="Chart 53">
            <a:extLst>
              <a:ext uri="{FF2B5EF4-FFF2-40B4-BE49-F238E27FC236}">
                <a16:creationId xmlns:a16="http://schemas.microsoft.com/office/drawing/2014/main" xmlns="" id="{77BE133A-9C0F-4EE9-AB89-CC27664126E3}"/>
              </a:ext>
            </a:extLst>
          </p:cNvPr>
          <p:cNvGraphicFramePr/>
          <p:nvPr/>
        </p:nvGraphicFramePr>
        <p:xfrm>
          <a:off x="5015105" y="2462885"/>
          <a:ext cx="4764269" cy="38363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1" name="Chart 50">
            <a:extLst>
              <a:ext uri="{FF2B5EF4-FFF2-40B4-BE49-F238E27FC236}">
                <a16:creationId xmlns:a16="http://schemas.microsoft.com/office/drawing/2014/main" xmlns="" id="{73B82CA9-3125-4B70-A711-09A0396360DD}"/>
              </a:ext>
            </a:extLst>
          </p:cNvPr>
          <p:cNvGraphicFramePr/>
          <p:nvPr/>
        </p:nvGraphicFramePr>
        <p:xfrm>
          <a:off x="2500504" y="2462885"/>
          <a:ext cx="4764269" cy="3836343"/>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 Placeholder 2">
            <a:extLst>
              <a:ext uri="{FF2B5EF4-FFF2-40B4-BE49-F238E27FC236}">
                <a16:creationId xmlns:a16="http://schemas.microsoft.com/office/drawing/2014/main" xmlns="" id="{8086D1C1-1CEB-4164-8BC4-9884CE5FE0DB}"/>
              </a:ext>
            </a:extLst>
          </p:cNvPr>
          <p:cNvSpPr>
            <a:spLocks noGrp="1"/>
          </p:cNvSpPr>
          <p:nvPr>
            <p:ph type="body" sz="quarter" idx="10"/>
          </p:nvPr>
        </p:nvSpPr>
        <p:spPr>
          <a:xfrm>
            <a:off x="1063227" y="165346"/>
            <a:ext cx="9797042" cy="493099"/>
          </a:xfrm>
        </p:spPr>
        <p:txBody>
          <a:bodyPr/>
          <a:lstStyle/>
          <a:p>
            <a:r>
              <a:rPr lang="en-ZA" b="1"/>
              <a:t>Record keeping</a:t>
            </a:r>
          </a:p>
        </p:txBody>
      </p:sp>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cxnSp>
        <p:nvCxnSpPr>
          <p:cNvPr id="27" name="Straight Connector 26">
            <a:extLst>
              <a:ext uri="{FF2B5EF4-FFF2-40B4-BE49-F238E27FC236}">
                <a16:creationId xmlns:a16="http://schemas.microsoft.com/office/drawing/2014/main" xmlns="" id="{EDA3DC29-C2AB-40EC-AA49-29103ED213F0}"/>
              </a:ext>
            </a:extLst>
          </p:cNvPr>
          <p:cNvCxnSpPr>
            <a:cxnSpLocks/>
          </p:cNvCxnSpPr>
          <p:nvPr/>
        </p:nvCxnSpPr>
        <p:spPr>
          <a:xfrm>
            <a:off x="2263775" y="969276"/>
            <a:ext cx="0" cy="518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DD070971-9197-499C-B99C-905F08876829}"/>
              </a:ext>
            </a:extLst>
          </p:cNvPr>
          <p:cNvCxnSpPr>
            <a:cxnSpLocks/>
          </p:cNvCxnSpPr>
          <p:nvPr/>
        </p:nvCxnSpPr>
        <p:spPr>
          <a:xfrm>
            <a:off x="4726781" y="969276"/>
            <a:ext cx="0" cy="518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B35EC013-9D17-442D-B5D0-22E1006093C4}"/>
              </a:ext>
            </a:extLst>
          </p:cNvPr>
          <p:cNvCxnSpPr>
            <a:cxnSpLocks/>
          </p:cNvCxnSpPr>
          <p:nvPr/>
        </p:nvCxnSpPr>
        <p:spPr>
          <a:xfrm>
            <a:off x="7215187" y="969276"/>
            <a:ext cx="0" cy="518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16ECEE9C-82DC-4A2A-AC02-20F2F67AEA88}"/>
              </a:ext>
            </a:extLst>
          </p:cNvPr>
          <p:cNvCxnSpPr>
            <a:cxnSpLocks/>
          </p:cNvCxnSpPr>
          <p:nvPr/>
        </p:nvCxnSpPr>
        <p:spPr>
          <a:xfrm>
            <a:off x="9703593" y="969276"/>
            <a:ext cx="0" cy="5184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A close up of a logo&#10;&#10;Description automatically generated">
            <a:extLst>
              <a:ext uri="{FF2B5EF4-FFF2-40B4-BE49-F238E27FC236}">
                <a16:creationId xmlns:a16="http://schemas.microsoft.com/office/drawing/2014/main" xmlns="" id="{8F400D2F-CA4B-462A-B21C-9BF0BA9838D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5874" y="202270"/>
            <a:ext cx="516822" cy="434166"/>
          </a:xfrm>
          <a:prstGeom prst="rect">
            <a:avLst/>
          </a:prstGeom>
          <a:ln>
            <a:noFill/>
          </a:ln>
        </p:spPr>
      </p:pic>
      <p:graphicFrame>
        <p:nvGraphicFramePr>
          <p:cNvPr id="22" name="Chart 21">
            <a:extLst>
              <a:ext uri="{FF2B5EF4-FFF2-40B4-BE49-F238E27FC236}">
                <a16:creationId xmlns:a16="http://schemas.microsoft.com/office/drawing/2014/main" xmlns="" id="{8F30E06B-A0AF-435A-BF5C-47EEF5B503A7}"/>
              </a:ext>
            </a:extLst>
          </p:cNvPr>
          <p:cNvGraphicFramePr/>
          <p:nvPr/>
        </p:nvGraphicFramePr>
        <p:xfrm>
          <a:off x="2323880" y="1489358"/>
          <a:ext cx="1968500" cy="972000"/>
        </p:xfrm>
        <a:graphic>
          <a:graphicData uri="http://schemas.openxmlformats.org/drawingml/2006/chart">
            <c:chart xmlns:c="http://schemas.openxmlformats.org/drawingml/2006/chart" xmlns:r="http://schemas.openxmlformats.org/officeDocument/2006/relationships" r:id="rId6"/>
          </a:graphicData>
        </a:graphic>
      </p:graphicFrame>
      <p:sp>
        <p:nvSpPr>
          <p:cNvPr id="23" name="TextBox 22">
            <a:extLst>
              <a:ext uri="{FF2B5EF4-FFF2-40B4-BE49-F238E27FC236}">
                <a16:creationId xmlns:a16="http://schemas.microsoft.com/office/drawing/2014/main" xmlns="" id="{44BC87D0-4584-4237-A99A-59DBF455CC19}"/>
              </a:ext>
            </a:extLst>
          </p:cNvPr>
          <p:cNvSpPr txBox="1"/>
          <p:nvPr/>
        </p:nvSpPr>
        <p:spPr>
          <a:xfrm>
            <a:off x="3734704" y="1821470"/>
            <a:ext cx="7005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a:ln>
                  <a:noFill/>
                </a:ln>
                <a:solidFill>
                  <a:srgbClr val="FFFFFF">
                    <a:lumMod val="50000"/>
                  </a:srgbClr>
                </a:solidFill>
                <a:effectLst/>
                <a:uLnTx/>
                <a:uFillTx/>
                <a:latin typeface="Open Sans" panose="020B0606030504020204" pitchFamily="34" charset="0"/>
                <a:ea typeface="+mn-ea"/>
                <a:cs typeface="+mn-cs"/>
              </a:rPr>
              <a:t>28%</a:t>
            </a:r>
          </a:p>
        </p:txBody>
      </p:sp>
      <p:graphicFrame>
        <p:nvGraphicFramePr>
          <p:cNvPr id="24" name="Chart 23">
            <a:extLst>
              <a:ext uri="{FF2B5EF4-FFF2-40B4-BE49-F238E27FC236}">
                <a16:creationId xmlns:a16="http://schemas.microsoft.com/office/drawing/2014/main" xmlns="" id="{AC16F464-26AC-45AC-8D79-27065D3FECE6}"/>
              </a:ext>
            </a:extLst>
          </p:cNvPr>
          <p:cNvGraphicFramePr/>
          <p:nvPr/>
        </p:nvGraphicFramePr>
        <p:xfrm>
          <a:off x="4787450" y="1489358"/>
          <a:ext cx="1968500" cy="972000"/>
        </p:xfrm>
        <a:graphic>
          <a:graphicData uri="http://schemas.openxmlformats.org/drawingml/2006/chart">
            <c:chart xmlns:c="http://schemas.openxmlformats.org/drawingml/2006/chart" xmlns:r="http://schemas.openxmlformats.org/officeDocument/2006/relationships" r:id="rId7"/>
          </a:graphicData>
        </a:graphic>
      </p:graphicFrame>
      <p:sp>
        <p:nvSpPr>
          <p:cNvPr id="25" name="TextBox 24">
            <a:extLst>
              <a:ext uri="{FF2B5EF4-FFF2-40B4-BE49-F238E27FC236}">
                <a16:creationId xmlns:a16="http://schemas.microsoft.com/office/drawing/2014/main" xmlns="" id="{4C3C76ED-E263-4E00-B75D-964CFB729E78}"/>
              </a:ext>
            </a:extLst>
          </p:cNvPr>
          <p:cNvSpPr txBox="1"/>
          <p:nvPr/>
        </p:nvSpPr>
        <p:spPr>
          <a:xfrm>
            <a:off x="6198274" y="1821470"/>
            <a:ext cx="7005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a:ln>
                  <a:noFill/>
                </a:ln>
                <a:solidFill>
                  <a:srgbClr val="001E28">
                    <a:lumMod val="75000"/>
                    <a:lumOff val="25000"/>
                  </a:srgbClr>
                </a:solidFill>
                <a:effectLst/>
                <a:uLnTx/>
                <a:uFillTx/>
                <a:latin typeface="Open Sans" panose="020B0606030504020204" pitchFamily="34" charset="0"/>
                <a:ea typeface="+mn-ea"/>
                <a:cs typeface="+mn-cs"/>
              </a:rPr>
              <a:t>75%</a:t>
            </a:r>
          </a:p>
        </p:txBody>
      </p:sp>
      <p:graphicFrame>
        <p:nvGraphicFramePr>
          <p:cNvPr id="26" name="Chart 25">
            <a:extLst>
              <a:ext uri="{FF2B5EF4-FFF2-40B4-BE49-F238E27FC236}">
                <a16:creationId xmlns:a16="http://schemas.microsoft.com/office/drawing/2014/main" xmlns="" id="{82D69761-A161-4579-B154-681BCB2D2384}"/>
              </a:ext>
            </a:extLst>
          </p:cNvPr>
          <p:cNvGraphicFramePr/>
          <p:nvPr/>
        </p:nvGraphicFramePr>
        <p:xfrm>
          <a:off x="7160908" y="1489358"/>
          <a:ext cx="1968500" cy="972000"/>
        </p:xfrm>
        <a:graphic>
          <a:graphicData uri="http://schemas.openxmlformats.org/drawingml/2006/chart">
            <c:chart xmlns:c="http://schemas.openxmlformats.org/drawingml/2006/chart" xmlns:r="http://schemas.openxmlformats.org/officeDocument/2006/relationships" r:id="rId8"/>
          </a:graphicData>
        </a:graphic>
      </p:graphicFrame>
      <p:sp>
        <p:nvSpPr>
          <p:cNvPr id="30" name="TextBox 29">
            <a:extLst>
              <a:ext uri="{FF2B5EF4-FFF2-40B4-BE49-F238E27FC236}">
                <a16:creationId xmlns:a16="http://schemas.microsoft.com/office/drawing/2014/main" xmlns="" id="{4C106E5C-AFAF-4702-AF01-D95D55179561}"/>
              </a:ext>
            </a:extLst>
          </p:cNvPr>
          <p:cNvSpPr txBox="1"/>
          <p:nvPr/>
        </p:nvSpPr>
        <p:spPr>
          <a:xfrm>
            <a:off x="8571732" y="1821470"/>
            <a:ext cx="7005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a:ln>
                  <a:noFill/>
                </a:ln>
                <a:solidFill>
                  <a:prstClr val="black">
                    <a:lumMod val="85000"/>
                    <a:lumOff val="15000"/>
                  </a:prstClr>
                </a:solidFill>
                <a:effectLst/>
                <a:uLnTx/>
                <a:uFillTx/>
                <a:latin typeface="Open Sans" panose="020B0606030504020204" pitchFamily="34" charset="0"/>
                <a:ea typeface="+mn-ea"/>
                <a:cs typeface="+mn-cs"/>
              </a:rPr>
              <a:t>100%</a:t>
            </a:r>
          </a:p>
        </p:txBody>
      </p:sp>
      <p:graphicFrame>
        <p:nvGraphicFramePr>
          <p:cNvPr id="41" name="Chart 40">
            <a:extLst>
              <a:ext uri="{FF2B5EF4-FFF2-40B4-BE49-F238E27FC236}">
                <a16:creationId xmlns:a16="http://schemas.microsoft.com/office/drawing/2014/main" xmlns="" id="{61B94C9C-CA8A-4DAB-906C-90E77BF37E22}"/>
              </a:ext>
            </a:extLst>
          </p:cNvPr>
          <p:cNvGraphicFramePr/>
          <p:nvPr/>
        </p:nvGraphicFramePr>
        <p:xfrm>
          <a:off x="9707916" y="1489358"/>
          <a:ext cx="1968500" cy="972000"/>
        </p:xfrm>
        <a:graphic>
          <a:graphicData uri="http://schemas.openxmlformats.org/drawingml/2006/chart">
            <c:chart xmlns:c="http://schemas.openxmlformats.org/drawingml/2006/chart" xmlns:r="http://schemas.openxmlformats.org/officeDocument/2006/relationships" r:id="rId9"/>
          </a:graphicData>
        </a:graphic>
      </p:graphicFrame>
      <p:sp>
        <p:nvSpPr>
          <p:cNvPr id="43" name="TextBox 42">
            <a:extLst>
              <a:ext uri="{FF2B5EF4-FFF2-40B4-BE49-F238E27FC236}">
                <a16:creationId xmlns:a16="http://schemas.microsoft.com/office/drawing/2014/main" xmlns="" id="{40B01FE7-5D28-4FCD-9180-F84E071F8BD9}"/>
              </a:ext>
            </a:extLst>
          </p:cNvPr>
          <p:cNvSpPr txBox="1"/>
          <p:nvPr/>
        </p:nvSpPr>
        <p:spPr>
          <a:xfrm>
            <a:off x="11118740" y="1821470"/>
            <a:ext cx="7005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a:ln>
                  <a:noFill/>
                </a:ln>
                <a:solidFill>
                  <a:srgbClr val="8B0E3A"/>
                </a:solidFill>
                <a:effectLst/>
                <a:uLnTx/>
                <a:uFillTx/>
                <a:latin typeface="Open Sans" panose="020B0606030504020204" pitchFamily="34" charset="0"/>
                <a:ea typeface="+mn-ea"/>
                <a:cs typeface="+mn-cs"/>
              </a:rPr>
              <a:t>57%</a:t>
            </a:r>
          </a:p>
        </p:txBody>
      </p:sp>
      <p:sp>
        <p:nvSpPr>
          <p:cNvPr id="45" name="TextBox 44">
            <a:extLst>
              <a:ext uri="{FF2B5EF4-FFF2-40B4-BE49-F238E27FC236}">
                <a16:creationId xmlns:a16="http://schemas.microsoft.com/office/drawing/2014/main" xmlns="" id="{E7BBCA81-F220-482D-B9C4-85D596761606}"/>
              </a:ext>
            </a:extLst>
          </p:cNvPr>
          <p:cNvSpPr txBox="1"/>
          <p:nvPr/>
        </p:nvSpPr>
        <p:spPr>
          <a:xfrm>
            <a:off x="18170" y="1786828"/>
            <a:ext cx="2174645"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Open Sans"/>
                <a:ea typeface="+mn-ea"/>
                <a:cs typeface="+mn-cs"/>
              </a:rPr>
              <a:t>Keep any business records</a:t>
            </a:r>
            <a:endParaRPr kumimoji="0" lang="en-ZA" sz="1400" b="1" i="0" u="none" strike="noStrike" kern="1200" cap="none" spc="0" normalizeH="0" baseline="0" noProof="0">
              <a:ln>
                <a:noFill/>
              </a:ln>
              <a:solidFill>
                <a:prstClr val="black"/>
              </a:solidFill>
              <a:effectLst/>
              <a:uLnTx/>
              <a:uFillTx/>
              <a:latin typeface="Open Sans"/>
              <a:ea typeface="+mn-ea"/>
              <a:cs typeface="+mn-cs"/>
            </a:endParaRPr>
          </a:p>
        </p:txBody>
      </p:sp>
      <p:cxnSp>
        <p:nvCxnSpPr>
          <p:cNvPr id="52" name="Straight Connector 51">
            <a:extLst>
              <a:ext uri="{FF2B5EF4-FFF2-40B4-BE49-F238E27FC236}">
                <a16:creationId xmlns:a16="http://schemas.microsoft.com/office/drawing/2014/main" xmlns="" id="{C10C11B6-2330-4A35-81E1-B75BAF507FC9}"/>
              </a:ext>
            </a:extLst>
          </p:cNvPr>
          <p:cNvCxnSpPr>
            <a:cxnSpLocks/>
          </p:cNvCxnSpPr>
          <p:nvPr/>
        </p:nvCxnSpPr>
        <p:spPr>
          <a:xfrm flipH="1">
            <a:off x="64418" y="2466074"/>
            <a:ext cx="11830654" cy="0"/>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47" name="Chart 46">
            <a:extLst>
              <a:ext uri="{FF2B5EF4-FFF2-40B4-BE49-F238E27FC236}">
                <a16:creationId xmlns:a16="http://schemas.microsoft.com/office/drawing/2014/main" xmlns="" id="{8EB2B440-5F04-46F7-8336-5306029AE010}"/>
              </a:ext>
            </a:extLst>
          </p:cNvPr>
          <p:cNvGraphicFramePr/>
          <p:nvPr/>
        </p:nvGraphicFramePr>
        <p:xfrm>
          <a:off x="114216" y="2461125"/>
          <a:ext cx="4624878" cy="3856697"/>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6" name="Table 55">
            <a:extLst>
              <a:ext uri="{FF2B5EF4-FFF2-40B4-BE49-F238E27FC236}">
                <a16:creationId xmlns:a16="http://schemas.microsoft.com/office/drawing/2014/main" xmlns="" id="{EE182BBF-9ACE-4931-B3E4-0297B11F4B16}"/>
              </a:ext>
            </a:extLst>
          </p:cNvPr>
          <p:cNvGraphicFramePr>
            <a:graphicFrameLocks noGrp="1"/>
          </p:cNvGraphicFramePr>
          <p:nvPr/>
        </p:nvGraphicFramePr>
        <p:xfrm>
          <a:off x="0" y="2632164"/>
          <a:ext cx="2188790" cy="3564000"/>
        </p:xfrm>
        <a:graphic>
          <a:graphicData uri="http://schemas.openxmlformats.org/drawingml/2006/table">
            <a:tbl>
              <a:tblPr>
                <a:tableStyleId>{5C22544A-7EE6-4342-B048-85BDC9FD1C3A}</a:tableStyleId>
              </a:tblPr>
              <a:tblGrid>
                <a:gridCol w="2188790">
                  <a:extLst>
                    <a:ext uri="{9D8B030D-6E8A-4147-A177-3AD203B41FA5}">
                      <a16:colId xmlns:a16="http://schemas.microsoft.com/office/drawing/2014/main" xmlns="" val="3747131080"/>
                    </a:ext>
                  </a:extLst>
                </a:gridCol>
              </a:tblGrid>
              <a:tr h="445500">
                <a:tc>
                  <a:txBody>
                    <a:bodyPr/>
                    <a:lstStyle/>
                    <a:p>
                      <a:pPr algn="r" fontAlgn="b"/>
                      <a:r>
                        <a:rPr lang="en-ZA" sz="1200" u="none" strike="noStrike" dirty="0">
                          <a:effectLst/>
                        </a:rPr>
                        <a:t>Personal notes</a:t>
                      </a:r>
                      <a:endParaRPr lang="en-ZA" sz="1200" b="0"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354268568"/>
                  </a:ext>
                </a:extLst>
              </a:tr>
              <a:tr h="445500">
                <a:tc>
                  <a:txBody>
                    <a:bodyPr/>
                    <a:lstStyle/>
                    <a:p>
                      <a:pPr algn="r" fontAlgn="b"/>
                      <a:r>
                        <a:rPr lang="en-ZA" sz="1200" u="none" strike="noStrike">
                          <a:effectLst/>
                        </a:rPr>
                        <a:t>Cash sales and receipts</a:t>
                      </a:r>
                      <a:endParaRPr lang="en-ZA" sz="12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13685566"/>
                  </a:ext>
                </a:extLst>
              </a:tr>
              <a:tr h="445500">
                <a:tc>
                  <a:txBody>
                    <a:bodyPr/>
                    <a:lstStyle/>
                    <a:p>
                      <a:pPr algn="r" fontAlgn="b"/>
                      <a:r>
                        <a:rPr lang="en-US" sz="1200" u="none" strike="noStrike">
                          <a:effectLst/>
                        </a:rPr>
                        <a:t>Sales book and monthly sales ledger</a:t>
                      </a:r>
                      <a:endParaRPr lang="en-US" sz="12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885791960"/>
                  </a:ext>
                </a:extLst>
              </a:tr>
              <a:tr h="445500">
                <a:tc>
                  <a:txBody>
                    <a:bodyPr/>
                    <a:lstStyle/>
                    <a:p>
                      <a:pPr algn="r" fontAlgn="b"/>
                      <a:r>
                        <a:rPr lang="en-US" sz="1200" u="none" strike="noStrike">
                          <a:effectLst/>
                        </a:rPr>
                        <a:t>Purchases book &amp; monthly purchases ledger</a:t>
                      </a:r>
                      <a:endParaRPr lang="en-US" sz="12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557145446"/>
                  </a:ext>
                </a:extLst>
              </a:tr>
              <a:tr h="445500">
                <a:tc>
                  <a:txBody>
                    <a:bodyPr/>
                    <a:lstStyle/>
                    <a:p>
                      <a:pPr algn="r" fontAlgn="b"/>
                      <a:r>
                        <a:rPr lang="en-ZA" sz="1200" u="none" strike="noStrike">
                          <a:effectLst/>
                        </a:rPr>
                        <a:t>Cashbook and petty cashbook </a:t>
                      </a:r>
                      <a:endParaRPr lang="en-ZA" sz="12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581329646"/>
                  </a:ext>
                </a:extLst>
              </a:tr>
              <a:tr h="445500">
                <a:tc>
                  <a:txBody>
                    <a:bodyPr/>
                    <a:lstStyle/>
                    <a:p>
                      <a:pPr algn="r" fontAlgn="b"/>
                      <a:r>
                        <a:rPr lang="en-ZA" sz="1200" u="none" strike="noStrike" dirty="0">
                          <a:effectLst/>
                        </a:rPr>
                        <a:t>Bank reconciliation statements</a:t>
                      </a:r>
                      <a:endParaRPr lang="en-ZA" sz="1200" b="0"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214263933"/>
                  </a:ext>
                </a:extLst>
              </a:tr>
              <a:tr h="445500">
                <a:tc>
                  <a:txBody>
                    <a:bodyPr/>
                    <a:lstStyle/>
                    <a:p>
                      <a:pPr algn="r" fontAlgn="b"/>
                      <a:r>
                        <a:rPr lang="en-ZA" sz="1200" u="none" strike="noStrike">
                          <a:effectLst/>
                        </a:rPr>
                        <a:t>Complete set of accounts</a:t>
                      </a:r>
                      <a:endParaRPr lang="en-ZA" sz="12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392098232"/>
                  </a:ext>
                </a:extLst>
              </a:tr>
              <a:tr h="445500">
                <a:tc>
                  <a:txBody>
                    <a:bodyPr/>
                    <a:lstStyle/>
                    <a:p>
                      <a:pPr algn="r" fontAlgn="b"/>
                      <a:r>
                        <a:rPr lang="en-ZA" sz="1200" u="none" strike="noStrike">
                          <a:effectLst/>
                        </a:rPr>
                        <a:t>External Accountancy Services</a:t>
                      </a:r>
                      <a:endParaRPr lang="en-ZA" sz="1200" b="0"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973898021"/>
                  </a:ext>
                </a:extLst>
              </a:tr>
            </a:tbl>
          </a:graphicData>
        </a:graphic>
      </p:graphicFrame>
      <p:cxnSp>
        <p:nvCxnSpPr>
          <p:cNvPr id="62" name="Straight Connector 61">
            <a:extLst>
              <a:ext uri="{FF2B5EF4-FFF2-40B4-BE49-F238E27FC236}">
                <a16:creationId xmlns:a16="http://schemas.microsoft.com/office/drawing/2014/main" xmlns="" id="{3D9B2B58-A38F-4DD2-A6D3-C3D651663AFF}"/>
              </a:ext>
            </a:extLst>
          </p:cNvPr>
          <p:cNvCxnSpPr>
            <a:cxnSpLocks/>
          </p:cNvCxnSpPr>
          <p:nvPr/>
        </p:nvCxnSpPr>
        <p:spPr>
          <a:xfrm flipH="1">
            <a:off x="77491" y="308837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31654483-F6AD-4E4A-95F0-901EC1C3D101}"/>
              </a:ext>
            </a:extLst>
          </p:cNvPr>
          <p:cNvCxnSpPr>
            <a:cxnSpLocks/>
          </p:cNvCxnSpPr>
          <p:nvPr/>
        </p:nvCxnSpPr>
        <p:spPr>
          <a:xfrm flipH="1">
            <a:off x="77491" y="3532879"/>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3AC9C5D0-D0F1-4E3E-BA29-83E0CDD209C6}"/>
              </a:ext>
            </a:extLst>
          </p:cNvPr>
          <p:cNvCxnSpPr>
            <a:cxnSpLocks/>
          </p:cNvCxnSpPr>
          <p:nvPr/>
        </p:nvCxnSpPr>
        <p:spPr>
          <a:xfrm flipH="1">
            <a:off x="77491" y="397738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974937EE-6043-4832-9279-047F0728647E}"/>
              </a:ext>
            </a:extLst>
          </p:cNvPr>
          <p:cNvCxnSpPr>
            <a:cxnSpLocks/>
          </p:cNvCxnSpPr>
          <p:nvPr/>
        </p:nvCxnSpPr>
        <p:spPr>
          <a:xfrm flipH="1">
            <a:off x="77491" y="4421889"/>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9D864B12-8712-42B7-BE08-0327835E844F}"/>
              </a:ext>
            </a:extLst>
          </p:cNvPr>
          <p:cNvCxnSpPr>
            <a:cxnSpLocks/>
          </p:cNvCxnSpPr>
          <p:nvPr/>
        </p:nvCxnSpPr>
        <p:spPr>
          <a:xfrm flipH="1">
            <a:off x="77491" y="4866394"/>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DFF3CD5A-5305-460C-BEB7-38A96F29444A}"/>
              </a:ext>
            </a:extLst>
          </p:cNvPr>
          <p:cNvCxnSpPr>
            <a:cxnSpLocks/>
          </p:cNvCxnSpPr>
          <p:nvPr/>
        </p:nvCxnSpPr>
        <p:spPr>
          <a:xfrm flipH="1">
            <a:off x="77491" y="5310899"/>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81082FD6-7C97-4D06-A39E-006D0679F7C4}"/>
              </a:ext>
            </a:extLst>
          </p:cNvPr>
          <p:cNvCxnSpPr>
            <a:cxnSpLocks/>
          </p:cNvCxnSpPr>
          <p:nvPr/>
        </p:nvCxnSpPr>
        <p:spPr>
          <a:xfrm flipH="1">
            <a:off x="77491" y="5755402"/>
            <a:ext cx="11830654"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80DC1A1E-2ACB-4340-AF02-EF075086285D}"/>
              </a:ext>
            </a:extLst>
          </p:cNvPr>
          <p:cNvSpPr txBox="1"/>
          <p:nvPr/>
        </p:nvSpPr>
        <p:spPr>
          <a:xfrm>
            <a:off x="653095" y="6393206"/>
            <a:ext cx="62266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a:ln>
                  <a:noFill/>
                </a:ln>
                <a:solidFill>
                  <a:prstClr val="black">
                    <a:lumMod val="65000"/>
                    <a:lumOff val="35000"/>
                  </a:prstClr>
                </a:solidFill>
                <a:effectLst/>
                <a:uLnTx/>
                <a:uFillTx/>
                <a:latin typeface="Open Sans"/>
                <a:ea typeface="+mn-ea"/>
                <a:cs typeface="+mn-cs"/>
              </a:rPr>
              <a:t>Source: MSME Survey 2016</a:t>
            </a:r>
          </a:p>
        </p:txBody>
      </p:sp>
      <p:sp>
        <p:nvSpPr>
          <p:cNvPr id="4" name="TextBox 3">
            <a:extLst>
              <a:ext uri="{FF2B5EF4-FFF2-40B4-BE49-F238E27FC236}">
                <a16:creationId xmlns:a16="http://schemas.microsoft.com/office/drawing/2014/main" xmlns="" id="{72F00622-817A-4F66-A345-1748AC27DBB3}"/>
              </a:ext>
            </a:extLst>
          </p:cNvPr>
          <p:cNvSpPr txBox="1"/>
          <p:nvPr/>
        </p:nvSpPr>
        <p:spPr>
          <a:xfrm>
            <a:off x="2390408" y="787276"/>
            <a:ext cx="2202984"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50000"/>
                  </a:srgbClr>
                </a:solidFill>
                <a:effectLst/>
                <a:uLnTx/>
                <a:uFillTx/>
                <a:latin typeface="Open Sans"/>
                <a:ea typeface="+mn-ea"/>
                <a:cs typeface="+mn-cs"/>
              </a:rPr>
              <a:t>MOSTLY INFORMAL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FFFFFF">
                    <a:lumMod val="50000"/>
                  </a:srgbClr>
                </a:solidFill>
                <a:effectLst/>
                <a:uLnTx/>
                <a:uFillTx/>
                <a:latin typeface="Open Sans"/>
                <a:ea typeface="+mn-ea"/>
                <a:cs typeface="+mn-cs"/>
              </a:rPr>
              <a:t>770,000 enterprises</a:t>
            </a:r>
          </a:p>
        </p:txBody>
      </p:sp>
      <p:sp>
        <p:nvSpPr>
          <p:cNvPr id="6" name="TextBox 5">
            <a:extLst>
              <a:ext uri="{FF2B5EF4-FFF2-40B4-BE49-F238E27FC236}">
                <a16:creationId xmlns:a16="http://schemas.microsoft.com/office/drawing/2014/main" xmlns="" id="{5AA92FCC-E5E0-4C27-B9D4-C8C79ACE839D}"/>
              </a:ext>
            </a:extLst>
          </p:cNvPr>
          <p:cNvSpPr txBox="1"/>
          <p:nvPr/>
        </p:nvSpPr>
        <p:spPr>
          <a:xfrm>
            <a:off x="4855520" y="799134"/>
            <a:ext cx="2249570"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001E28">
                    <a:lumMod val="75000"/>
                    <a:lumOff val="25000"/>
                  </a:srgbClr>
                </a:solidFill>
                <a:effectLst/>
                <a:uLnTx/>
                <a:uFillTx/>
                <a:latin typeface="Open Sans"/>
                <a:ea typeface="+mn-ea"/>
                <a:cs typeface="+mn-cs"/>
              </a:rPr>
              <a:t>IN BETWEENS</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001E28">
                    <a:lumMod val="75000"/>
                    <a:lumOff val="25000"/>
                  </a:srgbClr>
                </a:solidFill>
                <a:effectLst/>
                <a:uLnTx/>
                <a:uFillTx/>
                <a:latin typeface="Open Sans"/>
                <a:ea typeface="+mn-ea"/>
                <a:cs typeface="+mn-cs"/>
              </a:rPr>
              <a:t>200,000 enterprises</a:t>
            </a:r>
          </a:p>
        </p:txBody>
      </p:sp>
      <p:sp>
        <p:nvSpPr>
          <p:cNvPr id="8" name="TextBox 7">
            <a:extLst>
              <a:ext uri="{FF2B5EF4-FFF2-40B4-BE49-F238E27FC236}">
                <a16:creationId xmlns:a16="http://schemas.microsoft.com/office/drawing/2014/main" xmlns="" id="{1E80C777-9B79-448C-90CA-406A3C2E8024}"/>
              </a:ext>
            </a:extLst>
          </p:cNvPr>
          <p:cNvSpPr txBox="1"/>
          <p:nvPr/>
        </p:nvSpPr>
        <p:spPr>
          <a:xfrm>
            <a:off x="7443419" y="799134"/>
            <a:ext cx="1982551"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prstClr val="black">
                    <a:lumMod val="75000"/>
                    <a:lumOff val="25000"/>
                  </a:prstClr>
                </a:solidFill>
                <a:effectLst/>
                <a:uLnTx/>
                <a:uFillTx/>
                <a:latin typeface="Open Sans"/>
                <a:ea typeface="+mn-ea"/>
                <a:cs typeface="+mn-cs"/>
              </a:rPr>
              <a:t>MOSTLY FORMAL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prstClr val="black">
                    <a:lumMod val="75000"/>
                    <a:lumOff val="25000"/>
                  </a:prstClr>
                </a:solidFill>
                <a:effectLst/>
                <a:uLnTx/>
                <a:uFillTx/>
                <a:latin typeface="Open Sans"/>
                <a:ea typeface="+mn-ea"/>
                <a:cs typeface="+mn-cs"/>
              </a:rPr>
              <a:t>80,000 enterprises</a:t>
            </a:r>
          </a:p>
        </p:txBody>
      </p:sp>
      <p:sp>
        <p:nvSpPr>
          <p:cNvPr id="9" name="TextBox 8">
            <a:extLst>
              <a:ext uri="{FF2B5EF4-FFF2-40B4-BE49-F238E27FC236}">
                <a16:creationId xmlns:a16="http://schemas.microsoft.com/office/drawing/2014/main" xmlns="" id="{E48D4592-6860-4CE3-A578-51FDE3E535D8}"/>
              </a:ext>
            </a:extLst>
          </p:cNvPr>
          <p:cNvSpPr txBox="1"/>
          <p:nvPr/>
        </p:nvSpPr>
        <p:spPr>
          <a:xfrm>
            <a:off x="10011715" y="799134"/>
            <a:ext cx="1828800" cy="6223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600" b="1" i="0" u="none" strike="noStrike" kern="1200" cap="none" spc="0" normalizeH="0" baseline="0" noProof="0">
                <a:ln>
                  <a:noFill/>
                </a:ln>
                <a:solidFill>
                  <a:srgbClr val="8B0E3A"/>
                </a:solidFill>
                <a:effectLst/>
                <a:uLnTx/>
                <a:uFillTx/>
                <a:latin typeface="Open Sans"/>
                <a:ea typeface="+mn-ea"/>
                <a:cs typeface="+mn-cs"/>
              </a:rPr>
              <a:t>NAIROBI TOTAL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ZA" sz="1400" b="0" i="1" u="none" strike="noStrike" kern="1200" cap="none" spc="0" normalizeH="0" baseline="0" noProof="0">
                <a:ln>
                  <a:noFill/>
                </a:ln>
                <a:solidFill>
                  <a:srgbClr val="8B0E3A"/>
                </a:solidFill>
                <a:effectLst/>
                <a:uLnTx/>
                <a:uFillTx/>
                <a:latin typeface="Open Sans"/>
                <a:ea typeface="+mn-ea"/>
                <a:cs typeface="+mn-cs"/>
              </a:rPr>
              <a:t>1 M enterprises</a:t>
            </a:r>
          </a:p>
        </p:txBody>
      </p:sp>
    </p:spTree>
    <p:extLst>
      <p:ext uri="{BB962C8B-B14F-4D97-AF65-F5344CB8AC3E}">
        <p14:creationId xmlns:p14="http://schemas.microsoft.com/office/powerpoint/2010/main" val="27930357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872DAEDB-276A-4DBB-8A86-B0F432CDFBC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7" name="Text Placeholder 2">
            <a:extLst>
              <a:ext uri="{FF2B5EF4-FFF2-40B4-BE49-F238E27FC236}">
                <a16:creationId xmlns:a16="http://schemas.microsoft.com/office/drawing/2014/main" xmlns="" id="{2E5C8FCF-E503-4503-B5E8-6D5AFAC46DF7}"/>
              </a:ext>
            </a:extLst>
          </p:cNvPr>
          <p:cNvSpPr>
            <a:spLocks noGrp="1"/>
          </p:cNvSpPr>
          <p:nvPr>
            <p:ph type="body" sz="quarter" idx="10"/>
          </p:nvPr>
        </p:nvSpPr>
        <p:spPr>
          <a:xfrm>
            <a:off x="1063227" y="321211"/>
            <a:ext cx="9797042" cy="493099"/>
          </a:xfrm>
        </p:spPr>
        <p:txBody>
          <a:bodyPr/>
          <a:lstStyle/>
          <a:p>
            <a:r>
              <a:rPr lang="en-ZA" b="1"/>
              <a:t>Record keeping</a:t>
            </a:r>
          </a:p>
        </p:txBody>
      </p:sp>
      <p:pic>
        <p:nvPicPr>
          <p:cNvPr id="8" name="Picture 7" descr="A close up of a logo&#10;&#10;Description automatically generated">
            <a:extLst>
              <a:ext uri="{FF2B5EF4-FFF2-40B4-BE49-F238E27FC236}">
                <a16:creationId xmlns:a16="http://schemas.microsoft.com/office/drawing/2014/main" xmlns="" id="{C322A361-6010-4C60-889C-34FC2D68E0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5874" y="358135"/>
            <a:ext cx="516822" cy="434166"/>
          </a:xfrm>
          <a:prstGeom prst="rect">
            <a:avLst/>
          </a:prstGeom>
          <a:ln>
            <a:noFill/>
          </a:ln>
        </p:spPr>
      </p:pic>
      <p:sp>
        <p:nvSpPr>
          <p:cNvPr id="10" name="TextBox 9">
            <a:extLst>
              <a:ext uri="{FF2B5EF4-FFF2-40B4-BE49-F238E27FC236}">
                <a16:creationId xmlns:a16="http://schemas.microsoft.com/office/drawing/2014/main" xmlns="" id="{00A4CACF-ADE0-4E69-ABBF-0DC8CB83613E}"/>
              </a:ext>
            </a:extLst>
          </p:cNvPr>
          <p:cNvSpPr txBox="1"/>
          <p:nvPr/>
        </p:nvSpPr>
        <p:spPr>
          <a:xfrm>
            <a:off x="307520" y="1161495"/>
            <a:ext cx="6390735" cy="53399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Businesses operating ‘more informally’ often keep no records</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300" b="1" i="0" u="none" strike="noStrike" kern="1200" cap="none" spc="0" normalizeH="0" baseline="0" noProof="0" dirty="0">
                <a:ln>
                  <a:noFill/>
                </a:ln>
                <a:solidFill>
                  <a:prstClr val="black"/>
                </a:solidFill>
                <a:effectLst/>
                <a:uLnTx/>
                <a:uFillTx/>
                <a:latin typeface="Open Sans"/>
                <a:ea typeface="+mn-ea"/>
                <a:cs typeface="+mn-cs"/>
              </a:rPr>
              <a:t>View the task as unnecessary </a:t>
            </a:r>
            <a:r>
              <a:rPr kumimoji="0" lang="en-ZA" sz="1300" b="0" i="0" u="none" strike="noStrike" kern="1200" cap="none" spc="0" normalizeH="0" baseline="0" noProof="0" dirty="0">
                <a:ln>
                  <a:noFill/>
                </a:ln>
                <a:solidFill>
                  <a:prstClr val="black"/>
                </a:solidFill>
                <a:effectLst/>
                <a:uLnTx/>
                <a:uFillTx/>
                <a:latin typeface="Open Sans"/>
                <a:ea typeface="+mn-ea"/>
                <a:cs typeface="+mn-cs"/>
              </a:rPr>
              <a:t>and report that they keep track ‘in their heads’</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Also assume that record keeping is </a:t>
            </a:r>
            <a:r>
              <a:rPr kumimoji="0" lang="en-ZA" sz="1300" b="1" i="0" u="none" strike="noStrike" kern="1200" cap="none" spc="0" normalizeH="0" baseline="0" noProof="0" dirty="0">
                <a:ln>
                  <a:noFill/>
                </a:ln>
                <a:solidFill>
                  <a:prstClr val="black"/>
                </a:solidFill>
                <a:effectLst/>
                <a:uLnTx/>
                <a:uFillTx/>
                <a:latin typeface="Open Sans"/>
                <a:ea typeface="+mn-ea"/>
                <a:cs typeface="+mn-cs"/>
              </a:rPr>
              <a:t>only necessary for larger businesses</a:t>
            </a:r>
            <a:r>
              <a:rPr kumimoji="0" lang="en-ZA" sz="1300" b="0" i="0" u="none" strike="noStrike" kern="1200" cap="none" spc="0" normalizeH="0" baseline="0" noProof="0" dirty="0">
                <a:ln>
                  <a:noFill/>
                </a:ln>
                <a:solidFill>
                  <a:prstClr val="black"/>
                </a:solidFill>
                <a:effectLst/>
                <a:uLnTx/>
                <a:uFillTx/>
                <a:latin typeface="Open Sans"/>
                <a:ea typeface="+mn-ea"/>
                <a:cs typeface="+mn-cs"/>
              </a:rPr>
              <a:t> that have employees</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ZA" sz="200" b="0" i="0" u="none" strike="noStrike" kern="1200" cap="none" spc="0" normalizeH="0" baseline="0" noProof="0" dirty="0">
                <a:ln>
                  <a:noFill/>
                </a:ln>
                <a:solidFill>
                  <a:prstClr val="black"/>
                </a:solidFill>
                <a:effectLst/>
                <a:uLnTx/>
                <a:uFillTx/>
                <a:latin typeface="Open Sans"/>
                <a:ea typeface="+mn-ea"/>
                <a:cs typeface="+mn-cs"/>
              </a:rPr>
              <a:t> </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But, the majority of businesses interviewed in this study report keeping basic records</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Typically with the purpose to keep track of business cash flows and profits and to </a:t>
            </a:r>
            <a:r>
              <a:rPr kumimoji="0" lang="en-ZA" sz="1300" b="1" i="0" u="none" strike="noStrike" kern="1200" cap="none" spc="0" normalizeH="0" baseline="0" noProof="0" dirty="0">
                <a:ln>
                  <a:noFill/>
                </a:ln>
                <a:solidFill>
                  <a:prstClr val="black"/>
                </a:solidFill>
                <a:effectLst/>
                <a:uLnTx/>
                <a:uFillTx/>
                <a:latin typeface="Open Sans"/>
                <a:ea typeface="+mn-ea"/>
                <a:cs typeface="+mn-cs"/>
              </a:rPr>
              <a:t>use the records to access credit</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ZA" sz="200" b="0" i="0" u="none" strike="noStrike" kern="1200" cap="none" spc="0" normalizeH="0" baseline="0" noProof="0" dirty="0">
                <a:ln>
                  <a:noFill/>
                </a:ln>
                <a:solidFill>
                  <a:prstClr val="black"/>
                </a:solidFill>
                <a:effectLst/>
                <a:uLnTx/>
                <a:uFillTx/>
                <a:latin typeface="Open Sans"/>
                <a:ea typeface="+mn-ea"/>
                <a:cs typeface="+mn-cs"/>
              </a:rPr>
              <a:t> </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Records are generally hand written</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300" b="1" i="0" u="none" strike="noStrike" kern="1200" cap="none" spc="0" normalizeH="0" baseline="0" noProof="0" dirty="0">
                <a:ln>
                  <a:noFill/>
                </a:ln>
                <a:solidFill>
                  <a:prstClr val="black"/>
                </a:solidFill>
                <a:effectLst/>
                <a:uLnTx/>
                <a:uFillTx/>
                <a:latin typeface="Open Sans"/>
                <a:ea typeface="+mn-ea"/>
                <a:cs typeface="+mn-cs"/>
              </a:rPr>
              <a:t>None of the businesses interviewed makes use of computer or digital systems </a:t>
            </a:r>
            <a:r>
              <a:rPr kumimoji="0" lang="en-ZA" sz="1300" b="0" i="0" u="none" strike="noStrike" kern="1200" cap="none" spc="0" normalizeH="0" baseline="0" noProof="0" dirty="0">
                <a:ln>
                  <a:noFill/>
                </a:ln>
                <a:solidFill>
                  <a:prstClr val="black"/>
                </a:solidFill>
                <a:effectLst/>
                <a:uLnTx/>
                <a:uFillTx/>
                <a:latin typeface="Open Sans"/>
                <a:ea typeface="+mn-ea"/>
                <a:cs typeface="+mn-cs"/>
              </a:rPr>
              <a:t>aside from Till numbers, which were highlighted as being useful for record keeping purposes</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One business owner gets help from her husband to move her records onto a computer every evening,  she uses these records to access credit</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ZA" sz="200" b="0" i="0" u="none" strike="noStrike" kern="1200" cap="none" spc="0" normalizeH="0" baseline="0" noProof="0" dirty="0">
                <a:ln>
                  <a:noFill/>
                </a:ln>
                <a:solidFill>
                  <a:prstClr val="black"/>
                </a:solidFill>
                <a:effectLst/>
                <a:uLnTx/>
                <a:uFillTx/>
                <a:latin typeface="Open Sans"/>
                <a:ea typeface="+mn-ea"/>
                <a:cs typeface="+mn-cs"/>
              </a:rPr>
              <a:t> </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Reasons for not using a computer include:</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ZA" sz="1300" dirty="0">
                <a:solidFill>
                  <a:prstClr val="black"/>
                </a:solidFill>
                <a:latin typeface="Open Sans"/>
              </a:rPr>
              <a:t>Perceived to be only necessary for </a:t>
            </a:r>
            <a:r>
              <a:rPr kumimoji="0" lang="en-ZA" sz="1300" b="0" i="0" u="none" strike="noStrike" kern="1200" cap="none" spc="0" normalizeH="0" baseline="0" noProof="0" dirty="0">
                <a:ln>
                  <a:noFill/>
                </a:ln>
                <a:solidFill>
                  <a:prstClr val="black"/>
                </a:solidFill>
                <a:effectLst/>
                <a:uLnTx/>
                <a:uFillTx/>
                <a:latin typeface="Open Sans"/>
                <a:ea typeface="+mn-ea"/>
                <a:cs typeface="+mn-cs"/>
              </a:rPr>
              <a:t>big businesses</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Cost - many believe that they cannot afford such a system</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Practical challenges - cannot safely keep a computer system at their premises, difficult to operate if in a temporary location</a:t>
            </a:r>
          </a:p>
        </p:txBody>
      </p:sp>
      <p:sp>
        <p:nvSpPr>
          <p:cNvPr id="12" name="TextBox 11">
            <a:extLst>
              <a:ext uri="{FF2B5EF4-FFF2-40B4-BE49-F238E27FC236}">
                <a16:creationId xmlns:a16="http://schemas.microsoft.com/office/drawing/2014/main" xmlns="" id="{51E769FE-8D04-4C1F-BBA3-6595CC9279EB}"/>
              </a:ext>
            </a:extLst>
          </p:cNvPr>
          <p:cNvSpPr txBox="1"/>
          <p:nvPr/>
        </p:nvSpPr>
        <p:spPr>
          <a:xfrm>
            <a:off x="7158806" y="5167220"/>
            <a:ext cx="4680000" cy="1021690"/>
          </a:xfrm>
          <a:prstGeom prst="rect">
            <a:avLst/>
          </a:prstGeom>
          <a:solidFill>
            <a:schemeClr val="bg1"/>
          </a:solidFill>
        </p:spPr>
        <p:txBody>
          <a:bodyPr wrap="square">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ZA" sz="1400" b="0" i="1" u="none" strike="noStrike" kern="1200" cap="none" spc="0" normalizeH="0" baseline="0" noProof="0">
                <a:ln>
                  <a:noFill/>
                </a:ln>
                <a:solidFill>
                  <a:prstClr val="black"/>
                </a:solidFill>
                <a:effectLst/>
                <a:uLnTx/>
                <a:uFillTx/>
                <a:latin typeface="Open Sans"/>
                <a:ea typeface="+mn-ea"/>
                <a:cs typeface="+mn-cs"/>
              </a:rPr>
              <a:t>I keep written records….</a:t>
            </a:r>
            <a:r>
              <a:rPr kumimoji="0" lang="en-US" sz="1400" b="0" i="1" u="none" strike="noStrike" kern="1200" cap="none" spc="0" normalizeH="0" baseline="0" noProof="0">
                <a:ln>
                  <a:noFill/>
                </a:ln>
                <a:solidFill>
                  <a:prstClr val="black"/>
                </a:solidFill>
                <a:effectLst/>
                <a:uLnTx/>
                <a:uFillTx/>
                <a:latin typeface="Open Sans"/>
                <a:ea typeface="+mn-ea"/>
                <a:cs typeface="+mn-cs"/>
              </a:rPr>
              <a:t> </a:t>
            </a:r>
            <a:r>
              <a:rPr kumimoji="0" lang="en-US" sz="1400" b="1" i="1" u="none" strike="noStrike" kern="1200" cap="none" spc="0" normalizeH="0" baseline="0" noProof="0">
                <a:ln>
                  <a:noFill/>
                </a:ln>
                <a:solidFill>
                  <a:prstClr val="black"/>
                </a:solidFill>
                <a:effectLst/>
                <a:uLnTx/>
                <a:uFillTx/>
                <a:latin typeface="Open Sans"/>
                <a:ea typeface="+mn-ea"/>
                <a:cs typeface="+mn-cs"/>
              </a:rPr>
              <a:t>For computer, I have never tried because of space and storage, I am worried it may get spoiled especially if I have to keep it at the store</a:t>
            </a:r>
            <a:r>
              <a:rPr kumimoji="0" lang="en-US" sz="1400" b="0" i="1" u="none" strike="noStrike" kern="1200" cap="none" spc="0" normalizeH="0" baseline="0" noProof="0">
                <a:ln>
                  <a:noFill/>
                </a:ln>
                <a:solidFill>
                  <a:prstClr val="black"/>
                </a:solidFill>
                <a:effectLst/>
                <a:uLnTx/>
                <a:uFillTx/>
                <a:latin typeface="Open Sans"/>
                <a:ea typeface="+mn-ea"/>
                <a:cs typeface="+mn-cs"/>
              </a:rPr>
              <a:t>. -</a:t>
            </a:r>
            <a:r>
              <a:rPr kumimoji="0" lang="en-ZA" sz="1400" b="0" i="1" u="none" strike="noStrike" kern="1200" cap="none" spc="0" normalizeH="0" baseline="0" noProof="0">
                <a:ln>
                  <a:noFill/>
                </a:ln>
                <a:solidFill>
                  <a:prstClr val="black"/>
                </a:solidFill>
                <a:effectLst/>
                <a:uLnTx/>
                <a:uFillTx/>
                <a:latin typeface="Open Sans"/>
                <a:ea typeface="+mn-ea"/>
                <a:cs typeface="+mn-cs"/>
              </a:rPr>
              <a:t> </a:t>
            </a:r>
            <a:r>
              <a:rPr kumimoji="0" lang="en-ZA" sz="1400" b="0" i="0" u="none" strike="noStrike" kern="1200" cap="none" spc="0" normalizeH="0" baseline="0" noProof="0">
                <a:ln>
                  <a:noFill/>
                </a:ln>
                <a:solidFill>
                  <a:prstClr val="black"/>
                </a:solidFill>
                <a:effectLst/>
                <a:uLnTx/>
                <a:uFillTx/>
                <a:latin typeface="Open Sans"/>
                <a:ea typeface="+mn-ea"/>
                <a:cs typeface="+mn-cs"/>
              </a:rPr>
              <a:t>Male, 48, Leather products</a:t>
            </a:r>
          </a:p>
        </p:txBody>
      </p:sp>
      <p:sp>
        <p:nvSpPr>
          <p:cNvPr id="14" name="TextBox 13">
            <a:extLst>
              <a:ext uri="{FF2B5EF4-FFF2-40B4-BE49-F238E27FC236}">
                <a16:creationId xmlns:a16="http://schemas.microsoft.com/office/drawing/2014/main" xmlns="" id="{6499D17B-0C00-43B5-86CF-E7A6C40E51BE}"/>
              </a:ext>
            </a:extLst>
          </p:cNvPr>
          <p:cNvSpPr txBox="1"/>
          <p:nvPr/>
        </p:nvSpPr>
        <p:spPr>
          <a:xfrm>
            <a:off x="7158806" y="974640"/>
            <a:ext cx="4680000" cy="547714"/>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ZA" sz="1400" b="0" i="1" u="none" strike="noStrike" kern="1200" cap="none" spc="0" normalizeH="0" baseline="0" noProof="0">
                <a:ln>
                  <a:noFill/>
                </a:ln>
                <a:solidFill>
                  <a:prstClr val="black"/>
                </a:solidFill>
                <a:effectLst/>
                <a:uLnTx/>
                <a:uFillTx/>
                <a:latin typeface="Open Sans"/>
                <a:ea typeface="+mn-ea"/>
                <a:cs typeface="+mn-cs"/>
              </a:rPr>
              <a:t>Recording keeping is for big barber shops, those that have employees - Male, 41, Barber/ salon</a:t>
            </a:r>
          </a:p>
        </p:txBody>
      </p:sp>
      <p:sp>
        <p:nvSpPr>
          <p:cNvPr id="16" name="TextBox 15">
            <a:extLst>
              <a:ext uri="{FF2B5EF4-FFF2-40B4-BE49-F238E27FC236}">
                <a16:creationId xmlns:a16="http://schemas.microsoft.com/office/drawing/2014/main" xmlns="" id="{B6D62D77-BB64-4174-B140-BD8E94BE6798}"/>
              </a:ext>
            </a:extLst>
          </p:cNvPr>
          <p:cNvSpPr txBox="1"/>
          <p:nvPr/>
        </p:nvSpPr>
        <p:spPr>
          <a:xfrm>
            <a:off x="7158806" y="1972215"/>
            <a:ext cx="4680000" cy="1021690"/>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1400" b="1" i="1" u="none" strike="noStrike" kern="1200" cap="none" spc="0" normalizeH="0" baseline="0" noProof="0">
                <a:ln>
                  <a:noFill/>
                </a:ln>
                <a:solidFill>
                  <a:prstClr val="black"/>
                </a:solidFill>
                <a:effectLst/>
                <a:uLnTx/>
                <a:uFillTx/>
                <a:latin typeface="Open Sans"/>
                <a:ea typeface="Calibri" panose="020F0502020204030204" pitchFamily="34" charset="0"/>
                <a:cs typeface="Times New Roman" panose="02020603050405020304" pitchFamily="18" charset="0"/>
              </a:rPr>
              <a:t>We encourage most of our customers to pay via the Till number; we print the statements every month. These statement can also help us acquire loans </a:t>
            </a:r>
            <a:r>
              <a:rPr kumimoji="0" lang="en-GB" sz="1400" b="0" i="1" u="none" strike="noStrike" kern="1200" cap="none" spc="0" normalizeH="0" baseline="0" noProof="0">
                <a:ln>
                  <a:noFill/>
                </a:ln>
                <a:solidFill>
                  <a:prstClr val="black"/>
                </a:solidFill>
                <a:effectLst/>
                <a:uLnTx/>
                <a:uFillTx/>
                <a:latin typeface="Open Sans"/>
                <a:ea typeface="Calibri" panose="020F0502020204030204" pitchFamily="34" charset="0"/>
                <a:cs typeface="Times New Roman" panose="02020603050405020304" pitchFamily="18" charset="0"/>
              </a:rPr>
              <a:t>– </a:t>
            </a:r>
            <a:r>
              <a:rPr kumimoji="0" lang="en-GB" sz="1400" b="0" i="0" u="none" strike="noStrike" kern="1200" cap="none" spc="0" normalizeH="0" baseline="0" noProof="0">
                <a:ln>
                  <a:noFill/>
                </a:ln>
                <a:solidFill>
                  <a:prstClr val="black"/>
                </a:solidFill>
                <a:effectLst/>
                <a:uLnTx/>
                <a:uFillTx/>
                <a:latin typeface="Open Sans"/>
                <a:ea typeface="Calibri" panose="020F0502020204030204" pitchFamily="34" charset="0"/>
                <a:cs typeface="Times New Roman" panose="02020603050405020304" pitchFamily="18" charset="0"/>
              </a:rPr>
              <a:t>Male, 30, Restaurant</a:t>
            </a:r>
          </a:p>
        </p:txBody>
      </p:sp>
      <p:sp>
        <p:nvSpPr>
          <p:cNvPr id="18" name="TextBox 17">
            <a:extLst>
              <a:ext uri="{FF2B5EF4-FFF2-40B4-BE49-F238E27FC236}">
                <a16:creationId xmlns:a16="http://schemas.microsoft.com/office/drawing/2014/main" xmlns="" id="{30EFE3B8-3AB2-4F1A-8AB8-5124A772EEA6}"/>
              </a:ext>
            </a:extLst>
          </p:cNvPr>
          <p:cNvSpPr txBox="1"/>
          <p:nvPr/>
        </p:nvSpPr>
        <p:spPr>
          <a:xfrm>
            <a:off x="7158806" y="3401538"/>
            <a:ext cx="4680000" cy="1501373"/>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ZA" sz="1400" b="0" i="1" u="none" strike="noStrike" kern="1200" cap="none" spc="0" normalizeH="0" baseline="0" noProof="0">
                <a:ln>
                  <a:noFill/>
                </a:ln>
                <a:solidFill>
                  <a:prstClr val="black"/>
                </a:solidFill>
                <a:effectLst/>
                <a:uLnTx/>
                <a:uFillTx/>
                <a:latin typeface="Open Sans"/>
                <a:ea typeface="+mn-ea"/>
                <a:cs typeface="+mn-cs"/>
              </a:rPr>
              <a:t>It is very important to keep such records because KWFT would ask for these records when I applied for a loan from them. Therefore</a:t>
            </a:r>
            <a:r>
              <a:rPr kumimoji="0" lang="en-ZA" sz="1400" b="1" i="1" u="none" strike="noStrike" kern="1200" cap="none" spc="0" normalizeH="0" baseline="0" noProof="0">
                <a:ln>
                  <a:noFill/>
                </a:ln>
                <a:solidFill>
                  <a:prstClr val="black"/>
                </a:solidFill>
                <a:effectLst/>
                <a:uLnTx/>
                <a:uFillTx/>
                <a:latin typeface="Open Sans"/>
                <a:ea typeface="+mn-ea"/>
                <a:cs typeface="+mn-cs"/>
              </a:rPr>
              <a:t>, when I apply for a loan I do take the hand written records to be typed so that I can attach them to the loan forms</a:t>
            </a:r>
            <a:r>
              <a:rPr kumimoji="0" lang="en-ZA" sz="1400" b="0" i="1" u="none" strike="noStrike" kern="1200" cap="none" spc="0" normalizeH="0" baseline="0" noProof="0">
                <a:ln>
                  <a:noFill/>
                </a:ln>
                <a:solidFill>
                  <a:prstClr val="black"/>
                </a:solidFill>
                <a:effectLst/>
                <a:uLnTx/>
                <a:uFillTx/>
                <a:latin typeface="Open Sans"/>
                <a:ea typeface="+mn-ea"/>
                <a:cs typeface="+mn-cs"/>
              </a:rPr>
              <a:t>.  - </a:t>
            </a:r>
            <a:r>
              <a:rPr kumimoji="0" lang="en-ZA" sz="1400" b="0" i="0" u="none" strike="noStrike" kern="1200" cap="none" spc="0" normalizeH="0" baseline="0" noProof="0">
                <a:ln>
                  <a:noFill/>
                </a:ln>
                <a:solidFill>
                  <a:prstClr val="black"/>
                </a:solidFill>
                <a:effectLst/>
                <a:uLnTx/>
                <a:uFillTx/>
                <a:latin typeface="Open Sans"/>
                <a:ea typeface="+mn-ea"/>
                <a:cs typeface="+mn-cs"/>
              </a:rPr>
              <a:t>Female, 53, Metal products</a:t>
            </a:r>
          </a:p>
        </p:txBody>
      </p:sp>
      <p:sp>
        <p:nvSpPr>
          <p:cNvPr id="20" name="Speech Bubble: Rectangle with Corners Rounded 19">
            <a:extLst>
              <a:ext uri="{FF2B5EF4-FFF2-40B4-BE49-F238E27FC236}">
                <a16:creationId xmlns:a16="http://schemas.microsoft.com/office/drawing/2014/main" xmlns="" id="{A76566BF-DF49-4F70-977D-732DDD1BD4F3}"/>
              </a:ext>
            </a:extLst>
          </p:cNvPr>
          <p:cNvSpPr/>
          <p:nvPr/>
        </p:nvSpPr>
        <p:spPr>
          <a:xfrm>
            <a:off x="7085452" y="864717"/>
            <a:ext cx="4826709" cy="780469"/>
          </a:xfrm>
          <a:prstGeom prst="wedgeRoundRectCallout">
            <a:avLst>
              <a:gd name="adj1" fmla="val 38353"/>
              <a:gd name="adj2" fmla="val 63208"/>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2" name="Speech Bubble: Rectangle with Corners Rounded 21">
            <a:extLst>
              <a:ext uri="{FF2B5EF4-FFF2-40B4-BE49-F238E27FC236}">
                <a16:creationId xmlns:a16="http://schemas.microsoft.com/office/drawing/2014/main" xmlns="" id="{0C2D0661-E65B-4E7B-B0DD-5E18C980C6F3}"/>
              </a:ext>
            </a:extLst>
          </p:cNvPr>
          <p:cNvSpPr/>
          <p:nvPr/>
        </p:nvSpPr>
        <p:spPr>
          <a:xfrm>
            <a:off x="7085452" y="1942057"/>
            <a:ext cx="4826709" cy="1077340"/>
          </a:xfrm>
          <a:prstGeom prst="wedgeRoundRectCallout">
            <a:avLst>
              <a:gd name="adj1" fmla="val -36012"/>
              <a:gd name="adj2" fmla="val 67008"/>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4" name="Speech Bubble: Rectangle with Corners Rounded 23">
            <a:extLst>
              <a:ext uri="{FF2B5EF4-FFF2-40B4-BE49-F238E27FC236}">
                <a16:creationId xmlns:a16="http://schemas.microsoft.com/office/drawing/2014/main" xmlns="" id="{0DEF16C5-B8BC-426D-AE28-2E3B92A6960D}"/>
              </a:ext>
            </a:extLst>
          </p:cNvPr>
          <p:cNvSpPr/>
          <p:nvPr/>
        </p:nvSpPr>
        <p:spPr>
          <a:xfrm>
            <a:off x="7085452" y="3391725"/>
            <a:ext cx="4799028" cy="1501373"/>
          </a:xfrm>
          <a:prstGeom prst="wedgeRoundRectCallout">
            <a:avLst>
              <a:gd name="adj1" fmla="val 38353"/>
              <a:gd name="adj2" fmla="val 63208"/>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6" name="Speech Bubble: Rectangle with Corners Rounded 25">
            <a:extLst>
              <a:ext uri="{FF2B5EF4-FFF2-40B4-BE49-F238E27FC236}">
                <a16:creationId xmlns:a16="http://schemas.microsoft.com/office/drawing/2014/main" xmlns="" id="{DB7C186D-BA24-42EC-9162-21F1946371A4}"/>
              </a:ext>
            </a:extLst>
          </p:cNvPr>
          <p:cNvSpPr/>
          <p:nvPr/>
        </p:nvSpPr>
        <p:spPr>
          <a:xfrm>
            <a:off x="7085452" y="5143910"/>
            <a:ext cx="4826709" cy="1077340"/>
          </a:xfrm>
          <a:prstGeom prst="wedgeRoundRectCallout">
            <a:avLst>
              <a:gd name="adj1" fmla="val -36012"/>
              <a:gd name="adj2" fmla="val 67008"/>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35673740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a:xfrm>
            <a:off x="590548" y="6391765"/>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13" name="TextBox 12">
            <a:extLst>
              <a:ext uri="{FF2B5EF4-FFF2-40B4-BE49-F238E27FC236}">
                <a16:creationId xmlns:a16="http://schemas.microsoft.com/office/drawing/2014/main" xmlns="" id="{7B80B443-587C-4C42-B6E0-59EC089FBC1F}"/>
              </a:ext>
            </a:extLst>
          </p:cNvPr>
          <p:cNvSpPr txBox="1"/>
          <p:nvPr/>
        </p:nvSpPr>
        <p:spPr>
          <a:xfrm>
            <a:off x="1405058" y="1416063"/>
            <a:ext cx="3426132"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Government compliance </a:t>
            </a:r>
          </a:p>
        </p:txBody>
      </p:sp>
      <p:pic>
        <p:nvPicPr>
          <p:cNvPr id="14" name="Picture 13" descr="A close up of a logo&#10;&#10;Description automatically generated">
            <a:extLst>
              <a:ext uri="{FF2B5EF4-FFF2-40B4-BE49-F238E27FC236}">
                <a16:creationId xmlns:a16="http://schemas.microsoft.com/office/drawing/2014/main" xmlns="" id="{A5092D9E-BAEA-4F94-80DF-EA01C32AFC36}"/>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7960436" y="2703792"/>
            <a:ext cx="440890" cy="423638"/>
          </a:xfrm>
          <a:prstGeom prst="rect">
            <a:avLst/>
          </a:prstGeom>
        </p:spPr>
      </p:pic>
      <p:sp>
        <p:nvSpPr>
          <p:cNvPr id="15" name="TextBox 14">
            <a:extLst>
              <a:ext uri="{FF2B5EF4-FFF2-40B4-BE49-F238E27FC236}">
                <a16:creationId xmlns:a16="http://schemas.microsoft.com/office/drawing/2014/main" xmlns="" id="{DC3ABEAA-2037-4EA8-A1AC-8F4DEC95D625}"/>
              </a:ext>
            </a:extLst>
          </p:cNvPr>
          <p:cNvSpPr txBox="1"/>
          <p:nvPr/>
        </p:nvSpPr>
        <p:spPr>
          <a:xfrm>
            <a:off x="8541942" y="2767987"/>
            <a:ext cx="20241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Labour</a:t>
            </a:r>
            <a:endParaRPr kumimoji="0" lang="en-ZA" sz="1400" b="1" i="0" u="none" strike="noStrike" kern="1200" cap="none" spc="0" normalizeH="0" baseline="0" noProof="0">
              <a:ln>
                <a:noFill/>
              </a:ln>
              <a:solidFill>
                <a:srgbClr val="FFFFFF">
                  <a:lumMod val="75000"/>
                </a:srgbClr>
              </a:solidFill>
              <a:effectLst/>
              <a:uLnTx/>
              <a:uFillTx/>
              <a:latin typeface="Open Sans"/>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xmlns="" id="{2BB23CD3-1529-4606-A34E-1CD3019DE073}"/>
              </a:ext>
            </a:extLst>
          </p:cNvPr>
          <p:cNvPicPr>
            <a:picLocks noChangeAspect="1"/>
          </p:cNvPicPr>
          <p:nvPr/>
        </p:nvPicPr>
        <p:blipFill rotWithShape="1">
          <a:blip r:embed="rId4" cstate="screen">
            <a:lum bright="70000" contrast="-70000"/>
            <a:extLst>
              <a:ext uri="{28A0092B-C50C-407E-A947-70E740481C1C}">
                <a14:useLocalDpi xmlns:a14="http://schemas.microsoft.com/office/drawing/2010/main"/>
              </a:ext>
            </a:extLst>
          </a:blip>
          <a:srcRect/>
          <a:stretch/>
        </p:blipFill>
        <p:spPr>
          <a:xfrm>
            <a:off x="6729299" y="1343498"/>
            <a:ext cx="530820" cy="509920"/>
          </a:xfrm>
          <a:prstGeom prst="rect">
            <a:avLst/>
          </a:prstGeom>
        </p:spPr>
      </p:pic>
      <p:sp>
        <p:nvSpPr>
          <p:cNvPr id="17" name="TextBox 16">
            <a:extLst>
              <a:ext uri="{FF2B5EF4-FFF2-40B4-BE49-F238E27FC236}">
                <a16:creationId xmlns:a16="http://schemas.microsoft.com/office/drawing/2014/main" xmlns="" id="{A568165D-8E13-4A41-A2E4-EAA741749586}"/>
              </a:ext>
            </a:extLst>
          </p:cNvPr>
          <p:cNvSpPr txBox="1"/>
          <p:nvPr/>
        </p:nvSpPr>
        <p:spPr>
          <a:xfrm>
            <a:off x="7354880" y="1423130"/>
            <a:ext cx="23741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Business premises</a:t>
            </a:r>
          </a:p>
        </p:txBody>
      </p:sp>
      <p:pic>
        <p:nvPicPr>
          <p:cNvPr id="18" name="Picture 17" descr="A close up of a logo&#10;&#10;Description automatically generated">
            <a:extLst>
              <a:ext uri="{FF2B5EF4-FFF2-40B4-BE49-F238E27FC236}">
                <a16:creationId xmlns:a16="http://schemas.microsoft.com/office/drawing/2014/main" xmlns="" id="{E64EFC88-357D-4CD4-9E39-7788F6B92193}"/>
              </a:ext>
            </a:extLst>
          </p:cNvPr>
          <p:cNvPicPr>
            <a:picLocks noChangeAspect="1"/>
          </p:cNvPicPr>
          <p:nvPr/>
        </p:nvPicPr>
        <p:blipFill rotWithShape="1">
          <a:blip r:embed="rId5" cstate="screen">
            <a:lum bright="70000" contrast="-70000"/>
            <a:extLst>
              <a:ext uri="{28A0092B-C50C-407E-A947-70E740481C1C}">
                <a14:useLocalDpi xmlns:a14="http://schemas.microsoft.com/office/drawing/2010/main"/>
              </a:ext>
            </a:extLst>
          </a:blip>
          <a:srcRect/>
          <a:stretch/>
        </p:blipFill>
        <p:spPr>
          <a:xfrm flipH="1">
            <a:off x="7102752" y="5200731"/>
            <a:ext cx="600558" cy="358018"/>
          </a:xfrm>
          <a:prstGeom prst="rect">
            <a:avLst/>
          </a:prstGeom>
        </p:spPr>
      </p:pic>
      <p:sp>
        <p:nvSpPr>
          <p:cNvPr id="19" name="TextBox 18">
            <a:extLst>
              <a:ext uri="{FF2B5EF4-FFF2-40B4-BE49-F238E27FC236}">
                <a16:creationId xmlns:a16="http://schemas.microsoft.com/office/drawing/2014/main" xmlns="" id="{DA48EDF9-D42E-4B14-95E8-C6CB885123A9}"/>
              </a:ext>
            </a:extLst>
          </p:cNvPr>
          <p:cNvSpPr txBox="1"/>
          <p:nvPr/>
        </p:nvSpPr>
        <p:spPr>
          <a:xfrm>
            <a:off x="6841272" y="5538352"/>
            <a:ext cx="25120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Suppliers</a:t>
            </a:r>
          </a:p>
        </p:txBody>
      </p:sp>
      <p:pic>
        <p:nvPicPr>
          <p:cNvPr id="20" name="Picture 19" descr="A close up of a logo&#10;&#10;Description automatically generated">
            <a:extLst>
              <a:ext uri="{FF2B5EF4-FFF2-40B4-BE49-F238E27FC236}">
                <a16:creationId xmlns:a16="http://schemas.microsoft.com/office/drawing/2014/main" xmlns="" id="{6047A2FB-A401-46CB-A073-B3EE3EF3ADC1}"/>
              </a:ext>
            </a:extLst>
          </p:cNvPr>
          <p:cNvPicPr>
            <a:picLocks noChangeAspect="1"/>
          </p:cNvPicPr>
          <p:nvPr/>
        </p:nvPicPr>
        <p:blipFill rotWithShape="1">
          <a:blip r:embed="rId6" cstate="screen">
            <a:lum bright="70000" contrast="-70000"/>
            <a:extLst>
              <a:ext uri="{28A0092B-C50C-407E-A947-70E740481C1C}">
                <a14:useLocalDpi xmlns:a14="http://schemas.microsoft.com/office/drawing/2010/main"/>
              </a:ext>
            </a:extLst>
          </a:blip>
          <a:srcRect/>
          <a:stretch/>
        </p:blipFill>
        <p:spPr>
          <a:xfrm>
            <a:off x="7960436" y="4004490"/>
            <a:ext cx="559211" cy="477417"/>
          </a:xfrm>
          <a:prstGeom prst="rect">
            <a:avLst/>
          </a:prstGeom>
        </p:spPr>
      </p:pic>
      <p:sp>
        <p:nvSpPr>
          <p:cNvPr id="21" name="TextBox 20">
            <a:extLst>
              <a:ext uri="{FF2B5EF4-FFF2-40B4-BE49-F238E27FC236}">
                <a16:creationId xmlns:a16="http://schemas.microsoft.com/office/drawing/2014/main" xmlns="" id="{CD95259F-6AEC-4E98-9098-2F5B6ABAF877}"/>
              </a:ext>
            </a:extLst>
          </p:cNvPr>
          <p:cNvSpPr txBox="1"/>
          <p:nvPr/>
        </p:nvSpPr>
        <p:spPr>
          <a:xfrm>
            <a:off x="4221618" y="5523543"/>
            <a:ext cx="2303425" cy="338554"/>
          </a:xfrm>
          <a:prstGeom prst="rect">
            <a:avLst/>
          </a:prstGeom>
          <a:noFill/>
        </p:spPr>
        <p:txBody>
          <a:bodyPr wrap="square" rtlCol="0">
            <a:spAutoFit/>
          </a:bodyPr>
          <a:lstStyle>
            <a:defPPr>
              <a:defRPr lang="x-none"/>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rgbClr val="FFFFFF">
                    <a:lumMod val="75000"/>
                  </a:srgbClr>
                </a:solidFill>
                <a:effectLst/>
                <a:uLnTx/>
                <a:uFillTx/>
                <a:latin typeface="Open San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Customers</a:t>
            </a:r>
          </a:p>
        </p:txBody>
      </p:sp>
      <p:pic>
        <p:nvPicPr>
          <p:cNvPr id="22" name="Picture 21" descr="A close up of a logo&#10;&#10;Description automatically generated">
            <a:extLst>
              <a:ext uri="{FF2B5EF4-FFF2-40B4-BE49-F238E27FC236}">
                <a16:creationId xmlns:a16="http://schemas.microsoft.com/office/drawing/2014/main" xmlns="" id="{57545E3C-13D3-4D8A-95AD-44287D768C1E}"/>
              </a:ext>
            </a:extLst>
          </p:cNvPr>
          <p:cNvPicPr>
            <a:picLocks noChangeAspect="1"/>
          </p:cNvPicPr>
          <p:nvPr/>
        </p:nvPicPr>
        <p:blipFill rotWithShape="1">
          <a:blip r:embed="rId7" cstate="screen">
            <a:lum bright="70000" contrast="-70000"/>
            <a:extLst>
              <a:ext uri="{28A0092B-C50C-407E-A947-70E740481C1C}">
                <a14:useLocalDpi xmlns:a14="http://schemas.microsoft.com/office/drawing/2010/main"/>
              </a:ext>
            </a:extLst>
          </a:blip>
          <a:srcRect/>
          <a:stretch/>
        </p:blipFill>
        <p:spPr>
          <a:xfrm>
            <a:off x="3782075" y="4107926"/>
            <a:ext cx="534983" cy="449422"/>
          </a:xfrm>
          <a:prstGeom prst="rect">
            <a:avLst/>
          </a:prstGeom>
          <a:ln>
            <a:noFill/>
          </a:ln>
        </p:spPr>
      </p:pic>
      <p:sp>
        <p:nvSpPr>
          <p:cNvPr id="23" name="TextBox 22">
            <a:extLst>
              <a:ext uri="{FF2B5EF4-FFF2-40B4-BE49-F238E27FC236}">
                <a16:creationId xmlns:a16="http://schemas.microsoft.com/office/drawing/2014/main" xmlns="" id="{C38B8AA5-CF81-4C85-8FFD-8B3DE99152A0}"/>
              </a:ext>
            </a:extLst>
          </p:cNvPr>
          <p:cNvSpPr txBox="1"/>
          <p:nvPr/>
        </p:nvSpPr>
        <p:spPr>
          <a:xfrm>
            <a:off x="1386830" y="4209224"/>
            <a:ext cx="2222273"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Record keeping</a:t>
            </a:r>
          </a:p>
        </p:txBody>
      </p:sp>
      <p:sp>
        <p:nvSpPr>
          <p:cNvPr id="25" name="TextBox 24">
            <a:extLst>
              <a:ext uri="{FF2B5EF4-FFF2-40B4-BE49-F238E27FC236}">
                <a16:creationId xmlns:a16="http://schemas.microsoft.com/office/drawing/2014/main" xmlns="" id="{3A5EA262-FD63-4198-B29E-D8A01135601D}"/>
              </a:ext>
            </a:extLst>
          </p:cNvPr>
          <p:cNvSpPr txBox="1"/>
          <p:nvPr/>
        </p:nvSpPr>
        <p:spPr>
          <a:xfrm>
            <a:off x="8519647" y="4162986"/>
            <a:ext cx="25120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srgbClr val="FFFFFF">
                    <a:lumMod val="75000"/>
                  </a:srgbClr>
                </a:solidFill>
                <a:effectLst/>
                <a:uLnTx/>
                <a:uFillTx/>
                <a:latin typeface="Open Sans"/>
                <a:ea typeface="+mn-ea"/>
                <a:cs typeface="+mn-cs"/>
              </a:rPr>
              <a:t>Financial services</a:t>
            </a:r>
          </a:p>
        </p:txBody>
      </p:sp>
      <p:pic>
        <p:nvPicPr>
          <p:cNvPr id="26" name="Picture 25" descr="A close up of a logo&#10;&#10;Description automatically generated">
            <a:extLst>
              <a:ext uri="{FF2B5EF4-FFF2-40B4-BE49-F238E27FC236}">
                <a16:creationId xmlns:a16="http://schemas.microsoft.com/office/drawing/2014/main" xmlns="" id="{74A4D372-5FE2-4662-A676-480F14001E1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526125" y="2429076"/>
            <a:ext cx="784178" cy="641995"/>
          </a:xfrm>
          <a:prstGeom prst="rect">
            <a:avLst/>
          </a:prstGeom>
        </p:spPr>
      </p:pic>
      <p:sp>
        <p:nvSpPr>
          <p:cNvPr id="27" name="TextBox 26">
            <a:extLst>
              <a:ext uri="{FF2B5EF4-FFF2-40B4-BE49-F238E27FC236}">
                <a16:creationId xmlns:a16="http://schemas.microsoft.com/office/drawing/2014/main" xmlns="" id="{3AE13465-3A80-4605-BBAC-17FA1C37A63D}"/>
              </a:ext>
            </a:extLst>
          </p:cNvPr>
          <p:cNvSpPr txBox="1"/>
          <p:nvPr/>
        </p:nvSpPr>
        <p:spPr>
          <a:xfrm>
            <a:off x="805543" y="2567932"/>
            <a:ext cx="2661389"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a:ln>
                  <a:noFill/>
                </a:ln>
                <a:solidFill>
                  <a:prstClr val="black"/>
                </a:solidFill>
                <a:effectLst/>
                <a:uLnTx/>
                <a:uFillTx/>
                <a:latin typeface="Open Sans"/>
                <a:ea typeface="+mn-ea"/>
                <a:cs typeface="+mn-cs"/>
              </a:rPr>
              <a:t>Business association</a:t>
            </a:r>
          </a:p>
        </p:txBody>
      </p:sp>
      <p:pic>
        <p:nvPicPr>
          <p:cNvPr id="41" name="Picture 40">
            <a:extLst>
              <a:ext uri="{FF2B5EF4-FFF2-40B4-BE49-F238E27FC236}">
                <a16:creationId xmlns:a16="http://schemas.microsoft.com/office/drawing/2014/main" xmlns="" id="{50FFB849-B074-4BB6-800A-D399EEC777B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58614" y="1926054"/>
            <a:ext cx="3426132" cy="3421438"/>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xmlns="" id="{72F0F8EE-7AA5-41E4-94C2-E508E0DA6EFB}"/>
              </a:ext>
            </a:extLst>
          </p:cNvPr>
          <p:cNvPicPr>
            <a:picLocks noChangeAspect="1"/>
          </p:cNvPicPr>
          <p:nvPr/>
        </p:nvPicPr>
        <p:blipFill rotWithShape="1">
          <a:blip r:embed="rId10" cstate="screen">
            <a:lum bright="70000" contrast="-70000"/>
            <a:extLst>
              <a:ext uri="{28A0092B-C50C-407E-A947-70E740481C1C}">
                <a14:useLocalDpi xmlns:a14="http://schemas.microsoft.com/office/drawing/2010/main"/>
              </a:ext>
            </a:extLst>
          </a:blip>
          <a:srcRect/>
          <a:stretch/>
        </p:blipFill>
        <p:spPr>
          <a:xfrm>
            <a:off x="4670873" y="5031802"/>
            <a:ext cx="630635" cy="526947"/>
          </a:xfrm>
          <a:prstGeom prst="rect">
            <a:avLst/>
          </a:prstGeom>
        </p:spPr>
      </p:pic>
      <p:sp>
        <p:nvSpPr>
          <p:cNvPr id="2" name="TextBox 1">
            <a:extLst>
              <a:ext uri="{FF2B5EF4-FFF2-40B4-BE49-F238E27FC236}">
                <a16:creationId xmlns:a16="http://schemas.microsoft.com/office/drawing/2014/main" xmlns="" id="{442661AB-07ED-4EDE-BB1C-7D426692BE36}"/>
              </a:ext>
            </a:extLst>
          </p:cNvPr>
          <p:cNvSpPr txBox="1"/>
          <p:nvPr/>
        </p:nvSpPr>
        <p:spPr>
          <a:xfrm>
            <a:off x="5827013" y="1725185"/>
            <a:ext cx="65451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000" b="0" i="1" u="none" strike="noStrike" kern="1200" cap="none" spc="0" normalizeH="0" baseline="0" noProof="0">
                <a:ln>
                  <a:noFill/>
                </a:ln>
                <a:solidFill>
                  <a:prstClr val="black"/>
                </a:solidFill>
                <a:effectLst/>
                <a:uLnTx/>
                <a:uFillTx/>
                <a:latin typeface="Open Sans"/>
                <a:ea typeface="+mn-ea"/>
                <a:cs typeface="+mn-cs"/>
              </a:rPr>
              <a:t>High</a:t>
            </a:r>
          </a:p>
        </p:txBody>
      </p:sp>
      <p:pic>
        <p:nvPicPr>
          <p:cNvPr id="4" name="Picture 3" descr="A close up of a logo&#10;&#10;Description automatically generated">
            <a:extLst>
              <a:ext uri="{FF2B5EF4-FFF2-40B4-BE49-F238E27FC236}">
                <a16:creationId xmlns:a16="http://schemas.microsoft.com/office/drawing/2014/main" xmlns="" id="{42DD20C9-1AFD-463D-9AF7-5D809AF765E3}"/>
              </a:ext>
            </a:extLst>
          </p:cNvPr>
          <p:cNvPicPr>
            <a:picLocks noChangeAspect="1"/>
          </p:cNvPicPr>
          <p:nvPr/>
        </p:nvPicPr>
        <p:blipFill rotWithShape="1">
          <a:blip r:embed="rId11" cstate="screen">
            <a:lum bright="70000" contrast="-70000"/>
            <a:extLst>
              <a:ext uri="{28A0092B-C50C-407E-A947-70E740481C1C}">
                <a14:useLocalDpi xmlns:a14="http://schemas.microsoft.com/office/drawing/2010/main"/>
              </a:ext>
            </a:extLst>
          </a:blip>
          <a:srcRect/>
          <a:stretch/>
        </p:blipFill>
        <p:spPr>
          <a:xfrm>
            <a:off x="4986191" y="1305369"/>
            <a:ext cx="530820" cy="558121"/>
          </a:xfrm>
          <a:prstGeom prst="rect">
            <a:avLst/>
          </a:prstGeom>
        </p:spPr>
      </p:pic>
      <p:sp>
        <p:nvSpPr>
          <p:cNvPr id="24" name="Text Placeholder 2">
            <a:extLst>
              <a:ext uri="{FF2B5EF4-FFF2-40B4-BE49-F238E27FC236}">
                <a16:creationId xmlns:a16="http://schemas.microsoft.com/office/drawing/2014/main" xmlns="" id="{6D0DC8E0-DF6D-41EF-8844-A12A42488F14}"/>
              </a:ext>
            </a:extLst>
          </p:cNvPr>
          <p:cNvSpPr>
            <a:spLocks noGrp="1"/>
          </p:cNvSpPr>
          <p:nvPr>
            <p:ph type="body" sz="quarter" idx="10"/>
          </p:nvPr>
        </p:nvSpPr>
        <p:spPr>
          <a:xfrm>
            <a:off x="170929" y="155325"/>
            <a:ext cx="12001502" cy="919797"/>
          </a:xfrm>
        </p:spPr>
        <p:txBody>
          <a:bodyPr/>
          <a:lstStyle/>
          <a:p>
            <a:pPr>
              <a:spcBef>
                <a:spcPts val="600"/>
              </a:spcBef>
            </a:pPr>
            <a:r>
              <a:rPr lang="en-ZA" sz="3200" b="1"/>
              <a:t>KEY FINDINGS</a:t>
            </a:r>
          </a:p>
          <a:p>
            <a:pPr>
              <a:spcBef>
                <a:spcPts val="600"/>
              </a:spcBef>
            </a:pPr>
            <a:r>
              <a:rPr lang="en-ZA" sz="1400" i="1"/>
              <a:t>Based on analysis of available survey data &amp; qualitative research with MSEs</a:t>
            </a:r>
          </a:p>
        </p:txBody>
      </p:sp>
    </p:spTree>
    <p:extLst>
      <p:ext uri="{BB962C8B-B14F-4D97-AF65-F5344CB8AC3E}">
        <p14:creationId xmlns:p14="http://schemas.microsoft.com/office/powerpoint/2010/main" val="18523331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1D1E1DC0-D6D4-4434-8E18-3B285D38266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8" name="TextBox 7">
            <a:extLst>
              <a:ext uri="{FF2B5EF4-FFF2-40B4-BE49-F238E27FC236}">
                <a16:creationId xmlns:a16="http://schemas.microsoft.com/office/drawing/2014/main" xmlns="" id="{D52C06AB-E8E3-4917-B3C4-CD892A1C9156}"/>
              </a:ext>
            </a:extLst>
          </p:cNvPr>
          <p:cNvSpPr txBox="1"/>
          <p:nvPr/>
        </p:nvSpPr>
        <p:spPr>
          <a:xfrm>
            <a:off x="392371" y="916031"/>
            <a:ext cx="6391720" cy="537070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Business associations vary widely in form, function and size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Range from informal </a:t>
            </a:r>
            <a:r>
              <a:rPr kumimoji="0" lang="en-ZA" sz="1300" b="0" i="0" u="none" strike="noStrike" kern="1200" cap="none" spc="0" normalizeH="0" baseline="0" noProof="0" dirty="0" err="1">
                <a:ln>
                  <a:noFill/>
                </a:ln>
                <a:solidFill>
                  <a:prstClr val="black"/>
                </a:solidFill>
                <a:effectLst/>
                <a:uLnTx/>
                <a:uFillTx/>
                <a:latin typeface="Open Sans"/>
                <a:ea typeface="+mn-ea"/>
                <a:cs typeface="+mn-cs"/>
              </a:rPr>
              <a:t>Whatsapp</a:t>
            </a:r>
            <a:r>
              <a:rPr kumimoji="0" lang="en-ZA" sz="1300" b="0" i="0" u="none" strike="noStrike" kern="1200" cap="none" spc="0" normalizeH="0" baseline="0" noProof="0" dirty="0">
                <a:ln>
                  <a:noFill/>
                </a:ln>
                <a:solidFill>
                  <a:prstClr val="black"/>
                </a:solidFill>
                <a:effectLst/>
                <a:uLnTx/>
                <a:uFillTx/>
                <a:latin typeface="Open Sans"/>
                <a:ea typeface="+mn-ea"/>
                <a:cs typeface="+mn-cs"/>
              </a:rPr>
              <a:t> groups to registered associations that require members to </a:t>
            </a:r>
            <a:r>
              <a:rPr kumimoji="0" lang="en-ZA" sz="1300" b="1" i="0" u="none" strike="noStrike" kern="1200" cap="none" spc="0" normalizeH="0" baseline="0" noProof="0" dirty="0">
                <a:ln>
                  <a:noFill/>
                </a:ln>
                <a:solidFill>
                  <a:prstClr val="black"/>
                </a:solidFill>
                <a:effectLst/>
                <a:uLnTx/>
                <a:uFillTx/>
                <a:latin typeface="Open Sans"/>
                <a:ea typeface="+mn-ea"/>
                <a:cs typeface="+mn-cs"/>
              </a:rPr>
              <a:t>register and pay fee </a:t>
            </a:r>
            <a:r>
              <a:rPr kumimoji="0" lang="en-ZA" sz="1300" b="0" i="0" u="none" strike="noStrike" kern="1200" cap="none" spc="0" normalizeH="0" baseline="0" noProof="0" dirty="0">
                <a:ln>
                  <a:noFill/>
                </a:ln>
                <a:solidFill>
                  <a:prstClr val="black"/>
                </a:solidFill>
                <a:effectLst/>
                <a:uLnTx/>
                <a:uFillTx/>
                <a:latin typeface="Open Sans"/>
                <a:ea typeface="+mn-ea"/>
                <a:cs typeface="+mn-cs"/>
              </a:rPr>
              <a:t>(monthly or annual)</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In some cases </a:t>
            </a:r>
            <a:r>
              <a:rPr kumimoji="0" lang="en-ZA" sz="1300" b="1" i="0" u="none" strike="noStrike" kern="1200" cap="none" spc="0" normalizeH="0" baseline="0" noProof="0" dirty="0">
                <a:ln>
                  <a:noFill/>
                </a:ln>
                <a:solidFill>
                  <a:prstClr val="black"/>
                </a:solidFill>
                <a:effectLst/>
                <a:uLnTx/>
                <a:uFillTx/>
                <a:latin typeface="Open Sans"/>
                <a:ea typeface="+mn-ea"/>
                <a:cs typeface="+mn-cs"/>
              </a:rPr>
              <a:t>association membership is by default </a:t>
            </a:r>
            <a:r>
              <a:rPr kumimoji="0" lang="en-ZA" sz="1300" b="0" i="0" u="none" strike="noStrike" kern="1200" cap="none" spc="0" normalizeH="0" baseline="0" noProof="0" dirty="0">
                <a:ln>
                  <a:noFill/>
                </a:ln>
                <a:solidFill>
                  <a:prstClr val="black"/>
                </a:solidFill>
                <a:effectLst/>
                <a:uLnTx/>
                <a:uFillTx/>
                <a:latin typeface="Open Sans"/>
                <a:ea typeface="+mn-ea"/>
                <a:cs typeface="+mn-cs"/>
              </a:rPr>
              <a:t>(for example market based associations) and some MSEs are unaware they are part of an association (which limits their ability to derive value from it)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Those that participated in the </a:t>
            </a:r>
            <a:r>
              <a:rPr lang="en-ZA" sz="1400" b="1" dirty="0">
                <a:solidFill>
                  <a:srgbClr val="8B0E3A"/>
                </a:solidFill>
                <a:latin typeface="Open Sans"/>
              </a:rPr>
              <a:t>groups</a:t>
            </a:r>
            <a:r>
              <a:rPr kumimoji="0" lang="en-ZA" sz="1400" b="1" i="0" u="none" strike="noStrike" kern="1200" cap="none" spc="0" normalizeH="0" baseline="0" noProof="0" dirty="0">
                <a:ln>
                  <a:noFill/>
                </a:ln>
                <a:solidFill>
                  <a:srgbClr val="8B0E3A"/>
                </a:solidFill>
                <a:effectLst/>
                <a:uLnTx/>
                <a:uFillTx/>
                <a:latin typeface="Open Sans"/>
                <a:ea typeface="+mn-ea"/>
                <a:cs typeface="+mn-cs"/>
              </a:rPr>
              <a:t> noted various benefits to being a member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Benefits include </a:t>
            </a:r>
            <a:r>
              <a:rPr kumimoji="0" lang="en-ZA" sz="1300" b="1" i="0" u="none" strike="noStrike" kern="1200" cap="none" spc="0" normalizeH="0" baseline="0" noProof="0" dirty="0">
                <a:ln>
                  <a:noFill/>
                </a:ln>
                <a:solidFill>
                  <a:prstClr val="black"/>
                </a:solidFill>
                <a:effectLst/>
                <a:uLnTx/>
                <a:uFillTx/>
                <a:latin typeface="Open Sans"/>
                <a:ea typeface="+mn-ea"/>
                <a:cs typeface="+mn-cs"/>
              </a:rPr>
              <a:t>increased bargaining power</a:t>
            </a:r>
            <a:r>
              <a:rPr kumimoji="0" lang="en-ZA" sz="1300" b="0" i="0" u="none" strike="noStrike" kern="1200" cap="none" spc="0" normalizeH="0" baseline="0" noProof="0" dirty="0">
                <a:ln>
                  <a:noFill/>
                </a:ln>
                <a:solidFill>
                  <a:prstClr val="black"/>
                </a:solidFill>
                <a:effectLst/>
                <a:uLnTx/>
                <a:uFillTx/>
                <a:latin typeface="Open Sans"/>
                <a:ea typeface="+mn-ea"/>
                <a:cs typeface="+mn-cs"/>
              </a:rPr>
              <a:t>, </a:t>
            </a:r>
            <a:r>
              <a:rPr kumimoji="0" lang="en-ZA" sz="1300" b="1" i="0" u="none" strike="noStrike" kern="1200" cap="none" spc="0" normalizeH="0" baseline="0" noProof="0" dirty="0">
                <a:ln>
                  <a:noFill/>
                </a:ln>
                <a:solidFill>
                  <a:prstClr val="black"/>
                </a:solidFill>
                <a:effectLst/>
                <a:uLnTx/>
                <a:uFillTx/>
                <a:latin typeface="Open Sans"/>
                <a:ea typeface="+mn-ea"/>
                <a:cs typeface="+mn-cs"/>
              </a:rPr>
              <a:t>dispute resolution</a:t>
            </a:r>
            <a:r>
              <a:rPr kumimoji="0" lang="en-ZA" sz="1300" b="0" i="0" u="none" strike="noStrike" kern="1200" cap="none" spc="0" normalizeH="0" baseline="0" noProof="0" dirty="0">
                <a:ln>
                  <a:noFill/>
                </a:ln>
                <a:solidFill>
                  <a:prstClr val="black"/>
                </a:solidFill>
                <a:effectLst/>
                <a:uLnTx/>
                <a:uFillTx/>
                <a:latin typeface="Open Sans"/>
                <a:ea typeface="+mn-ea"/>
                <a:cs typeface="+mn-cs"/>
              </a:rPr>
              <a:t>, disseminating government </a:t>
            </a:r>
            <a:r>
              <a:rPr kumimoji="0" lang="en-ZA" sz="1300" b="1" i="0" u="none" strike="noStrike" kern="1200" cap="none" spc="0" normalizeH="0" baseline="0" noProof="0" dirty="0">
                <a:ln>
                  <a:noFill/>
                </a:ln>
                <a:solidFill>
                  <a:prstClr val="black"/>
                </a:solidFill>
                <a:effectLst/>
                <a:uLnTx/>
                <a:uFillTx/>
                <a:latin typeface="Open Sans"/>
                <a:ea typeface="+mn-ea"/>
                <a:cs typeface="+mn-cs"/>
              </a:rPr>
              <a:t>information</a:t>
            </a:r>
            <a:r>
              <a:rPr kumimoji="0" lang="en-ZA" sz="1300" b="0" i="0" u="none" strike="noStrike" kern="1200" cap="none" spc="0" normalizeH="0" baseline="0" noProof="0" dirty="0">
                <a:ln>
                  <a:noFill/>
                </a:ln>
                <a:solidFill>
                  <a:prstClr val="black"/>
                </a:solidFill>
                <a:effectLst/>
                <a:uLnTx/>
                <a:uFillTx/>
                <a:latin typeface="Open Sans"/>
                <a:ea typeface="+mn-ea"/>
                <a:cs typeface="+mn-cs"/>
              </a:rPr>
              <a:t>, </a:t>
            </a:r>
            <a:r>
              <a:rPr kumimoji="0" lang="en-ZA" sz="1300" b="1" i="0" u="none" strike="noStrike" kern="1200" cap="none" spc="0" normalizeH="0" baseline="0" noProof="0" dirty="0">
                <a:ln>
                  <a:noFill/>
                </a:ln>
                <a:solidFill>
                  <a:prstClr val="black"/>
                </a:solidFill>
                <a:effectLst/>
                <a:uLnTx/>
                <a:uFillTx/>
                <a:latin typeface="Open Sans"/>
                <a:ea typeface="+mn-ea"/>
                <a:cs typeface="+mn-cs"/>
              </a:rPr>
              <a:t>sharing tenders</a:t>
            </a:r>
            <a:r>
              <a:rPr kumimoji="0" lang="en-ZA" sz="1300" b="0" i="0" u="none" strike="noStrike" kern="1200" cap="none" spc="0" normalizeH="0" baseline="0" noProof="0" dirty="0">
                <a:ln>
                  <a:noFill/>
                </a:ln>
                <a:solidFill>
                  <a:prstClr val="black"/>
                </a:solidFill>
                <a:effectLst/>
                <a:uLnTx/>
                <a:uFillTx/>
                <a:latin typeface="Open Sans"/>
                <a:ea typeface="+mn-ea"/>
                <a:cs typeface="+mn-cs"/>
              </a:rPr>
              <a:t>, and </a:t>
            </a:r>
            <a:r>
              <a:rPr kumimoji="0" lang="en-ZA" sz="1300" b="1" i="0" u="none" strike="noStrike" kern="1200" cap="none" spc="0" normalizeH="0" baseline="0" noProof="0" dirty="0">
                <a:ln>
                  <a:noFill/>
                </a:ln>
                <a:solidFill>
                  <a:prstClr val="black"/>
                </a:solidFill>
                <a:effectLst/>
                <a:uLnTx/>
                <a:uFillTx/>
                <a:latin typeface="Open Sans"/>
                <a:ea typeface="+mn-ea"/>
                <a:cs typeface="+mn-cs"/>
              </a:rPr>
              <a:t>welfare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Associations are perceived to be particularly important for segments who operate ‘more informally’, typically </a:t>
            </a:r>
            <a:r>
              <a:rPr lang="en-ZA" sz="1300" dirty="0">
                <a:solidFill>
                  <a:prstClr val="black"/>
                </a:solidFill>
                <a:latin typeface="Open Sans"/>
              </a:rPr>
              <a:t>without secure tenure,</a:t>
            </a:r>
            <a:r>
              <a:rPr kumimoji="0" lang="en-ZA" sz="1300" b="0" i="0" u="none" strike="noStrike" kern="1200" cap="none" spc="0" normalizeH="0" baseline="0" noProof="0" dirty="0">
                <a:ln>
                  <a:noFill/>
                </a:ln>
                <a:solidFill>
                  <a:prstClr val="black"/>
                </a:solidFill>
                <a:effectLst/>
                <a:uLnTx/>
                <a:uFillTx/>
                <a:latin typeface="Open Sans"/>
                <a:ea typeface="+mn-ea"/>
                <a:cs typeface="+mn-cs"/>
              </a:rPr>
              <a:t> as they provide </a:t>
            </a:r>
            <a:r>
              <a:rPr kumimoji="0" lang="en-ZA" sz="1300" b="1" i="0" u="none" strike="noStrike" kern="1200" cap="none" spc="0" normalizeH="0" baseline="0" noProof="0" dirty="0">
                <a:ln>
                  <a:noFill/>
                </a:ln>
                <a:solidFill>
                  <a:prstClr val="black"/>
                </a:solidFill>
                <a:effectLst/>
                <a:uLnTx/>
                <a:uFillTx/>
                <a:latin typeface="Open Sans"/>
                <a:ea typeface="+mn-ea"/>
                <a:cs typeface="+mn-cs"/>
              </a:rPr>
              <a:t>protection against eviction and demolition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200" b="0" i="0" u="none" strike="noStrike" kern="1200" cap="none" spc="0" normalizeH="0" baseline="0" noProof="0" dirty="0">
                <a:ln>
                  <a:noFill/>
                </a:ln>
                <a:solidFill>
                  <a:prstClr val="black"/>
                </a:solidFill>
                <a:effectLst/>
                <a:uLnTx/>
                <a:uFillTx/>
                <a:latin typeface="Open Sans"/>
                <a:ea typeface="+mn-ea"/>
                <a:cs typeface="+mn-cs"/>
              </a:rPr>
              <a:t> </a:t>
            </a:r>
          </a:p>
          <a:p>
            <a:pPr>
              <a:spcAft>
                <a:spcPts val="600"/>
              </a:spcAft>
              <a:defRPr/>
            </a:pPr>
            <a:r>
              <a:rPr kumimoji="0" lang="en-ZA" sz="1400" b="1" i="0" u="none" strike="noStrike" kern="1200" cap="none" spc="0" normalizeH="0" baseline="0" noProof="0" dirty="0">
                <a:ln>
                  <a:noFill/>
                </a:ln>
                <a:solidFill>
                  <a:srgbClr val="8B0E3A"/>
                </a:solidFill>
                <a:effectLst/>
                <a:uLnTx/>
                <a:uFillTx/>
                <a:latin typeface="Open Sans"/>
                <a:ea typeface="+mn-ea"/>
                <a:cs typeface="+mn-cs"/>
              </a:rPr>
              <a:t>However, governance issues with associations are well known</a:t>
            </a:r>
            <a:r>
              <a:rPr lang="en-ZA" sz="1400" b="1" dirty="0">
                <a:solidFill>
                  <a:srgbClr val="8B0E3A"/>
                </a:solidFill>
                <a:latin typeface="Open Sans"/>
              </a:rPr>
              <a:t> and are a major risk for the sector</a:t>
            </a:r>
            <a:endParaRPr lang="en-ZA" sz="1400" b="1" i="0" u="none" strike="noStrike" kern="1200" cap="none" spc="0" normalizeH="0" baseline="0" noProof="0" dirty="0">
              <a:ln>
                <a:noFill/>
              </a:ln>
              <a:solidFill>
                <a:srgbClr val="8B0E3A"/>
              </a:solidFill>
              <a:effectLst/>
              <a:uLnTx/>
              <a:uFillTx/>
              <a:latin typeface="Open Sans"/>
            </a:endParaRPr>
          </a:p>
          <a:p>
            <a:pPr marL="171450" indent="-171450">
              <a:spcAft>
                <a:spcPts val="600"/>
              </a:spcAft>
              <a:buFont typeface="Arial" panose="020B0604020202020204" pitchFamily="34" charset="0"/>
              <a:buChar char="•"/>
              <a:defRPr/>
            </a:pPr>
            <a:r>
              <a:rPr kumimoji="0" lang="en-ZA" sz="1300" b="0" i="0" u="none" strike="noStrike" kern="1200" cap="none" spc="0" normalizeH="0" baseline="0" noProof="0" dirty="0">
                <a:ln>
                  <a:noFill/>
                </a:ln>
                <a:effectLst/>
                <a:uLnTx/>
                <a:uFillTx/>
                <a:latin typeface="Open Sans"/>
                <a:ea typeface="+mn-ea"/>
                <a:cs typeface="+mn-cs"/>
              </a:rPr>
              <a:t>Issues of </a:t>
            </a:r>
            <a:r>
              <a:rPr lang="en-ZA" sz="1300" b="1" dirty="0">
                <a:latin typeface="Open Sans"/>
              </a:rPr>
              <a:t>gatekeeping, nepotism</a:t>
            </a:r>
            <a:r>
              <a:rPr kumimoji="0" lang="en-ZA" sz="1300" b="0" i="0" u="none" strike="noStrike" kern="1200" cap="none" spc="0" normalizeH="0" baseline="0" noProof="0" dirty="0">
                <a:ln>
                  <a:noFill/>
                </a:ln>
                <a:effectLst/>
                <a:uLnTx/>
                <a:uFillTx/>
                <a:latin typeface="Open Sans"/>
                <a:ea typeface="+mn-ea"/>
                <a:cs typeface="+mn-cs"/>
              </a:rPr>
              <a:t> and </a:t>
            </a:r>
            <a:r>
              <a:rPr kumimoji="0" lang="en-ZA" sz="1300" b="1" i="0" u="none" strike="noStrike" kern="1200" cap="none" spc="0" normalizeH="0" baseline="0" noProof="0" dirty="0">
                <a:ln>
                  <a:noFill/>
                </a:ln>
                <a:effectLst/>
                <a:uLnTx/>
                <a:uFillTx/>
                <a:latin typeface="Open Sans"/>
                <a:ea typeface="+mn-ea"/>
                <a:cs typeface="+mn-cs"/>
              </a:rPr>
              <a:t>tribalism </a:t>
            </a:r>
            <a:r>
              <a:rPr kumimoji="0" lang="en-ZA" sz="1300" b="0" i="0" u="none" strike="noStrike" kern="1200" cap="none" spc="0" normalizeH="0" baseline="0" noProof="0" dirty="0">
                <a:ln>
                  <a:noFill/>
                </a:ln>
                <a:effectLst/>
                <a:uLnTx/>
                <a:uFillTx/>
                <a:latin typeface="Open Sans"/>
                <a:ea typeface="+mn-ea"/>
                <a:cs typeface="+mn-cs"/>
              </a:rPr>
              <a:t>as well as a lack of proactivity were noted by respondents</a:t>
            </a:r>
            <a:endParaRPr lang="en-ZA" sz="1300" b="0" i="0" u="none" strike="noStrike" kern="1200" cap="none" spc="0" normalizeH="0" baseline="0" noProof="0" dirty="0">
              <a:ln>
                <a:noFill/>
              </a:ln>
              <a:effectLst/>
              <a:uLnTx/>
              <a:uFillTx/>
              <a:latin typeface="Open San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Open Sans"/>
                <a:ea typeface="+mn-ea"/>
                <a:cs typeface="+mn-cs"/>
              </a:rPr>
              <a:t>Numerous business owners also felt that government tenders and support does not always trickle down to members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ZA" sz="1300" b="1" dirty="0">
                <a:solidFill>
                  <a:prstClr val="black"/>
                </a:solidFill>
                <a:latin typeface="Open Sans"/>
              </a:rPr>
              <a:t>Governance issues create risks for government and private sector strategies </a:t>
            </a:r>
            <a:r>
              <a:rPr lang="en-ZA" sz="1300" dirty="0">
                <a:solidFill>
                  <a:prstClr val="black"/>
                </a:solidFill>
                <a:latin typeface="Open Sans"/>
              </a:rPr>
              <a:t>that rely on associations as an avenue through which to provide support and assistance to MSEs</a:t>
            </a:r>
            <a:endParaRPr kumimoji="0" lang="en-ZA" sz="1300" b="0" i="0" u="none" strike="noStrike" kern="1200" cap="none" spc="0" normalizeH="0" baseline="0" noProof="0" dirty="0">
              <a:ln>
                <a:noFill/>
              </a:ln>
              <a:solidFill>
                <a:prstClr val="black"/>
              </a:solidFill>
              <a:effectLst/>
              <a:uLnTx/>
              <a:uFillTx/>
              <a:latin typeface="Open Sans"/>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xmlns="" id="{EC04A733-F82E-4650-90A4-C43BBF6701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2512" y="101110"/>
            <a:ext cx="749085" cy="613265"/>
          </a:xfrm>
          <a:prstGeom prst="rect">
            <a:avLst/>
          </a:prstGeom>
        </p:spPr>
      </p:pic>
      <p:sp>
        <p:nvSpPr>
          <p:cNvPr id="12" name="TextBox 11">
            <a:extLst>
              <a:ext uri="{FF2B5EF4-FFF2-40B4-BE49-F238E27FC236}">
                <a16:creationId xmlns:a16="http://schemas.microsoft.com/office/drawing/2014/main" xmlns="" id="{EB46E54F-93C8-4CA0-B077-FDE1E6D9C57D}"/>
              </a:ext>
            </a:extLst>
          </p:cNvPr>
          <p:cNvSpPr txBox="1"/>
          <p:nvPr/>
        </p:nvSpPr>
        <p:spPr>
          <a:xfrm>
            <a:off x="1021598" y="146132"/>
            <a:ext cx="4116460"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800" b="1" i="0" u="none" strike="noStrike" kern="1200" cap="none" spc="0" normalizeH="0" baseline="0" noProof="0" dirty="0">
                <a:ln>
                  <a:noFill/>
                </a:ln>
                <a:solidFill>
                  <a:prstClr val="black"/>
                </a:solidFill>
                <a:effectLst/>
                <a:uLnTx/>
                <a:uFillTx/>
                <a:latin typeface="Open Sans"/>
                <a:ea typeface="+mn-ea"/>
                <a:cs typeface="+mn-cs"/>
              </a:rPr>
              <a:t>Business associations</a:t>
            </a:r>
          </a:p>
        </p:txBody>
      </p:sp>
      <p:sp>
        <p:nvSpPr>
          <p:cNvPr id="19" name="TextBox 18">
            <a:extLst>
              <a:ext uri="{FF2B5EF4-FFF2-40B4-BE49-F238E27FC236}">
                <a16:creationId xmlns:a16="http://schemas.microsoft.com/office/drawing/2014/main" xmlns="" id="{B00076B9-40B2-4874-88F0-487073134614}"/>
              </a:ext>
            </a:extLst>
          </p:cNvPr>
          <p:cNvSpPr txBox="1"/>
          <p:nvPr/>
        </p:nvSpPr>
        <p:spPr>
          <a:xfrm>
            <a:off x="7039492" y="2198843"/>
            <a:ext cx="4600712" cy="2443618"/>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US" sz="1400" b="0" i="1" u="none" strike="noStrike" kern="1200" cap="none" spc="0" normalizeH="0" baseline="0" noProof="0">
                <a:ln>
                  <a:noFill/>
                </a:ln>
                <a:solidFill>
                  <a:prstClr val="black"/>
                </a:solidFill>
                <a:effectLst/>
                <a:uLnTx/>
                <a:uFillTx/>
                <a:latin typeface="Open Sans"/>
                <a:ea typeface="+mn-ea"/>
                <a:cs typeface="+mn-cs"/>
              </a:rPr>
              <a:t>They protect us from the city council; they settle disputes between traders, artisans and other parties involved in </a:t>
            </a:r>
            <a:r>
              <a:rPr kumimoji="0" lang="en-US" sz="1400" b="0" i="1" u="none" strike="noStrike" kern="1200" cap="none" spc="0" normalizeH="0" baseline="0" noProof="0" err="1">
                <a:ln>
                  <a:noFill/>
                </a:ln>
                <a:solidFill>
                  <a:prstClr val="black"/>
                </a:solidFill>
                <a:effectLst/>
                <a:uLnTx/>
                <a:uFillTx/>
                <a:latin typeface="Open Sans"/>
                <a:ea typeface="+mn-ea"/>
                <a:cs typeface="+mn-cs"/>
              </a:rPr>
              <a:t>Jua</a:t>
            </a:r>
            <a:r>
              <a:rPr kumimoji="0" lang="en-US" sz="1400" b="0" i="1" u="none" strike="noStrike" kern="1200" cap="none" spc="0" normalizeH="0" baseline="0" noProof="0">
                <a:ln>
                  <a:noFill/>
                </a:ln>
                <a:solidFill>
                  <a:prstClr val="black"/>
                </a:solidFill>
                <a:effectLst/>
                <a:uLnTx/>
                <a:uFillTx/>
                <a:latin typeface="Open Sans"/>
                <a:ea typeface="+mn-ea"/>
                <a:cs typeface="+mn-cs"/>
              </a:rPr>
              <a:t>-kali trade. I do not see any other benefit of being a member</a:t>
            </a:r>
            <a:r>
              <a:rPr kumimoji="0" lang="en-US" sz="1400" b="1" i="1" u="none" strike="noStrike" kern="1200" cap="none" spc="0" normalizeH="0" baseline="0" noProof="0">
                <a:ln>
                  <a:noFill/>
                </a:ln>
                <a:solidFill>
                  <a:prstClr val="black"/>
                </a:solidFill>
                <a:effectLst/>
                <a:uLnTx/>
                <a:uFillTx/>
                <a:latin typeface="Open Sans"/>
                <a:ea typeface="+mn-ea"/>
                <a:cs typeface="+mn-cs"/>
              </a:rPr>
              <a:t>… I feel like the association should be able to help more because they are close to the government and the ministry concerned; like the challenge with shortage of material </a:t>
            </a:r>
            <a:r>
              <a:rPr kumimoji="0" lang="en-US" sz="1400" b="0" i="1" u="none" strike="noStrike" kern="1200" cap="none" spc="0" normalizeH="0" baseline="0" noProof="0">
                <a:ln>
                  <a:noFill/>
                </a:ln>
                <a:solidFill>
                  <a:prstClr val="black"/>
                </a:solidFill>
                <a:effectLst/>
                <a:uLnTx/>
                <a:uFillTx/>
                <a:latin typeface="Open Sans"/>
                <a:ea typeface="+mn-ea"/>
                <a:cs typeface="+mn-cs"/>
              </a:rPr>
              <a:t>and the issue with suppliers manufacturing and exporting too, they should intervene and maybe standardize prices – Tom, </a:t>
            </a:r>
            <a:r>
              <a:rPr kumimoji="0" lang="en-ZA" sz="1400" b="0" i="1" u="none" strike="noStrike" kern="1200" cap="none" spc="0" normalizeH="0" baseline="0" noProof="0">
                <a:ln>
                  <a:noFill/>
                </a:ln>
                <a:solidFill>
                  <a:prstClr val="black"/>
                </a:solidFill>
                <a:effectLst/>
                <a:uLnTx/>
                <a:uFillTx/>
                <a:latin typeface="Open Sans"/>
                <a:ea typeface="+mn-ea"/>
                <a:cs typeface="+mn-cs"/>
              </a:rPr>
              <a:t>metal manufacturer</a:t>
            </a:r>
          </a:p>
        </p:txBody>
      </p:sp>
      <p:sp>
        <p:nvSpPr>
          <p:cNvPr id="22" name="TextBox 21">
            <a:extLst>
              <a:ext uri="{FF2B5EF4-FFF2-40B4-BE49-F238E27FC236}">
                <a16:creationId xmlns:a16="http://schemas.microsoft.com/office/drawing/2014/main" xmlns="" id="{7D0C5A4D-C1AD-4ABE-9DFA-DF213A0480E4}"/>
              </a:ext>
            </a:extLst>
          </p:cNvPr>
          <p:cNvSpPr txBox="1"/>
          <p:nvPr/>
        </p:nvSpPr>
        <p:spPr>
          <a:xfrm>
            <a:off x="7222658" y="5305705"/>
            <a:ext cx="4234381" cy="735266"/>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ZA" sz="1300" b="0" i="1" u="none" strike="noStrike" kern="1200" cap="none" spc="0" normalizeH="0" baseline="0" noProof="0">
                <a:ln>
                  <a:noFill/>
                </a:ln>
                <a:solidFill>
                  <a:prstClr val="black"/>
                </a:solidFill>
                <a:effectLst/>
                <a:uLnTx/>
                <a:uFillTx/>
                <a:latin typeface="Open Sans"/>
                <a:ea typeface="+mn-ea"/>
                <a:cs typeface="+mn-cs"/>
              </a:rPr>
              <a:t>The officials use the name to </a:t>
            </a:r>
            <a:r>
              <a:rPr kumimoji="0" lang="en-ZA" sz="1300" b="1" i="1" u="none" strike="noStrike" kern="1200" cap="none" spc="0" normalizeH="0" baseline="0" noProof="0">
                <a:ln>
                  <a:noFill/>
                </a:ln>
                <a:solidFill>
                  <a:prstClr val="black"/>
                </a:solidFill>
                <a:effectLst/>
                <a:uLnTx/>
                <a:uFillTx/>
                <a:latin typeface="Open Sans"/>
                <a:ea typeface="+mn-ea"/>
                <a:cs typeface="+mn-cs"/>
              </a:rPr>
              <a:t>get aid from the government but it never gets to the members. </a:t>
            </a:r>
            <a:r>
              <a:rPr kumimoji="0" lang="en-ZA" sz="1300" b="0" i="1" u="none" strike="noStrike" kern="1200" cap="none" spc="0" normalizeH="0" baseline="0" noProof="0">
                <a:ln>
                  <a:noFill/>
                </a:ln>
                <a:solidFill>
                  <a:prstClr val="black"/>
                </a:solidFill>
                <a:effectLst/>
                <a:uLnTx/>
                <a:uFillTx/>
                <a:latin typeface="Open Sans"/>
                <a:ea typeface="+mn-ea"/>
                <a:cs typeface="+mn-cs"/>
              </a:rPr>
              <a:t>– </a:t>
            </a:r>
            <a:r>
              <a:rPr kumimoji="0" lang="en-ZA" sz="1300" b="0" i="0" u="none" strike="noStrike" kern="1200" cap="none" spc="0" normalizeH="0" baseline="0" noProof="0">
                <a:ln>
                  <a:noFill/>
                </a:ln>
                <a:solidFill>
                  <a:prstClr val="black"/>
                </a:solidFill>
                <a:effectLst/>
                <a:uLnTx/>
                <a:uFillTx/>
                <a:latin typeface="Open Sans"/>
                <a:ea typeface="+mn-ea"/>
                <a:cs typeface="+mn-cs"/>
              </a:rPr>
              <a:t>Male, 38, Metal products</a:t>
            </a:r>
          </a:p>
        </p:txBody>
      </p:sp>
      <p:sp>
        <p:nvSpPr>
          <p:cNvPr id="26" name="TextBox 25">
            <a:extLst>
              <a:ext uri="{FF2B5EF4-FFF2-40B4-BE49-F238E27FC236}">
                <a16:creationId xmlns:a16="http://schemas.microsoft.com/office/drawing/2014/main" xmlns="" id="{76AF2274-C7DF-41DA-A908-8B0F74CAB890}"/>
              </a:ext>
            </a:extLst>
          </p:cNvPr>
          <p:cNvSpPr txBox="1"/>
          <p:nvPr/>
        </p:nvSpPr>
        <p:spPr>
          <a:xfrm>
            <a:off x="7058660" y="570551"/>
            <a:ext cx="4562376"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Open Sans"/>
                <a:ea typeface="+mn-ea"/>
                <a:cs typeface="+mn-cs"/>
              </a:rPr>
              <a:t>I am very close to them because this is about our wellbeing as businesspeople and through this association </a:t>
            </a:r>
            <a:r>
              <a:rPr kumimoji="0" lang="en-US" sz="1400" b="1" i="1" u="none" strike="noStrike" kern="1200" cap="none" spc="0" normalizeH="0" baseline="0" noProof="0">
                <a:ln>
                  <a:noFill/>
                </a:ln>
                <a:solidFill>
                  <a:prstClr val="black"/>
                </a:solidFill>
                <a:effectLst/>
                <a:uLnTx/>
                <a:uFillTx/>
                <a:latin typeface="Open Sans"/>
                <a:ea typeface="+mn-ea"/>
                <a:cs typeface="+mn-cs"/>
              </a:rPr>
              <a:t>we are able to support one another and also ensure our businesses are well secured – </a:t>
            </a:r>
            <a:r>
              <a:rPr kumimoji="0" lang="en-US" sz="1400" b="0" i="0" u="none" strike="noStrike" kern="1200" cap="none" spc="0" normalizeH="0" baseline="0" noProof="0">
                <a:ln>
                  <a:noFill/>
                </a:ln>
                <a:solidFill>
                  <a:prstClr val="black"/>
                </a:solidFill>
                <a:effectLst/>
                <a:uLnTx/>
                <a:uFillTx/>
                <a:latin typeface="Open Sans"/>
                <a:ea typeface="+mn-ea"/>
                <a:cs typeface="+mn-cs"/>
              </a:rPr>
              <a:t>Male, 48, Furniture maker</a:t>
            </a:r>
            <a:endParaRPr kumimoji="0" lang="en-ZA" sz="1400" b="1" i="1" u="none" strike="noStrike" kern="1200" cap="none" spc="0" normalizeH="0" baseline="0" noProof="0">
              <a:ln>
                <a:noFill/>
              </a:ln>
              <a:solidFill>
                <a:prstClr val="black"/>
              </a:solidFill>
              <a:effectLst/>
              <a:uLnTx/>
              <a:uFillTx/>
              <a:latin typeface="Open Sans"/>
              <a:ea typeface="+mn-ea"/>
              <a:cs typeface="+mn-cs"/>
            </a:endParaRPr>
          </a:p>
        </p:txBody>
      </p:sp>
      <p:sp>
        <p:nvSpPr>
          <p:cNvPr id="28" name="Speech Bubble: Rectangle with Corners Rounded 27">
            <a:extLst>
              <a:ext uri="{FF2B5EF4-FFF2-40B4-BE49-F238E27FC236}">
                <a16:creationId xmlns:a16="http://schemas.microsoft.com/office/drawing/2014/main" xmlns="" id="{42141355-196D-4261-BB4B-7597A2D49C89}"/>
              </a:ext>
            </a:extLst>
          </p:cNvPr>
          <p:cNvSpPr/>
          <p:nvPr/>
        </p:nvSpPr>
        <p:spPr>
          <a:xfrm>
            <a:off x="6935072" y="463059"/>
            <a:ext cx="4809553" cy="1277044"/>
          </a:xfrm>
          <a:prstGeom prst="wedgeRoundRectCallout">
            <a:avLst>
              <a:gd name="adj1" fmla="val 38353"/>
              <a:gd name="adj2" fmla="val 63208"/>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0" name="Speech Bubble: Rectangle with Corners Rounded 29">
            <a:extLst>
              <a:ext uri="{FF2B5EF4-FFF2-40B4-BE49-F238E27FC236}">
                <a16:creationId xmlns:a16="http://schemas.microsoft.com/office/drawing/2014/main" xmlns="" id="{D3A6561D-3EED-4AD4-BCC2-A6CCD883C068}"/>
              </a:ext>
            </a:extLst>
          </p:cNvPr>
          <p:cNvSpPr/>
          <p:nvPr/>
        </p:nvSpPr>
        <p:spPr>
          <a:xfrm>
            <a:off x="6935072" y="2143608"/>
            <a:ext cx="4809553" cy="2498853"/>
          </a:xfrm>
          <a:prstGeom prst="wedgeRoundRectCallout">
            <a:avLst>
              <a:gd name="adj1" fmla="val 38353"/>
              <a:gd name="adj2" fmla="val 63208"/>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2" name="Speech Bubble: Rectangle with Corners Rounded 31">
            <a:extLst>
              <a:ext uri="{FF2B5EF4-FFF2-40B4-BE49-F238E27FC236}">
                <a16:creationId xmlns:a16="http://schemas.microsoft.com/office/drawing/2014/main" xmlns="" id="{C3B6E9CF-EED2-40AD-B54E-E2DE289FAB8C}"/>
              </a:ext>
            </a:extLst>
          </p:cNvPr>
          <p:cNvSpPr/>
          <p:nvPr/>
        </p:nvSpPr>
        <p:spPr>
          <a:xfrm>
            <a:off x="7044542" y="5262945"/>
            <a:ext cx="4590612" cy="921955"/>
          </a:xfrm>
          <a:prstGeom prst="wedgeRoundRectCallout">
            <a:avLst>
              <a:gd name="adj1" fmla="val 38353"/>
              <a:gd name="adj2" fmla="val 63208"/>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10279939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xmlns="" id="{C6E7C72F-6038-4C44-AE75-5E09895BCDEC}"/>
              </a:ext>
            </a:extLst>
          </p:cNvPr>
          <p:cNvCxnSpPr>
            <a:cxnSpLocks/>
          </p:cNvCxnSpPr>
          <p:nvPr/>
        </p:nvCxnSpPr>
        <p:spPr>
          <a:xfrm>
            <a:off x="7156260" y="3962472"/>
            <a:ext cx="0" cy="31291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5FA733AA-4168-4C4F-978F-E1C324EFC370}"/>
              </a:ext>
            </a:extLst>
          </p:cNvPr>
          <p:cNvCxnSpPr>
            <a:cxnSpLocks/>
          </p:cNvCxnSpPr>
          <p:nvPr/>
        </p:nvCxnSpPr>
        <p:spPr>
          <a:xfrm>
            <a:off x="8210360" y="3962472"/>
            <a:ext cx="0" cy="100657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22E60347-19D9-444F-848A-989424C6F91D}"/>
              </a:ext>
            </a:extLst>
          </p:cNvPr>
          <p:cNvCxnSpPr>
            <a:cxnSpLocks/>
          </p:cNvCxnSpPr>
          <p:nvPr/>
        </p:nvCxnSpPr>
        <p:spPr>
          <a:xfrm>
            <a:off x="9346994" y="3962472"/>
            <a:ext cx="0" cy="21600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609A9801-69B4-42B8-91CC-185AC7258F24}"/>
              </a:ext>
            </a:extLst>
          </p:cNvPr>
          <p:cNvCxnSpPr>
            <a:cxnSpLocks/>
          </p:cNvCxnSpPr>
          <p:nvPr/>
        </p:nvCxnSpPr>
        <p:spPr>
          <a:xfrm>
            <a:off x="9981994" y="3972129"/>
            <a:ext cx="0" cy="586661"/>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12B5384C-E53F-44DE-8307-D1102904E1C8}"/>
              </a:ext>
            </a:extLst>
          </p:cNvPr>
          <p:cNvCxnSpPr/>
          <p:nvPr/>
        </p:nvCxnSpPr>
        <p:spPr>
          <a:xfrm>
            <a:off x="2749360" y="3967612"/>
            <a:ext cx="0" cy="15388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28B10F52-3E99-4C55-A1EC-8F24C97F3E36}"/>
              </a:ext>
            </a:extLst>
          </p:cNvPr>
          <p:cNvCxnSpPr>
            <a:cxnSpLocks/>
          </p:cNvCxnSpPr>
          <p:nvPr/>
        </p:nvCxnSpPr>
        <p:spPr>
          <a:xfrm>
            <a:off x="3663760" y="3946178"/>
            <a:ext cx="0" cy="75507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51825845-C6A1-430C-82CC-42F45E27EB34}"/>
              </a:ext>
            </a:extLst>
          </p:cNvPr>
          <p:cNvCxnSpPr>
            <a:cxnSpLocks/>
          </p:cNvCxnSpPr>
          <p:nvPr/>
        </p:nvCxnSpPr>
        <p:spPr>
          <a:xfrm>
            <a:off x="4768660" y="3938097"/>
            <a:ext cx="0" cy="312916"/>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090265F6-134C-45F8-AA26-A6E2568F86BB}"/>
              </a:ext>
            </a:extLst>
          </p:cNvPr>
          <p:cNvCxnSpPr>
            <a:cxnSpLocks/>
          </p:cNvCxnSpPr>
          <p:nvPr/>
        </p:nvCxnSpPr>
        <p:spPr>
          <a:xfrm>
            <a:off x="5987860" y="3962472"/>
            <a:ext cx="0" cy="122400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xmlns="" id="{D4CB4B28-1898-400C-AC6E-C55A3D066275}"/>
              </a:ext>
            </a:extLst>
          </p:cNvPr>
          <p:cNvSpPr/>
          <p:nvPr/>
        </p:nvSpPr>
        <p:spPr>
          <a:xfrm>
            <a:off x="481662" y="844664"/>
            <a:ext cx="11297535" cy="1581701"/>
          </a:xfrm>
          <a:prstGeom prst="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p:cNvSpPr/>
          <p:nvPr/>
        </p:nvSpPr>
        <p:spPr>
          <a:xfrm rot="10800000">
            <a:off x="1920881" y="3145616"/>
            <a:ext cx="8350239" cy="792480"/>
          </a:xfrm>
          <a:prstGeom prst="rect">
            <a:avLst/>
          </a:prstGeom>
          <a:gradFill flip="none" rotWithShape="1">
            <a:gsLst>
              <a:gs pos="14000">
                <a:srgbClr val="C00000"/>
              </a:gs>
              <a:gs pos="51000">
                <a:schemeClr val="accent2"/>
              </a:gs>
              <a:gs pos="86000">
                <a:schemeClr val="accent3">
                  <a:lumMod val="90000"/>
                  <a:lumOff val="10000"/>
                </a:schemeClr>
              </a:gs>
            </a:gsLst>
            <a:lin ang="10800000" scaled="1"/>
            <a:tileRect/>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C606F57A-8155-4282-B012-2F7381039DC0}"/>
              </a:ext>
            </a:extLst>
          </p:cNvPr>
          <p:cNvSpPr txBox="1"/>
          <p:nvPr/>
        </p:nvSpPr>
        <p:spPr>
          <a:xfrm>
            <a:off x="8908609" y="4094612"/>
            <a:ext cx="915251" cy="307777"/>
          </a:xfrm>
          <a:prstGeom prst="rect">
            <a:avLst/>
          </a:prstGeom>
          <a:solidFill>
            <a:schemeClr val="bg1"/>
          </a:solidFill>
        </p:spPr>
        <p:txBody>
          <a:bodyPr wrap="none" rtlCol="0">
            <a:spAutoFit/>
          </a:bodyPr>
          <a:lstStyle/>
          <a:p>
            <a:r>
              <a:rPr lang="en-US" sz="1400" dirty="0">
                <a:solidFill>
                  <a:schemeClr val="accent1"/>
                </a:solidFill>
              </a:rPr>
              <a:t>Suppliers</a:t>
            </a:r>
            <a:endParaRPr lang="x-none" sz="1400" dirty="0">
              <a:solidFill>
                <a:schemeClr val="accent1"/>
              </a:solidFill>
            </a:endParaRPr>
          </a:p>
        </p:txBody>
      </p:sp>
      <p:sp>
        <p:nvSpPr>
          <p:cNvPr id="5" name="TextBox 4">
            <a:extLst>
              <a:ext uri="{FF2B5EF4-FFF2-40B4-BE49-F238E27FC236}">
                <a16:creationId xmlns:a16="http://schemas.microsoft.com/office/drawing/2014/main" xmlns="" id="{A0D956B1-66FF-47D1-8E9F-54180E63FBA4}"/>
              </a:ext>
            </a:extLst>
          </p:cNvPr>
          <p:cNvSpPr txBox="1"/>
          <p:nvPr/>
        </p:nvSpPr>
        <p:spPr>
          <a:xfrm>
            <a:off x="9516612" y="4393474"/>
            <a:ext cx="1027654" cy="307777"/>
          </a:xfrm>
          <a:prstGeom prst="rect">
            <a:avLst/>
          </a:prstGeom>
          <a:solidFill>
            <a:schemeClr val="bg1"/>
          </a:solidFill>
        </p:spPr>
        <p:txBody>
          <a:bodyPr wrap="none" rtlCol="0">
            <a:spAutoFit/>
          </a:bodyPr>
          <a:lstStyle/>
          <a:p>
            <a:r>
              <a:rPr lang="en-US" sz="1400" dirty="0">
                <a:solidFill>
                  <a:schemeClr val="accent1"/>
                </a:solidFill>
              </a:rPr>
              <a:t>Customers</a:t>
            </a:r>
            <a:endParaRPr lang="x-none" sz="1400" dirty="0">
              <a:solidFill>
                <a:schemeClr val="accent1"/>
              </a:solidFill>
            </a:endParaRPr>
          </a:p>
        </p:txBody>
      </p:sp>
      <p:sp>
        <p:nvSpPr>
          <p:cNvPr id="6" name="TextBox 5">
            <a:extLst>
              <a:ext uri="{FF2B5EF4-FFF2-40B4-BE49-F238E27FC236}">
                <a16:creationId xmlns:a16="http://schemas.microsoft.com/office/drawing/2014/main" xmlns="" id="{B13BE69B-F9BE-41EE-8CA1-AD5D08DABC28}"/>
              </a:ext>
            </a:extLst>
          </p:cNvPr>
          <p:cNvSpPr txBox="1"/>
          <p:nvPr/>
        </p:nvSpPr>
        <p:spPr>
          <a:xfrm>
            <a:off x="7801313" y="4262052"/>
            <a:ext cx="975011" cy="523220"/>
          </a:xfrm>
          <a:prstGeom prst="rect">
            <a:avLst/>
          </a:prstGeom>
          <a:solidFill>
            <a:schemeClr val="bg1"/>
          </a:solidFill>
        </p:spPr>
        <p:txBody>
          <a:bodyPr wrap="square" rtlCol="0">
            <a:spAutoFit/>
          </a:bodyPr>
          <a:lstStyle/>
          <a:p>
            <a:r>
              <a:rPr lang="en-US" sz="1400" dirty="0">
                <a:solidFill>
                  <a:schemeClr val="accent1"/>
                </a:solidFill>
              </a:rPr>
              <a:t>Friends &amp; Family</a:t>
            </a:r>
            <a:endParaRPr lang="x-none" sz="1400" dirty="0">
              <a:solidFill>
                <a:schemeClr val="accent1"/>
              </a:solidFill>
            </a:endParaRPr>
          </a:p>
        </p:txBody>
      </p:sp>
      <p:sp>
        <p:nvSpPr>
          <p:cNvPr id="7" name="TextBox 6">
            <a:extLst>
              <a:ext uri="{FF2B5EF4-FFF2-40B4-BE49-F238E27FC236}">
                <a16:creationId xmlns:a16="http://schemas.microsoft.com/office/drawing/2014/main" xmlns="" id="{821AB092-6E01-4460-8664-39DB6338A7A7}"/>
              </a:ext>
            </a:extLst>
          </p:cNvPr>
          <p:cNvSpPr txBox="1"/>
          <p:nvPr/>
        </p:nvSpPr>
        <p:spPr>
          <a:xfrm>
            <a:off x="7815318" y="4852454"/>
            <a:ext cx="819520" cy="307777"/>
          </a:xfrm>
          <a:prstGeom prst="rect">
            <a:avLst/>
          </a:prstGeom>
          <a:solidFill>
            <a:schemeClr val="bg1"/>
          </a:solidFill>
        </p:spPr>
        <p:txBody>
          <a:bodyPr wrap="none" rtlCol="0">
            <a:spAutoFit/>
          </a:bodyPr>
          <a:lstStyle/>
          <a:p>
            <a:r>
              <a:rPr lang="en-US" sz="1400" dirty="0">
                <a:solidFill>
                  <a:schemeClr val="accent4">
                    <a:lumMod val="90000"/>
                    <a:lumOff val="10000"/>
                  </a:schemeClr>
                </a:solidFill>
              </a:rPr>
              <a:t>SACCOs</a:t>
            </a:r>
            <a:endParaRPr lang="x-none" sz="1400" dirty="0">
              <a:solidFill>
                <a:schemeClr val="accent4">
                  <a:lumMod val="90000"/>
                  <a:lumOff val="10000"/>
                </a:schemeClr>
              </a:solidFill>
            </a:endParaRPr>
          </a:p>
        </p:txBody>
      </p:sp>
      <p:sp>
        <p:nvSpPr>
          <p:cNvPr id="8" name="TextBox 7">
            <a:extLst>
              <a:ext uri="{FF2B5EF4-FFF2-40B4-BE49-F238E27FC236}">
                <a16:creationId xmlns:a16="http://schemas.microsoft.com/office/drawing/2014/main" xmlns="" id="{C1AFFF7F-BB66-49F2-90BB-53B83B281364}"/>
              </a:ext>
            </a:extLst>
          </p:cNvPr>
          <p:cNvSpPr txBox="1"/>
          <p:nvPr/>
        </p:nvSpPr>
        <p:spPr>
          <a:xfrm>
            <a:off x="5622258" y="4251013"/>
            <a:ext cx="809837" cy="307777"/>
          </a:xfrm>
          <a:prstGeom prst="rect">
            <a:avLst/>
          </a:prstGeom>
          <a:solidFill>
            <a:schemeClr val="bg1"/>
          </a:solidFill>
        </p:spPr>
        <p:txBody>
          <a:bodyPr wrap="none" rtlCol="0">
            <a:spAutoFit/>
          </a:bodyPr>
          <a:lstStyle/>
          <a:p>
            <a:r>
              <a:rPr lang="en-US" sz="1400" dirty="0">
                <a:solidFill>
                  <a:schemeClr val="accent1"/>
                </a:solidFill>
              </a:rPr>
              <a:t>Chamas</a:t>
            </a:r>
            <a:endParaRPr lang="x-none" sz="1400" dirty="0">
              <a:solidFill>
                <a:schemeClr val="accent1"/>
              </a:solidFill>
            </a:endParaRPr>
          </a:p>
        </p:txBody>
      </p:sp>
      <p:sp>
        <p:nvSpPr>
          <p:cNvPr id="9" name="TextBox 8">
            <a:extLst>
              <a:ext uri="{FF2B5EF4-FFF2-40B4-BE49-F238E27FC236}">
                <a16:creationId xmlns:a16="http://schemas.microsoft.com/office/drawing/2014/main" xmlns="" id="{47B90EA0-A74F-44B7-A3F4-6E880E947903}"/>
              </a:ext>
            </a:extLst>
          </p:cNvPr>
          <p:cNvSpPr txBox="1"/>
          <p:nvPr/>
        </p:nvSpPr>
        <p:spPr>
          <a:xfrm>
            <a:off x="5704012" y="4661268"/>
            <a:ext cx="646331" cy="307777"/>
          </a:xfrm>
          <a:prstGeom prst="rect">
            <a:avLst/>
          </a:prstGeom>
          <a:solidFill>
            <a:schemeClr val="bg1"/>
          </a:solidFill>
        </p:spPr>
        <p:txBody>
          <a:bodyPr wrap="none" rtlCol="0">
            <a:spAutoFit/>
          </a:bodyPr>
          <a:lstStyle/>
          <a:p>
            <a:r>
              <a:rPr lang="en-US" sz="1400" dirty="0">
                <a:solidFill>
                  <a:schemeClr val="accent4">
                    <a:lumMod val="90000"/>
                    <a:lumOff val="10000"/>
                  </a:schemeClr>
                </a:solidFill>
              </a:rPr>
              <a:t>Banks</a:t>
            </a:r>
            <a:endParaRPr lang="x-none" sz="1400" dirty="0">
              <a:solidFill>
                <a:schemeClr val="accent4">
                  <a:lumMod val="90000"/>
                  <a:lumOff val="10000"/>
                </a:schemeClr>
              </a:solidFill>
            </a:endParaRPr>
          </a:p>
        </p:txBody>
      </p:sp>
      <p:sp>
        <p:nvSpPr>
          <p:cNvPr id="10" name="TextBox 9">
            <a:extLst>
              <a:ext uri="{FF2B5EF4-FFF2-40B4-BE49-F238E27FC236}">
                <a16:creationId xmlns:a16="http://schemas.microsoft.com/office/drawing/2014/main" xmlns="" id="{24F30B87-1D83-483B-97C2-7945761EC4BC}"/>
              </a:ext>
            </a:extLst>
          </p:cNvPr>
          <p:cNvSpPr txBox="1"/>
          <p:nvPr/>
        </p:nvSpPr>
        <p:spPr>
          <a:xfrm>
            <a:off x="5444326" y="5076236"/>
            <a:ext cx="1165704" cy="307777"/>
          </a:xfrm>
          <a:prstGeom prst="rect">
            <a:avLst/>
          </a:prstGeom>
          <a:solidFill>
            <a:schemeClr val="bg1"/>
          </a:solidFill>
        </p:spPr>
        <p:txBody>
          <a:bodyPr wrap="none" rtlCol="0">
            <a:spAutoFit/>
          </a:bodyPr>
          <a:lstStyle/>
          <a:p>
            <a:r>
              <a:rPr lang="en-US" sz="1400" dirty="0">
                <a:solidFill>
                  <a:schemeClr val="accent4">
                    <a:lumMod val="90000"/>
                    <a:lumOff val="10000"/>
                  </a:schemeClr>
                </a:solidFill>
              </a:rPr>
              <a:t>Associations</a:t>
            </a:r>
            <a:endParaRPr lang="x-none" sz="1400" dirty="0">
              <a:solidFill>
                <a:schemeClr val="accent4">
                  <a:lumMod val="90000"/>
                  <a:lumOff val="10000"/>
                </a:schemeClr>
              </a:solidFill>
            </a:endParaRPr>
          </a:p>
        </p:txBody>
      </p:sp>
      <p:sp>
        <p:nvSpPr>
          <p:cNvPr id="11" name="TextBox 10">
            <a:extLst>
              <a:ext uri="{FF2B5EF4-FFF2-40B4-BE49-F238E27FC236}">
                <a16:creationId xmlns:a16="http://schemas.microsoft.com/office/drawing/2014/main" xmlns="" id="{8EFFAE9A-F943-4886-9444-FCA1DB596110}"/>
              </a:ext>
            </a:extLst>
          </p:cNvPr>
          <p:cNvSpPr txBox="1"/>
          <p:nvPr/>
        </p:nvSpPr>
        <p:spPr>
          <a:xfrm>
            <a:off x="4317176" y="4121501"/>
            <a:ext cx="1265412" cy="523220"/>
          </a:xfrm>
          <a:prstGeom prst="rect">
            <a:avLst/>
          </a:prstGeom>
          <a:solidFill>
            <a:schemeClr val="bg1"/>
          </a:solidFill>
        </p:spPr>
        <p:txBody>
          <a:bodyPr wrap="square" rtlCol="0">
            <a:spAutoFit/>
          </a:bodyPr>
          <a:lstStyle/>
          <a:p>
            <a:r>
              <a:rPr lang="en-US" sz="1400" dirty="0">
                <a:solidFill>
                  <a:schemeClr val="accent1"/>
                </a:solidFill>
              </a:rPr>
              <a:t>Business Colleagues</a:t>
            </a:r>
            <a:endParaRPr lang="x-none" sz="1400" dirty="0">
              <a:solidFill>
                <a:schemeClr val="accent1"/>
              </a:solidFill>
            </a:endParaRPr>
          </a:p>
        </p:txBody>
      </p:sp>
      <p:sp>
        <p:nvSpPr>
          <p:cNvPr id="12" name="TextBox 11">
            <a:extLst>
              <a:ext uri="{FF2B5EF4-FFF2-40B4-BE49-F238E27FC236}">
                <a16:creationId xmlns:a16="http://schemas.microsoft.com/office/drawing/2014/main" xmlns="" id="{34D176ED-DAC2-4E3C-9CAB-6F1FEC3B8730}"/>
              </a:ext>
            </a:extLst>
          </p:cNvPr>
          <p:cNvSpPr txBox="1"/>
          <p:nvPr/>
        </p:nvSpPr>
        <p:spPr>
          <a:xfrm>
            <a:off x="2199582" y="4156656"/>
            <a:ext cx="1221308" cy="523220"/>
          </a:xfrm>
          <a:prstGeom prst="rect">
            <a:avLst/>
          </a:prstGeom>
          <a:solidFill>
            <a:schemeClr val="bg1"/>
          </a:solidFill>
        </p:spPr>
        <p:txBody>
          <a:bodyPr wrap="square" rtlCol="0">
            <a:spAutoFit/>
          </a:bodyPr>
          <a:lstStyle/>
          <a:p>
            <a:r>
              <a:rPr lang="en-US" sz="1400" dirty="0">
                <a:solidFill>
                  <a:schemeClr val="accent4">
                    <a:lumMod val="90000"/>
                    <a:lumOff val="10000"/>
                  </a:schemeClr>
                </a:solidFill>
              </a:rPr>
              <a:t>County Government</a:t>
            </a:r>
            <a:endParaRPr lang="x-none" sz="1400" dirty="0">
              <a:solidFill>
                <a:schemeClr val="accent4">
                  <a:lumMod val="90000"/>
                  <a:lumOff val="10000"/>
                </a:schemeClr>
              </a:solidFill>
            </a:endParaRPr>
          </a:p>
        </p:txBody>
      </p:sp>
      <p:sp>
        <p:nvSpPr>
          <p:cNvPr id="13" name="TextBox 12">
            <a:extLst>
              <a:ext uri="{FF2B5EF4-FFF2-40B4-BE49-F238E27FC236}">
                <a16:creationId xmlns:a16="http://schemas.microsoft.com/office/drawing/2014/main" xmlns="" id="{BF3E1BC2-CC47-49A2-B4AE-3CB101BF9B0C}"/>
              </a:ext>
            </a:extLst>
          </p:cNvPr>
          <p:cNvSpPr txBox="1"/>
          <p:nvPr/>
        </p:nvSpPr>
        <p:spPr>
          <a:xfrm>
            <a:off x="3141357" y="4701251"/>
            <a:ext cx="1194899" cy="523220"/>
          </a:xfrm>
          <a:prstGeom prst="rect">
            <a:avLst/>
          </a:prstGeom>
          <a:solidFill>
            <a:schemeClr val="bg1"/>
          </a:solidFill>
        </p:spPr>
        <p:txBody>
          <a:bodyPr wrap="square" rtlCol="0">
            <a:spAutoFit/>
          </a:bodyPr>
          <a:lstStyle/>
          <a:p>
            <a:r>
              <a:rPr lang="en-US" sz="1400" dirty="0">
                <a:solidFill>
                  <a:schemeClr val="accent4">
                    <a:lumMod val="90000"/>
                    <a:lumOff val="10000"/>
                  </a:schemeClr>
                </a:solidFill>
              </a:rPr>
              <a:t>National Government</a:t>
            </a:r>
            <a:endParaRPr lang="x-none" sz="1400" dirty="0">
              <a:solidFill>
                <a:schemeClr val="accent4">
                  <a:lumMod val="90000"/>
                  <a:lumOff val="10000"/>
                </a:schemeClr>
              </a:solidFill>
            </a:endParaRPr>
          </a:p>
        </p:txBody>
      </p:sp>
      <p:sp>
        <p:nvSpPr>
          <p:cNvPr id="14" name="TextBox 13">
            <a:extLst>
              <a:ext uri="{FF2B5EF4-FFF2-40B4-BE49-F238E27FC236}">
                <a16:creationId xmlns:a16="http://schemas.microsoft.com/office/drawing/2014/main" xmlns="" id="{D6DE4704-248D-4F69-B68C-09B6DFE0DC86}"/>
              </a:ext>
            </a:extLst>
          </p:cNvPr>
          <p:cNvSpPr txBox="1"/>
          <p:nvPr/>
        </p:nvSpPr>
        <p:spPr>
          <a:xfrm>
            <a:off x="6668071" y="4110489"/>
            <a:ext cx="1036566" cy="307777"/>
          </a:xfrm>
          <a:prstGeom prst="rect">
            <a:avLst/>
          </a:prstGeom>
          <a:solidFill>
            <a:schemeClr val="bg1"/>
          </a:solidFill>
        </p:spPr>
        <p:txBody>
          <a:bodyPr wrap="none" rtlCol="0">
            <a:spAutoFit/>
          </a:bodyPr>
          <a:lstStyle/>
          <a:p>
            <a:r>
              <a:rPr lang="en-US" sz="1400" dirty="0">
                <a:solidFill>
                  <a:schemeClr val="accent1"/>
                </a:solidFill>
              </a:rPr>
              <a:t>Employees</a:t>
            </a:r>
            <a:endParaRPr lang="x-none" sz="1400" dirty="0">
              <a:solidFill>
                <a:schemeClr val="accent1"/>
              </a:solidFill>
            </a:endParaRPr>
          </a:p>
        </p:txBody>
      </p:sp>
      <p:sp>
        <p:nvSpPr>
          <p:cNvPr id="15" name="TextBox 14">
            <a:extLst>
              <a:ext uri="{FF2B5EF4-FFF2-40B4-BE49-F238E27FC236}">
                <a16:creationId xmlns:a16="http://schemas.microsoft.com/office/drawing/2014/main" xmlns="" id="{71EFC1CE-A152-4D30-8028-63103407C42F}"/>
              </a:ext>
            </a:extLst>
          </p:cNvPr>
          <p:cNvSpPr txBox="1"/>
          <p:nvPr/>
        </p:nvSpPr>
        <p:spPr>
          <a:xfrm>
            <a:off x="9769003" y="3311024"/>
            <a:ext cx="402674" cy="461665"/>
          </a:xfrm>
          <a:prstGeom prst="rect">
            <a:avLst/>
          </a:prstGeom>
          <a:noFill/>
        </p:spPr>
        <p:txBody>
          <a:bodyPr wrap="none" rtlCol="0">
            <a:spAutoFit/>
          </a:bodyPr>
          <a:lstStyle/>
          <a:p>
            <a:r>
              <a:rPr lang="en-US" sz="2400" b="1" dirty="0"/>
              <a:t>+</a:t>
            </a:r>
            <a:endParaRPr lang="x-none" sz="2400" b="1" dirty="0"/>
          </a:p>
        </p:txBody>
      </p:sp>
      <p:sp>
        <p:nvSpPr>
          <p:cNvPr id="16" name="TextBox 15">
            <a:extLst>
              <a:ext uri="{FF2B5EF4-FFF2-40B4-BE49-F238E27FC236}">
                <a16:creationId xmlns:a16="http://schemas.microsoft.com/office/drawing/2014/main" xmlns="" id="{8B9CDC1E-851D-40B5-8FF8-D7A2A246F61F}"/>
              </a:ext>
            </a:extLst>
          </p:cNvPr>
          <p:cNvSpPr txBox="1"/>
          <p:nvPr/>
        </p:nvSpPr>
        <p:spPr>
          <a:xfrm>
            <a:off x="2012420" y="3280246"/>
            <a:ext cx="330540" cy="523220"/>
          </a:xfrm>
          <a:prstGeom prst="rect">
            <a:avLst/>
          </a:prstGeom>
          <a:noFill/>
        </p:spPr>
        <p:txBody>
          <a:bodyPr wrap="none" rtlCol="0">
            <a:spAutoFit/>
          </a:bodyPr>
          <a:lstStyle/>
          <a:p>
            <a:r>
              <a:rPr lang="en-US" sz="2800" b="1" dirty="0"/>
              <a:t>-</a:t>
            </a:r>
            <a:endParaRPr lang="x-none" sz="2800" b="1" dirty="0"/>
          </a:p>
        </p:txBody>
      </p:sp>
      <p:sp>
        <p:nvSpPr>
          <p:cNvPr id="18" name="TextBox 17">
            <a:extLst>
              <a:ext uri="{FF2B5EF4-FFF2-40B4-BE49-F238E27FC236}">
                <a16:creationId xmlns:a16="http://schemas.microsoft.com/office/drawing/2014/main" xmlns="" id="{BD9CFE56-91BE-4B7F-87E4-51B11B70F6E4}"/>
              </a:ext>
            </a:extLst>
          </p:cNvPr>
          <p:cNvSpPr txBox="1"/>
          <p:nvPr/>
        </p:nvSpPr>
        <p:spPr>
          <a:xfrm>
            <a:off x="545465" y="983001"/>
            <a:ext cx="11101070" cy="1287212"/>
          </a:xfrm>
          <a:prstGeom prst="rect">
            <a:avLst/>
          </a:prstGeom>
          <a:noFill/>
        </p:spPr>
        <p:txBody>
          <a:bodyPr wrap="square" rtlCol="0">
            <a:spAutoFit/>
          </a:bodyPr>
          <a:lstStyle/>
          <a:p>
            <a:pPr>
              <a:lnSpc>
                <a:spcPct val="110000"/>
              </a:lnSpc>
            </a:pPr>
            <a:r>
              <a:rPr lang="en-US" dirty="0"/>
              <a:t>We asked a selection of respondents to rank their relationships in terms of value. Highly valued relationships were classified as ‘green’,  relationships that add some value to the business as ‘orange’ and those that have not added any value to the business as ‘red’. Relationships with customers and suppliers (largely informal) were ranked the highest, while relationships with government were ranked the lowest. </a:t>
            </a:r>
            <a:endParaRPr lang="x-none" dirty="0"/>
          </a:p>
        </p:txBody>
      </p:sp>
      <p:sp>
        <p:nvSpPr>
          <p:cNvPr id="19" name="TextBox 18">
            <a:extLst>
              <a:ext uri="{FF2B5EF4-FFF2-40B4-BE49-F238E27FC236}">
                <a16:creationId xmlns:a16="http://schemas.microsoft.com/office/drawing/2014/main" xmlns="" id="{FB3F9290-6104-41CB-A975-B633800BEEC7}"/>
              </a:ext>
            </a:extLst>
          </p:cNvPr>
          <p:cNvSpPr txBox="1"/>
          <p:nvPr/>
        </p:nvSpPr>
        <p:spPr>
          <a:xfrm>
            <a:off x="9539088" y="5347697"/>
            <a:ext cx="1534010" cy="338554"/>
          </a:xfrm>
          <a:prstGeom prst="rect">
            <a:avLst/>
          </a:prstGeom>
          <a:noFill/>
        </p:spPr>
        <p:txBody>
          <a:bodyPr wrap="none" rtlCol="0">
            <a:spAutoFit/>
          </a:bodyPr>
          <a:lstStyle/>
          <a:p>
            <a:r>
              <a:rPr lang="en-US" sz="1600" b="1" i="1" dirty="0">
                <a:solidFill>
                  <a:schemeClr val="accent4">
                    <a:lumMod val="90000"/>
                    <a:lumOff val="10000"/>
                  </a:schemeClr>
                </a:solidFill>
              </a:rPr>
              <a:t>Mostly formal</a:t>
            </a:r>
            <a:endParaRPr lang="x-none" sz="1600" b="1" i="1" dirty="0">
              <a:solidFill>
                <a:schemeClr val="accent4">
                  <a:lumMod val="90000"/>
                  <a:lumOff val="10000"/>
                </a:schemeClr>
              </a:solidFill>
            </a:endParaRPr>
          </a:p>
        </p:txBody>
      </p:sp>
      <p:sp>
        <p:nvSpPr>
          <p:cNvPr id="20" name="TextBox 19">
            <a:extLst>
              <a:ext uri="{FF2B5EF4-FFF2-40B4-BE49-F238E27FC236}">
                <a16:creationId xmlns:a16="http://schemas.microsoft.com/office/drawing/2014/main" xmlns="" id="{D84245C2-FEEE-4549-A1FF-CBD7995610A1}"/>
              </a:ext>
            </a:extLst>
          </p:cNvPr>
          <p:cNvSpPr txBox="1"/>
          <p:nvPr/>
        </p:nvSpPr>
        <p:spPr>
          <a:xfrm>
            <a:off x="9553392" y="5691603"/>
            <a:ext cx="1723164" cy="338554"/>
          </a:xfrm>
          <a:prstGeom prst="rect">
            <a:avLst/>
          </a:prstGeom>
          <a:noFill/>
        </p:spPr>
        <p:txBody>
          <a:bodyPr wrap="none" rtlCol="0">
            <a:spAutoFit/>
          </a:bodyPr>
          <a:lstStyle/>
          <a:p>
            <a:r>
              <a:rPr lang="en-US" sz="1600" b="1" i="1" dirty="0">
                <a:solidFill>
                  <a:schemeClr val="accent1"/>
                </a:solidFill>
              </a:rPr>
              <a:t>Mostly informal</a:t>
            </a:r>
            <a:endParaRPr lang="x-none" sz="1600" b="1" i="1" dirty="0">
              <a:solidFill>
                <a:schemeClr val="accent1"/>
              </a:solidFill>
            </a:endParaRPr>
          </a:p>
        </p:txBody>
      </p:sp>
      <p:sp>
        <p:nvSpPr>
          <p:cNvPr id="21" name="TextBox 20">
            <a:extLst>
              <a:ext uri="{FF2B5EF4-FFF2-40B4-BE49-F238E27FC236}">
                <a16:creationId xmlns:a16="http://schemas.microsoft.com/office/drawing/2014/main" xmlns="" id="{A4C4FDC7-2DD6-463F-A9C9-8D438332B7D2}"/>
              </a:ext>
            </a:extLst>
          </p:cNvPr>
          <p:cNvSpPr txBox="1"/>
          <p:nvPr/>
        </p:nvSpPr>
        <p:spPr>
          <a:xfrm>
            <a:off x="541564" y="179317"/>
            <a:ext cx="5202444"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800" b="1" i="0" u="none" strike="noStrike" kern="1200" cap="none" spc="0" normalizeH="0" baseline="0" noProof="0" dirty="0">
                <a:ln>
                  <a:noFill/>
                </a:ln>
                <a:solidFill>
                  <a:prstClr val="black"/>
                </a:solidFill>
                <a:effectLst/>
                <a:uLnTx/>
                <a:uFillTx/>
                <a:latin typeface="Open Sans"/>
                <a:ea typeface="+mn-ea"/>
                <a:cs typeface="+mn-cs"/>
              </a:rPr>
              <a:t>Summary of key relationships</a:t>
            </a:r>
          </a:p>
        </p:txBody>
      </p:sp>
      <p:sp>
        <p:nvSpPr>
          <p:cNvPr id="2" name="TextBox 1">
            <a:extLst>
              <a:ext uri="{FF2B5EF4-FFF2-40B4-BE49-F238E27FC236}">
                <a16:creationId xmlns:a16="http://schemas.microsoft.com/office/drawing/2014/main" xmlns="" id="{26B9895F-669B-40B2-8FB3-9CB98B746D9A}"/>
              </a:ext>
            </a:extLst>
          </p:cNvPr>
          <p:cNvSpPr txBox="1"/>
          <p:nvPr/>
        </p:nvSpPr>
        <p:spPr>
          <a:xfrm>
            <a:off x="291595" y="3280246"/>
            <a:ext cx="1593679" cy="523220"/>
          </a:xfrm>
          <a:prstGeom prst="rect">
            <a:avLst/>
          </a:prstGeom>
          <a:noFill/>
        </p:spPr>
        <p:txBody>
          <a:bodyPr wrap="square" rtlCol="0">
            <a:spAutoFit/>
          </a:bodyPr>
          <a:lstStyle/>
          <a:p>
            <a:r>
              <a:rPr lang="en-ZA" sz="1400" b="1" dirty="0">
                <a:solidFill>
                  <a:schemeClr val="tx1">
                    <a:lumMod val="85000"/>
                    <a:lumOff val="15000"/>
                  </a:schemeClr>
                </a:solidFill>
              </a:rPr>
              <a:t>Add limited/ no value</a:t>
            </a:r>
          </a:p>
        </p:txBody>
      </p:sp>
      <p:sp>
        <p:nvSpPr>
          <p:cNvPr id="23" name="TextBox 22">
            <a:extLst>
              <a:ext uri="{FF2B5EF4-FFF2-40B4-BE49-F238E27FC236}">
                <a16:creationId xmlns:a16="http://schemas.microsoft.com/office/drawing/2014/main" xmlns="" id="{61E7A79C-F308-4B24-8FA3-B846BDAD95D6}"/>
              </a:ext>
            </a:extLst>
          </p:cNvPr>
          <p:cNvSpPr txBox="1"/>
          <p:nvPr/>
        </p:nvSpPr>
        <p:spPr>
          <a:xfrm>
            <a:off x="10422947" y="3387968"/>
            <a:ext cx="1354792" cy="307777"/>
          </a:xfrm>
          <a:prstGeom prst="rect">
            <a:avLst/>
          </a:prstGeom>
          <a:noFill/>
        </p:spPr>
        <p:txBody>
          <a:bodyPr wrap="square" rtlCol="0">
            <a:spAutoFit/>
          </a:bodyPr>
          <a:lstStyle/>
          <a:p>
            <a:r>
              <a:rPr lang="en-ZA" sz="1400" b="1" dirty="0">
                <a:solidFill>
                  <a:schemeClr val="tx1">
                    <a:lumMod val="85000"/>
                    <a:lumOff val="15000"/>
                  </a:schemeClr>
                </a:solidFill>
              </a:rPr>
              <a:t>Add value</a:t>
            </a:r>
          </a:p>
        </p:txBody>
      </p:sp>
      <p:sp>
        <p:nvSpPr>
          <p:cNvPr id="24" name="Rectangle 23">
            <a:extLst>
              <a:ext uri="{FF2B5EF4-FFF2-40B4-BE49-F238E27FC236}">
                <a16:creationId xmlns:a16="http://schemas.microsoft.com/office/drawing/2014/main" xmlns="" id="{A34EA57D-8343-4AE1-9987-6C1A3439BB80}"/>
              </a:ext>
            </a:extLst>
          </p:cNvPr>
          <p:cNvSpPr/>
          <p:nvPr/>
        </p:nvSpPr>
        <p:spPr>
          <a:xfrm>
            <a:off x="9366234" y="5261831"/>
            <a:ext cx="2411505" cy="92930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0" name="TextBox 49">
            <a:extLst>
              <a:ext uri="{FF2B5EF4-FFF2-40B4-BE49-F238E27FC236}">
                <a16:creationId xmlns:a16="http://schemas.microsoft.com/office/drawing/2014/main" xmlns="" id="{FB03AB1D-06AF-4823-BE95-F8E7A2F708B4}"/>
              </a:ext>
            </a:extLst>
          </p:cNvPr>
          <p:cNvSpPr txBox="1"/>
          <p:nvPr/>
        </p:nvSpPr>
        <p:spPr>
          <a:xfrm>
            <a:off x="322669" y="6522152"/>
            <a:ext cx="8864600" cy="261610"/>
          </a:xfrm>
          <a:prstGeom prst="rect">
            <a:avLst/>
          </a:prstGeom>
          <a:noFill/>
        </p:spPr>
        <p:txBody>
          <a:bodyPr wrap="square" rtlCol="0">
            <a:spAutoFit/>
          </a:bodyPr>
          <a:lstStyle/>
          <a:p>
            <a:r>
              <a:rPr lang="en-ZA" sz="1050" dirty="0"/>
              <a:t>Note: Exercise was conducted with six respondents </a:t>
            </a:r>
          </a:p>
        </p:txBody>
      </p:sp>
    </p:spTree>
    <p:extLst>
      <p:ext uri="{BB962C8B-B14F-4D97-AF65-F5344CB8AC3E}">
        <p14:creationId xmlns:p14="http://schemas.microsoft.com/office/powerpoint/2010/main" val="406871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9B5A847E-5544-48AC-A842-3EF943EA765C}"/>
              </a:ext>
            </a:extLst>
          </p:cNvPr>
          <p:cNvSpPr/>
          <p:nvPr/>
        </p:nvSpPr>
        <p:spPr>
          <a:xfrm>
            <a:off x="0" y="965056"/>
            <a:ext cx="12192000" cy="159784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aphicFrame>
        <p:nvGraphicFramePr>
          <p:cNvPr id="12" name="Chart 11">
            <a:extLst>
              <a:ext uri="{FF2B5EF4-FFF2-40B4-BE49-F238E27FC236}">
                <a16:creationId xmlns:a16="http://schemas.microsoft.com/office/drawing/2014/main" xmlns="" id="{F1D0F323-15C6-4CEF-8397-C69DB12AF832}"/>
              </a:ext>
            </a:extLst>
          </p:cNvPr>
          <p:cNvGraphicFramePr/>
          <p:nvPr>
            <p:extLst>
              <p:ext uri="{D42A27DB-BD31-4B8C-83A1-F6EECF244321}">
                <p14:modId xmlns:p14="http://schemas.microsoft.com/office/powerpoint/2010/main" val="2581892972"/>
              </p:ext>
            </p:extLst>
          </p:nvPr>
        </p:nvGraphicFramePr>
        <p:xfrm>
          <a:off x="1690120" y="2597660"/>
          <a:ext cx="8293601" cy="3834276"/>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21" name="TextBox 20">
            <a:extLst>
              <a:ext uri="{FF2B5EF4-FFF2-40B4-BE49-F238E27FC236}">
                <a16:creationId xmlns:a16="http://schemas.microsoft.com/office/drawing/2014/main" xmlns="" id="{C69B7B5F-A1E4-4342-AAFB-BC2747BFB152}"/>
              </a:ext>
            </a:extLst>
          </p:cNvPr>
          <p:cNvSpPr txBox="1"/>
          <p:nvPr/>
        </p:nvSpPr>
        <p:spPr>
          <a:xfrm>
            <a:off x="686938" y="6391765"/>
            <a:ext cx="7956645"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050" b="0" i="0" u="none" strike="noStrike" kern="1200" cap="none" spc="0" normalizeH="0" baseline="0" noProof="0">
                <a:ln>
                  <a:noFill/>
                </a:ln>
                <a:solidFill>
                  <a:prstClr val="black"/>
                </a:solidFill>
                <a:effectLst/>
                <a:uLnTx/>
                <a:uFillTx/>
                <a:latin typeface="Open Sans"/>
                <a:ea typeface="+mn-ea"/>
                <a:cs typeface="+mn-cs"/>
              </a:rPr>
              <a:t>Source: MSME Survey 2016</a:t>
            </a:r>
          </a:p>
          <a:p>
            <a:pPr>
              <a:defRPr/>
            </a:pPr>
            <a:r>
              <a:rPr lang="en-ZA" sz="1050">
                <a:solidFill>
                  <a:prstClr val="black"/>
                </a:solidFill>
                <a:latin typeface="Open Sans"/>
              </a:rPr>
              <a:t>[1] </a:t>
            </a:r>
            <a:r>
              <a:rPr lang="en-ZA" sz="1050">
                <a:effectLst/>
                <a:latin typeface="+mn-lt"/>
                <a:ea typeface="Calibri" panose="020F0502020204030204" pitchFamily="34" charset="0"/>
                <a:cs typeface="Times New Roman" panose="02020603050405020304" pitchFamily="18" charset="0"/>
              </a:rPr>
              <a:t>State Department of Industrialization, Kenya Micro and Small Enterprises Policy, 2020</a:t>
            </a:r>
          </a:p>
        </p:txBody>
      </p:sp>
      <p:sp>
        <p:nvSpPr>
          <p:cNvPr id="28" name="TextBox 27">
            <a:extLst>
              <a:ext uri="{FF2B5EF4-FFF2-40B4-BE49-F238E27FC236}">
                <a16:creationId xmlns:a16="http://schemas.microsoft.com/office/drawing/2014/main" xmlns="" id="{7F59E88A-4455-44E2-83B5-2D44AD5649B7}"/>
              </a:ext>
            </a:extLst>
          </p:cNvPr>
          <p:cNvSpPr txBox="1"/>
          <p:nvPr/>
        </p:nvSpPr>
        <p:spPr>
          <a:xfrm>
            <a:off x="3676474" y="2858499"/>
            <a:ext cx="3824451" cy="584775"/>
          </a:xfrm>
          <a:prstGeom prst="rect">
            <a:avLst/>
          </a:prstGeom>
          <a:noFill/>
        </p:spPr>
        <p:txBody>
          <a:bodyPr wrap="square" rtlCol="0">
            <a:spAutoFit/>
          </a:bodyPr>
          <a:lstStyle/>
          <a:p>
            <a:pPr algn="ctr"/>
            <a:r>
              <a:rPr lang="en-ZA" sz="1600" b="1"/>
              <a:t>Businesses in Nairobi</a:t>
            </a:r>
          </a:p>
          <a:p>
            <a:pPr algn="ctr"/>
            <a:r>
              <a:rPr lang="en-ZA" sz="1600"/>
              <a:t> (classification by size - workforce)</a:t>
            </a:r>
            <a:endParaRPr lang="en-ZA" sz="2000"/>
          </a:p>
        </p:txBody>
      </p:sp>
      <p:sp>
        <p:nvSpPr>
          <p:cNvPr id="33" name="Text Placeholder 2">
            <a:extLst>
              <a:ext uri="{FF2B5EF4-FFF2-40B4-BE49-F238E27FC236}">
                <a16:creationId xmlns:a16="http://schemas.microsoft.com/office/drawing/2014/main" xmlns="" id="{B0667473-C354-443D-BD6E-E944E5867495}"/>
              </a:ext>
            </a:extLst>
          </p:cNvPr>
          <p:cNvSpPr>
            <a:spLocks noGrp="1"/>
          </p:cNvSpPr>
          <p:nvPr>
            <p:ph type="body" sz="quarter" idx="10"/>
          </p:nvPr>
        </p:nvSpPr>
        <p:spPr>
          <a:xfrm>
            <a:off x="190785" y="203006"/>
            <a:ext cx="12001502" cy="919797"/>
          </a:xfrm>
        </p:spPr>
        <p:txBody>
          <a:bodyPr/>
          <a:lstStyle/>
          <a:p>
            <a:r>
              <a:rPr lang="en-ZA" sz="3200" b="1"/>
              <a:t>What is an MSE? </a:t>
            </a:r>
          </a:p>
        </p:txBody>
      </p:sp>
      <p:sp>
        <p:nvSpPr>
          <p:cNvPr id="32" name="TextBox 31">
            <a:extLst>
              <a:ext uri="{FF2B5EF4-FFF2-40B4-BE49-F238E27FC236}">
                <a16:creationId xmlns:a16="http://schemas.microsoft.com/office/drawing/2014/main" xmlns="" id="{250EAFEA-C412-416F-B563-BB03D1908E68}"/>
              </a:ext>
            </a:extLst>
          </p:cNvPr>
          <p:cNvSpPr txBox="1"/>
          <p:nvPr/>
        </p:nvSpPr>
        <p:spPr>
          <a:xfrm>
            <a:off x="190497" y="1193498"/>
            <a:ext cx="11776602" cy="135421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MSE definitions focus on </a:t>
            </a:r>
            <a:r>
              <a:rPr lang="en-US" b="1" dirty="0"/>
              <a:t>turnover</a:t>
            </a:r>
            <a:r>
              <a:rPr lang="en-US" dirty="0"/>
              <a:t> and </a:t>
            </a:r>
            <a:r>
              <a:rPr lang="en-US" b="1" dirty="0"/>
              <a:t>employees</a:t>
            </a:r>
          </a:p>
          <a:p>
            <a:pPr marL="742950" lvl="1" indent="-285750">
              <a:spcAft>
                <a:spcPts val="600"/>
              </a:spcAft>
              <a:buFont typeface="Open Sans" panose="020B0606030504020204" pitchFamily="34" charset="0"/>
              <a:buChar char="»"/>
            </a:pPr>
            <a:r>
              <a:rPr lang="en-US" b="1" dirty="0"/>
              <a:t>Micro</a:t>
            </a:r>
            <a:r>
              <a:rPr lang="en-US" dirty="0"/>
              <a:t>: &lt; 10 employees &amp; &lt; </a:t>
            </a:r>
            <a:r>
              <a:rPr lang="en-US" dirty="0" err="1"/>
              <a:t>Ksh</a:t>
            </a:r>
            <a:r>
              <a:rPr lang="en-US" dirty="0"/>
              <a:t> 1 million; </a:t>
            </a:r>
            <a:r>
              <a:rPr lang="en-US" b="1" dirty="0"/>
              <a:t>Small</a:t>
            </a:r>
            <a:r>
              <a:rPr lang="en-US" dirty="0"/>
              <a:t>: 10 – 50 employees &amp; </a:t>
            </a:r>
            <a:r>
              <a:rPr lang="en-US" dirty="0" err="1"/>
              <a:t>Ksh</a:t>
            </a:r>
            <a:r>
              <a:rPr lang="en-US" dirty="0"/>
              <a:t> 1 – 5 million</a:t>
            </a:r>
            <a:r>
              <a:rPr lang="en-US" baseline="30000" dirty="0"/>
              <a:t>1</a:t>
            </a:r>
          </a:p>
          <a:p>
            <a:pPr marL="285750" indent="-285750">
              <a:spcAft>
                <a:spcPts val="600"/>
              </a:spcAft>
              <a:buFont typeface="Arial" panose="020B0604020202020204" pitchFamily="34" charset="0"/>
              <a:buChar char="•"/>
            </a:pPr>
            <a:r>
              <a:rPr lang="en-US" dirty="0"/>
              <a:t>Using the number of employees to classify businesses, almost all businesses in Nairobi are micro enterprises</a:t>
            </a:r>
          </a:p>
        </p:txBody>
      </p:sp>
      <p:sp>
        <p:nvSpPr>
          <p:cNvPr id="37" name="TextBox 36">
            <a:extLst>
              <a:ext uri="{FF2B5EF4-FFF2-40B4-BE49-F238E27FC236}">
                <a16:creationId xmlns:a16="http://schemas.microsoft.com/office/drawing/2014/main" xmlns="" id="{7E8A96DA-284E-4C5D-8FAE-9E286D63598B}"/>
              </a:ext>
            </a:extLst>
          </p:cNvPr>
          <p:cNvSpPr txBox="1"/>
          <p:nvPr/>
        </p:nvSpPr>
        <p:spPr>
          <a:xfrm>
            <a:off x="4376230" y="4322809"/>
            <a:ext cx="2705100" cy="307777"/>
          </a:xfrm>
          <a:prstGeom prst="rect">
            <a:avLst/>
          </a:prstGeom>
          <a:noFill/>
        </p:spPr>
        <p:txBody>
          <a:bodyPr wrap="square" rtlCol="0">
            <a:spAutoFit/>
          </a:bodyPr>
          <a:lstStyle/>
          <a:p>
            <a:pPr algn="ctr"/>
            <a:r>
              <a:rPr lang="en-ZA" sz="1400" b="1">
                <a:solidFill>
                  <a:schemeClr val="tx1">
                    <a:lumMod val="75000"/>
                    <a:lumOff val="25000"/>
                  </a:schemeClr>
                </a:solidFill>
              </a:rPr>
              <a:t>1.0 M (96%)</a:t>
            </a:r>
          </a:p>
        </p:txBody>
      </p:sp>
      <p:sp>
        <p:nvSpPr>
          <p:cNvPr id="38" name="TextBox 37">
            <a:extLst>
              <a:ext uri="{FF2B5EF4-FFF2-40B4-BE49-F238E27FC236}">
                <a16:creationId xmlns:a16="http://schemas.microsoft.com/office/drawing/2014/main" xmlns="" id="{E3CF8600-5728-4CCD-81C5-4B3C25D32885}"/>
              </a:ext>
            </a:extLst>
          </p:cNvPr>
          <p:cNvSpPr txBox="1"/>
          <p:nvPr/>
        </p:nvSpPr>
        <p:spPr>
          <a:xfrm>
            <a:off x="8020482" y="3443274"/>
            <a:ext cx="1506342" cy="307777"/>
          </a:xfrm>
          <a:prstGeom prst="rect">
            <a:avLst/>
          </a:prstGeom>
          <a:noFill/>
        </p:spPr>
        <p:txBody>
          <a:bodyPr wrap="square" rtlCol="0">
            <a:spAutoFit/>
          </a:bodyPr>
          <a:lstStyle/>
          <a:p>
            <a:r>
              <a:rPr lang="en-ZA" sz="1400" b="1">
                <a:solidFill>
                  <a:schemeClr val="accent4">
                    <a:lumMod val="75000"/>
                    <a:lumOff val="25000"/>
                  </a:schemeClr>
                </a:solidFill>
              </a:rPr>
              <a:t>40,000 (4%)</a:t>
            </a:r>
          </a:p>
        </p:txBody>
      </p:sp>
      <p:cxnSp>
        <p:nvCxnSpPr>
          <p:cNvPr id="44" name="Straight Connector 43">
            <a:extLst>
              <a:ext uri="{FF2B5EF4-FFF2-40B4-BE49-F238E27FC236}">
                <a16:creationId xmlns:a16="http://schemas.microsoft.com/office/drawing/2014/main" xmlns="" id="{93968E62-3B18-48AE-8351-34DA9DE091E2}"/>
              </a:ext>
            </a:extLst>
          </p:cNvPr>
          <p:cNvCxnSpPr/>
          <p:nvPr/>
        </p:nvCxnSpPr>
        <p:spPr>
          <a:xfrm>
            <a:off x="8760005" y="3740804"/>
            <a:ext cx="0" cy="195525"/>
          </a:xfrm>
          <a:prstGeom prst="line">
            <a:avLst/>
          </a:prstGeom>
          <a:ln>
            <a:solidFill>
              <a:schemeClr val="accent4">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8DCF5D32-FB88-427A-84C5-C59EAA783377}"/>
              </a:ext>
            </a:extLst>
          </p:cNvPr>
          <p:cNvSpPr txBox="1"/>
          <p:nvPr/>
        </p:nvSpPr>
        <p:spPr>
          <a:xfrm>
            <a:off x="9488385" y="3531552"/>
            <a:ext cx="1611220" cy="307777"/>
          </a:xfrm>
          <a:prstGeom prst="rect">
            <a:avLst/>
          </a:prstGeom>
          <a:noFill/>
        </p:spPr>
        <p:txBody>
          <a:bodyPr wrap="square" rtlCol="0">
            <a:spAutoFit/>
          </a:bodyPr>
          <a:lstStyle/>
          <a:p>
            <a:r>
              <a:rPr lang="en-ZA" sz="1400" b="1">
                <a:solidFill>
                  <a:schemeClr val="tx1">
                    <a:lumMod val="75000"/>
                    <a:lumOff val="25000"/>
                  </a:schemeClr>
                </a:solidFill>
              </a:rPr>
              <a:t>3,800 (0.4%)</a:t>
            </a:r>
          </a:p>
        </p:txBody>
      </p:sp>
      <p:cxnSp>
        <p:nvCxnSpPr>
          <p:cNvPr id="48" name="Straight Connector 47">
            <a:extLst>
              <a:ext uri="{FF2B5EF4-FFF2-40B4-BE49-F238E27FC236}">
                <a16:creationId xmlns:a16="http://schemas.microsoft.com/office/drawing/2014/main" xmlns="" id="{20BCDB39-8A19-4921-9D8A-31D45AEB546F}"/>
              </a:ext>
            </a:extLst>
          </p:cNvPr>
          <p:cNvCxnSpPr/>
          <p:nvPr/>
        </p:nvCxnSpPr>
        <p:spPr>
          <a:xfrm flipV="1">
            <a:off x="9039045" y="3714489"/>
            <a:ext cx="464024" cy="284372"/>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8504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B04F19A2-A0F9-44BB-8CDB-3CCCD8E1F3D9}"/>
              </a:ext>
            </a:extLst>
          </p:cNvPr>
          <p:cNvSpPr>
            <a:spLocks noGrp="1"/>
          </p:cNvSpPr>
          <p:nvPr>
            <p:ph type="ftr" sz="quarter" idx="3"/>
          </p:nvPr>
        </p:nvSpPr>
        <p:spPr/>
        <p:txBody>
          <a:bodyPr/>
          <a:lstStyle/>
          <a:p>
            <a:endParaRPr lang="en-ZA"/>
          </a:p>
        </p:txBody>
      </p:sp>
      <p:sp>
        <p:nvSpPr>
          <p:cNvPr id="5" name="Slide Number Placeholder 4">
            <a:extLst>
              <a:ext uri="{FF2B5EF4-FFF2-40B4-BE49-F238E27FC236}">
                <a16:creationId xmlns:a16="http://schemas.microsoft.com/office/drawing/2014/main" xmlns="" id="{E318CC9A-03C8-4079-91D4-39C629039F5E}"/>
              </a:ext>
            </a:extLst>
          </p:cNvPr>
          <p:cNvSpPr>
            <a:spLocks noGrp="1"/>
          </p:cNvSpPr>
          <p:nvPr>
            <p:ph type="sldNum" sz="quarter" idx="4"/>
          </p:nvPr>
        </p:nvSpPr>
        <p:spPr/>
        <p:txBody>
          <a:bodyPr/>
          <a:lstStyle/>
          <a:p>
            <a:fld id="{E9D4EFA4-1F90-4D2B-A593-3266C62E9295}" type="slidenum">
              <a:rPr lang="en-ZA" smtClean="0"/>
              <a:pPr/>
              <a:t>60</a:t>
            </a:fld>
            <a:r>
              <a:rPr lang="en-ZA"/>
              <a:t> |</a:t>
            </a:r>
          </a:p>
        </p:txBody>
      </p:sp>
      <p:pic>
        <p:nvPicPr>
          <p:cNvPr id="11" name="Picture 10" descr="A picture containing text, person&#10;&#10;Description automatically generated">
            <a:extLst>
              <a:ext uri="{FF2B5EF4-FFF2-40B4-BE49-F238E27FC236}">
                <a16:creationId xmlns:a16="http://schemas.microsoft.com/office/drawing/2014/main" xmlns="" id="{963463AC-563B-461B-8810-42C69A04413C}"/>
              </a:ext>
            </a:extLst>
          </p:cNvPr>
          <p:cNvPicPr>
            <a:picLocks noChangeAspect="1"/>
          </p:cNvPicPr>
          <p:nvPr/>
        </p:nvPicPr>
        <p:blipFill rotWithShape="1">
          <a:blip r:embed="rId2">
            <a:duotone>
              <a:prstClr val="black"/>
              <a:schemeClr val="accent4">
                <a:tint val="45000"/>
                <a:satMod val="400000"/>
              </a:schemeClr>
            </a:duotone>
            <a:extLst>
              <a:ext uri="{28A0092B-C50C-407E-A947-70E740481C1C}">
                <a14:useLocalDpi xmlns:a14="http://schemas.microsoft.com/office/drawing/2010/main" val="0"/>
              </a:ext>
            </a:extLst>
          </a:blip>
          <a:srcRect t="7456" b="8170"/>
          <a:stretch/>
        </p:blipFill>
        <p:spPr>
          <a:xfrm>
            <a:off x="0" y="0"/>
            <a:ext cx="12192000" cy="6858000"/>
          </a:xfrm>
          <a:prstGeom prst="rect">
            <a:avLst/>
          </a:prstGeom>
        </p:spPr>
      </p:pic>
      <p:sp>
        <p:nvSpPr>
          <p:cNvPr id="12" name="Rectangle 11">
            <a:extLst>
              <a:ext uri="{FF2B5EF4-FFF2-40B4-BE49-F238E27FC236}">
                <a16:creationId xmlns:a16="http://schemas.microsoft.com/office/drawing/2014/main" xmlns="" id="{C2EFDE9C-4923-4AB8-A78D-64C96727405A}"/>
              </a:ext>
            </a:extLst>
          </p:cNvPr>
          <p:cNvSpPr/>
          <p:nvPr/>
        </p:nvSpPr>
        <p:spPr>
          <a:xfrm>
            <a:off x="0" y="866339"/>
            <a:ext cx="6654800" cy="2329543"/>
          </a:xfrm>
          <a:prstGeom prst="rect">
            <a:avLst/>
          </a:prstGeom>
          <a:solidFill>
            <a:srgbClr val="8B0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TextBox 13">
            <a:extLst>
              <a:ext uri="{FF2B5EF4-FFF2-40B4-BE49-F238E27FC236}">
                <a16:creationId xmlns:a16="http://schemas.microsoft.com/office/drawing/2014/main" xmlns="" id="{4AE9BDF3-CDEB-4EB5-937C-25BA91D01118}"/>
              </a:ext>
            </a:extLst>
          </p:cNvPr>
          <p:cNvSpPr txBox="1"/>
          <p:nvPr/>
        </p:nvSpPr>
        <p:spPr>
          <a:xfrm>
            <a:off x="111800" y="1179674"/>
            <a:ext cx="6481999" cy="1569660"/>
          </a:xfrm>
          <a:prstGeom prst="rect">
            <a:avLst/>
          </a:prstGeom>
          <a:noFill/>
        </p:spPr>
        <p:txBody>
          <a:bodyPr wrap="square">
            <a:spAutoFit/>
          </a:bodyPr>
          <a:lstStyle/>
          <a:p>
            <a:r>
              <a:rPr lang="en-ZA" sz="3200" b="1" dirty="0">
                <a:solidFill>
                  <a:schemeClr val="bg1"/>
                </a:solidFill>
              </a:rPr>
              <a:t>SUMMARY: </a:t>
            </a:r>
          </a:p>
          <a:p>
            <a:r>
              <a:rPr lang="en-ZA" sz="3200" b="1" dirty="0">
                <a:solidFill>
                  <a:schemeClr val="bg1"/>
                </a:solidFill>
              </a:rPr>
              <a:t>Opportunities and Challenges for creating VALUE for MSEs </a:t>
            </a:r>
          </a:p>
        </p:txBody>
      </p:sp>
    </p:spTree>
    <p:extLst>
      <p:ext uri="{BB962C8B-B14F-4D97-AF65-F5344CB8AC3E}">
        <p14:creationId xmlns:p14="http://schemas.microsoft.com/office/powerpoint/2010/main" val="15658036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192B8432-7310-47EE-A750-9A7DBEFC497C}"/>
              </a:ext>
            </a:extLst>
          </p:cNvPr>
          <p:cNvSpPr>
            <a:spLocks noGrp="1"/>
          </p:cNvSpPr>
          <p:nvPr>
            <p:ph type="ftr" sz="quarter" idx="3"/>
          </p:nvPr>
        </p:nvSpPr>
        <p:spPr/>
        <p:txBody>
          <a:bodyPr/>
          <a:lstStyle/>
          <a:p>
            <a:endParaRPr lang="en-ZA"/>
          </a:p>
        </p:txBody>
      </p:sp>
      <p:sp>
        <p:nvSpPr>
          <p:cNvPr id="5" name="Slide Number Placeholder 4">
            <a:extLst>
              <a:ext uri="{FF2B5EF4-FFF2-40B4-BE49-F238E27FC236}">
                <a16:creationId xmlns:a16="http://schemas.microsoft.com/office/drawing/2014/main" xmlns="" id="{0DE3D9F7-D7B1-4204-9C4D-041651EA3D1E}"/>
              </a:ext>
            </a:extLst>
          </p:cNvPr>
          <p:cNvSpPr>
            <a:spLocks noGrp="1"/>
          </p:cNvSpPr>
          <p:nvPr>
            <p:ph type="sldNum" sz="quarter" idx="4"/>
          </p:nvPr>
        </p:nvSpPr>
        <p:spPr/>
        <p:txBody>
          <a:bodyPr/>
          <a:lstStyle/>
          <a:p>
            <a:fld id="{E9D4EFA4-1F90-4D2B-A593-3266C62E9295}" type="slidenum">
              <a:rPr lang="en-ZA" smtClean="0"/>
              <a:pPr/>
              <a:t>61</a:t>
            </a:fld>
            <a:r>
              <a:rPr lang="en-ZA"/>
              <a:t> |</a:t>
            </a:r>
          </a:p>
        </p:txBody>
      </p:sp>
      <p:graphicFrame>
        <p:nvGraphicFramePr>
          <p:cNvPr id="7" name="Table 7">
            <a:extLst>
              <a:ext uri="{FF2B5EF4-FFF2-40B4-BE49-F238E27FC236}">
                <a16:creationId xmlns:a16="http://schemas.microsoft.com/office/drawing/2014/main" xmlns="" id="{52464CD8-133F-4B2A-9EAF-08935D4E53FD}"/>
              </a:ext>
            </a:extLst>
          </p:cNvPr>
          <p:cNvGraphicFramePr>
            <a:graphicFrameLocks noGrp="1"/>
          </p:cNvGraphicFramePr>
          <p:nvPr>
            <p:extLst>
              <p:ext uri="{D42A27DB-BD31-4B8C-83A1-F6EECF244321}">
                <p14:modId xmlns:p14="http://schemas.microsoft.com/office/powerpoint/2010/main" val="2904920454"/>
              </p:ext>
            </p:extLst>
          </p:nvPr>
        </p:nvGraphicFramePr>
        <p:xfrm>
          <a:off x="190498" y="225697"/>
          <a:ext cx="11811600" cy="5796279"/>
        </p:xfrm>
        <a:graphic>
          <a:graphicData uri="http://schemas.openxmlformats.org/drawingml/2006/table">
            <a:tbl>
              <a:tblPr firstRow="1" bandRow="1">
                <a:tableStyleId>{69012ECD-51FC-41F1-AA8D-1B2483CD663E}</a:tableStyleId>
              </a:tblPr>
              <a:tblGrid>
                <a:gridCol w="2291526">
                  <a:extLst>
                    <a:ext uri="{9D8B030D-6E8A-4147-A177-3AD203B41FA5}">
                      <a16:colId xmlns:a16="http://schemas.microsoft.com/office/drawing/2014/main" xmlns="" val="3964462850"/>
                    </a:ext>
                  </a:extLst>
                </a:gridCol>
                <a:gridCol w="4760037">
                  <a:extLst>
                    <a:ext uri="{9D8B030D-6E8A-4147-A177-3AD203B41FA5}">
                      <a16:colId xmlns:a16="http://schemas.microsoft.com/office/drawing/2014/main" xmlns="" val="1514174437"/>
                    </a:ext>
                  </a:extLst>
                </a:gridCol>
                <a:gridCol w="4760037">
                  <a:extLst>
                    <a:ext uri="{9D8B030D-6E8A-4147-A177-3AD203B41FA5}">
                      <a16:colId xmlns:a16="http://schemas.microsoft.com/office/drawing/2014/main" xmlns="" val="3513774080"/>
                    </a:ext>
                  </a:extLst>
                </a:gridCol>
              </a:tblGrid>
              <a:tr h="370840">
                <a:tc>
                  <a:txBody>
                    <a:bodyPr/>
                    <a:lstStyle/>
                    <a:p>
                      <a:endParaRPr lang="en-ZA" sz="1300"/>
                    </a:p>
                  </a:txBody>
                  <a:tcPr/>
                </a:tc>
                <a:tc>
                  <a:txBody>
                    <a:bodyPr/>
                    <a:lstStyle/>
                    <a:p>
                      <a:r>
                        <a:rPr lang="en-ZA" sz="1400"/>
                        <a:t>Opportunities</a:t>
                      </a:r>
                    </a:p>
                  </a:txBody>
                  <a:tcPr/>
                </a:tc>
                <a:tc>
                  <a:txBody>
                    <a:bodyPr/>
                    <a:lstStyle/>
                    <a:p>
                      <a:r>
                        <a:rPr lang="en-ZA" sz="1400"/>
                        <a:t>Challenges</a:t>
                      </a:r>
                    </a:p>
                  </a:txBody>
                  <a:tcPr/>
                </a:tc>
                <a:extLst>
                  <a:ext uri="{0D108BD9-81ED-4DB2-BD59-A6C34878D82A}">
                    <a16:rowId xmlns:a16="http://schemas.microsoft.com/office/drawing/2014/main" xmlns="" val="2815202095"/>
                  </a:ext>
                </a:extLst>
              </a:tr>
              <a:tr h="370840">
                <a:tc>
                  <a:txBody>
                    <a:bodyPr/>
                    <a:lstStyle/>
                    <a:p>
                      <a:r>
                        <a:rPr lang="en-ZA" sz="1300" b="1"/>
                        <a:t>Government compliance: County fees, permits &amp; licenses</a:t>
                      </a:r>
                    </a:p>
                  </a:txBody>
                  <a:tcPr/>
                </a:tc>
                <a:tc>
                  <a:txBody>
                    <a:bodyPr/>
                    <a:lstStyle/>
                    <a:p>
                      <a:r>
                        <a:rPr lang="en-ZA" sz="1300"/>
                        <a:t>Digital payment mechanisms can be leveraged for County revenue collection to encourage and promote transparency, root out corruption and build businesses’ trust in the County. Provision of basic services by the County such as refuse removal and toilet facilities in market areas would also help demonstrate to businesses how County revenue is being utilised for their benefit.</a:t>
                      </a:r>
                    </a:p>
                  </a:txBody>
                  <a:tcPr/>
                </a:tc>
                <a:tc>
                  <a:txBody>
                    <a:bodyPr/>
                    <a:lstStyle/>
                    <a:p>
                      <a:r>
                        <a:rPr lang="en-ZA" sz="1300"/>
                        <a:t>MSEs view the relationship with the County as largely extractive – compliance is driven by strict enforcement and businesses feel that little value is received in exchange for the fees paid. Negative perceptions are also fuelled by experiences of bribery and perceived corruption by County officials. The cost burden of County fees is also uneven and disproportionately burdensome for businesses operating out of temporary structures and market locations and in the agri-trade</a:t>
                      </a:r>
                    </a:p>
                  </a:txBody>
                  <a:tcPr/>
                </a:tc>
                <a:extLst>
                  <a:ext uri="{0D108BD9-81ED-4DB2-BD59-A6C34878D82A}">
                    <a16:rowId xmlns:a16="http://schemas.microsoft.com/office/drawing/2014/main" xmlns="" val="3304525735"/>
                  </a:ext>
                </a:extLst>
              </a:tr>
              <a:tr h="370840">
                <a:tc>
                  <a:txBody>
                    <a:bodyPr/>
                    <a:lstStyle/>
                    <a:p>
                      <a:r>
                        <a:rPr lang="en-ZA" sz="1300" b="1"/>
                        <a:t>Government compliance: Business registration (National)</a:t>
                      </a:r>
                    </a:p>
                  </a:txBody>
                  <a:tcPr/>
                </a:tc>
                <a:tc>
                  <a:txBody>
                    <a:bodyPr/>
                    <a:lstStyle/>
                    <a:p>
                      <a:r>
                        <a:rPr lang="en-ZA" sz="1300"/>
                        <a:t>MSEs that have registered report seeing the benefits in terms of increased access to markets, business opportunities and improved brand recognition and client trust. The process is also perceived to be relatively easy and straight forward and the cost did not emerge as a barrier. Targeted awareness campaigns could help drive higher levels of registration among MSEs. </a:t>
                      </a:r>
                    </a:p>
                  </a:txBody>
                  <a:tcPr/>
                </a:tc>
                <a:tc>
                  <a:txBody>
                    <a:bodyPr/>
                    <a:lstStyle/>
                    <a:p>
                      <a:r>
                        <a:rPr lang="en-ZA" sz="1300"/>
                        <a:t>There is limited awareness of the purpose of registration, its applicability to MSEs and the benefits to businesses. A limited understanding of taxation also appears to drive some of the resistance to registration. </a:t>
                      </a:r>
                    </a:p>
                  </a:txBody>
                  <a:tcPr/>
                </a:tc>
                <a:extLst>
                  <a:ext uri="{0D108BD9-81ED-4DB2-BD59-A6C34878D82A}">
                    <a16:rowId xmlns:a16="http://schemas.microsoft.com/office/drawing/2014/main" xmlns="" val="342517172"/>
                  </a:ext>
                </a:extLst>
              </a:tr>
              <a:tr h="370840">
                <a:tc>
                  <a:txBody>
                    <a:bodyPr/>
                    <a:lstStyle/>
                    <a:p>
                      <a:r>
                        <a:rPr lang="en-ZA" sz="1300" b="1"/>
                        <a:t>Business premises</a:t>
                      </a:r>
                    </a:p>
                  </a:txBody>
                  <a:tcPr/>
                </a:tc>
                <a:tc>
                  <a:txBody>
                    <a:bodyPr/>
                    <a:lstStyle/>
                    <a:p>
                      <a:r>
                        <a:rPr lang="en-ZA" sz="1300"/>
                        <a:t>Upgrading market infrastructure and providing businesses with more permanent premises to operate from could be an important catalyst for improved government compliance in terms of business registration. It is also likely to encourage business owners to invest more in their businesses given the greater sense of security, both physically (ability to safely store goods) and mentally/emotionally (less threat of demolition, eviction). However, physical premises may become less important as some sectors move more towards online and home-based operations.</a:t>
                      </a:r>
                    </a:p>
                  </a:txBody>
                  <a:tcPr/>
                </a:tc>
                <a:tc>
                  <a:txBody>
                    <a:bodyPr/>
                    <a:lstStyle/>
                    <a:p>
                      <a:r>
                        <a:rPr lang="en-ZA" sz="1300" dirty="0"/>
                        <a:t>Securing premises in the CBD is a major barrier to entry for new businesses due to limited space and high costs. Upgrading market infrastructure will require extensive financial investment. It is also a lengthy process and logistically complicated as businesses need to be moved to different locations so as to allow them to continue trading during the upgrading process. For as long as businesses have insecure tenure, confidence to invest in business growth and expansion will be suppressed. </a:t>
                      </a:r>
                    </a:p>
                  </a:txBody>
                  <a:tcPr/>
                </a:tc>
                <a:extLst>
                  <a:ext uri="{0D108BD9-81ED-4DB2-BD59-A6C34878D82A}">
                    <a16:rowId xmlns:a16="http://schemas.microsoft.com/office/drawing/2014/main" xmlns="" val="1286163403"/>
                  </a:ext>
                </a:extLst>
              </a:tr>
            </a:tbl>
          </a:graphicData>
        </a:graphic>
      </p:graphicFrame>
    </p:spTree>
    <p:extLst>
      <p:ext uri="{BB962C8B-B14F-4D97-AF65-F5344CB8AC3E}">
        <p14:creationId xmlns:p14="http://schemas.microsoft.com/office/powerpoint/2010/main" val="19894445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192B8432-7310-47EE-A750-9A7DBEFC497C}"/>
              </a:ext>
            </a:extLst>
          </p:cNvPr>
          <p:cNvSpPr>
            <a:spLocks noGrp="1"/>
          </p:cNvSpPr>
          <p:nvPr>
            <p:ph type="ftr" sz="quarter" idx="3"/>
          </p:nvPr>
        </p:nvSpPr>
        <p:spPr/>
        <p:txBody>
          <a:bodyPr/>
          <a:lstStyle/>
          <a:p>
            <a:endParaRPr lang="en-ZA"/>
          </a:p>
        </p:txBody>
      </p:sp>
      <p:sp>
        <p:nvSpPr>
          <p:cNvPr id="5" name="Slide Number Placeholder 4">
            <a:extLst>
              <a:ext uri="{FF2B5EF4-FFF2-40B4-BE49-F238E27FC236}">
                <a16:creationId xmlns:a16="http://schemas.microsoft.com/office/drawing/2014/main" xmlns="" id="{0DE3D9F7-D7B1-4204-9C4D-041651EA3D1E}"/>
              </a:ext>
            </a:extLst>
          </p:cNvPr>
          <p:cNvSpPr>
            <a:spLocks noGrp="1"/>
          </p:cNvSpPr>
          <p:nvPr>
            <p:ph type="sldNum" sz="quarter" idx="4"/>
          </p:nvPr>
        </p:nvSpPr>
        <p:spPr/>
        <p:txBody>
          <a:bodyPr/>
          <a:lstStyle/>
          <a:p>
            <a:fld id="{E9D4EFA4-1F90-4D2B-A593-3266C62E9295}" type="slidenum">
              <a:rPr lang="en-ZA" smtClean="0"/>
              <a:pPr/>
              <a:t>62</a:t>
            </a:fld>
            <a:r>
              <a:rPr lang="en-ZA"/>
              <a:t> |</a:t>
            </a:r>
          </a:p>
        </p:txBody>
      </p:sp>
      <p:graphicFrame>
        <p:nvGraphicFramePr>
          <p:cNvPr id="7" name="Table 7">
            <a:extLst>
              <a:ext uri="{FF2B5EF4-FFF2-40B4-BE49-F238E27FC236}">
                <a16:creationId xmlns:a16="http://schemas.microsoft.com/office/drawing/2014/main" xmlns="" id="{52464CD8-133F-4B2A-9EAF-08935D4E53FD}"/>
              </a:ext>
            </a:extLst>
          </p:cNvPr>
          <p:cNvGraphicFramePr>
            <a:graphicFrameLocks noGrp="1"/>
          </p:cNvGraphicFramePr>
          <p:nvPr>
            <p:extLst>
              <p:ext uri="{D42A27DB-BD31-4B8C-83A1-F6EECF244321}">
                <p14:modId xmlns:p14="http://schemas.microsoft.com/office/powerpoint/2010/main" val="1010908399"/>
              </p:ext>
            </p:extLst>
          </p:nvPr>
        </p:nvGraphicFramePr>
        <p:xfrm>
          <a:off x="190498" y="181828"/>
          <a:ext cx="11811004" cy="6192519"/>
        </p:xfrm>
        <a:graphic>
          <a:graphicData uri="http://schemas.openxmlformats.org/drawingml/2006/table">
            <a:tbl>
              <a:tblPr firstRow="1" bandRow="1">
                <a:tableStyleId>{69012ECD-51FC-41F1-AA8D-1B2483CD663E}</a:tableStyleId>
              </a:tblPr>
              <a:tblGrid>
                <a:gridCol w="2291410">
                  <a:extLst>
                    <a:ext uri="{9D8B030D-6E8A-4147-A177-3AD203B41FA5}">
                      <a16:colId xmlns:a16="http://schemas.microsoft.com/office/drawing/2014/main" xmlns="" val="3964462850"/>
                    </a:ext>
                  </a:extLst>
                </a:gridCol>
                <a:gridCol w="4759797">
                  <a:extLst>
                    <a:ext uri="{9D8B030D-6E8A-4147-A177-3AD203B41FA5}">
                      <a16:colId xmlns:a16="http://schemas.microsoft.com/office/drawing/2014/main" xmlns="" val="1514174437"/>
                    </a:ext>
                  </a:extLst>
                </a:gridCol>
                <a:gridCol w="4759797">
                  <a:extLst>
                    <a:ext uri="{9D8B030D-6E8A-4147-A177-3AD203B41FA5}">
                      <a16:colId xmlns:a16="http://schemas.microsoft.com/office/drawing/2014/main" xmlns="" val="3513774080"/>
                    </a:ext>
                  </a:extLst>
                </a:gridCol>
              </a:tblGrid>
              <a:tr h="370840">
                <a:tc>
                  <a:txBody>
                    <a:bodyPr/>
                    <a:lstStyle/>
                    <a:p>
                      <a:endParaRPr lang="en-ZA" sz="1300" dirty="0"/>
                    </a:p>
                  </a:txBody>
                  <a:tcPr/>
                </a:tc>
                <a:tc>
                  <a:txBody>
                    <a:bodyPr/>
                    <a:lstStyle/>
                    <a:p>
                      <a:r>
                        <a:rPr lang="en-ZA" sz="1400"/>
                        <a:t>Opportunities</a:t>
                      </a:r>
                    </a:p>
                  </a:txBody>
                  <a:tcPr/>
                </a:tc>
                <a:tc>
                  <a:txBody>
                    <a:bodyPr/>
                    <a:lstStyle/>
                    <a:p>
                      <a:r>
                        <a:rPr lang="en-ZA" sz="1400"/>
                        <a:t>Challenges</a:t>
                      </a:r>
                    </a:p>
                  </a:txBody>
                  <a:tcPr/>
                </a:tc>
                <a:extLst>
                  <a:ext uri="{0D108BD9-81ED-4DB2-BD59-A6C34878D82A}">
                    <a16:rowId xmlns:a16="http://schemas.microsoft.com/office/drawing/2014/main" xmlns="" val="2815202095"/>
                  </a:ext>
                </a:extLst>
              </a:tr>
              <a:tr h="370840">
                <a:tc>
                  <a:txBody>
                    <a:bodyPr/>
                    <a:lstStyle/>
                    <a:p>
                      <a:r>
                        <a:rPr lang="en-ZA" sz="1300" b="1"/>
                        <a:t>Labour</a:t>
                      </a:r>
                    </a:p>
                  </a:txBody>
                  <a:tcPr/>
                </a:tc>
                <a:tc>
                  <a:txBody>
                    <a:bodyPr/>
                    <a:lstStyle/>
                    <a:p>
                      <a:r>
                        <a:rPr lang="en-ZA" sz="1300"/>
                        <a:t>MSEs are a critical source of employment for unemployed and unskilled individuals. By providing on-the-job skills development and training, MSEs provide ‘informal’ apprenticeships for individuals who often go on to start their own businesses in the same or similar sector and trade. Recognition of the role that MSEs play with regards to employment and skills development could boost perceptions of the sector and encourage more public and private support and investment.</a:t>
                      </a:r>
                      <a:r>
                        <a:rPr lang="en-ZA" sz="1300">
                          <a:highlight>
                            <a:srgbClr val="FFFF00"/>
                          </a:highlight>
                        </a:rPr>
                        <a:t> </a:t>
                      </a:r>
                    </a:p>
                  </a:txBody>
                  <a:tcPr/>
                </a:tc>
                <a:tc>
                  <a:txBody>
                    <a:bodyPr/>
                    <a:lstStyle/>
                    <a:p>
                      <a:r>
                        <a:rPr lang="en-ZA" sz="1300" dirty="0"/>
                        <a:t>MSEs tend not to have the resilience to provide job security to staff members in the face of large shocks (e.g. COVID-19). Employment relationships are also typically causal in nature creating risk for both the employee and employer. Insurance or safety nets may help to reduce the burden of economic volatility on employees. However, enforcement of current labour laws without consideration of their suitability to MSEs may increase the cost of labour for businesses and disincentivise employment.</a:t>
                      </a:r>
                    </a:p>
                  </a:txBody>
                  <a:tcPr/>
                </a:tc>
                <a:extLst>
                  <a:ext uri="{0D108BD9-81ED-4DB2-BD59-A6C34878D82A}">
                    <a16:rowId xmlns:a16="http://schemas.microsoft.com/office/drawing/2014/main" xmlns="" val="3304525735"/>
                  </a:ext>
                </a:extLst>
              </a:tr>
              <a:tr h="370840">
                <a:tc>
                  <a:txBody>
                    <a:bodyPr/>
                    <a:lstStyle/>
                    <a:p>
                      <a:r>
                        <a:rPr lang="en-ZA" sz="1300" b="1"/>
                        <a:t>Financial services</a:t>
                      </a:r>
                    </a:p>
                  </a:txBody>
                  <a:tcPr/>
                </a:tc>
                <a:tc>
                  <a:txBody>
                    <a:bodyPr/>
                    <a:lstStyle/>
                    <a:p>
                      <a:r>
                        <a:rPr lang="en-ZA" sz="1300" dirty="0"/>
                        <a:t>MSEs are using a combination of formal and informal financial services to meet their needs and are deriving value from both. Bank and SACCO loans are regarded as important source of capital for business growth with bank loans regarded as more important for larger-scale investments. Encouraging greater usage of digital payments would help MSEs create more reliable data on cashflows and, in turn, help lenders accurately asses their credit risk. Alternative data sources on MSEs, such as history of payments to the County, trade credit history with suppliers, rental payments etc., could also be explored and potentially leveraged for improved credit risk assessment. </a:t>
                      </a:r>
                    </a:p>
                  </a:txBody>
                  <a:tcPr/>
                </a:tc>
                <a:tc>
                  <a:txBody>
                    <a:bodyPr/>
                    <a:lstStyle/>
                    <a:p>
                      <a:r>
                        <a:rPr lang="en-ZA" sz="1300" dirty="0"/>
                        <a:t>Access to affordable credit that is sufficient in size (loan value) to facilitate business growth and expansion is limited. The cost of digital payments is also a barrier to more widescale usage, as is the risk of certain channels (i.e. payments made to business owners personal mobile money accounts which can be reversed). Group loan structures, both formal (SACCOs) and informal (Chamas), are not resilient in the face of large scale shocks and, as seen during COVID-19, may not be a reliable avenue for credit for MSEs during these times.</a:t>
                      </a:r>
                    </a:p>
                  </a:txBody>
                  <a:tcPr/>
                </a:tc>
                <a:extLst>
                  <a:ext uri="{0D108BD9-81ED-4DB2-BD59-A6C34878D82A}">
                    <a16:rowId xmlns:a16="http://schemas.microsoft.com/office/drawing/2014/main" xmlns="" val="342517172"/>
                  </a:ext>
                </a:extLst>
              </a:tr>
              <a:tr h="370840">
                <a:tc>
                  <a:txBody>
                    <a:bodyPr/>
                    <a:lstStyle/>
                    <a:p>
                      <a:r>
                        <a:rPr lang="en-ZA" sz="1300" b="1"/>
                        <a:t>Suppliers</a:t>
                      </a:r>
                    </a:p>
                  </a:txBody>
                  <a:tcPr/>
                </a:tc>
                <a:tc>
                  <a:txBody>
                    <a:bodyPr/>
                    <a:lstStyle/>
                    <a:p>
                      <a:r>
                        <a:rPr lang="en-ZA" sz="1300"/>
                        <a:t>Some suppliers provide critical support to MSEs in the form of trade credit, without which many businesses would struggle to operate. The application of supplier incentives to provide trade credit, particularly for the larger suppliers/enterprises, could be explored as a way to support and strengthen the resilience of MSEs. Access to bulk discounts could be facilitated through online platforms that link businesses operating in the same locality or members of the same business association. </a:t>
                      </a:r>
                    </a:p>
                  </a:txBody>
                  <a:tcPr/>
                </a:tc>
                <a:tc>
                  <a:txBody>
                    <a:bodyPr/>
                    <a:lstStyle/>
                    <a:p>
                      <a:r>
                        <a:rPr lang="en-ZA" sz="1300" dirty="0"/>
                        <a:t>MSEs relationships with suppliers are typically informal in nature and, in the event of issues (e.g. non-delivery, poor quality goods), MSEs lack access to formal recourse mechanisms through which to claim damages. Due to small order quantities, often a result of limited capital and lack of storage space, MSEs are often not able to access bulk order discounts which in turn affects their profit margins. </a:t>
                      </a:r>
                    </a:p>
                  </a:txBody>
                  <a:tcPr/>
                </a:tc>
                <a:extLst>
                  <a:ext uri="{0D108BD9-81ED-4DB2-BD59-A6C34878D82A}">
                    <a16:rowId xmlns:a16="http://schemas.microsoft.com/office/drawing/2014/main" xmlns="" val="1286163403"/>
                  </a:ext>
                </a:extLst>
              </a:tr>
            </a:tbl>
          </a:graphicData>
        </a:graphic>
      </p:graphicFrame>
    </p:spTree>
    <p:extLst>
      <p:ext uri="{BB962C8B-B14F-4D97-AF65-F5344CB8AC3E}">
        <p14:creationId xmlns:p14="http://schemas.microsoft.com/office/powerpoint/2010/main" val="19150641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0DE3D9F7-D7B1-4204-9C4D-041651EA3D1E}"/>
              </a:ext>
            </a:extLst>
          </p:cNvPr>
          <p:cNvSpPr>
            <a:spLocks noGrp="1"/>
          </p:cNvSpPr>
          <p:nvPr>
            <p:ph type="sldNum" sz="quarter" idx="4"/>
          </p:nvPr>
        </p:nvSpPr>
        <p:spPr/>
        <p:txBody>
          <a:bodyPr/>
          <a:lstStyle/>
          <a:p>
            <a:fld id="{E9D4EFA4-1F90-4D2B-A593-3266C62E9295}" type="slidenum">
              <a:rPr lang="en-ZA" smtClean="0"/>
              <a:pPr/>
              <a:t>63</a:t>
            </a:fld>
            <a:r>
              <a:rPr lang="en-ZA"/>
              <a:t> |</a:t>
            </a:r>
          </a:p>
        </p:txBody>
      </p:sp>
      <p:graphicFrame>
        <p:nvGraphicFramePr>
          <p:cNvPr id="7" name="Table 7">
            <a:extLst>
              <a:ext uri="{FF2B5EF4-FFF2-40B4-BE49-F238E27FC236}">
                <a16:creationId xmlns:a16="http://schemas.microsoft.com/office/drawing/2014/main" xmlns="" id="{52464CD8-133F-4B2A-9EAF-08935D4E53FD}"/>
              </a:ext>
            </a:extLst>
          </p:cNvPr>
          <p:cNvGraphicFramePr>
            <a:graphicFrameLocks noGrp="1"/>
          </p:cNvGraphicFramePr>
          <p:nvPr>
            <p:extLst>
              <p:ext uri="{D42A27DB-BD31-4B8C-83A1-F6EECF244321}">
                <p14:modId xmlns:p14="http://schemas.microsoft.com/office/powerpoint/2010/main" val="2647848041"/>
              </p:ext>
            </p:extLst>
          </p:nvPr>
        </p:nvGraphicFramePr>
        <p:xfrm>
          <a:off x="190498" y="183687"/>
          <a:ext cx="11811599" cy="5994399"/>
        </p:xfrm>
        <a:graphic>
          <a:graphicData uri="http://schemas.openxmlformats.org/drawingml/2006/table">
            <a:tbl>
              <a:tblPr firstRow="1" bandRow="1">
                <a:tableStyleId>{69012ECD-51FC-41F1-AA8D-1B2483CD663E}</a:tableStyleId>
              </a:tblPr>
              <a:tblGrid>
                <a:gridCol w="2291525">
                  <a:extLst>
                    <a:ext uri="{9D8B030D-6E8A-4147-A177-3AD203B41FA5}">
                      <a16:colId xmlns:a16="http://schemas.microsoft.com/office/drawing/2014/main" xmlns="" val="3964462850"/>
                    </a:ext>
                  </a:extLst>
                </a:gridCol>
                <a:gridCol w="4760037">
                  <a:extLst>
                    <a:ext uri="{9D8B030D-6E8A-4147-A177-3AD203B41FA5}">
                      <a16:colId xmlns:a16="http://schemas.microsoft.com/office/drawing/2014/main" xmlns="" val="1514174437"/>
                    </a:ext>
                  </a:extLst>
                </a:gridCol>
                <a:gridCol w="4760037">
                  <a:extLst>
                    <a:ext uri="{9D8B030D-6E8A-4147-A177-3AD203B41FA5}">
                      <a16:colId xmlns:a16="http://schemas.microsoft.com/office/drawing/2014/main" xmlns="" val="3513774080"/>
                    </a:ext>
                  </a:extLst>
                </a:gridCol>
              </a:tblGrid>
              <a:tr h="370840">
                <a:tc>
                  <a:txBody>
                    <a:bodyPr/>
                    <a:lstStyle/>
                    <a:p>
                      <a:endParaRPr lang="en-ZA" sz="1300" dirty="0"/>
                    </a:p>
                  </a:txBody>
                  <a:tcPr/>
                </a:tc>
                <a:tc>
                  <a:txBody>
                    <a:bodyPr/>
                    <a:lstStyle/>
                    <a:p>
                      <a:r>
                        <a:rPr lang="en-ZA" sz="1400"/>
                        <a:t>Opportunities</a:t>
                      </a:r>
                    </a:p>
                  </a:txBody>
                  <a:tcPr/>
                </a:tc>
                <a:tc>
                  <a:txBody>
                    <a:bodyPr/>
                    <a:lstStyle/>
                    <a:p>
                      <a:r>
                        <a:rPr lang="en-ZA" sz="1400"/>
                        <a:t>Challenges</a:t>
                      </a:r>
                    </a:p>
                  </a:txBody>
                  <a:tcPr/>
                </a:tc>
                <a:extLst>
                  <a:ext uri="{0D108BD9-81ED-4DB2-BD59-A6C34878D82A}">
                    <a16:rowId xmlns:a16="http://schemas.microsoft.com/office/drawing/2014/main" xmlns="" val="2815202095"/>
                  </a:ext>
                </a:extLst>
              </a:tr>
              <a:tr h="370840">
                <a:tc>
                  <a:txBody>
                    <a:bodyPr/>
                    <a:lstStyle/>
                    <a:p>
                      <a:r>
                        <a:rPr lang="en-ZA" sz="1300" b="1"/>
                        <a:t>Customers</a:t>
                      </a:r>
                    </a:p>
                  </a:txBody>
                  <a:tcPr/>
                </a:tc>
                <a:tc>
                  <a:txBody>
                    <a:bodyPr/>
                    <a:lstStyle/>
                    <a:p>
                      <a:r>
                        <a:rPr lang="en-ZA" sz="1300"/>
                        <a:t>MSEs are starting, albeit slowly, to leverage digital technology to reach new and existing customers and markets. Digital literacy and awareness programmes could help encourage greater uptake and usage, particularly among certain segment such as female and older business owners. Business incubator and accelerator programmes can be developed to identify growth-orientated MSEs and to help them navigate the process of tendering for larger contracts with public and private entities to diversify their customer base, as well as prepare their businesses to undertake larger orders. </a:t>
                      </a:r>
                    </a:p>
                  </a:txBody>
                  <a:tcPr/>
                </a:tc>
                <a:tc>
                  <a:txBody>
                    <a:bodyPr/>
                    <a:lstStyle/>
                    <a:p>
                      <a:r>
                        <a:rPr lang="en-ZA" sz="1300" dirty="0"/>
                        <a:t>MSEs client base typically consists of individuals or other small businesses; few manage to get contracts from larger enterprises or access Government procurement opportunities either due to a lack of awareness of such opportunities, capacity to undertake and deliver on large scale orders, or lack of proper accreditation (e.g. business registration, quality assurance). Thus, MSEs rarely benefit from economies of scale and are highly susceptible to large demand shocks, such as COVID-19. </a:t>
                      </a:r>
                    </a:p>
                  </a:txBody>
                  <a:tcPr/>
                </a:tc>
                <a:extLst>
                  <a:ext uri="{0D108BD9-81ED-4DB2-BD59-A6C34878D82A}">
                    <a16:rowId xmlns:a16="http://schemas.microsoft.com/office/drawing/2014/main" xmlns="" val="3304525735"/>
                  </a:ext>
                </a:extLst>
              </a:tr>
              <a:tr h="370840">
                <a:tc>
                  <a:txBody>
                    <a:bodyPr/>
                    <a:lstStyle/>
                    <a:p>
                      <a:r>
                        <a:rPr lang="en-ZA" sz="1300" b="1"/>
                        <a:t>Record keeping</a:t>
                      </a:r>
                    </a:p>
                  </a:txBody>
                  <a:tcPr/>
                </a:tc>
                <a:tc>
                  <a:txBody>
                    <a:bodyPr/>
                    <a:lstStyle/>
                    <a:p>
                      <a:r>
                        <a:rPr lang="en-ZA" sz="1300"/>
                        <a:t>Encouraging greater uptake and usage of digital payment systems, such as Till numbers, would help MSEs generate more reliable data on cash flows and generate records which can be leveraged for credit purposes. Affordable and intuitive digital retail systems with flexible payment structures, such as payments linked to monthly cash flows, would provide MSEs with more reliable data on business performance and improved business intelligence (e.g. data on fastest moving goods, stock levels etc.).</a:t>
                      </a:r>
                    </a:p>
                    <a:p>
                      <a:endParaRPr lang="en-ZA" sz="1300"/>
                    </a:p>
                  </a:txBody>
                  <a:tcPr/>
                </a:tc>
                <a:tc>
                  <a:txBody>
                    <a:bodyPr/>
                    <a:lstStyle/>
                    <a:p>
                      <a:r>
                        <a:rPr lang="en-ZA" sz="1300"/>
                        <a:t>Few MSEs keep sophisticated business records; most use handwritten records in a physical notebook that is easily lost or damaged. The perceived usefulness and benefits of record keeping is a barrier to usage, particularly among the more informally-run / ‘survivalist’ businesses. Other barriers to good record keeping practices include the costs of digital payment solutions and digital retail systems. </a:t>
                      </a:r>
                    </a:p>
                  </a:txBody>
                  <a:tcPr/>
                </a:tc>
                <a:extLst>
                  <a:ext uri="{0D108BD9-81ED-4DB2-BD59-A6C34878D82A}">
                    <a16:rowId xmlns:a16="http://schemas.microsoft.com/office/drawing/2014/main" xmlns="" val="342517172"/>
                  </a:ext>
                </a:extLst>
              </a:tr>
              <a:tr h="322951">
                <a:tc>
                  <a:txBody>
                    <a:bodyPr/>
                    <a:lstStyle/>
                    <a:p>
                      <a:r>
                        <a:rPr lang="en-ZA" sz="1300" b="1"/>
                        <a:t>Business associations</a:t>
                      </a:r>
                    </a:p>
                  </a:txBody>
                  <a:tcPr/>
                </a:tc>
                <a:tc>
                  <a:txBody>
                    <a:bodyPr/>
                    <a:lstStyle/>
                    <a:p>
                      <a:r>
                        <a:rPr lang="en-ZA" sz="1300" dirty="0"/>
                        <a:t>Business associations can be an effective channel through which Government and private entities can engage with MSEs </a:t>
                      </a:r>
                      <a:r>
                        <a:rPr lang="en-ZA" sz="1300" i="1" dirty="0" err="1"/>
                        <a:t>en</a:t>
                      </a:r>
                      <a:r>
                        <a:rPr lang="en-ZA" sz="1300" i="1" dirty="0"/>
                        <a:t> masse </a:t>
                      </a:r>
                      <a:r>
                        <a:rPr lang="en-ZA" sz="1300" dirty="0"/>
                        <a:t>They can also be </a:t>
                      </a:r>
                      <a:r>
                        <a:rPr lang="en-ZA" sz="1300" dirty="0" err="1"/>
                        <a:t>utilitised</a:t>
                      </a:r>
                      <a:r>
                        <a:rPr lang="en-ZA" sz="1300" dirty="0"/>
                        <a:t> to disseminate important information (e.g. tender and procurement opportunities). </a:t>
                      </a:r>
                    </a:p>
                  </a:txBody>
                  <a:tcPr/>
                </a:tc>
                <a:tc>
                  <a:txBody>
                    <a:bodyPr/>
                    <a:lstStyle/>
                    <a:p>
                      <a:r>
                        <a:rPr lang="en-ZA" sz="1300" dirty="0"/>
                        <a:t>Governance issues with associations are well-known with issues ranging from ‘gatekeeping’ (reserving opportunities for a select few), nepotism and tribalism. Improved monitoring and regulation of associations may help improve their effectiveness. Safe and anonymous channels for members to report complaints against association leadership may also improve their accountability.</a:t>
                      </a:r>
                    </a:p>
                  </a:txBody>
                  <a:tcPr/>
                </a:tc>
                <a:extLst>
                  <a:ext uri="{0D108BD9-81ED-4DB2-BD59-A6C34878D82A}">
                    <a16:rowId xmlns:a16="http://schemas.microsoft.com/office/drawing/2014/main" xmlns="" val="1286163403"/>
                  </a:ext>
                </a:extLst>
              </a:tr>
            </a:tbl>
          </a:graphicData>
        </a:graphic>
      </p:graphicFrame>
    </p:spTree>
    <p:extLst>
      <p:ext uri="{BB962C8B-B14F-4D97-AF65-F5344CB8AC3E}">
        <p14:creationId xmlns:p14="http://schemas.microsoft.com/office/powerpoint/2010/main" val="32239851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hand holding a cell phone&#10;&#10;Description automatically generated">
            <a:extLst>
              <a:ext uri="{FF2B5EF4-FFF2-40B4-BE49-F238E27FC236}">
                <a16:creationId xmlns:a16="http://schemas.microsoft.com/office/drawing/2014/main" xmlns="" id="{607761A3-EBD6-4771-A9DE-9B0D9B045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1"/>
            <a:ext cx="6689757" cy="6858000"/>
          </a:xfrm>
          <a:prstGeom prst="rect">
            <a:avLst/>
          </a:prstGeom>
        </p:spPr>
      </p:pic>
      <p:pic>
        <p:nvPicPr>
          <p:cNvPr id="22" name="Picture 21">
            <a:extLst>
              <a:ext uri="{FF2B5EF4-FFF2-40B4-BE49-F238E27FC236}">
                <a16:creationId xmlns:a16="http://schemas.microsoft.com/office/drawing/2014/main" xmlns="" id="{B6159EAC-56F1-42F9-A662-CA844FE186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5355"/>
          <a:stretch/>
        </p:blipFill>
        <p:spPr>
          <a:xfrm>
            <a:off x="5431594" y="0"/>
            <a:ext cx="3325457" cy="6858000"/>
          </a:xfrm>
          <a:prstGeom prst="rect">
            <a:avLst/>
          </a:prstGeom>
        </p:spPr>
      </p:pic>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23" name="Rectangle: Rounded Corners 22">
            <a:extLst>
              <a:ext uri="{FF2B5EF4-FFF2-40B4-BE49-F238E27FC236}">
                <a16:creationId xmlns:a16="http://schemas.microsoft.com/office/drawing/2014/main" xmlns="" id="{4975DF0D-2F8A-4A86-87AC-7E232EA93FD7}"/>
              </a:ext>
            </a:extLst>
          </p:cNvPr>
          <p:cNvSpPr/>
          <p:nvPr/>
        </p:nvSpPr>
        <p:spPr>
          <a:xfrm>
            <a:off x="6510787" y="946057"/>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7" name="TextBox 26">
            <a:extLst>
              <a:ext uri="{FF2B5EF4-FFF2-40B4-BE49-F238E27FC236}">
                <a16:creationId xmlns:a16="http://schemas.microsoft.com/office/drawing/2014/main" xmlns="" id="{89D63E26-D5B4-47FC-9082-A7F4AC36866E}"/>
              </a:ext>
            </a:extLst>
          </p:cNvPr>
          <p:cNvSpPr txBox="1"/>
          <p:nvPr/>
        </p:nvSpPr>
        <p:spPr>
          <a:xfrm>
            <a:off x="6815299" y="1038431"/>
            <a:ext cx="4125917"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a:ln>
                  <a:noFill/>
                </a:ln>
                <a:effectLst/>
                <a:uLnTx/>
                <a:uFillTx/>
                <a:latin typeface="Open Sans"/>
                <a:ea typeface="+mn-ea"/>
                <a:cs typeface="+mn-cs"/>
              </a:rPr>
              <a:t>Study overview</a:t>
            </a:r>
          </a:p>
        </p:txBody>
      </p:sp>
      <p:sp>
        <p:nvSpPr>
          <p:cNvPr id="28" name="Rectangle: Rounded Corners 27">
            <a:extLst>
              <a:ext uri="{FF2B5EF4-FFF2-40B4-BE49-F238E27FC236}">
                <a16:creationId xmlns:a16="http://schemas.microsoft.com/office/drawing/2014/main" xmlns="" id="{E3AC9FA8-10A2-4660-A894-7F639453CFAB}"/>
              </a:ext>
            </a:extLst>
          </p:cNvPr>
          <p:cNvSpPr/>
          <p:nvPr/>
        </p:nvSpPr>
        <p:spPr>
          <a:xfrm>
            <a:off x="6510787" y="1843251"/>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xmlns="" id="{FBFDF99C-A159-4DC5-B834-F87F9FB35C0F}"/>
              </a:ext>
            </a:extLst>
          </p:cNvPr>
          <p:cNvSpPr txBox="1"/>
          <p:nvPr/>
        </p:nvSpPr>
        <p:spPr>
          <a:xfrm>
            <a:off x="6815299" y="1959502"/>
            <a:ext cx="5029865"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a:ln>
                  <a:noFill/>
                </a:ln>
                <a:effectLst/>
                <a:uLnTx/>
                <a:uFillTx/>
                <a:latin typeface="Open Sans"/>
                <a:ea typeface="+mn-ea"/>
                <a:cs typeface="+mn-cs"/>
              </a:rPr>
              <a:t>Segmentation of MSEs</a:t>
            </a:r>
          </a:p>
        </p:txBody>
      </p:sp>
      <p:sp>
        <p:nvSpPr>
          <p:cNvPr id="31" name="Rectangle: Rounded Corners 30">
            <a:extLst>
              <a:ext uri="{FF2B5EF4-FFF2-40B4-BE49-F238E27FC236}">
                <a16:creationId xmlns:a16="http://schemas.microsoft.com/office/drawing/2014/main" xmlns="" id="{68BE80BB-49C2-4675-AC2F-0A655252AB84}"/>
              </a:ext>
            </a:extLst>
          </p:cNvPr>
          <p:cNvSpPr/>
          <p:nvPr/>
        </p:nvSpPr>
        <p:spPr>
          <a:xfrm>
            <a:off x="6510787" y="3637639"/>
            <a:ext cx="5256000" cy="648000"/>
          </a:xfrm>
          <a:prstGeom prst="roundRect">
            <a:avLst>
              <a:gd name="adj" fmla="val 233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3" name="TextBox 32">
            <a:extLst>
              <a:ext uri="{FF2B5EF4-FFF2-40B4-BE49-F238E27FC236}">
                <a16:creationId xmlns:a16="http://schemas.microsoft.com/office/drawing/2014/main" xmlns="" id="{68CB16A4-A102-40F7-B9B5-6A1209507EB4}"/>
              </a:ext>
            </a:extLst>
          </p:cNvPr>
          <p:cNvSpPr txBox="1"/>
          <p:nvPr/>
        </p:nvSpPr>
        <p:spPr>
          <a:xfrm>
            <a:off x="6815299" y="3753890"/>
            <a:ext cx="4355928"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dirty="0">
                <a:ln>
                  <a:noFill/>
                </a:ln>
                <a:solidFill>
                  <a:schemeClr val="bg1"/>
                </a:solidFill>
                <a:effectLst/>
                <a:uLnTx/>
                <a:uFillTx/>
                <a:latin typeface="Open Sans"/>
                <a:ea typeface="+mn-ea"/>
                <a:cs typeface="+mn-cs"/>
              </a:rPr>
              <a:t>Impact of COVID-19</a:t>
            </a:r>
          </a:p>
        </p:txBody>
      </p:sp>
      <p:sp>
        <p:nvSpPr>
          <p:cNvPr id="35" name="Rectangle: Rounded Corners 34">
            <a:extLst>
              <a:ext uri="{FF2B5EF4-FFF2-40B4-BE49-F238E27FC236}">
                <a16:creationId xmlns:a16="http://schemas.microsoft.com/office/drawing/2014/main" xmlns="" id="{DDDA18F9-9790-4779-8988-07E294F13D83}"/>
              </a:ext>
            </a:extLst>
          </p:cNvPr>
          <p:cNvSpPr/>
          <p:nvPr/>
        </p:nvSpPr>
        <p:spPr>
          <a:xfrm>
            <a:off x="6510787" y="4530327"/>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7" name="TextBox 36">
            <a:extLst>
              <a:ext uri="{FF2B5EF4-FFF2-40B4-BE49-F238E27FC236}">
                <a16:creationId xmlns:a16="http://schemas.microsoft.com/office/drawing/2014/main" xmlns="" id="{ECBFFE51-35AD-4986-A0FF-08AB31ABA77E}"/>
              </a:ext>
            </a:extLst>
          </p:cNvPr>
          <p:cNvSpPr txBox="1"/>
          <p:nvPr/>
        </p:nvSpPr>
        <p:spPr>
          <a:xfrm>
            <a:off x="6815299" y="4646578"/>
            <a:ext cx="4185266"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a:ln>
                  <a:noFill/>
                </a:ln>
                <a:solidFill>
                  <a:prstClr val="black"/>
                </a:solidFill>
                <a:effectLst/>
                <a:uLnTx/>
                <a:uFillTx/>
                <a:latin typeface="Open Sans"/>
                <a:ea typeface="+mn-ea"/>
                <a:cs typeface="+mn-cs"/>
              </a:rPr>
              <a:t>Stakeholders’ perspective</a:t>
            </a:r>
          </a:p>
        </p:txBody>
      </p:sp>
      <p:sp>
        <p:nvSpPr>
          <p:cNvPr id="50" name="Rectangle: Rounded Corners 49">
            <a:extLst>
              <a:ext uri="{FF2B5EF4-FFF2-40B4-BE49-F238E27FC236}">
                <a16:creationId xmlns:a16="http://schemas.microsoft.com/office/drawing/2014/main" xmlns="" id="{E18DB265-1D38-43FC-9A37-84EA55132814}"/>
              </a:ext>
            </a:extLst>
          </p:cNvPr>
          <p:cNvSpPr/>
          <p:nvPr/>
        </p:nvSpPr>
        <p:spPr>
          <a:xfrm>
            <a:off x="6510787" y="2740445"/>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1" name="TextBox 50">
            <a:extLst>
              <a:ext uri="{FF2B5EF4-FFF2-40B4-BE49-F238E27FC236}">
                <a16:creationId xmlns:a16="http://schemas.microsoft.com/office/drawing/2014/main" xmlns="" id="{47AF8624-58DB-47E9-846A-8FB26B83AEAE}"/>
              </a:ext>
            </a:extLst>
          </p:cNvPr>
          <p:cNvSpPr txBox="1"/>
          <p:nvPr/>
        </p:nvSpPr>
        <p:spPr>
          <a:xfrm>
            <a:off x="6815299" y="2855967"/>
            <a:ext cx="4771552" cy="41695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a:ln>
                  <a:noFill/>
                </a:ln>
                <a:effectLst/>
                <a:uLnTx/>
                <a:uFillTx/>
                <a:latin typeface="Open Sans"/>
                <a:ea typeface="+mn-ea"/>
                <a:cs typeface="+mn-cs"/>
              </a:rPr>
              <a:t>Dimensions of formality/informality</a:t>
            </a:r>
          </a:p>
        </p:txBody>
      </p:sp>
      <p:sp>
        <p:nvSpPr>
          <p:cNvPr id="54" name="Rectangle: Rounded Corners 53">
            <a:extLst>
              <a:ext uri="{FF2B5EF4-FFF2-40B4-BE49-F238E27FC236}">
                <a16:creationId xmlns:a16="http://schemas.microsoft.com/office/drawing/2014/main" xmlns="" id="{2BA517A0-C436-48AA-9E98-BD05956098E9}"/>
              </a:ext>
            </a:extLst>
          </p:cNvPr>
          <p:cNvSpPr/>
          <p:nvPr/>
        </p:nvSpPr>
        <p:spPr>
          <a:xfrm>
            <a:off x="6510787" y="5427520"/>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5" name="TextBox 54">
            <a:extLst>
              <a:ext uri="{FF2B5EF4-FFF2-40B4-BE49-F238E27FC236}">
                <a16:creationId xmlns:a16="http://schemas.microsoft.com/office/drawing/2014/main" xmlns="" id="{04DCBF6A-7977-4F43-A90B-1837041C5F64}"/>
              </a:ext>
            </a:extLst>
          </p:cNvPr>
          <p:cNvSpPr txBox="1"/>
          <p:nvPr/>
        </p:nvSpPr>
        <p:spPr>
          <a:xfrm>
            <a:off x="6815299" y="5543771"/>
            <a:ext cx="4185268"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ZA" sz="2100">
                <a:solidFill>
                  <a:prstClr val="black"/>
                </a:solidFill>
                <a:latin typeface="Open Sans"/>
              </a:rPr>
              <a:t>Recommendations</a:t>
            </a:r>
            <a:endParaRPr kumimoji="0" lang="en-ZA" sz="21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9286963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xmlns="" id="{674EBCFC-5936-4B21-B91F-B73D3C9221B6}"/>
              </a:ext>
            </a:extLst>
          </p:cNvPr>
          <p:cNvSpPr/>
          <p:nvPr/>
        </p:nvSpPr>
        <p:spPr>
          <a:xfrm>
            <a:off x="8708701" y="1819474"/>
            <a:ext cx="2919470" cy="1331352"/>
          </a:xfrm>
          <a:prstGeom prst="wedgeRoundRectCallout">
            <a:avLst>
              <a:gd name="adj1" fmla="val -74418"/>
              <a:gd name="adj2" fmla="val -14457"/>
              <a:gd name="adj3" fmla="val 16667"/>
            </a:avLst>
          </a:prstGeom>
          <a:solidFill>
            <a:schemeClr val="bg2">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ext Placeholder 2">
            <a:extLst>
              <a:ext uri="{FF2B5EF4-FFF2-40B4-BE49-F238E27FC236}">
                <a16:creationId xmlns:a16="http://schemas.microsoft.com/office/drawing/2014/main" xmlns="" id="{ECCD5519-6649-4B83-8A2D-51C89DBBEA19}"/>
              </a:ext>
            </a:extLst>
          </p:cNvPr>
          <p:cNvSpPr>
            <a:spLocks noGrp="1"/>
          </p:cNvSpPr>
          <p:nvPr>
            <p:ph type="body" sz="quarter" idx="10"/>
          </p:nvPr>
        </p:nvSpPr>
        <p:spPr>
          <a:xfrm>
            <a:off x="527783" y="377339"/>
            <a:ext cx="7333517" cy="493099"/>
          </a:xfrm>
        </p:spPr>
        <p:txBody>
          <a:bodyPr/>
          <a:lstStyle/>
          <a:p>
            <a:r>
              <a:rPr lang="en-ZA" sz="3600" b="1" dirty="0"/>
              <a:t>Overview – Impact of COVID-19 </a:t>
            </a:r>
          </a:p>
        </p:txBody>
      </p:sp>
      <p:sp>
        <p:nvSpPr>
          <p:cNvPr id="5" name="Slide Number Placeholder 4">
            <a:extLst>
              <a:ext uri="{FF2B5EF4-FFF2-40B4-BE49-F238E27FC236}">
                <a16:creationId xmlns:a16="http://schemas.microsoft.com/office/drawing/2014/main" xmlns="" id="{DC9EF1A6-3413-4F0A-BC5F-9EA94D09DF4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6" name="Content Placeholder 5">
            <a:extLst>
              <a:ext uri="{FF2B5EF4-FFF2-40B4-BE49-F238E27FC236}">
                <a16:creationId xmlns:a16="http://schemas.microsoft.com/office/drawing/2014/main" xmlns="" id="{6EFA3C21-2EAF-4C48-9124-48984607C3E2}"/>
              </a:ext>
            </a:extLst>
          </p:cNvPr>
          <p:cNvSpPr>
            <a:spLocks noGrp="1"/>
          </p:cNvSpPr>
          <p:nvPr>
            <p:ph sz="quarter" idx="13"/>
          </p:nvPr>
        </p:nvSpPr>
        <p:spPr>
          <a:xfrm>
            <a:off x="563829" y="1153493"/>
            <a:ext cx="5702536" cy="4140000"/>
          </a:xfrm>
        </p:spPr>
        <p:txBody>
          <a:bodyPr/>
          <a:lstStyle/>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600" b="1" i="0" u="none" strike="noStrike" kern="1200" cap="none" spc="0" normalizeH="0" baseline="0" noProof="0" dirty="0">
                <a:ln>
                  <a:noFill/>
                </a:ln>
                <a:effectLst/>
                <a:uLnTx/>
                <a:uFillTx/>
                <a:ea typeface="+mn-ea"/>
                <a:cs typeface="+mn-cs"/>
              </a:rPr>
              <a:t>Substantial drop in sales- </a:t>
            </a:r>
            <a:r>
              <a:rPr kumimoji="0" lang="en-US" sz="1600" b="0" i="0" u="none" strike="noStrike" kern="1200" cap="none" spc="0" normalizeH="0" baseline="0" noProof="0" dirty="0">
                <a:ln>
                  <a:noFill/>
                </a:ln>
                <a:effectLst/>
                <a:uLnTx/>
                <a:uFillTx/>
                <a:ea typeface="+mn-ea"/>
                <a:cs typeface="+mn-cs"/>
              </a:rPr>
              <a:t>some sectors affected more than others</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ZA" sz="1600" b="1" i="0" u="none" strike="noStrike" kern="1200" cap="none" spc="0" normalizeH="0" baseline="0" noProof="0" dirty="0">
                <a:ln>
                  <a:noFill/>
                </a:ln>
                <a:effectLst/>
                <a:uLnTx/>
                <a:uFillTx/>
                <a:ea typeface="+mn-ea"/>
                <a:cs typeface="+mn-cs"/>
              </a:rPr>
              <a:t>Closure/downgrading of business: </a:t>
            </a:r>
            <a:r>
              <a:rPr kumimoji="0" lang="en-ZA" sz="1600" b="0" i="0" u="none" strike="noStrike" kern="1200" cap="none" spc="0" normalizeH="0" baseline="0" noProof="0" dirty="0">
                <a:ln>
                  <a:noFill/>
                </a:ln>
                <a:effectLst/>
                <a:uLnTx/>
                <a:uFillTx/>
                <a:ea typeface="+mn-ea"/>
                <a:cs typeface="+mn-cs"/>
              </a:rPr>
              <a:t>e.g. from stall to hawking</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ZA" sz="1600" b="1" i="0" u="none" strike="noStrike" kern="1200" cap="none" spc="0" normalizeH="0" baseline="0" noProof="0" dirty="0">
                <a:ln>
                  <a:noFill/>
                </a:ln>
                <a:effectLst/>
                <a:uLnTx/>
                <a:uFillTx/>
                <a:ea typeface="+mn-ea"/>
                <a:cs typeface="+mn-cs"/>
              </a:rPr>
              <a:t>Sale of business assets: </a:t>
            </a:r>
            <a:r>
              <a:rPr kumimoji="0" lang="en-ZA" sz="1600" b="0" i="0" u="none" strike="noStrike" kern="1200" cap="none" spc="0" normalizeH="0" baseline="0" noProof="0" dirty="0">
                <a:ln>
                  <a:noFill/>
                </a:ln>
                <a:effectLst/>
                <a:uLnTx/>
                <a:uFillTx/>
                <a:ea typeface="+mn-ea"/>
                <a:cs typeface="+mn-cs"/>
              </a:rPr>
              <a:t>- </a:t>
            </a:r>
            <a:r>
              <a:rPr kumimoji="0" lang="en-ZA" sz="1600" b="0" i="0" u="none" strike="noStrike" kern="1200" cap="none" spc="0" normalizeH="0" baseline="0" noProof="0" dirty="0" err="1">
                <a:ln>
                  <a:noFill/>
                </a:ln>
                <a:effectLst/>
                <a:uLnTx/>
                <a:uFillTx/>
                <a:ea typeface="+mn-ea"/>
                <a:cs typeface="+mn-cs"/>
              </a:rPr>
              <a:t>e.g</a:t>
            </a:r>
            <a:r>
              <a:rPr kumimoji="0" lang="en-ZA" sz="1600" b="0" i="0" u="none" strike="noStrike" kern="1200" cap="none" spc="0" normalizeH="0" baseline="0" noProof="0" dirty="0">
                <a:ln>
                  <a:noFill/>
                </a:ln>
                <a:effectLst/>
                <a:uLnTx/>
                <a:uFillTx/>
                <a:ea typeface="+mn-ea"/>
                <a:cs typeface="+mn-cs"/>
              </a:rPr>
              <a:t> sewing machinery </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600" b="1" i="0" u="none" strike="noStrike" kern="1200" cap="none" spc="0" normalizeH="0" baseline="0" noProof="0" dirty="0">
                <a:ln>
                  <a:noFill/>
                </a:ln>
                <a:effectLst/>
                <a:uLnTx/>
                <a:uFillTx/>
                <a:ea typeface="+mn-ea"/>
                <a:cs typeface="+mn-cs"/>
              </a:rPr>
              <a:t>Changes in employment terms  - </a:t>
            </a:r>
            <a:r>
              <a:rPr kumimoji="0" lang="en-US" sz="1600" b="0" i="0" u="none" strike="noStrike" kern="1200" cap="none" spc="0" normalizeH="0" baseline="0" noProof="0" dirty="0">
                <a:ln>
                  <a:noFill/>
                </a:ln>
                <a:effectLst/>
                <a:uLnTx/>
                <a:uFillTx/>
                <a:ea typeface="+mn-ea"/>
                <a:cs typeface="+mn-cs"/>
              </a:rPr>
              <a:t>moving from daily wage to commission</a:t>
            </a:r>
            <a:r>
              <a:rPr kumimoji="0" lang="en-ZA" sz="1600" b="0" i="0" u="none" strike="noStrike" kern="1200" cap="none" spc="0" normalizeH="0" baseline="0" noProof="0" dirty="0">
                <a:ln>
                  <a:noFill/>
                </a:ln>
                <a:effectLst/>
                <a:uLnTx/>
                <a:uFillTx/>
                <a:ea typeface="+mn-ea"/>
                <a:cs typeface="+mn-cs"/>
              </a:rPr>
              <a:t>; replacement of employees with </a:t>
            </a:r>
            <a:r>
              <a:rPr kumimoji="0" lang="en-US" sz="1600" b="0" i="0" u="none" strike="noStrike" kern="1200" cap="none" spc="0" normalizeH="0" baseline="0" noProof="0" dirty="0">
                <a:ln>
                  <a:noFill/>
                </a:ln>
                <a:effectLst/>
                <a:uLnTx/>
                <a:uFillTx/>
                <a:ea typeface="+mn-ea"/>
                <a:cs typeface="+mn-cs"/>
              </a:rPr>
              <a:t>household members</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ZA" sz="1600" b="1" i="0" u="none" strike="noStrike" kern="1200" cap="none" spc="0" normalizeH="0" baseline="0" noProof="0" dirty="0">
                <a:ln>
                  <a:noFill/>
                </a:ln>
                <a:effectLst/>
                <a:uLnTx/>
                <a:uFillTx/>
                <a:ea typeface="+mn-ea"/>
                <a:cs typeface="+mn-cs"/>
              </a:rPr>
              <a:t>Compliance </a:t>
            </a:r>
            <a:r>
              <a:rPr lang="en-ZA" sz="1600" b="1" dirty="0"/>
              <a:t>p</a:t>
            </a:r>
            <a:r>
              <a:rPr kumimoji="0" lang="en-ZA" sz="1600" b="1" i="0" u="none" strike="noStrike" kern="1200" cap="none" spc="0" normalizeH="0" baseline="0" noProof="0" dirty="0" err="1">
                <a:ln>
                  <a:noFill/>
                </a:ln>
                <a:effectLst/>
                <a:uLnTx/>
                <a:uFillTx/>
                <a:ea typeface="+mn-ea"/>
                <a:cs typeface="+mn-cs"/>
              </a:rPr>
              <a:t>ostponement</a:t>
            </a:r>
            <a:endParaRPr kumimoji="0" lang="en-ZA" sz="1600" b="1" i="0" u="none" strike="noStrike" kern="1200" cap="none" spc="0" normalizeH="0" baseline="0" noProof="0" dirty="0">
              <a:ln>
                <a:noFill/>
              </a:ln>
              <a:effectLst/>
              <a:uLnTx/>
              <a:uFillTx/>
              <a:ea typeface="+mn-ea"/>
              <a:cs typeface="+mn-cs"/>
            </a:endParaRP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600" b="1" i="0" u="none" strike="noStrike" kern="1200" cap="none" spc="0" normalizeH="0" baseline="0" noProof="0" dirty="0">
                <a:ln>
                  <a:noFill/>
                </a:ln>
                <a:effectLst/>
                <a:uLnTx/>
                <a:uFillTx/>
                <a:ea typeface="+mn-ea"/>
                <a:cs typeface="+mn-cs"/>
              </a:rPr>
              <a:t>Pausing/reduced SACCO and chama contributions</a:t>
            </a:r>
            <a:endParaRPr kumimoji="0" lang="x-none" sz="1600" b="1" i="0" u="none" strike="noStrike" kern="1200" cap="none" spc="0" normalizeH="0" baseline="0" noProof="0" dirty="0">
              <a:ln>
                <a:noFill/>
              </a:ln>
              <a:effectLst/>
              <a:uLnTx/>
              <a:uFillTx/>
              <a:ea typeface="+mn-ea"/>
              <a:cs typeface="+mn-cs"/>
            </a:endParaRP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ZA" sz="1600" b="1" i="0" u="none" strike="noStrike" kern="1200" cap="none" spc="0" normalizeH="0" baseline="0" noProof="0" dirty="0">
                <a:ln>
                  <a:noFill/>
                </a:ln>
                <a:effectLst/>
                <a:uLnTx/>
                <a:uFillTx/>
                <a:ea typeface="+mn-ea"/>
                <a:cs typeface="+mn-cs"/>
              </a:rPr>
              <a:t>Holding savings in cash</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ZA" sz="1600" b="1" i="0" u="none" strike="noStrike" kern="1200" cap="none" spc="0" normalizeH="0" baseline="0" noProof="0" dirty="0">
                <a:ln>
                  <a:noFill/>
                </a:ln>
                <a:effectLst/>
                <a:uLnTx/>
                <a:uFillTx/>
                <a:ea typeface="+mn-ea"/>
                <a:cs typeface="+mn-cs"/>
              </a:rPr>
              <a:t>Uncertainty</a:t>
            </a:r>
          </a:p>
          <a:p>
            <a:pPr marL="285750" lvl="0" indent="-285750">
              <a:lnSpc>
                <a:spcPct val="100000"/>
              </a:lnSpc>
              <a:buSzTx/>
              <a:defRPr/>
            </a:pPr>
            <a:r>
              <a:rPr kumimoji="0" lang="en-US" sz="1600" b="1" i="0" u="none" strike="noStrike" kern="1200" cap="none" spc="0" normalizeH="0" baseline="0" noProof="0" dirty="0">
                <a:ln>
                  <a:noFill/>
                </a:ln>
                <a:effectLst/>
                <a:uLnTx/>
                <a:uFillTx/>
                <a:ea typeface="+mn-ea"/>
                <a:cs typeface="+mn-cs"/>
              </a:rPr>
              <a:t>Adoption of E-commerce and other value-adding services (e.g. </a:t>
            </a:r>
            <a:r>
              <a:rPr lang="en-US" sz="1600" b="1" dirty="0"/>
              <a:t>delivery) </a:t>
            </a:r>
            <a:endParaRPr kumimoji="0" lang="en-US" sz="1600" b="1" i="0" u="none" strike="noStrike" kern="1200" cap="none" spc="0" normalizeH="0" baseline="0" noProof="0" dirty="0">
              <a:ln>
                <a:noFill/>
              </a:ln>
              <a:effectLst/>
              <a:uLnTx/>
              <a:uFillTx/>
              <a:ea typeface="+mn-ea"/>
              <a:cs typeface="+mn-cs"/>
            </a:endParaRP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600" b="1" i="0" u="none" strike="noStrike" kern="1200" cap="none" spc="0" normalizeH="0" baseline="0" noProof="0" dirty="0">
                <a:ln>
                  <a:noFill/>
                </a:ln>
                <a:effectLst/>
                <a:uLnTx/>
                <a:uFillTx/>
                <a:ea typeface="+mn-ea"/>
                <a:cs typeface="+mn-cs"/>
              </a:rPr>
              <a:t>Adapting / pivoting business away from high personal contact services </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600" b="1" i="0" u="none" strike="noStrike" kern="1200" cap="none" spc="0" normalizeH="0" baseline="0" noProof="0" dirty="0">
                <a:ln>
                  <a:noFill/>
                </a:ln>
                <a:effectLst/>
                <a:uLnTx/>
                <a:uFillTx/>
                <a:ea typeface="+mn-ea"/>
                <a:cs typeface="+mn-cs"/>
              </a:rPr>
              <a:t>Opening outlets outside  Nairobi- </a:t>
            </a:r>
            <a:r>
              <a:rPr kumimoji="0" lang="en-US" sz="1600" b="0" i="0" u="none" strike="noStrike" kern="1200" cap="none" spc="0" normalizeH="0" baseline="0" noProof="0" dirty="0">
                <a:ln>
                  <a:noFill/>
                </a:ln>
                <a:effectLst/>
                <a:uLnTx/>
                <a:uFillTx/>
                <a:ea typeface="+mn-ea"/>
                <a:cs typeface="+mn-cs"/>
              </a:rPr>
              <a:t>Nairobi is perceived most affected by COVID-19</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endParaRPr lang="en-ZA" sz="2000" dirty="0"/>
          </a:p>
        </p:txBody>
      </p:sp>
      <p:graphicFrame>
        <p:nvGraphicFramePr>
          <p:cNvPr id="9" name="Chart 8">
            <a:extLst>
              <a:ext uri="{FF2B5EF4-FFF2-40B4-BE49-F238E27FC236}">
                <a16:creationId xmlns:a16="http://schemas.microsoft.com/office/drawing/2014/main" xmlns="" id="{332A93C0-A8BB-48BE-9B1E-41EF1A07CD2F}"/>
              </a:ext>
            </a:extLst>
          </p:cNvPr>
          <p:cNvGraphicFramePr>
            <a:graphicFrameLocks/>
          </p:cNvGraphicFramePr>
          <p:nvPr>
            <p:extLst>
              <p:ext uri="{D42A27DB-BD31-4B8C-83A1-F6EECF244321}">
                <p14:modId xmlns:p14="http://schemas.microsoft.com/office/powerpoint/2010/main" val="3889409165"/>
              </p:ext>
            </p:extLst>
          </p:nvPr>
        </p:nvGraphicFramePr>
        <p:xfrm>
          <a:off x="6410228" y="1968709"/>
          <a:ext cx="5702535" cy="330275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xmlns="" id="{B1A9A874-276F-4BFB-AED7-2ECAC2B5D666}"/>
              </a:ext>
            </a:extLst>
          </p:cNvPr>
          <p:cNvSpPr txBox="1"/>
          <p:nvPr/>
        </p:nvSpPr>
        <p:spPr>
          <a:xfrm>
            <a:off x="8903509" y="1968709"/>
            <a:ext cx="27526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mn-ea"/>
                <a:cs typeface="+mn-cs"/>
              </a:rPr>
              <a:t>The top challenge remains suppressed demand</a:t>
            </a:r>
            <a:endParaRPr kumimoji="0" lang="x-none" sz="1800" b="0" i="0" u="none" strike="noStrike" kern="1200" cap="none" spc="0" normalizeH="0" baseline="0" noProof="0">
              <a:ln>
                <a:noFill/>
              </a:ln>
              <a:solidFill>
                <a:prstClr val="black"/>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xmlns="" id="{1CEB3931-AC4F-47C0-805A-660CAA3692FE}"/>
              </a:ext>
            </a:extLst>
          </p:cNvPr>
          <p:cNvSpPr txBox="1"/>
          <p:nvPr/>
        </p:nvSpPr>
        <p:spPr>
          <a:xfrm>
            <a:off x="10168922" y="5016494"/>
            <a:ext cx="175881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err="1">
                <a:ln>
                  <a:noFill/>
                </a:ln>
                <a:solidFill>
                  <a:prstClr val="black"/>
                </a:solidFill>
                <a:effectLst/>
                <a:uLnTx/>
                <a:uFillTx/>
                <a:latin typeface="Calibri"/>
                <a:ea typeface="+mn-ea"/>
                <a:cs typeface="+mn-cs"/>
              </a:rPr>
              <a:t>FinMark</a:t>
            </a:r>
            <a:r>
              <a:rPr kumimoji="0" lang="en-US" sz="1200" b="0" i="1" u="none" strike="noStrike" kern="0" cap="none" spc="0" normalizeH="0" baseline="0" noProof="0">
                <a:ln>
                  <a:noFill/>
                </a:ln>
                <a:solidFill>
                  <a:prstClr val="black"/>
                </a:solidFill>
                <a:effectLst/>
                <a:uLnTx/>
                <a:uFillTx/>
                <a:latin typeface="Calibri"/>
                <a:ea typeface="+mn-ea"/>
                <a:cs typeface="+mn-cs"/>
              </a:rPr>
              <a:t> Trust, June 2020</a:t>
            </a:r>
            <a:endParaRPr kumimoji="0" lang="x-none" sz="1200" b="0" i="1"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29305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5254A0E1-C0B9-4768-8A88-392F3F041947}"/>
              </a:ext>
            </a:extLst>
          </p:cNvPr>
          <p:cNvSpPr>
            <a:spLocks noGrp="1"/>
          </p:cNvSpPr>
          <p:nvPr>
            <p:ph type="sldNum" sz="quarter" idx="4"/>
          </p:nvPr>
        </p:nvSpPr>
        <p:spPr>
          <a:xfrm>
            <a:off x="190497" y="6391765"/>
            <a:ext cx="65983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9" name="TextBox 8">
            <a:extLst>
              <a:ext uri="{FF2B5EF4-FFF2-40B4-BE49-F238E27FC236}">
                <a16:creationId xmlns:a16="http://schemas.microsoft.com/office/drawing/2014/main" xmlns="" id="{7D19C9FA-3A33-4A2C-B219-CC360277F6D8}"/>
              </a:ext>
            </a:extLst>
          </p:cNvPr>
          <p:cNvSpPr txBox="1"/>
          <p:nvPr/>
        </p:nvSpPr>
        <p:spPr>
          <a:xfrm>
            <a:off x="289431" y="101110"/>
            <a:ext cx="11613138" cy="404341"/>
          </a:xfrm>
          <a:prstGeom prst="rect">
            <a:avLst/>
          </a:prstGeom>
        </p:spPr>
        <p:txBody>
          <a:bodyPr/>
          <a:lstStyle>
            <a:lvl1pPr indent="0">
              <a:lnSpc>
                <a:spcPct val="110000"/>
              </a:lnSpc>
              <a:spcBef>
                <a:spcPts val="1000"/>
              </a:spcBef>
              <a:buFont typeface="Arial" panose="020B0604020202020204" pitchFamily="34" charset="0"/>
              <a:buNone/>
              <a:defRPr sz="2000" b="1">
                <a:latin typeface="+mj-lt"/>
                <a:ea typeface="Open Sans bold" panose="020B0806030504020204" pitchFamily="34" charset="0"/>
                <a:cs typeface="Open Sans bold" panose="020B0806030504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ZA" sz="2400" dirty="0">
                <a:solidFill>
                  <a:prstClr val="black"/>
                </a:solidFill>
                <a:latin typeface="Open Sans"/>
              </a:rPr>
              <a:t>Unsurprisingly, interviews with business owners confirmed that </a:t>
            </a:r>
            <a:r>
              <a:rPr kumimoji="0" lang="en-ZA" sz="2400" b="1" i="0" u="none" strike="noStrike" kern="1200" cap="none" spc="0" normalizeH="0" baseline="0" noProof="0" dirty="0">
                <a:ln>
                  <a:noFill/>
                </a:ln>
                <a:solidFill>
                  <a:prstClr val="black"/>
                </a:solidFill>
                <a:effectLst/>
                <a:uLnTx/>
                <a:uFillTx/>
                <a:latin typeface="Open Sans"/>
              </a:rPr>
              <a:t>COVID-19 has had a significant negative effect on business owners in the CBD</a:t>
            </a:r>
          </a:p>
        </p:txBody>
      </p:sp>
      <p:sp>
        <p:nvSpPr>
          <p:cNvPr id="13" name="TextBox 12">
            <a:extLst>
              <a:ext uri="{FF2B5EF4-FFF2-40B4-BE49-F238E27FC236}">
                <a16:creationId xmlns:a16="http://schemas.microsoft.com/office/drawing/2014/main" xmlns="" id="{01197A4E-A9E0-45D5-9E53-86793C6E9B40}"/>
              </a:ext>
            </a:extLst>
          </p:cNvPr>
          <p:cNvSpPr txBox="1"/>
          <p:nvPr/>
        </p:nvSpPr>
        <p:spPr>
          <a:xfrm>
            <a:off x="6533828" y="1286332"/>
            <a:ext cx="5400000" cy="1495666"/>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200" b="0" i="1" u="none" strike="noStrike" cap="none" spc="0" normalizeH="0" baseline="0">
                <a:ln>
                  <a:noFill/>
                </a:ln>
                <a:solidFill>
                  <a:prstClr val="black"/>
                </a:solidFill>
                <a:effectLst/>
                <a:uLnTx/>
                <a:uFillTx/>
                <a:latin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ZA" sz="1400" b="0" i="1" u="none" strike="noStrike" kern="1200" cap="none" spc="0" normalizeH="0" baseline="0" noProof="0">
                <a:ln>
                  <a:noFill/>
                </a:ln>
                <a:solidFill>
                  <a:prstClr val="black"/>
                </a:solidFill>
                <a:effectLst/>
                <a:uLnTx/>
                <a:uFillTx/>
                <a:latin typeface="Open Sans"/>
                <a:ea typeface="+mn-ea"/>
                <a:cs typeface="+mn-cs"/>
              </a:rPr>
              <a:t>It has affected me in many ways, first number of customers has gone down and even if they visit the shop, they don’t purchase similar volume they used to purchase. Also, I have had to adjust the prices as some materials have become very expensive because of scarcity and also because of the lockdown we cannot get supply from out of the country – </a:t>
            </a:r>
            <a:r>
              <a:rPr kumimoji="0" lang="en-ZA" sz="1400" b="0" i="0" u="none" strike="noStrike" kern="1200" cap="none" spc="0" normalizeH="0" baseline="0" noProof="0">
                <a:ln>
                  <a:noFill/>
                </a:ln>
                <a:solidFill>
                  <a:prstClr val="black"/>
                </a:solidFill>
                <a:effectLst/>
                <a:uLnTx/>
                <a:uFillTx/>
                <a:latin typeface="Open Sans"/>
                <a:ea typeface="+mn-ea"/>
                <a:cs typeface="+mn-cs"/>
              </a:rPr>
              <a:t>Male, 48, furniture maker</a:t>
            </a:r>
          </a:p>
        </p:txBody>
      </p:sp>
      <p:sp>
        <p:nvSpPr>
          <p:cNvPr id="15" name="TextBox 14">
            <a:extLst>
              <a:ext uri="{FF2B5EF4-FFF2-40B4-BE49-F238E27FC236}">
                <a16:creationId xmlns:a16="http://schemas.microsoft.com/office/drawing/2014/main" xmlns="" id="{EDA31B35-CD40-4726-846C-8EC83BB59764}"/>
              </a:ext>
            </a:extLst>
          </p:cNvPr>
          <p:cNvSpPr txBox="1"/>
          <p:nvPr/>
        </p:nvSpPr>
        <p:spPr>
          <a:xfrm>
            <a:off x="6552878" y="3273495"/>
            <a:ext cx="5400000" cy="173265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200" b="0" i="1" u="none" strike="noStrike" cap="none" spc="0" normalizeH="0" baseline="0">
                <a:ln>
                  <a:noFill/>
                </a:ln>
                <a:solidFill>
                  <a:prstClr val="black"/>
                </a:solidFill>
                <a:effectLst/>
                <a:uLnTx/>
                <a:uFillTx/>
                <a:latin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ZA" sz="1400" b="0" i="1" u="none" strike="noStrike" kern="1200" cap="none" spc="0" normalizeH="0" baseline="0" noProof="0">
                <a:ln>
                  <a:noFill/>
                </a:ln>
                <a:solidFill>
                  <a:prstClr val="black"/>
                </a:solidFill>
                <a:effectLst/>
                <a:uLnTx/>
                <a:uFillTx/>
                <a:latin typeface="Open Sans"/>
                <a:ea typeface="+mn-ea"/>
                <a:cs typeface="+mn-cs"/>
              </a:rPr>
              <a:t>I cannot say things are good now, business has gone down since the Pandemic; price of produce is so high. I buy green pepper in kilograms and a kilo was initially  60 </a:t>
            </a:r>
            <a:r>
              <a:rPr kumimoji="0" lang="en-ZA" sz="1400" b="0" i="1" u="none" strike="noStrike" kern="1200" cap="none" spc="0" normalizeH="0" baseline="0" noProof="0" err="1">
                <a:ln>
                  <a:noFill/>
                </a:ln>
                <a:solidFill>
                  <a:prstClr val="black"/>
                </a:solidFill>
                <a:effectLst/>
                <a:uLnTx/>
                <a:uFillTx/>
                <a:latin typeface="Open Sans"/>
                <a:ea typeface="+mn-ea"/>
                <a:cs typeface="+mn-cs"/>
              </a:rPr>
              <a:t>sh</a:t>
            </a:r>
            <a:r>
              <a:rPr kumimoji="0" lang="en-ZA" sz="1400" b="0" i="1" u="none" strike="noStrike" kern="1200" cap="none" spc="0" normalizeH="0" baseline="0" noProof="0">
                <a:ln>
                  <a:noFill/>
                </a:ln>
                <a:solidFill>
                  <a:prstClr val="black"/>
                </a:solidFill>
                <a:effectLst/>
                <a:uLnTx/>
                <a:uFillTx/>
                <a:latin typeface="Open Sans"/>
                <a:ea typeface="+mn-ea"/>
                <a:cs typeface="+mn-cs"/>
              </a:rPr>
              <a:t> and now it’s at 100 </a:t>
            </a:r>
            <a:r>
              <a:rPr kumimoji="0" lang="en-ZA" sz="1400" b="0" i="1" u="none" strike="noStrike" kern="1200" cap="none" spc="0" normalizeH="0" baseline="0" noProof="0" err="1">
                <a:ln>
                  <a:noFill/>
                </a:ln>
                <a:solidFill>
                  <a:prstClr val="black"/>
                </a:solidFill>
                <a:effectLst/>
                <a:uLnTx/>
                <a:uFillTx/>
                <a:latin typeface="Open Sans"/>
                <a:ea typeface="+mn-ea"/>
                <a:cs typeface="+mn-cs"/>
              </a:rPr>
              <a:t>sh</a:t>
            </a:r>
            <a:r>
              <a:rPr kumimoji="0" lang="en-ZA" sz="1400" b="0" i="1" u="none" strike="noStrike" kern="1200" cap="none" spc="0" normalizeH="0" baseline="0" noProof="0">
                <a:ln>
                  <a:noFill/>
                </a:ln>
                <a:solidFill>
                  <a:prstClr val="black"/>
                </a:solidFill>
                <a:effectLst/>
                <a:uLnTx/>
                <a:uFillTx/>
                <a:latin typeface="Open Sans"/>
                <a:ea typeface="+mn-ea"/>
                <a:cs typeface="+mn-cs"/>
              </a:rPr>
              <a:t> or 110 per kg, which is not a good price. The biggest challenge has been customers buy less than normal, a customer who would buy goods worth 100 </a:t>
            </a:r>
            <a:r>
              <a:rPr kumimoji="0" lang="en-ZA" sz="1400" b="0" i="1" u="none" strike="noStrike" kern="1200" cap="none" spc="0" normalizeH="0" baseline="0" noProof="0" err="1">
                <a:ln>
                  <a:noFill/>
                </a:ln>
                <a:solidFill>
                  <a:prstClr val="black"/>
                </a:solidFill>
                <a:effectLst/>
                <a:uLnTx/>
                <a:uFillTx/>
                <a:latin typeface="Open Sans"/>
                <a:ea typeface="+mn-ea"/>
                <a:cs typeface="+mn-cs"/>
              </a:rPr>
              <a:t>sh</a:t>
            </a:r>
            <a:r>
              <a:rPr kumimoji="0" lang="en-ZA" sz="1400" b="0" i="1" u="none" strike="noStrike" kern="1200" cap="none" spc="0" normalizeH="0" baseline="0" noProof="0">
                <a:ln>
                  <a:noFill/>
                </a:ln>
                <a:solidFill>
                  <a:prstClr val="black"/>
                </a:solidFill>
                <a:effectLst/>
                <a:uLnTx/>
                <a:uFillTx/>
                <a:latin typeface="Open Sans"/>
                <a:ea typeface="+mn-ea"/>
                <a:cs typeface="+mn-cs"/>
              </a:rPr>
              <a:t> would buy for 30 </a:t>
            </a:r>
            <a:r>
              <a:rPr kumimoji="0" lang="en-ZA" sz="1400" b="0" i="1" u="none" strike="noStrike" kern="1200" cap="none" spc="0" normalizeH="0" baseline="0" noProof="0" err="1">
                <a:ln>
                  <a:noFill/>
                </a:ln>
                <a:solidFill>
                  <a:prstClr val="black"/>
                </a:solidFill>
                <a:effectLst/>
                <a:uLnTx/>
                <a:uFillTx/>
                <a:latin typeface="Open Sans"/>
                <a:ea typeface="+mn-ea"/>
                <a:cs typeface="+mn-cs"/>
              </a:rPr>
              <a:t>sh</a:t>
            </a:r>
            <a:r>
              <a:rPr kumimoji="0" lang="en-ZA" sz="1400" b="0" i="1" u="none" strike="noStrike" kern="1200" cap="none" spc="0" normalizeH="0" baseline="0" noProof="0">
                <a:ln>
                  <a:noFill/>
                </a:ln>
                <a:solidFill>
                  <a:prstClr val="black"/>
                </a:solidFill>
                <a:effectLst/>
                <a:uLnTx/>
                <a:uFillTx/>
                <a:latin typeface="Open Sans"/>
                <a:ea typeface="+mn-ea"/>
                <a:cs typeface="+mn-cs"/>
              </a:rPr>
              <a:t> or less </a:t>
            </a:r>
            <a:r>
              <a:rPr kumimoji="0" lang="en-ZA" sz="1400" b="0" i="0" u="none" strike="noStrike" kern="1200" cap="none" spc="0" normalizeH="0" baseline="0" noProof="0">
                <a:ln>
                  <a:noFill/>
                </a:ln>
                <a:solidFill>
                  <a:prstClr val="black"/>
                </a:solidFill>
                <a:effectLst/>
                <a:uLnTx/>
                <a:uFillTx/>
                <a:latin typeface="Open Sans"/>
                <a:ea typeface="+mn-ea"/>
                <a:cs typeface="+mn-cs"/>
              </a:rPr>
              <a:t>– Female, 24, vegetable trader</a:t>
            </a:r>
          </a:p>
        </p:txBody>
      </p:sp>
      <p:sp>
        <p:nvSpPr>
          <p:cNvPr id="16" name="TextBox 15">
            <a:extLst>
              <a:ext uri="{FF2B5EF4-FFF2-40B4-BE49-F238E27FC236}">
                <a16:creationId xmlns:a16="http://schemas.microsoft.com/office/drawing/2014/main" xmlns="" id="{71F2BCA8-D261-4075-85EC-0D4485AFED09}"/>
              </a:ext>
            </a:extLst>
          </p:cNvPr>
          <p:cNvSpPr txBox="1"/>
          <p:nvPr/>
        </p:nvSpPr>
        <p:spPr>
          <a:xfrm>
            <a:off x="293694" y="1040724"/>
            <a:ext cx="5878508" cy="54815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a:ln>
                  <a:noFill/>
                </a:ln>
                <a:solidFill>
                  <a:srgbClr val="8B0E3A"/>
                </a:solidFill>
                <a:effectLst/>
                <a:uLnTx/>
                <a:uFillTx/>
                <a:latin typeface="Open Sans"/>
                <a:ea typeface="+mn-ea"/>
                <a:cs typeface="+mn-cs"/>
              </a:rPr>
              <a:t>Customer numbers decreased</a:t>
            </a:r>
          </a:p>
          <a:p>
            <a:pPr marL="285750" marR="0" lvl="0" indent="-285750" algn="l" defTabSz="914400" rtl="0" eaLnBrk="1" fontAlgn="auto" latinLnBrk="0" hangingPunct="1">
              <a:lnSpc>
                <a:spcPct val="105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solidFill>
                <a:effectLst/>
                <a:uLnTx/>
                <a:uFillTx/>
                <a:latin typeface="Open Sans"/>
                <a:ea typeface="+mn-ea"/>
                <a:cs typeface="+mn-cs"/>
              </a:rPr>
              <a:t>The cessation on movement meant that some customers were unable to get into Nairobi</a:t>
            </a:r>
          </a:p>
          <a:p>
            <a:pPr marL="285750" marR="0" lvl="0" indent="-285750" algn="l" defTabSz="914400" rtl="0" eaLnBrk="1" fontAlgn="auto" latinLnBrk="0" hangingPunct="1">
              <a:lnSpc>
                <a:spcPct val="105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solidFill>
                <a:effectLst/>
                <a:uLnTx/>
                <a:uFillTx/>
                <a:latin typeface="Open Sans"/>
                <a:ea typeface="+mn-ea"/>
                <a:cs typeface="+mn-cs"/>
              </a:rPr>
              <a:t>Some customers moved back to rural areas or ceased operations (e.g. hotels, schools)</a:t>
            </a:r>
          </a:p>
          <a:p>
            <a:pPr marL="285750" marR="0" lvl="0" indent="-285750" algn="l" defTabSz="914400" rtl="0" eaLnBrk="1" fontAlgn="auto" latinLnBrk="0" hangingPunct="1">
              <a:lnSpc>
                <a:spcPct val="105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solidFill>
                <a:effectLst/>
                <a:uLnTx/>
                <a:uFillTx/>
                <a:latin typeface="Open Sans"/>
                <a:ea typeface="+mn-ea"/>
                <a:cs typeface="+mn-cs"/>
              </a:rPr>
              <a:t>Rules around the number of customers that can be within a space at a time reduced revenue potential</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a:ln>
                  <a:noFill/>
                </a:ln>
                <a:solidFill>
                  <a:srgbClr val="8B0E3A"/>
                </a:solidFill>
                <a:effectLst/>
                <a:uLnTx/>
                <a:uFillTx/>
                <a:latin typeface="Open Sans"/>
                <a:ea typeface="+mn-ea"/>
                <a:cs typeface="+mn-cs"/>
              </a:rPr>
              <a:t>Customers have/had less purchasing power</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solidFill>
                <a:effectLst/>
                <a:uLnTx/>
                <a:uFillTx/>
                <a:latin typeface="Open Sans"/>
                <a:ea typeface="+mn-ea"/>
                <a:cs typeface="+mn-cs"/>
              </a:rPr>
              <a:t>Business owners report that regular customers purchased smaller volumes / spent less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400" b="1" i="0" u="none" strike="noStrike" kern="1200" cap="none" spc="0" normalizeH="0" baseline="0" noProof="0">
                <a:ln>
                  <a:noFill/>
                </a:ln>
                <a:solidFill>
                  <a:srgbClr val="8B0E3A"/>
                </a:solidFill>
                <a:effectLst/>
                <a:uLnTx/>
                <a:uFillTx/>
                <a:latin typeface="Open Sans"/>
                <a:ea typeface="+mn-ea"/>
                <a:cs typeface="+mn-cs"/>
              </a:rPr>
              <a:t>Supply shortages and cost increases affected business operations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solidFill>
                <a:effectLst/>
                <a:uLnTx/>
                <a:uFillTx/>
                <a:latin typeface="Open Sans"/>
                <a:ea typeface="+mn-ea"/>
                <a:cs typeface="+mn-cs"/>
              </a:rPr>
              <a:t>Certain sectors were affected more than others (e.g. </a:t>
            </a:r>
            <a:r>
              <a:rPr kumimoji="0" lang="en-US" sz="1300" b="0" i="0" u="none" strike="noStrike" kern="1200" cap="none" spc="0" normalizeH="0" baseline="0" noProof="0" err="1">
                <a:ln>
                  <a:noFill/>
                </a:ln>
                <a:solidFill>
                  <a:prstClr val="black"/>
                </a:solidFill>
                <a:effectLst/>
                <a:uLnTx/>
                <a:uFillTx/>
                <a:latin typeface="Open Sans"/>
                <a:ea typeface="+mn-ea"/>
                <a:cs typeface="+mn-cs"/>
              </a:rPr>
              <a:t>agri</a:t>
            </a:r>
            <a:r>
              <a:rPr kumimoji="0" lang="en-US" sz="1300" b="0" i="0" u="none" strike="noStrike" kern="1200" cap="none" spc="0" normalizeH="0" baseline="0" noProof="0">
                <a:ln>
                  <a:noFill/>
                </a:ln>
                <a:solidFill>
                  <a:prstClr val="black"/>
                </a:solidFill>
                <a:effectLst/>
                <a:uLnTx/>
                <a:uFillTx/>
                <a:latin typeface="Open Sans"/>
                <a:ea typeface="+mn-ea"/>
                <a:cs typeface="+mn-cs"/>
              </a:rPr>
              <a:t>-traders reliant on cross-county or cross-border supplies)</a:t>
            </a:r>
          </a:p>
          <a:p>
            <a:pPr marL="0" marR="0" lvl="0" indent="0" algn="l" defTabSz="914400" rtl="0" eaLnBrk="1" fontAlgn="auto" latinLnBrk="0" hangingPunct="1">
              <a:lnSpc>
                <a:spcPct val="100000"/>
              </a:lnSpc>
              <a:spcBef>
                <a:spcPts val="0"/>
              </a:spcBef>
              <a:spcAft>
                <a:spcPts val="600"/>
              </a:spcAft>
              <a:buClrTx/>
              <a:buSzTx/>
              <a:buFontTx/>
              <a:buNone/>
              <a:tabLst/>
              <a:defRPr/>
            </a:pPr>
            <a:r>
              <a:rPr lang="en-ZA" sz="1400" b="1">
                <a:solidFill>
                  <a:srgbClr val="8B0E3A"/>
                </a:solidFill>
                <a:latin typeface="Open Sans"/>
              </a:rPr>
              <a:t>Concern over potential increase in competition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ZA" sz="1300">
                <a:solidFill>
                  <a:prstClr val="black"/>
                </a:solidFill>
                <a:latin typeface="Open Sans"/>
              </a:rPr>
              <a:t>Some business owners are also concerned about increased competition from those who have lost jobs and may turn to self-employment to earn an income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ZA" sz="1300">
                <a:solidFill>
                  <a:prstClr val="black"/>
                </a:solidFill>
                <a:latin typeface="Open Sans"/>
              </a:rPr>
              <a:t>Immediate perceived risk is increase in demand for space and the impact on rent prices </a:t>
            </a:r>
          </a:p>
          <a:p>
            <a:pPr>
              <a:spcAft>
                <a:spcPts val="600"/>
              </a:spcAft>
              <a:defRPr/>
            </a:pPr>
            <a:r>
              <a:rPr kumimoji="0" lang="en-ZA" sz="1400" b="1" i="0" u="none" strike="noStrike" kern="1200" cap="none" spc="0" normalizeH="0" baseline="0" noProof="0">
                <a:ln>
                  <a:noFill/>
                </a:ln>
                <a:solidFill>
                  <a:srgbClr val="8B0E3A"/>
                </a:solidFill>
                <a:effectLst/>
                <a:uLnTx/>
                <a:uFillTx/>
                <a:latin typeface="Open Sans"/>
                <a:ea typeface="+mn-ea"/>
                <a:cs typeface="+mn-cs"/>
              </a:rPr>
              <a:t>However, some evidence that things are starting to return to normal</a:t>
            </a:r>
            <a:endParaRPr kumimoji="0" lang="en-US" sz="1400" b="0" i="0" u="none" strike="noStrike" kern="1200" cap="none" spc="0" normalizeH="0" baseline="0" noProof="0">
              <a:ln>
                <a:noFill/>
              </a:ln>
              <a:solidFill>
                <a:prstClr val="black"/>
              </a:solidFill>
              <a:effectLst/>
              <a:uLnTx/>
              <a:uFillTx/>
              <a:latin typeface="Open Sans"/>
              <a:ea typeface="+mn-ea"/>
              <a:cs typeface="+mn-cs"/>
            </a:endParaRPr>
          </a:p>
        </p:txBody>
      </p:sp>
      <p:sp>
        <p:nvSpPr>
          <p:cNvPr id="4" name="TextBox 3">
            <a:extLst>
              <a:ext uri="{FF2B5EF4-FFF2-40B4-BE49-F238E27FC236}">
                <a16:creationId xmlns:a16="http://schemas.microsoft.com/office/drawing/2014/main" xmlns="" id="{6DC68FDD-E714-4890-A191-0822922D4A97}"/>
              </a:ext>
            </a:extLst>
          </p:cNvPr>
          <p:cNvSpPr txBox="1"/>
          <p:nvPr/>
        </p:nvSpPr>
        <p:spPr>
          <a:xfrm>
            <a:off x="6533828" y="5604570"/>
            <a:ext cx="5400000" cy="784702"/>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400" b="0" i="1" u="none" strike="noStrike" cap="none" spc="0" normalizeH="0" baseline="0">
                <a:ln>
                  <a:noFill/>
                </a:ln>
                <a:solidFill>
                  <a:prstClr val="black"/>
                </a:solidFill>
                <a:effectLst/>
                <a:uLnTx/>
                <a:uFillTx/>
                <a:latin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ZA" sz="1400" b="0" i="1" u="none" strike="noStrike" kern="1200" cap="none" spc="0" normalizeH="0" baseline="0" noProof="0">
                <a:ln>
                  <a:noFill/>
                </a:ln>
                <a:solidFill>
                  <a:prstClr val="black"/>
                </a:solidFill>
                <a:effectLst/>
                <a:uLnTx/>
                <a:uFillTx/>
                <a:latin typeface="Open Sans"/>
                <a:ea typeface="+mn-ea"/>
                <a:cs typeface="+mn-cs"/>
              </a:rPr>
              <a:t>We are afraid that storeowners will soon hike the rent because of the new arrivals; if you are not willing to accept new rent you may be asked out – Male, 43, Metal works</a:t>
            </a:r>
          </a:p>
        </p:txBody>
      </p:sp>
      <p:sp>
        <p:nvSpPr>
          <p:cNvPr id="7" name="Speech Bubble: Rectangle with Corners Rounded 6">
            <a:extLst>
              <a:ext uri="{FF2B5EF4-FFF2-40B4-BE49-F238E27FC236}">
                <a16:creationId xmlns:a16="http://schemas.microsoft.com/office/drawing/2014/main" xmlns="" id="{46687C7A-A21D-4081-BDBB-F6081DBF37E3}"/>
              </a:ext>
            </a:extLst>
          </p:cNvPr>
          <p:cNvSpPr/>
          <p:nvPr/>
        </p:nvSpPr>
        <p:spPr>
          <a:xfrm>
            <a:off x="6454469" y="1269790"/>
            <a:ext cx="5558718" cy="1548000"/>
          </a:xfrm>
          <a:prstGeom prst="wedgeRoundRectCallout">
            <a:avLst>
              <a:gd name="adj1" fmla="val -38413"/>
              <a:gd name="adj2" fmla="val 57670"/>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Speech Bubble: Rectangle with Corners Rounded 9">
            <a:extLst>
              <a:ext uri="{FF2B5EF4-FFF2-40B4-BE49-F238E27FC236}">
                <a16:creationId xmlns:a16="http://schemas.microsoft.com/office/drawing/2014/main" xmlns="" id="{9443B3A4-B9BA-4638-A002-8E4C315BBA38}"/>
              </a:ext>
            </a:extLst>
          </p:cNvPr>
          <p:cNvSpPr/>
          <p:nvPr/>
        </p:nvSpPr>
        <p:spPr>
          <a:xfrm>
            <a:off x="6473519" y="3166145"/>
            <a:ext cx="5558718" cy="1962732"/>
          </a:xfrm>
          <a:prstGeom prst="wedgeRoundRectCallout">
            <a:avLst>
              <a:gd name="adj1" fmla="val 33898"/>
              <a:gd name="adj2" fmla="val 57456"/>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 name="Speech Bubble: Rectangle with Corners Rounded 10">
            <a:extLst>
              <a:ext uri="{FF2B5EF4-FFF2-40B4-BE49-F238E27FC236}">
                <a16:creationId xmlns:a16="http://schemas.microsoft.com/office/drawing/2014/main" xmlns="" id="{CB269449-30C4-4241-B88D-7879BB2468BB}"/>
              </a:ext>
            </a:extLst>
          </p:cNvPr>
          <p:cNvSpPr/>
          <p:nvPr/>
        </p:nvSpPr>
        <p:spPr>
          <a:xfrm>
            <a:off x="6454469" y="5507103"/>
            <a:ext cx="5558718" cy="985311"/>
          </a:xfrm>
          <a:prstGeom prst="wedgeRoundRectCallout">
            <a:avLst>
              <a:gd name="adj1" fmla="val 38353"/>
              <a:gd name="adj2" fmla="val 63208"/>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2075746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5254A0E1-C0B9-4768-8A88-392F3F04194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6" name="TextBox 5">
            <a:extLst>
              <a:ext uri="{FF2B5EF4-FFF2-40B4-BE49-F238E27FC236}">
                <a16:creationId xmlns:a16="http://schemas.microsoft.com/office/drawing/2014/main" xmlns="" id="{A0BA07C6-1C86-4D62-B0C7-29FFA776C660}"/>
              </a:ext>
            </a:extLst>
          </p:cNvPr>
          <p:cNvSpPr txBox="1"/>
          <p:nvPr/>
        </p:nvSpPr>
        <p:spPr>
          <a:xfrm>
            <a:off x="6421260" y="1193635"/>
            <a:ext cx="5040000" cy="1258678"/>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ZA" sz="1400" b="0" i="1" u="none" strike="noStrike" kern="1200" cap="none" spc="0" normalizeH="0" baseline="0" noProof="0">
                <a:ln>
                  <a:noFill/>
                </a:ln>
                <a:solidFill>
                  <a:prstClr val="black"/>
                </a:solidFill>
                <a:effectLst/>
                <a:uLnTx/>
                <a:uFillTx/>
                <a:latin typeface="Open Sans"/>
                <a:ea typeface="+mn-ea"/>
                <a:cs typeface="+mn-cs"/>
              </a:rPr>
              <a:t>During this Pandemic </a:t>
            </a:r>
            <a:r>
              <a:rPr kumimoji="0" lang="en-ZA" sz="1400" b="1" i="1" u="none" strike="noStrike" kern="1200" cap="none" spc="0" normalizeH="0" baseline="0" noProof="0">
                <a:ln>
                  <a:noFill/>
                </a:ln>
                <a:solidFill>
                  <a:prstClr val="black"/>
                </a:solidFill>
                <a:effectLst/>
                <a:uLnTx/>
                <a:uFillTx/>
                <a:latin typeface="Open Sans"/>
                <a:ea typeface="+mn-ea"/>
                <a:cs typeface="+mn-cs"/>
              </a:rPr>
              <a:t>I closed one of the salons and am currently looking for someone to buy the shop</a:t>
            </a:r>
            <a:r>
              <a:rPr kumimoji="0" lang="en-ZA" sz="1400" b="0" i="1" u="none" strike="noStrike" kern="1200" cap="none" spc="0" normalizeH="0" baseline="0" noProof="0">
                <a:ln>
                  <a:noFill/>
                </a:ln>
                <a:solidFill>
                  <a:prstClr val="black"/>
                </a:solidFill>
                <a:effectLst/>
                <a:uLnTx/>
                <a:uFillTx/>
                <a:latin typeface="Open Sans"/>
                <a:ea typeface="+mn-ea"/>
                <a:cs typeface="+mn-cs"/>
              </a:rPr>
              <a:t> and the equipment in it. Am asking for 450k [goodwill &amp; purchase of furniture and a few equipment that are still in the shop] -  </a:t>
            </a:r>
            <a:r>
              <a:rPr kumimoji="0" lang="en-ZA" sz="1400" b="0" i="0" u="none" strike="noStrike" kern="1200" cap="none" spc="0" normalizeH="0" baseline="0" noProof="0">
                <a:ln>
                  <a:noFill/>
                </a:ln>
                <a:solidFill>
                  <a:prstClr val="black"/>
                </a:solidFill>
                <a:effectLst/>
                <a:uLnTx/>
                <a:uFillTx/>
                <a:latin typeface="Open Sans"/>
                <a:ea typeface="+mn-ea"/>
                <a:cs typeface="+mn-cs"/>
              </a:rPr>
              <a:t>Female, 53, salon owner</a:t>
            </a:r>
          </a:p>
        </p:txBody>
      </p:sp>
      <p:sp>
        <p:nvSpPr>
          <p:cNvPr id="8" name="TextBox 7">
            <a:extLst>
              <a:ext uri="{FF2B5EF4-FFF2-40B4-BE49-F238E27FC236}">
                <a16:creationId xmlns:a16="http://schemas.microsoft.com/office/drawing/2014/main" xmlns="" id="{1509ADA5-9499-4710-85FB-2B07DE410CCC}"/>
              </a:ext>
            </a:extLst>
          </p:cNvPr>
          <p:cNvSpPr txBox="1"/>
          <p:nvPr/>
        </p:nvSpPr>
        <p:spPr>
          <a:xfrm>
            <a:off x="6351254" y="2988310"/>
            <a:ext cx="5242555" cy="790409"/>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200" b="0" i="1" u="none" strike="noStrike" cap="none" spc="0" normalizeH="0" baseline="0">
                <a:ln>
                  <a:noFill/>
                </a:ln>
                <a:solidFill>
                  <a:prstClr val="black"/>
                </a:solidFill>
                <a:effectLst/>
                <a:uLnTx/>
                <a:uFillTx/>
                <a:latin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ZA" sz="1400" b="1" i="1" u="none" strike="noStrike" kern="1200" cap="none" spc="0" normalizeH="0" baseline="0" noProof="0">
                <a:ln>
                  <a:noFill/>
                </a:ln>
                <a:solidFill>
                  <a:prstClr val="black"/>
                </a:solidFill>
                <a:effectLst/>
                <a:uLnTx/>
                <a:uFillTx/>
                <a:latin typeface="Open Sans"/>
                <a:ea typeface="+mn-ea"/>
                <a:cs typeface="+mn-cs"/>
              </a:rPr>
              <a:t>We do personal contribution towards NHIF, though I am not able to continue with the monthly contribution</a:t>
            </a:r>
            <a:r>
              <a:rPr kumimoji="0" lang="en-ZA" sz="1400" b="0" i="1" u="none" strike="noStrike" kern="1200" cap="none" spc="0" normalizeH="0" baseline="0" noProof="0">
                <a:ln>
                  <a:noFill/>
                </a:ln>
                <a:solidFill>
                  <a:prstClr val="black"/>
                </a:solidFill>
                <a:effectLst/>
                <a:uLnTx/>
                <a:uFillTx/>
                <a:latin typeface="Open Sans"/>
                <a:ea typeface="+mn-ea"/>
                <a:cs typeface="+mn-cs"/>
              </a:rPr>
              <a:t> due to lack of money – </a:t>
            </a:r>
            <a:r>
              <a:rPr kumimoji="0" lang="en-ZA" sz="1400" b="0" i="0" u="none" strike="noStrike" kern="1200" cap="none" spc="0" normalizeH="0" baseline="0" noProof="0">
                <a:ln>
                  <a:noFill/>
                </a:ln>
                <a:solidFill>
                  <a:prstClr val="black"/>
                </a:solidFill>
                <a:effectLst/>
                <a:uLnTx/>
                <a:uFillTx/>
                <a:latin typeface="Open Sans"/>
                <a:ea typeface="+mn-ea"/>
                <a:cs typeface="+mn-cs"/>
              </a:rPr>
              <a:t>Male, 41 barber shop owner</a:t>
            </a:r>
          </a:p>
        </p:txBody>
      </p:sp>
      <p:sp>
        <p:nvSpPr>
          <p:cNvPr id="11" name="TextBox 10">
            <a:extLst>
              <a:ext uri="{FF2B5EF4-FFF2-40B4-BE49-F238E27FC236}">
                <a16:creationId xmlns:a16="http://schemas.microsoft.com/office/drawing/2014/main" xmlns="" id="{0114F4A9-7F02-4267-8B99-5A4D31576103}"/>
              </a:ext>
            </a:extLst>
          </p:cNvPr>
          <p:cNvSpPr txBox="1"/>
          <p:nvPr/>
        </p:nvSpPr>
        <p:spPr>
          <a:xfrm>
            <a:off x="428759" y="3627512"/>
            <a:ext cx="5040000" cy="784702"/>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ZA" sz="1400" b="0" i="1" u="none" strike="noStrike" kern="1200" cap="none" spc="0" normalizeH="0" baseline="0" noProof="0">
                <a:ln>
                  <a:noFill/>
                </a:ln>
                <a:solidFill>
                  <a:prstClr val="black"/>
                </a:solidFill>
                <a:effectLst/>
                <a:uLnTx/>
                <a:uFillTx/>
                <a:latin typeface="Open Sans"/>
                <a:ea typeface="+mn-ea"/>
                <a:cs typeface="+mn-cs"/>
              </a:rPr>
              <a:t>We also had to </a:t>
            </a:r>
            <a:r>
              <a:rPr kumimoji="0" lang="en-ZA" sz="1400" b="1" i="1" u="none" strike="noStrike" kern="1200" cap="none" spc="0" normalizeH="0" baseline="0" noProof="0">
                <a:ln>
                  <a:noFill/>
                </a:ln>
                <a:solidFill>
                  <a:prstClr val="black"/>
                </a:solidFill>
                <a:effectLst/>
                <a:uLnTx/>
                <a:uFillTx/>
                <a:latin typeface="Open Sans"/>
                <a:ea typeface="+mn-ea"/>
                <a:cs typeface="+mn-cs"/>
              </a:rPr>
              <a:t>let some of our employees go </a:t>
            </a:r>
            <a:r>
              <a:rPr kumimoji="0" lang="en-ZA" sz="1400" b="0" i="1" u="none" strike="noStrike" kern="1200" cap="none" spc="0" normalizeH="0" baseline="0" noProof="0">
                <a:ln>
                  <a:noFill/>
                </a:ln>
                <a:solidFill>
                  <a:prstClr val="black"/>
                </a:solidFill>
                <a:effectLst/>
                <a:uLnTx/>
                <a:uFillTx/>
                <a:latin typeface="Open Sans"/>
                <a:ea typeface="+mn-ea"/>
                <a:cs typeface="+mn-cs"/>
              </a:rPr>
              <a:t>and the few that remained work on rotation to give everyone a chance – </a:t>
            </a:r>
            <a:r>
              <a:rPr kumimoji="0" lang="en-ZA" sz="1400" b="0" i="0" u="none" strike="noStrike" kern="1200" cap="none" spc="0" normalizeH="0" baseline="0" noProof="0">
                <a:ln>
                  <a:noFill/>
                </a:ln>
                <a:solidFill>
                  <a:prstClr val="black"/>
                </a:solidFill>
                <a:effectLst/>
                <a:uLnTx/>
                <a:uFillTx/>
                <a:latin typeface="Open Sans"/>
                <a:ea typeface="+mn-ea"/>
                <a:cs typeface="+mn-cs"/>
              </a:rPr>
              <a:t>Male, 30, restaurant owner</a:t>
            </a:r>
          </a:p>
        </p:txBody>
      </p:sp>
      <p:sp>
        <p:nvSpPr>
          <p:cNvPr id="17" name="TextBox 16">
            <a:extLst>
              <a:ext uri="{FF2B5EF4-FFF2-40B4-BE49-F238E27FC236}">
                <a16:creationId xmlns:a16="http://schemas.microsoft.com/office/drawing/2014/main" xmlns="" id="{76FDE1DE-ADCC-44CB-90DD-9BD5DED8D171}"/>
              </a:ext>
            </a:extLst>
          </p:cNvPr>
          <p:cNvSpPr txBox="1"/>
          <p:nvPr/>
        </p:nvSpPr>
        <p:spPr>
          <a:xfrm>
            <a:off x="428758" y="1394256"/>
            <a:ext cx="5040000" cy="1732654"/>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ZA" sz="1400" b="0" i="1" u="none" strike="noStrike" kern="1200" cap="none" spc="0" normalizeH="0" baseline="0" noProof="0">
                <a:ln>
                  <a:noFill/>
                </a:ln>
                <a:solidFill>
                  <a:prstClr val="black"/>
                </a:solidFill>
                <a:effectLst/>
                <a:uLnTx/>
                <a:uFillTx/>
                <a:latin typeface="Open Sans"/>
                <a:ea typeface="+mn-ea"/>
                <a:cs typeface="+mn-cs"/>
              </a:rPr>
              <a:t>I am now coping with the little that am getting and even </a:t>
            </a:r>
            <a:r>
              <a:rPr kumimoji="0" lang="en-ZA" sz="1400" b="1" i="1" u="none" strike="noStrike" kern="1200" cap="none" spc="0" normalizeH="0" baseline="0" noProof="0">
                <a:ln>
                  <a:noFill/>
                </a:ln>
                <a:solidFill>
                  <a:prstClr val="black"/>
                </a:solidFill>
                <a:effectLst/>
                <a:uLnTx/>
                <a:uFillTx/>
                <a:latin typeface="Open Sans"/>
                <a:ea typeface="+mn-ea"/>
                <a:cs typeface="+mn-cs"/>
              </a:rPr>
              <a:t>getting into my savings to settle some bills</a:t>
            </a:r>
            <a:r>
              <a:rPr kumimoji="0" lang="en-ZA" sz="1400" b="0" i="1" u="none" strike="noStrike" kern="1200" cap="none" spc="0" normalizeH="0" baseline="0" noProof="0">
                <a:ln>
                  <a:noFill/>
                </a:ln>
                <a:solidFill>
                  <a:prstClr val="black"/>
                </a:solidFill>
                <a:effectLst/>
                <a:uLnTx/>
                <a:uFillTx/>
                <a:latin typeface="Open Sans"/>
                <a:ea typeface="+mn-ea"/>
                <a:cs typeface="+mn-cs"/>
              </a:rPr>
              <a:t>. </a:t>
            </a:r>
            <a:r>
              <a:rPr kumimoji="0" lang="en-ZA" sz="1400" b="1" i="1" u="none" strike="noStrike" kern="1200" cap="none" spc="0" normalizeH="0" baseline="0" noProof="0">
                <a:ln>
                  <a:noFill/>
                </a:ln>
                <a:solidFill>
                  <a:prstClr val="black"/>
                </a:solidFill>
                <a:effectLst/>
                <a:uLnTx/>
                <a:uFillTx/>
                <a:latin typeface="Open Sans"/>
                <a:ea typeface="+mn-ea"/>
                <a:cs typeface="+mn-cs"/>
              </a:rPr>
              <a:t>For the rent I would request the landlord to allow me settle on the deposit paid </a:t>
            </a:r>
            <a:r>
              <a:rPr kumimoji="0" lang="en-ZA" sz="1400" b="0" i="1" u="none" strike="noStrike" kern="1200" cap="none" spc="0" normalizeH="0" baseline="0" noProof="0">
                <a:ln>
                  <a:noFill/>
                </a:ln>
                <a:solidFill>
                  <a:prstClr val="black"/>
                </a:solidFill>
                <a:effectLst/>
                <a:uLnTx/>
                <a:uFillTx/>
                <a:latin typeface="Open Sans"/>
                <a:ea typeface="+mn-ea"/>
                <a:cs typeface="+mn-cs"/>
              </a:rPr>
              <a:t>and when things will be back to normal I will settle those arrears. The competition is even becoming higher because people are entering into this business trying to make ends – </a:t>
            </a:r>
            <a:r>
              <a:rPr kumimoji="0" lang="en-ZA" sz="1400" b="0" i="0" u="none" strike="noStrike" kern="1200" cap="none" spc="0" normalizeH="0" baseline="0" noProof="0">
                <a:ln>
                  <a:noFill/>
                </a:ln>
                <a:solidFill>
                  <a:prstClr val="black"/>
                </a:solidFill>
                <a:effectLst/>
                <a:uLnTx/>
                <a:uFillTx/>
                <a:latin typeface="Open Sans"/>
                <a:ea typeface="+mn-ea"/>
                <a:cs typeface="+mn-cs"/>
              </a:rPr>
              <a:t>Male, 42, electronics retailer</a:t>
            </a:r>
          </a:p>
        </p:txBody>
      </p:sp>
      <p:sp>
        <p:nvSpPr>
          <p:cNvPr id="19" name="TextBox 18">
            <a:extLst>
              <a:ext uri="{FF2B5EF4-FFF2-40B4-BE49-F238E27FC236}">
                <a16:creationId xmlns:a16="http://schemas.microsoft.com/office/drawing/2014/main" xmlns="" id="{EF09B2C6-A987-433C-8A16-F9174B94AACA}"/>
              </a:ext>
            </a:extLst>
          </p:cNvPr>
          <p:cNvSpPr txBox="1"/>
          <p:nvPr/>
        </p:nvSpPr>
        <p:spPr>
          <a:xfrm>
            <a:off x="190498" y="159763"/>
            <a:ext cx="12128502" cy="716537"/>
          </a:xfrm>
          <a:prstGeom prst="rect">
            <a:avLst/>
          </a:prstGeom>
        </p:spPr>
        <p:txBody>
          <a:bodyPr/>
          <a:lstStyle>
            <a:lvl1pPr indent="0">
              <a:lnSpc>
                <a:spcPct val="110000"/>
              </a:lnSpc>
              <a:spcBef>
                <a:spcPts val="1000"/>
              </a:spcBef>
              <a:buFont typeface="Arial" panose="020B0604020202020204" pitchFamily="34" charset="0"/>
              <a:buNone/>
              <a:defRPr sz="2000" b="1">
                <a:latin typeface="+mj-lt"/>
                <a:ea typeface="Open Sans bold" panose="020B0806030504020204" pitchFamily="34" charset="0"/>
                <a:cs typeface="Open Sans bold" panose="020B0806030504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ZA" sz="2400" b="1" i="0" u="none" strike="noStrike" kern="1200" cap="none" spc="0" normalizeH="0" baseline="0" noProof="0" dirty="0">
                <a:ln>
                  <a:noFill/>
                </a:ln>
                <a:solidFill>
                  <a:prstClr val="black"/>
                </a:solidFill>
                <a:effectLst/>
                <a:uLnTx/>
                <a:uFillTx/>
                <a:latin typeface="Open Sans"/>
              </a:rPr>
              <a:t>Business owners have reduced their expenditures, withdrawn savings, stopped social security contributions and sold assets to cope through COVID-19</a:t>
            </a:r>
          </a:p>
        </p:txBody>
      </p:sp>
      <p:sp>
        <p:nvSpPr>
          <p:cNvPr id="23" name="TextBox 22">
            <a:extLst>
              <a:ext uri="{FF2B5EF4-FFF2-40B4-BE49-F238E27FC236}">
                <a16:creationId xmlns:a16="http://schemas.microsoft.com/office/drawing/2014/main" xmlns="" id="{FB4525F0-92E1-4804-BECB-CCEC70949833}"/>
              </a:ext>
            </a:extLst>
          </p:cNvPr>
          <p:cNvSpPr txBox="1"/>
          <p:nvPr/>
        </p:nvSpPr>
        <p:spPr>
          <a:xfrm>
            <a:off x="447199" y="4735126"/>
            <a:ext cx="5040000" cy="1495666"/>
          </a:xfrm>
          <a:prstGeom prst="rect">
            <a:avLst/>
          </a:prstGeom>
          <a:noFill/>
        </p:spPr>
        <p:txBody>
          <a:bodyPr wrap="square">
            <a:spAutoFit/>
          </a:bodyPr>
          <a:lstStyle>
            <a:defPPr>
              <a:defRPr lang="en-US"/>
            </a:defPPr>
            <a:lvl1pPr marR="0" lvl="0" indent="0" fontAlgn="auto">
              <a:lnSpc>
                <a:spcPct val="110000"/>
              </a:lnSpc>
              <a:spcBef>
                <a:spcPts val="0"/>
              </a:spcBef>
              <a:buClrTx/>
              <a:buSzTx/>
              <a:buFontTx/>
              <a:buNone/>
              <a:tabLst/>
              <a:defRPr kumimoji="0" sz="1400" b="0" i="1" u="none" strike="noStrike" cap="none" spc="0" normalizeH="0" baseline="0">
                <a:ln>
                  <a:noFill/>
                </a:ln>
                <a:solidFill>
                  <a:prstClr val="black"/>
                </a:solidFill>
                <a:effectLst/>
                <a:uLnTx/>
                <a:uFillTx/>
                <a:latin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1" i="1" u="none" strike="noStrike" kern="1200" cap="none" spc="0" normalizeH="0" baseline="0" noProof="0">
                <a:ln>
                  <a:noFill/>
                </a:ln>
                <a:solidFill>
                  <a:prstClr val="black"/>
                </a:solidFill>
                <a:effectLst/>
                <a:uLnTx/>
                <a:uFillTx/>
                <a:latin typeface="Open Sans"/>
                <a:ea typeface="+mn-ea"/>
                <a:cs typeface="+mn-cs"/>
              </a:rPr>
              <a:t>I am coping with the little savings</a:t>
            </a:r>
            <a:r>
              <a:rPr kumimoji="0" lang="en-US" sz="1400" b="0" i="1" u="none" strike="noStrike" kern="1200" cap="none" spc="0" normalizeH="0" baseline="0" noProof="0">
                <a:ln>
                  <a:noFill/>
                </a:ln>
                <a:solidFill>
                  <a:prstClr val="black"/>
                </a:solidFill>
                <a:effectLst/>
                <a:uLnTx/>
                <a:uFillTx/>
                <a:latin typeface="Open Sans"/>
                <a:ea typeface="+mn-ea"/>
                <a:cs typeface="+mn-cs"/>
              </a:rPr>
              <a:t> I had and also from a few home investments that I had but I am still finding it hard. </a:t>
            </a:r>
            <a:r>
              <a:rPr kumimoji="0" lang="en-US" sz="1400" b="1" i="1" u="none" strike="noStrike" kern="1200" cap="none" spc="0" normalizeH="0" baseline="0" noProof="0">
                <a:ln>
                  <a:noFill/>
                </a:ln>
                <a:solidFill>
                  <a:prstClr val="black"/>
                </a:solidFill>
                <a:effectLst/>
                <a:uLnTx/>
                <a:uFillTx/>
                <a:latin typeface="Open Sans"/>
                <a:ea typeface="+mn-ea"/>
                <a:cs typeface="+mn-cs"/>
              </a:rPr>
              <a:t>For the rent of the premises I had to talk to the landlord to allow me pay after 3 months </a:t>
            </a:r>
            <a:r>
              <a:rPr kumimoji="0" lang="en-US" sz="1400" b="0" i="1" u="none" strike="noStrike" kern="1200" cap="none" spc="0" normalizeH="0" baseline="0" noProof="0">
                <a:ln>
                  <a:noFill/>
                </a:ln>
                <a:solidFill>
                  <a:prstClr val="black"/>
                </a:solidFill>
                <a:effectLst/>
                <a:uLnTx/>
                <a:uFillTx/>
                <a:latin typeface="Open Sans"/>
                <a:ea typeface="+mn-ea"/>
                <a:cs typeface="+mn-cs"/>
              </a:rPr>
              <a:t>with the hope that by then things would have come back to normal </a:t>
            </a:r>
            <a:r>
              <a:rPr kumimoji="0" lang="en-US" sz="1400" b="0" i="0" u="none" strike="noStrike" kern="1200" cap="none" spc="0" normalizeH="0" baseline="0" noProof="0">
                <a:ln>
                  <a:noFill/>
                </a:ln>
                <a:solidFill>
                  <a:prstClr val="black"/>
                </a:solidFill>
                <a:effectLst/>
                <a:uLnTx/>
                <a:uFillTx/>
                <a:latin typeface="Open Sans"/>
                <a:ea typeface="+mn-ea"/>
                <a:cs typeface="+mn-cs"/>
              </a:rPr>
              <a:t>– Female, 62, secondhand clothes seller</a:t>
            </a:r>
            <a:endParaRPr kumimoji="0" lang="en-ZA" sz="1400" b="0" i="0" u="none" strike="noStrike" kern="1200" cap="none" spc="0" normalizeH="0" baseline="0" noProof="0">
              <a:ln>
                <a:noFill/>
              </a:ln>
              <a:solidFill>
                <a:prstClr val="black"/>
              </a:solidFill>
              <a:effectLst/>
              <a:uLnTx/>
              <a:uFillTx/>
              <a:latin typeface="Open Sans"/>
              <a:ea typeface="+mn-ea"/>
              <a:cs typeface="+mn-cs"/>
            </a:endParaRPr>
          </a:p>
        </p:txBody>
      </p:sp>
      <p:sp>
        <p:nvSpPr>
          <p:cNvPr id="31" name="TextBox 30">
            <a:extLst>
              <a:ext uri="{FF2B5EF4-FFF2-40B4-BE49-F238E27FC236}">
                <a16:creationId xmlns:a16="http://schemas.microsoft.com/office/drawing/2014/main" xmlns="" id="{E5523B68-3675-42F6-8BCD-55B24AF9F39F}"/>
              </a:ext>
            </a:extLst>
          </p:cNvPr>
          <p:cNvSpPr txBox="1"/>
          <p:nvPr/>
        </p:nvSpPr>
        <p:spPr>
          <a:xfrm>
            <a:off x="6483802" y="4307809"/>
            <a:ext cx="5040000" cy="784702"/>
          </a:xfrm>
          <a:prstGeom prst="rect">
            <a:avLst/>
          </a:prstGeom>
          <a:noFill/>
        </p:spPr>
        <p:txBody>
          <a:bodyPr wrap="square">
            <a:spAutoFit/>
          </a:bodyPr>
          <a:lstStyle>
            <a:defPPr>
              <a:defRPr lang="en-US"/>
            </a:defPPr>
            <a:lvl1pPr marR="0" lvl="0" indent="0" fontAlgn="auto">
              <a:lnSpc>
                <a:spcPct val="110000"/>
              </a:lnSpc>
              <a:spcBef>
                <a:spcPts val="0"/>
              </a:spcBef>
              <a:spcAft>
                <a:spcPts val="0"/>
              </a:spcAft>
              <a:buClrTx/>
              <a:buSzTx/>
              <a:buFontTx/>
              <a:buNone/>
              <a:tabLst/>
              <a:defRPr kumimoji="0" sz="1400" b="0" i="1" u="none" strike="noStrike" cap="none" spc="0" normalizeH="0" baseline="0">
                <a:ln>
                  <a:noFill/>
                </a:ln>
                <a:solidFill>
                  <a:prstClr val="black"/>
                </a:solidFill>
                <a:effectLst/>
                <a:uLnTx/>
                <a:uFillTx/>
                <a:latin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a:ea typeface="+mn-ea"/>
                <a:cs typeface="+mn-cs"/>
              </a:rPr>
              <a:t>I used to have two employees but when </a:t>
            </a:r>
            <a:r>
              <a:rPr kumimoji="0" lang="en-US" sz="1400" b="0" i="1" u="none" strike="noStrike" kern="1200" cap="none" spc="0" normalizeH="0" baseline="0" noProof="0" dirty="0" err="1">
                <a:ln>
                  <a:noFill/>
                </a:ln>
                <a:solidFill>
                  <a:prstClr val="black"/>
                </a:solidFill>
                <a:effectLst/>
                <a:uLnTx/>
                <a:uFillTx/>
                <a:latin typeface="Open Sans"/>
                <a:ea typeface="+mn-ea"/>
                <a:cs typeface="+mn-cs"/>
              </a:rPr>
              <a:t>Covid</a:t>
            </a:r>
            <a:r>
              <a:rPr kumimoji="0" lang="en-US" sz="1400" b="0" i="1" u="none" strike="noStrike" kern="1200" cap="none" spc="0" normalizeH="0" baseline="0" noProof="0" dirty="0">
                <a:ln>
                  <a:noFill/>
                </a:ln>
                <a:solidFill>
                  <a:prstClr val="black"/>
                </a:solidFill>
                <a:effectLst/>
                <a:uLnTx/>
                <a:uFillTx/>
                <a:latin typeface="Open Sans"/>
                <a:ea typeface="+mn-ea"/>
                <a:cs typeface="+mn-cs"/>
              </a:rPr>
              <a:t> came </a:t>
            </a:r>
            <a:r>
              <a:rPr kumimoji="0" lang="en-US" sz="1400" b="1" i="1" u="none" strike="noStrike" kern="1200" cap="none" spc="0" normalizeH="0" baseline="0" noProof="0" dirty="0">
                <a:ln>
                  <a:noFill/>
                </a:ln>
                <a:solidFill>
                  <a:prstClr val="black"/>
                </a:solidFill>
                <a:effectLst/>
                <a:uLnTx/>
                <a:uFillTx/>
                <a:latin typeface="Open Sans"/>
                <a:ea typeface="+mn-ea"/>
                <a:cs typeface="+mn-cs"/>
              </a:rPr>
              <a:t>I had to lay off an employee</a:t>
            </a:r>
            <a:r>
              <a:rPr kumimoji="0" lang="en-US" sz="1400" b="0" i="1" u="none" strike="noStrike" kern="1200" cap="none" spc="0" normalizeH="0" baseline="0" noProof="0" dirty="0">
                <a:ln>
                  <a:noFill/>
                </a:ln>
                <a:solidFill>
                  <a:prstClr val="black"/>
                </a:solidFill>
                <a:effectLst/>
                <a:uLnTx/>
                <a:uFillTx/>
                <a:latin typeface="Open Sans"/>
                <a:ea typeface="+mn-ea"/>
                <a:cs typeface="+mn-cs"/>
              </a:rPr>
              <a:t> and remain with one who I can afford to pay </a:t>
            </a:r>
            <a:r>
              <a:rPr kumimoji="0" lang="en-US" sz="1400" b="0" i="0" u="none" strike="noStrike" kern="1200" cap="none" spc="0" normalizeH="0" baseline="0" noProof="0" dirty="0">
                <a:ln>
                  <a:noFill/>
                </a:ln>
                <a:solidFill>
                  <a:prstClr val="black"/>
                </a:solidFill>
                <a:effectLst/>
                <a:uLnTx/>
                <a:uFillTx/>
                <a:latin typeface="Open Sans"/>
                <a:ea typeface="+mn-ea"/>
                <a:cs typeface="+mn-cs"/>
              </a:rPr>
              <a:t>– Male, 41, barber shop owner</a:t>
            </a:r>
            <a:endParaRPr kumimoji="0" lang="en-ZA"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33" name="TextBox 32">
            <a:extLst>
              <a:ext uri="{FF2B5EF4-FFF2-40B4-BE49-F238E27FC236}">
                <a16:creationId xmlns:a16="http://schemas.microsoft.com/office/drawing/2014/main" xmlns="" id="{905725EE-8893-429F-AED9-9B862EF145B0}"/>
              </a:ext>
            </a:extLst>
          </p:cNvPr>
          <p:cNvSpPr txBox="1"/>
          <p:nvPr/>
        </p:nvSpPr>
        <p:spPr>
          <a:xfrm>
            <a:off x="6492268" y="5622016"/>
            <a:ext cx="5200968" cy="784702"/>
          </a:xfrm>
          <a:prstGeom prst="rect">
            <a:avLst/>
          </a:prstGeom>
          <a:noFill/>
        </p:spPr>
        <p:txBody>
          <a:bodyPr wrap="square">
            <a:spAutoFit/>
          </a:bodyPr>
          <a:lstStyle>
            <a:defPPr>
              <a:defRPr lang="en-US"/>
            </a:defPPr>
            <a:lvl1pPr marR="0" lvl="0" indent="0" fontAlgn="auto">
              <a:lnSpc>
                <a:spcPct val="110000"/>
              </a:lnSpc>
              <a:spcBef>
                <a:spcPts val="0"/>
              </a:spcBef>
              <a:spcAft>
                <a:spcPts val="0"/>
              </a:spcAft>
              <a:buClrTx/>
              <a:buSzTx/>
              <a:buFontTx/>
              <a:buNone/>
              <a:tabLst/>
              <a:defRPr kumimoji="0" sz="1400" b="0" i="1" u="none" strike="noStrike" cap="none" spc="0" normalizeH="0" baseline="0">
                <a:ln>
                  <a:noFill/>
                </a:ln>
                <a:solidFill>
                  <a:prstClr val="black"/>
                </a:solidFill>
                <a:effectLst/>
                <a:uLnTx/>
                <a:uFillTx/>
                <a:latin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Open Sans"/>
                <a:ea typeface="+mn-ea"/>
                <a:cs typeface="+mn-cs"/>
              </a:rPr>
              <a:t>I have been </a:t>
            </a:r>
            <a:r>
              <a:rPr kumimoji="0" lang="en-US" sz="1400" b="1" i="1" u="none" strike="noStrike" kern="1200" cap="none" spc="0" normalizeH="0" baseline="0" noProof="0">
                <a:ln>
                  <a:noFill/>
                </a:ln>
                <a:solidFill>
                  <a:prstClr val="black"/>
                </a:solidFill>
                <a:effectLst/>
                <a:uLnTx/>
                <a:uFillTx/>
                <a:latin typeface="Open Sans"/>
                <a:ea typeface="+mn-ea"/>
                <a:cs typeface="+mn-cs"/>
              </a:rPr>
              <a:t>funding the business through savings and had to sell goods at low prices </a:t>
            </a:r>
            <a:r>
              <a:rPr kumimoji="0" lang="en-US" sz="1400" b="0" i="1" u="none" strike="noStrike" kern="1200" cap="none" spc="0" normalizeH="0" baseline="0" noProof="0">
                <a:ln>
                  <a:noFill/>
                </a:ln>
                <a:solidFill>
                  <a:prstClr val="black"/>
                </a:solidFill>
                <a:effectLst/>
                <a:uLnTx/>
                <a:uFillTx/>
                <a:latin typeface="Open Sans"/>
                <a:ea typeface="+mn-ea"/>
                <a:cs typeface="+mn-cs"/>
              </a:rPr>
              <a:t>to attract customers so that we can be able settle bills - </a:t>
            </a:r>
            <a:r>
              <a:rPr kumimoji="0" lang="en-ZA" sz="1400" b="0" i="0" u="none" strike="noStrike" kern="1200" cap="none" spc="0" normalizeH="0" baseline="0" noProof="0">
                <a:ln>
                  <a:noFill/>
                </a:ln>
                <a:solidFill>
                  <a:prstClr val="black"/>
                </a:solidFill>
                <a:effectLst/>
                <a:uLnTx/>
                <a:uFillTx/>
                <a:latin typeface="Open Sans"/>
                <a:ea typeface="+mn-ea"/>
                <a:cs typeface="+mn-cs"/>
              </a:rPr>
              <a:t>Male, 48, furniture maker</a:t>
            </a:r>
            <a:endParaRPr kumimoji="0" lang="en-ZA" sz="1400" b="0" i="1" u="none" strike="noStrike" kern="1200" cap="none" spc="0" normalizeH="0" baseline="0" noProof="0">
              <a:ln>
                <a:noFill/>
              </a:ln>
              <a:solidFill>
                <a:prstClr val="black"/>
              </a:solidFill>
              <a:effectLst/>
              <a:uLnTx/>
              <a:uFillTx/>
              <a:latin typeface="Open Sans"/>
              <a:ea typeface="+mn-ea"/>
              <a:cs typeface="+mn-cs"/>
            </a:endParaRPr>
          </a:p>
        </p:txBody>
      </p:sp>
      <p:sp>
        <p:nvSpPr>
          <p:cNvPr id="35" name="Speech Bubble: Rectangle with Corners Rounded 34">
            <a:extLst>
              <a:ext uri="{FF2B5EF4-FFF2-40B4-BE49-F238E27FC236}">
                <a16:creationId xmlns:a16="http://schemas.microsoft.com/office/drawing/2014/main" xmlns="" id="{4EB3718B-9086-4873-B4A6-AEDED8FF471E}"/>
              </a:ext>
            </a:extLst>
          </p:cNvPr>
          <p:cNvSpPr/>
          <p:nvPr/>
        </p:nvSpPr>
        <p:spPr>
          <a:xfrm>
            <a:off x="314650" y="1325663"/>
            <a:ext cx="5305097" cy="1904826"/>
          </a:xfrm>
          <a:prstGeom prst="wedgeRoundRectCallout">
            <a:avLst>
              <a:gd name="adj1" fmla="val -38413"/>
              <a:gd name="adj2" fmla="val 65671"/>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7" name="Speech Bubble: Rectangle with Corners Rounded 36">
            <a:extLst>
              <a:ext uri="{FF2B5EF4-FFF2-40B4-BE49-F238E27FC236}">
                <a16:creationId xmlns:a16="http://schemas.microsoft.com/office/drawing/2014/main" xmlns="" id="{8D8E4DC2-35DD-4D3F-9516-C22DD5B9EBFF}"/>
              </a:ext>
            </a:extLst>
          </p:cNvPr>
          <p:cNvSpPr/>
          <p:nvPr/>
        </p:nvSpPr>
        <p:spPr>
          <a:xfrm>
            <a:off x="314650" y="3562001"/>
            <a:ext cx="5305097" cy="928039"/>
          </a:xfrm>
          <a:prstGeom prst="wedgeRoundRectCallout">
            <a:avLst>
              <a:gd name="adj1" fmla="val 39509"/>
              <a:gd name="adj2" fmla="val 71013"/>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9" name="Speech Bubble: Rectangle with Corners Rounded 38">
            <a:extLst>
              <a:ext uri="{FF2B5EF4-FFF2-40B4-BE49-F238E27FC236}">
                <a16:creationId xmlns:a16="http://schemas.microsoft.com/office/drawing/2014/main" xmlns="" id="{1CC13345-111A-4533-99B1-0198941A7239}"/>
              </a:ext>
            </a:extLst>
          </p:cNvPr>
          <p:cNvSpPr/>
          <p:nvPr/>
        </p:nvSpPr>
        <p:spPr>
          <a:xfrm>
            <a:off x="314650" y="4709051"/>
            <a:ext cx="5305097" cy="1604888"/>
          </a:xfrm>
          <a:prstGeom prst="wedgeRoundRectCallout">
            <a:avLst>
              <a:gd name="adj1" fmla="val -43440"/>
              <a:gd name="adj2" fmla="val 64008"/>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1" name="Speech Bubble: Rectangle with Corners Rounded 40">
            <a:extLst>
              <a:ext uri="{FF2B5EF4-FFF2-40B4-BE49-F238E27FC236}">
                <a16:creationId xmlns:a16="http://schemas.microsoft.com/office/drawing/2014/main" xmlns="" id="{D8D55F4F-66EA-474F-BA57-73F19A185CF5}"/>
              </a:ext>
            </a:extLst>
          </p:cNvPr>
          <p:cNvSpPr/>
          <p:nvPr/>
        </p:nvSpPr>
        <p:spPr>
          <a:xfrm>
            <a:off x="6288712" y="1138881"/>
            <a:ext cx="5305097" cy="1404000"/>
          </a:xfrm>
          <a:prstGeom prst="wedgeRoundRectCallout">
            <a:avLst>
              <a:gd name="adj1" fmla="val 38612"/>
              <a:gd name="adj2" fmla="val 58962"/>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3" name="Speech Bubble: Rectangle with Corners Rounded 42">
            <a:extLst>
              <a:ext uri="{FF2B5EF4-FFF2-40B4-BE49-F238E27FC236}">
                <a16:creationId xmlns:a16="http://schemas.microsoft.com/office/drawing/2014/main" xmlns="" id="{9C3E951A-D180-4011-90D4-CAA5015EC1F5}"/>
              </a:ext>
            </a:extLst>
          </p:cNvPr>
          <p:cNvSpPr/>
          <p:nvPr/>
        </p:nvSpPr>
        <p:spPr>
          <a:xfrm>
            <a:off x="6288714" y="2802885"/>
            <a:ext cx="5437644" cy="1162736"/>
          </a:xfrm>
          <a:prstGeom prst="wedgeRoundRectCallout">
            <a:avLst>
              <a:gd name="adj1" fmla="val -39669"/>
              <a:gd name="adj2" fmla="val 63877"/>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5" name="Speech Bubble: Rectangle with Corners Rounded 44">
            <a:extLst>
              <a:ext uri="{FF2B5EF4-FFF2-40B4-BE49-F238E27FC236}">
                <a16:creationId xmlns:a16="http://schemas.microsoft.com/office/drawing/2014/main" xmlns="" id="{727E4CB9-5542-4B0A-9945-21F811A28699}"/>
              </a:ext>
            </a:extLst>
          </p:cNvPr>
          <p:cNvSpPr/>
          <p:nvPr/>
        </p:nvSpPr>
        <p:spPr>
          <a:xfrm>
            <a:off x="6351254" y="4269636"/>
            <a:ext cx="5305097" cy="928039"/>
          </a:xfrm>
          <a:prstGeom prst="wedgeRoundRectCallout">
            <a:avLst>
              <a:gd name="adj1" fmla="val 36637"/>
              <a:gd name="adj2" fmla="val 67982"/>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7" name="Speech Bubble: Rectangle with Corners Rounded 46">
            <a:extLst>
              <a:ext uri="{FF2B5EF4-FFF2-40B4-BE49-F238E27FC236}">
                <a16:creationId xmlns:a16="http://schemas.microsoft.com/office/drawing/2014/main" xmlns="" id="{A354F5F8-4AB8-47D6-80DC-B361D04DBE6A}"/>
              </a:ext>
            </a:extLst>
          </p:cNvPr>
          <p:cNvSpPr/>
          <p:nvPr/>
        </p:nvSpPr>
        <p:spPr>
          <a:xfrm>
            <a:off x="6351254" y="5457679"/>
            <a:ext cx="5474532" cy="1069547"/>
          </a:xfrm>
          <a:prstGeom prst="wedgeRoundRectCallout">
            <a:avLst>
              <a:gd name="adj1" fmla="val -38476"/>
              <a:gd name="adj2" fmla="val 73037"/>
              <a:gd name="adj3" fmla="val 16667"/>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15495664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B4E4C38D-E359-4CBB-9072-5F7633D57EF3}"/>
              </a:ext>
            </a:extLst>
          </p:cNvPr>
          <p:cNvSpPr/>
          <p:nvPr/>
        </p:nvSpPr>
        <p:spPr>
          <a:xfrm>
            <a:off x="6451024" y="4421291"/>
            <a:ext cx="5550478" cy="2340000"/>
          </a:xfrm>
          <a:prstGeom prst="rect">
            <a:avLst/>
          </a:prstGeom>
          <a:solidFill>
            <a:schemeClr val="accent3">
              <a:lumMod val="90000"/>
              <a:lumOff val="10000"/>
              <a:alpha val="9000"/>
            </a:schemeClr>
          </a:solidFill>
          <a:ln>
            <a:solidFill>
              <a:schemeClr val="accent3">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2" name="Rectangle 31">
            <a:extLst>
              <a:ext uri="{FF2B5EF4-FFF2-40B4-BE49-F238E27FC236}">
                <a16:creationId xmlns:a16="http://schemas.microsoft.com/office/drawing/2014/main" xmlns="" id="{49E4BA01-92E0-4447-BDFD-3F2F419A7037}"/>
              </a:ext>
            </a:extLst>
          </p:cNvPr>
          <p:cNvSpPr/>
          <p:nvPr/>
        </p:nvSpPr>
        <p:spPr>
          <a:xfrm>
            <a:off x="6451024" y="1395601"/>
            <a:ext cx="5550478" cy="2520000"/>
          </a:xfrm>
          <a:prstGeom prst="rect">
            <a:avLst/>
          </a:prstGeom>
          <a:solidFill>
            <a:schemeClr val="accent2">
              <a:alpha val="9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0" name="Rectangle 29">
            <a:extLst>
              <a:ext uri="{FF2B5EF4-FFF2-40B4-BE49-F238E27FC236}">
                <a16:creationId xmlns:a16="http://schemas.microsoft.com/office/drawing/2014/main" xmlns="" id="{F6E80E16-7891-48A4-9589-3718730DF8B3}"/>
              </a:ext>
            </a:extLst>
          </p:cNvPr>
          <p:cNvSpPr/>
          <p:nvPr/>
        </p:nvSpPr>
        <p:spPr>
          <a:xfrm>
            <a:off x="469238" y="4550720"/>
            <a:ext cx="5623068" cy="2145255"/>
          </a:xfrm>
          <a:prstGeom prst="rect">
            <a:avLst/>
          </a:prstGeom>
          <a:solidFill>
            <a:schemeClr val="accent4">
              <a:lumMod val="75000"/>
              <a:lumOff val="25000"/>
              <a:alpha val="9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8" name="Rectangle 27">
            <a:extLst>
              <a:ext uri="{FF2B5EF4-FFF2-40B4-BE49-F238E27FC236}">
                <a16:creationId xmlns:a16="http://schemas.microsoft.com/office/drawing/2014/main" xmlns="" id="{30BD06DE-C2D6-4BED-823F-6A0899D4105B}"/>
              </a:ext>
            </a:extLst>
          </p:cNvPr>
          <p:cNvSpPr/>
          <p:nvPr/>
        </p:nvSpPr>
        <p:spPr>
          <a:xfrm>
            <a:off x="458221" y="1491201"/>
            <a:ext cx="5623069" cy="2520000"/>
          </a:xfrm>
          <a:prstGeom prst="rect">
            <a:avLst/>
          </a:prstGeom>
          <a:solidFill>
            <a:schemeClr val="accent1">
              <a:alpha val="9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 name="Text Placeholder 2">
            <a:extLst>
              <a:ext uri="{FF2B5EF4-FFF2-40B4-BE49-F238E27FC236}">
                <a16:creationId xmlns:a16="http://schemas.microsoft.com/office/drawing/2014/main" xmlns="" id="{A7FEC7F1-EB8F-44E5-97A4-23D8DD1CEE4C}"/>
              </a:ext>
            </a:extLst>
          </p:cNvPr>
          <p:cNvSpPr>
            <a:spLocks noGrp="1"/>
          </p:cNvSpPr>
          <p:nvPr>
            <p:ph type="body" sz="quarter" idx="10"/>
          </p:nvPr>
        </p:nvSpPr>
        <p:spPr>
          <a:xfrm>
            <a:off x="311876" y="110427"/>
            <a:ext cx="11568248" cy="493099"/>
          </a:xfrm>
        </p:spPr>
        <p:txBody>
          <a:bodyPr/>
          <a:lstStyle/>
          <a:p>
            <a:pPr>
              <a:lnSpc>
                <a:spcPct val="100000"/>
              </a:lnSpc>
              <a:spcBef>
                <a:spcPts val="0"/>
              </a:spcBef>
            </a:pPr>
            <a:r>
              <a:rPr lang="en-ZA" sz="2400" b="1" dirty="0"/>
              <a:t>Some business owners have been proactive in finding new ways to access  customers and adapt businesses to manage sales through COVID-19</a:t>
            </a:r>
          </a:p>
        </p:txBody>
      </p:sp>
      <p:sp>
        <p:nvSpPr>
          <p:cNvPr id="5" name="Slide Number Placeholder 4">
            <a:extLst>
              <a:ext uri="{FF2B5EF4-FFF2-40B4-BE49-F238E27FC236}">
                <a16:creationId xmlns:a16="http://schemas.microsoft.com/office/drawing/2014/main" xmlns="" id="{2285E1CF-1C18-4C3D-A9D8-34E7ABDBA5DE}"/>
              </a:ext>
            </a:extLst>
          </p:cNvPr>
          <p:cNvSpPr>
            <a:spLocks noGrp="1"/>
          </p:cNvSpPr>
          <p:nvPr>
            <p:ph type="sldNum" sz="quarter" idx="4"/>
          </p:nvPr>
        </p:nvSpPr>
        <p:spPr>
          <a:xfrm>
            <a:off x="25398" y="6391765"/>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8" name="TextBox 7">
            <a:extLst>
              <a:ext uri="{FF2B5EF4-FFF2-40B4-BE49-F238E27FC236}">
                <a16:creationId xmlns:a16="http://schemas.microsoft.com/office/drawing/2014/main" xmlns="" id="{A662F994-1B4F-463E-9FAB-82864664D312}"/>
              </a:ext>
            </a:extLst>
          </p:cNvPr>
          <p:cNvSpPr txBox="1"/>
          <p:nvPr/>
        </p:nvSpPr>
        <p:spPr>
          <a:xfrm>
            <a:off x="583582" y="2184940"/>
            <a:ext cx="5456023" cy="1738361"/>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ZA" sz="1400" b="0" i="1" u="none" strike="noStrike" kern="1200" cap="none" spc="0" normalizeH="0" baseline="0" noProof="0" dirty="0">
                <a:ln>
                  <a:noFill/>
                </a:ln>
                <a:solidFill>
                  <a:prstClr val="black"/>
                </a:solidFill>
                <a:effectLst/>
                <a:uLnTx/>
                <a:uFillTx/>
                <a:latin typeface="Open Sans"/>
                <a:ea typeface="+mn-ea"/>
                <a:cs typeface="+mn-cs"/>
              </a:rPr>
              <a:t>        We started making masks; it was good business and I would make 2-3k profit in a day. </a:t>
            </a:r>
            <a:r>
              <a:rPr kumimoji="0" lang="en-ZA" sz="1400" b="1" i="1" u="none" strike="noStrike" kern="1200" cap="none" spc="0" normalizeH="0" baseline="0" noProof="0" dirty="0">
                <a:ln>
                  <a:noFill/>
                </a:ln>
                <a:solidFill>
                  <a:prstClr val="black"/>
                </a:solidFill>
                <a:effectLst/>
                <a:uLnTx/>
                <a:uFillTx/>
                <a:latin typeface="Open Sans"/>
                <a:ea typeface="+mn-ea"/>
                <a:cs typeface="+mn-cs"/>
              </a:rPr>
              <a:t>When I started doing masks I posted on my Facebook page and I got orders</a:t>
            </a:r>
            <a:r>
              <a:rPr kumimoji="0" lang="en-ZA" sz="1400" b="0" i="1" u="none" strike="noStrike" kern="1200" cap="none" spc="0" normalizeH="0" baseline="0" noProof="0" dirty="0">
                <a:ln>
                  <a:noFill/>
                </a:ln>
                <a:solidFill>
                  <a:prstClr val="black"/>
                </a:solidFill>
                <a:effectLst/>
                <a:uLnTx/>
                <a:uFillTx/>
                <a:latin typeface="Open Sans"/>
                <a:ea typeface="+mn-ea"/>
                <a:cs typeface="+mn-cs"/>
              </a:rPr>
              <a:t>; I had so many customers, hawkers would come and buy in bulk; I had orders from as far as Mombasa and other counties. </a:t>
            </a:r>
            <a:r>
              <a:rPr kumimoji="0" lang="en-ZA" sz="1400" b="1" i="1" u="none" strike="noStrike" kern="1200" cap="none" spc="0" normalizeH="0" baseline="0" noProof="0" dirty="0">
                <a:ln>
                  <a:noFill/>
                </a:ln>
                <a:solidFill>
                  <a:prstClr val="black"/>
                </a:solidFill>
                <a:effectLst/>
                <a:uLnTx/>
                <a:uFillTx/>
                <a:latin typeface="Open Sans"/>
                <a:ea typeface="+mn-ea"/>
                <a:cs typeface="+mn-cs"/>
              </a:rPr>
              <a:t>Business was good until the scandal about </a:t>
            </a:r>
            <a:r>
              <a:rPr kumimoji="0" lang="en-ZA" sz="1400" b="1" i="1" u="none" strike="noStrike" kern="1200" cap="none" spc="0" normalizeH="0" baseline="0" noProof="0" dirty="0" err="1">
                <a:ln>
                  <a:noFill/>
                </a:ln>
                <a:solidFill>
                  <a:prstClr val="black"/>
                </a:solidFill>
                <a:effectLst/>
                <a:uLnTx/>
                <a:uFillTx/>
                <a:latin typeface="Open Sans"/>
                <a:ea typeface="+mn-ea"/>
                <a:cs typeface="+mn-cs"/>
              </a:rPr>
              <a:t>Covid</a:t>
            </a:r>
            <a:r>
              <a:rPr kumimoji="0" lang="en-ZA" sz="1400" b="1" i="1" u="none" strike="noStrike" kern="1200" cap="none" spc="0" normalizeH="0" baseline="0" noProof="0" dirty="0">
                <a:ln>
                  <a:noFill/>
                </a:ln>
                <a:solidFill>
                  <a:prstClr val="black"/>
                </a:solidFill>
                <a:effectLst/>
                <a:uLnTx/>
                <a:uFillTx/>
                <a:latin typeface="Open Sans"/>
                <a:ea typeface="+mn-ea"/>
                <a:cs typeface="+mn-cs"/>
              </a:rPr>
              <a:t> funds was exposed</a:t>
            </a:r>
            <a:r>
              <a:rPr kumimoji="0" lang="en-ZA" sz="1400" b="0" i="1" u="none" strike="noStrike" kern="1200" cap="none" spc="0" normalizeH="0" baseline="0" noProof="0" dirty="0">
                <a:ln>
                  <a:noFill/>
                </a:ln>
                <a:solidFill>
                  <a:prstClr val="black"/>
                </a:solidFill>
                <a:effectLst/>
                <a:uLnTx/>
                <a:uFillTx/>
                <a:latin typeface="Open Sans"/>
                <a:ea typeface="+mn-ea"/>
                <a:cs typeface="+mn-cs"/>
              </a:rPr>
              <a:t>. People suddenly stopped using masks since the corruption allegations were made</a:t>
            </a:r>
          </a:p>
        </p:txBody>
      </p:sp>
      <p:sp>
        <p:nvSpPr>
          <p:cNvPr id="10" name="TextBox 9">
            <a:extLst>
              <a:ext uri="{FF2B5EF4-FFF2-40B4-BE49-F238E27FC236}">
                <a16:creationId xmlns:a16="http://schemas.microsoft.com/office/drawing/2014/main" xmlns="" id="{99ECF085-1FC0-4C37-BC79-8E878EE0D953}"/>
              </a:ext>
            </a:extLst>
          </p:cNvPr>
          <p:cNvSpPr txBox="1"/>
          <p:nvPr/>
        </p:nvSpPr>
        <p:spPr>
          <a:xfrm>
            <a:off x="6506440" y="5201334"/>
            <a:ext cx="5495062" cy="1495666"/>
          </a:xfrm>
          <a:prstGeom prst="rect">
            <a:avLst/>
          </a:prstGeom>
          <a:noFill/>
        </p:spPr>
        <p:txBody>
          <a:bodyPr wrap="square">
            <a:spAutoFit/>
          </a:bodyPr>
          <a:lstStyle>
            <a:defPPr>
              <a:defRPr lang="en-US"/>
            </a:defPPr>
            <a:lvl1pPr marR="0" lvl="0" indent="0" fontAlgn="auto">
              <a:lnSpc>
                <a:spcPct val="110000"/>
              </a:lnSpc>
              <a:spcBef>
                <a:spcPts val="0"/>
              </a:spcBef>
              <a:buClrTx/>
              <a:buSzTx/>
              <a:buFontTx/>
              <a:buNone/>
              <a:tabLst/>
              <a:defRPr kumimoji="0" sz="1400" b="0" i="1" u="none" strike="noStrike" cap="none" spc="0" normalizeH="0" baseline="0">
                <a:ln>
                  <a:noFill/>
                </a:ln>
                <a:solidFill>
                  <a:prstClr val="black"/>
                </a:solidFill>
                <a:effectLst/>
                <a:uLnTx/>
                <a:uFillTx/>
                <a:latin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ZA" sz="1400" b="0" i="1" u="none" strike="noStrike" kern="1200" cap="none" spc="0" normalizeH="0" baseline="0" noProof="0" dirty="0">
                <a:ln>
                  <a:noFill/>
                </a:ln>
                <a:solidFill>
                  <a:prstClr val="black"/>
                </a:solidFill>
                <a:effectLst/>
                <a:uLnTx/>
                <a:uFillTx/>
                <a:latin typeface="Open Sans"/>
                <a:ea typeface="+mn-ea"/>
                <a:cs typeface="+mn-cs"/>
              </a:rPr>
              <a:t>          When </a:t>
            </a:r>
            <a:r>
              <a:rPr kumimoji="0" lang="en-ZA" sz="1400" b="0" i="1" u="none" strike="noStrike" kern="1200" cap="none" spc="0" normalizeH="0" baseline="0" noProof="0" dirty="0" err="1">
                <a:ln>
                  <a:noFill/>
                </a:ln>
                <a:solidFill>
                  <a:prstClr val="black"/>
                </a:solidFill>
                <a:effectLst/>
                <a:uLnTx/>
                <a:uFillTx/>
                <a:latin typeface="Open Sans"/>
                <a:ea typeface="+mn-ea"/>
                <a:cs typeface="+mn-cs"/>
              </a:rPr>
              <a:t>Covid</a:t>
            </a:r>
            <a:r>
              <a:rPr lang="en-ZA" dirty="0"/>
              <a:t>-</a:t>
            </a:r>
            <a:r>
              <a:rPr kumimoji="0" lang="en-ZA" sz="1400" b="0" i="1" u="none" strike="noStrike" kern="1200" cap="none" spc="0" normalizeH="0" baseline="0" noProof="0" dirty="0">
                <a:ln>
                  <a:noFill/>
                </a:ln>
                <a:solidFill>
                  <a:prstClr val="black"/>
                </a:solidFill>
                <a:effectLst/>
                <a:uLnTx/>
                <a:uFillTx/>
                <a:latin typeface="Open Sans"/>
                <a:ea typeface="+mn-ea"/>
                <a:cs typeface="+mn-cs"/>
              </a:rPr>
              <a:t>19 came, it was difficult for customers to come because maybe they don’t have the time or maybe due to fear. I thought since I have the ability to repair that phone I need to look for a way to reach such customers. So I started a pick up and delivery service for the phones…it is something new I am trying to venture into and see if it will work for me</a:t>
            </a:r>
          </a:p>
        </p:txBody>
      </p:sp>
      <p:sp>
        <p:nvSpPr>
          <p:cNvPr id="12" name="TextBox 11">
            <a:extLst>
              <a:ext uri="{FF2B5EF4-FFF2-40B4-BE49-F238E27FC236}">
                <a16:creationId xmlns:a16="http://schemas.microsoft.com/office/drawing/2014/main" xmlns="" id="{270C6914-3C7C-47C1-9EC1-1ADC0029AF4E}"/>
              </a:ext>
            </a:extLst>
          </p:cNvPr>
          <p:cNvSpPr txBox="1"/>
          <p:nvPr/>
        </p:nvSpPr>
        <p:spPr>
          <a:xfrm>
            <a:off x="565160" y="5200216"/>
            <a:ext cx="5516129" cy="1258678"/>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ZA" sz="1400" b="0" i="1" u="none" strike="noStrike" kern="1200" cap="none" spc="0" normalizeH="0" baseline="0" noProof="0" dirty="0">
                <a:ln>
                  <a:noFill/>
                </a:ln>
                <a:solidFill>
                  <a:prstClr val="black"/>
                </a:solidFill>
                <a:effectLst/>
                <a:uLnTx/>
                <a:uFillTx/>
                <a:latin typeface="Open Sans"/>
                <a:ea typeface="+mn-ea"/>
                <a:cs typeface="+mn-cs"/>
              </a:rPr>
              <a:t>        Due to restriction on movement and the social distance, barbershops have been hit hard and so I </a:t>
            </a:r>
            <a:r>
              <a:rPr kumimoji="0" lang="en-ZA" sz="1400" b="1" i="1" u="none" strike="noStrike" kern="1200" cap="none" spc="0" normalizeH="0" baseline="0" noProof="0" dirty="0">
                <a:ln>
                  <a:noFill/>
                </a:ln>
                <a:solidFill>
                  <a:prstClr val="black"/>
                </a:solidFill>
                <a:effectLst/>
                <a:uLnTx/>
                <a:uFillTx/>
                <a:latin typeface="Open Sans"/>
                <a:ea typeface="+mn-ea"/>
                <a:cs typeface="+mn-cs"/>
              </a:rPr>
              <a:t>decided to start a side hustle that did not involve close contact </a:t>
            </a:r>
            <a:r>
              <a:rPr kumimoji="0" lang="en-ZA" sz="1400" b="0" i="1" u="none" strike="noStrike" kern="1200" cap="none" spc="0" normalizeH="0" baseline="0" noProof="0" dirty="0">
                <a:ln>
                  <a:noFill/>
                </a:ln>
                <a:solidFill>
                  <a:prstClr val="black"/>
                </a:solidFill>
                <a:effectLst/>
                <a:uLnTx/>
                <a:uFillTx/>
                <a:latin typeface="Open Sans"/>
                <a:ea typeface="+mn-ea"/>
                <a:cs typeface="+mn-cs"/>
              </a:rPr>
              <a:t>- selling plastic shoes; I used my savings to buy the shoes and that is how I have been coping with effects of </a:t>
            </a:r>
            <a:r>
              <a:rPr kumimoji="0" lang="en-ZA" sz="1400" b="0" i="1" u="none" strike="noStrike" kern="1200" cap="none" spc="0" normalizeH="0" baseline="0" noProof="0" dirty="0" err="1">
                <a:ln>
                  <a:noFill/>
                </a:ln>
                <a:solidFill>
                  <a:prstClr val="black"/>
                </a:solidFill>
                <a:effectLst/>
                <a:uLnTx/>
                <a:uFillTx/>
                <a:latin typeface="Open Sans"/>
                <a:ea typeface="+mn-ea"/>
                <a:cs typeface="+mn-cs"/>
              </a:rPr>
              <a:t>Covid</a:t>
            </a:r>
            <a:endParaRPr kumimoji="0" lang="en-ZA" sz="1400" b="0" i="1" u="none" strike="noStrike" kern="1200" cap="none" spc="0" normalizeH="0" baseline="0" noProof="0" dirty="0">
              <a:ln>
                <a:noFill/>
              </a:ln>
              <a:solidFill>
                <a:prstClr val="black"/>
              </a:solidFill>
              <a:effectLst/>
              <a:uLnTx/>
              <a:uFillTx/>
              <a:latin typeface="Open Sans"/>
              <a:ea typeface="+mn-ea"/>
              <a:cs typeface="+mn-cs"/>
            </a:endParaRPr>
          </a:p>
        </p:txBody>
      </p:sp>
      <p:sp>
        <p:nvSpPr>
          <p:cNvPr id="14" name="TextBox 13">
            <a:extLst>
              <a:ext uri="{FF2B5EF4-FFF2-40B4-BE49-F238E27FC236}">
                <a16:creationId xmlns:a16="http://schemas.microsoft.com/office/drawing/2014/main" xmlns="" id="{46C50E17-445F-4C86-8B0B-C1223609F70A}"/>
              </a:ext>
            </a:extLst>
          </p:cNvPr>
          <p:cNvSpPr txBox="1"/>
          <p:nvPr/>
        </p:nvSpPr>
        <p:spPr>
          <a:xfrm>
            <a:off x="6506440" y="2102331"/>
            <a:ext cx="5495062" cy="1732654"/>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ZA" sz="1400" b="0" i="1" u="none" strike="noStrike" kern="1200" cap="none" spc="0" normalizeH="0" baseline="0" noProof="0" dirty="0">
                <a:ln>
                  <a:noFill/>
                </a:ln>
                <a:solidFill>
                  <a:prstClr val="black"/>
                </a:solidFill>
                <a:effectLst/>
                <a:uLnTx/>
                <a:uFillTx/>
                <a:latin typeface="Open Sans"/>
                <a:ea typeface="+mn-ea"/>
                <a:cs typeface="+mn-cs"/>
              </a:rPr>
              <a:t>        The </a:t>
            </a:r>
            <a:r>
              <a:rPr kumimoji="0" lang="en-ZA" sz="1400" b="1" i="1" u="none" strike="noStrike" kern="1200" cap="none" spc="0" normalizeH="0" baseline="0" noProof="0" dirty="0">
                <a:ln>
                  <a:noFill/>
                </a:ln>
                <a:solidFill>
                  <a:prstClr val="black"/>
                </a:solidFill>
                <a:effectLst/>
                <a:uLnTx/>
                <a:uFillTx/>
                <a:latin typeface="Open Sans"/>
                <a:ea typeface="+mn-ea"/>
                <a:cs typeface="+mn-cs"/>
              </a:rPr>
              <a:t>online advertisements through Facebook, ‘</a:t>
            </a:r>
            <a:r>
              <a:rPr kumimoji="0" lang="en-ZA" sz="1400" b="1" i="1" u="none" strike="noStrike" kern="1200" cap="none" spc="0" normalizeH="0" baseline="0" noProof="0" dirty="0" err="1">
                <a:ln>
                  <a:noFill/>
                </a:ln>
                <a:solidFill>
                  <a:prstClr val="black"/>
                </a:solidFill>
                <a:effectLst/>
                <a:uLnTx/>
                <a:uFillTx/>
                <a:latin typeface="Open Sans"/>
                <a:ea typeface="+mn-ea"/>
                <a:cs typeface="+mn-cs"/>
              </a:rPr>
              <a:t>Pigia</a:t>
            </a:r>
            <a:r>
              <a:rPr kumimoji="0" lang="en-ZA" sz="1400" b="1" i="1" u="none" strike="noStrike" kern="1200" cap="none" spc="0" normalizeH="0" baseline="0" noProof="0" dirty="0">
                <a:ln>
                  <a:noFill/>
                </a:ln>
                <a:solidFill>
                  <a:prstClr val="black"/>
                </a:solidFill>
                <a:effectLst/>
                <a:uLnTx/>
                <a:uFillTx/>
                <a:latin typeface="Open Sans"/>
                <a:ea typeface="+mn-ea"/>
                <a:cs typeface="+mn-cs"/>
              </a:rPr>
              <a:t> Me’ and ‘JIJI online’ have been working well </a:t>
            </a:r>
            <a:r>
              <a:rPr kumimoji="0" lang="en-ZA" sz="1400" b="0" i="1" u="none" strike="noStrike" kern="1200" cap="none" spc="0" normalizeH="0" baseline="0" noProof="0" dirty="0">
                <a:ln>
                  <a:noFill/>
                </a:ln>
                <a:solidFill>
                  <a:prstClr val="black"/>
                </a:solidFill>
                <a:effectLst/>
                <a:uLnTx/>
                <a:uFillTx/>
                <a:latin typeface="Open Sans"/>
                <a:ea typeface="+mn-ea"/>
                <a:cs typeface="+mn-cs"/>
              </a:rPr>
              <a:t>for us during this time as we are able to get customers who need our services. We just take a photo and post then wait for customers. Before </a:t>
            </a:r>
            <a:r>
              <a:rPr kumimoji="0" lang="en-ZA" sz="1400" b="0" i="1" u="none" strike="noStrike" kern="1200" cap="none" spc="0" normalizeH="0" baseline="0" noProof="0" dirty="0" err="1">
                <a:ln>
                  <a:noFill/>
                </a:ln>
                <a:solidFill>
                  <a:prstClr val="black"/>
                </a:solidFill>
                <a:effectLst/>
                <a:uLnTx/>
                <a:uFillTx/>
                <a:latin typeface="Open Sans"/>
                <a:ea typeface="+mn-ea"/>
                <a:cs typeface="+mn-cs"/>
              </a:rPr>
              <a:t>Covid</a:t>
            </a:r>
            <a:r>
              <a:rPr lang="en-ZA" sz="1400" i="1" dirty="0">
                <a:solidFill>
                  <a:prstClr val="black"/>
                </a:solidFill>
                <a:latin typeface="Open Sans"/>
              </a:rPr>
              <a:t>-</a:t>
            </a:r>
            <a:r>
              <a:rPr kumimoji="0" lang="en-ZA" sz="1400" b="0" i="1" u="none" strike="noStrike" kern="1200" cap="none" spc="0" normalizeH="0" baseline="0" noProof="0" dirty="0">
                <a:ln>
                  <a:noFill/>
                </a:ln>
                <a:solidFill>
                  <a:prstClr val="black"/>
                </a:solidFill>
                <a:effectLst/>
                <a:uLnTx/>
                <a:uFillTx/>
                <a:latin typeface="Open Sans"/>
                <a:ea typeface="+mn-ea"/>
                <a:cs typeface="+mn-cs"/>
              </a:rPr>
              <a:t>19 we were not so much into the online marketing but now we have been pushed to do it more. So this has been our way of coping with Covid19 as a business</a:t>
            </a:r>
          </a:p>
        </p:txBody>
      </p:sp>
      <p:sp>
        <p:nvSpPr>
          <p:cNvPr id="15" name="TextBox 14">
            <a:extLst>
              <a:ext uri="{FF2B5EF4-FFF2-40B4-BE49-F238E27FC236}">
                <a16:creationId xmlns:a16="http://schemas.microsoft.com/office/drawing/2014/main" xmlns="" id="{C956F63E-AA28-47F5-9DB9-39CAC131D2C8}"/>
              </a:ext>
            </a:extLst>
          </p:cNvPr>
          <p:cNvSpPr txBox="1"/>
          <p:nvPr/>
        </p:nvSpPr>
        <p:spPr>
          <a:xfrm>
            <a:off x="495166" y="1558253"/>
            <a:ext cx="55538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8B0E3A"/>
                </a:solidFill>
                <a:effectLst/>
                <a:uLnTx/>
                <a:uFillTx/>
                <a:latin typeface="Open Sans"/>
                <a:ea typeface="+mn-ea"/>
                <a:cs typeface="+mn-cs"/>
              </a:rPr>
              <a:t>Rose, 38, makes uniforms and baby and children’s wear in </a:t>
            </a:r>
            <a:r>
              <a:rPr kumimoji="0" lang="en-ZA" sz="1400" b="1" i="0" u="none" strike="noStrike" kern="1200" cap="none" spc="0" normalizeH="0" baseline="0" noProof="0" err="1">
                <a:ln>
                  <a:noFill/>
                </a:ln>
                <a:solidFill>
                  <a:srgbClr val="8B0E3A"/>
                </a:solidFill>
                <a:effectLst/>
                <a:uLnTx/>
                <a:uFillTx/>
                <a:latin typeface="Open Sans"/>
                <a:ea typeface="+mn-ea"/>
                <a:cs typeface="+mn-cs"/>
              </a:rPr>
              <a:t>Gikomba</a:t>
            </a:r>
            <a:r>
              <a:rPr kumimoji="0" lang="en-ZA" sz="1400" b="1" i="0" u="none" strike="noStrike" kern="1200" cap="none" spc="0" normalizeH="0" baseline="0" noProof="0">
                <a:ln>
                  <a:noFill/>
                </a:ln>
                <a:solidFill>
                  <a:srgbClr val="8B0E3A"/>
                </a:solidFill>
                <a:effectLst/>
                <a:uLnTx/>
                <a:uFillTx/>
                <a:latin typeface="Open Sans"/>
                <a:ea typeface="+mn-ea"/>
                <a:cs typeface="+mn-cs"/>
              </a:rPr>
              <a:t> market, started making and selling face masks</a:t>
            </a:r>
          </a:p>
        </p:txBody>
      </p:sp>
      <p:sp>
        <p:nvSpPr>
          <p:cNvPr id="17" name="TextBox 16">
            <a:extLst>
              <a:ext uri="{FF2B5EF4-FFF2-40B4-BE49-F238E27FC236}">
                <a16:creationId xmlns:a16="http://schemas.microsoft.com/office/drawing/2014/main" xmlns="" id="{5DB4DADA-9EE2-461C-A103-8BC621B63C1E}"/>
              </a:ext>
            </a:extLst>
          </p:cNvPr>
          <p:cNvSpPr txBox="1"/>
          <p:nvPr/>
        </p:nvSpPr>
        <p:spPr>
          <a:xfrm>
            <a:off x="511691" y="4616237"/>
            <a:ext cx="5516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001E28">
                    <a:lumMod val="90000"/>
                    <a:lumOff val="10000"/>
                  </a:srgbClr>
                </a:solidFill>
                <a:effectLst/>
                <a:uLnTx/>
                <a:uFillTx/>
                <a:latin typeface="Open Sans"/>
                <a:ea typeface="+mn-ea"/>
                <a:cs typeface="+mn-cs"/>
              </a:rPr>
              <a:t>Gerald, 30, operates a barber shop in </a:t>
            </a:r>
            <a:r>
              <a:rPr kumimoji="0" lang="en-ZA" sz="1400" b="1" i="0" u="none" strike="noStrike" kern="1200" cap="none" spc="0" normalizeH="0" baseline="0" noProof="0" err="1">
                <a:ln>
                  <a:noFill/>
                </a:ln>
                <a:solidFill>
                  <a:srgbClr val="001E28">
                    <a:lumMod val="90000"/>
                    <a:lumOff val="10000"/>
                  </a:srgbClr>
                </a:solidFill>
                <a:effectLst/>
                <a:uLnTx/>
                <a:uFillTx/>
                <a:latin typeface="Open Sans"/>
                <a:ea typeface="+mn-ea"/>
                <a:cs typeface="+mn-cs"/>
              </a:rPr>
              <a:t>Gikomba</a:t>
            </a:r>
            <a:r>
              <a:rPr kumimoji="0" lang="en-ZA" sz="1400" b="1" i="0" u="none" strike="noStrike" kern="1200" cap="none" spc="0" normalizeH="0" baseline="0" noProof="0">
                <a:ln>
                  <a:noFill/>
                </a:ln>
                <a:solidFill>
                  <a:srgbClr val="001E28">
                    <a:lumMod val="90000"/>
                    <a:lumOff val="10000"/>
                  </a:srgbClr>
                </a:solidFill>
                <a:effectLst/>
                <a:uLnTx/>
                <a:uFillTx/>
                <a:latin typeface="Open Sans"/>
                <a:ea typeface="+mn-ea"/>
                <a:cs typeface="+mn-cs"/>
              </a:rPr>
              <a:t>, started selling shoes because it does not require close contact</a:t>
            </a:r>
          </a:p>
        </p:txBody>
      </p:sp>
      <p:sp>
        <p:nvSpPr>
          <p:cNvPr id="19" name="TextBox 18">
            <a:extLst>
              <a:ext uri="{FF2B5EF4-FFF2-40B4-BE49-F238E27FC236}">
                <a16:creationId xmlns:a16="http://schemas.microsoft.com/office/drawing/2014/main" xmlns="" id="{BA459A7C-3176-4C65-B636-BA11FB029F25}"/>
              </a:ext>
            </a:extLst>
          </p:cNvPr>
          <p:cNvSpPr txBox="1"/>
          <p:nvPr/>
        </p:nvSpPr>
        <p:spPr>
          <a:xfrm>
            <a:off x="6506440" y="1473670"/>
            <a:ext cx="53736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E79C29">
                    <a:lumMod val="75000"/>
                  </a:srgbClr>
                </a:solidFill>
                <a:effectLst/>
                <a:uLnTx/>
                <a:uFillTx/>
                <a:latin typeface="Open Sans"/>
                <a:ea typeface="+mn-ea"/>
                <a:cs typeface="+mn-cs"/>
              </a:rPr>
              <a:t>Elias, 38, owns an electronics store, started advertising online to reach more customers</a:t>
            </a:r>
          </a:p>
        </p:txBody>
      </p:sp>
      <p:sp>
        <p:nvSpPr>
          <p:cNvPr id="21" name="TextBox 20">
            <a:extLst>
              <a:ext uri="{FF2B5EF4-FFF2-40B4-BE49-F238E27FC236}">
                <a16:creationId xmlns:a16="http://schemas.microsoft.com/office/drawing/2014/main" xmlns="" id="{BED09379-0B10-4E2F-B4C8-DDF15E38C106}"/>
              </a:ext>
            </a:extLst>
          </p:cNvPr>
          <p:cNvSpPr txBox="1"/>
          <p:nvPr/>
        </p:nvSpPr>
        <p:spPr>
          <a:xfrm>
            <a:off x="6506440" y="4443752"/>
            <a:ext cx="549506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srgbClr val="104332">
                    <a:lumMod val="90000"/>
                    <a:lumOff val="10000"/>
                  </a:srgbClr>
                </a:solidFill>
                <a:effectLst/>
                <a:uLnTx/>
                <a:uFillTx/>
                <a:latin typeface="Open Sans"/>
                <a:ea typeface="+mn-ea"/>
                <a:cs typeface="+mn-cs"/>
              </a:rPr>
              <a:t>Joe, 33, owns an electronics store, got a motorcycle from his mom and uses this to operate a pick up and delivery service for phone repairs</a:t>
            </a:r>
          </a:p>
        </p:txBody>
      </p:sp>
      <p:pic>
        <p:nvPicPr>
          <p:cNvPr id="26" name="Picture 25" descr="A close up of a logo&#10;&#10;Description automatically generated">
            <a:extLst>
              <a:ext uri="{FF2B5EF4-FFF2-40B4-BE49-F238E27FC236}">
                <a16:creationId xmlns:a16="http://schemas.microsoft.com/office/drawing/2014/main" xmlns="" id="{1C53F140-951C-4BD9-BD70-3F073D50A611}"/>
              </a:ext>
            </a:extLst>
          </p:cNvPr>
          <p:cNvPicPr>
            <a:picLocks noChangeAspect="1"/>
          </p:cNvPicPr>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77638" y="2234175"/>
            <a:ext cx="330945" cy="217800"/>
          </a:xfrm>
          <a:prstGeom prst="rect">
            <a:avLst/>
          </a:prstGeom>
        </p:spPr>
      </p:pic>
      <p:pic>
        <p:nvPicPr>
          <p:cNvPr id="33" name="Picture 32" descr="A close up of a logo&#10;&#10;Description automatically generated">
            <a:extLst>
              <a:ext uri="{FF2B5EF4-FFF2-40B4-BE49-F238E27FC236}">
                <a16:creationId xmlns:a16="http://schemas.microsoft.com/office/drawing/2014/main" xmlns="" id="{D694AE03-CB0F-4810-95C8-984BD5247651}"/>
              </a:ext>
            </a:extLst>
          </p:cNvPr>
          <p:cNvPicPr>
            <a:picLocks noChangeAspect="1"/>
          </p:cNvPicPr>
          <p:nvPr/>
        </p:nvPicPr>
        <p:blipFill rotWithShape="1">
          <a:blip r:embed="rId2"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622093" y="5220621"/>
            <a:ext cx="330945" cy="217800"/>
          </a:xfrm>
          <a:prstGeom prst="rect">
            <a:avLst/>
          </a:prstGeom>
        </p:spPr>
      </p:pic>
      <p:pic>
        <p:nvPicPr>
          <p:cNvPr id="34" name="Picture 33" descr="A close up of a logo&#10;&#10;Description automatically generated">
            <a:extLst>
              <a:ext uri="{FF2B5EF4-FFF2-40B4-BE49-F238E27FC236}">
                <a16:creationId xmlns:a16="http://schemas.microsoft.com/office/drawing/2014/main" xmlns="" id="{20DA780B-D62B-4DEB-9282-294123CA6D72}"/>
              </a:ext>
            </a:extLst>
          </p:cNvPr>
          <p:cNvPicPr>
            <a:picLocks noChangeAspect="1"/>
          </p:cNvPicPr>
          <p:nvPr/>
        </p:nvPicPr>
        <p:blipFill rotWithShape="1">
          <a:blip r:embed="rId2"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6573980" y="2105524"/>
            <a:ext cx="330945" cy="217800"/>
          </a:xfrm>
          <a:prstGeom prst="rect">
            <a:avLst/>
          </a:prstGeom>
        </p:spPr>
      </p:pic>
      <p:pic>
        <p:nvPicPr>
          <p:cNvPr id="37" name="Picture 36" descr="A close up of a logo&#10;&#10;Description automatically generated">
            <a:extLst>
              <a:ext uri="{FF2B5EF4-FFF2-40B4-BE49-F238E27FC236}">
                <a16:creationId xmlns:a16="http://schemas.microsoft.com/office/drawing/2014/main" xmlns="" id="{5F0C832A-8509-4F4B-8A35-97CD4BC3543A}"/>
              </a:ext>
            </a:extLst>
          </p:cNvPr>
          <p:cNvPicPr>
            <a:picLocks noChangeAspect="1"/>
          </p:cNvPicPr>
          <p:nvPr/>
        </p:nvPicPr>
        <p:blipFill rotWithShape="1">
          <a:blip r:embed="rId2"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6629397" y="5217530"/>
            <a:ext cx="330945" cy="217800"/>
          </a:xfrm>
          <a:prstGeom prst="rect">
            <a:avLst/>
          </a:prstGeom>
        </p:spPr>
      </p:pic>
      <p:sp>
        <p:nvSpPr>
          <p:cNvPr id="2" name="TextBox 1">
            <a:extLst>
              <a:ext uri="{FF2B5EF4-FFF2-40B4-BE49-F238E27FC236}">
                <a16:creationId xmlns:a16="http://schemas.microsoft.com/office/drawing/2014/main" xmlns="" id="{3ED78828-5BE5-4FCB-9F82-6A047D01B01E}"/>
              </a:ext>
            </a:extLst>
          </p:cNvPr>
          <p:cNvSpPr txBox="1"/>
          <p:nvPr/>
        </p:nvSpPr>
        <p:spPr>
          <a:xfrm>
            <a:off x="381719" y="1072962"/>
            <a:ext cx="5414673" cy="369332"/>
          </a:xfrm>
          <a:prstGeom prst="rect">
            <a:avLst/>
          </a:prstGeom>
          <a:noFill/>
        </p:spPr>
        <p:txBody>
          <a:bodyPr wrap="square" rtlCol="0">
            <a:spAutoFit/>
          </a:bodyPr>
          <a:lstStyle/>
          <a:p>
            <a:r>
              <a:rPr lang="en-ZA" b="1">
                <a:solidFill>
                  <a:schemeClr val="accent1"/>
                </a:solidFill>
              </a:rPr>
              <a:t>New product offering using existing skills</a:t>
            </a:r>
          </a:p>
        </p:txBody>
      </p:sp>
      <p:sp>
        <p:nvSpPr>
          <p:cNvPr id="22" name="TextBox 21">
            <a:extLst>
              <a:ext uri="{FF2B5EF4-FFF2-40B4-BE49-F238E27FC236}">
                <a16:creationId xmlns:a16="http://schemas.microsoft.com/office/drawing/2014/main" xmlns="" id="{718D6F5E-761F-4524-89D5-7B819CE86D9E}"/>
              </a:ext>
            </a:extLst>
          </p:cNvPr>
          <p:cNvSpPr txBox="1"/>
          <p:nvPr/>
        </p:nvSpPr>
        <p:spPr>
          <a:xfrm>
            <a:off x="403953" y="4147342"/>
            <a:ext cx="4652989" cy="369332"/>
          </a:xfrm>
          <a:prstGeom prst="rect">
            <a:avLst/>
          </a:prstGeom>
          <a:noFill/>
        </p:spPr>
        <p:txBody>
          <a:bodyPr wrap="square" rtlCol="0">
            <a:spAutoFit/>
          </a:bodyPr>
          <a:lstStyle/>
          <a:p>
            <a:r>
              <a:rPr lang="en-ZA" b="1">
                <a:solidFill>
                  <a:schemeClr val="accent4">
                    <a:lumMod val="90000"/>
                    <a:lumOff val="10000"/>
                  </a:schemeClr>
                </a:solidFill>
              </a:rPr>
              <a:t>New product offering, new skills</a:t>
            </a:r>
          </a:p>
        </p:txBody>
      </p:sp>
      <p:sp>
        <p:nvSpPr>
          <p:cNvPr id="23" name="TextBox 22">
            <a:extLst>
              <a:ext uri="{FF2B5EF4-FFF2-40B4-BE49-F238E27FC236}">
                <a16:creationId xmlns:a16="http://schemas.microsoft.com/office/drawing/2014/main" xmlns="" id="{758A8367-C20F-4696-9EAF-37431C5F90E4}"/>
              </a:ext>
            </a:extLst>
          </p:cNvPr>
          <p:cNvSpPr txBox="1"/>
          <p:nvPr/>
        </p:nvSpPr>
        <p:spPr>
          <a:xfrm>
            <a:off x="6395608" y="4022072"/>
            <a:ext cx="4652989" cy="369332"/>
          </a:xfrm>
          <a:prstGeom prst="rect">
            <a:avLst/>
          </a:prstGeom>
          <a:noFill/>
        </p:spPr>
        <p:txBody>
          <a:bodyPr wrap="square" rtlCol="0">
            <a:spAutoFit/>
          </a:bodyPr>
          <a:lstStyle/>
          <a:p>
            <a:r>
              <a:rPr lang="en-ZA" b="1">
                <a:solidFill>
                  <a:schemeClr val="accent3">
                    <a:lumMod val="90000"/>
                    <a:lumOff val="10000"/>
                  </a:schemeClr>
                </a:solidFill>
              </a:rPr>
              <a:t>New service offering </a:t>
            </a:r>
          </a:p>
        </p:txBody>
      </p:sp>
      <p:sp>
        <p:nvSpPr>
          <p:cNvPr id="24" name="TextBox 23">
            <a:extLst>
              <a:ext uri="{FF2B5EF4-FFF2-40B4-BE49-F238E27FC236}">
                <a16:creationId xmlns:a16="http://schemas.microsoft.com/office/drawing/2014/main" xmlns="" id="{DA4416E0-5C5D-4779-8929-D18B4DCDCA7A}"/>
              </a:ext>
            </a:extLst>
          </p:cNvPr>
          <p:cNvSpPr txBox="1"/>
          <p:nvPr/>
        </p:nvSpPr>
        <p:spPr>
          <a:xfrm>
            <a:off x="6395608" y="993966"/>
            <a:ext cx="5414673" cy="369332"/>
          </a:xfrm>
          <a:prstGeom prst="rect">
            <a:avLst/>
          </a:prstGeom>
          <a:noFill/>
        </p:spPr>
        <p:txBody>
          <a:bodyPr wrap="square" rtlCol="0">
            <a:spAutoFit/>
          </a:bodyPr>
          <a:lstStyle/>
          <a:p>
            <a:r>
              <a:rPr lang="en-ZA" b="1">
                <a:solidFill>
                  <a:schemeClr val="accent2">
                    <a:lumMod val="75000"/>
                  </a:schemeClr>
                </a:solidFill>
              </a:rPr>
              <a:t>New digital marketing channels</a:t>
            </a:r>
          </a:p>
        </p:txBody>
      </p:sp>
    </p:spTree>
    <p:extLst>
      <p:ext uri="{BB962C8B-B14F-4D97-AF65-F5344CB8AC3E}">
        <p14:creationId xmlns:p14="http://schemas.microsoft.com/office/powerpoint/2010/main" val="17624177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10;&#10;Description automatically generated">
            <a:extLst>
              <a:ext uri="{FF2B5EF4-FFF2-40B4-BE49-F238E27FC236}">
                <a16:creationId xmlns:a16="http://schemas.microsoft.com/office/drawing/2014/main" xmlns="" id="{C05F2072-ED59-4EFA-A6B4-3A6B8C7F6751}"/>
              </a:ext>
            </a:extLst>
          </p:cNvPr>
          <p:cNvPicPr>
            <a:picLocks noChangeAspect="1"/>
          </p:cNvPicPr>
          <p:nvPr/>
        </p:nvPicPr>
        <p:blipFill rotWithShape="1">
          <a:blip r:embed="rId2">
            <a:extLst>
              <a:ext uri="{28A0092B-C50C-407E-A947-70E740481C1C}">
                <a14:useLocalDpi xmlns:a14="http://schemas.microsoft.com/office/drawing/2010/main" val="0"/>
              </a:ext>
            </a:extLst>
          </a:blip>
          <a:srcRect l="10624"/>
          <a:stretch/>
        </p:blipFill>
        <p:spPr>
          <a:xfrm flipH="1">
            <a:off x="-1" y="0"/>
            <a:ext cx="7979229" cy="6858000"/>
          </a:xfrm>
          <a:prstGeom prst="rect">
            <a:avLst/>
          </a:prstGeom>
        </p:spPr>
      </p:pic>
      <p:pic>
        <p:nvPicPr>
          <p:cNvPr id="22" name="Picture 21">
            <a:extLst>
              <a:ext uri="{FF2B5EF4-FFF2-40B4-BE49-F238E27FC236}">
                <a16:creationId xmlns:a16="http://schemas.microsoft.com/office/drawing/2014/main" xmlns="" id="{B6159EAC-56F1-42F9-A662-CA844FE186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5355"/>
          <a:stretch/>
        </p:blipFill>
        <p:spPr>
          <a:xfrm>
            <a:off x="5431594" y="0"/>
            <a:ext cx="3325457" cy="6858000"/>
          </a:xfrm>
          <a:prstGeom prst="rect">
            <a:avLst/>
          </a:prstGeom>
        </p:spPr>
      </p:pic>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23" name="Rectangle: Rounded Corners 22">
            <a:extLst>
              <a:ext uri="{FF2B5EF4-FFF2-40B4-BE49-F238E27FC236}">
                <a16:creationId xmlns:a16="http://schemas.microsoft.com/office/drawing/2014/main" xmlns="" id="{79F3C370-4300-4853-8AC3-22C6E6702CA0}"/>
              </a:ext>
            </a:extLst>
          </p:cNvPr>
          <p:cNvSpPr/>
          <p:nvPr/>
        </p:nvSpPr>
        <p:spPr>
          <a:xfrm>
            <a:off x="6510787" y="869857"/>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4" name="TextBox 23">
            <a:extLst>
              <a:ext uri="{FF2B5EF4-FFF2-40B4-BE49-F238E27FC236}">
                <a16:creationId xmlns:a16="http://schemas.microsoft.com/office/drawing/2014/main" xmlns="" id="{8A15A820-267F-4F21-A27B-6515149BF638}"/>
              </a:ext>
            </a:extLst>
          </p:cNvPr>
          <p:cNvSpPr txBox="1"/>
          <p:nvPr/>
        </p:nvSpPr>
        <p:spPr>
          <a:xfrm>
            <a:off x="6815299" y="962231"/>
            <a:ext cx="4125917"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a:ln>
                  <a:noFill/>
                </a:ln>
                <a:effectLst/>
                <a:uLnTx/>
                <a:uFillTx/>
                <a:latin typeface="Open Sans"/>
                <a:ea typeface="+mn-ea"/>
                <a:cs typeface="+mn-cs"/>
              </a:rPr>
              <a:t>Study overview</a:t>
            </a:r>
          </a:p>
        </p:txBody>
      </p:sp>
      <p:sp>
        <p:nvSpPr>
          <p:cNvPr id="25" name="Rectangle: Rounded Corners 24">
            <a:extLst>
              <a:ext uri="{FF2B5EF4-FFF2-40B4-BE49-F238E27FC236}">
                <a16:creationId xmlns:a16="http://schemas.microsoft.com/office/drawing/2014/main" xmlns="" id="{89F105F9-AAD8-4D6A-92A6-C4BF23380509}"/>
              </a:ext>
            </a:extLst>
          </p:cNvPr>
          <p:cNvSpPr/>
          <p:nvPr/>
        </p:nvSpPr>
        <p:spPr>
          <a:xfrm>
            <a:off x="6510787" y="1767051"/>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7" name="TextBox 26">
            <a:extLst>
              <a:ext uri="{FF2B5EF4-FFF2-40B4-BE49-F238E27FC236}">
                <a16:creationId xmlns:a16="http://schemas.microsoft.com/office/drawing/2014/main" xmlns="" id="{F2A460FB-B9AB-4C75-8E18-9A9B9B8FED87}"/>
              </a:ext>
            </a:extLst>
          </p:cNvPr>
          <p:cNvSpPr txBox="1"/>
          <p:nvPr/>
        </p:nvSpPr>
        <p:spPr>
          <a:xfrm>
            <a:off x="6815299" y="1883302"/>
            <a:ext cx="5029865"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a:ln>
                  <a:noFill/>
                </a:ln>
                <a:effectLst/>
                <a:uLnTx/>
                <a:uFillTx/>
                <a:latin typeface="Open Sans"/>
                <a:ea typeface="+mn-ea"/>
                <a:cs typeface="+mn-cs"/>
              </a:rPr>
              <a:t>Segmentation of MSEs</a:t>
            </a:r>
          </a:p>
        </p:txBody>
      </p:sp>
      <p:sp>
        <p:nvSpPr>
          <p:cNvPr id="28" name="Rectangle: Rounded Corners 27">
            <a:extLst>
              <a:ext uri="{FF2B5EF4-FFF2-40B4-BE49-F238E27FC236}">
                <a16:creationId xmlns:a16="http://schemas.microsoft.com/office/drawing/2014/main" xmlns="" id="{9063B641-B4BD-4FAF-8414-1ED470CA29B3}"/>
              </a:ext>
            </a:extLst>
          </p:cNvPr>
          <p:cNvSpPr/>
          <p:nvPr/>
        </p:nvSpPr>
        <p:spPr>
          <a:xfrm>
            <a:off x="6510787" y="3561439"/>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xmlns="" id="{9CC3CDDB-0CE8-45D4-B36B-C74D0AAE882D}"/>
              </a:ext>
            </a:extLst>
          </p:cNvPr>
          <p:cNvSpPr txBox="1"/>
          <p:nvPr/>
        </p:nvSpPr>
        <p:spPr>
          <a:xfrm>
            <a:off x="6815299" y="3677690"/>
            <a:ext cx="4355928"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dirty="0">
                <a:ln>
                  <a:noFill/>
                </a:ln>
                <a:effectLst/>
                <a:uLnTx/>
                <a:uFillTx/>
                <a:latin typeface="Open Sans"/>
                <a:ea typeface="+mn-ea"/>
                <a:cs typeface="+mn-cs"/>
              </a:rPr>
              <a:t>Impact of COVID-19</a:t>
            </a:r>
          </a:p>
        </p:txBody>
      </p:sp>
      <p:sp>
        <p:nvSpPr>
          <p:cNvPr id="31" name="Rectangle: Rounded Corners 30">
            <a:extLst>
              <a:ext uri="{FF2B5EF4-FFF2-40B4-BE49-F238E27FC236}">
                <a16:creationId xmlns:a16="http://schemas.microsoft.com/office/drawing/2014/main" xmlns="" id="{FA4E5C4D-6ED1-421D-9E95-ECEB7C507709}"/>
              </a:ext>
            </a:extLst>
          </p:cNvPr>
          <p:cNvSpPr/>
          <p:nvPr/>
        </p:nvSpPr>
        <p:spPr>
          <a:xfrm>
            <a:off x="6510787" y="4530327"/>
            <a:ext cx="5256000" cy="648000"/>
          </a:xfrm>
          <a:prstGeom prst="roundRect">
            <a:avLst>
              <a:gd name="adj" fmla="val 233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3" name="TextBox 32">
            <a:extLst>
              <a:ext uri="{FF2B5EF4-FFF2-40B4-BE49-F238E27FC236}">
                <a16:creationId xmlns:a16="http://schemas.microsoft.com/office/drawing/2014/main" xmlns="" id="{03D3D4BB-028E-4672-8BC4-53B0107CB3C4}"/>
              </a:ext>
            </a:extLst>
          </p:cNvPr>
          <p:cNvSpPr txBox="1"/>
          <p:nvPr/>
        </p:nvSpPr>
        <p:spPr>
          <a:xfrm>
            <a:off x="6815299" y="4646578"/>
            <a:ext cx="4185266"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dirty="0">
                <a:ln>
                  <a:noFill/>
                </a:ln>
                <a:solidFill>
                  <a:schemeClr val="bg1"/>
                </a:solidFill>
                <a:effectLst/>
                <a:uLnTx/>
                <a:uFillTx/>
                <a:latin typeface="Open Sans"/>
                <a:ea typeface="+mn-ea"/>
                <a:cs typeface="+mn-cs"/>
              </a:rPr>
              <a:t>Stakeholders’ perspective</a:t>
            </a:r>
          </a:p>
        </p:txBody>
      </p:sp>
      <p:sp>
        <p:nvSpPr>
          <p:cNvPr id="35" name="Rectangle: Rounded Corners 34">
            <a:extLst>
              <a:ext uri="{FF2B5EF4-FFF2-40B4-BE49-F238E27FC236}">
                <a16:creationId xmlns:a16="http://schemas.microsoft.com/office/drawing/2014/main" xmlns="" id="{F2E677BF-658F-4AE9-84BA-9B4478DA50FC}"/>
              </a:ext>
            </a:extLst>
          </p:cNvPr>
          <p:cNvSpPr/>
          <p:nvPr/>
        </p:nvSpPr>
        <p:spPr>
          <a:xfrm>
            <a:off x="6510787" y="2664245"/>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7" name="TextBox 36">
            <a:extLst>
              <a:ext uri="{FF2B5EF4-FFF2-40B4-BE49-F238E27FC236}">
                <a16:creationId xmlns:a16="http://schemas.microsoft.com/office/drawing/2014/main" xmlns="" id="{FC480D7F-2CEA-423E-AA36-2DF1F86DDCDC}"/>
              </a:ext>
            </a:extLst>
          </p:cNvPr>
          <p:cNvSpPr txBox="1"/>
          <p:nvPr/>
        </p:nvSpPr>
        <p:spPr>
          <a:xfrm>
            <a:off x="6815299" y="2779767"/>
            <a:ext cx="4771552" cy="41695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a:ln>
                  <a:noFill/>
                </a:ln>
                <a:effectLst/>
                <a:uLnTx/>
                <a:uFillTx/>
                <a:latin typeface="Open Sans"/>
                <a:ea typeface="+mn-ea"/>
                <a:cs typeface="+mn-cs"/>
              </a:rPr>
              <a:t>Dimensions of formality/informality</a:t>
            </a:r>
          </a:p>
        </p:txBody>
      </p:sp>
      <p:sp>
        <p:nvSpPr>
          <p:cNvPr id="53" name="Rectangle: Rounded Corners 52">
            <a:extLst>
              <a:ext uri="{FF2B5EF4-FFF2-40B4-BE49-F238E27FC236}">
                <a16:creationId xmlns:a16="http://schemas.microsoft.com/office/drawing/2014/main" xmlns="" id="{C91E4250-E9C4-4A4F-985A-92056B974666}"/>
              </a:ext>
            </a:extLst>
          </p:cNvPr>
          <p:cNvSpPr/>
          <p:nvPr/>
        </p:nvSpPr>
        <p:spPr>
          <a:xfrm>
            <a:off x="6510787" y="5427520"/>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4" name="TextBox 53">
            <a:extLst>
              <a:ext uri="{FF2B5EF4-FFF2-40B4-BE49-F238E27FC236}">
                <a16:creationId xmlns:a16="http://schemas.microsoft.com/office/drawing/2014/main" xmlns="" id="{8881D18C-2A0F-438C-97BF-CA127C305FD5}"/>
              </a:ext>
            </a:extLst>
          </p:cNvPr>
          <p:cNvSpPr txBox="1"/>
          <p:nvPr/>
        </p:nvSpPr>
        <p:spPr>
          <a:xfrm>
            <a:off x="6815299" y="5543771"/>
            <a:ext cx="4185268"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ZA" sz="2100">
                <a:solidFill>
                  <a:prstClr val="black"/>
                </a:solidFill>
                <a:latin typeface="Open Sans"/>
              </a:rPr>
              <a:t>Recommendations</a:t>
            </a:r>
            <a:endParaRPr kumimoji="0" lang="en-ZA" sz="21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943304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68A84579-C9E7-42A0-9002-BEB7E2270A5E}"/>
              </a:ext>
            </a:extLst>
          </p:cNvPr>
          <p:cNvSpPr/>
          <p:nvPr/>
        </p:nvSpPr>
        <p:spPr>
          <a:xfrm>
            <a:off x="9318078" y="5588217"/>
            <a:ext cx="1620000" cy="107375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a:xfrm>
            <a:off x="590548" y="6391765"/>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pic>
        <p:nvPicPr>
          <p:cNvPr id="12" name="Picture 11" descr="A close up of a logo&#10;&#10;Description automatically generated">
            <a:extLst>
              <a:ext uri="{FF2B5EF4-FFF2-40B4-BE49-F238E27FC236}">
                <a16:creationId xmlns:a16="http://schemas.microsoft.com/office/drawing/2014/main" xmlns="" id="{A6A9576F-D206-43A2-9333-D9DF83877736}"/>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346998" y="1940812"/>
            <a:ext cx="530820" cy="558121"/>
          </a:xfrm>
          <a:prstGeom prst="rect">
            <a:avLst/>
          </a:prstGeom>
        </p:spPr>
      </p:pic>
      <p:sp>
        <p:nvSpPr>
          <p:cNvPr id="13" name="TextBox 12">
            <a:extLst>
              <a:ext uri="{FF2B5EF4-FFF2-40B4-BE49-F238E27FC236}">
                <a16:creationId xmlns:a16="http://schemas.microsoft.com/office/drawing/2014/main" xmlns="" id="{7B80B443-587C-4C42-B6E0-59EC089FBC1F}"/>
              </a:ext>
            </a:extLst>
          </p:cNvPr>
          <p:cNvSpPr txBox="1"/>
          <p:nvPr/>
        </p:nvSpPr>
        <p:spPr>
          <a:xfrm>
            <a:off x="1172406" y="1947624"/>
            <a:ext cx="306766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prstClr val="black"/>
                </a:solidFill>
                <a:effectLst/>
                <a:uLnTx/>
                <a:uFillTx/>
                <a:latin typeface="Open Sans"/>
                <a:ea typeface="+mn-ea"/>
                <a:cs typeface="+mn-cs"/>
              </a:rPr>
              <a:t>Government compliance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a:ln>
                  <a:noFill/>
                </a:ln>
                <a:solidFill>
                  <a:prstClr val="black"/>
                </a:solidFill>
                <a:effectLst/>
                <a:uLnTx/>
                <a:uFillTx/>
                <a:latin typeface="Open Sans"/>
                <a:ea typeface="+mn-ea"/>
                <a:cs typeface="+mn-cs"/>
              </a:rPr>
              <a:t>(e.g. level of compliance with licensing, registration, certification, tax)</a:t>
            </a:r>
          </a:p>
        </p:txBody>
      </p:sp>
      <p:pic>
        <p:nvPicPr>
          <p:cNvPr id="14" name="Picture 13" descr="A close up of a logo&#10;&#10;Description automatically generated">
            <a:extLst>
              <a:ext uri="{FF2B5EF4-FFF2-40B4-BE49-F238E27FC236}">
                <a16:creationId xmlns:a16="http://schemas.microsoft.com/office/drawing/2014/main" xmlns="" id="{A5092D9E-BAEA-4F94-80DF-EA01C32AFC36}"/>
              </a:ext>
            </a:extLst>
          </p:cNvPr>
          <p:cNvPicPr>
            <a:picLocks noChangeAspect="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7565490" y="3219470"/>
            <a:ext cx="416854" cy="400543"/>
          </a:xfrm>
          <a:prstGeom prst="rect">
            <a:avLst/>
          </a:prstGeom>
        </p:spPr>
      </p:pic>
      <p:sp>
        <p:nvSpPr>
          <p:cNvPr id="15" name="TextBox 14">
            <a:extLst>
              <a:ext uri="{FF2B5EF4-FFF2-40B4-BE49-F238E27FC236}">
                <a16:creationId xmlns:a16="http://schemas.microsoft.com/office/drawing/2014/main" xmlns="" id="{DC3ABEAA-2037-4EA8-A1AC-8F4DEC95D625}"/>
              </a:ext>
            </a:extLst>
          </p:cNvPr>
          <p:cNvSpPr txBox="1"/>
          <p:nvPr/>
        </p:nvSpPr>
        <p:spPr>
          <a:xfrm>
            <a:off x="8157531" y="3114867"/>
            <a:ext cx="2615467" cy="815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prstClr val="black"/>
                </a:solidFill>
                <a:effectLst/>
                <a:uLnTx/>
                <a:uFillTx/>
                <a:latin typeface="Open Sans"/>
                <a:ea typeface="+mn-ea"/>
                <a:cs typeface="+mn-cs"/>
              </a:rPr>
              <a:t>Labour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a:ln>
                  <a:noFill/>
                </a:ln>
                <a:solidFill>
                  <a:prstClr val="black"/>
                </a:solidFill>
                <a:effectLst/>
                <a:uLnTx/>
                <a:uFillTx/>
                <a:latin typeface="Open Sans"/>
                <a:ea typeface="+mn-ea"/>
                <a:cs typeface="+mn-cs"/>
              </a:rPr>
              <a:t>(e.g. size of workforce, trust and relationship based vs  employment contracts, employee benefits)</a:t>
            </a:r>
          </a:p>
        </p:txBody>
      </p:sp>
      <p:pic>
        <p:nvPicPr>
          <p:cNvPr id="16" name="Picture 15" descr="A close up of a logo&#10;&#10;Description automatically generated">
            <a:extLst>
              <a:ext uri="{FF2B5EF4-FFF2-40B4-BE49-F238E27FC236}">
                <a16:creationId xmlns:a16="http://schemas.microsoft.com/office/drawing/2014/main" xmlns="" id="{2BB23CD3-1529-4606-A34E-1CD3019DE073}"/>
              </a:ext>
            </a:extLst>
          </p:cNvPr>
          <p:cNvPicPr>
            <a:picLocks noChangeAspect="1"/>
          </p:cNvPicPr>
          <p:nvPr/>
        </p:nvPicPr>
        <p:blipFill rotWithShape="1">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6560410" y="1978950"/>
            <a:ext cx="530819" cy="509919"/>
          </a:xfrm>
          <a:prstGeom prst="rect">
            <a:avLst/>
          </a:prstGeom>
        </p:spPr>
      </p:pic>
      <p:sp>
        <p:nvSpPr>
          <p:cNvPr id="17" name="TextBox 16">
            <a:extLst>
              <a:ext uri="{FF2B5EF4-FFF2-40B4-BE49-F238E27FC236}">
                <a16:creationId xmlns:a16="http://schemas.microsoft.com/office/drawing/2014/main" xmlns="" id="{A568165D-8E13-4A41-A2E4-EAA741749586}"/>
              </a:ext>
            </a:extLst>
          </p:cNvPr>
          <p:cNvSpPr txBox="1"/>
          <p:nvPr/>
        </p:nvSpPr>
        <p:spPr>
          <a:xfrm>
            <a:off x="7198155" y="1894460"/>
            <a:ext cx="23741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prstClr val="black"/>
                </a:solidFill>
                <a:effectLst/>
                <a:uLnTx/>
                <a:uFillTx/>
                <a:latin typeface="Open Sans"/>
                <a:ea typeface="+mn-ea"/>
                <a:cs typeface="+mn-cs"/>
              </a:rPr>
              <a:t>Business premises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a:ln>
                  <a:noFill/>
                </a:ln>
                <a:solidFill>
                  <a:prstClr val="black"/>
                </a:solidFill>
                <a:effectLst/>
                <a:uLnTx/>
                <a:uFillTx/>
                <a:latin typeface="Open Sans"/>
                <a:ea typeface="+mn-ea"/>
                <a:cs typeface="+mn-cs"/>
              </a:rPr>
              <a:t>(e.g. type of structure, tenure arrangement)</a:t>
            </a:r>
          </a:p>
        </p:txBody>
      </p:sp>
      <p:pic>
        <p:nvPicPr>
          <p:cNvPr id="18" name="Picture 17" descr="A close up of a logo&#10;&#10;Description automatically generated">
            <a:extLst>
              <a:ext uri="{FF2B5EF4-FFF2-40B4-BE49-F238E27FC236}">
                <a16:creationId xmlns:a16="http://schemas.microsoft.com/office/drawing/2014/main" xmlns="" id="{E64EFC88-357D-4CD4-9E39-7788F6B92193}"/>
              </a:ext>
            </a:extLst>
          </p:cNvPr>
          <p:cNvPicPr>
            <a:picLocks noChangeAspect="1"/>
          </p:cNvPicPr>
          <p:nvPr/>
        </p:nvPicPr>
        <p:blipFill rotWithShape="1">
          <a:blip r:embed="rId6"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flipH="1">
            <a:off x="6676625" y="5747402"/>
            <a:ext cx="556409" cy="331699"/>
          </a:xfrm>
          <a:prstGeom prst="rect">
            <a:avLst/>
          </a:prstGeom>
        </p:spPr>
      </p:pic>
      <p:sp>
        <p:nvSpPr>
          <p:cNvPr id="19" name="TextBox 18">
            <a:extLst>
              <a:ext uri="{FF2B5EF4-FFF2-40B4-BE49-F238E27FC236}">
                <a16:creationId xmlns:a16="http://schemas.microsoft.com/office/drawing/2014/main" xmlns="" id="{DA48EDF9-D42E-4B14-95E8-C6CB885123A9}"/>
              </a:ext>
            </a:extLst>
          </p:cNvPr>
          <p:cNvSpPr txBox="1"/>
          <p:nvPr/>
        </p:nvSpPr>
        <p:spPr>
          <a:xfrm>
            <a:off x="6222648" y="6104658"/>
            <a:ext cx="25120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prstClr val="black"/>
                </a:solidFill>
                <a:effectLst/>
                <a:uLnTx/>
                <a:uFillTx/>
                <a:latin typeface="Open Sans"/>
                <a:ea typeface="+mn-ea"/>
                <a:cs typeface="+mn-cs"/>
              </a:rPr>
              <a:t>Suppliers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a:ln>
                  <a:noFill/>
                </a:ln>
                <a:solidFill>
                  <a:prstClr val="black"/>
                </a:solidFill>
                <a:effectLst/>
                <a:uLnTx/>
                <a:uFillTx/>
                <a:latin typeface="Open Sans"/>
                <a:ea typeface="+mn-ea"/>
                <a:cs typeface="+mn-cs"/>
              </a:rPr>
              <a:t>(e.g. type, trust and relationship based vs contracts)</a:t>
            </a:r>
          </a:p>
        </p:txBody>
      </p:sp>
      <p:pic>
        <p:nvPicPr>
          <p:cNvPr id="20" name="Picture 19" descr="A close up of a logo&#10;&#10;Description automatically generated">
            <a:extLst>
              <a:ext uri="{FF2B5EF4-FFF2-40B4-BE49-F238E27FC236}">
                <a16:creationId xmlns:a16="http://schemas.microsoft.com/office/drawing/2014/main" xmlns="" id="{6047A2FB-A401-46CB-A073-B3EE3EF3ADC1}"/>
              </a:ext>
            </a:extLst>
          </p:cNvPr>
          <p:cNvPicPr>
            <a:picLocks noChangeAspect="1"/>
          </p:cNvPicPr>
          <p:nvPr/>
        </p:nvPicPr>
        <p:blipFill rotWithShape="1">
          <a:blip r:embed="rId7"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7643742" y="4729974"/>
            <a:ext cx="472073" cy="403025"/>
          </a:xfrm>
          <a:prstGeom prst="rect">
            <a:avLst/>
          </a:prstGeom>
        </p:spPr>
      </p:pic>
      <p:sp>
        <p:nvSpPr>
          <p:cNvPr id="21" name="TextBox 20">
            <a:extLst>
              <a:ext uri="{FF2B5EF4-FFF2-40B4-BE49-F238E27FC236}">
                <a16:creationId xmlns:a16="http://schemas.microsoft.com/office/drawing/2014/main" xmlns="" id="{CD95259F-6AEC-4E98-9098-2F5B6ABAF877}"/>
              </a:ext>
            </a:extLst>
          </p:cNvPr>
          <p:cNvSpPr txBox="1"/>
          <p:nvPr/>
        </p:nvSpPr>
        <p:spPr>
          <a:xfrm>
            <a:off x="1846556" y="6093607"/>
            <a:ext cx="318285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prstClr val="black"/>
                </a:solidFill>
                <a:effectLst/>
                <a:uLnTx/>
                <a:uFillTx/>
                <a:latin typeface="Open Sans"/>
                <a:ea typeface="+mn-ea"/>
                <a:cs typeface="+mn-cs"/>
              </a:rPr>
              <a:t>Customers</a:t>
            </a:r>
            <a:endParaRPr kumimoji="0" lang="en-ZA" sz="1600" b="1" i="0" u="none" strike="noStrike" kern="1200" cap="none" spc="0" normalizeH="0" baseline="0" noProof="0">
              <a:ln>
                <a:noFill/>
              </a:ln>
              <a:solidFill>
                <a:prstClr val="black"/>
              </a:solidFill>
              <a:effectLst/>
              <a:uLnTx/>
              <a:uFillTx/>
              <a:latin typeface="Open Sans"/>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a:ln>
                  <a:noFill/>
                </a:ln>
                <a:solidFill>
                  <a:prstClr val="black"/>
                </a:solidFill>
                <a:effectLst/>
                <a:uLnTx/>
                <a:uFillTx/>
                <a:latin typeface="Open Sans"/>
                <a:ea typeface="+mn-ea"/>
                <a:cs typeface="+mn-cs"/>
              </a:rPr>
              <a:t>(e.g. type, trust and relationship based vs contracts, digital payments vs cash)</a:t>
            </a:r>
          </a:p>
        </p:txBody>
      </p:sp>
      <p:pic>
        <p:nvPicPr>
          <p:cNvPr id="22" name="Picture 21" descr="A close up of a logo&#10;&#10;Description automatically generated">
            <a:extLst>
              <a:ext uri="{FF2B5EF4-FFF2-40B4-BE49-F238E27FC236}">
                <a16:creationId xmlns:a16="http://schemas.microsoft.com/office/drawing/2014/main" xmlns="" id="{57545E3C-13D3-4D8A-95AD-44287D768C1E}"/>
              </a:ext>
            </a:extLst>
          </p:cNvPr>
          <p:cNvPicPr>
            <a:picLocks noChangeAspect="1"/>
          </p:cNvPicPr>
          <p:nvPr/>
        </p:nvPicPr>
        <p:blipFill rotWithShape="1">
          <a:blip r:embed="rId8"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3366781" y="4632319"/>
            <a:ext cx="452773" cy="380360"/>
          </a:xfrm>
          <a:prstGeom prst="rect">
            <a:avLst/>
          </a:prstGeom>
          <a:ln>
            <a:noFill/>
          </a:ln>
        </p:spPr>
      </p:pic>
      <p:sp>
        <p:nvSpPr>
          <p:cNvPr id="23" name="TextBox 22">
            <a:extLst>
              <a:ext uri="{FF2B5EF4-FFF2-40B4-BE49-F238E27FC236}">
                <a16:creationId xmlns:a16="http://schemas.microsoft.com/office/drawing/2014/main" xmlns="" id="{C38B8AA5-CF81-4C85-8FFD-8B3DE99152A0}"/>
              </a:ext>
            </a:extLst>
          </p:cNvPr>
          <p:cNvSpPr txBox="1"/>
          <p:nvPr/>
        </p:nvSpPr>
        <p:spPr>
          <a:xfrm>
            <a:off x="1479690" y="4535555"/>
            <a:ext cx="179949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a:ln>
                  <a:noFill/>
                </a:ln>
                <a:solidFill>
                  <a:prstClr val="black"/>
                </a:solidFill>
                <a:effectLst/>
                <a:uLnTx/>
                <a:uFillTx/>
                <a:latin typeface="Open Sans"/>
                <a:ea typeface="+mn-ea"/>
                <a:cs typeface="+mn-cs"/>
              </a:rPr>
              <a:t>Record keeping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a:ln>
                  <a:noFill/>
                </a:ln>
                <a:solidFill>
                  <a:prstClr val="black"/>
                </a:solidFill>
                <a:effectLst/>
                <a:uLnTx/>
                <a:uFillTx/>
                <a:latin typeface="Open Sans"/>
                <a:ea typeface="+mn-ea"/>
                <a:cs typeface="+mn-cs"/>
              </a:rPr>
              <a:t>(e.g. sales data, profit &amp; loss statements)</a:t>
            </a:r>
          </a:p>
        </p:txBody>
      </p:sp>
      <p:sp>
        <p:nvSpPr>
          <p:cNvPr id="25" name="TextBox 24">
            <a:extLst>
              <a:ext uri="{FF2B5EF4-FFF2-40B4-BE49-F238E27FC236}">
                <a16:creationId xmlns:a16="http://schemas.microsoft.com/office/drawing/2014/main" xmlns="" id="{3A5EA262-FD63-4198-B29E-D8A01135601D}"/>
              </a:ext>
            </a:extLst>
          </p:cNvPr>
          <p:cNvSpPr txBox="1"/>
          <p:nvPr/>
        </p:nvSpPr>
        <p:spPr>
          <a:xfrm>
            <a:off x="8260930" y="4661983"/>
            <a:ext cx="25120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prstClr val="black"/>
                </a:solidFill>
                <a:effectLst/>
                <a:uLnTx/>
                <a:uFillTx/>
                <a:latin typeface="Open Sans"/>
                <a:ea typeface="+mn-ea"/>
                <a:cs typeface="+mn-cs"/>
              </a:rPr>
              <a:t>Financial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dirty="0">
                <a:ln>
                  <a:noFill/>
                </a:ln>
                <a:solidFill>
                  <a:prstClr val="black"/>
                </a:solidFill>
                <a:effectLst/>
                <a:uLnTx/>
                <a:uFillTx/>
                <a:latin typeface="Open Sans"/>
                <a:ea typeface="+mn-ea"/>
                <a:cs typeface="+mn-cs"/>
              </a:rPr>
              <a:t>(e.g. Banks, SACCO s, Informal groups, Friends and family)</a:t>
            </a:r>
          </a:p>
        </p:txBody>
      </p:sp>
      <p:pic>
        <p:nvPicPr>
          <p:cNvPr id="26" name="Picture 25" descr="A close up of a logo&#10;&#10;Description automatically generated">
            <a:extLst>
              <a:ext uri="{FF2B5EF4-FFF2-40B4-BE49-F238E27FC236}">
                <a16:creationId xmlns:a16="http://schemas.microsoft.com/office/drawing/2014/main" xmlns="" id="{74A4D372-5FE2-4662-A676-480F14001E19}"/>
              </a:ext>
            </a:extLst>
          </p:cNvPr>
          <p:cNvPicPr>
            <a:picLocks noChangeAspect="1"/>
          </p:cNvPicPr>
          <p:nvPr/>
        </p:nvPicPr>
        <p:blipFill rotWithShape="1">
          <a:blip r:embed="rId9"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3342717" y="3219470"/>
            <a:ext cx="534982" cy="437982"/>
          </a:xfrm>
          <a:prstGeom prst="rect">
            <a:avLst/>
          </a:prstGeom>
        </p:spPr>
      </p:pic>
      <p:sp>
        <p:nvSpPr>
          <p:cNvPr id="27" name="TextBox 26">
            <a:extLst>
              <a:ext uri="{FF2B5EF4-FFF2-40B4-BE49-F238E27FC236}">
                <a16:creationId xmlns:a16="http://schemas.microsoft.com/office/drawing/2014/main" xmlns="" id="{3AE13465-3A80-4605-BBAC-17FA1C37A63D}"/>
              </a:ext>
            </a:extLst>
          </p:cNvPr>
          <p:cNvSpPr txBox="1"/>
          <p:nvPr/>
        </p:nvSpPr>
        <p:spPr>
          <a:xfrm>
            <a:off x="693798" y="3081200"/>
            <a:ext cx="2561325"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prstClr val="black"/>
                </a:solidFill>
                <a:effectLst/>
                <a:uLnTx/>
                <a:uFillTx/>
                <a:latin typeface="Open Sans"/>
                <a:ea typeface="+mn-ea"/>
                <a:cs typeface="+mn-cs"/>
              </a:rPr>
              <a:t>Business associations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(e.g. member of registered business association)</a:t>
            </a:r>
          </a:p>
        </p:txBody>
      </p:sp>
      <p:pic>
        <p:nvPicPr>
          <p:cNvPr id="41" name="Picture 40">
            <a:extLst>
              <a:ext uri="{FF2B5EF4-FFF2-40B4-BE49-F238E27FC236}">
                <a16:creationId xmlns:a16="http://schemas.microsoft.com/office/drawing/2014/main" xmlns="" id="{50FFB849-B074-4BB6-800A-D399EEC777B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32486" y="2472726"/>
            <a:ext cx="3426132" cy="3421438"/>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xmlns="" id="{72F0F8EE-7AA5-41E4-94C2-E508E0DA6EFB}"/>
              </a:ext>
            </a:extLst>
          </p:cNvPr>
          <p:cNvPicPr>
            <a:picLocks noChangeAspect="1"/>
          </p:cNvPicPr>
          <p:nvPr/>
        </p:nvPicPr>
        <p:blipFill rotWithShape="1">
          <a:blip r:embed="rId11"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224914" y="5588217"/>
            <a:ext cx="600559" cy="501816"/>
          </a:xfrm>
          <a:prstGeom prst="rect">
            <a:avLst/>
          </a:prstGeom>
        </p:spPr>
      </p:pic>
      <p:sp>
        <p:nvSpPr>
          <p:cNvPr id="2" name="TextBox 1">
            <a:extLst>
              <a:ext uri="{FF2B5EF4-FFF2-40B4-BE49-F238E27FC236}">
                <a16:creationId xmlns:a16="http://schemas.microsoft.com/office/drawing/2014/main" xmlns="" id="{442661AB-07ED-4EDE-BB1C-7D426692BE36}"/>
              </a:ext>
            </a:extLst>
          </p:cNvPr>
          <p:cNvSpPr txBox="1"/>
          <p:nvPr/>
        </p:nvSpPr>
        <p:spPr>
          <a:xfrm>
            <a:off x="5400885" y="2271857"/>
            <a:ext cx="65451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000" b="0" i="1" u="none" strike="noStrike" kern="1200" cap="none" spc="0" normalizeH="0" baseline="0" noProof="0">
                <a:ln>
                  <a:noFill/>
                </a:ln>
                <a:solidFill>
                  <a:prstClr val="black"/>
                </a:solidFill>
                <a:effectLst/>
                <a:uLnTx/>
                <a:uFillTx/>
                <a:latin typeface="Open Sans"/>
                <a:ea typeface="+mn-ea"/>
                <a:cs typeface="+mn-cs"/>
              </a:rPr>
              <a:t>High</a:t>
            </a:r>
          </a:p>
        </p:txBody>
      </p:sp>
      <p:sp>
        <p:nvSpPr>
          <p:cNvPr id="4" name="TextBox 3">
            <a:extLst>
              <a:ext uri="{FF2B5EF4-FFF2-40B4-BE49-F238E27FC236}">
                <a16:creationId xmlns:a16="http://schemas.microsoft.com/office/drawing/2014/main" xmlns="" id="{BBAB7735-38C0-4622-AC20-31330B6FB103}"/>
              </a:ext>
            </a:extLst>
          </p:cNvPr>
          <p:cNvSpPr txBox="1"/>
          <p:nvPr/>
        </p:nvSpPr>
        <p:spPr>
          <a:xfrm>
            <a:off x="9344469" y="6170033"/>
            <a:ext cx="23034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a:ln>
                  <a:noFill/>
                </a:ln>
                <a:solidFill>
                  <a:srgbClr val="8B0E3A"/>
                </a:solidFill>
                <a:effectLst/>
                <a:uLnTx/>
                <a:uFillTx/>
                <a:latin typeface="Open Sans"/>
                <a:ea typeface="+mn-ea"/>
                <a:cs typeface="+mn-cs"/>
              </a:rPr>
              <a:t>Informal</a:t>
            </a:r>
          </a:p>
        </p:txBody>
      </p:sp>
      <p:sp>
        <p:nvSpPr>
          <p:cNvPr id="7" name="TextBox 6">
            <a:extLst>
              <a:ext uri="{FF2B5EF4-FFF2-40B4-BE49-F238E27FC236}">
                <a16:creationId xmlns:a16="http://schemas.microsoft.com/office/drawing/2014/main" xmlns="" id="{6F10C030-F24B-416D-A025-FF073CD68649}"/>
              </a:ext>
            </a:extLst>
          </p:cNvPr>
          <p:cNvSpPr txBox="1"/>
          <p:nvPr/>
        </p:nvSpPr>
        <p:spPr>
          <a:xfrm>
            <a:off x="9344469" y="5647450"/>
            <a:ext cx="23034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a:ln>
                  <a:noFill/>
                </a:ln>
                <a:solidFill>
                  <a:srgbClr val="001E28">
                    <a:lumMod val="90000"/>
                    <a:lumOff val="10000"/>
                  </a:srgbClr>
                </a:solidFill>
                <a:effectLst/>
                <a:uLnTx/>
                <a:uFillTx/>
                <a:latin typeface="Open Sans"/>
                <a:ea typeface="+mn-ea"/>
                <a:cs typeface="+mn-cs"/>
              </a:rPr>
              <a:t>Formal</a:t>
            </a:r>
          </a:p>
        </p:txBody>
      </p:sp>
      <p:cxnSp>
        <p:nvCxnSpPr>
          <p:cNvPr id="42" name="Straight Connector 41">
            <a:extLst>
              <a:ext uri="{FF2B5EF4-FFF2-40B4-BE49-F238E27FC236}">
                <a16:creationId xmlns:a16="http://schemas.microsoft.com/office/drawing/2014/main" xmlns="" id="{6411A4AD-4684-42BA-9EEE-F5C94984D311}"/>
              </a:ext>
            </a:extLst>
          </p:cNvPr>
          <p:cNvCxnSpPr>
            <a:cxnSpLocks/>
            <a:stCxn id="39" idx="0"/>
            <a:endCxn id="9" idx="2"/>
          </p:cNvCxnSpPr>
          <p:nvPr/>
        </p:nvCxnSpPr>
        <p:spPr>
          <a:xfrm flipV="1">
            <a:off x="4062855" y="3189125"/>
            <a:ext cx="1222500" cy="230385"/>
          </a:xfrm>
          <a:prstGeom prst="line">
            <a:avLst/>
          </a:prstGeom>
          <a:ln w="38100">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731E2F42-10BC-41B9-AD0C-89A027C4B059}"/>
              </a:ext>
            </a:extLst>
          </p:cNvPr>
          <p:cNvCxnSpPr>
            <a:cxnSpLocks/>
            <a:stCxn id="10" idx="6"/>
            <a:endCxn id="9" idx="6"/>
          </p:cNvCxnSpPr>
          <p:nvPr/>
        </p:nvCxnSpPr>
        <p:spPr>
          <a:xfrm flipH="1">
            <a:off x="5393355" y="3168867"/>
            <a:ext cx="796761" cy="20258"/>
          </a:xfrm>
          <a:prstGeom prst="line">
            <a:avLst/>
          </a:prstGeom>
          <a:ln w="38100">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D4ABC9E3-40B8-4BAE-9308-D702DFE6A2EE}"/>
              </a:ext>
            </a:extLst>
          </p:cNvPr>
          <p:cNvCxnSpPr>
            <a:cxnSpLocks/>
            <a:stCxn id="11" idx="1"/>
            <a:endCxn id="10" idx="6"/>
          </p:cNvCxnSpPr>
          <p:nvPr/>
        </p:nvCxnSpPr>
        <p:spPr>
          <a:xfrm flipH="1" flipV="1">
            <a:off x="6190116" y="3168867"/>
            <a:ext cx="171823" cy="673965"/>
          </a:xfrm>
          <a:prstGeom prst="line">
            <a:avLst/>
          </a:prstGeom>
          <a:ln w="38100">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B23825F0-9037-4AD4-8A3A-0CC05A23EB60}"/>
              </a:ext>
            </a:extLst>
          </p:cNvPr>
          <p:cNvCxnSpPr>
            <a:cxnSpLocks/>
            <a:stCxn id="31" idx="1"/>
            <a:endCxn id="11" idx="5"/>
          </p:cNvCxnSpPr>
          <p:nvPr/>
        </p:nvCxnSpPr>
        <p:spPr>
          <a:xfrm flipH="1" flipV="1">
            <a:off x="6438307" y="3919200"/>
            <a:ext cx="896136" cy="859435"/>
          </a:xfrm>
          <a:prstGeom prst="line">
            <a:avLst/>
          </a:prstGeom>
          <a:ln w="38100">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5D58FD92-CD2E-4E74-B108-3DEBD006C7F4}"/>
              </a:ext>
            </a:extLst>
          </p:cNvPr>
          <p:cNvCxnSpPr>
            <a:cxnSpLocks/>
            <a:stCxn id="31" idx="3"/>
            <a:endCxn id="33" idx="6"/>
          </p:cNvCxnSpPr>
          <p:nvPr/>
        </p:nvCxnSpPr>
        <p:spPr>
          <a:xfrm flipH="1">
            <a:off x="6174715" y="4855003"/>
            <a:ext cx="1159728" cy="303130"/>
          </a:xfrm>
          <a:prstGeom prst="line">
            <a:avLst/>
          </a:prstGeom>
          <a:ln w="38100">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9A999E1F-BA14-4700-B5DD-15D63F3CC6BB}"/>
              </a:ext>
            </a:extLst>
          </p:cNvPr>
          <p:cNvCxnSpPr>
            <a:cxnSpLocks/>
            <a:stCxn id="35" idx="6"/>
            <a:endCxn id="33" idx="3"/>
          </p:cNvCxnSpPr>
          <p:nvPr/>
        </p:nvCxnSpPr>
        <p:spPr>
          <a:xfrm>
            <a:off x="5346317" y="5176065"/>
            <a:ext cx="736214" cy="20252"/>
          </a:xfrm>
          <a:prstGeom prst="line">
            <a:avLst/>
          </a:prstGeom>
          <a:ln w="38100">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F673E311-BD09-4377-AEE0-2E0BA84009C0}"/>
              </a:ext>
            </a:extLst>
          </p:cNvPr>
          <p:cNvCxnSpPr>
            <a:cxnSpLocks/>
            <a:stCxn id="35" idx="2"/>
            <a:endCxn id="37" idx="5"/>
          </p:cNvCxnSpPr>
          <p:nvPr/>
        </p:nvCxnSpPr>
        <p:spPr>
          <a:xfrm flipH="1" flipV="1">
            <a:off x="5013549" y="4531265"/>
            <a:ext cx="224768" cy="644800"/>
          </a:xfrm>
          <a:prstGeom prst="line">
            <a:avLst/>
          </a:prstGeom>
          <a:ln w="38100">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60C95100-E9D5-4A85-AB81-9E180FC5D899}"/>
              </a:ext>
            </a:extLst>
          </p:cNvPr>
          <p:cNvCxnSpPr>
            <a:cxnSpLocks/>
            <a:stCxn id="37" idx="0"/>
            <a:endCxn id="39" idx="5"/>
          </p:cNvCxnSpPr>
          <p:nvPr/>
        </p:nvCxnSpPr>
        <p:spPr>
          <a:xfrm flipH="1" flipV="1">
            <a:off x="4101039" y="3511694"/>
            <a:ext cx="874326" cy="927387"/>
          </a:xfrm>
          <a:prstGeom prst="line">
            <a:avLst/>
          </a:prstGeom>
          <a:ln w="38100">
            <a:solidFill>
              <a:schemeClr val="accent4">
                <a:lumMod val="90000"/>
                <a:lumOff val="10000"/>
                <a:alpha val="41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xmlns="" id="{361FA087-680B-4774-828C-4CA0B96929A1}"/>
              </a:ext>
            </a:extLst>
          </p:cNvPr>
          <p:cNvSpPr/>
          <p:nvPr/>
        </p:nvSpPr>
        <p:spPr>
          <a:xfrm>
            <a:off x="5285355" y="3135125"/>
            <a:ext cx="108000" cy="108000"/>
          </a:xfrm>
          <a:prstGeom prst="ellipse">
            <a:avLst/>
          </a:prstGeom>
          <a:solidFill>
            <a:schemeClr val="accent4">
              <a:lumMod val="90000"/>
              <a:lumOff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1E28">
                  <a:lumMod val="90000"/>
                  <a:lumOff val="10000"/>
                </a:srgbClr>
              </a:solidFill>
              <a:effectLst/>
              <a:uLnTx/>
              <a:uFillTx/>
              <a:latin typeface="Open Sans"/>
              <a:ea typeface="+mn-ea"/>
              <a:cs typeface="+mn-cs"/>
            </a:endParaRPr>
          </a:p>
        </p:txBody>
      </p:sp>
      <p:sp>
        <p:nvSpPr>
          <p:cNvPr id="10" name="Oval 9">
            <a:extLst>
              <a:ext uri="{FF2B5EF4-FFF2-40B4-BE49-F238E27FC236}">
                <a16:creationId xmlns:a16="http://schemas.microsoft.com/office/drawing/2014/main" xmlns="" id="{B2B38315-F5B3-467A-A059-19F5FE594EEC}"/>
              </a:ext>
            </a:extLst>
          </p:cNvPr>
          <p:cNvSpPr/>
          <p:nvPr/>
        </p:nvSpPr>
        <p:spPr>
          <a:xfrm>
            <a:off x="6082116" y="3114867"/>
            <a:ext cx="108000" cy="108000"/>
          </a:xfrm>
          <a:prstGeom prst="ellipse">
            <a:avLst/>
          </a:prstGeom>
          <a:solidFill>
            <a:schemeClr val="accent4">
              <a:lumMod val="90000"/>
              <a:lumOff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1E28">
                  <a:lumMod val="90000"/>
                  <a:lumOff val="10000"/>
                </a:srgbClr>
              </a:solidFill>
              <a:effectLst/>
              <a:uLnTx/>
              <a:uFillTx/>
              <a:latin typeface="Open Sans"/>
              <a:ea typeface="+mn-ea"/>
              <a:cs typeface="+mn-cs"/>
            </a:endParaRPr>
          </a:p>
        </p:txBody>
      </p:sp>
      <p:sp>
        <p:nvSpPr>
          <p:cNvPr id="11" name="Oval 10">
            <a:extLst>
              <a:ext uri="{FF2B5EF4-FFF2-40B4-BE49-F238E27FC236}">
                <a16:creationId xmlns:a16="http://schemas.microsoft.com/office/drawing/2014/main" xmlns="" id="{D036062B-8378-4CC1-A9C5-3B5F58BCEE04}"/>
              </a:ext>
            </a:extLst>
          </p:cNvPr>
          <p:cNvSpPr/>
          <p:nvPr/>
        </p:nvSpPr>
        <p:spPr>
          <a:xfrm>
            <a:off x="6346123" y="3827016"/>
            <a:ext cx="108000" cy="108000"/>
          </a:xfrm>
          <a:prstGeom prst="ellipse">
            <a:avLst/>
          </a:prstGeom>
          <a:solidFill>
            <a:schemeClr val="accent4">
              <a:lumMod val="90000"/>
              <a:lumOff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1E28">
                  <a:lumMod val="90000"/>
                  <a:lumOff val="10000"/>
                </a:srgbClr>
              </a:solidFill>
              <a:effectLst/>
              <a:uLnTx/>
              <a:uFillTx/>
              <a:latin typeface="Open Sans"/>
              <a:ea typeface="+mn-ea"/>
              <a:cs typeface="+mn-cs"/>
            </a:endParaRPr>
          </a:p>
        </p:txBody>
      </p:sp>
      <p:sp>
        <p:nvSpPr>
          <p:cNvPr id="31" name="Oval 30">
            <a:extLst>
              <a:ext uri="{FF2B5EF4-FFF2-40B4-BE49-F238E27FC236}">
                <a16:creationId xmlns:a16="http://schemas.microsoft.com/office/drawing/2014/main" xmlns="" id="{09FFCB49-A73D-4F3A-B2C7-9A9F649F91D2}"/>
              </a:ext>
            </a:extLst>
          </p:cNvPr>
          <p:cNvSpPr/>
          <p:nvPr/>
        </p:nvSpPr>
        <p:spPr>
          <a:xfrm>
            <a:off x="7318627" y="4762819"/>
            <a:ext cx="108000" cy="108000"/>
          </a:xfrm>
          <a:prstGeom prst="ellipse">
            <a:avLst/>
          </a:prstGeom>
          <a:solidFill>
            <a:schemeClr val="accent4">
              <a:lumMod val="90000"/>
              <a:lumOff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1E28">
                  <a:lumMod val="90000"/>
                  <a:lumOff val="10000"/>
                </a:srgbClr>
              </a:solidFill>
              <a:effectLst/>
              <a:uLnTx/>
              <a:uFillTx/>
              <a:latin typeface="Open Sans"/>
              <a:ea typeface="+mn-ea"/>
              <a:cs typeface="+mn-cs"/>
            </a:endParaRPr>
          </a:p>
        </p:txBody>
      </p:sp>
      <p:sp>
        <p:nvSpPr>
          <p:cNvPr id="33" name="Oval 32">
            <a:extLst>
              <a:ext uri="{FF2B5EF4-FFF2-40B4-BE49-F238E27FC236}">
                <a16:creationId xmlns:a16="http://schemas.microsoft.com/office/drawing/2014/main" xmlns="" id="{A4DDD9CB-4AD0-48FD-A99C-F2F43BAD315C}"/>
              </a:ext>
            </a:extLst>
          </p:cNvPr>
          <p:cNvSpPr/>
          <p:nvPr/>
        </p:nvSpPr>
        <p:spPr>
          <a:xfrm>
            <a:off x="6066715" y="5104133"/>
            <a:ext cx="108000" cy="108000"/>
          </a:xfrm>
          <a:prstGeom prst="ellipse">
            <a:avLst/>
          </a:prstGeom>
          <a:solidFill>
            <a:schemeClr val="accent4">
              <a:lumMod val="90000"/>
              <a:lumOff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1E28">
                  <a:lumMod val="90000"/>
                  <a:lumOff val="10000"/>
                </a:srgbClr>
              </a:solidFill>
              <a:effectLst/>
              <a:uLnTx/>
              <a:uFillTx/>
              <a:latin typeface="Open Sans"/>
              <a:ea typeface="+mn-ea"/>
              <a:cs typeface="+mn-cs"/>
            </a:endParaRPr>
          </a:p>
        </p:txBody>
      </p:sp>
      <p:sp>
        <p:nvSpPr>
          <p:cNvPr id="35" name="Oval 34">
            <a:extLst>
              <a:ext uri="{FF2B5EF4-FFF2-40B4-BE49-F238E27FC236}">
                <a16:creationId xmlns:a16="http://schemas.microsoft.com/office/drawing/2014/main" xmlns="" id="{A9552540-8E43-4C90-A3E3-D3E006D34BCF}"/>
              </a:ext>
            </a:extLst>
          </p:cNvPr>
          <p:cNvSpPr/>
          <p:nvPr/>
        </p:nvSpPr>
        <p:spPr>
          <a:xfrm>
            <a:off x="5238317" y="5122065"/>
            <a:ext cx="108000" cy="108000"/>
          </a:xfrm>
          <a:prstGeom prst="ellipse">
            <a:avLst/>
          </a:prstGeom>
          <a:solidFill>
            <a:schemeClr val="accent4">
              <a:lumMod val="90000"/>
              <a:lumOff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1E28">
                  <a:lumMod val="90000"/>
                  <a:lumOff val="10000"/>
                </a:srgbClr>
              </a:solidFill>
              <a:effectLst/>
              <a:uLnTx/>
              <a:uFillTx/>
              <a:latin typeface="Open Sans"/>
              <a:ea typeface="+mn-ea"/>
              <a:cs typeface="+mn-cs"/>
            </a:endParaRPr>
          </a:p>
        </p:txBody>
      </p:sp>
      <p:sp>
        <p:nvSpPr>
          <p:cNvPr id="37" name="Oval 36">
            <a:extLst>
              <a:ext uri="{FF2B5EF4-FFF2-40B4-BE49-F238E27FC236}">
                <a16:creationId xmlns:a16="http://schemas.microsoft.com/office/drawing/2014/main" xmlns="" id="{E73F3E33-EBBD-49A4-ACBD-C9C986445912}"/>
              </a:ext>
            </a:extLst>
          </p:cNvPr>
          <p:cNvSpPr/>
          <p:nvPr/>
        </p:nvSpPr>
        <p:spPr>
          <a:xfrm>
            <a:off x="4921365" y="4439081"/>
            <a:ext cx="108000" cy="108000"/>
          </a:xfrm>
          <a:prstGeom prst="ellipse">
            <a:avLst/>
          </a:prstGeom>
          <a:solidFill>
            <a:schemeClr val="accent4">
              <a:lumMod val="90000"/>
              <a:lumOff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1E28">
                  <a:lumMod val="90000"/>
                  <a:lumOff val="10000"/>
                </a:srgbClr>
              </a:solidFill>
              <a:effectLst/>
              <a:uLnTx/>
              <a:uFillTx/>
              <a:latin typeface="Open Sans"/>
              <a:ea typeface="+mn-ea"/>
              <a:cs typeface="+mn-cs"/>
            </a:endParaRPr>
          </a:p>
        </p:txBody>
      </p:sp>
      <p:sp>
        <p:nvSpPr>
          <p:cNvPr id="39" name="Oval 38">
            <a:extLst>
              <a:ext uri="{FF2B5EF4-FFF2-40B4-BE49-F238E27FC236}">
                <a16:creationId xmlns:a16="http://schemas.microsoft.com/office/drawing/2014/main" xmlns="" id="{5D59A984-6FCF-476A-BB8A-E014FCBC78C5}"/>
              </a:ext>
            </a:extLst>
          </p:cNvPr>
          <p:cNvSpPr/>
          <p:nvPr/>
        </p:nvSpPr>
        <p:spPr>
          <a:xfrm>
            <a:off x="4008855" y="3419510"/>
            <a:ext cx="108000" cy="108000"/>
          </a:xfrm>
          <a:prstGeom prst="ellipse">
            <a:avLst/>
          </a:prstGeom>
          <a:solidFill>
            <a:schemeClr val="accent4">
              <a:lumMod val="90000"/>
              <a:lumOff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1E28">
                  <a:lumMod val="90000"/>
                  <a:lumOff val="10000"/>
                </a:srgbClr>
              </a:solidFill>
              <a:effectLst/>
              <a:uLnTx/>
              <a:uFillTx/>
              <a:latin typeface="Open Sans"/>
              <a:ea typeface="+mn-ea"/>
              <a:cs typeface="+mn-cs"/>
            </a:endParaRPr>
          </a:p>
        </p:txBody>
      </p:sp>
      <p:sp>
        <p:nvSpPr>
          <p:cNvPr id="73" name="Oval 72">
            <a:extLst>
              <a:ext uri="{FF2B5EF4-FFF2-40B4-BE49-F238E27FC236}">
                <a16:creationId xmlns:a16="http://schemas.microsoft.com/office/drawing/2014/main" xmlns="" id="{239B8F90-FE47-4BD2-A9E6-79625FE62A22}"/>
              </a:ext>
            </a:extLst>
          </p:cNvPr>
          <p:cNvSpPr/>
          <p:nvPr/>
        </p:nvSpPr>
        <p:spPr>
          <a:xfrm>
            <a:off x="4981271" y="2456239"/>
            <a:ext cx="108000" cy="108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1E28">
                  <a:lumMod val="90000"/>
                  <a:lumOff val="10000"/>
                </a:srgbClr>
              </a:solidFill>
              <a:effectLst/>
              <a:uLnTx/>
              <a:uFillTx/>
              <a:latin typeface="Open Sans"/>
              <a:ea typeface="+mn-ea"/>
              <a:cs typeface="+mn-cs"/>
            </a:endParaRPr>
          </a:p>
        </p:txBody>
      </p:sp>
      <p:sp>
        <p:nvSpPr>
          <p:cNvPr id="80" name="Oval 79">
            <a:extLst>
              <a:ext uri="{FF2B5EF4-FFF2-40B4-BE49-F238E27FC236}">
                <a16:creationId xmlns:a16="http://schemas.microsoft.com/office/drawing/2014/main" xmlns="" id="{7A79A368-B96B-4F94-B698-8C184AAB2D9D}"/>
              </a:ext>
            </a:extLst>
          </p:cNvPr>
          <p:cNvSpPr/>
          <p:nvPr/>
        </p:nvSpPr>
        <p:spPr>
          <a:xfrm>
            <a:off x="6246860" y="2744377"/>
            <a:ext cx="108000" cy="108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1E28">
                  <a:lumMod val="90000"/>
                  <a:lumOff val="10000"/>
                </a:srgbClr>
              </a:solidFill>
              <a:effectLst/>
              <a:uLnTx/>
              <a:uFillTx/>
              <a:latin typeface="Open Sans"/>
              <a:ea typeface="+mn-ea"/>
              <a:cs typeface="+mn-cs"/>
            </a:endParaRPr>
          </a:p>
        </p:txBody>
      </p:sp>
      <p:sp>
        <p:nvSpPr>
          <p:cNvPr id="82" name="Oval 81">
            <a:extLst>
              <a:ext uri="{FF2B5EF4-FFF2-40B4-BE49-F238E27FC236}">
                <a16:creationId xmlns:a16="http://schemas.microsoft.com/office/drawing/2014/main" xmlns="" id="{13A2ECE3-B804-47E9-AB41-53E09DC8FD06}"/>
              </a:ext>
            </a:extLst>
          </p:cNvPr>
          <p:cNvSpPr/>
          <p:nvPr/>
        </p:nvSpPr>
        <p:spPr>
          <a:xfrm>
            <a:off x="7348421" y="3446290"/>
            <a:ext cx="108000" cy="108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1E28">
                  <a:lumMod val="90000"/>
                  <a:lumOff val="10000"/>
                </a:srgbClr>
              </a:solidFill>
              <a:effectLst/>
              <a:uLnTx/>
              <a:uFillTx/>
              <a:latin typeface="Open Sans"/>
              <a:ea typeface="+mn-ea"/>
              <a:cs typeface="+mn-cs"/>
            </a:endParaRPr>
          </a:p>
        </p:txBody>
      </p:sp>
      <p:sp>
        <p:nvSpPr>
          <p:cNvPr id="84" name="Oval 83">
            <a:extLst>
              <a:ext uri="{FF2B5EF4-FFF2-40B4-BE49-F238E27FC236}">
                <a16:creationId xmlns:a16="http://schemas.microsoft.com/office/drawing/2014/main" xmlns="" id="{2798F8B4-4722-46F9-A2C9-86721017ACDF}"/>
              </a:ext>
            </a:extLst>
          </p:cNvPr>
          <p:cNvSpPr/>
          <p:nvPr/>
        </p:nvSpPr>
        <p:spPr>
          <a:xfrm>
            <a:off x="7251126" y="4740639"/>
            <a:ext cx="108000" cy="108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1E28">
                  <a:lumMod val="90000"/>
                  <a:lumOff val="10000"/>
                </a:srgbClr>
              </a:solidFill>
              <a:effectLst/>
              <a:uLnTx/>
              <a:uFillTx/>
              <a:latin typeface="Open Sans"/>
              <a:ea typeface="+mn-ea"/>
              <a:cs typeface="+mn-cs"/>
            </a:endParaRPr>
          </a:p>
        </p:txBody>
      </p:sp>
      <p:sp>
        <p:nvSpPr>
          <p:cNvPr id="86" name="Oval 85">
            <a:extLst>
              <a:ext uri="{FF2B5EF4-FFF2-40B4-BE49-F238E27FC236}">
                <a16:creationId xmlns:a16="http://schemas.microsoft.com/office/drawing/2014/main" xmlns="" id="{91487DEA-DAFC-4AE8-886C-0318F5336887}"/>
              </a:ext>
            </a:extLst>
          </p:cNvPr>
          <p:cNvSpPr/>
          <p:nvPr/>
        </p:nvSpPr>
        <p:spPr>
          <a:xfrm>
            <a:off x="6368208" y="5782494"/>
            <a:ext cx="108000" cy="108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1E28">
                  <a:lumMod val="90000"/>
                  <a:lumOff val="10000"/>
                </a:srgbClr>
              </a:solidFill>
              <a:effectLst/>
              <a:uLnTx/>
              <a:uFillTx/>
              <a:latin typeface="Open Sans"/>
              <a:ea typeface="+mn-ea"/>
              <a:cs typeface="+mn-cs"/>
            </a:endParaRPr>
          </a:p>
        </p:txBody>
      </p:sp>
      <p:sp>
        <p:nvSpPr>
          <p:cNvPr id="88" name="Oval 87">
            <a:extLst>
              <a:ext uri="{FF2B5EF4-FFF2-40B4-BE49-F238E27FC236}">
                <a16:creationId xmlns:a16="http://schemas.microsoft.com/office/drawing/2014/main" xmlns="" id="{DD4B2526-C244-427C-A540-D6940EDA9D08}"/>
              </a:ext>
            </a:extLst>
          </p:cNvPr>
          <p:cNvSpPr/>
          <p:nvPr/>
        </p:nvSpPr>
        <p:spPr>
          <a:xfrm>
            <a:off x="5018003" y="5785118"/>
            <a:ext cx="108000" cy="108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1E28">
                  <a:lumMod val="90000"/>
                  <a:lumOff val="10000"/>
                </a:srgbClr>
              </a:solidFill>
              <a:effectLst/>
              <a:uLnTx/>
              <a:uFillTx/>
              <a:latin typeface="Open Sans"/>
              <a:ea typeface="+mn-ea"/>
              <a:cs typeface="+mn-cs"/>
            </a:endParaRPr>
          </a:p>
        </p:txBody>
      </p:sp>
      <p:sp>
        <p:nvSpPr>
          <p:cNvPr id="90" name="Oval 89">
            <a:extLst>
              <a:ext uri="{FF2B5EF4-FFF2-40B4-BE49-F238E27FC236}">
                <a16:creationId xmlns:a16="http://schemas.microsoft.com/office/drawing/2014/main" xmlns="" id="{FB6B61B3-9C82-405E-B0A5-C32C496DA4EA}"/>
              </a:ext>
            </a:extLst>
          </p:cNvPr>
          <p:cNvSpPr/>
          <p:nvPr/>
        </p:nvSpPr>
        <p:spPr>
          <a:xfrm>
            <a:off x="4401227" y="4655875"/>
            <a:ext cx="108000" cy="108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1E28">
                  <a:lumMod val="90000"/>
                  <a:lumOff val="10000"/>
                </a:srgbClr>
              </a:solidFill>
              <a:effectLst/>
              <a:uLnTx/>
              <a:uFillTx/>
              <a:latin typeface="Open Sans"/>
              <a:ea typeface="+mn-ea"/>
              <a:cs typeface="+mn-cs"/>
            </a:endParaRPr>
          </a:p>
        </p:txBody>
      </p:sp>
      <p:sp>
        <p:nvSpPr>
          <p:cNvPr id="92" name="Oval 91">
            <a:extLst>
              <a:ext uri="{FF2B5EF4-FFF2-40B4-BE49-F238E27FC236}">
                <a16:creationId xmlns:a16="http://schemas.microsoft.com/office/drawing/2014/main" xmlns="" id="{4F1BFE13-7FF8-4227-9019-E58FD85871F1}"/>
              </a:ext>
            </a:extLst>
          </p:cNvPr>
          <p:cNvSpPr/>
          <p:nvPr/>
        </p:nvSpPr>
        <p:spPr>
          <a:xfrm>
            <a:off x="4670787" y="3708199"/>
            <a:ext cx="108000" cy="108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1E28">
                  <a:lumMod val="90000"/>
                  <a:lumOff val="10000"/>
                </a:srgbClr>
              </a:solidFill>
              <a:effectLst/>
              <a:uLnTx/>
              <a:uFillTx/>
              <a:latin typeface="Open Sans"/>
              <a:ea typeface="+mn-ea"/>
              <a:cs typeface="+mn-cs"/>
            </a:endParaRPr>
          </a:p>
        </p:txBody>
      </p:sp>
      <p:cxnSp>
        <p:nvCxnSpPr>
          <p:cNvPr id="98" name="Straight Connector 97">
            <a:extLst>
              <a:ext uri="{FF2B5EF4-FFF2-40B4-BE49-F238E27FC236}">
                <a16:creationId xmlns:a16="http://schemas.microsoft.com/office/drawing/2014/main" xmlns="" id="{A74779C4-FA8A-46BA-B321-8F68E1A7401B}"/>
              </a:ext>
            </a:extLst>
          </p:cNvPr>
          <p:cNvCxnSpPr>
            <a:cxnSpLocks/>
            <a:stCxn id="73" idx="1"/>
            <a:endCxn id="80" idx="6"/>
          </p:cNvCxnSpPr>
          <p:nvPr/>
        </p:nvCxnSpPr>
        <p:spPr>
          <a:xfrm>
            <a:off x="4997087" y="2472055"/>
            <a:ext cx="1357773" cy="326322"/>
          </a:xfrm>
          <a:prstGeom prst="line">
            <a:avLst/>
          </a:prstGeom>
          <a:ln w="38100">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5871D0A8-C63C-426E-A383-594EAF8D513C}"/>
              </a:ext>
            </a:extLst>
          </p:cNvPr>
          <p:cNvCxnSpPr>
            <a:cxnSpLocks/>
            <a:stCxn id="80" idx="5"/>
            <a:endCxn id="82" idx="0"/>
          </p:cNvCxnSpPr>
          <p:nvPr/>
        </p:nvCxnSpPr>
        <p:spPr>
          <a:xfrm>
            <a:off x="6339044" y="2836561"/>
            <a:ext cx="1063377" cy="609729"/>
          </a:xfrm>
          <a:prstGeom prst="line">
            <a:avLst/>
          </a:prstGeom>
          <a:ln w="38100">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D9DA7C6C-B1A3-41FC-B57D-5216D8C08D56}"/>
              </a:ext>
            </a:extLst>
          </p:cNvPr>
          <p:cNvCxnSpPr>
            <a:cxnSpLocks/>
            <a:stCxn id="84" idx="1"/>
            <a:endCxn id="82" idx="5"/>
          </p:cNvCxnSpPr>
          <p:nvPr/>
        </p:nvCxnSpPr>
        <p:spPr>
          <a:xfrm flipV="1">
            <a:off x="7266942" y="3538474"/>
            <a:ext cx="173663" cy="1217981"/>
          </a:xfrm>
          <a:prstGeom prst="line">
            <a:avLst/>
          </a:prstGeom>
          <a:ln w="38100">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89BA84DA-4762-461F-B2AB-56F33326D850}"/>
              </a:ext>
            </a:extLst>
          </p:cNvPr>
          <p:cNvCxnSpPr>
            <a:cxnSpLocks/>
            <a:stCxn id="84" idx="4"/>
            <a:endCxn id="86" idx="5"/>
          </p:cNvCxnSpPr>
          <p:nvPr/>
        </p:nvCxnSpPr>
        <p:spPr>
          <a:xfrm flipH="1">
            <a:off x="6460392" y="4848639"/>
            <a:ext cx="844734" cy="1026039"/>
          </a:xfrm>
          <a:prstGeom prst="line">
            <a:avLst/>
          </a:prstGeom>
          <a:ln w="38100">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xmlns="" id="{B4713AEB-1769-45ED-82B6-118B571B4C40}"/>
              </a:ext>
            </a:extLst>
          </p:cNvPr>
          <p:cNvCxnSpPr>
            <a:cxnSpLocks/>
            <a:stCxn id="88" idx="5"/>
            <a:endCxn id="86" idx="3"/>
          </p:cNvCxnSpPr>
          <p:nvPr/>
        </p:nvCxnSpPr>
        <p:spPr>
          <a:xfrm flipV="1">
            <a:off x="5110187" y="5874678"/>
            <a:ext cx="1273837" cy="2624"/>
          </a:xfrm>
          <a:prstGeom prst="line">
            <a:avLst/>
          </a:prstGeom>
          <a:ln w="38100">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xmlns="" id="{79493755-16D6-43DB-BC3F-1DED4F5C8DFE}"/>
              </a:ext>
            </a:extLst>
          </p:cNvPr>
          <p:cNvCxnSpPr>
            <a:cxnSpLocks/>
            <a:stCxn id="88" idx="3"/>
            <a:endCxn id="90" idx="4"/>
          </p:cNvCxnSpPr>
          <p:nvPr/>
        </p:nvCxnSpPr>
        <p:spPr>
          <a:xfrm flipH="1" flipV="1">
            <a:off x="4455227" y="4763875"/>
            <a:ext cx="578592" cy="1113427"/>
          </a:xfrm>
          <a:prstGeom prst="line">
            <a:avLst/>
          </a:prstGeom>
          <a:ln w="38100">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18184316-3E16-48B4-8CAA-81B781724551}"/>
              </a:ext>
            </a:extLst>
          </p:cNvPr>
          <p:cNvCxnSpPr>
            <a:cxnSpLocks/>
            <a:stCxn id="92" idx="0"/>
            <a:endCxn id="90" idx="0"/>
          </p:cNvCxnSpPr>
          <p:nvPr/>
        </p:nvCxnSpPr>
        <p:spPr>
          <a:xfrm flipH="1">
            <a:off x="4455227" y="3708199"/>
            <a:ext cx="269560" cy="947676"/>
          </a:xfrm>
          <a:prstGeom prst="line">
            <a:avLst/>
          </a:prstGeom>
          <a:ln w="38100">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xmlns="" id="{D5FB9821-142D-4A31-B0AA-84B4973B89FB}"/>
              </a:ext>
            </a:extLst>
          </p:cNvPr>
          <p:cNvCxnSpPr>
            <a:cxnSpLocks/>
            <a:stCxn id="92" idx="0"/>
            <a:endCxn id="73" idx="3"/>
          </p:cNvCxnSpPr>
          <p:nvPr/>
        </p:nvCxnSpPr>
        <p:spPr>
          <a:xfrm flipV="1">
            <a:off x="4724787" y="2548423"/>
            <a:ext cx="272300" cy="1159776"/>
          </a:xfrm>
          <a:prstGeom prst="line">
            <a:avLst/>
          </a:prstGeom>
          <a:ln w="38100">
            <a:solidFill>
              <a:schemeClr val="accent1">
                <a:alpha val="41000"/>
              </a:schemeClr>
            </a:solidFill>
          </a:ln>
        </p:spPr>
        <p:style>
          <a:lnRef idx="1">
            <a:schemeClr val="accent1"/>
          </a:lnRef>
          <a:fillRef idx="0">
            <a:schemeClr val="accent1"/>
          </a:fillRef>
          <a:effectRef idx="0">
            <a:schemeClr val="accent1"/>
          </a:effectRef>
          <a:fontRef idx="minor">
            <a:schemeClr val="tx1"/>
          </a:fontRef>
        </p:style>
      </p:cxnSp>
      <p:sp>
        <p:nvSpPr>
          <p:cNvPr id="58" name="Text Placeholder 2">
            <a:extLst>
              <a:ext uri="{FF2B5EF4-FFF2-40B4-BE49-F238E27FC236}">
                <a16:creationId xmlns:a16="http://schemas.microsoft.com/office/drawing/2014/main" xmlns="" id="{6CC9B94D-2005-4300-8D29-5FE77EC9277E}"/>
              </a:ext>
            </a:extLst>
          </p:cNvPr>
          <p:cNvSpPr txBox="1">
            <a:spLocks/>
          </p:cNvSpPr>
          <p:nvPr/>
        </p:nvSpPr>
        <p:spPr>
          <a:xfrm>
            <a:off x="17196" y="140144"/>
            <a:ext cx="12315038" cy="429326"/>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j-lt"/>
                <a:ea typeface="Open Sans bold" panose="020B0806030504020204" pitchFamily="34" charset="0"/>
                <a:cs typeface="Open Sans bold" panose="020B08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b="1" dirty="0"/>
              <a:t>Businesses operate </a:t>
            </a:r>
            <a:r>
              <a:rPr lang="en-ZA" b="1" dirty="0">
                <a:solidFill>
                  <a:schemeClr val="accent4">
                    <a:lumMod val="75000"/>
                    <a:lumOff val="25000"/>
                  </a:schemeClr>
                </a:solidFill>
              </a:rPr>
              <a:t>formally </a:t>
            </a:r>
            <a:r>
              <a:rPr lang="en-ZA" b="1" dirty="0"/>
              <a:t>AND </a:t>
            </a:r>
            <a:r>
              <a:rPr lang="en-ZA" b="1" dirty="0">
                <a:solidFill>
                  <a:schemeClr val="accent1"/>
                </a:solidFill>
              </a:rPr>
              <a:t>informally </a:t>
            </a:r>
            <a:r>
              <a:rPr lang="en-ZA" b="1" dirty="0"/>
              <a:t>across multiple dimensions</a:t>
            </a:r>
          </a:p>
        </p:txBody>
      </p:sp>
      <p:sp>
        <p:nvSpPr>
          <p:cNvPr id="60" name="TextBox 59">
            <a:extLst>
              <a:ext uri="{FF2B5EF4-FFF2-40B4-BE49-F238E27FC236}">
                <a16:creationId xmlns:a16="http://schemas.microsoft.com/office/drawing/2014/main" xmlns="" id="{71D6850A-6357-46D9-A243-871766CFB9E2}"/>
              </a:ext>
            </a:extLst>
          </p:cNvPr>
          <p:cNvSpPr txBox="1"/>
          <p:nvPr/>
        </p:nvSpPr>
        <p:spPr>
          <a:xfrm>
            <a:off x="2457645" y="1030618"/>
            <a:ext cx="657581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a:ln>
                  <a:noFill/>
                </a:ln>
                <a:solidFill>
                  <a:prstClr val="black"/>
                </a:solidFill>
                <a:effectLst/>
                <a:uLnTx/>
                <a:uFillTx/>
                <a:latin typeface="Open Sans"/>
                <a:ea typeface="+mn-ea"/>
                <a:cs typeface="+mn-cs"/>
              </a:rPr>
              <a:t>MAPPING FORMAL AND INFORMAL BUSINESS RELATIONSHIPS (illustrative example)</a:t>
            </a:r>
            <a:endParaRPr lang="en-ZA" sz="1600" b="1">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10320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24E066A4-38C2-454B-9181-995A32AF8930}"/>
              </a:ext>
            </a:extLst>
          </p:cNvPr>
          <p:cNvSpPr>
            <a:spLocks noGrp="1"/>
          </p:cNvSpPr>
          <p:nvPr>
            <p:ph type="ftr" sz="quarter" idx="3"/>
          </p:nvPr>
        </p:nvSpPr>
        <p:spPr/>
        <p:txBody>
          <a:bodyPr/>
          <a:lstStyle/>
          <a:p>
            <a:endParaRPr lang="en-ZA"/>
          </a:p>
        </p:txBody>
      </p:sp>
      <p:sp>
        <p:nvSpPr>
          <p:cNvPr id="3" name="Text Placeholder 2">
            <a:extLst>
              <a:ext uri="{FF2B5EF4-FFF2-40B4-BE49-F238E27FC236}">
                <a16:creationId xmlns:a16="http://schemas.microsoft.com/office/drawing/2014/main" xmlns="" id="{E3C01E06-E54F-444B-83C6-EA1573876998}"/>
              </a:ext>
            </a:extLst>
          </p:cNvPr>
          <p:cNvSpPr>
            <a:spLocks noGrp="1"/>
          </p:cNvSpPr>
          <p:nvPr>
            <p:ph type="body" sz="quarter" idx="10"/>
          </p:nvPr>
        </p:nvSpPr>
        <p:spPr>
          <a:xfrm>
            <a:off x="359265" y="445323"/>
            <a:ext cx="4388291" cy="493099"/>
          </a:xfrm>
        </p:spPr>
        <p:txBody>
          <a:bodyPr/>
          <a:lstStyle/>
          <a:p>
            <a:r>
              <a:rPr lang="en-ZA" sz="2000" b="1"/>
              <a:t>Several stakeholders were interviewed, including: </a:t>
            </a:r>
          </a:p>
        </p:txBody>
      </p:sp>
      <p:sp>
        <p:nvSpPr>
          <p:cNvPr id="5" name="Slide Number Placeholder 4">
            <a:extLst>
              <a:ext uri="{FF2B5EF4-FFF2-40B4-BE49-F238E27FC236}">
                <a16:creationId xmlns:a16="http://schemas.microsoft.com/office/drawing/2014/main" xmlns="" id="{D2EC3C04-450E-4CE6-9AAD-36EC46C0345B}"/>
              </a:ext>
            </a:extLst>
          </p:cNvPr>
          <p:cNvSpPr>
            <a:spLocks noGrp="1"/>
          </p:cNvSpPr>
          <p:nvPr>
            <p:ph type="sldNum" sz="quarter" idx="4"/>
          </p:nvPr>
        </p:nvSpPr>
        <p:spPr/>
        <p:txBody>
          <a:bodyPr/>
          <a:lstStyle/>
          <a:p>
            <a:fld id="{E9D4EFA4-1F90-4D2B-A593-3266C62E9295}" type="slidenum">
              <a:rPr lang="en-ZA" smtClean="0"/>
              <a:pPr/>
              <a:t>70</a:t>
            </a:fld>
            <a:r>
              <a:rPr lang="en-ZA"/>
              <a:t> |</a:t>
            </a:r>
          </a:p>
        </p:txBody>
      </p:sp>
      <p:sp>
        <p:nvSpPr>
          <p:cNvPr id="7" name="Text Placeholder 2">
            <a:extLst>
              <a:ext uri="{FF2B5EF4-FFF2-40B4-BE49-F238E27FC236}">
                <a16:creationId xmlns:a16="http://schemas.microsoft.com/office/drawing/2014/main" xmlns="" id="{858D689A-8224-49DB-BD9F-869248FAD94D}"/>
              </a:ext>
            </a:extLst>
          </p:cNvPr>
          <p:cNvSpPr txBox="1">
            <a:spLocks/>
          </p:cNvSpPr>
          <p:nvPr/>
        </p:nvSpPr>
        <p:spPr>
          <a:xfrm>
            <a:off x="6221521" y="445323"/>
            <a:ext cx="5703386" cy="4930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j-lt"/>
                <a:ea typeface="Open Sans bold" panose="020B0806030504020204" pitchFamily="34" charset="0"/>
                <a:cs typeface="Open Sans bold" panose="020B08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2000" b="1"/>
              <a:t>Stakeholders’ comments and perspectives are summarised into five themes: </a:t>
            </a:r>
          </a:p>
        </p:txBody>
      </p:sp>
      <p:sp>
        <p:nvSpPr>
          <p:cNvPr id="8" name="Rectangle: Rounded Corners 7">
            <a:extLst>
              <a:ext uri="{FF2B5EF4-FFF2-40B4-BE49-F238E27FC236}">
                <a16:creationId xmlns:a16="http://schemas.microsoft.com/office/drawing/2014/main" xmlns="" id="{32E9632E-8366-4234-A356-12B56605EEFF}"/>
              </a:ext>
            </a:extLst>
          </p:cNvPr>
          <p:cNvSpPr/>
          <p:nvPr/>
        </p:nvSpPr>
        <p:spPr>
          <a:xfrm>
            <a:off x="6422824" y="1550776"/>
            <a:ext cx="5286916" cy="540000"/>
          </a:xfrm>
          <a:prstGeom prst="roundRect">
            <a:avLst>
              <a:gd name="adj" fmla="val 25000"/>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 name="TextBox 8">
            <a:extLst>
              <a:ext uri="{FF2B5EF4-FFF2-40B4-BE49-F238E27FC236}">
                <a16:creationId xmlns:a16="http://schemas.microsoft.com/office/drawing/2014/main" xmlns="" id="{D626FF0E-E1BE-4B80-87EE-C7583BFED3CB}"/>
              </a:ext>
            </a:extLst>
          </p:cNvPr>
          <p:cNvSpPr txBox="1"/>
          <p:nvPr/>
        </p:nvSpPr>
        <p:spPr>
          <a:xfrm>
            <a:off x="6919251" y="1643367"/>
            <a:ext cx="3006174" cy="348493"/>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10000"/>
              </a:lnSpc>
              <a:spcBef>
                <a:spcPts val="0"/>
              </a:spcBef>
              <a:spcAft>
                <a:spcPts val="800"/>
              </a:spcAft>
              <a:buClrTx/>
              <a:buSzTx/>
              <a:buFontTx/>
              <a:buNone/>
              <a:tabLst/>
              <a:defRPr/>
            </a:pPr>
            <a:r>
              <a:rPr kumimoji="0" lang="en-US" sz="1600" b="0" i="0" u="none" strike="noStrike" kern="1200" cap="none" spc="0" normalizeH="0" baseline="0" noProof="0">
                <a:ln>
                  <a:noFill/>
                </a:ln>
                <a:solidFill>
                  <a:sysClr val="windowText" lastClr="000000"/>
                </a:solidFill>
                <a:effectLst/>
                <a:uLnTx/>
                <a:uFillTx/>
                <a:latin typeface="Open Sans"/>
                <a:ea typeface="+mn-ea"/>
                <a:cs typeface="+mn-cs"/>
              </a:rPr>
              <a:t>What is informality? </a:t>
            </a:r>
          </a:p>
        </p:txBody>
      </p:sp>
      <p:sp>
        <p:nvSpPr>
          <p:cNvPr id="10" name="Rectangle: Rounded Corners 9">
            <a:extLst>
              <a:ext uri="{FF2B5EF4-FFF2-40B4-BE49-F238E27FC236}">
                <a16:creationId xmlns:a16="http://schemas.microsoft.com/office/drawing/2014/main" xmlns="" id="{3F86840E-1AF1-4F13-A7A3-AB4D1A68DFBA}"/>
              </a:ext>
            </a:extLst>
          </p:cNvPr>
          <p:cNvSpPr/>
          <p:nvPr/>
        </p:nvSpPr>
        <p:spPr>
          <a:xfrm>
            <a:off x="6422824" y="2428560"/>
            <a:ext cx="5275293" cy="540000"/>
          </a:xfrm>
          <a:prstGeom prst="roundRect">
            <a:avLst>
              <a:gd name="adj" fmla="val 25000"/>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 name="TextBox 10">
            <a:extLst>
              <a:ext uri="{FF2B5EF4-FFF2-40B4-BE49-F238E27FC236}">
                <a16:creationId xmlns:a16="http://schemas.microsoft.com/office/drawing/2014/main" xmlns="" id="{540FF85F-A5A3-4DBA-ABF8-E0D0127D8A69}"/>
              </a:ext>
            </a:extLst>
          </p:cNvPr>
          <p:cNvSpPr txBox="1"/>
          <p:nvPr/>
        </p:nvSpPr>
        <p:spPr>
          <a:xfrm>
            <a:off x="6919251" y="4310128"/>
            <a:ext cx="4899901" cy="348493"/>
          </a:xfrm>
          <a:prstGeom prst="rect">
            <a:avLst/>
          </a:prstGeom>
          <a:noFill/>
        </p:spPr>
        <p:txBody>
          <a:bodyPr wrap="square" lIns="91440" tIns="45720" rIns="91440" bIns="45720" anchor="t">
            <a:spAutoFit/>
          </a:bodyPr>
          <a:lstStyle>
            <a:defPPr>
              <a:defRPr lang="en-US"/>
            </a:defPPr>
            <a:lvl1pPr fontAlgn="base">
              <a:lnSpc>
                <a:spcPct val="110000"/>
              </a:lnSpc>
              <a:spcBef>
                <a:spcPts val="0"/>
              </a:spcBef>
              <a:spcAft>
                <a:spcPts val="800"/>
              </a:spcAft>
              <a:defRPr b="0" i="0" u="none" strike="noStrike">
                <a:solidFill>
                  <a:schemeClr val="bg1"/>
                </a:solidFill>
                <a:effectLst/>
                <a:latin typeface="Arial" panose="020B0604020202020204" pitchFamily="34" charset="0"/>
              </a:defRPr>
            </a:lvl1pPr>
          </a:lstStyle>
          <a:p>
            <a:pPr marL="0" marR="0" lvl="0" indent="0" algn="l" defTabSz="914400" rtl="0" eaLnBrk="1" fontAlgn="base" latinLnBrk="0" hangingPunct="1">
              <a:lnSpc>
                <a:spcPct val="110000"/>
              </a:lnSpc>
              <a:spcBef>
                <a:spcPts val="0"/>
              </a:spcBef>
              <a:spcAft>
                <a:spcPts val="800"/>
              </a:spcAft>
              <a:buClrTx/>
              <a:buSzTx/>
              <a:buFontTx/>
              <a:buNone/>
              <a:tabLst/>
              <a:defRPr/>
            </a:pPr>
            <a:r>
              <a:rPr kumimoji="0" lang="en-US" sz="1600" b="0" i="0" u="none" strike="noStrike" kern="1200" cap="none" spc="0" normalizeH="0" baseline="0" noProof="0">
                <a:ln>
                  <a:noFill/>
                </a:ln>
                <a:solidFill>
                  <a:sysClr val="windowText" lastClr="000000"/>
                </a:solidFill>
                <a:effectLst/>
                <a:uLnTx/>
                <a:uFillTx/>
                <a:latin typeface="Open Sans"/>
                <a:ea typeface="+mn-ea"/>
                <a:cs typeface="+mn-cs"/>
              </a:rPr>
              <a:t>What are the main challenges facing MSEs? </a:t>
            </a:r>
          </a:p>
        </p:txBody>
      </p:sp>
      <p:sp>
        <p:nvSpPr>
          <p:cNvPr id="12" name="Rectangle: Rounded Corners 11">
            <a:extLst>
              <a:ext uri="{FF2B5EF4-FFF2-40B4-BE49-F238E27FC236}">
                <a16:creationId xmlns:a16="http://schemas.microsoft.com/office/drawing/2014/main" xmlns="" id="{11E79ABC-320D-41C6-A305-CCFEEBB2BBB4}"/>
              </a:ext>
            </a:extLst>
          </p:cNvPr>
          <p:cNvSpPr/>
          <p:nvPr/>
        </p:nvSpPr>
        <p:spPr>
          <a:xfrm>
            <a:off x="6422824" y="3298564"/>
            <a:ext cx="5275292" cy="540000"/>
          </a:xfrm>
          <a:prstGeom prst="roundRect">
            <a:avLst>
              <a:gd name="adj" fmla="val 25000"/>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xmlns="" id="{0D6E0D0D-314F-44FE-AE3C-E7C0E3AD22AE}"/>
              </a:ext>
            </a:extLst>
          </p:cNvPr>
          <p:cNvSpPr txBox="1"/>
          <p:nvPr/>
        </p:nvSpPr>
        <p:spPr>
          <a:xfrm>
            <a:off x="6919251" y="2508827"/>
            <a:ext cx="4841473" cy="348493"/>
          </a:xfrm>
          <a:prstGeom prst="rect">
            <a:avLst/>
          </a:prstGeom>
          <a:noFill/>
        </p:spPr>
        <p:txBody>
          <a:bodyPr wrap="square" lIns="91440" tIns="45720" rIns="91440" bIns="45720" anchor="t">
            <a:spAutoFit/>
          </a:bodyPr>
          <a:lstStyle>
            <a:defPPr>
              <a:defRPr lang="en-US"/>
            </a:defPPr>
            <a:lvl1pPr fontAlgn="base">
              <a:lnSpc>
                <a:spcPct val="110000"/>
              </a:lnSpc>
              <a:spcBef>
                <a:spcPts val="0"/>
              </a:spcBef>
              <a:spcAft>
                <a:spcPts val="800"/>
              </a:spcAft>
              <a:defRPr b="0" i="0" u="none" strike="noStrike">
                <a:solidFill>
                  <a:schemeClr val="bg1"/>
                </a:solidFill>
                <a:effectLst/>
                <a:latin typeface="Arial" panose="020B0604020202020204" pitchFamily="34" charset="0"/>
              </a:defRPr>
            </a:lvl1pPr>
          </a:lstStyle>
          <a:p>
            <a:pPr marL="0" marR="0" lvl="0" indent="0" algn="l" defTabSz="914400" rtl="0" eaLnBrk="1" fontAlgn="base" latinLnBrk="0" hangingPunct="1">
              <a:lnSpc>
                <a:spcPct val="110000"/>
              </a:lnSpc>
              <a:spcBef>
                <a:spcPts val="0"/>
              </a:spcBef>
              <a:spcAft>
                <a:spcPts val="800"/>
              </a:spcAft>
              <a:buClrTx/>
              <a:buSzTx/>
              <a:buFontTx/>
              <a:buNone/>
              <a:tabLst/>
              <a:defRPr/>
            </a:pPr>
            <a:r>
              <a:rPr kumimoji="0" lang="en-US" sz="1600" b="0" i="0" u="none" strike="noStrike" kern="1200" cap="none" spc="0" normalizeH="0" baseline="0" noProof="0">
                <a:ln>
                  <a:noFill/>
                </a:ln>
                <a:solidFill>
                  <a:sysClr val="windowText" lastClr="000000"/>
                </a:solidFill>
                <a:effectLst/>
                <a:uLnTx/>
                <a:uFillTx/>
                <a:latin typeface="Open Sans"/>
                <a:ea typeface="+mn-ea"/>
                <a:cs typeface="+mn-cs"/>
              </a:rPr>
              <a:t>What are the barriers to compliance for MSEs? </a:t>
            </a:r>
          </a:p>
        </p:txBody>
      </p:sp>
      <p:sp>
        <p:nvSpPr>
          <p:cNvPr id="14" name="Rectangle: Rounded Corners 13">
            <a:extLst>
              <a:ext uri="{FF2B5EF4-FFF2-40B4-BE49-F238E27FC236}">
                <a16:creationId xmlns:a16="http://schemas.microsoft.com/office/drawing/2014/main" xmlns="" id="{F56044AA-25BC-4DF3-9AA2-CCDCD494EE6D}"/>
              </a:ext>
            </a:extLst>
          </p:cNvPr>
          <p:cNvSpPr/>
          <p:nvPr/>
        </p:nvSpPr>
        <p:spPr>
          <a:xfrm>
            <a:off x="6422824" y="4212914"/>
            <a:ext cx="5263668" cy="540000"/>
          </a:xfrm>
          <a:prstGeom prst="roundRect">
            <a:avLst>
              <a:gd name="adj" fmla="val 25000"/>
            </a:avLst>
          </a:prstGeom>
          <a:noFill/>
          <a:ln w="19050">
            <a:solidFill>
              <a:srgbClr val="0041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 name="TextBox 14">
            <a:extLst>
              <a:ext uri="{FF2B5EF4-FFF2-40B4-BE49-F238E27FC236}">
                <a16:creationId xmlns:a16="http://schemas.microsoft.com/office/drawing/2014/main" xmlns="" id="{9BF0189C-35B3-4C29-B30C-0513732A5CAD}"/>
              </a:ext>
            </a:extLst>
          </p:cNvPr>
          <p:cNvSpPr txBox="1"/>
          <p:nvPr/>
        </p:nvSpPr>
        <p:spPr>
          <a:xfrm>
            <a:off x="6919251" y="3410819"/>
            <a:ext cx="4891648" cy="348493"/>
          </a:xfrm>
          <a:prstGeom prst="rect">
            <a:avLst/>
          </a:prstGeom>
          <a:noFill/>
        </p:spPr>
        <p:txBody>
          <a:bodyPr wrap="square" lIns="91440" tIns="45720" rIns="91440" bIns="45720" anchor="t">
            <a:spAutoFit/>
          </a:bodyPr>
          <a:lstStyle>
            <a:defPPr>
              <a:defRPr lang="en-US"/>
            </a:defPPr>
            <a:lvl1pPr fontAlgn="base">
              <a:lnSpc>
                <a:spcPct val="110000"/>
              </a:lnSpc>
              <a:spcBef>
                <a:spcPts val="0"/>
              </a:spcBef>
              <a:spcAft>
                <a:spcPts val="800"/>
              </a:spcAft>
              <a:defRPr b="0" i="0" u="none" strike="noStrike">
                <a:solidFill>
                  <a:schemeClr val="bg1"/>
                </a:solidFill>
                <a:effectLst/>
                <a:latin typeface="Arial" panose="020B0604020202020204" pitchFamily="34" charset="0"/>
              </a:defRPr>
            </a:lvl1pPr>
          </a:lstStyle>
          <a:p>
            <a:pPr marL="0" marR="0" lvl="0" indent="0" algn="l" defTabSz="914400" rtl="0" eaLnBrk="1" fontAlgn="base" latinLnBrk="0" hangingPunct="1">
              <a:lnSpc>
                <a:spcPct val="110000"/>
              </a:lnSpc>
              <a:spcBef>
                <a:spcPts val="0"/>
              </a:spcBef>
              <a:spcAft>
                <a:spcPts val="800"/>
              </a:spcAft>
              <a:buClrTx/>
              <a:buSzTx/>
              <a:buFontTx/>
              <a:buNone/>
              <a:tabLst/>
              <a:defRPr/>
            </a:pPr>
            <a:r>
              <a:rPr kumimoji="0" lang="en-US" sz="1600" b="0" i="0" u="none" strike="noStrike" kern="1200" cap="none" spc="0" normalizeH="0" baseline="0" noProof="0">
                <a:ln>
                  <a:noFill/>
                </a:ln>
                <a:solidFill>
                  <a:sysClr val="windowText" lastClr="000000"/>
                </a:solidFill>
                <a:effectLst/>
                <a:uLnTx/>
                <a:uFillTx/>
                <a:latin typeface="Open Sans"/>
                <a:ea typeface="+mn-ea"/>
                <a:cs typeface="+mn-cs"/>
              </a:rPr>
              <a:t>What are the incentives for MSEs to formalize? </a:t>
            </a:r>
          </a:p>
        </p:txBody>
      </p:sp>
      <p:sp>
        <p:nvSpPr>
          <p:cNvPr id="16" name="Oval 15">
            <a:extLst>
              <a:ext uri="{FF2B5EF4-FFF2-40B4-BE49-F238E27FC236}">
                <a16:creationId xmlns:a16="http://schemas.microsoft.com/office/drawing/2014/main" xmlns="" id="{8F4D027C-CFB5-40BA-8F1C-E7ABFAEF0E8D}"/>
              </a:ext>
            </a:extLst>
          </p:cNvPr>
          <p:cNvSpPr/>
          <p:nvPr/>
        </p:nvSpPr>
        <p:spPr>
          <a:xfrm>
            <a:off x="6324999" y="1504748"/>
            <a:ext cx="612000" cy="612000"/>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7" name="Oval 16">
            <a:extLst>
              <a:ext uri="{FF2B5EF4-FFF2-40B4-BE49-F238E27FC236}">
                <a16:creationId xmlns:a16="http://schemas.microsoft.com/office/drawing/2014/main" xmlns="" id="{0230BFFD-FF2E-4CD9-80C4-81E324F287AA}"/>
              </a:ext>
            </a:extLst>
          </p:cNvPr>
          <p:cNvSpPr/>
          <p:nvPr/>
        </p:nvSpPr>
        <p:spPr>
          <a:xfrm>
            <a:off x="6324999" y="2382341"/>
            <a:ext cx="612000" cy="61200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Oval 17">
            <a:extLst>
              <a:ext uri="{FF2B5EF4-FFF2-40B4-BE49-F238E27FC236}">
                <a16:creationId xmlns:a16="http://schemas.microsoft.com/office/drawing/2014/main" xmlns="" id="{1AA1976E-EDA1-43B2-B8ED-3EC9E28A2DC7}"/>
              </a:ext>
            </a:extLst>
          </p:cNvPr>
          <p:cNvSpPr/>
          <p:nvPr/>
        </p:nvSpPr>
        <p:spPr>
          <a:xfrm>
            <a:off x="6324999" y="3263890"/>
            <a:ext cx="612000" cy="612000"/>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9" name="Oval 18">
            <a:extLst>
              <a:ext uri="{FF2B5EF4-FFF2-40B4-BE49-F238E27FC236}">
                <a16:creationId xmlns:a16="http://schemas.microsoft.com/office/drawing/2014/main" xmlns="" id="{901DBB20-05FE-4441-913D-5B10425EB661}"/>
              </a:ext>
            </a:extLst>
          </p:cNvPr>
          <p:cNvSpPr/>
          <p:nvPr/>
        </p:nvSpPr>
        <p:spPr>
          <a:xfrm>
            <a:off x="6314489" y="4174821"/>
            <a:ext cx="612000" cy="612000"/>
          </a:xfrm>
          <a:prstGeom prst="ellipse">
            <a:avLst/>
          </a:prstGeom>
          <a:solidFill>
            <a:srgbClr val="0041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0" name="TextBox 19">
            <a:extLst>
              <a:ext uri="{FF2B5EF4-FFF2-40B4-BE49-F238E27FC236}">
                <a16:creationId xmlns:a16="http://schemas.microsoft.com/office/drawing/2014/main" xmlns="" id="{D8362E01-63E8-44CD-AAEA-7D3081060C9A}"/>
              </a:ext>
            </a:extLst>
          </p:cNvPr>
          <p:cNvSpPr txBox="1"/>
          <p:nvPr/>
        </p:nvSpPr>
        <p:spPr>
          <a:xfrm>
            <a:off x="6294524" y="1603138"/>
            <a:ext cx="6301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a:ln>
                  <a:noFill/>
                </a:ln>
                <a:solidFill>
                  <a:srgbClr val="FFFFFF"/>
                </a:solidFill>
                <a:effectLst/>
                <a:uLnTx/>
                <a:uFillTx/>
                <a:latin typeface="Open Sans"/>
                <a:ea typeface="+mn-ea"/>
                <a:cs typeface="+mn-cs"/>
              </a:rPr>
              <a:t>1</a:t>
            </a:r>
          </a:p>
        </p:txBody>
      </p:sp>
      <p:sp>
        <p:nvSpPr>
          <p:cNvPr id="21" name="TextBox 20">
            <a:extLst>
              <a:ext uri="{FF2B5EF4-FFF2-40B4-BE49-F238E27FC236}">
                <a16:creationId xmlns:a16="http://schemas.microsoft.com/office/drawing/2014/main" xmlns="" id="{1376DAB7-8921-4B9D-950D-99659E9E1E72}"/>
              </a:ext>
            </a:extLst>
          </p:cNvPr>
          <p:cNvSpPr txBox="1"/>
          <p:nvPr/>
        </p:nvSpPr>
        <p:spPr>
          <a:xfrm>
            <a:off x="6294524" y="2471495"/>
            <a:ext cx="6301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a:ln>
                  <a:noFill/>
                </a:ln>
                <a:solidFill>
                  <a:srgbClr val="FFFFFF"/>
                </a:solidFill>
                <a:effectLst/>
                <a:uLnTx/>
                <a:uFillTx/>
                <a:latin typeface="Open Sans"/>
                <a:ea typeface="+mn-ea"/>
                <a:cs typeface="+mn-cs"/>
              </a:rPr>
              <a:t>2</a:t>
            </a:r>
          </a:p>
        </p:txBody>
      </p:sp>
      <p:sp>
        <p:nvSpPr>
          <p:cNvPr id="22" name="TextBox 21">
            <a:extLst>
              <a:ext uri="{FF2B5EF4-FFF2-40B4-BE49-F238E27FC236}">
                <a16:creationId xmlns:a16="http://schemas.microsoft.com/office/drawing/2014/main" xmlns="" id="{F6714D5C-3CE5-483D-90E1-3E6A7E6E0752}"/>
              </a:ext>
            </a:extLst>
          </p:cNvPr>
          <p:cNvSpPr txBox="1"/>
          <p:nvPr/>
        </p:nvSpPr>
        <p:spPr>
          <a:xfrm>
            <a:off x="6294524" y="3362280"/>
            <a:ext cx="6301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a:ln>
                  <a:noFill/>
                </a:ln>
                <a:solidFill>
                  <a:srgbClr val="FFFFFF"/>
                </a:solidFill>
                <a:effectLst/>
                <a:uLnTx/>
                <a:uFillTx/>
                <a:latin typeface="Open Sans"/>
                <a:ea typeface="+mn-ea"/>
                <a:cs typeface="+mn-cs"/>
              </a:rPr>
              <a:t>3</a:t>
            </a:r>
          </a:p>
        </p:txBody>
      </p:sp>
      <p:sp>
        <p:nvSpPr>
          <p:cNvPr id="23" name="TextBox 22">
            <a:extLst>
              <a:ext uri="{FF2B5EF4-FFF2-40B4-BE49-F238E27FC236}">
                <a16:creationId xmlns:a16="http://schemas.microsoft.com/office/drawing/2014/main" xmlns="" id="{69C154FE-0FB1-4C2E-AFCD-594B54D9FE01}"/>
              </a:ext>
            </a:extLst>
          </p:cNvPr>
          <p:cNvSpPr txBox="1"/>
          <p:nvPr/>
        </p:nvSpPr>
        <p:spPr>
          <a:xfrm>
            <a:off x="6284014" y="4273211"/>
            <a:ext cx="6301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a:ln>
                  <a:noFill/>
                </a:ln>
                <a:solidFill>
                  <a:srgbClr val="FFFFFF"/>
                </a:solidFill>
                <a:effectLst/>
                <a:uLnTx/>
                <a:uFillTx/>
                <a:latin typeface="Open Sans"/>
                <a:ea typeface="+mn-ea"/>
                <a:cs typeface="+mn-cs"/>
              </a:rPr>
              <a:t>4</a:t>
            </a:r>
          </a:p>
        </p:txBody>
      </p:sp>
      <p:sp>
        <p:nvSpPr>
          <p:cNvPr id="24" name="Rectangle: Rounded Corners 23">
            <a:extLst>
              <a:ext uri="{FF2B5EF4-FFF2-40B4-BE49-F238E27FC236}">
                <a16:creationId xmlns:a16="http://schemas.microsoft.com/office/drawing/2014/main" xmlns="" id="{E3E4DA27-9D0C-4756-BA29-BFB7EFD62FA9}"/>
              </a:ext>
            </a:extLst>
          </p:cNvPr>
          <p:cNvSpPr/>
          <p:nvPr/>
        </p:nvSpPr>
        <p:spPr>
          <a:xfrm>
            <a:off x="6422824" y="5073301"/>
            <a:ext cx="5263668" cy="540000"/>
          </a:xfrm>
          <a:prstGeom prst="roundRect">
            <a:avLst>
              <a:gd name="adj" fmla="val 25000"/>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5" name="TextBox 24">
            <a:extLst>
              <a:ext uri="{FF2B5EF4-FFF2-40B4-BE49-F238E27FC236}">
                <a16:creationId xmlns:a16="http://schemas.microsoft.com/office/drawing/2014/main" xmlns="" id="{920D76CC-AA79-4CCD-8AA5-AE3BE73DABB4}"/>
              </a:ext>
            </a:extLst>
          </p:cNvPr>
          <p:cNvSpPr txBox="1"/>
          <p:nvPr/>
        </p:nvSpPr>
        <p:spPr>
          <a:xfrm>
            <a:off x="6919251" y="5165892"/>
            <a:ext cx="4723128" cy="348493"/>
          </a:xfrm>
          <a:prstGeom prst="rect">
            <a:avLst/>
          </a:prstGeom>
          <a:noFill/>
        </p:spPr>
        <p:txBody>
          <a:bodyPr wrap="square" lIns="91440" tIns="45720" rIns="91440" bIns="45720" anchor="t">
            <a:spAutoFit/>
          </a:bodyPr>
          <a:lstStyle>
            <a:defPPr>
              <a:defRPr lang="en-US"/>
            </a:defPPr>
            <a:lvl1pPr fontAlgn="base">
              <a:lnSpc>
                <a:spcPct val="110000"/>
              </a:lnSpc>
              <a:spcBef>
                <a:spcPts val="0"/>
              </a:spcBef>
              <a:spcAft>
                <a:spcPts val="800"/>
              </a:spcAft>
              <a:defRPr b="0" i="0" u="none" strike="noStrike">
                <a:solidFill>
                  <a:schemeClr val="bg1"/>
                </a:solidFill>
                <a:effectLst/>
                <a:latin typeface="Arial" panose="020B0604020202020204" pitchFamily="34" charset="0"/>
              </a:defRPr>
            </a:lvl1pPr>
          </a:lstStyle>
          <a:p>
            <a:pPr marL="0" marR="0" lvl="0" indent="0" algn="l" defTabSz="914400" rtl="0" eaLnBrk="1" fontAlgn="base" latinLnBrk="0" hangingPunct="1">
              <a:lnSpc>
                <a:spcPct val="110000"/>
              </a:lnSpc>
              <a:spcBef>
                <a:spcPts val="0"/>
              </a:spcBef>
              <a:spcAft>
                <a:spcPts val="800"/>
              </a:spcAft>
              <a:buClrTx/>
              <a:buSzTx/>
              <a:buFontTx/>
              <a:buNone/>
              <a:tabLst/>
              <a:defRPr/>
            </a:pPr>
            <a:r>
              <a:rPr kumimoji="0" lang="en-US" sz="1600" b="0" i="0" u="none" strike="noStrike" kern="1200" cap="none" spc="0" normalizeH="0" baseline="0" noProof="0">
                <a:ln>
                  <a:noFill/>
                </a:ln>
                <a:solidFill>
                  <a:sysClr val="windowText" lastClr="000000"/>
                </a:solidFill>
                <a:effectLst/>
                <a:uLnTx/>
                <a:uFillTx/>
                <a:latin typeface="Open Sans"/>
                <a:ea typeface="+mn-ea"/>
                <a:cs typeface="+mn-cs"/>
              </a:rPr>
              <a:t>What is the role of business associations? </a:t>
            </a:r>
          </a:p>
        </p:txBody>
      </p:sp>
      <p:sp>
        <p:nvSpPr>
          <p:cNvPr id="26" name="Oval 25">
            <a:extLst>
              <a:ext uri="{FF2B5EF4-FFF2-40B4-BE49-F238E27FC236}">
                <a16:creationId xmlns:a16="http://schemas.microsoft.com/office/drawing/2014/main" xmlns="" id="{417AD124-4148-4BED-9780-5DC681C4DDBA}"/>
              </a:ext>
            </a:extLst>
          </p:cNvPr>
          <p:cNvSpPr/>
          <p:nvPr/>
        </p:nvSpPr>
        <p:spPr>
          <a:xfrm>
            <a:off x="6308285" y="5030801"/>
            <a:ext cx="612000" cy="61200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7" name="TextBox 26">
            <a:extLst>
              <a:ext uri="{FF2B5EF4-FFF2-40B4-BE49-F238E27FC236}">
                <a16:creationId xmlns:a16="http://schemas.microsoft.com/office/drawing/2014/main" xmlns="" id="{459E8246-1A01-4AF3-8EA3-5378A77ABF70}"/>
              </a:ext>
            </a:extLst>
          </p:cNvPr>
          <p:cNvSpPr txBox="1"/>
          <p:nvPr/>
        </p:nvSpPr>
        <p:spPr>
          <a:xfrm>
            <a:off x="6277810" y="5129191"/>
            <a:ext cx="6301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a:ln>
                  <a:noFill/>
                </a:ln>
                <a:solidFill>
                  <a:srgbClr val="FFFFFF"/>
                </a:solidFill>
                <a:effectLst/>
                <a:uLnTx/>
                <a:uFillTx/>
                <a:latin typeface="Open Sans"/>
                <a:ea typeface="+mn-ea"/>
                <a:cs typeface="+mn-cs"/>
              </a:rPr>
              <a:t>5</a:t>
            </a:r>
          </a:p>
        </p:txBody>
      </p:sp>
      <p:sp>
        <p:nvSpPr>
          <p:cNvPr id="32" name="TextBox 31">
            <a:extLst>
              <a:ext uri="{FF2B5EF4-FFF2-40B4-BE49-F238E27FC236}">
                <a16:creationId xmlns:a16="http://schemas.microsoft.com/office/drawing/2014/main" xmlns="" id="{DDA35A4C-53B0-4EEC-AE98-9CC7CE9A4D7C}"/>
              </a:ext>
            </a:extLst>
          </p:cNvPr>
          <p:cNvSpPr txBox="1"/>
          <p:nvPr/>
        </p:nvSpPr>
        <p:spPr>
          <a:xfrm>
            <a:off x="359265" y="1365054"/>
            <a:ext cx="5575300" cy="4601260"/>
          </a:xfrm>
          <a:prstGeom prst="rect">
            <a:avLst/>
          </a:prstGeom>
          <a:noFill/>
        </p:spPr>
        <p:txBody>
          <a:bodyPr wrap="square" rtlCol="0">
            <a:spAutoFit/>
          </a:bodyPr>
          <a:lstStyle/>
          <a:p>
            <a:pPr>
              <a:spcAft>
                <a:spcPts val="600"/>
              </a:spcAft>
              <a:buClr>
                <a:srgbClr val="001E28">
                  <a:lumMod val="90000"/>
                  <a:lumOff val="10000"/>
                </a:srgbClr>
              </a:buClr>
              <a:buSzPct val="120000"/>
              <a:defRPr/>
            </a:pPr>
            <a:r>
              <a:rPr lang="en-ZA" sz="1400" b="1">
                <a:solidFill>
                  <a:prstClr val="black"/>
                </a:solidFill>
                <a:latin typeface="Open Sans"/>
              </a:rPr>
              <a:t>State actors</a:t>
            </a:r>
          </a:p>
          <a:p>
            <a:pPr marL="285750" indent="-285750">
              <a:spcAft>
                <a:spcPts val="600"/>
              </a:spcAft>
              <a:buClr>
                <a:srgbClr val="001E28">
                  <a:lumMod val="90000"/>
                  <a:lumOff val="10000"/>
                </a:srgbClr>
              </a:buClr>
              <a:buSzPct val="120000"/>
              <a:buFont typeface="Arial" panose="020B0604020202020204" pitchFamily="34" charset="0"/>
              <a:buChar char="•"/>
              <a:defRPr/>
            </a:pPr>
            <a:r>
              <a:rPr lang="en-ZA" sz="1400">
                <a:solidFill>
                  <a:prstClr val="black"/>
                </a:solidFill>
                <a:latin typeface="Open Sans"/>
              </a:rPr>
              <a:t>Kenya Revenue Authority (KRA)</a:t>
            </a:r>
          </a:p>
          <a:p>
            <a:pPr marL="285750" indent="-285750">
              <a:spcAft>
                <a:spcPts val="600"/>
              </a:spcAft>
              <a:buClr>
                <a:srgbClr val="001E28">
                  <a:lumMod val="90000"/>
                  <a:lumOff val="10000"/>
                </a:srgbClr>
              </a:buClr>
              <a:buSzPct val="120000"/>
              <a:buFont typeface="Arial" panose="020B0604020202020204" pitchFamily="34" charset="0"/>
              <a:buChar char="•"/>
              <a:defRPr/>
            </a:pPr>
            <a:r>
              <a:rPr lang="en-ZA" sz="1400">
                <a:solidFill>
                  <a:prstClr val="black"/>
                </a:solidFill>
                <a:latin typeface="Open Sans"/>
              </a:rPr>
              <a:t>Business Registration Services (BRS)</a:t>
            </a:r>
          </a:p>
          <a:p>
            <a:pPr marL="285750" indent="-285750">
              <a:spcAft>
                <a:spcPts val="600"/>
              </a:spcAft>
              <a:buClr>
                <a:srgbClr val="001E28">
                  <a:lumMod val="90000"/>
                  <a:lumOff val="10000"/>
                </a:srgbClr>
              </a:buClr>
              <a:buSzPct val="120000"/>
              <a:buFont typeface="Arial" panose="020B0604020202020204" pitchFamily="34" charset="0"/>
              <a:buChar char="•"/>
              <a:defRPr/>
            </a:pPr>
            <a:r>
              <a:rPr lang="en-ZA" sz="1400">
                <a:solidFill>
                  <a:prstClr val="black"/>
                </a:solidFill>
                <a:latin typeface="Open Sans"/>
              </a:rPr>
              <a:t>Micro and Small Enterprise Authority (MSEA)</a:t>
            </a:r>
          </a:p>
          <a:p>
            <a:pPr marL="285750" indent="-285750">
              <a:spcAft>
                <a:spcPts val="600"/>
              </a:spcAft>
              <a:buClr>
                <a:srgbClr val="001E28">
                  <a:lumMod val="90000"/>
                  <a:lumOff val="10000"/>
                </a:srgbClr>
              </a:buClr>
              <a:buSzPct val="120000"/>
              <a:buFont typeface="Arial" panose="020B0604020202020204" pitchFamily="34" charset="0"/>
              <a:buChar char="•"/>
              <a:defRPr/>
            </a:pPr>
            <a:r>
              <a:rPr lang="en-ZA" sz="1400">
                <a:solidFill>
                  <a:prstClr val="black"/>
                </a:solidFill>
                <a:latin typeface="Open Sans"/>
              </a:rPr>
              <a:t>Nairobi City County (NCC) </a:t>
            </a:r>
          </a:p>
          <a:p>
            <a:pPr marL="742950" lvl="1" indent="-285750">
              <a:spcAft>
                <a:spcPts val="600"/>
              </a:spcAft>
              <a:buClr>
                <a:srgbClr val="001E28">
                  <a:lumMod val="90000"/>
                  <a:lumOff val="10000"/>
                </a:srgbClr>
              </a:buClr>
              <a:buSzPct val="120000"/>
              <a:buFont typeface="Arial" panose="020B0604020202020204" pitchFamily="34" charset="0"/>
              <a:buChar char="•"/>
              <a:defRPr/>
            </a:pPr>
            <a:r>
              <a:rPr lang="en-ZA" sz="1400">
                <a:solidFill>
                  <a:prstClr val="black"/>
                </a:solidFill>
                <a:latin typeface="Open Sans"/>
              </a:rPr>
              <a:t>Dept. of Trade Licensing</a:t>
            </a:r>
          </a:p>
          <a:p>
            <a:pPr marL="742950" lvl="1" indent="-285750">
              <a:spcAft>
                <a:spcPts val="600"/>
              </a:spcAft>
              <a:buClr>
                <a:srgbClr val="001E28">
                  <a:lumMod val="90000"/>
                  <a:lumOff val="10000"/>
                </a:srgbClr>
              </a:buClr>
              <a:buSzPct val="120000"/>
              <a:buFont typeface="Arial" panose="020B0604020202020204" pitchFamily="34" charset="0"/>
              <a:buChar char="•"/>
              <a:defRPr/>
            </a:pPr>
            <a:r>
              <a:rPr lang="en-ZA" sz="1400">
                <a:solidFill>
                  <a:prstClr val="black"/>
                </a:solidFill>
                <a:latin typeface="Open Sans"/>
              </a:rPr>
              <a:t>Dept. of Cooperative Societies</a:t>
            </a:r>
          </a:p>
          <a:p>
            <a:pPr marL="742950" lvl="1" indent="-285750">
              <a:spcAft>
                <a:spcPts val="600"/>
              </a:spcAft>
              <a:buClr>
                <a:srgbClr val="001E28">
                  <a:lumMod val="90000"/>
                  <a:lumOff val="10000"/>
                </a:srgbClr>
              </a:buClr>
              <a:buSzPct val="120000"/>
              <a:buFont typeface="Arial" panose="020B0604020202020204" pitchFamily="34" charset="0"/>
              <a:buChar char="•"/>
              <a:defRPr/>
            </a:pPr>
            <a:r>
              <a:rPr lang="en-ZA" sz="1400">
                <a:solidFill>
                  <a:prstClr val="black"/>
                </a:solidFill>
                <a:latin typeface="Open Sans"/>
              </a:rPr>
              <a:t>Dept. of Gender Affairs</a:t>
            </a:r>
          </a:p>
          <a:p>
            <a:pPr marL="285750" indent="-285750">
              <a:spcAft>
                <a:spcPts val="600"/>
              </a:spcAft>
              <a:buClr>
                <a:srgbClr val="001E28">
                  <a:lumMod val="90000"/>
                  <a:lumOff val="10000"/>
                </a:srgbClr>
              </a:buClr>
              <a:buSzPct val="120000"/>
              <a:buFont typeface="Arial" panose="020B0604020202020204" pitchFamily="34" charset="0"/>
              <a:buChar char="•"/>
              <a:defRPr/>
            </a:pPr>
            <a:r>
              <a:rPr lang="en-ZA" sz="1400">
                <a:solidFill>
                  <a:prstClr val="black"/>
                </a:solidFill>
                <a:latin typeface="Open Sans"/>
              </a:rPr>
              <a:t>State Department of Industrialisation</a:t>
            </a:r>
            <a:br>
              <a:rPr lang="en-ZA" sz="1400">
                <a:solidFill>
                  <a:prstClr val="black"/>
                </a:solidFill>
                <a:latin typeface="Open Sans"/>
              </a:rPr>
            </a:br>
            <a:endParaRPr lang="en-ZA" sz="1400">
              <a:solidFill>
                <a:prstClr val="black"/>
              </a:solidFill>
              <a:latin typeface="Open Sans"/>
            </a:endParaRPr>
          </a:p>
          <a:p>
            <a:pPr>
              <a:spcAft>
                <a:spcPts val="600"/>
              </a:spcAft>
              <a:buClr>
                <a:srgbClr val="001E28">
                  <a:lumMod val="90000"/>
                  <a:lumOff val="10000"/>
                </a:srgbClr>
              </a:buClr>
              <a:buSzPct val="120000"/>
              <a:defRPr/>
            </a:pPr>
            <a:r>
              <a:rPr lang="en-ZA" sz="1400" b="1">
                <a:solidFill>
                  <a:prstClr val="black"/>
                </a:solidFill>
                <a:latin typeface="Open Sans"/>
              </a:rPr>
              <a:t>Non-state actors</a:t>
            </a:r>
          </a:p>
          <a:p>
            <a:pPr marL="285750" indent="-285750">
              <a:spcAft>
                <a:spcPts val="600"/>
              </a:spcAft>
              <a:buClr>
                <a:srgbClr val="001E28">
                  <a:lumMod val="90000"/>
                  <a:lumOff val="10000"/>
                </a:srgbClr>
              </a:buClr>
              <a:buSzPct val="120000"/>
              <a:buFont typeface="Arial" panose="020B0604020202020204" pitchFamily="34" charset="0"/>
              <a:buChar char="•"/>
              <a:defRPr/>
            </a:pPr>
            <a:r>
              <a:rPr lang="en-ZA" sz="1400">
                <a:solidFill>
                  <a:prstClr val="black"/>
                </a:solidFill>
                <a:latin typeface="Open Sans"/>
              </a:rPr>
              <a:t>Kenya National Chamber of Commerce and Industry (KNCCI)</a:t>
            </a:r>
          </a:p>
          <a:p>
            <a:pPr marL="285750" indent="-285750">
              <a:spcAft>
                <a:spcPts val="600"/>
              </a:spcAft>
              <a:buClr>
                <a:srgbClr val="001E28">
                  <a:lumMod val="90000"/>
                  <a:lumOff val="10000"/>
                </a:srgbClr>
              </a:buClr>
              <a:buSzPct val="120000"/>
              <a:buFont typeface="Arial" panose="020B0604020202020204" pitchFamily="34" charset="0"/>
              <a:buChar char="•"/>
              <a:defRPr/>
            </a:pPr>
            <a:r>
              <a:rPr lang="en-ZA" sz="1400">
                <a:solidFill>
                  <a:prstClr val="black"/>
                </a:solidFill>
                <a:latin typeface="Open Sans"/>
              </a:rPr>
              <a:t>Kenya National Federation of </a:t>
            </a:r>
            <a:r>
              <a:rPr lang="en-ZA" sz="1400" err="1">
                <a:solidFill>
                  <a:prstClr val="black"/>
                </a:solidFill>
                <a:latin typeface="Open Sans"/>
              </a:rPr>
              <a:t>Jua</a:t>
            </a:r>
            <a:r>
              <a:rPr lang="en-ZA" sz="1400">
                <a:solidFill>
                  <a:prstClr val="black"/>
                </a:solidFill>
                <a:latin typeface="Open Sans"/>
              </a:rPr>
              <a:t> Kali Associations (KNFJKA)</a:t>
            </a:r>
          </a:p>
          <a:p>
            <a:pPr marL="285750" indent="-285750">
              <a:spcAft>
                <a:spcPts val="600"/>
              </a:spcAft>
              <a:buClr>
                <a:srgbClr val="001E28">
                  <a:lumMod val="90000"/>
                  <a:lumOff val="10000"/>
                </a:srgbClr>
              </a:buClr>
              <a:buSzPct val="120000"/>
              <a:buFont typeface="Arial" panose="020B0604020202020204" pitchFamily="34" charset="0"/>
              <a:buChar char="•"/>
              <a:defRPr/>
            </a:pPr>
            <a:r>
              <a:rPr lang="en-ZA" sz="1400">
                <a:solidFill>
                  <a:prstClr val="black"/>
                </a:solidFill>
                <a:latin typeface="Open Sans"/>
              </a:rPr>
              <a:t>Quarry Road Association (</a:t>
            </a:r>
            <a:r>
              <a:rPr lang="en-ZA" sz="1400" err="1">
                <a:solidFill>
                  <a:prstClr val="black"/>
                </a:solidFill>
                <a:latin typeface="Open Sans"/>
              </a:rPr>
              <a:t>Gikomba</a:t>
            </a:r>
            <a:r>
              <a:rPr lang="en-ZA" sz="1400">
                <a:solidFill>
                  <a:prstClr val="black"/>
                </a:solidFill>
                <a:latin typeface="Open Sans"/>
              </a:rPr>
              <a:t>)</a:t>
            </a:r>
          </a:p>
          <a:p>
            <a:pPr marL="285750" indent="-285750">
              <a:spcAft>
                <a:spcPts val="600"/>
              </a:spcAft>
              <a:buClr>
                <a:srgbClr val="001E28">
                  <a:lumMod val="90000"/>
                  <a:lumOff val="10000"/>
                </a:srgbClr>
              </a:buClr>
              <a:buSzPct val="120000"/>
              <a:buFont typeface="Arial" panose="020B0604020202020204" pitchFamily="34" charset="0"/>
              <a:buChar char="•"/>
              <a:defRPr/>
            </a:pPr>
            <a:r>
              <a:rPr lang="en-ZA" sz="1400" err="1">
                <a:solidFill>
                  <a:prstClr val="black"/>
                </a:solidFill>
                <a:latin typeface="Open Sans"/>
              </a:rPr>
              <a:t>Wakulima</a:t>
            </a:r>
            <a:r>
              <a:rPr lang="en-ZA" sz="1400">
                <a:solidFill>
                  <a:prstClr val="black"/>
                </a:solidFill>
                <a:latin typeface="Open Sans"/>
              </a:rPr>
              <a:t> All Traders Association</a:t>
            </a:r>
          </a:p>
          <a:p>
            <a:pPr marL="285750" indent="-285750">
              <a:spcAft>
                <a:spcPts val="600"/>
              </a:spcAft>
              <a:buClr>
                <a:srgbClr val="001E28">
                  <a:lumMod val="90000"/>
                  <a:lumOff val="10000"/>
                </a:srgbClr>
              </a:buClr>
              <a:buSzPct val="120000"/>
              <a:buFont typeface="Arial" panose="020B0604020202020204" pitchFamily="34" charset="0"/>
              <a:buChar char="•"/>
              <a:defRPr/>
            </a:pPr>
            <a:endParaRPr lang="en-ZA" sz="1300">
              <a:solidFill>
                <a:prstClr val="black"/>
              </a:solidFill>
              <a:latin typeface="Open Sans"/>
            </a:endParaRPr>
          </a:p>
        </p:txBody>
      </p:sp>
    </p:spTree>
    <p:extLst>
      <p:ext uri="{BB962C8B-B14F-4D97-AF65-F5344CB8AC3E}">
        <p14:creationId xmlns:p14="http://schemas.microsoft.com/office/powerpoint/2010/main" val="37778975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peech Bubble: Rectangle 33">
            <a:extLst>
              <a:ext uri="{FF2B5EF4-FFF2-40B4-BE49-F238E27FC236}">
                <a16:creationId xmlns:a16="http://schemas.microsoft.com/office/drawing/2014/main" xmlns="" id="{B6D466ED-9486-4924-8015-E2A89E7670E6}"/>
              </a:ext>
            </a:extLst>
          </p:cNvPr>
          <p:cNvSpPr/>
          <p:nvPr/>
        </p:nvSpPr>
        <p:spPr>
          <a:xfrm>
            <a:off x="7001415" y="5433948"/>
            <a:ext cx="5000087" cy="1312431"/>
          </a:xfrm>
          <a:prstGeom prst="wedgeRectCallout">
            <a:avLst>
              <a:gd name="adj1" fmla="val 36495"/>
              <a:gd name="adj2" fmla="val -71750"/>
            </a:avLst>
          </a:prstGeom>
          <a:solidFill>
            <a:schemeClr val="bg2">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Speech Bubble: Rectangle 26">
            <a:extLst>
              <a:ext uri="{FF2B5EF4-FFF2-40B4-BE49-F238E27FC236}">
                <a16:creationId xmlns:a16="http://schemas.microsoft.com/office/drawing/2014/main" xmlns="" id="{7614819F-5EF7-4773-8A86-B049E926509E}"/>
              </a:ext>
            </a:extLst>
          </p:cNvPr>
          <p:cNvSpPr/>
          <p:nvPr/>
        </p:nvSpPr>
        <p:spPr>
          <a:xfrm>
            <a:off x="404260" y="4159931"/>
            <a:ext cx="6047202" cy="1118197"/>
          </a:xfrm>
          <a:prstGeom prst="wedgeRectCallout">
            <a:avLst>
              <a:gd name="adj1" fmla="val 35272"/>
              <a:gd name="adj2" fmla="val -90970"/>
            </a:avLst>
          </a:prstGeom>
          <a:solidFill>
            <a:schemeClr val="bg2">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Slide Number Placeholder 4">
            <a:extLst>
              <a:ext uri="{FF2B5EF4-FFF2-40B4-BE49-F238E27FC236}">
                <a16:creationId xmlns:a16="http://schemas.microsoft.com/office/drawing/2014/main" xmlns="" id="{1BFA1E0B-8FF9-4969-AC29-53779EEFFECC}"/>
              </a:ext>
            </a:extLst>
          </p:cNvPr>
          <p:cNvSpPr>
            <a:spLocks noGrp="1"/>
          </p:cNvSpPr>
          <p:nvPr>
            <p:ph type="sldNum" sz="quarter" idx="4"/>
          </p:nvPr>
        </p:nvSpPr>
        <p:spPr/>
        <p:txBody>
          <a:bodyPr/>
          <a:lstStyle/>
          <a:p>
            <a:fld id="{E9D4EFA4-1F90-4D2B-A593-3266C62E9295}" type="slidenum">
              <a:rPr lang="en-ZA" smtClean="0"/>
              <a:pPr/>
              <a:t>71</a:t>
            </a:fld>
            <a:r>
              <a:rPr lang="en-ZA"/>
              <a:t> |</a:t>
            </a:r>
          </a:p>
        </p:txBody>
      </p:sp>
      <p:grpSp>
        <p:nvGrpSpPr>
          <p:cNvPr id="28" name="Group 27">
            <a:extLst>
              <a:ext uri="{FF2B5EF4-FFF2-40B4-BE49-F238E27FC236}">
                <a16:creationId xmlns:a16="http://schemas.microsoft.com/office/drawing/2014/main" xmlns="" id="{0927A8B8-9C48-45E0-80A7-BCFAF0278E17}"/>
              </a:ext>
            </a:extLst>
          </p:cNvPr>
          <p:cNvGrpSpPr/>
          <p:nvPr/>
        </p:nvGrpSpPr>
        <p:grpSpPr>
          <a:xfrm>
            <a:off x="146512" y="179163"/>
            <a:ext cx="3636292" cy="505785"/>
            <a:chOff x="125492" y="273753"/>
            <a:chExt cx="3636292" cy="505785"/>
          </a:xfrm>
        </p:grpSpPr>
        <p:sp>
          <p:nvSpPr>
            <p:cNvPr id="7" name="TextBox 6">
              <a:extLst>
                <a:ext uri="{FF2B5EF4-FFF2-40B4-BE49-F238E27FC236}">
                  <a16:creationId xmlns:a16="http://schemas.microsoft.com/office/drawing/2014/main" xmlns="" id="{A42E74B2-3A9C-498B-880C-EFFA4AA33010}"/>
                </a:ext>
              </a:extLst>
            </p:cNvPr>
            <p:cNvSpPr txBox="1"/>
            <p:nvPr/>
          </p:nvSpPr>
          <p:spPr>
            <a:xfrm>
              <a:off x="755610" y="287860"/>
              <a:ext cx="3006174" cy="412485"/>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10000"/>
                </a:lnSpc>
                <a:spcBef>
                  <a:spcPts val="0"/>
                </a:spcBef>
                <a:spcAft>
                  <a:spcPts val="80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Open Sans"/>
                  <a:ea typeface="+mn-ea"/>
                  <a:cs typeface="+mn-cs"/>
                </a:rPr>
                <a:t>What is informality? </a:t>
              </a:r>
            </a:p>
          </p:txBody>
        </p:sp>
        <p:sp>
          <p:nvSpPr>
            <p:cNvPr id="8" name="Oval 7">
              <a:extLst>
                <a:ext uri="{FF2B5EF4-FFF2-40B4-BE49-F238E27FC236}">
                  <a16:creationId xmlns:a16="http://schemas.microsoft.com/office/drawing/2014/main" xmlns="" id="{681AAFE1-806F-4B4B-BA00-2E9452C84778}"/>
                </a:ext>
              </a:extLst>
            </p:cNvPr>
            <p:cNvSpPr/>
            <p:nvPr/>
          </p:nvSpPr>
          <p:spPr>
            <a:xfrm>
              <a:off x="209075" y="273753"/>
              <a:ext cx="505785" cy="505785"/>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 name="TextBox 8">
              <a:extLst>
                <a:ext uri="{FF2B5EF4-FFF2-40B4-BE49-F238E27FC236}">
                  <a16:creationId xmlns:a16="http://schemas.microsoft.com/office/drawing/2014/main" xmlns="" id="{06505328-43C8-49BA-84B8-4C1744291DE3}"/>
                </a:ext>
              </a:extLst>
            </p:cNvPr>
            <p:cNvSpPr txBox="1"/>
            <p:nvPr/>
          </p:nvSpPr>
          <p:spPr>
            <a:xfrm>
              <a:off x="125492" y="319035"/>
              <a:ext cx="6301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a:ln>
                    <a:noFill/>
                  </a:ln>
                  <a:solidFill>
                    <a:srgbClr val="FFFFFF"/>
                  </a:solidFill>
                  <a:effectLst/>
                  <a:uLnTx/>
                  <a:uFillTx/>
                  <a:latin typeface="Open Sans"/>
                  <a:ea typeface="+mn-ea"/>
                  <a:cs typeface="+mn-cs"/>
                </a:rPr>
                <a:t>1</a:t>
              </a:r>
              <a:endParaRPr kumimoji="0" lang="en-ZA" sz="2400" b="1" i="0" u="none" strike="noStrike" kern="1200" cap="none" spc="0" normalizeH="0" baseline="0" noProof="0">
                <a:ln>
                  <a:noFill/>
                </a:ln>
                <a:solidFill>
                  <a:srgbClr val="FFFFFF"/>
                </a:solidFill>
                <a:effectLst/>
                <a:uLnTx/>
                <a:uFillTx/>
                <a:latin typeface="Open Sans"/>
                <a:ea typeface="+mn-ea"/>
                <a:cs typeface="+mn-cs"/>
              </a:endParaRPr>
            </a:p>
          </p:txBody>
        </p:sp>
      </p:grpSp>
      <p:sp>
        <p:nvSpPr>
          <p:cNvPr id="10" name="TextBox 9">
            <a:extLst>
              <a:ext uri="{FF2B5EF4-FFF2-40B4-BE49-F238E27FC236}">
                <a16:creationId xmlns:a16="http://schemas.microsoft.com/office/drawing/2014/main" xmlns="" id="{BA420497-E5DC-4671-B675-D8C43EB6808E}"/>
              </a:ext>
            </a:extLst>
          </p:cNvPr>
          <p:cNvSpPr txBox="1"/>
          <p:nvPr/>
        </p:nvSpPr>
        <p:spPr>
          <a:xfrm>
            <a:off x="190497" y="923840"/>
            <a:ext cx="6084181" cy="312393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ZA" sz="1400" dirty="0"/>
              <a:t>Government stakeholders’ views on informality are strongly tied to the </a:t>
            </a:r>
            <a:r>
              <a:rPr lang="en-ZA" sz="1400" b="1" dirty="0"/>
              <a:t>visibility</a:t>
            </a:r>
            <a:r>
              <a:rPr lang="en-ZA" sz="1400" dirty="0"/>
              <a:t> of the business in terms of </a:t>
            </a:r>
            <a:r>
              <a:rPr lang="en-ZA" sz="1400" b="1" dirty="0"/>
              <a:t>registration on some official list</a:t>
            </a:r>
            <a:r>
              <a:rPr lang="en-ZA" sz="1400" dirty="0"/>
              <a:t> (at the national or county level) </a:t>
            </a:r>
          </a:p>
          <a:p>
            <a:pPr marL="285750" indent="-285750">
              <a:spcAft>
                <a:spcPts val="600"/>
              </a:spcAft>
              <a:buFont typeface="Arial" panose="020B0604020202020204" pitchFamily="34" charset="0"/>
              <a:buChar char="•"/>
            </a:pPr>
            <a:r>
              <a:rPr lang="en-ZA" sz="1400" dirty="0"/>
              <a:t>Visibility in terms of </a:t>
            </a:r>
            <a:r>
              <a:rPr lang="en-ZA" sz="1400" b="1" dirty="0"/>
              <a:t>having a known physical premises and location</a:t>
            </a:r>
            <a:r>
              <a:rPr lang="en-ZA" sz="1400" dirty="0"/>
              <a:t> is also regarded as a marker of formality and conversely informality</a:t>
            </a:r>
            <a:endParaRPr lang="en-ZA" sz="1400" b="1" dirty="0"/>
          </a:p>
          <a:p>
            <a:pPr marL="285750" indent="-285750">
              <a:spcAft>
                <a:spcPts val="600"/>
              </a:spcAft>
              <a:buFont typeface="Arial" panose="020B0604020202020204" pitchFamily="34" charset="0"/>
              <a:buChar char="•"/>
            </a:pPr>
            <a:r>
              <a:rPr lang="en-ZA" sz="1400" dirty="0"/>
              <a:t>The </a:t>
            </a:r>
            <a:r>
              <a:rPr lang="en-ZA" sz="1400" b="1" dirty="0"/>
              <a:t>permanence (or resilience) </a:t>
            </a:r>
            <a:r>
              <a:rPr lang="en-ZA" sz="1400" dirty="0"/>
              <a:t>of the business is regarded as another factor  – </a:t>
            </a:r>
            <a:r>
              <a:rPr lang="en-ZA" sz="1400" i="1" dirty="0"/>
              <a:t>“informal businesses are here today, gone tomorrow”</a:t>
            </a:r>
            <a:r>
              <a:rPr lang="en-ZA" sz="1400" b="1" dirty="0"/>
              <a:t> </a:t>
            </a:r>
          </a:p>
          <a:p>
            <a:pPr marL="285750" indent="-285750">
              <a:spcAft>
                <a:spcPts val="600"/>
              </a:spcAft>
              <a:buFont typeface="Arial" panose="020B0604020202020204" pitchFamily="34" charset="0"/>
              <a:buChar char="•"/>
            </a:pPr>
            <a:r>
              <a:rPr lang="en-ZA" sz="1400" dirty="0"/>
              <a:t>Informality is also </a:t>
            </a:r>
            <a:r>
              <a:rPr lang="en-ZA" sz="1400" b="1" dirty="0"/>
              <a:t>synonymous with the Jua Kali sector </a:t>
            </a:r>
            <a:r>
              <a:rPr lang="en-ZA" sz="1400" dirty="0"/>
              <a:t>in Kenya*. The Kenyan National Federation of Jua Kali Associations (KNFJKA) regard all of their members to be in the informal sector and are strongly opposed to any other classification or categorisation </a:t>
            </a:r>
            <a:endParaRPr lang="en-ZA" sz="1400" dirty="0">
              <a:solidFill>
                <a:srgbClr val="FF0000"/>
              </a:solidFill>
            </a:endParaRPr>
          </a:p>
        </p:txBody>
      </p:sp>
      <p:sp>
        <p:nvSpPr>
          <p:cNvPr id="12" name="TextBox 11">
            <a:extLst>
              <a:ext uri="{FF2B5EF4-FFF2-40B4-BE49-F238E27FC236}">
                <a16:creationId xmlns:a16="http://schemas.microsoft.com/office/drawing/2014/main" xmlns="" id="{407B4F3E-660C-47DB-9B1B-AE5D2DBA9B8F}"/>
              </a:ext>
            </a:extLst>
          </p:cNvPr>
          <p:cNvSpPr txBox="1"/>
          <p:nvPr/>
        </p:nvSpPr>
        <p:spPr>
          <a:xfrm>
            <a:off x="442496" y="4274178"/>
            <a:ext cx="6047202" cy="814069"/>
          </a:xfrm>
          <a:prstGeom prst="rect">
            <a:avLst/>
          </a:prstGeom>
          <a:noFill/>
        </p:spPr>
        <p:txBody>
          <a:bodyPr wrap="square">
            <a:spAutoFit/>
          </a:bodyPr>
          <a:lstStyle/>
          <a:p>
            <a:pPr indent="457200">
              <a:lnSpc>
                <a:spcPct val="114000"/>
              </a:lnSpc>
              <a:spcAft>
                <a:spcPts val="600"/>
              </a:spcAft>
            </a:pPr>
            <a:r>
              <a:rPr lang="en-ZA" sz="1400" i="1" dirty="0"/>
              <a:t>We would </a:t>
            </a:r>
            <a:r>
              <a:rPr lang="en-ZA" sz="1400" b="1" i="1" dirty="0"/>
              <a:t>want specific policies that address the informal sector</a:t>
            </a:r>
            <a:r>
              <a:rPr lang="en-ZA" sz="1400" i="1" dirty="0"/>
              <a:t>, not policies that address SMEs or MSEs in general. Most of the SMEs or MSEs are very formal, we are lost in that categorisation – (KNFJKA)</a:t>
            </a:r>
          </a:p>
        </p:txBody>
      </p:sp>
      <p:sp>
        <p:nvSpPr>
          <p:cNvPr id="16" name="TextBox 15">
            <a:extLst>
              <a:ext uri="{FF2B5EF4-FFF2-40B4-BE49-F238E27FC236}">
                <a16:creationId xmlns:a16="http://schemas.microsoft.com/office/drawing/2014/main" xmlns="" id="{9DFD7DC2-5BC2-4A37-AF95-E95EDC1169E4}"/>
              </a:ext>
            </a:extLst>
          </p:cNvPr>
          <p:cNvSpPr txBox="1"/>
          <p:nvPr/>
        </p:nvSpPr>
        <p:spPr>
          <a:xfrm>
            <a:off x="620110" y="5552973"/>
            <a:ext cx="5831352" cy="738664"/>
          </a:xfrm>
          <a:prstGeom prst="rect">
            <a:avLst/>
          </a:prstGeom>
          <a:noFill/>
        </p:spPr>
        <p:txBody>
          <a:bodyPr wrap="square" rtlCol="0">
            <a:spAutoFit/>
          </a:bodyPr>
          <a:lstStyle/>
          <a:p>
            <a:r>
              <a:rPr lang="en-ZA" sz="1400" dirty="0">
                <a:solidFill>
                  <a:schemeClr val="accent1"/>
                </a:solidFill>
              </a:rPr>
              <a:t>*However, this research found that many Jua Kali artisans are starting to formalise their businesses by registering it in order to access procurement opportunities (see segment persona for Ruth)</a:t>
            </a:r>
          </a:p>
        </p:txBody>
      </p:sp>
      <p:sp>
        <p:nvSpPr>
          <p:cNvPr id="20" name="Rectangle 19">
            <a:extLst>
              <a:ext uri="{FF2B5EF4-FFF2-40B4-BE49-F238E27FC236}">
                <a16:creationId xmlns:a16="http://schemas.microsoft.com/office/drawing/2014/main" xmlns="" id="{2407FACD-C0B8-4B45-B8B8-3E9B3A26839D}"/>
              </a:ext>
            </a:extLst>
          </p:cNvPr>
          <p:cNvSpPr/>
          <p:nvPr/>
        </p:nvSpPr>
        <p:spPr>
          <a:xfrm>
            <a:off x="451149" y="5436880"/>
            <a:ext cx="6000313" cy="1118197"/>
          </a:xfrm>
          <a:prstGeom prst="rect">
            <a:avLst/>
          </a:prstGeom>
          <a:no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9" name="Picture 18">
            <a:extLst>
              <a:ext uri="{FF2B5EF4-FFF2-40B4-BE49-F238E27FC236}">
                <a16:creationId xmlns:a16="http://schemas.microsoft.com/office/drawing/2014/main" xmlns="" id="{7E0CBE8E-D6C3-4EC6-83BC-DE9AE717EC7C}"/>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5862" r="5401" b="12184"/>
          <a:stretch/>
        </p:blipFill>
        <p:spPr>
          <a:xfrm>
            <a:off x="245552" y="5350243"/>
            <a:ext cx="348750" cy="345136"/>
          </a:xfrm>
          <a:prstGeom prst="rect">
            <a:avLst/>
          </a:prstGeom>
        </p:spPr>
      </p:pic>
      <p:grpSp>
        <p:nvGrpSpPr>
          <p:cNvPr id="29" name="Group 28">
            <a:extLst>
              <a:ext uri="{FF2B5EF4-FFF2-40B4-BE49-F238E27FC236}">
                <a16:creationId xmlns:a16="http://schemas.microsoft.com/office/drawing/2014/main" xmlns="" id="{4EEAC464-CA74-4972-8DB4-3A9920C4A243}"/>
              </a:ext>
            </a:extLst>
          </p:cNvPr>
          <p:cNvGrpSpPr/>
          <p:nvPr/>
        </p:nvGrpSpPr>
        <p:grpSpPr>
          <a:xfrm>
            <a:off x="6631209" y="168652"/>
            <a:ext cx="5481047" cy="751039"/>
            <a:chOff x="6694269" y="221202"/>
            <a:chExt cx="5481047" cy="751039"/>
          </a:xfrm>
        </p:grpSpPr>
        <p:sp>
          <p:nvSpPr>
            <p:cNvPr id="23" name="TextBox 22">
              <a:extLst>
                <a:ext uri="{FF2B5EF4-FFF2-40B4-BE49-F238E27FC236}">
                  <a16:creationId xmlns:a16="http://schemas.microsoft.com/office/drawing/2014/main" xmlns="" id="{C2210C32-9B9F-47D1-BB0E-37FC8ABBABFF}"/>
                </a:ext>
              </a:extLst>
            </p:cNvPr>
            <p:cNvSpPr txBox="1"/>
            <p:nvPr/>
          </p:nvSpPr>
          <p:spPr>
            <a:xfrm>
              <a:off x="7333843" y="221202"/>
              <a:ext cx="4841473" cy="751039"/>
            </a:xfrm>
            <a:prstGeom prst="rect">
              <a:avLst/>
            </a:prstGeom>
            <a:noFill/>
          </p:spPr>
          <p:txBody>
            <a:bodyPr wrap="square" lIns="91440" tIns="45720" rIns="91440" bIns="45720" anchor="t">
              <a:spAutoFit/>
            </a:bodyPr>
            <a:lstStyle>
              <a:defPPr>
                <a:defRPr lang="en-US"/>
              </a:defPPr>
              <a:lvl1pPr fontAlgn="base">
                <a:lnSpc>
                  <a:spcPct val="110000"/>
                </a:lnSpc>
                <a:spcBef>
                  <a:spcPts val="0"/>
                </a:spcBef>
                <a:spcAft>
                  <a:spcPts val="800"/>
                </a:spcAft>
                <a:defRPr b="0" i="0" u="none" strike="noStrike">
                  <a:solidFill>
                    <a:schemeClr val="bg1"/>
                  </a:solidFill>
                  <a:effectLst/>
                  <a:latin typeface="Arial" panose="020B0604020202020204" pitchFamily="34" charset="0"/>
                </a:defRPr>
              </a:lvl1pPr>
            </a:lstStyle>
            <a:p>
              <a:pPr marL="0" marR="0" lvl="0" indent="0" algn="l" defTabSz="914400" rtl="0" eaLnBrk="1" fontAlgn="base" latinLnBrk="0" hangingPunct="1">
                <a:lnSpc>
                  <a:spcPct val="110000"/>
                </a:lnSpc>
                <a:spcBef>
                  <a:spcPts val="0"/>
                </a:spcBef>
                <a:spcAft>
                  <a:spcPts val="800"/>
                </a:spcAft>
                <a:buClrTx/>
                <a:buSzTx/>
                <a:buFontTx/>
                <a:buNone/>
                <a:tabLst/>
                <a:defRPr/>
              </a:pPr>
              <a:r>
                <a:rPr kumimoji="0" lang="en-US" sz="2000" b="1" i="0" u="none" strike="noStrike" kern="1200" cap="none" spc="0" normalizeH="0" baseline="0" noProof="0">
                  <a:ln>
                    <a:noFill/>
                  </a:ln>
                  <a:solidFill>
                    <a:schemeClr val="accent2"/>
                  </a:solidFill>
                  <a:effectLst/>
                  <a:uLnTx/>
                  <a:uFillTx/>
                  <a:latin typeface="Open Sans"/>
                  <a:ea typeface="+mn-ea"/>
                  <a:cs typeface="+mn-cs"/>
                </a:rPr>
                <a:t>What are the barriers to compliance for MSEs? </a:t>
              </a:r>
            </a:p>
          </p:txBody>
        </p:sp>
        <p:sp>
          <p:nvSpPr>
            <p:cNvPr id="24" name="Oval 23">
              <a:extLst>
                <a:ext uri="{FF2B5EF4-FFF2-40B4-BE49-F238E27FC236}">
                  <a16:creationId xmlns:a16="http://schemas.microsoft.com/office/drawing/2014/main" xmlns="" id="{9F156979-5E17-46D2-A3DD-3C1EAAA8B5B9}"/>
                </a:ext>
              </a:extLst>
            </p:cNvPr>
            <p:cNvSpPr/>
            <p:nvPr/>
          </p:nvSpPr>
          <p:spPr>
            <a:xfrm>
              <a:off x="6756275" y="273753"/>
              <a:ext cx="507600" cy="50760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5" name="TextBox 24">
              <a:extLst>
                <a:ext uri="{FF2B5EF4-FFF2-40B4-BE49-F238E27FC236}">
                  <a16:creationId xmlns:a16="http://schemas.microsoft.com/office/drawing/2014/main" xmlns="" id="{FCDF919F-165A-4002-ADBC-FCDD01A18716}"/>
                </a:ext>
              </a:extLst>
            </p:cNvPr>
            <p:cNvSpPr txBox="1"/>
            <p:nvPr/>
          </p:nvSpPr>
          <p:spPr>
            <a:xfrm>
              <a:off x="6694269" y="319592"/>
              <a:ext cx="6301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a:ln>
                    <a:noFill/>
                  </a:ln>
                  <a:solidFill>
                    <a:srgbClr val="FFFFFF"/>
                  </a:solidFill>
                  <a:effectLst/>
                  <a:uLnTx/>
                  <a:uFillTx/>
                  <a:latin typeface="Open Sans"/>
                  <a:ea typeface="+mn-ea"/>
                  <a:cs typeface="+mn-cs"/>
                </a:rPr>
                <a:t>2</a:t>
              </a:r>
              <a:endParaRPr kumimoji="0" lang="en-ZA" sz="2400" b="1" i="0" u="none" strike="noStrike" kern="1200" cap="none" spc="0" normalizeH="0" baseline="0" noProof="0">
                <a:ln>
                  <a:noFill/>
                </a:ln>
                <a:solidFill>
                  <a:srgbClr val="FFFFFF"/>
                </a:solidFill>
                <a:effectLst/>
                <a:uLnTx/>
                <a:uFillTx/>
                <a:latin typeface="Open Sans"/>
                <a:ea typeface="+mn-ea"/>
                <a:cs typeface="+mn-cs"/>
              </a:endParaRPr>
            </a:p>
          </p:txBody>
        </p:sp>
      </p:grpSp>
      <p:pic>
        <p:nvPicPr>
          <p:cNvPr id="26" name="Picture 25" descr="A close up of a logo&#10;&#10;Description automatically generated">
            <a:extLst>
              <a:ext uri="{FF2B5EF4-FFF2-40B4-BE49-F238E27FC236}">
                <a16:creationId xmlns:a16="http://schemas.microsoft.com/office/drawing/2014/main" xmlns="" id="{D42388AB-3B64-449A-A961-618226260BED}"/>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91827" y="4291027"/>
            <a:ext cx="330945" cy="217800"/>
          </a:xfrm>
          <a:prstGeom prst="rect">
            <a:avLst/>
          </a:prstGeom>
        </p:spPr>
      </p:pic>
      <p:sp>
        <p:nvSpPr>
          <p:cNvPr id="30" name="TextBox 29">
            <a:extLst>
              <a:ext uri="{FF2B5EF4-FFF2-40B4-BE49-F238E27FC236}">
                <a16:creationId xmlns:a16="http://schemas.microsoft.com/office/drawing/2014/main" xmlns="" id="{DB8146E9-3568-4EA9-A981-FAA267D23562}"/>
              </a:ext>
            </a:extLst>
          </p:cNvPr>
          <p:cNvSpPr txBox="1"/>
          <p:nvPr/>
        </p:nvSpPr>
        <p:spPr>
          <a:xfrm>
            <a:off x="6756275" y="923840"/>
            <a:ext cx="5220650" cy="421653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ZA" sz="1400"/>
              <a:t>Discussion focused on compliance with respect to registration with Companies Registrar (BRS) </a:t>
            </a:r>
          </a:p>
          <a:p>
            <a:pPr marL="285750" indent="-285750">
              <a:spcAft>
                <a:spcPts val="600"/>
              </a:spcAft>
              <a:buFont typeface="Arial" panose="020B0604020202020204" pitchFamily="34" charset="0"/>
              <a:buChar char="•"/>
            </a:pPr>
            <a:r>
              <a:rPr lang="en-ZA" sz="1400"/>
              <a:t>Several Government stakeholders noted that the main barriers to registration include: </a:t>
            </a:r>
          </a:p>
          <a:p>
            <a:pPr marL="742950" lvl="1" indent="-285750">
              <a:spcAft>
                <a:spcPts val="600"/>
              </a:spcAft>
              <a:buFont typeface="Arial" panose="020B0604020202020204" pitchFamily="34" charset="0"/>
              <a:buChar char="•"/>
            </a:pPr>
            <a:r>
              <a:rPr lang="en-ZA" sz="1400" b="1"/>
              <a:t>Lack of awareness</a:t>
            </a:r>
            <a:r>
              <a:rPr lang="en-ZA" sz="1400"/>
              <a:t> of the </a:t>
            </a:r>
            <a:r>
              <a:rPr lang="en-ZA" sz="1400" b="1"/>
              <a:t>need to register</a:t>
            </a:r>
            <a:r>
              <a:rPr lang="en-ZA" sz="1400"/>
              <a:t> and </a:t>
            </a:r>
            <a:r>
              <a:rPr lang="en-ZA" sz="1400" b="1"/>
              <a:t>potential benefits</a:t>
            </a:r>
            <a:r>
              <a:rPr lang="en-ZA" sz="1400"/>
              <a:t> of registration</a:t>
            </a:r>
          </a:p>
          <a:p>
            <a:pPr marL="742950" lvl="1" indent="-285750">
              <a:spcAft>
                <a:spcPts val="600"/>
              </a:spcAft>
              <a:buFont typeface="Arial" panose="020B0604020202020204" pitchFamily="34" charset="0"/>
              <a:buChar char="•"/>
            </a:pPr>
            <a:r>
              <a:rPr lang="en-ZA" sz="1400" b="1"/>
              <a:t>Fear of visibility </a:t>
            </a:r>
            <a:r>
              <a:rPr lang="en-ZA" sz="1400"/>
              <a:t>to the KRA</a:t>
            </a:r>
          </a:p>
          <a:p>
            <a:pPr marL="742950" lvl="1" indent="-285750">
              <a:spcAft>
                <a:spcPts val="600"/>
              </a:spcAft>
              <a:buFont typeface="Arial" panose="020B0604020202020204" pitchFamily="34" charset="0"/>
              <a:buChar char="•"/>
            </a:pPr>
            <a:r>
              <a:rPr lang="en-ZA" sz="1400" b="1"/>
              <a:t>Fear of punishment / retribution</a:t>
            </a:r>
            <a:r>
              <a:rPr lang="en-ZA" sz="1400"/>
              <a:t> for the years the business was operated unregistered – “</a:t>
            </a:r>
            <a:r>
              <a:rPr kumimoji="0" lang="en-ZA" sz="1400" i="1" u="none" strike="noStrike" kern="1200" cap="none" spc="0" normalizeH="0" baseline="0" noProof="0">
                <a:ln>
                  <a:noFill/>
                </a:ln>
                <a:solidFill>
                  <a:prstClr val="black"/>
                </a:solidFill>
                <a:effectLst/>
                <a:uLnTx/>
                <a:uFillTx/>
                <a:latin typeface="Open Sans"/>
                <a:ea typeface="+mn-ea"/>
                <a:cs typeface="+mn-cs"/>
              </a:rPr>
              <a:t>they fear the shirt will be taken off of their backs” (MSEA)</a:t>
            </a:r>
          </a:p>
          <a:p>
            <a:pPr marL="285750" indent="-285750">
              <a:spcAft>
                <a:spcPts val="600"/>
              </a:spcAft>
              <a:buFont typeface="Arial" panose="020B0604020202020204" pitchFamily="34" charset="0"/>
              <a:buChar char="•"/>
            </a:pPr>
            <a:r>
              <a:rPr kumimoji="0" lang="en-ZA" sz="1400" u="none" strike="noStrike" kern="1200" cap="none" spc="0" normalizeH="0" baseline="0" noProof="0">
                <a:ln>
                  <a:noFill/>
                </a:ln>
                <a:solidFill>
                  <a:prstClr val="black"/>
                </a:solidFill>
                <a:effectLst/>
                <a:uLnTx/>
                <a:uFillTx/>
                <a:latin typeface="Open Sans"/>
                <a:ea typeface="+mn-ea"/>
                <a:cs typeface="+mn-cs"/>
              </a:rPr>
              <a:t>The </a:t>
            </a:r>
            <a:r>
              <a:rPr kumimoji="0" lang="en-ZA" sz="1400" b="1" u="none" strike="noStrike" kern="1200" cap="none" spc="0" normalizeH="0" baseline="0" noProof="0">
                <a:ln>
                  <a:noFill/>
                </a:ln>
                <a:solidFill>
                  <a:prstClr val="black"/>
                </a:solidFill>
                <a:effectLst/>
                <a:uLnTx/>
                <a:uFillTx/>
                <a:latin typeface="Open Sans"/>
                <a:ea typeface="+mn-ea"/>
                <a:cs typeface="+mn-cs"/>
              </a:rPr>
              <a:t>process and cost of registration is not regarded as a barrier</a:t>
            </a:r>
            <a:r>
              <a:rPr kumimoji="0" lang="en-ZA" sz="1400" u="none" strike="noStrike" kern="1200" cap="none" spc="0" normalizeH="0" baseline="0" noProof="0">
                <a:ln>
                  <a:noFill/>
                </a:ln>
                <a:solidFill>
                  <a:prstClr val="black"/>
                </a:solidFill>
                <a:effectLst/>
                <a:uLnTx/>
                <a:uFillTx/>
                <a:latin typeface="Open Sans"/>
                <a:ea typeface="+mn-ea"/>
                <a:cs typeface="+mn-cs"/>
              </a:rPr>
              <a:t>; the same finding was noted in the interviews with MSEs</a:t>
            </a:r>
          </a:p>
          <a:p>
            <a:pPr marL="285750" indent="-285750">
              <a:spcAft>
                <a:spcPts val="600"/>
              </a:spcAft>
              <a:buFont typeface="Arial" panose="020B0604020202020204" pitchFamily="34" charset="0"/>
              <a:buChar char="•"/>
            </a:pPr>
            <a:r>
              <a:rPr lang="en-ZA" sz="1400">
                <a:solidFill>
                  <a:prstClr val="black"/>
                </a:solidFill>
                <a:latin typeface="Open Sans"/>
              </a:rPr>
              <a:t>Among non-government stakeholders, lack of compliance appears to be driven by a general aversion to the concept of ‘formalisation and the </a:t>
            </a:r>
            <a:r>
              <a:rPr lang="en-ZA" sz="1400" b="1">
                <a:solidFill>
                  <a:prstClr val="black"/>
                </a:solidFill>
                <a:latin typeface="Open Sans"/>
              </a:rPr>
              <a:t>perception that formalisation yields little value for MSEs</a:t>
            </a:r>
            <a:endParaRPr kumimoji="0" lang="en-ZA" sz="1400" b="1" u="none" strike="noStrike" kern="1200" cap="none" spc="0" normalizeH="0" baseline="0" noProof="0">
              <a:ln>
                <a:noFill/>
              </a:ln>
              <a:solidFill>
                <a:prstClr val="black"/>
              </a:solidFill>
              <a:effectLst/>
              <a:uLnTx/>
              <a:uFillTx/>
              <a:latin typeface="Open Sans"/>
              <a:ea typeface="+mn-ea"/>
              <a:cs typeface="+mn-cs"/>
            </a:endParaRPr>
          </a:p>
        </p:txBody>
      </p:sp>
      <p:sp>
        <p:nvSpPr>
          <p:cNvPr id="32" name="TextBox 31">
            <a:extLst>
              <a:ext uri="{FF2B5EF4-FFF2-40B4-BE49-F238E27FC236}">
                <a16:creationId xmlns:a16="http://schemas.microsoft.com/office/drawing/2014/main" xmlns="" id="{C708908B-7428-4C25-9C2D-4BA88AAE5651}"/>
              </a:ext>
            </a:extLst>
          </p:cNvPr>
          <p:cNvSpPr txBox="1"/>
          <p:nvPr/>
        </p:nvSpPr>
        <p:spPr>
          <a:xfrm>
            <a:off x="7197211" y="5583750"/>
            <a:ext cx="4658457" cy="1059649"/>
          </a:xfrm>
          <a:prstGeom prst="rect">
            <a:avLst/>
          </a:prstGeom>
          <a:noFill/>
        </p:spPr>
        <p:txBody>
          <a:bodyPr wrap="square">
            <a:spAutoFit/>
          </a:bodyPr>
          <a:lstStyle/>
          <a:p>
            <a:pPr indent="457200">
              <a:lnSpc>
                <a:spcPct val="114000"/>
              </a:lnSpc>
              <a:spcAft>
                <a:spcPts val="600"/>
              </a:spcAft>
            </a:pPr>
            <a:r>
              <a:rPr lang="en-GB" sz="1400" i="1" dirty="0"/>
              <a:t>Let us improve the standards of our people first; let us sensitize them on the importance of registration. </a:t>
            </a:r>
            <a:r>
              <a:rPr lang="en-GB" sz="1400" b="1" i="1" dirty="0"/>
              <a:t>You can ask a trader if they can register and they will ask for what?</a:t>
            </a:r>
            <a:r>
              <a:rPr lang="en-GB" sz="1400" i="1" dirty="0"/>
              <a:t>  - (Association) </a:t>
            </a:r>
            <a:endParaRPr lang="en-ZA" sz="1400" i="1" dirty="0"/>
          </a:p>
        </p:txBody>
      </p:sp>
      <p:pic>
        <p:nvPicPr>
          <p:cNvPr id="33" name="Picture 32" descr="A close up of a logo&#10;&#10;Description automatically generated">
            <a:extLst>
              <a:ext uri="{FF2B5EF4-FFF2-40B4-BE49-F238E27FC236}">
                <a16:creationId xmlns:a16="http://schemas.microsoft.com/office/drawing/2014/main" xmlns="" id="{BBF81FD3-25FA-4047-B64E-C021688B4BC5}"/>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7243154" y="5580299"/>
            <a:ext cx="364040" cy="239580"/>
          </a:xfrm>
          <a:prstGeom prst="rect">
            <a:avLst/>
          </a:prstGeom>
        </p:spPr>
      </p:pic>
      <p:cxnSp>
        <p:nvCxnSpPr>
          <p:cNvPr id="35" name="Straight Connector 34">
            <a:extLst>
              <a:ext uri="{FF2B5EF4-FFF2-40B4-BE49-F238E27FC236}">
                <a16:creationId xmlns:a16="http://schemas.microsoft.com/office/drawing/2014/main" xmlns="" id="{DE6F2AD8-D93B-44F8-A621-095CFA3636EA}"/>
              </a:ext>
            </a:extLst>
          </p:cNvPr>
          <p:cNvCxnSpPr/>
          <p:nvPr/>
        </p:nvCxnSpPr>
        <p:spPr>
          <a:xfrm>
            <a:off x="6616700" y="978904"/>
            <a:ext cx="0" cy="5544000"/>
          </a:xfrm>
          <a:prstGeom prst="line">
            <a:avLst/>
          </a:prstGeom>
          <a:ln>
            <a:solidFill>
              <a:schemeClr val="accent6"/>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3128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peech Bubble: Rectangle 14">
            <a:extLst>
              <a:ext uri="{FF2B5EF4-FFF2-40B4-BE49-F238E27FC236}">
                <a16:creationId xmlns:a16="http://schemas.microsoft.com/office/drawing/2014/main" xmlns="" id="{8FD91FE1-95AC-4EA8-8897-D9992FF20634}"/>
              </a:ext>
            </a:extLst>
          </p:cNvPr>
          <p:cNvSpPr/>
          <p:nvPr/>
        </p:nvSpPr>
        <p:spPr>
          <a:xfrm>
            <a:off x="8602006" y="2944101"/>
            <a:ext cx="3253668" cy="914080"/>
          </a:xfrm>
          <a:prstGeom prst="wedgeRectCallout">
            <a:avLst>
              <a:gd name="adj1" fmla="val -63035"/>
              <a:gd name="adj2" fmla="val -2005"/>
            </a:avLst>
          </a:prstGeom>
          <a:solidFill>
            <a:schemeClr val="bg2">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Slide Number Placeholder 4">
            <a:extLst>
              <a:ext uri="{FF2B5EF4-FFF2-40B4-BE49-F238E27FC236}">
                <a16:creationId xmlns:a16="http://schemas.microsoft.com/office/drawing/2014/main" xmlns="" id="{BBF6AB9E-DE4C-4431-9161-59065F4A12F9}"/>
              </a:ext>
            </a:extLst>
          </p:cNvPr>
          <p:cNvSpPr>
            <a:spLocks noGrp="1"/>
          </p:cNvSpPr>
          <p:nvPr>
            <p:ph type="sldNum" sz="quarter" idx="4"/>
          </p:nvPr>
        </p:nvSpPr>
        <p:spPr/>
        <p:txBody>
          <a:bodyPr/>
          <a:lstStyle/>
          <a:p>
            <a:fld id="{E9D4EFA4-1F90-4D2B-A593-3266C62E9295}" type="slidenum">
              <a:rPr lang="en-ZA" smtClean="0"/>
              <a:pPr/>
              <a:t>72</a:t>
            </a:fld>
            <a:r>
              <a:rPr lang="en-ZA"/>
              <a:t> |</a:t>
            </a:r>
          </a:p>
        </p:txBody>
      </p:sp>
      <p:grpSp>
        <p:nvGrpSpPr>
          <p:cNvPr id="32" name="Group 31">
            <a:extLst>
              <a:ext uri="{FF2B5EF4-FFF2-40B4-BE49-F238E27FC236}">
                <a16:creationId xmlns:a16="http://schemas.microsoft.com/office/drawing/2014/main" xmlns="" id="{E35952BF-19F4-478E-A348-33553E68D354}"/>
              </a:ext>
            </a:extLst>
          </p:cNvPr>
          <p:cNvGrpSpPr/>
          <p:nvPr/>
        </p:nvGrpSpPr>
        <p:grpSpPr>
          <a:xfrm>
            <a:off x="190498" y="126170"/>
            <a:ext cx="7313888" cy="507600"/>
            <a:chOff x="190498" y="189670"/>
            <a:chExt cx="7313888" cy="507600"/>
          </a:xfrm>
        </p:grpSpPr>
        <p:sp>
          <p:nvSpPr>
            <p:cNvPr id="8" name="TextBox 7">
              <a:extLst>
                <a:ext uri="{FF2B5EF4-FFF2-40B4-BE49-F238E27FC236}">
                  <a16:creationId xmlns:a16="http://schemas.microsoft.com/office/drawing/2014/main" xmlns="" id="{EA24837E-BC00-4AA3-9845-4FECC0631658}"/>
                </a:ext>
              </a:extLst>
            </p:cNvPr>
            <p:cNvSpPr txBox="1"/>
            <p:nvPr/>
          </p:nvSpPr>
          <p:spPr>
            <a:xfrm>
              <a:off x="830072" y="273751"/>
              <a:ext cx="6674314" cy="412485"/>
            </a:xfrm>
            <a:prstGeom prst="rect">
              <a:avLst/>
            </a:prstGeom>
            <a:noFill/>
          </p:spPr>
          <p:txBody>
            <a:bodyPr wrap="square" lIns="91440" tIns="45720" rIns="91440" bIns="45720" anchor="t">
              <a:spAutoFit/>
            </a:bodyPr>
            <a:lstStyle>
              <a:defPPr>
                <a:defRPr lang="en-US"/>
              </a:defPPr>
              <a:lvl1pPr fontAlgn="base">
                <a:lnSpc>
                  <a:spcPct val="110000"/>
                </a:lnSpc>
                <a:spcBef>
                  <a:spcPts val="0"/>
                </a:spcBef>
                <a:spcAft>
                  <a:spcPts val="800"/>
                </a:spcAft>
                <a:defRPr b="0" i="0" u="none" strike="noStrike">
                  <a:solidFill>
                    <a:schemeClr val="bg1"/>
                  </a:solidFill>
                  <a:effectLst/>
                  <a:latin typeface="Arial" panose="020B0604020202020204" pitchFamily="34" charset="0"/>
                </a:defRPr>
              </a:lvl1pPr>
            </a:lstStyle>
            <a:p>
              <a:pPr marL="0" marR="0" lvl="0" indent="0" algn="l" defTabSz="914400" rtl="0" eaLnBrk="1" fontAlgn="base" latinLnBrk="0" hangingPunct="1">
                <a:lnSpc>
                  <a:spcPct val="110000"/>
                </a:lnSpc>
                <a:spcBef>
                  <a:spcPts val="0"/>
                </a:spcBef>
                <a:spcAft>
                  <a:spcPts val="800"/>
                </a:spcAft>
                <a:buClrTx/>
                <a:buSzTx/>
                <a:buFontTx/>
                <a:buNone/>
                <a:tabLst/>
                <a:defRPr/>
              </a:pPr>
              <a:r>
                <a:rPr kumimoji="0" lang="en-US" sz="2000" b="1" i="0" u="none" strike="noStrike" kern="1200" cap="none" spc="0" normalizeH="0" baseline="0" noProof="0">
                  <a:ln>
                    <a:noFill/>
                  </a:ln>
                  <a:solidFill>
                    <a:schemeClr val="accent3"/>
                  </a:solidFill>
                  <a:effectLst/>
                  <a:uLnTx/>
                  <a:uFillTx/>
                  <a:latin typeface="Open Sans"/>
                  <a:ea typeface="+mn-ea"/>
                  <a:cs typeface="+mn-cs"/>
                </a:rPr>
                <a:t>What are the incentives for MSEs to formalize? </a:t>
              </a:r>
            </a:p>
          </p:txBody>
        </p:sp>
        <p:sp>
          <p:nvSpPr>
            <p:cNvPr id="9" name="Oval 8">
              <a:extLst>
                <a:ext uri="{FF2B5EF4-FFF2-40B4-BE49-F238E27FC236}">
                  <a16:creationId xmlns:a16="http://schemas.microsoft.com/office/drawing/2014/main" xmlns="" id="{56B9D4FB-E8B9-4A3C-87FB-9E8E8D5C9E66}"/>
                </a:ext>
              </a:extLst>
            </p:cNvPr>
            <p:cNvSpPr/>
            <p:nvPr/>
          </p:nvSpPr>
          <p:spPr>
            <a:xfrm>
              <a:off x="252504" y="189670"/>
              <a:ext cx="507600" cy="507600"/>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TextBox 9">
              <a:extLst>
                <a:ext uri="{FF2B5EF4-FFF2-40B4-BE49-F238E27FC236}">
                  <a16:creationId xmlns:a16="http://schemas.microsoft.com/office/drawing/2014/main" xmlns="" id="{24D9B0C4-5A05-469E-A370-524E33F2B85E}"/>
                </a:ext>
              </a:extLst>
            </p:cNvPr>
            <p:cNvSpPr txBox="1"/>
            <p:nvPr/>
          </p:nvSpPr>
          <p:spPr>
            <a:xfrm>
              <a:off x="190498" y="235509"/>
              <a:ext cx="6301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a:ln>
                    <a:noFill/>
                  </a:ln>
                  <a:solidFill>
                    <a:srgbClr val="FFFFFF"/>
                  </a:solidFill>
                  <a:effectLst/>
                  <a:uLnTx/>
                  <a:uFillTx/>
                  <a:latin typeface="Open Sans"/>
                  <a:ea typeface="+mn-ea"/>
                  <a:cs typeface="+mn-cs"/>
                </a:rPr>
                <a:t>3</a:t>
              </a:r>
            </a:p>
          </p:txBody>
        </p:sp>
      </p:grpSp>
      <p:sp>
        <p:nvSpPr>
          <p:cNvPr id="12" name="TextBox 11">
            <a:extLst>
              <a:ext uri="{FF2B5EF4-FFF2-40B4-BE49-F238E27FC236}">
                <a16:creationId xmlns:a16="http://schemas.microsoft.com/office/drawing/2014/main" xmlns="" id="{D9CC420B-9DBD-4AE6-B873-F16277AA8913}"/>
              </a:ext>
            </a:extLst>
          </p:cNvPr>
          <p:cNvSpPr txBox="1"/>
          <p:nvPr/>
        </p:nvSpPr>
        <p:spPr>
          <a:xfrm>
            <a:off x="310587" y="3203689"/>
            <a:ext cx="7961054" cy="738664"/>
          </a:xfrm>
          <a:prstGeom prst="rect">
            <a:avLst/>
          </a:prstGeom>
          <a:noFill/>
        </p:spPr>
        <p:txBody>
          <a:bodyPr wrap="square">
            <a:spAutoFit/>
          </a:bodyPr>
          <a:lstStyle/>
          <a:p>
            <a:pPr marL="171450" indent="-171450">
              <a:spcAft>
                <a:spcPts val="600"/>
              </a:spcAft>
              <a:buFont typeface="Arial" panose="020B0604020202020204" pitchFamily="34" charset="0"/>
              <a:buChar char="•"/>
              <a:defRPr/>
            </a:pPr>
            <a:r>
              <a:rPr kumimoji="0" lang="en-ZA" sz="1400" i="0" u="none" strike="noStrike" kern="1200" cap="none" spc="0" normalizeH="0" baseline="0" noProof="0">
                <a:ln>
                  <a:noFill/>
                </a:ln>
                <a:solidFill>
                  <a:prstClr val="black"/>
                </a:solidFill>
                <a:effectLst/>
                <a:uLnTx/>
                <a:uFillTx/>
                <a:latin typeface="Open Sans"/>
                <a:ea typeface="+mn-ea"/>
                <a:cs typeface="+mn-cs"/>
              </a:rPr>
              <a:t>The same sentiment was not always shared by the business associations</a:t>
            </a:r>
            <a:r>
              <a:rPr lang="en-ZA" sz="1400">
                <a:solidFill>
                  <a:prstClr val="black"/>
                </a:solidFill>
                <a:latin typeface="Open Sans"/>
              </a:rPr>
              <a:t> interviewed. KNFJKA noted that formalisation* of MSEs in the </a:t>
            </a:r>
            <a:r>
              <a:rPr lang="en-ZA" sz="1400" err="1">
                <a:solidFill>
                  <a:prstClr val="black"/>
                </a:solidFill>
                <a:latin typeface="Open Sans"/>
              </a:rPr>
              <a:t>Kamakunji</a:t>
            </a:r>
            <a:r>
              <a:rPr lang="en-ZA" sz="1400">
                <a:solidFill>
                  <a:prstClr val="black"/>
                </a:solidFill>
                <a:latin typeface="Open Sans"/>
              </a:rPr>
              <a:t> market as a result of the Kenya Affordable Housing Project procurement has created conflict in the area</a:t>
            </a:r>
            <a:endParaRPr kumimoji="0" lang="en-ZA" sz="1400" i="0" u="none" strike="noStrike" kern="1200" cap="none" spc="0" normalizeH="0" baseline="0" noProof="0">
              <a:ln>
                <a:noFill/>
              </a:ln>
              <a:solidFill>
                <a:prstClr val="black"/>
              </a:solidFill>
              <a:effectLst/>
              <a:uLnTx/>
              <a:uFillTx/>
              <a:latin typeface="Open Sans"/>
              <a:ea typeface="+mn-ea"/>
              <a:cs typeface="+mn-cs"/>
            </a:endParaRPr>
          </a:p>
        </p:txBody>
      </p:sp>
      <p:sp>
        <p:nvSpPr>
          <p:cNvPr id="14" name="TextBox 13">
            <a:extLst>
              <a:ext uri="{FF2B5EF4-FFF2-40B4-BE49-F238E27FC236}">
                <a16:creationId xmlns:a16="http://schemas.microsoft.com/office/drawing/2014/main" xmlns="" id="{B98FBDBF-A4AA-4D42-88E6-C4FAFBD92F98}"/>
              </a:ext>
            </a:extLst>
          </p:cNvPr>
          <p:cNvSpPr txBox="1"/>
          <p:nvPr/>
        </p:nvSpPr>
        <p:spPr>
          <a:xfrm>
            <a:off x="8742222" y="3170552"/>
            <a:ext cx="3113452" cy="492443"/>
          </a:xfrm>
          <a:prstGeom prst="rect">
            <a:avLst/>
          </a:prstGeom>
          <a:noFill/>
        </p:spPr>
        <p:txBody>
          <a:bodyPr wrap="square">
            <a:spAutoFit/>
          </a:bodyPr>
          <a:lstStyle/>
          <a:p>
            <a:pPr indent="457200"/>
            <a:r>
              <a:rPr lang="en-ZA" sz="1300" i="1" dirty="0">
                <a:solidFill>
                  <a:prstClr val="black"/>
                </a:solidFill>
                <a:latin typeface="Open Sans"/>
              </a:rPr>
              <a:t>There is </a:t>
            </a:r>
            <a:r>
              <a:rPr kumimoji="0" lang="en-ZA" sz="1300" i="1" u="none" strike="noStrike" kern="1200" cap="none" spc="0" normalizeH="0" baseline="0" noProof="0" dirty="0">
                <a:ln>
                  <a:noFill/>
                </a:ln>
                <a:solidFill>
                  <a:prstClr val="black"/>
                </a:solidFill>
                <a:effectLst/>
                <a:uLnTx/>
                <a:uFillTx/>
                <a:latin typeface="Open Sans"/>
                <a:ea typeface="+mn-ea"/>
                <a:cs typeface="+mn-cs"/>
              </a:rPr>
              <a:t>war in </a:t>
            </a:r>
            <a:r>
              <a:rPr kumimoji="0" lang="en-ZA" sz="1300" i="1" u="none" strike="noStrike" kern="1200" cap="none" spc="0" normalizeH="0" baseline="0" noProof="0" dirty="0" err="1">
                <a:ln>
                  <a:noFill/>
                </a:ln>
                <a:solidFill>
                  <a:prstClr val="black"/>
                </a:solidFill>
                <a:effectLst/>
                <a:uLnTx/>
                <a:uFillTx/>
                <a:latin typeface="Open Sans"/>
                <a:ea typeface="+mn-ea"/>
                <a:cs typeface="+mn-cs"/>
              </a:rPr>
              <a:t>Kamakunji</a:t>
            </a:r>
            <a:r>
              <a:rPr kumimoji="0" lang="en-ZA" sz="1300" i="1" u="none" strike="noStrike" kern="1200" cap="none" spc="0" normalizeH="0" baseline="0" noProof="0" dirty="0">
                <a:ln>
                  <a:noFill/>
                </a:ln>
                <a:solidFill>
                  <a:prstClr val="black"/>
                </a:solidFill>
                <a:effectLst/>
                <a:uLnTx/>
                <a:uFillTx/>
                <a:latin typeface="Open Sans"/>
                <a:ea typeface="+mn-ea"/>
                <a:cs typeface="+mn-cs"/>
              </a:rPr>
              <a:t> as a result of the formalisation – (KNFJKA) </a:t>
            </a:r>
            <a:endParaRPr lang="en-ZA" sz="1300" dirty="0"/>
          </a:p>
        </p:txBody>
      </p:sp>
      <p:sp>
        <p:nvSpPr>
          <p:cNvPr id="21" name="Footer Placeholder 1">
            <a:extLst>
              <a:ext uri="{FF2B5EF4-FFF2-40B4-BE49-F238E27FC236}">
                <a16:creationId xmlns:a16="http://schemas.microsoft.com/office/drawing/2014/main" xmlns="" id="{A0823FD4-97C2-4C99-91ED-6D69C598EC27}"/>
              </a:ext>
            </a:extLst>
          </p:cNvPr>
          <p:cNvSpPr>
            <a:spLocks noGrp="1"/>
          </p:cNvSpPr>
          <p:nvPr>
            <p:ph type="ftr" sz="quarter" idx="3"/>
          </p:nvPr>
        </p:nvSpPr>
        <p:spPr>
          <a:xfrm>
            <a:off x="622354" y="6454891"/>
            <a:ext cx="11379147" cy="365125"/>
          </a:xfrm>
        </p:spPr>
        <p:txBody>
          <a:bodyPr/>
          <a:lstStyle/>
          <a:p>
            <a:r>
              <a:rPr lang="en-ZA" sz="1000"/>
              <a:t>Note: *Through this process a company was created with ten directors nominated from the different associations operating in the area. The company would then be responsible for awarding the work to individual artisans. **State Department of Industrialisation, Kenya Micro and Small Enterprises Policy, Sessional Paper No. 05 of 2020</a:t>
            </a:r>
            <a:endParaRPr kumimoji="0" lang="en-ZA" sz="1000" b="0" i="0" u="none" strike="noStrike" kern="1200" cap="none" spc="0" normalizeH="0" baseline="0" noProof="0">
              <a:ln>
                <a:noFill/>
              </a:ln>
              <a:solidFill>
                <a:prstClr val="black"/>
              </a:solidFill>
              <a:effectLst/>
              <a:uLnTx/>
              <a:uFillTx/>
              <a:latin typeface="Open Sans"/>
              <a:ea typeface="+mn-ea"/>
              <a:cs typeface="+mn-cs"/>
            </a:endParaRPr>
          </a:p>
        </p:txBody>
      </p:sp>
      <p:sp>
        <p:nvSpPr>
          <p:cNvPr id="23" name="TextBox 22">
            <a:extLst>
              <a:ext uri="{FF2B5EF4-FFF2-40B4-BE49-F238E27FC236}">
                <a16:creationId xmlns:a16="http://schemas.microsoft.com/office/drawing/2014/main" xmlns="" id="{00532F26-3103-4DCB-874B-A4387F44F5CE}"/>
              </a:ext>
            </a:extLst>
          </p:cNvPr>
          <p:cNvSpPr txBox="1"/>
          <p:nvPr/>
        </p:nvSpPr>
        <p:spPr>
          <a:xfrm>
            <a:off x="310586" y="744552"/>
            <a:ext cx="11881413" cy="2200602"/>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400" b="0" i="0" u="none" strike="noStrike" kern="1200" cap="none" spc="0" normalizeH="0" baseline="0" noProof="0" dirty="0">
                <a:ln>
                  <a:noFill/>
                </a:ln>
                <a:solidFill>
                  <a:prstClr val="black"/>
                </a:solidFill>
                <a:effectLst/>
                <a:uLnTx/>
                <a:uFillTx/>
                <a:latin typeface="Open Sans"/>
                <a:ea typeface="+mn-ea"/>
                <a:cs typeface="+mn-cs"/>
              </a:rPr>
              <a:t>Most government stakeholders perceive the main benefits to formalisation to include: </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400" b="1" i="0" u="none" strike="noStrike" kern="1200" cap="none" spc="0" normalizeH="0" baseline="0" noProof="0" dirty="0">
                <a:ln>
                  <a:noFill/>
                </a:ln>
                <a:solidFill>
                  <a:prstClr val="black"/>
                </a:solidFill>
                <a:effectLst/>
                <a:uLnTx/>
                <a:uFillTx/>
                <a:latin typeface="Open Sans"/>
                <a:ea typeface="+mn-ea"/>
                <a:cs typeface="+mn-cs"/>
              </a:rPr>
              <a:t>Improved access to finance </a:t>
            </a:r>
            <a:r>
              <a:rPr kumimoji="0" lang="en-ZA" sz="1400" b="0" i="0" u="none" strike="noStrike" kern="1200" cap="none" spc="0" normalizeH="0" baseline="0" noProof="0" dirty="0">
                <a:ln>
                  <a:noFill/>
                </a:ln>
                <a:solidFill>
                  <a:prstClr val="black"/>
                </a:solidFill>
                <a:effectLst/>
                <a:uLnTx/>
                <a:uFillTx/>
                <a:latin typeface="Open Sans"/>
                <a:ea typeface="+mn-ea"/>
                <a:cs typeface="+mn-cs"/>
              </a:rPr>
              <a:t>(e.</a:t>
            </a:r>
            <a:r>
              <a:rPr lang="en-ZA" sz="1400" dirty="0">
                <a:solidFill>
                  <a:prstClr val="black"/>
                </a:solidFill>
                <a:latin typeface="Open Sans"/>
              </a:rPr>
              <a:t>g. Mic</a:t>
            </a:r>
            <a:r>
              <a:rPr kumimoji="0" lang="en-US" sz="1400" b="0" i="0" u="none" strike="noStrike" kern="1200" cap="none" spc="0" normalizeH="0" baseline="0" noProof="0" dirty="0" err="1">
                <a:ln>
                  <a:noFill/>
                </a:ln>
                <a:solidFill>
                  <a:prstClr val="black"/>
                </a:solidFill>
                <a:effectLst/>
                <a:uLnTx/>
                <a:uFillTx/>
                <a:latin typeface="Open Sans"/>
                <a:ea typeface="+mn-ea"/>
                <a:cs typeface="+mn-cs"/>
              </a:rPr>
              <a:t>ro</a:t>
            </a:r>
            <a:r>
              <a:rPr kumimoji="0" lang="en-US" sz="1400" b="0" i="0" u="none" strike="noStrike" kern="1200" cap="none" spc="0" normalizeH="0" baseline="0" noProof="0" dirty="0">
                <a:ln>
                  <a:noFill/>
                </a:ln>
                <a:solidFill>
                  <a:prstClr val="black"/>
                </a:solidFill>
                <a:effectLst/>
                <a:uLnTx/>
                <a:uFillTx/>
                <a:latin typeface="Open Sans"/>
                <a:ea typeface="+mn-ea"/>
                <a:cs typeface="+mn-cs"/>
              </a:rPr>
              <a:t> &amp; Small Enterprises Development Fund (still in </a:t>
            </a:r>
            <a:r>
              <a:rPr kumimoji="0" lang="en-ZA" sz="1400" b="0" i="0" u="none" strike="noStrike" kern="1200" cap="none" spc="0" normalizeH="0" baseline="0" noProof="0" dirty="0">
                <a:ln>
                  <a:noFill/>
                </a:ln>
                <a:solidFill>
                  <a:prstClr val="black"/>
                </a:solidFill>
                <a:effectLst/>
                <a:uLnTx/>
                <a:uFillTx/>
                <a:latin typeface="Open Sans"/>
                <a:ea typeface="+mn-ea"/>
                <a:cs typeface="+mn-cs"/>
              </a:rPr>
              <a:t>development), KNCCI, Mastercard Foundation COVID-19 fund for MSEs)</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400" b="1" i="0" u="none" strike="noStrike" kern="1200" cap="none" spc="0" normalizeH="0" baseline="0" noProof="0" dirty="0">
                <a:ln>
                  <a:noFill/>
                </a:ln>
                <a:solidFill>
                  <a:prstClr val="black"/>
                </a:solidFill>
                <a:effectLst/>
                <a:uLnTx/>
                <a:uFillTx/>
                <a:latin typeface="Open Sans"/>
                <a:ea typeface="+mn-ea"/>
                <a:cs typeface="+mn-cs"/>
              </a:rPr>
              <a:t>Improved access to large procurement opportunities </a:t>
            </a:r>
            <a:r>
              <a:rPr kumimoji="0" lang="en-ZA" sz="1400" b="0" i="0" u="none" strike="noStrike" kern="1200" cap="none" spc="0" normalizeH="0" baseline="0" noProof="0" dirty="0">
                <a:ln>
                  <a:noFill/>
                </a:ln>
                <a:solidFill>
                  <a:prstClr val="black"/>
                </a:solidFill>
                <a:effectLst/>
                <a:uLnTx/>
                <a:uFillTx/>
                <a:latin typeface="Open Sans"/>
                <a:ea typeface="+mn-ea"/>
                <a:cs typeface="+mn-cs"/>
              </a:rPr>
              <a:t>(e.g. Kenya Affordable Housing Programme procurement from Jua Kali sector) </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ZA" sz="1400" b="1" dirty="0">
                <a:solidFill>
                  <a:prstClr val="black"/>
                </a:solidFill>
                <a:latin typeface="Open Sans"/>
              </a:rPr>
              <a:t>N</a:t>
            </a:r>
            <a:r>
              <a:rPr kumimoji="0" lang="en-ZA" sz="1400" b="1" i="0" u="none" strike="noStrike" kern="1200" cap="none" spc="0" normalizeH="0" baseline="0" noProof="0" dirty="0" err="1">
                <a:ln>
                  <a:noFill/>
                </a:ln>
                <a:solidFill>
                  <a:prstClr val="black"/>
                </a:solidFill>
                <a:effectLst/>
                <a:uLnTx/>
                <a:uFillTx/>
                <a:latin typeface="Open Sans"/>
                <a:ea typeface="+mn-ea"/>
                <a:cs typeface="+mn-cs"/>
              </a:rPr>
              <a:t>etworking</a:t>
            </a:r>
            <a:r>
              <a:rPr kumimoji="0" lang="en-ZA" sz="1400" b="1" i="0" u="none" strike="noStrike" kern="1200" cap="none" spc="0" normalizeH="0" baseline="0" noProof="0" dirty="0">
                <a:ln>
                  <a:noFill/>
                </a:ln>
                <a:solidFill>
                  <a:prstClr val="black"/>
                </a:solidFill>
                <a:effectLst/>
                <a:uLnTx/>
                <a:uFillTx/>
                <a:latin typeface="Open Sans"/>
                <a:ea typeface="+mn-ea"/>
                <a:cs typeface="+mn-cs"/>
              </a:rPr>
              <a:t> opportunities </a:t>
            </a:r>
            <a:r>
              <a:rPr kumimoji="0" lang="en-ZA" sz="1400" b="0" i="0" u="none" strike="noStrike" kern="1200" cap="none" spc="0" normalizeH="0" baseline="0" noProof="0" dirty="0">
                <a:ln>
                  <a:noFill/>
                </a:ln>
                <a:solidFill>
                  <a:prstClr val="black"/>
                </a:solidFill>
                <a:effectLst/>
                <a:uLnTx/>
                <a:uFillTx/>
                <a:latin typeface="Open Sans"/>
                <a:ea typeface="+mn-ea"/>
                <a:cs typeface="+mn-cs"/>
              </a:rPr>
              <a:t>(e.g. Trade fairs and market access opportunities provided stakeholder such as the KNCCI)</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400" b="0" i="0" u="none" strike="noStrike" kern="1200" cap="none" spc="0" normalizeH="0" baseline="0" noProof="0" dirty="0">
                <a:ln>
                  <a:noFill/>
                </a:ln>
                <a:solidFill>
                  <a:prstClr val="black"/>
                </a:solidFill>
                <a:effectLst/>
                <a:uLnTx/>
                <a:uFillTx/>
                <a:latin typeface="Open Sans"/>
                <a:ea typeface="+mn-ea"/>
                <a:cs typeface="+mn-cs"/>
              </a:rPr>
              <a:t>Access to the </a:t>
            </a:r>
            <a:r>
              <a:rPr kumimoji="0" lang="en-ZA" sz="1400" b="1" i="0" u="none" strike="noStrike" kern="1200" cap="none" spc="0" normalizeH="0" baseline="0" noProof="0" dirty="0">
                <a:ln>
                  <a:noFill/>
                </a:ln>
                <a:solidFill>
                  <a:prstClr val="black"/>
                </a:solidFill>
                <a:effectLst/>
                <a:uLnTx/>
                <a:uFillTx/>
                <a:latin typeface="Open Sans"/>
                <a:ea typeface="+mn-ea"/>
                <a:cs typeface="+mn-cs"/>
              </a:rPr>
              <a:t>support services offered by government </a:t>
            </a:r>
            <a:r>
              <a:rPr kumimoji="0" lang="en-ZA" sz="1400" b="0" i="0" u="none" strike="noStrike" kern="1200" cap="none" spc="0" normalizeH="0" baseline="0" noProof="0" dirty="0">
                <a:ln>
                  <a:noFill/>
                </a:ln>
                <a:solidFill>
                  <a:prstClr val="black"/>
                </a:solidFill>
                <a:effectLst/>
                <a:uLnTx/>
                <a:uFillTx/>
                <a:latin typeface="Open Sans"/>
                <a:ea typeface="+mn-ea"/>
                <a:cs typeface="+mn-cs"/>
              </a:rPr>
              <a:t>(e.g. improved worksites and technology through MSEA) and </a:t>
            </a:r>
            <a:r>
              <a:rPr kumimoji="0" lang="en-ZA" sz="1400" b="1" i="0" u="none" strike="noStrike" kern="1200" cap="none" spc="0" normalizeH="0" baseline="0" noProof="0" dirty="0">
                <a:ln>
                  <a:noFill/>
                </a:ln>
                <a:solidFill>
                  <a:prstClr val="black"/>
                </a:solidFill>
                <a:effectLst/>
                <a:uLnTx/>
                <a:uFillTx/>
                <a:latin typeface="Open Sans"/>
                <a:ea typeface="+mn-ea"/>
                <a:cs typeface="+mn-cs"/>
              </a:rPr>
              <a:t>skills development</a:t>
            </a:r>
            <a:r>
              <a:rPr kumimoji="0" lang="en-ZA" sz="1400" b="0" i="0" u="none" strike="noStrike" kern="1200" cap="none" spc="0" normalizeH="0" baseline="0" noProof="0" dirty="0">
                <a:ln>
                  <a:noFill/>
                </a:ln>
                <a:solidFill>
                  <a:prstClr val="black"/>
                </a:solidFill>
                <a:effectLst/>
                <a:uLnTx/>
                <a:uFillTx/>
                <a:latin typeface="Open Sans"/>
                <a:ea typeface="+mn-ea"/>
                <a:cs typeface="+mn-cs"/>
              </a:rPr>
              <a:t> programmes (e.g. KNCCI export readiness programme)</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400" b="0" i="0" u="none" strike="noStrike" kern="1200" cap="none" spc="0" normalizeH="0" baseline="0" noProof="0" dirty="0">
                <a:ln>
                  <a:noFill/>
                </a:ln>
                <a:solidFill>
                  <a:prstClr val="black"/>
                </a:solidFill>
                <a:effectLst/>
                <a:uLnTx/>
                <a:uFillTx/>
                <a:latin typeface="Open Sans"/>
                <a:ea typeface="+mn-ea"/>
                <a:cs typeface="+mn-cs"/>
              </a:rPr>
              <a:t>And, the more general benefit of being a </a:t>
            </a:r>
            <a:r>
              <a:rPr kumimoji="0" lang="en-ZA" sz="1400" b="1" i="0" u="none" strike="noStrike" kern="1200" cap="none" spc="0" normalizeH="0" baseline="0" noProof="0" dirty="0">
                <a:ln>
                  <a:noFill/>
                </a:ln>
                <a:solidFill>
                  <a:prstClr val="black"/>
                </a:solidFill>
                <a:effectLst/>
                <a:uLnTx/>
                <a:uFillTx/>
                <a:latin typeface="Open Sans"/>
                <a:ea typeface="+mn-ea"/>
                <a:cs typeface="+mn-cs"/>
              </a:rPr>
              <a:t>“legitimate” business</a:t>
            </a:r>
          </a:p>
        </p:txBody>
      </p:sp>
      <p:sp>
        <p:nvSpPr>
          <p:cNvPr id="24" name="TextBox 23">
            <a:extLst>
              <a:ext uri="{FF2B5EF4-FFF2-40B4-BE49-F238E27FC236}">
                <a16:creationId xmlns:a16="http://schemas.microsoft.com/office/drawing/2014/main" xmlns="" id="{A50D7B1F-261B-44D8-B1C2-CF84EFA5714F}"/>
              </a:ext>
            </a:extLst>
          </p:cNvPr>
          <p:cNvSpPr txBox="1"/>
          <p:nvPr/>
        </p:nvSpPr>
        <p:spPr>
          <a:xfrm>
            <a:off x="310587" y="4022463"/>
            <a:ext cx="11545087" cy="1246495"/>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400" b="0" i="0" u="none" strike="noStrike" kern="1200" cap="none" spc="0" normalizeH="0" baseline="0" noProof="0">
                <a:ln>
                  <a:noFill/>
                </a:ln>
                <a:solidFill>
                  <a:prstClr val="black"/>
                </a:solidFill>
                <a:effectLst/>
                <a:uLnTx/>
                <a:uFillTx/>
                <a:latin typeface="Open Sans"/>
                <a:ea typeface="+mn-ea"/>
                <a:cs typeface="+mn-cs"/>
              </a:rPr>
              <a:t>The need to better </a:t>
            </a:r>
            <a:r>
              <a:rPr kumimoji="0" lang="en-ZA" sz="1400" b="1" i="0" u="none" strike="noStrike" kern="1200" cap="none" spc="0" normalizeH="0" baseline="0" noProof="0">
                <a:ln>
                  <a:noFill/>
                </a:ln>
                <a:solidFill>
                  <a:prstClr val="black"/>
                </a:solidFill>
                <a:effectLst/>
                <a:uLnTx/>
                <a:uFillTx/>
                <a:latin typeface="Open Sans"/>
                <a:ea typeface="+mn-ea"/>
                <a:cs typeface="+mn-cs"/>
              </a:rPr>
              <a:t>demonstrate </a:t>
            </a:r>
            <a:r>
              <a:rPr lang="en-US" sz="1400" b="1">
                <a:solidFill>
                  <a:prstClr val="black"/>
                </a:solidFill>
                <a:latin typeface="Open Sans"/>
              </a:rPr>
              <a:t>value of compliance </a:t>
            </a:r>
            <a:r>
              <a:rPr lang="en-US" sz="1400">
                <a:solidFill>
                  <a:prstClr val="black"/>
                </a:solidFill>
                <a:latin typeface="Open Sans"/>
              </a:rPr>
              <a:t>by communicating how tax and license / registration revenue is spent for the benefit of the MSE sector was also noted by government stakeholders as a factor affecting MSEs incentives to formalize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Open Sans"/>
                <a:ea typeface="+mn-ea"/>
                <a:cs typeface="+mn-cs"/>
              </a:rPr>
              <a:t>Improved data-sharing, harmonization of business license requirements </a:t>
            </a:r>
            <a:r>
              <a:rPr kumimoji="0" lang="en-US" sz="1400" i="0" u="none" strike="noStrike" kern="1200" cap="none" spc="0" normalizeH="0" baseline="0" noProof="0">
                <a:ln>
                  <a:noFill/>
                </a:ln>
                <a:solidFill>
                  <a:prstClr val="black"/>
                </a:solidFill>
                <a:effectLst/>
                <a:uLnTx/>
                <a:uFillTx/>
                <a:latin typeface="Open Sans"/>
                <a:ea typeface="+mn-ea"/>
                <a:cs typeface="+mn-cs"/>
              </a:rPr>
              <a:t>and </a:t>
            </a:r>
            <a:r>
              <a:rPr kumimoji="0" lang="en-US" sz="1400" b="1" i="0" u="none" strike="noStrike" kern="1200" cap="none" spc="0" normalizeH="0" baseline="0" noProof="0">
                <a:ln>
                  <a:noFill/>
                </a:ln>
                <a:solidFill>
                  <a:prstClr val="black"/>
                </a:solidFill>
                <a:effectLst/>
                <a:uLnTx/>
                <a:uFillTx/>
                <a:latin typeface="Open Sans"/>
                <a:ea typeface="+mn-ea"/>
                <a:cs typeface="+mn-cs"/>
              </a:rPr>
              <a:t>policies targeting MSEs</a:t>
            </a:r>
            <a:r>
              <a:rPr kumimoji="0" lang="en-US" sz="1400" i="0" u="none" strike="noStrike" kern="1200" cap="none" spc="0" normalizeH="0" baseline="0" noProof="0">
                <a:ln>
                  <a:noFill/>
                </a:ln>
                <a:solidFill>
                  <a:prstClr val="black"/>
                </a:solidFill>
                <a:effectLst/>
                <a:uLnTx/>
                <a:uFillTx/>
                <a:latin typeface="Open Sans"/>
                <a:ea typeface="+mn-ea"/>
                <a:cs typeface="+mn-cs"/>
              </a:rPr>
              <a:t> in general was also noted as key strategies to make compliance, and the monitoring thereof, easier, more efficient and value adding for all stakeholders involved, including business owners</a:t>
            </a:r>
            <a:endParaRPr kumimoji="0" lang="en-ZA" sz="1400" b="1" i="0" u="none" strike="noStrike" kern="1200" cap="none" spc="0" normalizeH="0" baseline="0" noProof="0">
              <a:ln>
                <a:noFill/>
              </a:ln>
              <a:solidFill>
                <a:prstClr val="black"/>
              </a:solidFill>
              <a:effectLst/>
              <a:uLnTx/>
              <a:uFillTx/>
              <a:latin typeface="Open Sans"/>
              <a:ea typeface="+mn-ea"/>
              <a:cs typeface="+mn-cs"/>
            </a:endParaRPr>
          </a:p>
        </p:txBody>
      </p:sp>
      <p:pic>
        <p:nvPicPr>
          <p:cNvPr id="25" name="Picture 24" descr="A close up of a logo&#10;&#10;Description automatically generated">
            <a:extLst>
              <a:ext uri="{FF2B5EF4-FFF2-40B4-BE49-F238E27FC236}">
                <a16:creationId xmlns:a16="http://schemas.microsoft.com/office/drawing/2014/main" xmlns="" id="{F09FC3F7-79CC-4FD0-B168-0AB9CF6D66C8}"/>
              </a:ext>
            </a:extLst>
          </p:cNvPr>
          <p:cNvPicPr>
            <a:picLocks noChangeAspect="1"/>
          </p:cNvPicPr>
          <p:nvPr/>
        </p:nvPicPr>
        <p:blipFill rotWithShape="1">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819713" y="3137567"/>
            <a:ext cx="364040" cy="239580"/>
          </a:xfrm>
          <a:prstGeom prst="rect">
            <a:avLst/>
          </a:prstGeom>
        </p:spPr>
      </p:pic>
      <p:sp>
        <p:nvSpPr>
          <p:cNvPr id="26" name="TextBox 25">
            <a:extLst>
              <a:ext uri="{FF2B5EF4-FFF2-40B4-BE49-F238E27FC236}">
                <a16:creationId xmlns:a16="http://schemas.microsoft.com/office/drawing/2014/main" xmlns="" id="{DB7B8DD5-DBAC-43FF-9786-FF56B856EBB6}"/>
              </a:ext>
            </a:extLst>
          </p:cNvPr>
          <p:cNvSpPr txBox="1"/>
          <p:nvPr/>
        </p:nvSpPr>
        <p:spPr>
          <a:xfrm>
            <a:off x="705003" y="5527854"/>
            <a:ext cx="6683771" cy="646331"/>
          </a:xfrm>
          <a:prstGeom prst="rect">
            <a:avLst/>
          </a:prstGeom>
          <a:noFill/>
        </p:spPr>
        <p:txBody>
          <a:bodyPr wrap="square" rtlCol="0">
            <a:spAutoFit/>
          </a:bodyPr>
          <a:lstStyle/>
          <a:p>
            <a:r>
              <a:rPr lang="en-ZA" sz="1200">
                <a:solidFill>
                  <a:schemeClr val="accent3"/>
                </a:solidFill>
              </a:rPr>
              <a:t>Improved monitoring and evaluation activities for the MSE sector including data collection and dissemination, as well as the harmonisation and streamlining of licensing requirements are addressed in a recent MSE policy paper by the State Department for Industrialisation**</a:t>
            </a:r>
          </a:p>
        </p:txBody>
      </p:sp>
      <p:sp>
        <p:nvSpPr>
          <p:cNvPr id="27" name="Rectangle 26">
            <a:extLst>
              <a:ext uri="{FF2B5EF4-FFF2-40B4-BE49-F238E27FC236}">
                <a16:creationId xmlns:a16="http://schemas.microsoft.com/office/drawing/2014/main" xmlns="" id="{2AE37E38-4494-470F-8A9E-3D8C431C8C16}"/>
              </a:ext>
            </a:extLst>
          </p:cNvPr>
          <p:cNvSpPr/>
          <p:nvPr/>
        </p:nvSpPr>
        <p:spPr>
          <a:xfrm>
            <a:off x="644492" y="5433240"/>
            <a:ext cx="6838875" cy="835561"/>
          </a:xfrm>
          <a:prstGeom prst="rect">
            <a:avLst/>
          </a:prstGeom>
          <a:noFill/>
          <a:ln>
            <a:solidFill>
              <a:schemeClr val="accent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8" name="Picture 27">
            <a:extLst>
              <a:ext uri="{FF2B5EF4-FFF2-40B4-BE49-F238E27FC236}">
                <a16:creationId xmlns:a16="http://schemas.microsoft.com/office/drawing/2014/main" xmlns="" id="{6AC17F0B-3126-4A22-8B38-B8860A26E5A7}"/>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5862" r="5401" b="12184"/>
          <a:stretch/>
        </p:blipFill>
        <p:spPr>
          <a:xfrm>
            <a:off x="460857" y="5328388"/>
            <a:ext cx="317045" cy="313760"/>
          </a:xfrm>
          <a:prstGeom prst="rect">
            <a:avLst/>
          </a:prstGeom>
        </p:spPr>
      </p:pic>
      <p:sp>
        <p:nvSpPr>
          <p:cNvPr id="29" name="Speech Bubble: Rectangle 28">
            <a:extLst>
              <a:ext uri="{FF2B5EF4-FFF2-40B4-BE49-F238E27FC236}">
                <a16:creationId xmlns:a16="http://schemas.microsoft.com/office/drawing/2014/main" xmlns="" id="{08815582-5B3E-4A2E-91ED-DD16A7A2BC54}"/>
              </a:ext>
            </a:extLst>
          </p:cNvPr>
          <p:cNvSpPr/>
          <p:nvPr/>
        </p:nvSpPr>
        <p:spPr>
          <a:xfrm>
            <a:off x="7934590" y="5152051"/>
            <a:ext cx="3988520" cy="1152000"/>
          </a:xfrm>
          <a:prstGeom prst="wedgeRectCallout">
            <a:avLst>
              <a:gd name="adj1" fmla="val -58688"/>
              <a:gd name="adj2" fmla="val -52814"/>
            </a:avLst>
          </a:prstGeom>
          <a:solidFill>
            <a:schemeClr val="bg2">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0" name="TextBox 29">
            <a:extLst>
              <a:ext uri="{FF2B5EF4-FFF2-40B4-BE49-F238E27FC236}">
                <a16:creationId xmlns:a16="http://schemas.microsoft.com/office/drawing/2014/main" xmlns="" id="{86E80284-1129-403A-9CCA-C4457D314BF5}"/>
              </a:ext>
            </a:extLst>
          </p:cNvPr>
          <p:cNvSpPr txBox="1"/>
          <p:nvPr/>
        </p:nvSpPr>
        <p:spPr>
          <a:xfrm>
            <a:off x="8000423" y="5311458"/>
            <a:ext cx="3906488" cy="892552"/>
          </a:xfrm>
          <a:prstGeom prst="rect">
            <a:avLst/>
          </a:prstGeom>
          <a:noFill/>
        </p:spPr>
        <p:txBody>
          <a:bodyPr wrap="square">
            <a:spAutoFit/>
          </a:bodyPr>
          <a:lstStyle/>
          <a:p>
            <a:pPr indent="457200"/>
            <a:r>
              <a:rPr lang="en-ZA" sz="1300" i="1" dirty="0"/>
              <a:t>We have a national trade policy but it doesn’t speak well when it comes to counties, there are </a:t>
            </a:r>
            <a:r>
              <a:rPr lang="en-ZA" sz="1300" b="1" i="1" dirty="0"/>
              <a:t>gaps between the two levels of government </a:t>
            </a:r>
            <a:r>
              <a:rPr lang="en-ZA" sz="1300" i="1" dirty="0"/>
              <a:t>as to whose responsibility it is – (KNFJKA)</a:t>
            </a:r>
            <a:endParaRPr lang="en-ZA" sz="1300" dirty="0"/>
          </a:p>
        </p:txBody>
      </p:sp>
      <p:pic>
        <p:nvPicPr>
          <p:cNvPr id="31" name="Picture 30" descr="A close up of a logo&#10;&#10;Description automatically generated">
            <a:extLst>
              <a:ext uri="{FF2B5EF4-FFF2-40B4-BE49-F238E27FC236}">
                <a16:creationId xmlns:a16="http://schemas.microsoft.com/office/drawing/2014/main" xmlns="" id="{C3AD4B8E-73A7-4442-90F3-84773C3F69F4}"/>
              </a:ext>
            </a:extLst>
          </p:cNvPr>
          <p:cNvPicPr>
            <a:picLocks noChangeAspect="1"/>
          </p:cNvPicPr>
          <p:nvPr/>
        </p:nvPicPr>
        <p:blipFill rotWithShape="1">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072441" y="5260376"/>
            <a:ext cx="364040" cy="239580"/>
          </a:xfrm>
          <a:prstGeom prst="rect">
            <a:avLst/>
          </a:prstGeom>
        </p:spPr>
      </p:pic>
    </p:spTree>
    <p:extLst>
      <p:ext uri="{BB962C8B-B14F-4D97-AF65-F5344CB8AC3E}">
        <p14:creationId xmlns:p14="http://schemas.microsoft.com/office/powerpoint/2010/main" val="7933820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peech Bubble: Rectangle 25">
            <a:extLst>
              <a:ext uri="{FF2B5EF4-FFF2-40B4-BE49-F238E27FC236}">
                <a16:creationId xmlns:a16="http://schemas.microsoft.com/office/drawing/2014/main" xmlns="" id="{73959C3E-1331-405B-A4D2-0C49B9F29262}"/>
              </a:ext>
            </a:extLst>
          </p:cNvPr>
          <p:cNvSpPr/>
          <p:nvPr/>
        </p:nvSpPr>
        <p:spPr>
          <a:xfrm>
            <a:off x="6743716" y="5576080"/>
            <a:ext cx="5220282" cy="1188000"/>
          </a:xfrm>
          <a:prstGeom prst="wedgeRectCallout">
            <a:avLst>
              <a:gd name="adj1" fmla="val 58606"/>
              <a:gd name="adj2" fmla="val 52088"/>
            </a:avLst>
          </a:prstGeom>
          <a:solidFill>
            <a:schemeClr val="bg2">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TextBox 13">
            <a:extLst>
              <a:ext uri="{FF2B5EF4-FFF2-40B4-BE49-F238E27FC236}">
                <a16:creationId xmlns:a16="http://schemas.microsoft.com/office/drawing/2014/main" xmlns="" id="{2D796D1C-70DC-4135-AC9E-4A24292FCB14}"/>
              </a:ext>
            </a:extLst>
          </p:cNvPr>
          <p:cNvSpPr txBox="1"/>
          <p:nvPr/>
        </p:nvSpPr>
        <p:spPr>
          <a:xfrm>
            <a:off x="151801" y="942306"/>
            <a:ext cx="6083899" cy="586314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600"/>
              </a:spcAft>
              <a:buClrTx/>
              <a:buSzTx/>
              <a:tabLst/>
              <a:defRPr/>
            </a:pPr>
            <a:r>
              <a:rPr kumimoji="0" lang="en-ZA" sz="1400" b="0" i="0" u="none" strike="noStrike" kern="1200" cap="none" spc="0" normalizeH="0" baseline="0" noProof="0" dirty="0">
                <a:ln>
                  <a:noFill/>
                </a:ln>
                <a:solidFill>
                  <a:prstClr val="black"/>
                </a:solidFill>
                <a:effectLst/>
                <a:uLnTx/>
                <a:uFillTx/>
                <a:latin typeface="Open Sans"/>
                <a:ea typeface="+mn-ea"/>
                <a:cs typeface="+mn-cs"/>
              </a:rPr>
              <a:t>Stakeholders’ perceptions of the main challenges facing MSEs include: </a:t>
            </a:r>
          </a:p>
          <a:p>
            <a:pPr marL="171450" indent="-171450">
              <a:spcAft>
                <a:spcPts val="600"/>
              </a:spcAft>
              <a:buFont typeface="Arial" panose="020B0604020202020204" pitchFamily="34" charset="0"/>
              <a:buChar char="•"/>
              <a:defRPr/>
            </a:pPr>
            <a:r>
              <a:rPr lang="en-ZA" sz="1400" b="1" dirty="0">
                <a:latin typeface="Open Sans"/>
              </a:rPr>
              <a:t>Cess charges for MSEs trading in agri-produce</a:t>
            </a:r>
            <a:r>
              <a:rPr lang="en-ZA" sz="1400" dirty="0">
                <a:latin typeface="Open Sans"/>
              </a:rPr>
              <a:t>. KNCCI referred to this as the issue of “double taxation” and have recently published a policy brief on the topic</a:t>
            </a:r>
            <a:r>
              <a:rPr lang="en-ZA" sz="1400" baseline="30000" dirty="0">
                <a:latin typeface="Open Sans"/>
              </a:rPr>
              <a:t>1</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ZA" sz="1400" b="1" dirty="0">
                <a:latin typeface="Open Sans"/>
              </a:rPr>
              <a:t>Poor infrastructure (worksites and market places):</a:t>
            </a:r>
            <a:r>
              <a:rPr lang="en-ZA" sz="1400" dirty="0">
                <a:solidFill>
                  <a:srgbClr val="FF0000"/>
                </a:solidFill>
                <a:latin typeface="Open Sans"/>
              </a:rPr>
              <a:t> </a:t>
            </a:r>
            <a:r>
              <a:rPr lang="en-ZA" sz="1400" dirty="0">
                <a:latin typeface="Open Sans"/>
              </a:rPr>
              <a:t>Several stakeholders noted issues related to the </a:t>
            </a:r>
            <a:r>
              <a:rPr lang="en-ZA" sz="1400" b="1" dirty="0">
                <a:latin typeface="Open Sans"/>
              </a:rPr>
              <a:t>lack of facilities and basic services</a:t>
            </a:r>
            <a:r>
              <a:rPr lang="en-ZA" sz="1400" dirty="0">
                <a:latin typeface="Open Sans"/>
              </a:rPr>
              <a:t> (e.g. sanitation, water, shaded areas) and overcrowded working conditions in marketplaces and worksites. The Nairobi City County office responsible for gender affairs perceive this to be </a:t>
            </a:r>
            <a:r>
              <a:rPr lang="en-ZA" sz="1400" b="1" dirty="0">
                <a:latin typeface="Open Sans"/>
              </a:rPr>
              <a:t>the biggest challenge facing the sector</a:t>
            </a:r>
            <a:r>
              <a:rPr lang="en-ZA" sz="1400" dirty="0">
                <a:latin typeface="Open Sans"/>
              </a:rPr>
              <a:t>, more so than access to capital</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400" b="1" i="0" u="none" strike="noStrike" kern="1200" cap="none" spc="0" normalizeH="0" baseline="0" noProof="0" dirty="0">
                <a:ln>
                  <a:noFill/>
                </a:ln>
                <a:effectLst/>
                <a:uLnTx/>
                <a:uFillTx/>
                <a:latin typeface="Open Sans"/>
                <a:ea typeface="+mn-ea"/>
                <a:cs typeface="+mn-cs"/>
              </a:rPr>
              <a:t>Lack of access to equipment and machinery:</a:t>
            </a:r>
            <a:r>
              <a:rPr lang="en-ZA" sz="1400" dirty="0">
                <a:latin typeface="Open Sans"/>
              </a:rPr>
              <a:t> KNFJKA noted that Jua Kali artisans </a:t>
            </a:r>
            <a:r>
              <a:rPr lang="en-ZA" sz="1400" b="1" dirty="0">
                <a:latin typeface="Open Sans"/>
              </a:rPr>
              <a:t>lack access to up-to-date manufacturing equipment </a:t>
            </a:r>
            <a:r>
              <a:rPr lang="en-ZA" sz="1400" dirty="0">
                <a:latin typeface="Open Sans"/>
              </a:rPr>
              <a:t>and machinery at their worksites which significantly affects their productivity and the quality of goods produced</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ZA" sz="1400" b="1" dirty="0">
                <a:latin typeface="Open Sans"/>
              </a:rPr>
              <a:t>Market linkages: </a:t>
            </a:r>
            <a:r>
              <a:rPr lang="en-ZA" sz="1400" dirty="0">
                <a:latin typeface="Open Sans"/>
              </a:rPr>
              <a:t>KNFJKA also noted the lack of proper forward and backward market linkages as a </a:t>
            </a:r>
            <a:r>
              <a:rPr lang="en-ZA" sz="1400" b="1" dirty="0">
                <a:latin typeface="Open Sans"/>
              </a:rPr>
              <a:t>common problem across all sectors</a:t>
            </a:r>
            <a:r>
              <a:rPr lang="en-ZA" sz="1400" dirty="0">
                <a:latin typeface="Open Sans"/>
              </a:rPr>
              <a:t>, though some sectors are harder hit than others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ZA" sz="1400" b="1" dirty="0">
                <a:latin typeface="Open Sans"/>
              </a:rPr>
              <a:t>Inadequate credit risk assessment by formal lenders: </a:t>
            </a:r>
            <a:r>
              <a:rPr lang="en-ZA" sz="1400" dirty="0">
                <a:latin typeface="Open Sans"/>
              </a:rPr>
              <a:t>Business associations believe banks place </a:t>
            </a:r>
            <a:r>
              <a:rPr lang="en-ZA" sz="1400" b="1" dirty="0">
                <a:latin typeface="Open Sans"/>
              </a:rPr>
              <a:t>too much weight on account savings and traditional collatera</a:t>
            </a:r>
            <a:r>
              <a:rPr lang="en-ZA" sz="1400" dirty="0">
                <a:latin typeface="Open Sans"/>
              </a:rPr>
              <a:t>l (e.g. property, land). They also believe </a:t>
            </a:r>
            <a:r>
              <a:rPr lang="en-ZA" sz="1400" b="1" dirty="0">
                <a:latin typeface="Open Sans"/>
              </a:rPr>
              <a:t>banks do not properly assess business risk </a:t>
            </a:r>
            <a:r>
              <a:rPr lang="en-ZA" sz="1400" dirty="0">
                <a:latin typeface="Open Sans"/>
              </a:rPr>
              <a:t>before granting loans leading to high defaults; they believe banks should better assess if there is a market for the goods (where will they be sold?) to reduce defaults. They also suggest that associations could be utilised to assess the credit worthiness of businesses</a:t>
            </a:r>
            <a:endParaRPr lang="en-ZA" sz="1400" dirty="0">
              <a:solidFill>
                <a:srgbClr val="FF0000"/>
              </a:solidFill>
            </a:endParaRPr>
          </a:p>
        </p:txBody>
      </p:sp>
      <p:sp>
        <p:nvSpPr>
          <p:cNvPr id="5" name="Slide Number Placeholder 4">
            <a:extLst>
              <a:ext uri="{FF2B5EF4-FFF2-40B4-BE49-F238E27FC236}">
                <a16:creationId xmlns:a16="http://schemas.microsoft.com/office/drawing/2014/main" xmlns="" id="{69517153-C113-4621-A961-BD747EE3BE6E}"/>
              </a:ext>
            </a:extLst>
          </p:cNvPr>
          <p:cNvSpPr>
            <a:spLocks noGrp="1"/>
          </p:cNvSpPr>
          <p:nvPr>
            <p:ph type="sldNum" sz="quarter" idx="4"/>
          </p:nvPr>
        </p:nvSpPr>
        <p:spPr>
          <a:xfrm>
            <a:off x="13574" y="6429865"/>
            <a:ext cx="630118" cy="365125"/>
          </a:xfrm>
        </p:spPr>
        <p:txBody>
          <a:bodyPr/>
          <a:lstStyle/>
          <a:p>
            <a:fld id="{E9D4EFA4-1F90-4D2B-A593-3266C62E9295}" type="slidenum">
              <a:rPr lang="en-ZA" smtClean="0"/>
              <a:pPr/>
              <a:t>73</a:t>
            </a:fld>
            <a:r>
              <a:rPr lang="en-ZA"/>
              <a:t> |</a:t>
            </a:r>
          </a:p>
        </p:txBody>
      </p:sp>
      <p:sp>
        <p:nvSpPr>
          <p:cNvPr id="8" name="TextBox 7">
            <a:extLst>
              <a:ext uri="{FF2B5EF4-FFF2-40B4-BE49-F238E27FC236}">
                <a16:creationId xmlns:a16="http://schemas.microsoft.com/office/drawing/2014/main" xmlns="" id="{F1052C3E-8A48-402A-82BB-85D39DBE3D4E}"/>
              </a:ext>
            </a:extLst>
          </p:cNvPr>
          <p:cNvSpPr txBox="1"/>
          <p:nvPr/>
        </p:nvSpPr>
        <p:spPr>
          <a:xfrm>
            <a:off x="804672" y="147631"/>
            <a:ext cx="4782452" cy="751039"/>
          </a:xfrm>
          <a:prstGeom prst="rect">
            <a:avLst/>
          </a:prstGeom>
          <a:noFill/>
        </p:spPr>
        <p:txBody>
          <a:bodyPr wrap="square" lIns="91440" tIns="45720" rIns="91440" bIns="45720" anchor="t">
            <a:spAutoFit/>
          </a:bodyPr>
          <a:lstStyle>
            <a:defPPr>
              <a:defRPr lang="en-US"/>
            </a:defPPr>
            <a:lvl1pPr fontAlgn="base">
              <a:lnSpc>
                <a:spcPct val="110000"/>
              </a:lnSpc>
              <a:spcBef>
                <a:spcPts val="0"/>
              </a:spcBef>
              <a:spcAft>
                <a:spcPts val="800"/>
              </a:spcAft>
              <a:defRPr b="0" i="0" u="none" strike="noStrike">
                <a:solidFill>
                  <a:schemeClr val="bg1"/>
                </a:solidFill>
                <a:effectLst/>
                <a:latin typeface="Arial" panose="020B0604020202020204" pitchFamily="34" charset="0"/>
              </a:defRPr>
            </a:lvl1pPr>
          </a:lstStyle>
          <a:p>
            <a:pPr marL="0" marR="0" lvl="0" indent="0" algn="l" defTabSz="914400" rtl="0" eaLnBrk="1" fontAlgn="base" latinLnBrk="0" hangingPunct="1">
              <a:lnSpc>
                <a:spcPct val="110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004157"/>
                </a:solidFill>
                <a:effectLst/>
                <a:uLnTx/>
                <a:uFillTx/>
                <a:latin typeface="Open Sans"/>
                <a:ea typeface="+mn-ea"/>
                <a:cs typeface="+mn-cs"/>
              </a:rPr>
              <a:t>What are the main challenges facing MSEs? </a:t>
            </a:r>
          </a:p>
        </p:txBody>
      </p:sp>
      <p:sp>
        <p:nvSpPr>
          <p:cNvPr id="9" name="Oval 8">
            <a:extLst>
              <a:ext uri="{FF2B5EF4-FFF2-40B4-BE49-F238E27FC236}">
                <a16:creationId xmlns:a16="http://schemas.microsoft.com/office/drawing/2014/main" xmlns="" id="{F6880883-43A0-4325-8691-EF0D5D38B68C}"/>
              </a:ext>
            </a:extLst>
          </p:cNvPr>
          <p:cNvSpPr/>
          <p:nvPr/>
        </p:nvSpPr>
        <p:spPr>
          <a:xfrm>
            <a:off x="227104" y="95080"/>
            <a:ext cx="507600" cy="507600"/>
          </a:xfrm>
          <a:prstGeom prst="ellipse">
            <a:avLst/>
          </a:prstGeom>
          <a:solidFill>
            <a:srgbClr val="0041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TextBox 9">
            <a:extLst>
              <a:ext uri="{FF2B5EF4-FFF2-40B4-BE49-F238E27FC236}">
                <a16:creationId xmlns:a16="http://schemas.microsoft.com/office/drawing/2014/main" xmlns="" id="{02F53C90-FC1A-4633-91BC-8BAA5F04695B}"/>
              </a:ext>
            </a:extLst>
          </p:cNvPr>
          <p:cNvSpPr txBox="1"/>
          <p:nvPr/>
        </p:nvSpPr>
        <p:spPr>
          <a:xfrm>
            <a:off x="144078" y="140919"/>
            <a:ext cx="6301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a:ln>
                  <a:noFill/>
                </a:ln>
                <a:solidFill>
                  <a:srgbClr val="FFFFFF"/>
                </a:solidFill>
                <a:effectLst/>
                <a:uLnTx/>
                <a:uFillTx/>
                <a:latin typeface="Open Sans"/>
                <a:ea typeface="+mn-ea"/>
                <a:cs typeface="+mn-cs"/>
              </a:rPr>
              <a:t>4</a:t>
            </a:r>
          </a:p>
        </p:txBody>
      </p:sp>
      <p:sp>
        <p:nvSpPr>
          <p:cNvPr id="11" name="TextBox 10">
            <a:extLst>
              <a:ext uri="{FF2B5EF4-FFF2-40B4-BE49-F238E27FC236}">
                <a16:creationId xmlns:a16="http://schemas.microsoft.com/office/drawing/2014/main" xmlns="" id="{BBD35789-D22E-4AC8-B66D-029BDB9FE934}"/>
              </a:ext>
            </a:extLst>
          </p:cNvPr>
          <p:cNvSpPr txBox="1"/>
          <p:nvPr/>
        </p:nvSpPr>
        <p:spPr>
          <a:xfrm>
            <a:off x="7112211" y="147631"/>
            <a:ext cx="4782451" cy="751039"/>
          </a:xfrm>
          <a:prstGeom prst="rect">
            <a:avLst/>
          </a:prstGeom>
          <a:noFill/>
        </p:spPr>
        <p:txBody>
          <a:bodyPr wrap="square" lIns="91440" tIns="45720" rIns="91440" bIns="45720" anchor="t">
            <a:spAutoFit/>
          </a:bodyPr>
          <a:lstStyle>
            <a:defPPr>
              <a:defRPr lang="en-US"/>
            </a:defPPr>
            <a:lvl1pPr fontAlgn="base">
              <a:lnSpc>
                <a:spcPct val="110000"/>
              </a:lnSpc>
              <a:spcBef>
                <a:spcPts val="0"/>
              </a:spcBef>
              <a:spcAft>
                <a:spcPts val="800"/>
              </a:spcAft>
              <a:defRPr b="0" i="0" u="none" strike="noStrike">
                <a:solidFill>
                  <a:schemeClr val="bg1"/>
                </a:solidFill>
                <a:effectLst/>
                <a:latin typeface="Arial" panose="020B0604020202020204" pitchFamily="34" charset="0"/>
              </a:defRPr>
            </a:lvl1pPr>
          </a:lstStyle>
          <a:p>
            <a:pPr marL="0" marR="0" lvl="0" indent="0" algn="l" defTabSz="914400" rtl="0" eaLnBrk="1" fontAlgn="base" latinLnBrk="0" hangingPunct="1">
              <a:lnSpc>
                <a:spcPct val="110000"/>
              </a:lnSpc>
              <a:spcBef>
                <a:spcPts val="0"/>
              </a:spcBef>
              <a:spcAft>
                <a:spcPts val="800"/>
              </a:spcAft>
              <a:buClrTx/>
              <a:buSzTx/>
              <a:buFontTx/>
              <a:buNone/>
              <a:tabLst/>
              <a:defRPr/>
            </a:pPr>
            <a:r>
              <a:rPr kumimoji="0" lang="en-US" sz="2000" b="1" i="0" u="none" strike="noStrike" kern="1200" cap="none" spc="0" normalizeH="0" baseline="0" noProof="0">
                <a:ln>
                  <a:noFill/>
                </a:ln>
                <a:solidFill>
                  <a:schemeClr val="accent6">
                    <a:lumMod val="75000"/>
                  </a:schemeClr>
                </a:solidFill>
                <a:effectLst/>
                <a:uLnTx/>
                <a:uFillTx/>
                <a:latin typeface="Open Sans"/>
                <a:ea typeface="+mn-ea"/>
                <a:cs typeface="+mn-cs"/>
              </a:rPr>
              <a:t>What is the role of business associations? </a:t>
            </a:r>
          </a:p>
        </p:txBody>
      </p:sp>
      <p:sp>
        <p:nvSpPr>
          <p:cNvPr id="12" name="Oval 11">
            <a:extLst>
              <a:ext uri="{FF2B5EF4-FFF2-40B4-BE49-F238E27FC236}">
                <a16:creationId xmlns:a16="http://schemas.microsoft.com/office/drawing/2014/main" xmlns="" id="{7B95B4CA-798C-4EDA-8A39-CEFA43649DED}"/>
              </a:ext>
            </a:extLst>
          </p:cNvPr>
          <p:cNvSpPr/>
          <p:nvPr/>
        </p:nvSpPr>
        <p:spPr>
          <a:xfrm>
            <a:off x="6534643" y="140919"/>
            <a:ext cx="507600" cy="50760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xmlns="" id="{8BF94455-4965-42E7-92F5-6B8EDD165AD9}"/>
              </a:ext>
            </a:extLst>
          </p:cNvPr>
          <p:cNvSpPr txBox="1"/>
          <p:nvPr/>
        </p:nvSpPr>
        <p:spPr>
          <a:xfrm>
            <a:off x="6477017" y="186758"/>
            <a:ext cx="6301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2000" b="1">
                <a:solidFill>
                  <a:srgbClr val="FFFFFF"/>
                </a:solidFill>
                <a:latin typeface="Open Sans"/>
              </a:rPr>
              <a:t>5</a:t>
            </a:r>
            <a:endParaRPr kumimoji="0" lang="en-ZA" sz="2000" b="1" i="0" u="none" strike="noStrike" kern="1200" cap="none" spc="0" normalizeH="0" baseline="0" noProof="0">
              <a:ln>
                <a:noFill/>
              </a:ln>
              <a:solidFill>
                <a:srgbClr val="FFFFFF"/>
              </a:solidFill>
              <a:effectLst/>
              <a:uLnTx/>
              <a:uFillTx/>
              <a:latin typeface="Open Sans"/>
              <a:ea typeface="+mn-ea"/>
              <a:cs typeface="+mn-cs"/>
            </a:endParaRPr>
          </a:p>
        </p:txBody>
      </p:sp>
      <p:sp>
        <p:nvSpPr>
          <p:cNvPr id="15" name="TextBox 14">
            <a:extLst>
              <a:ext uri="{FF2B5EF4-FFF2-40B4-BE49-F238E27FC236}">
                <a16:creationId xmlns:a16="http://schemas.microsoft.com/office/drawing/2014/main" xmlns="" id="{818FB2BA-5BA0-4459-B82B-378AE5F191A4}"/>
              </a:ext>
            </a:extLst>
          </p:cNvPr>
          <p:cNvSpPr txBox="1"/>
          <p:nvPr/>
        </p:nvSpPr>
        <p:spPr>
          <a:xfrm>
            <a:off x="6515100" y="942306"/>
            <a:ext cx="5676899" cy="45961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400" b="0" i="0" u="none" strike="noStrike" kern="1200" cap="none" spc="0" normalizeH="0" baseline="0" noProof="0">
                <a:ln>
                  <a:noFill/>
                </a:ln>
                <a:solidFill>
                  <a:prstClr val="black"/>
                </a:solidFill>
                <a:effectLst/>
                <a:uLnTx/>
                <a:uFillTx/>
                <a:latin typeface="Open Sans"/>
                <a:ea typeface="+mn-ea"/>
                <a:cs typeface="+mn-cs"/>
              </a:rPr>
              <a:t>Business associations are perceived to be a </a:t>
            </a:r>
            <a:r>
              <a:rPr kumimoji="0" lang="en-ZA" sz="1400" b="1" i="0" u="none" strike="noStrike" kern="1200" cap="none" spc="0" normalizeH="0" baseline="0" noProof="0">
                <a:ln>
                  <a:noFill/>
                </a:ln>
                <a:solidFill>
                  <a:prstClr val="black"/>
                </a:solidFill>
                <a:effectLst/>
                <a:uLnTx/>
                <a:uFillTx/>
                <a:latin typeface="Open Sans"/>
                <a:ea typeface="+mn-ea"/>
                <a:cs typeface="+mn-cs"/>
              </a:rPr>
              <a:t>critical linkage </a:t>
            </a:r>
            <a:r>
              <a:rPr kumimoji="0" lang="en-ZA" sz="1400" b="0" i="0" u="none" strike="noStrike" kern="1200" cap="none" spc="0" normalizeH="0" baseline="0" noProof="0">
                <a:ln>
                  <a:noFill/>
                </a:ln>
                <a:solidFill>
                  <a:prstClr val="black"/>
                </a:solidFill>
                <a:effectLst/>
                <a:uLnTx/>
                <a:uFillTx/>
                <a:latin typeface="Open Sans"/>
                <a:ea typeface="+mn-ea"/>
                <a:cs typeface="+mn-cs"/>
              </a:rPr>
              <a:t>between government and MSEs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a:solidFill>
                  <a:prstClr val="black"/>
                </a:solidFill>
                <a:latin typeface="Open Sans"/>
              </a:rPr>
              <a:t>Both state and non-state actors (KNCCI) noted the benefits of engaging business associations on issues related to </a:t>
            </a:r>
            <a:r>
              <a:rPr lang="en-US" sz="1400" err="1">
                <a:solidFill>
                  <a:prstClr val="black"/>
                </a:solidFill>
                <a:latin typeface="Open Sans"/>
              </a:rPr>
              <a:t>MSEs</a:t>
            </a:r>
            <a:r>
              <a:rPr lang="en-US" sz="1400" i="1" err="1">
                <a:solidFill>
                  <a:prstClr val="black"/>
                </a:solidFill>
                <a:latin typeface="Open Sans"/>
              </a:rPr>
              <a:t>.</a:t>
            </a:r>
            <a:r>
              <a:rPr lang="en-US" sz="1400" i="1">
                <a:solidFill>
                  <a:prstClr val="black"/>
                </a:solidFill>
                <a:latin typeface="Open Sans"/>
              </a:rPr>
              <a:t> </a:t>
            </a:r>
            <a:r>
              <a:rPr lang="en-US" sz="1400">
                <a:solidFill>
                  <a:prstClr val="black"/>
                </a:solidFill>
                <a:latin typeface="Open Sans"/>
              </a:rPr>
              <a:t>For example, KRA noted that recent engagements led to them reducing the Turnover Tax applicable to MSEs from 3% to 1%</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400" b="0" i="0" u="none" strike="noStrike" kern="1200" cap="none" spc="0" normalizeH="0" baseline="0" noProof="0">
                <a:ln>
                  <a:noFill/>
                </a:ln>
                <a:solidFill>
                  <a:prstClr val="black"/>
                </a:solidFill>
                <a:effectLst/>
                <a:uLnTx/>
                <a:uFillTx/>
                <a:latin typeface="Open Sans"/>
                <a:ea typeface="+mn-ea"/>
                <a:cs typeface="+mn-cs"/>
              </a:rPr>
              <a:t>Interviews with associations confirmed a previous finding that association ‘</a:t>
            </a:r>
            <a:r>
              <a:rPr kumimoji="0" lang="en-ZA" sz="1400" b="1" i="0" u="none" strike="noStrike" kern="1200" cap="none" spc="0" normalizeH="0" baseline="0" noProof="0">
                <a:ln>
                  <a:noFill/>
                </a:ln>
                <a:solidFill>
                  <a:prstClr val="black"/>
                </a:solidFill>
                <a:effectLst/>
                <a:uLnTx/>
                <a:uFillTx/>
                <a:latin typeface="Open Sans"/>
                <a:ea typeface="+mn-ea"/>
                <a:cs typeface="+mn-cs"/>
              </a:rPr>
              <a:t>membership’ is relatively fluid and open concept</a:t>
            </a:r>
            <a:r>
              <a:rPr kumimoji="0" lang="en-ZA" sz="1400" b="0" i="0" u="none" strike="noStrike" kern="1200" cap="none" spc="0" normalizeH="0" baseline="0" noProof="0">
                <a:ln>
                  <a:noFill/>
                </a:ln>
                <a:solidFill>
                  <a:prstClr val="black"/>
                </a:solidFill>
                <a:effectLst/>
                <a:uLnTx/>
                <a:uFillTx/>
                <a:latin typeface="Open Sans"/>
                <a:ea typeface="+mn-ea"/>
                <a:cs typeface="+mn-cs"/>
              </a:rPr>
              <a:t>. KNFJKA noted that </a:t>
            </a:r>
            <a:r>
              <a:rPr kumimoji="0" lang="en-ZA" sz="1400" b="0" i="1" u="none" strike="noStrike" kern="1200" cap="none" spc="0" normalizeH="0" baseline="0" noProof="0">
                <a:ln>
                  <a:noFill/>
                </a:ln>
                <a:solidFill>
                  <a:prstClr val="black"/>
                </a:solidFill>
                <a:effectLst/>
                <a:uLnTx/>
                <a:uFillTx/>
                <a:latin typeface="Open Sans"/>
                <a:ea typeface="+mn-ea"/>
                <a:cs typeface="+mn-cs"/>
              </a:rPr>
              <a:t>“80% of our members do not subscribe to any association…they belong to other community groups and we adopt them”</a:t>
            </a:r>
            <a:r>
              <a:rPr kumimoji="0" lang="en-ZA" sz="1400" b="0" i="0" u="none" strike="noStrike" kern="1200" cap="none" spc="0" normalizeH="0" baseline="0" noProof="0">
                <a:ln>
                  <a:noFill/>
                </a:ln>
                <a:solidFill>
                  <a:prstClr val="black"/>
                </a:solidFill>
                <a:effectLst/>
                <a:uLnTx/>
                <a:uFillTx/>
                <a:latin typeface="Open Sans"/>
                <a:ea typeface="+mn-ea"/>
                <a:cs typeface="+mn-cs"/>
              </a:rPr>
              <a:t>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ZA" sz="1400">
                <a:solidFill>
                  <a:prstClr val="black"/>
                </a:solidFill>
                <a:latin typeface="Open Sans"/>
              </a:rPr>
              <a:t>Associations describe their main objectives to include: </a:t>
            </a:r>
          </a:p>
          <a:p>
            <a:pPr marL="742950" lvl="1" indent="-285750">
              <a:spcAft>
                <a:spcPts val="200"/>
              </a:spcAft>
              <a:buFont typeface="Arial" panose="020B0604020202020204" pitchFamily="34" charset="0"/>
              <a:buChar char="•"/>
              <a:defRPr/>
            </a:pPr>
            <a:r>
              <a:rPr lang="en-ZA" sz="1400">
                <a:solidFill>
                  <a:prstClr val="black"/>
                </a:solidFill>
                <a:latin typeface="Open Sans"/>
              </a:rPr>
              <a:t>Lobbying, activism and stakeholder engagement </a:t>
            </a:r>
          </a:p>
          <a:p>
            <a:pPr marL="742950" lvl="1" indent="-285750">
              <a:spcAft>
                <a:spcPts val="200"/>
              </a:spcAft>
              <a:buFont typeface="Arial" panose="020B0604020202020204" pitchFamily="34" charset="0"/>
              <a:buChar char="•"/>
              <a:defRPr/>
            </a:pPr>
            <a:r>
              <a:rPr lang="en-ZA" sz="1400">
                <a:solidFill>
                  <a:prstClr val="black"/>
                </a:solidFill>
                <a:latin typeface="Open Sans"/>
              </a:rPr>
              <a:t>Providing access to and managing worksites &amp; markets (security, garbage collection, dispute resolution)</a:t>
            </a:r>
          </a:p>
          <a:p>
            <a:pPr marL="742950" lvl="1" indent="-285750">
              <a:spcAft>
                <a:spcPts val="200"/>
              </a:spcAft>
              <a:buFont typeface="Arial" panose="020B0604020202020204" pitchFamily="34" charset="0"/>
              <a:buChar char="•"/>
              <a:defRPr/>
            </a:pPr>
            <a:r>
              <a:rPr lang="en-ZA" sz="1400">
                <a:solidFill>
                  <a:prstClr val="black"/>
                </a:solidFill>
                <a:latin typeface="Open Sans"/>
              </a:rPr>
              <a:t>Facilitating access to markets and trade shows</a:t>
            </a:r>
          </a:p>
          <a:p>
            <a:pPr marL="742950" lvl="1" indent="-285750">
              <a:spcAft>
                <a:spcPts val="200"/>
              </a:spcAft>
              <a:buFont typeface="Arial" panose="020B0604020202020204" pitchFamily="34" charset="0"/>
              <a:buChar char="•"/>
              <a:defRPr/>
            </a:pPr>
            <a:r>
              <a:rPr lang="en-ZA" sz="1400">
                <a:solidFill>
                  <a:prstClr val="black"/>
                </a:solidFill>
                <a:latin typeface="Open Sans"/>
              </a:rPr>
              <a:t>Skills development and recognition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a:solidFill>
                  <a:prstClr val="black"/>
                </a:solidFill>
                <a:latin typeface="Open Sans"/>
              </a:rPr>
              <a:t>Associations do not appear to be actively encouraging business </a:t>
            </a:r>
            <a:r>
              <a:rPr lang="en-US" sz="1400" err="1">
                <a:solidFill>
                  <a:prstClr val="black"/>
                </a:solidFill>
                <a:latin typeface="Open Sans"/>
              </a:rPr>
              <a:t>formalisation</a:t>
            </a:r>
            <a:r>
              <a:rPr lang="en-US" sz="1400">
                <a:solidFill>
                  <a:prstClr val="black"/>
                </a:solidFill>
                <a:latin typeface="Open Sans"/>
              </a:rPr>
              <a:t> among their members</a:t>
            </a:r>
          </a:p>
        </p:txBody>
      </p:sp>
      <p:sp>
        <p:nvSpPr>
          <p:cNvPr id="25" name="TextBox 24">
            <a:extLst>
              <a:ext uri="{FF2B5EF4-FFF2-40B4-BE49-F238E27FC236}">
                <a16:creationId xmlns:a16="http://schemas.microsoft.com/office/drawing/2014/main" xmlns="" id="{869DAF79-04E3-414C-82B6-B523A7FC1939}"/>
              </a:ext>
            </a:extLst>
          </p:cNvPr>
          <p:cNvSpPr txBox="1"/>
          <p:nvPr/>
        </p:nvSpPr>
        <p:spPr>
          <a:xfrm>
            <a:off x="6807217" y="5663792"/>
            <a:ext cx="5220282" cy="1092607"/>
          </a:xfrm>
          <a:prstGeom prst="rect">
            <a:avLst/>
          </a:prstGeom>
          <a:noFill/>
        </p:spPr>
        <p:txBody>
          <a:bodyPr wrap="square">
            <a:spAutoFit/>
          </a:bodyPr>
          <a:lstStyle/>
          <a:p>
            <a:pPr indent="457200"/>
            <a:r>
              <a:rPr lang="en-ZA" sz="1300" i="1"/>
              <a:t>About 90% of artisans have no form of registration but we are lucky because they are a member of an association, so the </a:t>
            </a:r>
            <a:r>
              <a:rPr lang="en-ZA" sz="1300" b="1" i="1"/>
              <a:t>association becomes the vehicle for trade</a:t>
            </a:r>
            <a:r>
              <a:rPr lang="en-ZA" sz="1300" i="1"/>
              <a:t> until that point where an opportunity emerges for them as an individual artisan to get some basic formal registration – (KNFJKA)</a:t>
            </a:r>
          </a:p>
        </p:txBody>
      </p:sp>
      <p:pic>
        <p:nvPicPr>
          <p:cNvPr id="27" name="Picture 26" descr="A close up of a logo&#10;&#10;Description automatically generated">
            <a:extLst>
              <a:ext uri="{FF2B5EF4-FFF2-40B4-BE49-F238E27FC236}">
                <a16:creationId xmlns:a16="http://schemas.microsoft.com/office/drawing/2014/main" xmlns="" id="{76240A13-3199-4EBC-A7F0-FBE9F2FE9CAE}"/>
              </a:ext>
            </a:extLst>
          </p:cNvPr>
          <p:cNvPicPr>
            <a:picLocks noChangeAspect="1"/>
          </p:cNvPicPr>
          <p:nvPr/>
        </p:nvPicPr>
        <p:blipFill rotWithShape="1">
          <a:blip r:embed="rId2"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6923153" y="5656703"/>
            <a:ext cx="330945" cy="217800"/>
          </a:xfrm>
          <a:prstGeom prst="rect">
            <a:avLst/>
          </a:prstGeom>
        </p:spPr>
      </p:pic>
      <p:cxnSp>
        <p:nvCxnSpPr>
          <p:cNvPr id="29" name="Straight Connector 28">
            <a:extLst>
              <a:ext uri="{FF2B5EF4-FFF2-40B4-BE49-F238E27FC236}">
                <a16:creationId xmlns:a16="http://schemas.microsoft.com/office/drawing/2014/main" xmlns="" id="{19E93204-8B42-4028-A117-8DB098C4BA37}"/>
              </a:ext>
            </a:extLst>
          </p:cNvPr>
          <p:cNvCxnSpPr/>
          <p:nvPr/>
        </p:nvCxnSpPr>
        <p:spPr>
          <a:xfrm>
            <a:off x="6350000" y="1043977"/>
            <a:ext cx="0" cy="5544000"/>
          </a:xfrm>
          <a:prstGeom prst="line">
            <a:avLst/>
          </a:prstGeom>
          <a:ln>
            <a:solidFill>
              <a:schemeClr val="accent6"/>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7719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xmlns="" id="{BAB451EA-3621-4615-B42D-08A6810A91C6}"/>
              </a:ext>
            </a:extLst>
          </p:cNvPr>
          <p:cNvSpPr/>
          <p:nvPr/>
        </p:nvSpPr>
        <p:spPr>
          <a:xfrm>
            <a:off x="190499" y="542150"/>
            <a:ext cx="2819402" cy="5796000"/>
          </a:xfrm>
          <a:prstGeom prst="roundRect">
            <a:avLst>
              <a:gd name="adj" fmla="val 7069"/>
            </a:avLst>
          </a:prstGeom>
          <a:solidFill>
            <a:srgbClr val="F8BED3">
              <a:alpha val="69804"/>
            </a:srgbClr>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 name="Slide Number Placeholder 4">
            <a:extLst>
              <a:ext uri="{FF2B5EF4-FFF2-40B4-BE49-F238E27FC236}">
                <a16:creationId xmlns:a16="http://schemas.microsoft.com/office/drawing/2014/main" xmlns="" id="{CAE39189-39E1-4FA7-9BDB-B3759BBA415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9" name="TextBox 8">
            <a:extLst>
              <a:ext uri="{FF2B5EF4-FFF2-40B4-BE49-F238E27FC236}">
                <a16:creationId xmlns:a16="http://schemas.microsoft.com/office/drawing/2014/main" xmlns="" id="{063B1FC4-D5E5-411C-AB66-A335A4DAA00C}"/>
              </a:ext>
            </a:extLst>
          </p:cNvPr>
          <p:cNvSpPr txBox="1"/>
          <p:nvPr/>
        </p:nvSpPr>
        <p:spPr>
          <a:xfrm>
            <a:off x="276223" y="643254"/>
            <a:ext cx="2585819" cy="5544338"/>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A recent policy paper* on MSEs highlights the </a:t>
            </a:r>
            <a:r>
              <a:rPr kumimoji="0" lang="en-ZA" sz="1200" b="1" i="0" u="none" strike="noStrike" kern="1200" cap="none" spc="0" normalizeH="0" baseline="0" noProof="0">
                <a:ln>
                  <a:noFill/>
                </a:ln>
                <a:solidFill>
                  <a:prstClr val="black"/>
                </a:solidFill>
                <a:effectLst/>
                <a:uLnTx/>
                <a:uFillTx/>
                <a:latin typeface="Open Sans"/>
                <a:ea typeface="+mn-ea"/>
                <a:cs typeface="+mn-cs"/>
              </a:rPr>
              <a:t>need for effective monitoring and evaluation</a:t>
            </a:r>
            <a:r>
              <a:rPr kumimoji="0" lang="en-ZA" sz="1200" b="0" i="0" u="none" strike="noStrike" kern="1200" cap="none" spc="0" normalizeH="0" baseline="0" noProof="0">
                <a:ln>
                  <a:noFill/>
                </a:ln>
                <a:solidFill>
                  <a:prstClr val="black"/>
                </a:solidFill>
                <a:effectLst/>
                <a:uLnTx/>
                <a:uFillTx/>
                <a:latin typeface="Open Sans"/>
                <a:ea typeface="+mn-ea"/>
                <a:cs typeface="+mn-cs"/>
              </a:rPr>
              <a:t> of implemented policies with an emphasis on </a:t>
            </a:r>
            <a:r>
              <a:rPr kumimoji="0" lang="en-ZA" sz="1200" b="1" i="0" u="none" strike="noStrike" kern="1200" cap="none" spc="0" normalizeH="0" baseline="0" noProof="0">
                <a:ln>
                  <a:noFill/>
                </a:ln>
                <a:solidFill>
                  <a:prstClr val="black"/>
                </a:solidFill>
                <a:effectLst/>
                <a:uLnTx/>
                <a:uFillTx/>
                <a:latin typeface="Open Sans"/>
                <a:ea typeface="+mn-ea"/>
                <a:cs typeface="+mn-cs"/>
              </a:rPr>
              <a:t>data collection </a:t>
            </a:r>
            <a:r>
              <a:rPr kumimoji="0" lang="en-ZA" sz="1200" b="0" i="0" u="none" strike="noStrike" kern="1200" cap="none" spc="0" normalizeH="0" baseline="0" noProof="0">
                <a:ln>
                  <a:noFill/>
                </a:ln>
                <a:solidFill>
                  <a:prstClr val="black"/>
                </a:solidFill>
                <a:effectLst/>
                <a:uLnTx/>
                <a:uFillTx/>
                <a:latin typeface="Open Sans"/>
                <a:ea typeface="+mn-ea"/>
                <a:cs typeface="+mn-cs"/>
              </a:rPr>
              <a:t>and </a:t>
            </a:r>
            <a:r>
              <a:rPr kumimoji="0" lang="en-ZA" sz="1200" b="1" i="0" u="none" strike="noStrike" kern="1200" cap="none" spc="0" normalizeH="0" baseline="0" noProof="0">
                <a:ln>
                  <a:noFill/>
                </a:ln>
                <a:solidFill>
                  <a:prstClr val="black"/>
                </a:solidFill>
                <a:effectLst/>
                <a:uLnTx/>
                <a:uFillTx/>
                <a:latin typeface="Open Sans"/>
                <a:ea typeface="+mn-ea"/>
                <a:cs typeface="+mn-cs"/>
              </a:rPr>
              <a:t>usage</a:t>
            </a:r>
            <a:r>
              <a:rPr kumimoji="0" lang="en-ZA" sz="1200" b="0" i="0" u="none" strike="noStrike" kern="1200" cap="none" spc="0" normalizeH="0" baseline="0" noProof="0">
                <a:ln>
                  <a:noFill/>
                </a:ln>
                <a:solidFill>
                  <a:prstClr val="black"/>
                </a:solidFill>
                <a:effectLst/>
                <a:uLnTx/>
                <a:uFillTx/>
                <a:latin typeface="Open Sans"/>
                <a:ea typeface="+mn-ea"/>
                <a:cs typeface="+mn-cs"/>
              </a:rPr>
              <a:t>, this includes: </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black"/>
                </a:solidFill>
                <a:effectLst/>
                <a:uLnTx/>
                <a:uFillTx/>
                <a:latin typeface="Open Sans"/>
                <a:ea typeface="Times New Roman" panose="02020603050405020304" pitchFamily="18" charset="0"/>
                <a:cs typeface="Times New Roman" panose="02020603050405020304" pitchFamily="18" charset="0"/>
              </a:rPr>
              <a:t>Establishing an M&amp;E Plan </a:t>
            </a:r>
            <a:r>
              <a:rPr kumimoji="0" lang="en-US" sz="1200" b="0" i="0" u="none" strike="noStrike" kern="1200" cap="none" spc="0" normalizeH="0" baseline="0" noProof="0">
                <a:ln>
                  <a:noFill/>
                </a:ln>
                <a:solidFill>
                  <a:prstClr val="black"/>
                </a:solidFill>
                <a:effectLst/>
                <a:uLnTx/>
                <a:uFillTx/>
                <a:latin typeface="Open Sans"/>
                <a:ea typeface="Times New Roman" panose="02020603050405020304" pitchFamily="18" charset="0"/>
                <a:cs typeface="Times New Roman" panose="02020603050405020304" pitchFamily="18" charset="0"/>
              </a:rPr>
              <a:t>to outline the resources necessary for the M&amp;E function including baseline data, stakeholders responsible and data collection tools</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Open Sans"/>
                <a:ea typeface="Times New Roman" panose="02020603050405020304" pitchFamily="18" charset="0"/>
                <a:cs typeface="+mn-cs"/>
              </a:rPr>
              <a:t>Undertaking monitoring through </a:t>
            </a:r>
            <a:r>
              <a:rPr kumimoji="0" lang="en-US" sz="1200" b="1" i="0" u="none" strike="noStrike" kern="1200" cap="none" spc="0" normalizeH="0" baseline="0" noProof="0">
                <a:ln>
                  <a:noFill/>
                </a:ln>
                <a:solidFill>
                  <a:prstClr val="black"/>
                </a:solidFill>
                <a:effectLst/>
                <a:uLnTx/>
                <a:uFillTx/>
                <a:latin typeface="Open Sans"/>
                <a:ea typeface="Times New Roman" panose="02020603050405020304" pitchFamily="18" charset="0"/>
                <a:cs typeface="+mn-cs"/>
              </a:rPr>
              <a:t>continuous data and information collection </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ZA" sz="1200" b="0" i="0" u="none" strike="noStrike" kern="1200" cap="none" spc="0" normalizeH="0" baseline="0" noProof="0">
                <a:ln>
                  <a:noFill/>
                </a:ln>
                <a:solidFill>
                  <a:prstClr val="black"/>
                </a:solidFill>
                <a:effectLst/>
                <a:uLnTx/>
                <a:uFillTx/>
                <a:latin typeface="Open Sans"/>
                <a:ea typeface="+mn-ea"/>
                <a:cs typeface="+mn-cs"/>
              </a:rPr>
              <a:t>Undertaking frequent research to inform policy decisions</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ZA" sz="1200" b="1" i="0" u="none" strike="noStrike" kern="1200" cap="none" spc="0" normalizeH="0" baseline="0" noProof="0">
                <a:ln>
                  <a:noFill/>
                </a:ln>
                <a:solidFill>
                  <a:prstClr val="black"/>
                </a:solidFill>
                <a:effectLst/>
                <a:uLnTx/>
                <a:uFillTx/>
                <a:latin typeface="Open Sans"/>
                <a:ea typeface="+mn-ea"/>
                <a:cs typeface="+mn-cs"/>
              </a:rPr>
              <a:t>Undertaking surveys </a:t>
            </a:r>
            <a:r>
              <a:rPr kumimoji="0" lang="en-ZA" sz="1200" b="0" i="0" u="none" strike="noStrike" kern="1200" cap="none" spc="0" normalizeH="0" baseline="0" noProof="0">
                <a:ln>
                  <a:noFill/>
                </a:ln>
                <a:solidFill>
                  <a:prstClr val="black"/>
                </a:solidFill>
                <a:effectLst/>
                <a:uLnTx/>
                <a:uFillTx/>
                <a:latin typeface="Open Sans"/>
                <a:ea typeface="+mn-ea"/>
                <a:cs typeface="+mn-cs"/>
              </a:rPr>
              <a:t>every five years aimed to inform policy decisions</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US" sz="1200">
                <a:solidFill>
                  <a:prstClr val="black"/>
                </a:solidFill>
                <a:latin typeface="Open Sans"/>
              </a:rPr>
              <a:t>S</a:t>
            </a:r>
            <a:r>
              <a:rPr kumimoji="0" lang="en-US" sz="1200" b="0" i="0" u="none" strike="noStrike" kern="1200" cap="none" spc="0" normalizeH="0" baseline="0" noProof="0" err="1">
                <a:ln>
                  <a:noFill/>
                </a:ln>
                <a:solidFill>
                  <a:prstClr val="black"/>
                </a:solidFill>
                <a:effectLst/>
                <a:uLnTx/>
                <a:uFillTx/>
                <a:latin typeface="Open Sans"/>
                <a:ea typeface="+mn-ea"/>
                <a:cs typeface="+mn-cs"/>
              </a:rPr>
              <a:t>ystematically</a:t>
            </a:r>
            <a:r>
              <a:rPr kumimoji="0" lang="en-US" sz="1200" b="0" i="0" u="none" strike="noStrike" kern="1200" cap="none" spc="0" normalizeH="0" baseline="0" noProof="0">
                <a:ln>
                  <a:noFill/>
                </a:ln>
                <a:solidFill>
                  <a:prstClr val="black"/>
                </a:solidFill>
                <a:effectLst/>
                <a:uLnTx/>
                <a:uFillTx/>
                <a:latin typeface="Open Sans"/>
                <a:ea typeface="+mn-ea"/>
                <a:cs typeface="+mn-cs"/>
              </a:rPr>
              <a:t> reviewing, analyzing and assessing MSEs policies and </a:t>
            </a:r>
            <a:r>
              <a:rPr kumimoji="0" lang="en-US" sz="1200" b="0" i="0" u="none" strike="noStrike" kern="1200" cap="none" spc="0" normalizeH="0" baseline="0" noProof="0" err="1">
                <a:ln>
                  <a:noFill/>
                </a:ln>
                <a:solidFill>
                  <a:prstClr val="black"/>
                </a:solidFill>
                <a:effectLst/>
                <a:uLnTx/>
                <a:uFillTx/>
                <a:latin typeface="Open Sans"/>
                <a:ea typeface="+mn-ea"/>
                <a:cs typeface="+mn-cs"/>
              </a:rPr>
              <a:t>programmes</a:t>
            </a:r>
            <a:r>
              <a:rPr kumimoji="0" lang="en-US" sz="1200" b="0" i="0" u="none" strike="noStrike" kern="1200" cap="none" spc="0" normalizeH="0" baseline="0" noProof="0">
                <a:ln>
                  <a:noFill/>
                </a:ln>
                <a:solidFill>
                  <a:prstClr val="black"/>
                </a:solidFill>
                <a:effectLst/>
                <a:uLnTx/>
                <a:uFillTx/>
                <a:latin typeface="Open Sans"/>
                <a:ea typeface="+mn-ea"/>
                <a:cs typeface="+mn-cs"/>
              </a:rPr>
              <a:t> </a:t>
            </a:r>
            <a:endParaRPr kumimoji="0" lang="en-ZA" sz="1200" b="0" i="0" u="none" strike="noStrike" kern="1200" cap="none" spc="0" normalizeH="0" baseline="0" noProof="0">
              <a:ln>
                <a:noFill/>
              </a:ln>
              <a:solidFill>
                <a:prstClr val="black"/>
              </a:solidFill>
              <a:effectLst/>
              <a:uLnTx/>
              <a:uFillTx/>
              <a:latin typeface="Open Sans"/>
              <a:ea typeface="+mn-ea"/>
              <a:cs typeface="+mn-cs"/>
            </a:endParaRPr>
          </a:p>
        </p:txBody>
      </p:sp>
      <p:sp>
        <p:nvSpPr>
          <p:cNvPr id="11" name="TextBox 10">
            <a:extLst>
              <a:ext uri="{FF2B5EF4-FFF2-40B4-BE49-F238E27FC236}">
                <a16:creationId xmlns:a16="http://schemas.microsoft.com/office/drawing/2014/main" xmlns="" id="{51CD1EB9-AE87-431D-90E0-A6FE84763523}"/>
              </a:ext>
            </a:extLst>
          </p:cNvPr>
          <p:cNvSpPr txBox="1"/>
          <p:nvPr/>
        </p:nvSpPr>
        <p:spPr>
          <a:xfrm>
            <a:off x="3260691" y="570412"/>
            <a:ext cx="8674136" cy="5863144"/>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lang="en-ZA" sz="1200" b="1" dirty="0">
                <a:solidFill>
                  <a:srgbClr val="8B0E3A"/>
                </a:solidFill>
                <a:latin typeface="Open Sans"/>
              </a:rPr>
              <a:t>Currently only two survey datasets contain information on MSEs in Kenya</a:t>
            </a:r>
            <a:r>
              <a:rPr lang="en-ZA" sz="1200" b="1" dirty="0">
                <a:solidFill>
                  <a:schemeClr val="accent1"/>
                </a:solidFill>
                <a:latin typeface="Open Sans"/>
              </a:rPr>
              <a:t>– </a:t>
            </a:r>
            <a:r>
              <a:rPr kumimoji="0" lang="en-ZA" sz="1200" b="1" i="0" u="none" strike="noStrike" kern="1200" cap="none" spc="0" normalizeH="0" baseline="0" noProof="0" dirty="0" err="1">
                <a:ln>
                  <a:noFill/>
                </a:ln>
                <a:solidFill>
                  <a:schemeClr val="accent1"/>
                </a:solidFill>
                <a:effectLst/>
                <a:uLnTx/>
                <a:uFillTx/>
                <a:latin typeface="Open Sans"/>
                <a:ea typeface="+mn-ea"/>
                <a:cs typeface="+mn-cs"/>
              </a:rPr>
              <a:t>FinAcccess</a:t>
            </a:r>
            <a:r>
              <a:rPr kumimoji="0" lang="en-ZA" sz="1200" b="1" i="0" u="none" strike="noStrike" kern="1200" cap="none" spc="0" normalizeH="0" baseline="0" noProof="0" dirty="0">
                <a:ln>
                  <a:noFill/>
                </a:ln>
                <a:solidFill>
                  <a:schemeClr val="accent1"/>
                </a:solidFill>
                <a:effectLst/>
                <a:uLnTx/>
                <a:uFillTx/>
                <a:latin typeface="Open Sans"/>
                <a:ea typeface="+mn-ea"/>
                <a:cs typeface="+mn-cs"/>
              </a:rPr>
              <a:t> 2018/19 and the MSME Survey 2016, both KNBS surveys</a:t>
            </a:r>
            <a:r>
              <a:rPr kumimoji="0" lang="en-ZA" sz="1200" i="0" u="none" strike="noStrike" kern="1200" cap="none" spc="0" normalizeH="0" baseline="0" noProof="0" dirty="0">
                <a:ln>
                  <a:noFill/>
                </a:ln>
                <a:solidFill>
                  <a:schemeClr val="accent1"/>
                </a:solidFill>
                <a:effectLst/>
                <a:uLnTx/>
                <a:uFillTx/>
                <a:latin typeface="Open Sans"/>
                <a:ea typeface="+mn-ea"/>
                <a:cs typeface="+mn-cs"/>
              </a:rPr>
              <a:t>. </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Open Sans"/>
                <a:ea typeface="+mn-ea"/>
                <a:cs typeface="+mn-cs"/>
              </a:rPr>
              <a:t>While the datasets provide some useful insight on MSEs, several</a:t>
            </a:r>
            <a:r>
              <a:rPr lang="en-ZA" sz="1200" dirty="0">
                <a:solidFill>
                  <a:prstClr val="black"/>
                </a:solidFill>
                <a:latin typeface="Open Sans"/>
              </a:rPr>
              <a:t> challenges exist: </a:t>
            </a:r>
          </a:p>
          <a:p>
            <a:pPr marL="171450" indent="-171450" algn="just">
              <a:spcAft>
                <a:spcPts val="600"/>
              </a:spcAft>
              <a:buFont typeface="Arial" panose="020B0604020202020204" pitchFamily="34" charset="0"/>
              <a:buChar char="•"/>
            </a:pPr>
            <a:r>
              <a:rPr lang="en-ZA" sz="1200" dirty="0">
                <a:effectLst/>
                <a:ea typeface="Calibri" panose="020F0502020204030204" pitchFamily="34" charset="0"/>
                <a:cs typeface="Times New Roman" panose="02020603050405020304" pitchFamily="18" charset="0"/>
              </a:rPr>
              <a:t>The datasets are not comparable as the unit of measurement differs (</a:t>
            </a:r>
            <a:r>
              <a:rPr lang="en-ZA" sz="1200" dirty="0" err="1">
                <a:effectLst/>
                <a:ea typeface="Calibri" panose="020F0502020204030204" pitchFamily="34" charset="0"/>
                <a:cs typeface="Times New Roman" panose="02020603050405020304" pitchFamily="18" charset="0"/>
              </a:rPr>
              <a:t>FinAccess</a:t>
            </a:r>
            <a:r>
              <a:rPr lang="en-ZA" sz="1200" dirty="0">
                <a:effectLst/>
                <a:ea typeface="Calibri" panose="020F0502020204030204" pitchFamily="34" charset="0"/>
                <a:cs typeface="Times New Roman" panose="02020603050405020304" pitchFamily="18" charset="0"/>
              </a:rPr>
              <a:t> counts business owners, the MSME survey counts establishments)</a:t>
            </a:r>
          </a:p>
          <a:p>
            <a:pPr marL="171450" indent="-171450" algn="just">
              <a:spcAft>
                <a:spcPts val="600"/>
              </a:spcAft>
              <a:buFont typeface="Arial" panose="020B0604020202020204" pitchFamily="34" charset="0"/>
              <a:buChar char="•"/>
            </a:pPr>
            <a:r>
              <a:rPr lang="en-ZA" sz="1200" dirty="0">
                <a:effectLst/>
                <a:ea typeface="Calibri" panose="020F0502020204030204" pitchFamily="34" charset="0"/>
                <a:cs typeface="Times New Roman" panose="02020603050405020304" pitchFamily="18" charset="0"/>
              </a:rPr>
              <a:t>The sample design is not able to support more detailed and focussed analysis due to small sample sizes (e.g. geographic or sector-focussed analysis is limited)</a:t>
            </a:r>
          </a:p>
          <a:p>
            <a:pPr marL="171450" indent="-171450" algn="just">
              <a:spcAft>
                <a:spcPts val="600"/>
              </a:spcAft>
              <a:buFont typeface="Arial" panose="020B0604020202020204" pitchFamily="34" charset="0"/>
              <a:buChar char="•"/>
            </a:pPr>
            <a:r>
              <a:rPr lang="en-ZA" sz="1200" dirty="0">
                <a:ea typeface="Calibri" panose="020F0502020204030204" pitchFamily="34" charset="0"/>
                <a:cs typeface="Times New Roman" panose="02020603050405020304" pitchFamily="18" charset="0"/>
              </a:rPr>
              <a:t>There is an opportunity for future surveys to be designed and implemented to collect more regular and detailed data on MSEs that consider the Government and private sectors’ analysis requirements (e.g. demographic data on business owners)</a:t>
            </a:r>
          </a:p>
          <a:p>
            <a:pPr algn="just">
              <a:spcAft>
                <a:spcPts val="600"/>
              </a:spcAft>
            </a:pPr>
            <a:r>
              <a:rPr kumimoji="0" lang="en-ZA" sz="1200" b="1" i="0" u="none" strike="noStrike" kern="1200" cap="none" spc="0" normalizeH="0" baseline="0" noProof="0" dirty="0">
                <a:ln>
                  <a:noFill/>
                </a:ln>
                <a:solidFill>
                  <a:schemeClr val="accent1"/>
                </a:solidFill>
                <a:effectLst/>
                <a:uLnTx/>
                <a:uFillTx/>
                <a:latin typeface="Open Sans"/>
                <a:ea typeface="+mn-ea"/>
                <a:cs typeface="+mn-cs"/>
              </a:rPr>
              <a:t>Administrative data on MSEs could also be better leveraged to understand the sector and to facilitate the design and implementation of effective interventions</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Open Sans"/>
                <a:ea typeface="+mn-ea"/>
                <a:cs typeface="+mn-cs"/>
              </a:rPr>
              <a:t>It would be useful to </a:t>
            </a:r>
            <a:r>
              <a:rPr kumimoji="0" lang="en-ZA" sz="1200" b="1" i="0" u="none" strike="noStrike" kern="1200" cap="none" spc="0" normalizeH="0" baseline="0" noProof="0" dirty="0">
                <a:ln>
                  <a:noFill/>
                </a:ln>
                <a:solidFill>
                  <a:srgbClr val="8B0E3A"/>
                </a:solidFill>
                <a:effectLst/>
                <a:uLnTx/>
                <a:uFillTx/>
                <a:latin typeface="Open Sans"/>
                <a:ea typeface="+mn-ea"/>
                <a:cs typeface="+mn-cs"/>
              </a:rPr>
              <a:t>map all the stakeholders</a:t>
            </a:r>
            <a:r>
              <a:rPr kumimoji="0" lang="en-ZA" sz="1200" b="0" i="0" u="none" strike="noStrike" kern="1200" cap="none" spc="0" normalizeH="0" baseline="0" noProof="0" dirty="0">
                <a:ln>
                  <a:noFill/>
                </a:ln>
                <a:solidFill>
                  <a:prstClr val="black"/>
                </a:solidFill>
                <a:effectLst/>
                <a:uLnTx/>
                <a:uFillTx/>
                <a:latin typeface="Open Sans"/>
                <a:ea typeface="+mn-ea"/>
                <a:cs typeface="+mn-cs"/>
              </a:rPr>
              <a:t> who are currently collecting data on MSEs to:</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Open Sans"/>
                <a:ea typeface="+mn-ea"/>
                <a:cs typeface="+mn-cs"/>
              </a:rPr>
              <a:t>Identify who is collecting data and what data they are collecting</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Open Sans"/>
                <a:ea typeface="+mn-ea"/>
                <a:cs typeface="+mn-cs"/>
              </a:rPr>
              <a:t>Who is the data currently be shared with, and who could/ should the data be shared with</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Open Sans"/>
                <a:ea typeface="+mn-ea"/>
                <a:cs typeface="+mn-cs"/>
              </a:rPr>
              <a:t>The extent to which different datasets be linked via unique identifiers</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Open Sans"/>
                <a:ea typeface="+mn-ea"/>
                <a:cs typeface="+mn-cs"/>
              </a:rPr>
              <a:t>The extent to which data collection processes be improved</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Open Sans"/>
                <a:ea typeface="+mn-ea"/>
                <a:cs typeface="+mn-cs"/>
              </a:rPr>
              <a:t>Identify data gaps and how these can be filled</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ZA" sz="1200" b="1" i="0" u="none" strike="noStrike" kern="1200" cap="none" spc="0" normalizeH="0" baseline="0" noProof="0" dirty="0">
                <a:ln>
                  <a:noFill/>
                </a:ln>
                <a:solidFill>
                  <a:prstClr val="black"/>
                </a:solidFill>
                <a:effectLst/>
                <a:uLnTx/>
                <a:uFillTx/>
                <a:latin typeface="Open Sans"/>
                <a:ea typeface="+mn-ea"/>
                <a:cs typeface="+mn-cs"/>
              </a:rPr>
              <a:t>Example: The Nairobi City Council licensing dataset includes business name, business activity, physical address, annual license fee paid and ward.</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Open Sans"/>
                <a:ea typeface="+mn-ea"/>
                <a:cs typeface="+mn-cs"/>
              </a:rPr>
              <a:t>It would be useful if the dataset contained demographic data (e.g. </a:t>
            </a:r>
            <a:r>
              <a:rPr lang="en-ZA" sz="1200" dirty="0">
                <a:solidFill>
                  <a:prstClr val="black"/>
                </a:solidFill>
                <a:latin typeface="Open Sans"/>
              </a:rPr>
              <a:t>age and</a:t>
            </a:r>
            <a:r>
              <a:rPr kumimoji="0" lang="en-ZA" sz="1200" b="0" i="0" u="none" strike="noStrike" kern="1200" cap="none" spc="0" normalizeH="0" baseline="0" noProof="0" dirty="0">
                <a:ln>
                  <a:noFill/>
                </a:ln>
                <a:solidFill>
                  <a:prstClr val="black"/>
                </a:solidFill>
                <a:effectLst/>
                <a:uLnTx/>
                <a:uFillTx/>
                <a:latin typeface="Open Sans"/>
                <a:ea typeface="+mn-ea"/>
                <a:cs typeface="+mn-cs"/>
              </a:rPr>
              <a:t> gender of business owner/s)</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Open Sans"/>
                <a:ea typeface="+mn-ea"/>
                <a:cs typeface="+mn-cs"/>
              </a:rPr>
              <a:t>Data collection processes can be improved. Currently business activity is collected as an open text field which makes the data difficult to analyse and track trends in sectors and movement between sectors </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Open Sans"/>
                <a:ea typeface="+mn-ea"/>
                <a:cs typeface="+mn-cs"/>
              </a:rPr>
              <a:t>Data</a:t>
            </a:r>
            <a:r>
              <a:rPr lang="en-ZA" sz="1200" dirty="0">
                <a:solidFill>
                  <a:prstClr val="black"/>
                </a:solidFill>
                <a:latin typeface="Open Sans"/>
              </a:rPr>
              <a:t>-sharing should be encouraged. </a:t>
            </a:r>
            <a:r>
              <a:rPr kumimoji="0" lang="en-ZA" sz="1200" b="0" i="0" u="none" strike="noStrike" kern="1200" cap="none" spc="0" normalizeH="0" baseline="0" noProof="0" dirty="0">
                <a:ln>
                  <a:noFill/>
                </a:ln>
                <a:solidFill>
                  <a:prstClr val="black"/>
                </a:solidFill>
                <a:effectLst/>
                <a:uLnTx/>
                <a:uFillTx/>
                <a:latin typeface="Open Sans"/>
                <a:ea typeface="+mn-ea"/>
                <a:cs typeface="+mn-cs"/>
              </a:rPr>
              <a:t>The data is currently being shared with the KRA, who else would benefit from the data?</a:t>
            </a:r>
          </a:p>
        </p:txBody>
      </p:sp>
      <p:sp>
        <p:nvSpPr>
          <p:cNvPr id="15" name="Rectangle: Rounded Corners 14">
            <a:extLst>
              <a:ext uri="{FF2B5EF4-FFF2-40B4-BE49-F238E27FC236}">
                <a16:creationId xmlns:a16="http://schemas.microsoft.com/office/drawing/2014/main" xmlns="" id="{19445CE2-B751-42F5-A826-135D4878BC0F}"/>
              </a:ext>
            </a:extLst>
          </p:cNvPr>
          <p:cNvSpPr/>
          <p:nvPr/>
        </p:nvSpPr>
        <p:spPr>
          <a:xfrm>
            <a:off x="3180543" y="542150"/>
            <a:ext cx="8840007" cy="5796000"/>
          </a:xfrm>
          <a:prstGeom prst="roundRect">
            <a:avLst>
              <a:gd name="adj" fmla="val 7069"/>
            </a:avLst>
          </a:prstGeom>
          <a:no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 name="TextBox 6">
            <a:extLst>
              <a:ext uri="{FF2B5EF4-FFF2-40B4-BE49-F238E27FC236}">
                <a16:creationId xmlns:a16="http://schemas.microsoft.com/office/drawing/2014/main" xmlns="" id="{5985CB0F-B9F2-48FC-8828-FDD731F65ADF}"/>
              </a:ext>
            </a:extLst>
          </p:cNvPr>
          <p:cNvSpPr txBox="1"/>
          <p:nvPr/>
        </p:nvSpPr>
        <p:spPr>
          <a:xfrm>
            <a:off x="721247" y="6483355"/>
            <a:ext cx="893724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a:ln>
                  <a:noFill/>
                </a:ln>
                <a:solidFill>
                  <a:prstClr val="black"/>
                </a:solidFill>
                <a:effectLst/>
                <a:uLnTx/>
                <a:uFillTx/>
                <a:latin typeface="Open Sans"/>
                <a:ea typeface="+mn-ea"/>
                <a:cs typeface="+mn-cs"/>
              </a:rPr>
              <a:t>Note: *State Department of Industrialisation, Kenya Micro and Small Enterprises Policy, Sessional Paper No. 05 of 2020</a:t>
            </a:r>
          </a:p>
        </p:txBody>
      </p:sp>
      <p:sp>
        <p:nvSpPr>
          <p:cNvPr id="3" name="TextBox 2">
            <a:extLst>
              <a:ext uri="{FF2B5EF4-FFF2-40B4-BE49-F238E27FC236}">
                <a16:creationId xmlns:a16="http://schemas.microsoft.com/office/drawing/2014/main" xmlns="" id="{00605147-1E23-4FB2-9BCB-433092956180}"/>
              </a:ext>
            </a:extLst>
          </p:cNvPr>
          <p:cNvSpPr txBox="1"/>
          <p:nvPr/>
        </p:nvSpPr>
        <p:spPr>
          <a:xfrm>
            <a:off x="259920" y="125193"/>
            <a:ext cx="2664442" cy="369332"/>
          </a:xfrm>
          <a:prstGeom prst="rect">
            <a:avLst/>
          </a:prstGeom>
          <a:noFill/>
        </p:spPr>
        <p:txBody>
          <a:bodyPr wrap="square" rtlCol="0">
            <a:spAutoFit/>
          </a:bodyPr>
          <a:lstStyle/>
          <a:p>
            <a:pPr algn="ctr"/>
            <a:r>
              <a:rPr lang="en-ZA" b="1"/>
              <a:t>DATA NEEDS</a:t>
            </a:r>
          </a:p>
        </p:txBody>
      </p:sp>
      <p:sp>
        <p:nvSpPr>
          <p:cNvPr id="12" name="TextBox 11">
            <a:extLst>
              <a:ext uri="{FF2B5EF4-FFF2-40B4-BE49-F238E27FC236}">
                <a16:creationId xmlns:a16="http://schemas.microsoft.com/office/drawing/2014/main" xmlns="" id="{95505FDC-CB6C-4905-AF94-288F68E3ACDB}"/>
              </a:ext>
            </a:extLst>
          </p:cNvPr>
          <p:cNvSpPr txBox="1"/>
          <p:nvPr/>
        </p:nvSpPr>
        <p:spPr>
          <a:xfrm>
            <a:off x="5037684" y="130820"/>
            <a:ext cx="4620807" cy="369332"/>
          </a:xfrm>
          <a:prstGeom prst="rect">
            <a:avLst/>
          </a:prstGeom>
          <a:noFill/>
        </p:spPr>
        <p:txBody>
          <a:bodyPr wrap="square" lIns="91440" tIns="45720" rIns="91440" bIns="45720" rtlCol="0" anchor="t">
            <a:spAutoFit/>
          </a:bodyPr>
          <a:lstStyle/>
          <a:p>
            <a:r>
              <a:rPr lang="en-ZA" b="1"/>
              <a:t>DATA CHALLENGES &amp; OPPORTUNITIES </a:t>
            </a:r>
          </a:p>
        </p:txBody>
      </p:sp>
    </p:spTree>
    <p:extLst>
      <p:ext uri="{BB962C8B-B14F-4D97-AF65-F5344CB8AC3E}">
        <p14:creationId xmlns:p14="http://schemas.microsoft.com/office/powerpoint/2010/main" val="4711714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everal, arranged&#10;&#10;Description automatically generated">
            <a:extLst>
              <a:ext uri="{FF2B5EF4-FFF2-40B4-BE49-F238E27FC236}">
                <a16:creationId xmlns:a16="http://schemas.microsoft.com/office/drawing/2014/main" xmlns="" id="{CA54464A-6AC6-4C79-8CEC-1214020BBA53}"/>
              </a:ext>
            </a:extLst>
          </p:cNvPr>
          <p:cNvPicPr>
            <a:picLocks noChangeAspect="1"/>
          </p:cNvPicPr>
          <p:nvPr/>
        </p:nvPicPr>
        <p:blipFill rotWithShape="1">
          <a:blip r:embed="rId2">
            <a:extLst>
              <a:ext uri="{28A0092B-C50C-407E-A947-70E740481C1C}">
                <a14:useLocalDpi xmlns:a14="http://schemas.microsoft.com/office/drawing/2010/main" val="0"/>
              </a:ext>
            </a:extLst>
          </a:blip>
          <a:srcRect l="19260"/>
          <a:stretch/>
        </p:blipFill>
        <p:spPr>
          <a:xfrm>
            <a:off x="0" y="-761"/>
            <a:ext cx="8305800" cy="6858000"/>
          </a:xfrm>
          <a:prstGeom prst="rect">
            <a:avLst/>
          </a:prstGeom>
        </p:spPr>
      </p:pic>
      <p:pic>
        <p:nvPicPr>
          <p:cNvPr id="22" name="Picture 21">
            <a:extLst>
              <a:ext uri="{FF2B5EF4-FFF2-40B4-BE49-F238E27FC236}">
                <a16:creationId xmlns:a16="http://schemas.microsoft.com/office/drawing/2014/main" xmlns="" id="{B6159EAC-56F1-42F9-A662-CA844FE186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5355"/>
          <a:stretch/>
        </p:blipFill>
        <p:spPr>
          <a:xfrm>
            <a:off x="5431594" y="0"/>
            <a:ext cx="3325457" cy="6858000"/>
          </a:xfrm>
          <a:prstGeom prst="rect">
            <a:avLst/>
          </a:prstGeom>
        </p:spPr>
      </p:pic>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23" name="Rectangle: Rounded Corners 22">
            <a:extLst>
              <a:ext uri="{FF2B5EF4-FFF2-40B4-BE49-F238E27FC236}">
                <a16:creationId xmlns:a16="http://schemas.microsoft.com/office/drawing/2014/main" xmlns="" id="{B1AAB97A-27A6-4332-B9CE-43357BB6E90F}"/>
              </a:ext>
            </a:extLst>
          </p:cNvPr>
          <p:cNvSpPr/>
          <p:nvPr/>
        </p:nvSpPr>
        <p:spPr>
          <a:xfrm>
            <a:off x="6510787" y="425357"/>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1" name="TextBox 30">
            <a:extLst>
              <a:ext uri="{FF2B5EF4-FFF2-40B4-BE49-F238E27FC236}">
                <a16:creationId xmlns:a16="http://schemas.microsoft.com/office/drawing/2014/main" xmlns="" id="{69B4BBA3-3AD8-4F90-A7B0-62AADB063AD6}"/>
              </a:ext>
            </a:extLst>
          </p:cNvPr>
          <p:cNvSpPr txBox="1"/>
          <p:nvPr/>
        </p:nvSpPr>
        <p:spPr>
          <a:xfrm>
            <a:off x="6815299" y="517731"/>
            <a:ext cx="4125917"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a:ln>
                  <a:noFill/>
                </a:ln>
                <a:effectLst/>
                <a:uLnTx/>
                <a:uFillTx/>
                <a:latin typeface="Open Sans"/>
                <a:ea typeface="+mn-ea"/>
                <a:cs typeface="+mn-cs"/>
              </a:rPr>
              <a:t>Study overview</a:t>
            </a:r>
          </a:p>
        </p:txBody>
      </p:sp>
      <p:sp>
        <p:nvSpPr>
          <p:cNvPr id="33" name="Rectangle: Rounded Corners 32">
            <a:extLst>
              <a:ext uri="{FF2B5EF4-FFF2-40B4-BE49-F238E27FC236}">
                <a16:creationId xmlns:a16="http://schemas.microsoft.com/office/drawing/2014/main" xmlns="" id="{0E7D871F-C3AC-48CC-9733-B6E9942383AB}"/>
              </a:ext>
            </a:extLst>
          </p:cNvPr>
          <p:cNvSpPr/>
          <p:nvPr/>
        </p:nvSpPr>
        <p:spPr>
          <a:xfrm>
            <a:off x="6510787" y="1322551"/>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5" name="TextBox 34">
            <a:extLst>
              <a:ext uri="{FF2B5EF4-FFF2-40B4-BE49-F238E27FC236}">
                <a16:creationId xmlns:a16="http://schemas.microsoft.com/office/drawing/2014/main" xmlns="" id="{164EE89B-C8B6-41C5-840C-D1130C27C305}"/>
              </a:ext>
            </a:extLst>
          </p:cNvPr>
          <p:cNvSpPr txBox="1"/>
          <p:nvPr/>
        </p:nvSpPr>
        <p:spPr>
          <a:xfrm>
            <a:off x="6815299" y="1438802"/>
            <a:ext cx="5029865"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a:ln>
                  <a:noFill/>
                </a:ln>
                <a:effectLst/>
                <a:uLnTx/>
                <a:uFillTx/>
                <a:latin typeface="Open Sans"/>
                <a:ea typeface="+mn-ea"/>
                <a:cs typeface="+mn-cs"/>
              </a:rPr>
              <a:t>Segmentation of MSEs</a:t>
            </a:r>
          </a:p>
        </p:txBody>
      </p:sp>
      <p:sp>
        <p:nvSpPr>
          <p:cNvPr id="37" name="Rectangle: Rounded Corners 36">
            <a:extLst>
              <a:ext uri="{FF2B5EF4-FFF2-40B4-BE49-F238E27FC236}">
                <a16:creationId xmlns:a16="http://schemas.microsoft.com/office/drawing/2014/main" xmlns="" id="{CBD0A702-DCEB-4406-92AD-29D009DF767C}"/>
              </a:ext>
            </a:extLst>
          </p:cNvPr>
          <p:cNvSpPr/>
          <p:nvPr/>
        </p:nvSpPr>
        <p:spPr>
          <a:xfrm>
            <a:off x="6510787" y="3116939"/>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6" name="TextBox 45">
            <a:extLst>
              <a:ext uri="{FF2B5EF4-FFF2-40B4-BE49-F238E27FC236}">
                <a16:creationId xmlns:a16="http://schemas.microsoft.com/office/drawing/2014/main" xmlns="" id="{615FD46D-63EC-4041-8C21-A841400F6749}"/>
              </a:ext>
            </a:extLst>
          </p:cNvPr>
          <p:cNvSpPr txBox="1"/>
          <p:nvPr/>
        </p:nvSpPr>
        <p:spPr>
          <a:xfrm>
            <a:off x="6815299" y="3233190"/>
            <a:ext cx="4355928"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dirty="0">
                <a:ln>
                  <a:noFill/>
                </a:ln>
                <a:effectLst/>
                <a:uLnTx/>
                <a:uFillTx/>
                <a:latin typeface="Open Sans"/>
                <a:ea typeface="+mn-ea"/>
                <a:cs typeface="+mn-cs"/>
              </a:rPr>
              <a:t>Impact of COVID-19</a:t>
            </a:r>
          </a:p>
        </p:txBody>
      </p:sp>
      <p:sp>
        <p:nvSpPr>
          <p:cNvPr id="47" name="Rectangle: Rounded Corners 46">
            <a:extLst>
              <a:ext uri="{FF2B5EF4-FFF2-40B4-BE49-F238E27FC236}">
                <a16:creationId xmlns:a16="http://schemas.microsoft.com/office/drawing/2014/main" xmlns="" id="{0D01625C-2F54-406C-8853-3929170F6460}"/>
              </a:ext>
            </a:extLst>
          </p:cNvPr>
          <p:cNvSpPr/>
          <p:nvPr/>
        </p:nvSpPr>
        <p:spPr>
          <a:xfrm>
            <a:off x="6510787" y="4911327"/>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8" name="TextBox 47">
            <a:extLst>
              <a:ext uri="{FF2B5EF4-FFF2-40B4-BE49-F238E27FC236}">
                <a16:creationId xmlns:a16="http://schemas.microsoft.com/office/drawing/2014/main" xmlns="" id="{C47E712C-95C4-45A8-9CB9-A7428BC23499}"/>
              </a:ext>
            </a:extLst>
          </p:cNvPr>
          <p:cNvSpPr txBox="1"/>
          <p:nvPr/>
        </p:nvSpPr>
        <p:spPr>
          <a:xfrm>
            <a:off x="6815299" y="5027578"/>
            <a:ext cx="4185266"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a:ln>
                  <a:noFill/>
                </a:ln>
                <a:effectLst/>
                <a:uLnTx/>
                <a:uFillTx/>
                <a:latin typeface="Open Sans"/>
                <a:ea typeface="+mn-ea"/>
                <a:cs typeface="+mn-cs"/>
              </a:rPr>
              <a:t>Stakeholders’ perspective</a:t>
            </a:r>
          </a:p>
        </p:txBody>
      </p:sp>
      <p:sp>
        <p:nvSpPr>
          <p:cNvPr id="49" name="Rectangle: Rounded Corners 48">
            <a:extLst>
              <a:ext uri="{FF2B5EF4-FFF2-40B4-BE49-F238E27FC236}">
                <a16:creationId xmlns:a16="http://schemas.microsoft.com/office/drawing/2014/main" xmlns="" id="{5CFC7576-E629-497B-A0EF-87BC0D70669A}"/>
              </a:ext>
            </a:extLst>
          </p:cNvPr>
          <p:cNvSpPr/>
          <p:nvPr/>
        </p:nvSpPr>
        <p:spPr>
          <a:xfrm>
            <a:off x="6510787" y="2219745"/>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0" name="TextBox 49">
            <a:extLst>
              <a:ext uri="{FF2B5EF4-FFF2-40B4-BE49-F238E27FC236}">
                <a16:creationId xmlns:a16="http://schemas.microsoft.com/office/drawing/2014/main" xmlns="" id="{62E10D41-92E7-4842-A267-D8890DAB1713}"/>
              </a:ext>
            </a:extLst>
          </p:cNvPr>
          <p:cNvSpPr txBox="1"/>
          <p:nvPr/>
        </p:nvSpPr>
        <p:spPr>
          <a:xfrm>
            <a:off x="6815299" y="2335267"/>
            <a:ext cx="4771552" cy="41695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a:ln>
                  <a:noFill/>
                </a:ln>
                <a:effectLst/>
                <a:uLnTx/>
                <a:uFillTx/>
                <a:latin typeface="Open Sans"/>
                <a:ea typeface="+mn-ea"/>
                <a:cs typeface="+mn-cs"/>
              </a:rPr>
              <a:t>Dimensions of formality/informality</a:t>
            </a:r>
          </a:p>
        </p:txBody>
      </p:sp>
      <p:sp>
        <p:nvSpPr>
          <p:cNvPr id="51" name="Rectangle: Rounded Corners 50">
            <a:extLst>
              <a:ext uri="{FF2B5EF4-FFF2-40B4-BE49-F238E27FC236}">
                <a16:creationId xmlns:a16="http://schemas.microsoft.com/office/drawing/2014/main" xmlns="" id="{A1250029-D0F0-4176-A3DB-5ECC8E363A06}"/>
              </a:ext>
            </a:extLst>
          </p:cNvPr>
          <p:cNvSpPr/>
          <p:nvPr/>
        </p:nvSpPr>
        <p:spPr>
          <a:xfrm>
            <a:off x="6510787" y="4014133"/>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2" name="TextBox 51">
            <a:extLst>
              <a:ext uri="{FF2B5EF4-FFF2-40B4-BE49-F238E27FC236}">
                <a16:creationId xmlns:a16="http://schemas.microsoft.com/office/drawing/2014/main" xmlns="" id="{64DAC82D-E3BE-474C-836A-5BE6C98330C6}"/>
              </a:ext>
            </a:extLst>
          </p:cNvPr>
          <p:cNvSpPr txBox="1"/>
          <p:nvPr/>
        </p:nvSpPr>
        <p:spPr>
          <a:xfrm>
            <a:off x="6815299" y="4130384"/>
            <a:ext cx="4355928"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a:ln>
                  <a:noFill/>
                </a:ln>
                <a:effectLst/>
                <a:uLnTx/>
                <a:uFillTx/>
                <a:latin typeface="Open Sans"/>
                <a:ea typeface="+mn-ea"/>
                <a:cs typeface="+mn-cs"/>
              </a:rPr>
              <a:t>Data challenges &amp; opportunities</a:t>
            </a:r>
          </a:p>
        </p:txBody>
      </p:sp>
      <p:sp>
        <p:nvSpPr>
          <p:cNvPr id="53" name="Rectangle: Rounded Corners 52">
            <a:extLst>
              <a:ext uri="{FF2B5EF4-FFF2-40B4-BE49-F238E27FC236}">
                <a16:creationId xmlns:a16="http://schemas.microsoft.com/office/drawing/2014/main" xmlns="" id="{DBC10D01-20AA-4BBE-88ED-78246B91EF41}"/>
              </a:ext>
            </a:extLst>
          </p:cNvPr>
          <p:cNvSpPr/>
          <p:nvPr/>
        </p:nvSpPr>
        <p:spPr>
          <a:xfrm>
            <a:off x="6510787" y="5808520"/>
            <a:ext cx="5256000" cy="648000"/>
          </a:xfrm>
          <a:prstGeom prst="roundRect">
            <a:avLst>
              <a:gd name="adj" fmla="val 233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4" name="TextBox 53">
            <a:extLst>
              <a:ext uri="{FF2B5EF4-FFF2-40B4-BE49-F238E27FC236}">
                <a16:creationId xmlns:a16="http://schemas.microsoft.com/office/drawing/2014/main" xmlns="" id="{D2B2193C-A3F8-4158-849C-F0328ECF84C1}"/>
              </a:ext>
            </a:extLst>
          </p:cNvPr>
          <p:cNvSpPr txBox="1"/>
          <p:nvPr/>
        </p:nvSpPr>
        <p:spPr>
          <a:xfrm>
            <a:off x="6815299" y="5924771"/>
            <a:ext cx="4185268"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ZA" sz="2100">
                <a:solidFill>
                  <a:schemeClr val="bg1"/>
                </a:solidFill>
                <a:latin typeface="Open Sans"/>
              </a:rPr>
              <a:t>Recommendations</a:t>
            </a:r>
            <a:endParaRPr kumimoji="0" lang="en-ZA" sz="2100" b="0" i="0" u="none" strike="noStrike" kern="1200" cap="none" spc="0" normalizeH="0" baseline="0" noProof="0">
              <a:ln>
                <a:noFill/>
              </a:ln>
              <a:solidFill>
                <a:schemeClr val="bg1"/>
              </a:solidFill>
              <a:effectLst/>
              <a:uLnTx/>
              <a:uFillTx/>
              <a:latin typeface="Open Sans"/>
              <a:ea typeface="+mn-ea"/>
              <a:cs typeface="+mn-cs"/>
            </a:endParaRPr>
          </a:p>
        </p:txBody>
      </p:sp>
    </p:spTree>
    <p:extLst>
      <p:ext uri="{BB962C8B-B14F-4D97-AF65-F5344CB8AC3E}">
        <p14:creationId xmlns:p14="http://schemas.microsoft.com/office/powerpoint/2010/main" val="26751623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marketplace, fruit, scene, fresh&#10;&#10;Description automatically generated">
            <a:extLst>
              <a:ext uri="{FF2B5EF4-FFF2-40B4-BE49-F238E27FC236}">
                <a16:creationId xmlns:a16="http://schemas.microsoft.com/office/drawing/2014/main" xmlns="" id="{9634E343-712B-45DE-B641-A0321CE769DB}"/>
              </a:ext>
            </a:extLst>
          </p:cNvPr>
          <p:cNvPicPr>
            <a:picLocks noChangeAspect="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13517" b="2107"/>
          <a:stretch/>
        </p:blipFill>
        <p:spPr>
          <a:xfrm flipH="1">
            <a:off x="0" y="0"/>
            <a:ext cx="12192000" cy="6858000"/>
          </a:xfrm>
          <a:prstGeom prst="rect">
            <a:avLst/>
          </a:prstGeom>
        </p:spPr>
      </p:pic>
      <p:sp>
        <p:nvSpPr>
          <p:cNvPr id="9" name="Rectangle 8">
            <a:extLst>
              <a:ext uri="{FF2B5EF4-FFF2-40B4-BE49-F238E27FC236}">
                <a16:creationId xmlns:a16="http://schemas.microsoft.com/office/drawing/2014/main" xmlns="" id="{0601EBA6-48DD-44D5-BD8E-4BB9A72C4188}"/>
              </a:ext>
            </a:extLst>
          </p:cNvPr>
          <p:cNvSpPr/>
          <p:nvPr/>
        </p:nvSpPr>
        <p:spPr>
          <a:xfrm>
            <a:off x="0" y="2240974"/>
            <a:ext cx="6496050" cy="15584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 name="Footer Placeholder 1">
            <a:extLst>
              <a:ext uri="{FF2B5EF4-FFF2-40B4-BE49-F238E27FC236}">
                <a16:creationId xmlns:a16="http://schemas.microsoft.com/office/drawing/2014/main" xmlns="" id="{705E0B6F-69E7-44F1-95EB-816FBE06FD0C}"/>
              </a:ext>
            </a:extLst>
          </p:cNvPr>
          <p:cNvSpPr>
            <a:spLocks noGrp="1"/>
          </p:cNvSpPr>
          <p:nvPr>
            <p:ph type="ftr" sz="quarter" idx="3"/>
          </p:nvPr>
        </p:nvSpPr>
        <p:spPr/>
        <p:txBody>
          <a:bodyPr/>
          <a:lstStyle/>
          <a:p>
            <a:endParaRPr lang="en-ZA"/>
          </a:p>
        </p:txBody>
      </p:sp>
      <p:sp>
        <p:nvSpPr>
          <p:cNvPr id="5" name="Slide Number Placeholder 4">
            <a:extLst>
              <a:ext uri="{FF2B5EF4-FFF2-40B4-BE49-F238E27FC236}">
                <a16:creationId xmlns:a16="http://schemas.microsoft.com/office/drawing/2014/main" xmlns="" id="{C88A5637-4475-48AE-9AFC-7B7042737C31}"/>
              </a:ext>
            </a:extLst>
          </p:cNvPr>
          <p:cNvSpPr>
            <a:spLocks noGrp="1"/>
          </p:cNvSpPr>
          <p:nvPr>
            <p:ph type="sldNum" sz="quarter" idx="4"/>
          </p:nvPr>
        </p:nvSpPr>
        <p:spPr/>
        <p:txBody>
          <a:bodyPr/>
          <a:lstStyle/>
          <a:p>
            <a:fld id="{E9D4EFA4-1F90-4D2B-A593-3266C62E9295}" type="slidenum">
              <a:rPr lang="en-ZA" smtClean="0"/>
              <a:pPr/>
              <a:t>76</a:t>
            </a:fld>
            <a:r>
              <a:rPr lang="en-ZA"/>
              <a:t> |</a:t>
            </a:r>
          </a:p>
        </p:txBody>
      </p:sp>
      <p:sp>
        <p:nvSpPr>
          <p:cNvPr id="8" name="TextBox 7">
            <a:extLst>
              <a:ext uri="{FF2B5EF4-FFF2-40B4-BE49-F238E27FC236}">
                <a16:creationId xmlns:a16="http://schemas.microsoft.com/office/drawing/2014/main" xmlns="" id="{A951442B-3E56-4D9D-B063-970EBAE986A3}"/>
              </a:ext>
            </a:extLst>
          </p:cNvPr>
          <p:cNvSpPr txBox="1"/>
          <p:nvPr/>
        </p:nvSpPr>
        <p:spPr>
          <a:xfrm>
            <a:off x="228597" y="2697043"/>
            <a:ext cx="6076952" cy="646331"/>
          </a:xfrm>
          <a:prstGeom prst="rect">
            <a:avLst/>
          </a:prstGeom>
          <a:noFill/>
        </p:spPr>
        <p:txBody>
          <a:bodyPr wrap="square">
            <a:spAutoFit/>
          </a:bodyPr>
          <a:lstStyle/>
          <a:p>
            <a:r>
              <a:rPr lang="en-ZA" sz="3600" b="1">
                <a:solidFill>
                  <a:schemeClr val="bg1"/>
                </a:solidFill>
              </a:rPr>
              <a:t>RECOMMENDATIONS</a:t>
            </a:r>
          </a:p>
        </p:txBody>
      </p:sp>
    </p:spTree>
    <p:extLst>
      <p:ext uri="{BB962C8B-B14F-4D97-AF65-F5344CB8AC3E}">
        <p14:creationId xmlns:p14="http://schemas.microsoft.com/office/powerpoint/2010/main" val="14046699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xmlns="" id="{7E5BFC96-AEFD-4FC5-88EB-3F60B1ABEE5E}"/>
              </a:ext>
            </a:extLst>
          </p:cNvPr>
          <p:cNvGraphicFramePr>
            <a:graphicFrameLocks noGrp="1"/>
          </p:cNvGraphicFramePr>
          <p:nvPr>
            <p:extLst>
              <p:ext uri="{D42A27DB-BD31-4B8C-83A1-F6EECF244321}">
                <p14:modId xmlns:p14="http://schemas.microsoft.com/office/powerpoint/2010/main" val="461830854"/>
              </p:ext>
            </p:extLst>
          </p:nvPr>
        </p:nvGraphicFramePr>
        <p:xfrm>
          <a:off x="95250" y="179687"/>
          <a:ext cx="12020552" cy="6369701"/>
        </p:xfrm>
        <a:graphic>
          <a:graphicData uri="http://schemas.openxmlformats.org/drawingml/2006/table">
            <a:tbl>
              <a:tblPr firstRow="1" bandRow="1">
                <a:tableStyleId>{912C8C85-51F0-491E-9774-3900AFEF0FD7}</a:tableStyleId>
              </a:tblPr>
              <a:tblGrid>
                <a:gridCol w="3149395">
                  <a:extLst>
                    <a:ext uri="{9D8B030D-6E8A-4147-A177-3AD203B41FA5}">
                      <a16:colId xmlns:a16="http://schemas.microsoft.com/office/drawing/2014/main" xmlns="" val="805314807"/>
                    </a:ext>
                  </a:extLst>
                </a:gridCol>
                <a:gridCol w="2860881">
                  <a:extLst>
                    <a:ext uri="{9D8B030D-6E8A-4147-A177-3AD203B41FA5}">
                      <a16:colId xmlns:a16="http://schemas.microsoft.com/office/drawing/2014/main" xmlns="" val="219828029"/>
                    </a:ext>
                  </a:extLst>
                </a:gridCol>
                <a:gridCol w="2509085">
                  <a:extLst>
                    <a:ext uri="{9D8B030D-6E8A-4147-A177-3AD203B41FA5}">
                      <a16:colId xmlns:a16="http://schemas.microsoft.com/office/drawing/2014/main" xmlns="" val="3316888372"/>
                    </a:ext>
                  </a:extLst>
                </a:gridCol>
                <a:gridCol w="3501191">
                  <a:extLst>
                    <a:ext uri="{9D8B030D-6E8A-4147-A177-3AD203B41FA5}">
                      <a16:colId xmlns:a16="http://schemas.microsoft.com/office/drawing/2014/main" xmlns="" val="2578128509"/>
                    </a:ext>
                  </a:extLst>
                </a:gridCol>
              </a:tblGrid>
              <a:tr h="487063">
                <a:tc>
                  <a:txBody>
                    <a:bodyPr/>
                    <a:lstStyle/>
                    <a:p>
                      <a:r>
                        <a:rPr lang="en-ZA" sz="1800" dirty="0"/>
                        <a:t>       Govt. compliance</a:t>
                      </a:r>
                    </a:p>
                  </a:txBody>
                  <a:tcPr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4"/>
                    </a:solidFill>
                  </a:tcPr>
                </a:tc>
                <a:tc>
                  <a:txBody>
                    <a:bodyPr/>
                    <a:lstStyle/>
                    <a:p>
                      <a:r>
                        <a:rPr lang="en-ZA" sz="1800"/>
                        <a:t>         Business premises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4"/>
                    </a:solidFill>
                  </a:tcPr>
                </a:tc>
                <a:tc>
                  <a:txBody>
                    <a:bodyPr/>
                    <a:lstStyle/>
                    <a:p>
                      <a:r>
                        <a:rPr lang="en-ZA" sz="1800"/>
                        <a:t>          Labour</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4"/>
                    </a:solidFill>
                  </a:tcPr>
                </a:tc>
                <a:tc>
                  <a:txBody>
                    <a:bodyPr/>
                    <a:lstStyle/>
                    <a:p>
                      <a:r>
                        <a:rPr lang="en-ZA"/>
                        <a:t>        Financial services</a:t>
                      </a:r>
                    </a:p>
                  </a:txBody>
                  <a:tcPr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xmlns="" val="2680349042"/>
                  </a:ext>
                </a:extLst>
              </a:tr>
              <a:tr h="370840">
                <a:tc>
                  <a:txBody>
                    <a:bodyPr/>
                    <a:lstStyle/>
                    <a:p>
                      <a:pPr marL="342900" marR="0" lvl="0" indent="-3429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200" b="0" i="0" u="none" strike="noStrike" kern="1200" cap="none" spc="0" normalizeH="0" baseline="0" noProof="0" dirty="0">
                          <a:ln>
                            <a:noFill/>
                          </a:ln>
                          <a:effectLst/>
                          <a:uLnTx/>
                          <a:uFillTx/>
                          <a:latin typeface="+mn-lt"/>
                          <a:ea typeface="+mn-ea"/>
                          <a:cs typeface="+mn-cs"/>
                        </a:rPr>
                        <a:t>Create awareness of business registration, its implications, and benefits for MSEs as well as the process to register</a:t>
                      </a:r>
                    </a:p>
                    <a:p>
                      <a:pPr marL="342900" marR="0" lvl="0" indent="-3429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200" b="0" i="0" u="none" strike="noStrike" kern="1200" cap="none" spc="0" normalizeH="0" baseline="0" noProof="0" dirty="0">
                          <a:ln>
                            <a:noFill/>
                          </a:ln>
                          <a:effectLst/>
                          <a:uLnTx/>
                          <a:uFillTx/>
                          <a:latin typeface="+mn-lt"/>
                          <a:ea typeface="+mn-ea"/>
                          <a:cs typeface="+mn-cs"/>
                        </a:rPr>
                        <a:t>Create awareness of the online renewal process for County permits</a:t>
                      </a:r>
                    </a:p>
                    <a:p>
                      <a:pPr marL="342900" marR="0" lvl="0" indent="-342900" algn="l" rtl="0" eaLnBrk="1" fontAlgn="auto" latinLnBrk="0" hangingPunct="1">
                        <a:lnSpc>
                          <a:spcPct val="100000"/>
                        </a:lnSpc>
                        <a:spcBef>
                          <a:spcPts val="0"/>
                        </a:spcBef>
                        <a:spcAft>
                          <a:spcPts val="400"/>
                        </a:spcAft>
                        <a:buClrTx/>
                        <a:buSzTx/>
                        <a:buFont typeface="+mj-lt"/>
                        <a:buAutoNum type="arabicPeriod"/>
                      </a:pPr>
                      <a:r>
                        <a:rPr kumimoji="0" lang="en-ZA" sz="1200" b="0" i="0" u="none" strike="noStrike" kern="1200" cap="none" spc="0" normalizeH="0" baseline="0" noProof="0" dirty="0">
                          <a:ln>
                            <a:noFill/>
                          </a:ln>
                          <a:effectLst/>
                          <a:uLnTx/>
                          <a:uFillTx/>
                          <a:latin typeface="+mn-lt"/>
                          <a:ea typeface="+mn-ea"/>
                          <a:cs typeface="+mn-cs"/>
                        </a:rPr>
                        <a:t>Review the total cost burden levied by the County and National Government on MSEs including permits, market fees, </a:t>
                      </a:r>
                      <a:r>
                        <a:rPr lang="en-ZA" sz="1200" b="0" i="0" u="none" strike="noStrike" kern="1200" cap="none" spc="0" normalizeH="0" baseline="0" noProof="0" dirty="0">
                          <a:ln>
                            <a:noFill/>
                          </a:ln>
                          <a:effectLst/>
                          <a:uLnTx/>
                          <a:uFillTx/>
                          <a:latin typeface="+mn-lt"/>
                          <a:ea typeface="+mn-ea"/>
                          <a:cs typeface="+mn-cs"/>
                        </a:rPr>
                        <a:t>produce Cess</a:t>
                      </a:r>
                      <a:r>
                        <a:rPr kumimoji="0" lang="en-ZA" sz="1200" b="0" i="0" u="none" strike="noStrike" kern="1200" cap="none" spc="0" normalizeH="0" baseline="0" noProof="0" dirty="0">
                          <a:ln>
                            <a:noFill/>
                          </a:ln>
                          <a:effectLst/>
                          <a:uLnTx/>
                          <a:uFillTx/>
                          <a:latin typeface="+mn-lt"/>
                          <a:ea typeface="+mn-ea"/>
                          <a:cs typeface="+mn-cs"/>
                        </a:rPr>
                        <a:t> and other taxes</a:t>
                      </a:r>
                    </a:p>
                    <a:p>
                      <a:pPr marL="342900" marR="0" lvl="0" indent="-342900" algn="l" defTabSz="914400" rtl="0" eaLnBrk="1" fontAlgn="auto" latinLnBrk="0" hangingPunct="1">
                        <a:lnSpc>
                          <a:spcPct val="100000"/>
                        </a:lnSpc>
                        <a:spcBef>
                          <a:spcPts val="0"/>
                        </a:spcBef>
                        <a:spcAft>
                          <a:spcPts val="400"/>
                        </a:spcAft>
                        <a:buClrTx/>
                        <a:buSzTx/>
                        <a:buFontTx/>
                        <a:buAutoNum type="arabicPeriod"/>
                        <a:tabLst/>
                        <a:defRPr/>
                      </a:pPr>
                      <a:r>
                        <a:rPr kumimoji="0" lang="en-US" sz="1200" b="0" i="0" u="none" strike="noStrike" kern="1200" cap="none" spc="0" normalizeH="0" baseline="0" noProof="0" dirty="0">
                          <a:ln>
                            <a:noFill/>
                          </a:ln>
                          <a:effectLst/>
                          <a:uLnTx/>
                          <a:uFillTx/>
                          <a:latin typeface="+mn-lt"/>
                          <a:ea typeface="+mn-ea"/>
                          <a:cs typeface="+mn-cs"/>
                        </a:rPr>
                        <a:t>Improve transparency, especially for County payments, through </a:t>
                      </a:r>
                      <a:r>
                        <a:rPr kumimoji="0" lang="en-US" sz="1200" b="0" i="0" u="none" strike="noStrike" kern="1200" cap="none" spc="0" normalizeH="0" baseline="0" noProof="0" dirty="0" err="1">
                          <a:ln>
                            <a:noFill/>
                          </a:ln>
                          <a:effectLst/>
                          <a:uLnTx/>
                          <a:uFillTx/>
                          <a:latin typeface="+mn-lt"/>
                          <a:ea typeface="+mn-ea"/>
                          <a:cs typeface="+mn-cs"/>
                        </a:rPr>
                        <a:t>digitising</a:t>
                      </a:r>
                      <a:r>
                        <a:rPr kumimoji="0" lang="en-US" sz="1200" b="0" i="0" u="none" strike="noStrike" kern="1200" cap="none" spc="0" normalizeH="0" baseline="0" noProof="0" dirty="0">
                          <a:ln>
                            <a:noFill/>
                          </a:ln>
                          <a:effectLst/>
                          <a:uLnTx/>
                          <a:uFillTx/>
                          <a:latin typeface="+mn-lt"/>
                          <a:ea typeface="+mn-ea"/>
                          <a:cs typeface="+mn-cs"/>
                        </a:rPr>
                        <a:t> B2G payments for permits and other fees</a:t>
                      </a:r>
                      <a:endParaRPr kumimoji="0" lang="en-ZA" sz="1200" b="0" i="0" u="none" strike="noStrike" kern="1200" cap="none" spc="0" normalizeH="0" baseline="0" noProof="0" dirty="0">
                        <a:ln>
                          <a:noFill/>
                        </a:ln>
                        <a:effectLst/>
                        <a:uLnTx/>
                        <a:uFillTx/>
                        <a:latin typeface="+mn-lt"/>
                        <a:ea typeface="Open Sans"/>
                        <a:cs typeface="Open Sans"/>
                      </a:endParaRPr>
                    </a:p>
                    <a:p>
                      <a:pPr marL="342900" marR="0" lvl="0" indent="-3429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200" b="0" i="0" u="none" strike="noStrike" kern="1200" cap="none" spc="0" normalizeH="0" baseline="0" noProof="0" dirty="0">
                          <a:ln>
                            <a:noFill/>
                          </a:ln>
                          <a:effectLst/>
                          <a:uLnTx/>
                          <a:uFillTx/>
                          <a:latin typeface="+mn-lt"/>
                          <a:ea typeface="+mn-ea"/>
                          <a:cs typeface="+mn-cs"/>
                        </a:rPr>
                        <a:t>Ensure that any efforts to improve formality are based on corresponding investments in value creation for MSEs by demonstrating how money collected from MSEs is utilized for their benefit (e.g. provision of basic services and improved market areas)</a:t>
                      </a:r>
                    </a:p>
                    <a:p>
                      <a:pPr marL="342900" marR="0" lvl="0" indent="-3429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200" b="0" i="0" u="none" strike="noStrike" kern="1200" cap="none" spc="0" normalizeH="0" baseline="0" noProof="0" dirty="0">
                          <a:ln>
                            <a:noFill/>
                          </a:ln>
                          <a:effectLst/>
                          <a:uLnTx/>
                          <a:uFillTx/>
                          <a:latin typeface="+mn-lt"/>
                          <a:ea typeface="+mn-ea"/>
                          <a:cs typeface="+mn-cs"/>
                        </a:rPr>
                        <a:t>For County permits consider removing any penalties for non-compliance due to COVID-19, or partial rebate for those who did comply despite not being able to operate full</a:t>
                      </a:r>
                    </a:p>
                    <a:p>
                      <a:pPr marL="342900" marR="0" lvl="0" indent="-342900" algn="l" rtl="0" eaLnBrk="1" fontAlgn="auto" latinLnBrk="0" hangingPunct="1">
                        <a:lnSpc>
                          <a:spcPct val="100000"/>
                        </a:lnSpc>
                        <a:spcBef>
                          <a:spcPts val="0"/>
                        </a:spcBef>
                        <a:spcAft>
                          <a:spcPts val="400"/>
                        </a:spcAft>
                        <a:buClrTx/>
                        <a:buSzTx/>
                        <a:buFont typeface="+mj-lt"/>
                        <a:buAutoNum type="arabicPeriod"/>
                      </a:pPr>
                      <a:r>
                        <a:rPr kumimoji="0" lang="en-US" sz="1200" b="0" i="0" u="none" strike="noStrike" kern="1200" cap="none" spc="0" normalizeH="0" baseline="0" noProof="0" dirty="0">
                          <a:ln>
                            <a:noFill/>
                          </a:ln>
                          <a:effectLst/>
                          <a:uLnTx/>
                          <a:uFillTx/>
                          <a:latin typeface="+mn-lt"/>
                          <a:ea typeface="+mn-ea"/>
                          <a:cs typeface="+mn-cs"/>
                        </a:rPr>
                        <a:t>Allow citizens/ entities to check the registration status of a business for free (currently costs </a:t>
                      </a:r>
                      <a:r>
                        <a:rPr kumimoji="0" lang="en-US" sz="1200" b="0" i="0" u="none" strike="noStrike" kern="1200" cap="none" spc="0" normalizeH="0" baseline="0" noProof="0" dirty="0" err="1">
                          <a:ln>
                            <a:noFill/>
                          </a:ln>
                          <a:effectLst/>
                          <a:uLnTx/>
                          <a:uFillTx/>
                          <a:latin typeface="+mn-lt"/>
                          <a:ea typeface="+mn-ea"/>
                          <a:cs typeface="+mn-cs"/>
                        </a:rPr>
                        <a:t>Ksh</a:t>
                      </a:r>
                      <a:r>
                        <a:rPr kumimoji="0" lang="en-US" sz="1200" b="0" i="0" u="none" strike="noStrike" kern="1200" cap="none" spc="0" normalizeH="0" baseline="0" noProof="0" dirty="0">
                          <a:ln>
                            <a:noFill/>
                          </a:ln>
                          <a:effectLst/>
                          <a:uLnTx/>
                          <a:uFillTx/>
                          <a:latin typeface="+mn-lt"/>
                          <a:ea typeface="+mn-ea"/>
                          <a:cs typeface="+mn-cs"/>
                        </a:rPr>
                        <a:t> 650 on the E Citizen portal)</a:t>
                      </a:r>
                      <a:r>
                        <a:rPr lang="en-US" sz="1200" b="0" i="0" u="none" strike="noStrike" kern="1200" cap="none" spc="0" normalizeH="0" baseline="0" noProof="0" dirty="0">
                          <a:ln>
                            <a:noFill/>
                          </a:ln>
                          <a:effectLst/>
                          <a:uLnTx/>
                          <a:uFillTx/>
                          <a:latin typeface="+mn-lt"/>
                          <a:ea typeface="+mn-ea"/>
                          <a:cs typeface="+mn-cs"/>
                        </a:rPr>
                        <a:t> </a:t>
                      </a:r>
                      <a:endParaRPr kumimoji="0" lang="en-US" sz="1200" b="0" i="0" u="none" strike="noStrike" kern="1200" cap="none" spc="0" normalizeH="0" baseline="0" noProof="0" dirty="0">
                        <a:ln>
                          <a:noFill/>
                        </a:ln>
                        <a:effectLst/>
                        <a:uLnTx/>
                        <a:uFillTx/>
                        <a:latin typeface="+mn-lt"/>
                        <a:ea typeface="+mn-ea"/>
                        <a:cs typeface="+mn-cs"/>
                      </a:endParaRPr>
                    </a:p>
                  </a:txBody>
                  <a:tcP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1"/>
                    </a:solidFill>
                  </a:tcPr>
                </a:tc>
                <a:tc>
                  <a:txBody>
                    <a:bodyPr/>
                    <a:lstStyle/>
                    <a:p>
                      <a:pPr marL="342900" marR="0" lvl="0" indent="-342900" algn="l" rtl="0" eaLnBrk="1" fontAlgn="auto" latinLnBrk="0" hangingPunct="1">
                        <a:lnSpc>
                          <a:spcPct val="100000"/>
                        </a:lnSpc>
                        <a:spcBef>
                          <a:spcPts val="0"/>
                        </a:spcBef>
                        <a:spcAft>
                          <a:spcPts val="400"/>
                        </a:spcAft>
                        <a:buClrTx/>
                        <a:buSzTx/>
                        <a:buFont typeface="+mj-lt"/>
                        <a:buAutoNum type="arabicPeriod"/>
                      </a:pPr>
                      <a:r>
                        <a:rPr kumimoji="0" lang="en-US" sz="1200" b="0" i="0" u="none" strike="noStrike" kern="1200" cap="none" spc="0" normalizeH="0" baseline="0" noProof="0" dirty="0">
                          <a:ln>
                            <a:noFill/>
                          </a:ln>
                          <a:effectLst/>
                          <a:uLnTx/>
                          <a:uFillTx/>
                          <a:latin typeface="+mn-lt"/>
                          <a:ea typeface="+mn-ea"/>
                          <a:cs typeface="+mn-cs"/>
                        </a:rPr>
                        <a:t>Improve the infrastructure and services in market areas and worksites to better meet the needs of MSEs (e.g. </a:t>
                      </a:r>
                      <a:r>
                        <a:rPr lang="en-US" sz="1200" b="0" i="0" u="none" strike="noStrike" kern="1200" cap="none" spc="0" normalizeH="0" baseline="0" noProof="0" dirty="0">
                          <a:ln>
                            <a:noFill/>
                          </a:ln>
                          <a:effectLst/>
                          <a:uLnTx/>
                          <a:uFillTx/>
                          <a:latin typeface="+mn-lt"/>
                          <a:ea typeface="+mn-ea"/>
                          <a:cs typeface="+mn-cs"/>
                        </a:rPr>
                        <a:t>WASH facilities</a:t>
                      </a:r>
                      <a:r>
                        <a:rPr kumimoji="0" lang="en-US" sz="1200" b="0" i="0" u="none" strike="noStrike" kern="1200" cap="none" spc="0" normalizeH="0" baseline="0" noProof="0" dirty="0">
                          <a:ln>
                            <a:noFill/>
                          </a:ln>
                          <a:effectLst/>
                          <a:uLnTx/>
                          <a:uFillTx/>
                          <a:latin typeface="+mn-lt"/>
                          <a:ea typeface="+mn-ea"/>
                          <a:cs typeface="+mn-cs"/>
                        </a:rPr>
                        <a:t>), with consideration for the specific needs of women-run businesses (e.g. space for childcare facilities), and improved security (e.g. lights</a:t>
                      </a:r>
                      <a:r>
                        <a:rPr lang="en-US" sz="1200" b="0" i="0" u="none" strike="noStrike" kern="1200" cap="none" spc="0" normalizeH="0" baseline="0" noProof="0" dirty="0">
                          <a:ln>
                            <a:noFill/>
                          </a:ln>
                          <a:effectLst/>
                          <a:uLnTx/>
                          <a:uFillTx/>
                          <a:latin typeface="+mn-lt"/>
                          <a:ea typeface="+mn-ea"/>
                          <a:cs typeface="+mn-cs"/>
                        </a:rPr>
                        <a:t>)</a:t>
                      </a:r>
                      <a:endParaRPr kumimoji="0" lang="en-US" sz="1200" b="0" i="0" u="none" strike="noStrike" kern="1200" cap="none" spc="0" normalizeH="0" baseline="0" noProof="0" dirty="0">
                        <a:ln>
                          <a:noFill/>
                        </a:ln>
                        <a:effectLst/>
                        <a:uLnTx/>
                        <a:uFillTx/>
                        <a:latin typeface="+mn-lt"/>
                        <a:ea typeface="+mn-ea"/>
                        <a:cs typeface="+mn-cs"/>
                      </a:endParaRPr>
                    </a:p>
                    <a:p>
                      <a:pPr marL="342900" marR="0" lvl="0" indent="-3429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200" b="0" i="0" u="none" strike="noStrike" kern="1200" cap="none" spc="0" normalizeH="0" baseline="0" noProof="0" dirty="0">
                          <a:ln>
                            <a:noFill/>
                          </a:ln>
                          <a:effectLst/>
                          <a:uLnTx/>
                          <a:uFillTx/>
                          <a:latin typeface="+mn-lt"/>
                          <a:ea typeface="+mn-ea"/>
                          <a:cs typeface="+mn-cs"/>
                        </a:rPr>
                        <a:t>Develop and communicate land development / zoning plans to MSEs operating in areas not yet secured as designated MSE worksites (e.g. Pate bay road, </a:t>
                      </a:r>
                      <a:r>
                        <a:rPr kumimoji="0" lang="en-US" sz="1200" b="0" i="0" u="none" strike="noStrike" kern="1200" cap="none" spc="0" normalizeH="0" baseline="0" noProof="0" dirty="0" err="1">
                          <a:ln>
                            <a:noFill/>
                          </a:ln>
                          <a:effectLst/>
                          <a:uLnTx/>
                          <a:uFillTx/>
                          <a:latin typeface="+mn-lt"/>
                          <a:ea typeface="+mn-ea"/>
                          <a:cs typeface="+mn-cs"/>
                        </a:rPr>
                        <a:t>Kariakor</a:t>
                      </a:r>
                      <a:r>
                        <a:rPr kumimoji="0" lang="en-US" sz="1200" b="0" i="0" u="none" strike="noStrike" kern="1200" cap="none" spc="0" normalizeH="0" baseline="0" noProof="0" dirty="0">
                          <a:ln>
                            <a:noFill/>
                          </a:ln>
                          <a:effectLst/>
                          <a:uLnTx/>
                          <a:uFillTx/>
                          <a:latin typeface="+mn-lt"/>
                          <a:ea typeface="+mn-ea"/>
                          <a:cs typeface="+mn-cs"/>
                        </a:rPr>
                        <a:t> road), to enable those business owners to make informed decisions regarding future investment in their businesses</a:t>
                      </a:r>
                    </a:p>
                    <a:p>
                      <a:pPr marL="342900" marR="0" lvl="0" indent="-342900" algn="l" rtl="0" eaLnBrk="1" fontAlgn="auto" latinLnBrk="0" hangingPunct="1">
                        <a:lnSpc>
                          <a:spcPct val="100000"/>
                        </a:lnSpc>
                        <a:spcBef>
                          <a:spcPts val="0"/>
                        </a:spcBef>
                        <a:spcAft>
                          <a:spcPts val="400"/>
                        </a:spcAft>
                        <a:buClrTx/>
                        <a:buSzTx/>
                        <a:buFont typeface="+mj-lt"/>
                        <a:buAutoNum type="arabicPeriod"/>
                      </a:pPr>
                      <a:r>
                        <a:rPr kumimoji="0" lang="en-US" sz="1200" b="0" i="0" u="none" strike="noStrike" kern="1200" cap="none" spc="0" normalizeH="0" baseline="0" noProof="0" dirty="0">
                          <a:ln>
                            <a:noFill/>
                          </a:ln>
                          <a:effectLst/>
                          <a:uLnTx/>
                          <a:uFillTx/>
                          <a:latin typeface="+mn-lt"/>
                          <a:ea typeface="+mn-ea"/>
                          <a:cs typeface="+mn-cs"/>
                        </a:rPr>
                        <a:t>Where space is provided by the government/ county, create a digital record of MSE space allocation</a:t>
                      </a:r>
                      <a:r>
                        <a:rPr lang="en-US" sz="1200" b="0" i="0" u="none" strike="noStrike" kern="1200" cap="none" spc="0" normalizeH="0" baseline="0" noProof="0" dirty="0">
                          <a:ln>
                            <a:noFill/>
                          </a:ln>
                          <a:effectLst/>
                          <a:uLnTx/>
                          <a:uFillTx/>
                          <a:latin typeface="+mn-lt"/>
                          <a:ea typeface="+mn-ea"/>
                          <a:cs typeface="+mn-cs"/>
                        </a:rPr>
                        <a:t> </a:t>
                      </a:r>
                      <a:endParaRPr kumimoji="0" lang="en-US" sz="1200" b="0" i="0" u="none" strike="noStrike" kern="1200" cap="none" spc="0" normalizeH="0" baseline="0" noProof="0" dirty="0">
                        <a:ln>
                          <a:noFill/>
                        </a:ln>
                        <a:effectLst/>
                        <a:uLnTx/>
                        <a:uFillTx/>
                        <a:latin typeface="+mn-lt"/>
                        <a:ea typeface="+mn-ea"/>
                        <a:cs typeface="+mn-cs"/>
                      </a:endParaRPr>
                    </a:p>
                    <a:p>
                      <a:pPr marL="342900" marR="0" lvl="0" indent="-3429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200" b="0" i="0" u="none" strike="noStrike" kern="1200" cap="none" spc="0" normalizeH="0" baseline="0" noProof="0" dirty="0">
                          <a:ln>
                            <a:noFill/>
                          </a:ln>
                          <a:effectLst/>
                          <a:uLnTx/>
                          <a:uFillTx/>
                          <a:latin typeface="+mn-lt"/>
                          <a:ea typeface="+mn-ea"/>
                          <a:cs typeface="+mn-cs"/>
                        </a:rPr>
                        <a:t>Given the continued risk of COVID-19, ensure that all markets and worksites are COVID-19 compliant (adequate space, hand washing facilities, etc.)</a:t>
                      </a:r>
                    </a:p>
                    <a:p>
                      <a:pPr marL="342900" marR="0" lvl="0" indent="-342900" algn="just" defTabSz="914400" rtl="0" eaLnBrk="1" fontAlgn="auto" latinLnBrk="0" hangingPunct="1">
                        <a:lnSpc>
                          <a:spcPct val="100000"/>
                        </a:lnSpc>
                        <a:spcBef>
                          <a:spcPts val="0"/>
                        </a:spcBef>
                        <a:spcAft>
                          <a:spcPts val="400"/>
                        </a:spcAft>
                        <a:buClrTx/>
                        <a:buSzTx/>
                        <a:buFont typeface="+mj-lt"/>
                        <a:buAutoNum type="arabicPeriod"/>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a:spcAft>
                          <a:spcPts val="400"/>
                        </a:spcAft>
                      </a:pPr>
                      <a:endParaRPr lang="en-ZA" sz="1200"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F2F2F2">
                        <a:alpha val="69804"/>
                      </a:srgbClr>
                    </a:solidFill>
                  </a:tcPr>
                </a:tc>
                <a:tc>
                  <a:txBody>
                    <a:bodyPr/>
                    <a:lstStyle/>
                    <a:p>
                      <a:pPr marL="342900" marR="0" lvl="0" indent="-342900" algn="l" rtl="0" eaLnBrk="1" fontAlgn="auto" latinLnBrk="0" hangingPunct="1">
                        <a:lnSpc>
                          <a:spcPct val="100000"/>
                        </a:lnSpc>
                        <a:spcBef>
                          <a:spcPts val="0"/>
                        </a:spcBef>
                        <a:spcAft>
                          <a:spcPts val="400"/>
                        </a:spcAft>
                        <a:buClrTx/>
                        <a:buSzTx/>
                        <a:buFont typeface="+mj-lt"/>
                        <a:buAutoNum type="arabicPeriod"/>
                      </a:pPr>
                      <a:r>
                        <a:rPr kumimoji="0" lang="en-US" sz="1200" b="0" i="0" u="none" strike="noStrike" kern="1200" cap="none" spc="0" normalizeH="0" baseline="0" noProof="0" dirty="0" err="1">
                          <a:ln>
                            <a:noFill/>
                          </a:ln>
                          <a:effectLst/>
                          <a:uLnTx/>
                          <a:uFillTx/>
                          <a:latin typeface="+mn-lt"/>
                          <a:ea typeface="+mn-ea"/>
                          <a:cs typeface="+mn-cs"/>
                        </a:rPr>
                        <a:t>Recognise</a:t>
                      </a:r>
                      <a:r>
                        <a:rPr kumimoji="0" lang="en-US" sz="1200" b="0" i="0" u="none" strike="noStrike" kern="1200" cap="none" spc="0" normalizeH="0" baseline="0" noProof="0" dirty="0">
                          <a:ln>
                            <a:noFill/>
                          </a:ln>
                          <a:effectLst/>
                          <a:uLnTx/>
                          <a:uFillTx/>
                          <a:latin typeface="+mn-lt"/>
                          <a:ea typeface="+mn-ea"/>
                          <a:cs typeface="+mn-cs"/>
                        </a:rPr>
                        <a:t> that MSEs are a major employer, albeit, often in a more casual nature. With this in mind, review </a:t>
                      </a:r>
                      <a:r>
                        <a:rPr kumimoji="0" lang="en-US" sz="1200" b="0" i="0" u="none" strike="noStrike" kern="1200" cap="none" spc="0" normalizeH="0" baseline="0" noProof="0" dirty="0" err="1">
                          <a:ln>
                            <a:noFill/>
                          </a:ln>
                          <a:effectLst/>
                          <a:uLnTx/>
                          <a:uFillTx/>
                          <a:latin typeface="+mn-lt"/>
                          <a:ea typeface="+mn-ea"/>
                          <a:cs typeface="+mn-cs"/>
                        </a:rPr>
                        <a:t>labour</a:t>
                      </a:r>
                      <a:r>
                        <a:rPr kumimoji="0" lang="en-US" sz="1200" b="0" i="0" u="none" strike="noStrike" kern="1200" cap="none" spc="0" normalizeH="0" baseline="0" noProof="0" dirty="0">
                          <a:ln>
                            <a:noFill/>
                          </a:ln>
                          <a:effectLst/>
                          <a:uLnTx/>
                          <a:uFillTx/>
                          <a:latin typeface="+mn-lt"/>
                          <a:ea typeface="+mn-ea"/>
                          <a:cs typeface="+mn-cs"/>
                        </a:rPr>
                        <a:t> laws and their applicability and appropriateness in balancing</a:t>
                      </a:r>
                      <a:r>
                        <a:rPr lang="en-US" sz="1200" b="0" i="0" u="none" strike="noStrike" kern="1200" cap="none" spc="0" normalizeH="0" baseline="0" noProof="0" dirty="0">
                          <a:ln>
                            <a:noFill/>
                          </a:ln>
                          <a:effectLst/>
                          <a:uLnTx/>
                          <a:uFillTx/>
                          <a:latin typeface="+mn-lt"/>
                          <a:ea typeface="+mn-ea"/>
                          <a:cs typeface="+mn-cs"/>
                        </a:rPr>
                        <a:t> MSEs</a:t>
                      </a:r>
                      <a:r>
                        <a:rPr kumimoji="0" lang="en-US" sz="1200" b="0" i="0" u="none" strike="noStrike" kern="1200" cap="none" spc="0" normalizeH="0" baseline="0" noProof="0" dirty="0">
                          <a:ln>
                            <a:noFill/>
                          </a:ln>
                          <a:effectLst/>
                          <a:uLnTx/>
                          <a:uFillTx/>
                          <a:latin typeface="+mn-lt"/>
                          <a:ea typeface="+mn-ea"/>
                          <a:cs typeface="+mn-cs"/>
                        </a:rPr>
                        <a:t> </a:t>
                      </a:r>
                      <a:r>
                        <a:rPr lang="en-US" sz="1200" b="0" i="0" u="none" strike="noStrike" kern="1200" cap="none" spc="0" normalizeH="0" baseline="0" noProof="0" dirty="0">
                          <a:ln>
                            <a:noFill/>
                          </a:ln>
                          <a:effectLst/>
                          <a:uLnTx/>
                          <a:uFillTx/>
                          <a:latin typeface="+mn-lt"/>
                          <a:ea typeface="+mn-ea"/>
                          <a:cs typeface="+mn-cs"/>
                        </a:rPr>
                        <a:t>need for flexibility and for their employees need for job security and fair </a:t>
                      </a:r>
                      <a:r>
                        <a:rPr lang="en-US" sz="1200" b="0" i="0" u="none" strike="noStrike" kern="1200" cap="none" spc="0" normalizeH="0" baseline="0" noProof="0" dirty="0" err="1">
                          <a:ln>
                            <a:noFill/>
                          </a:ln>
                          <a:effectLst/>
                          <a:uLnTx/>
                          <a:uFillTx/>
                          <a:latin typeface="+mn-lt"/>
                          <a:ea typeface="+mn-ea"/>
                          <a:cs typeface="+mn-cs"/>
                        </a:rPr>
                        <a:t>labour</a:t>
                      </a:r>
                      <a:r>
                        <a:rPr lang="en-US" sz="1200" b="0" i="0" u="none" strike="noStrike" kern="1200" cap="none" spc="0" normalizeH="0" baseline="0" noProof="0" dirty="0">
                          <a:ln>
                            <a:noFill/>
                          </a:ln>
                          <a:effectLst/>
                          <a:uLnTx/>
                          <a:uFillTx/>
                          <a:latin typeface="+mn-lt"/>
                          <a:ea typeface="+mn-ea"/>
                          <a:cs typeface="+mn-cs"/>
                        </a:rPr>
                        <a:t> practices </a:t>
                      </a:r>
                    </a:p>
                    <a:p>
                      <a:pPr marL="342900" marR="0" lvl="0" indent="-342900" algn="l" rtl="0" eaLnBrk="1" fontAlgn="auto" latinLnBrk="0" hangingPunct="1">
                        <a:lnSpc>
                          <a:spcPct val="100000"/>
                        </a:lnSpc>
                        <a:spcBef>
                          <a:spcPts val="0"/>
                        </a:spcBef>
                        <a:spcAft>
                          <a:spcPts val="400"/>
                        </a:spcAft>
                        <a:buClrTx/>
                        <a:buSzTx/>
                        <a:buFont typeface="+mj-lt"/>
                        <a:buAutoNum type="arabicPeriod"/>
                      </a:pPr>
                      <a:r>
                        <a:rPr kumimoji="0" lang="en-US" sz="1200" b="0" i="0" u="none" strike="noStrike" kern="1200" cap="none" spc="0" normalizeH="0" baseline="0" noProof="0" dirty="0">
                          <a:ln>
                            <a:noFill/>
                          </a:ln>
                          <a:effectLst/>
                          <a:uLnTx/>
                          <a:uFillTx/>
                          <a:latin typeface="+mn-lt"/>
                          <a:ea typeface="+mn-ea"/>
                          <a:cs typeface="+mn-cs"/>
                        </a:rPr>
                        <a:t>Explore insurance and safety net models for employees to mitigate the impact of economic volatility on livelihood security</a:t>
                      </a:r>
                    </a:p>
                    <a:p>
                      <a:pPr marL="342900" marR="0" lvl="0" indent="-3429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200" b="0" i="0" u="none" strike="noStrike" kern="1200" cap="none" spc="0" normalizeH="0" baseline="0" noProof="0" dirty="0">
                          <a:ln>
                            <a:noFill/>
                          </a:ln>
                          <a:effectLst/>
                          <a:uLnTx/>
                          <a:uFillTx/>
                          <a:latin typeface="+mn-lt"/>
                          <a:ea typeface="+mn-ea"/>
                          <a:cs typeface="+mn-cs"/>
                        </a:rPr>
                        <a:t>Explore apprenticeship models to encourage and support MSEs to employ and up-skill young people</a:t>
                      </a:r>
                    </a:p>
                    <a:p>
                      <a:pPr>
                        <a:spcAft>
                          <a:spcPts val="400"/>
                        </a:spcAft>
                      </a:pPr>
                      <a:endParaRPr lang="en-ZA" sz="1200"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1"/>
                    </a:solidFill>
                  </a:tcPr>
                </a:tc>
                <a:tc>
                  <a:txBody>
                    <a:bodyPr/>
                    <a:lstStyle/>
                    <a:p>
                      <a:pPr marL="215900" marR="0" lvl="0" indent="-2159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200" b="0" i="0" u="none" strike="noStrike" kern="1200" cap="none" spc="0" normalizeH="0" baseline="0" noProof="0" dirty="0">
                          <a:ln>
                            <a:noFill/>
                          </a:ln>
                          <a:effectLst/>
                          <a:uLnTx/>
                          <a:uFillTx/>
                          <a:latin typeface="+mn-lt"/>
                          <a:ea typeface="+mn-ea"/>
                          <a:cs typeface="+mn-cs"/>
                        </a:rPr>
                        <a:t>Encourage business owners to accept digital payments to create reliable data on cashflows to enable improved credit risk assessment</a:t>
                      </a:r>
                    </a:p>
                    <a:p>
                      <a:pPr marL="215900" marR="0" lvl="0" indent="-215900" algn="l" rtl="0" eaLnBrk="1" fontAlgn="auto" latinLnBrk="0" hangingPunct="1">
                        <a:lnSpc>
                          <a:spcPct val="100000"/>
                        </a:lnSpc>
                        <a:spcBef>
                          <a:spcPts val="0"/>
                        </a:spcBef>
                        <a:spcAft>
                          <a:spcPts val="400"/>
                        </a:spcAft>
                        <a:buClrTx/>
                        <a:buSzTx/>
                        <a:buFont typeface="+mj-lt"/>
                        <a:buAutoNum type="arabicPeriod"/>
                      </a:pPr>
                      <a:r>
                        <a:rPr kumimoji="0" lang="en-US" sz="1200" b="0" i="0" u="none" strike="noStrike" kern="1200" cap="none" spc="0" normalizeH="0" baseline="0" noProof="0" dirty="0">
                          <a:ln>
                            <a:noFill/>
                          </a:ln>
                          <a:effectLst/>
                          <a:uLnTx/>
                          <a:uFillTx/>
                          <a:latin typeface="+mn-lt"/>
                          <a:ea typeface="+mn-ea"/>
                          <a:cs typeface="+mn-cs"/>
                        </a:rPr>
                        <a:t>Identify sectors, value chains and payments that could be </a:t>
                      </a:r>
                      <a:r>
                        <a:rPr kumimoji="0" lang="en-US" sz="1200" b="0" i="0" u="none" strike="noStrike" kern="1200" cap="none" spc="0" normalizeH="0" baseline="0" noProof="0" dirty="0" err="1">
                          <a:ln>
                            <a:noFill/>
                          </a:ln>
                          <a:effectLst/>
                          <a:uLnTx/>
                          <a:uFillTx/>
                          <a:latin typeface="+mn-lt"/>
                          <a:ea typeface="+mn-ea"/>
                          <a:cs typeface="+mn-cs"/>
                        </a:rPr>
                        <a:t>digitised</a:t>
                      </a:r>
                      <a:r>
                        <a:rPr kumimoji="0" lang="en-US" sz="1200" b="0" i="0" u="none" strike="noStrike" kern="1200" cap="none" spc="0" normalizeH="0" baseline="0" noProof="0" dirty="0">
                          <a:ln>
                            <a:noFill/>
                          </a:ln>
                          <a:effectLst/>
                          <a:uLnTx/>
                          <a:uFillTx/>
                          <a:latin typeface="+mn-lt"/>
                          <a:ea typeface="+mn-ea"/>
                          <a:cs typeface="+mn-cs"/>
                        </a:rPr>
                        <a:t>, for example B2G payments for County permits, NHIF, and all payments related to government-led procurement</a:t>
                      </a:r>
                      <a:r>
                        <a:rPr lang="en-US" sz="1200" b="0" i="0" u="none" strike="noStrike" kern="1200" cap="none" spc="0" normalizeH="0" baseline="0" noProof="0" dirty="0">
                          <a:ln>
                            <a:noFill/>
                          </a:ln>
                          <a:effectLst/>
                          <a:uLnTx/>
                          <a:uFillTx/>
                          <a:latin typeface="+mn-lt"/>
                          <a:ea typeface="+mn-ea"/>
                          <a:cs typeface="+mn-cs"/>
                        </a:rPr>
                        <a:t> </a:t>
                      </a:r>
                      <a:endParaRPr kumimoji="0" lang="en-US" sz="1200" b="0" i="0" u="none" strike="noStrike" kern="1200" cap="none" spc="0" normalizeH="0" baseline="0" noProof="0" dirty="0">
                        <a:ln>
                          <a:noFill/>
                        </a:ln>
                        <a:effectLst/>
                        <a:uLnTx/>
                        <a:uFillTx/>
                        <a:latin typeface="+mn-lt"/>
                        <a:ea typeface="+mn-ea"/>
                        <a:cs typeface="+mn-cs"/>
                      </a:endParaRPr>
                    </a:p>
                    <a:p>
                      <a:pPr marL="215900" marR="0" lvl="0" indent="-2159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200" b="0" i="0" u="none" strike="noStrike" kern="1200" cap="none" spc="0" normalizeH="0" baseline="0" noProof="0" dirty="0">
                          <a:ln>
                            <a:noFill/>
                          </a:ln>
                          <a:effectLst/>
                          <a:uLnTx/>
                          <a:uFillTx/>
                          <a:latin typeface="+mn-lt"/>
                          <a:ea typeface="+mn-ea"/>
                          <a:cs typeface="+mn-cs"/>
                        </a:rPr>
                        <a:t>Ensure any planned financial literacy </a:t>
                      </a:r>
                      <a:r>
                        <a:rPr kumimoji="0" lang="en-US" sz="1200" b="0" i="0" u="none" strike="noStrike" kern="1200" cap="none" spc="0" normalizeH="0" baseline="0" noProof="0" dirty="0" err="1">
                          <a:ln>
                            <a:noFill/>
                          </a:ln>
                          <a:effectLst/>
                          <a:uLnTx/>
                          <a:uFillTx/>
                          <a:latin typeface="+mn-lt"/>
                          <a:ea typeface="+mn-ea"/>
                          <a:cs typeface="+mn-cs"/>
                        </a:rPr>
                        <a:t>programmes</a:t>
                      </a:r>
                      <a:r>
                        <a:rPr kumimoji="0" lang="en-US" sz="1200" b="0" i="0" u="none" strike="noStrike" kern="1200" cap="none" spc="0" normalizeH="0" baseline="0" noProof="0" dirty="0">
                          <a:ln>
                            <a:noFill/>
                          </a:ln>
                          <a:effectLst/>
                          <a:uLnTx/>
                          <a:uFillTx/>
                          <a:latin typeface="+mn-lt"/>
                          <a:ea typeface="+mn-ea"/>
                          <a:cs typeface="+mn-cs"/>
                        </a:rPr>
                        <a:t> cover the importance of keeping a good credit score, responsible credit usage and the risks of being blacklisted</a:t>
                      </a:r>
                    </a:p>
                    <a:p>
                      <a:pPr marL="215900" marR="0" lvl="0" indent="-215900" algn="l" rtl="0" eaLnBrk="1" fontAlgn="auto" latinLnBrk="0" hangingPunct="1">
                        <a:lnSpc>
                          <a:spcPct val="100000"/>
                        </a:lnSpc>
                        <a:spcBef>
                          <a:spcPts val="0"/>
                        </a:spcBef>
                        <a:spcAft>
                          <a:spcPts val="400"/>
                        </a:spcAft>
                        <a:buClrTx/>
                        <a:buSzTx/>
                        <a:buFont typeface="+mj-lt"/>
                        <a:buAutoNum type="arabicPeriod"/>
                      </a:pPr>
                      <a:r>
                        <a:rPr kumimoji="0" lang="en-US" sz="1200" b="0" i="0" u="none" strike="noStrike" kern="1200" cap="none" spc="0" normalizeH="0" baseline="0" noProof="0" dirty="0">
                          <a:ln>
                            <a:noFill/>
                          </a:ln>
                          <a:effectLst/>
                          <a:uLnTx/>
                          <a:uFillTx/>
                          <a:latin typeface="+mn-lt"/>
                          <a:ea typeface="+mn-ea"/>
                          <a:cs typeface="+mn-cs"/>
                        </a:rPr>
                        <a:t>Map alternative data sources linked to businesses which lenders can </a:t>
                      </a:r>
                      <a:r>
                        <a:rPr kumimoji="0" lang="en-US" sz="1200" b="0" i="0" u="none" strike="noStrike" kern="1200" cap="none" spc="0" normalizeH="0" baseline="0" noProof="0" dirty="0" err="1">
                          <a:ln>
                            <a:noFill/>
                          </a:ln>
                          <a:effectLst/>
                          <a:uLnTx/>
                          <a:uFillTx/>
                          <a:latin typeface="+mn-lt"/>
                          <a:ea typeface="+mn-ea"/>
                          <a:cs typeface="+mn-cs"/>
                        </a:rPr>
                        <a:t>utilise</a:t>
                      </a:r>
                      <a:r>
                        <a:rPr kumimoji="0" lang="en-US" sz="1200" b="0" i="0" u="none" strike="noStrike" kern="1200" cap="none" spc="0" normalizeH="0" baseline="0" noProof="0" dirty="0">
                          <a:ln>
                            <a:noFill/>
                          </a:ln>
                          <a:effectLst/>
                          <a:uLnTx/>
                          <a:uFillTx/>
                          <a:latin typeface="+mn-lt"/>
                          <a:ea typeface="+mn-ea"/>
                          <a:cs typeface="+mn-cs"/>
                        </a:rPr>
                        <a:t> in credit risk assessment (e.g. leveraging county data permit payments, data held by registered associations, trade credit history, rental payments, etc.)</a:t>
                      </a:r>
                      <a:r>
                        <a:rPr lang="en-US" sz="1200" b="0" i="0" u="none" strike="noStrike" kern="1200" cap="none" spc="0" normalizeH="0" baseline="0" noProof="0" dirty="0">
                          <a:ln>
                            <a:noFill/>
                          </a:ln>
                          <a:effectLst/>
                          <a:uLnTx/>
                          <a:uFillTx/>
                          <a:latin typeface="+mn-lt"/>
                          <a:ea typeface="+mn-ea"/>
                          <a:cs typeface="+mn-cs"/>
                        </a:rPr>
                        <a:t> </a:t>
                      </a:r>
                    </a:p>
                    <a:p>
                      <a:pPr marL="215900" marR="0" lvl="0" indent="-2159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200" b="0" i="0" u="none" strike="noStrike" kern="1200" cap="none" spc="0" normalizeH="0" baseline="0" noProof="0" dirty="0">
                          <a:ln>
                            <a:noFill/>
                          </a:ln>
                          <a:effectLst/>
                          <a:uLnTx/>
                          <a:uFillTx/>
                          <a:latin typeface="+mn-lt"/>
                          <a:ea typeface="+mn-ea"/>
                          <a:cs typeface="+mn-cs"/>
                        </a:rPr>
                        <a:t>Provide avenues for MSEs to access funding, for example via an online platform for business owners to enter their information and funding requirements and match them with potential public and private sector funders</a:t>
                      </a:r>
                    </a:p>
                    <a:p>
                      <a:pPr marL="215900" marR="0" lvl="0" indent="-215900" algn="l" rtl="0" eaLnBrk="1" fontAlgn="auto" latinLnBrk="0" hangingPunct="1">
                        <a:lnSpc>
                          <a:spcPct val="100000"/>
                        </a:lnSpc>
                        <a:spcBef>
                          <a:spcPts val="0"/>
                        </a:spcBef>
                        <a:spcAft>
                          <a:spcPts val="400"/>
                        </a:spcAft>
                        <a:buClrTx/>
                        <a:buSzTx/>
                        <a:buFont typeface="+mj-lt"/>
                        <a:buAutoNum type="arabicPeriod"/>
                      </a:pPr>
                      <a:r>
                        <a:rPr kumimoji="0" lang="en-US" sz="1200" b="0" i="0" u="none" strike="noStrike" kern="1200" cap="none" spc="0" normalizeH="0" baseline="0" noProof="0" dirty="0">
                          <a:ln>
                            <a:noFill/>
                          </a:ln>
                          <a:effectLst/>
                          <a:uLnTx/>
                          <a:uFillTx/>
                          <a:latin typeface="+mn-lt"/>
                          <a:ea typeface="+mn-ea"/>
                          <a:cs typeface="+mn-cs"/>
                        </a:rPr>
                        <a:t>Consider how the proposed MSE Fund could be expanded to</a:t>
                      </a:r>
                      <a:r>
                        <a:rPr lang="en-US" sz="1200" b="0" i="0" u="none" strike="noStrike" kern="1200" cap="none" spc="0" normalizeH="0" baseline="0" noProof="0" dirty="0">
                          <a:ln>
                            <a:noFill/>
                          </a:ln>
                          <a:effectLst/>
                          <a:uLnTx/>
                          <a:uFillTx/>
                          <a:latin typeface="+mn-lt"/>
                          <a:ea typeface="+mn-ea"/>
                          <a:cs typeface="+mn-cs"/>
                        </a:rPr>
                        <a:t> </a:t>
                      </a:r>
                      <a:r>
                        <a:rPr kumimoji="0" lang="en-US" sz="1200" b="0" i="0" u="none" strike="noStrike" kern="1200" cap="none" spc="0" normalizeH="0" baseline="0" noProof="0" dirty="0">
                          <a:ln>
                            <a:noFill/>
                          </a:ln>
                          <a:effectLst/>
                          <a:uLnTx/>
                          <a:uFillTx/>
                          <a:latin typeface="+mn-lt"/>
                          <a:ea typeface="+mn-ea"/>
                          <a:cs typeface="+mn-cs"/>
                        </a:rPr>
                        <a:t> formal financial institutions that interface with MSEs such as SACCOs</a:t>
                      </a:r>
                    </a:p>
                    <a:p>
                      <a:pPr marL="215900" marR="0" lvl="0" indent="-2159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200" b="0" i="0" u="none" strike="noStrike" kern="1200" cap="none" spc="0" normalizeH="0" baseline="0" noProof="0" dirty="0">
                          <a:ln>
                            <a:noFill/>
                          </a:ln>
                          <a:effectLst/>
                          <a:uLnTx/>
                          <a:uFillTx/>
                          <a:latin typeface="+mn-lt"/>
                          <a:ea typeface="+mn-ea"/>
                          <a:cs typeface="+mn-cs"/>
                        </a:rPr>
                        <a:t>Review NHIF penalties for missed payments and consider amnesty to business owners under COVID-19</a:t>
                      </a:r>
                    </a:p>
                  </a:txBody>
                  <a:tcP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rgbClr val="F2F2F2">
                        <a:alpha val="69804"/>
                      </a:srgbClr>
                    </a:solidFill>
                  </a:tcPr>
                </a:tc>
                <a:extLst>
                  <a:ext uri="{0D108BD9-81ED-4DB2-BD59-A6C34878D82A}">
                    <a16:rowId xmlns:a16="http://schemas.microsoft.com/office/drawing/2014/main" xmlns="" val="1556376147"/>
                  </a:ext>
                </a:extLst>
              </a:tr>
            </a:tbl>
          </a:graphicData>
        </a:graphic>
      </p:graphicFrame>
      <p:pic>
        <p:nvPicPr>
          <p:cNvPr id="9" name="Picture 8" descr="A close up of a logo&#10;&#10;Description automatically generated">
            <a:extLst>
              <a:ext uri="{FF2B5EF4-FFF2-40B4-BE49-F238E27FC236}">
                <a16:creationId xmlns:a16="http://schemas.microsoft.com/office/drawing/2014/main" xmlns="" id="{370996E5-4EBE-4519-BFEE-159C92C35811}"/>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8669630" y="268358"/>
            <a:ext cx="344507" cy="331027"/>
          </a:xfrm>
          <a:prstGeom prst="rect">
            <a:avLst/>
          </a:prstGeom>
        </p:spPr>
      </p:pic>
      <p:pic>
        <p:nvPicPr>
          <p:cNvPr id="10" name="Picture 9" descr="A close up of a logo&#10;&#10;Description automatically generated">
            <a:extLst>
              <a:ext uri="{FF2B5EF4-FFF2-40B4-BE49-F238E27FC236}">
                <a16:creationId xmlns:a16="http://schemas.microsoft.com/office/drawing/2014/main" xmlns="" id="{F1E49848-78F0-450E-8BDC-98A170948380}"/>
              </a:ext>
            </a:extLst>
          </p:cNvPr>
          <p:cNvPicPr>
            <a:picLocks noChangeAspect="1"/>
          </p:cNvPicPr>
          <p:nvPr/>
        </p:nvPicPr>
        <p:blipFill rotWithShape="1">
          <a:blip r:embed="rId4" cstate="screen">
            <a:lum bright="70000" contrast="-70000"/>
            <a:extLst>
              <a:ext uri="{28A0092B-C50C-407E-A947-70E740481C1C}">
                <a14:useLocalDpi xmlns:a14="http://schemas.microsoft.com/office/drawing/2010/main"/>
              </a:ext>
            </a:extLst>
          </a:blip>
          <a:srcRect/>
          <a:stretch/>
        </p:blipFill>
        <p:spPr>
          <a:xfrm>
            <a:off x="6203180" y="214912"/>
            <a:ext cx="429157" cy="366386"/>
          </a:xfrm>
          <a:prstGeom prst="rect">
            <a:avLst/>
          </a:prstGeom>
        </p:spPr>
      </p:pic>
      <p:pic>
        <p:nvPicPr>
          <p:cNvPr id="11" name="Picture 10" descr="A close up of a logo&#10;&#10;Description automatically generated">
            <a:extLst>
              <a:ext uri="{FF2B5EF4-FFF2-40B4-BE49-F238E27FC236}">
                <a16:creationId xmlns:a16="http://schemas.microsoft.com/office/drawing/2014/main" xmlns="" id="{CB5F89E6-235B-4CE7-B3D2-A4372A7B6BD0}"/>
              </a:ext>
            </a:extLst>
          </p:cNvPr>
          <p:cNvPicPr>
            <a:picLocks noChangeAspect="1"/>
          </p:cNvPicPr>
          <p:nvPr/>
        </p:nvPicPr>
        <p:blipFill rotWithShape="1">
          <a:blip r:embed="rId5" cstate="screen">
            <a:lum bright="70000" contrast="-70000"/>
            <a:extLst>
              <a:ext uri="{28A0092B-C50C-407E-A947-70E740481C1C}">
                <a14:useLocalDpi xmlns:a14="http://schemas.microsoft.com/office/drawing/2010/main"/>
              </a:ext>
            </a:extLst>
          </a:blip>
          <a:srcRect/>
          <a:stretch/>
        </p:blipFill>
        <p:spPr>
          <a:xfrm>
            <a:off x="3368503" y="252421"/>
            <a:ext cx="349031" cy="335288"/>
          </a:xfrm>
          <a:prstGeom prst="rect">
            <a:avLst/>
          </a:prstGeom>
        </p:spPr>
      </p:pic>
      <p:pic>
        <p:nvPicPr>
          <p:cNvPr id="14" name="Picture 13" descr="A close up of a logo&#10;&#10;Description automatically generated">
            <a:extLst>
              <a:ext uri="{FF2B5EF4-FFF2-40B4-BE49-F238E27FC236}">
                <a16:creationId xmlns:a16="http://schemas.microsoft.com/office/drawing/2014/main" xmlns="" id="{DE1684AA-AA84-4B15-9DCD-D7CB56A44B57}"/>
              </a:ext>
            </a:extLst>
          </p:cNvPr>
          <p:cNvPicPr>
            <a:picLocks noChangeAspect="1"/>
          </p:cNvPicPr>
          <p:nvPr/>
        </p:nvPicPr>
        <p:blipFill rotWithShape="1">
          <a:blip r:embed="rId6" cstate="screen">
            <a:lum bright="70000" contrast="-70000"/>
            <a:extLst>
              <a:ext uri="{28A0092B-C50C-407E-A947-70E740481C1C}">
                <a14:useLocalDpi xmlns:a14="http://schemas.microsoft.com/office/drawing/2010/main"/>
              </a:ext>
            </a:extLst>
          </a:blip>
          <a:srcRect/>
          <a:stretch/>
        </p:blipFill>
        <p:spPr>
          <a:xfrm>
            <a:off x="190498" y="268358"/>
            <a:ext cx="288575" cy="303415"/>
          </a:xfrm>
          <a:prstGeom prst="rect">
            <a:avLst/>
          </a:prstGeom>
        </p:spPr>
      </p:pic>
    </p:spTree>
    <p:extLst>
      <p:ext uri="{BB962C8B-B14F-4D97-AF65-F5344CB8AC3E}">
        <p14:creationId xmlns:p14="http://schemas.microsoft.com/office/powerpoint/2010/main" val="26931184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E0227735-ECDE-45FD-B2F7-CB5D347B8B75}"/>
              </a:ext>
            </a:extLst>
          </p:cNvPr>
          <p:cNvSpPr>
            <a:spLocks noGrp="1"/>
          </p:cNvSpPr>
          <p:nvPr>
            <p:ph type="sldNum" sz="quarter" idx="4"/>
          </p:nvPr>
        </p:nvSpPr>
        <p:spPr/>
        <p:txBody>
          <a:bodyPr/>
          <a:lstStyle/>
          <a:p>
            <a:fld id="{E9D4EFA4-1F90-4D2B-A593-3266C62E9295}" type="slidenum">
              <a:rPr lang="en-ZA" smtClean="0"/>
              <a:pPr/>
              <a:t>78</a:t>
            </a:fld>
            <a:r>
              <a:rPr lang="en-ZA"/>
              <a:t> |</a:t>
            </a:r>
          </a:p>
        </p:txBody>
      </p:sp>
      <p:graphicFrame>
        <p:nvGraphicFramePr>
          <p:cNvPr id="8" name="Table 8">
            <a:extLst>
              <a:ext uri="{FF2B5EF4-FFF2-40B4-BE49-F238E27FC236}">
                <a16:creationId xmlns:a16="http://schemas.microsoft.com/office/drawing/2014/main" xmlns="" id="{7E5BFC96-AEFD-4FC5-88EB-3F60B1ABEE5E}"/>
              </a:ext>
            </a:extLst>
          </p:cNvPr>
          <p:cNvGraphicFramePr>
            <a:graphicFrameLocks noGrp="1"/>
          </p:cNvGraphicFramePr>
          <p:nvPr>
            <p:extLst>
              <p:ext uri="{D42A27DB-BD31-4B8C-83A1-F6EECF244321}">
                <p14:modId xmlns:p14="http://schemas.microsoft.com/office/powerpoint/2010/main" val="600229345"/>
              </p:ext>
            </p:extLst>
          </p:nvPr>
        </p:nvGraphicFramePr>
        <p:xfrm>
          <a:off x="95250" y="179687"/>
          <a:ext cx="12020552" cy="4724399"/>
        </p:xfrm>
        <a:graphic>
          <a:graphicData uri="http://schemas.openxmlformats.org/drawingml/2006/table">
            <a:tbl>
              <a:tblPr firstRow="1" bandRow="1">
                <a:tableStyleId>{912C8C85-51F0-491E-9774-3900AFEF0FD7}</a:tableStyleId>
              </a:tblPr>
              <a:tblGrid>
                <a:gridCol w="3005138">
                  <a:extLst>
                    <a:ext uri="{9D8B030D-6E8A-4147-A177-3AD203B41FA5}">
                      <a16:colId xmlns:a16="http://schemas.microsoft.com/office/drawing/2014/main" xmlns="" val="805314807"/>
                    </a:ext>
                  </a:extLst>
                </a:gridCol>
                <a:gridCol w="3005138">
                  <a:extLst>
                    <a:ext uri="{9D8B030D-6E8A-4147-A177-3AD203B41FA5}">
                      <a16:colId xmlns:a16="http://schemas.microsoft.com/office/drawing/2014/main" xmlns="" val="219828029"/>
                    </a:ext>
                  </a:extLst>
                </a:gridCol>
                <a:gridCol w="3005138">
                  <a:extLst>
                    <a:ext uri="{9D8B030D-6E8A-4147-A177-3AD203B41FA5}">
                      <a16:colId xmlns:a16="http://schemas.microsoft.com/office/drawing/2014/main" xmlns="" val="3316888372"/>
                    </a:ext>
                  </a:extLst>
                </a:gridCol>
                <a:gridCol w="3005138">
                  <a:extLst>
                    <a:ext uri="{9D8B030D-6E8A-4147-A177-3AD203B41FA5}">
                      <a16:colId xmlns:a16="http://schemas.microsoft.com/office/drawing/2014/main" xmlns="" val="2578128509"/>
                    </a:ext>
                  </a:extLst>
                </a:gridCol>
              </a:tblGrid>
              <a:tr h="458488">
                <a:tc>
                  <a:txBody>
                    <a:bodyPr/>
                    <a:lstStyle/>
                    <a:p>
                      <a:pPr algn="l"/>
                      <a:r>
                        <a:rPr lang="en-ZA" sz="1600"/>
                        <a:t>           </a:t>
                      </a:r>
                      <a:r>
                        <a:rPr lang="en-ZA" sz="1800"/>
                        <a:t>Suppliers</a:t>
                      </a:r>
                      <a:endParaRPr lang="en-ZA" sz="1600"/>
                    </a:p>
                  </a:txBody>
                  <a:tcPr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4"/>
                    </a:solidFill>
                  </a:tcPr>
                </a:tc>
                <a:tc>
                  <a:txBody>
                    <a:bodyPr/>
                    <a:lstStyle/>
                    <a:p>
                      <a:pPr algn="l"/>
                      <a:r>
                        <a:rPr lang="en-ZA"/>
                        <a:t>        Customers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4"/>
                    </a:solidFill>
                  </a:tcPr>
                </a:tc>
                <a:tc>
                  <a:txBody>
                    <a:bodyPr/>
                    <a:lstStyle/>
                    <a:p>
                      <a:pPr algn="l"/>
                      <a:r>
                        <a:rPr lang="en-ZA"/>
                        <a:t>        Record keeping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4"/>
                    </a:solidFill>
                  </a:tcPr>
                </a:tc>
                <a:tc>
                  <a:txBody>
                    <a:bodyPr/>
                    <a:lstStyle/>
                    <a:p>
                      <a:pPr algn="l"/>
                      <a:r>
                        <a:rPr lang="en-ZA"/>
                        <a:t>         Business associations</a:t>
                      </a:r>
                    </a:p>
                  </a:txBody>
                  <a:tcPr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xmlns="" val="2680349042"/>
                  </a:ext>
                </a:extLst>
              </a:tr>
              <a:tr h="370840">
                <a:tc>
                  <a:txBody>
                    <a:bodyPr/>
                    <a:lstStyle/>
                    <a:p>
                      <a:pPr marL="342900" marR="0" lvl="0" indent="-3429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ZA" sz="1200" b="0" i="0" u="none" strike="noStrike" kern="1200" cap="none" spc="0" normalizeH="0" baseline="0" noProof="0" dirty="0">
                          <a:ln>
                            <a:noFill/>
                          </a:ln>
                          <a:solidFill>
                            <a:prstClr val="black"/>
                          </a:solidFill>
                          <a:effectLst/>
                          <a:uLnTx/>
                          <a:uFillTx/>
                          <a:latin typeface="+mn-lt"/>
                          <a:ea typeface="+mn-ea"/>
                          <a:cs typeface="+mn-cs"/>
                        </a:rPr>
                        <a:t>Conduct research to understand the impacts and risks of trade credit through suppliers and explore systems, tools and incentives to improve access to credit through this route, particularly for larger suppliers/enterprises</a:t>
                      </a:r>
                    </a:p>
                    <a:p>
                      <a:pPr marL="342900" marR="0" lvl="0" indent="-3429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ZA" sz="1200" b="0" i="0" u="none" strike="noStrike" kern="1200" cap="none" spc="0" normalizeH="0" baseline="0" noProof="0" dirty="0">
                          <a:ln>
                            <a:noFill/>
                          </a:ln>
                          <a:solidFill>
                            <a:prstClr val="black"/>
                          </a:solidFill>
                          <a:effectLst/>
                          <a:uLnTx/>
                          <a:uFillTx/>
                          <a:latin typeface="+mn-lt"/>
                          <a:ea typeface="+mn-ea"/>
                          <a:cs typeface="+mn-cs"/>
                        </a:rPr>
                        <a:t>Develop and encourage the uptake of online platforms or systems that link businesses operating in the same locality or members of the same business association, so that MSEs are able to access bulk discounts</a:t>
                      </a:r>
                    </a:p>
                    <a:p>
                      <a:pPr marL="342900" marR="0" lvl="0" indent="-3429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ZA" sz="1200" b="0" i="0" u="none" strike="noStrike" kern="1200" cap="none" spc="0" normalizeH="0" baseline="0" noProof="0" dirty="0">
                          <a:ln>
                            <a:noFill/>
                          </a:ln>
                          <a:solidFill>
                            <a:prstClr val="black"/>
                          </a:solidFill>
                          <a:effectLst/>
                          <a:uLnTx/>
                          <a:uFillTx/>
                          <a:latin typeface="+mn-lt"/>
                          <a:ea typeface="+mn-ea"/>
                          <a:cs typeface="+mn-cs"/>
                        </a:rPr>
                        <a:t>Develop online platforms for MSEs to access market information on available suppliers, potentially enabling group buying opportunities for MSEs to access bulk discounts</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1" fontAlgn="auto" latinLnBrk="0" hangingPunct="1">
                        <a:lnSpc>
                          <a:spcPct val="100000"/>
                        </a:lnSpc>
                        <a:spcBef>
                          <a:spcPts val="0"/>
                        </a:spcBef>
                        <a:spcAft>
                          <a:spcPts val="400"/>
                        </a:spcAft>
                        <a:buClrTx/>
                        <a:buSzTx/>
                        <a:buFont typeface="+mj-lt"/>
                        <a:buAutoNum type="arabicPeriod"/>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txBody>
                  <a:tcP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1"/>
                    </a:solidFill>
                  </a:tcPr>
                </a:tc>
                <a:tc>
                  <a:txBody>
                    <a:bodyPr/>
                    <a:lstStyle/>
                    <a:p>
                      <a:pPr marL="342900" marR="0" lvl="0" indent="-3429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Provide digital literacy and awareness </a:t>
                      </a:r>
                      <a:r>
                        <a:rPr kumimoji="0" lang="en-US" sz="1200" b="0" i="0" u="none" strike="noStrike" kern="1200" cap="none" spc="0" normalizeH="0" baseline="0" noProof="0" dirty="0" err="1">
                          <a:ln>
                            <a:noFill/>
                          </a:ln>
                          <a:solidFill>
                            <a:prstClr val="black"/>
                          </a:solidFill>
                          <a:effectLst/>
                          <a:uLnTx/>
                          <a:uFillTx/>
                          <a:latin typeface="+mn-lt"/>
                          <a:ea typeface="+mn-ea"/>
                          <a:cs typeface="+mn-cs"/>
                        </a:rPr>
                        <a:t>programmes</a:t>
                      </a:r>
                      <a:r>
                        <a:rPr kumimoji="0" lang="en-US" sz="1200" b="0" i="0" u="none" strike="noStrike" kern="1200" cap="none" spc="0" normalizeH="0" baseline="0" noProof="0" dirty="0">
                          <a:ln>
                            <a:noFill/>
                          </a:ln>
                          <a:solidFill>
                            <a:prstClr val="black"/>
                          </a:solidFill>
                          <a:effectLst/>
                          <a:uLnTx/>
                          <a:uFillTx/>
                          <a:latin typeface="+mn-lt"/>
                          <a:ea typeface="+mn-ea"/>
                          <a:cs typeface="+mn-cs"/>
                        </a:rPr>
                        <a:t> to encourage greater uptake and usage of digital technology to access new and existing customers and markets</a:t>
                      </a:r>
                    </a:p>
                    <a:p>
                      <a:pPr marL="342900" marR="0" lvl="0" indent="-3429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Develop business incubator and accelerator </a:t>
                      </a:r>
                      <a:r>
                        <a:rPr kumimoji="0" lang="en-US" sz="1200" b="0" i="0" u="none" strike="noStrike" kern="1200" cap="none" spc="0" normalizeH="0" baseline="0" noProof="0" dirty="0" err="1">
                          <a:ln>
                            <a:noFill/>
                          </a:ln>
                          <a:solidFill>
                            <a:prstClr val="black"/>
                          </a:solidFill>
                          <a:effectLst/>
                          <a:uLnTx/>
                          <a:uFillTx/>
                          <a:latin typeface="+mn-lt"/>
                          <a:ea typeface="+mn-ea"/>
                          <a:cs typeface="+mn-cs"/>
                        </a:rPr>
                        <a:t>programmes</a:t>
                      </a:r>
                      <a:r>
                        <a:rPr kumimoji="0" lang="en-US" sz="1200" b="0" i="0" u="none" strike="noStrike" kern="1200" cap="none" spc="0" normalizeH="0" baseline="0" noProof="0" dirty="0">
                          <a:ln>
                            <a:noFill/>
                          </a:ln>
                          <a:solidFill>
                            <a:prstClr val="black"/>
                          </a:solidFill>
                          <a:effectLst/>
                          <a:uLnTx/>
                          <a:uFillTx/>
                          <a:latin typeface="+mn-lt"/>
                          <a:ea typeface="+mn-ea"/>
                          <a:cs typeface="+mn-cs"/>
                        </a:rPr>
                        <a:t> to identify growth-orientated MSEs and help them navigate the process of tendering for larger contracts with public and private entities, as well as prepare their businesses to undertake larger orders</a:t>
                      </a:r>
                    </a:p>
                    <a:p>
                      <a:pPr marL="342900" marR="0" lvl="0" indent="-3429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Create </a:t>
                      </a:r>
                      <a:r>
                        <a:rPr kumimoji="0" lang="en-US" sz="1200" b="0" i="0" u="none" strike="noStrike" kern="1200" cap="none" spc="0" normalizeH="0" baseline="0" noProof="0" dirty="0" err="1">
                          <a:ln>
                            <a:noFill/>
                          </a:ln>
                          <a:solidFill>
                            <a:prstClr val="black"/>
                          </a:solidFill>
                          <a:effectLst/>
                          <a:uLnTx/>
                          <a:uFillTx/>
                          <a:latin typeface="+mn-lt"/>
                          <a:ea typeface="+mn-ea"/>
                          <a:cs typeface="+mn-cs"/>
                        </a:rPr>
                        <a:t>Wifi</a:t>
                      </a:r>
                      <a:r>
                        <a:rPr kumimoji="0" lang="en-US" sz="1200" b="0" i="0" u="none" strike="noStrike" kern="1200" cap="none" spc="0" normalizeH="0" baseline="0" noProof="0" dirty="0">
                          <a:ln>
                            <a:noFill/>
                          </a:ln>
                          <a:solidFill>
                            <a:prstClr val="black"/>
                          </a:solidFill>
                          <a:effectLst/>
                          <a:uLnTx/>
                          <a:uFillTx/>
                          <a:latin typeface="+mn-lt"/>
                          <a:ea typeface="+mn-ea"/>
                          <a:cs typeface="+mn-cs"/>
                        </a:rPr>
                        <a:t> hot spots in areas with large numbers of MSEs, such as market areas and work sites, to encourage the usage of digital technologies to access new and existing markets</a:t>
                      </a:r>
                    </a:p>
                    <a:p>
                      <a:pPr>
                        <a:spcAft>
                          <a:spcPts val="400"/>
                        </a:spcAft>
                      </a:pPr>
                      <a:endParaRPr lang="en-ZA" sz="1200"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F2F2F2">
                        <a:alpha val="69804"/>
                      </a:srgbClr>
                    </a:solidFill>
                  </a:tcPr>
                </a:tc>
                <a:tc>
                  <a:txBody>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Encourage greater uptake and usage of digital payment systems, such as Till numbers, which can be used by MSEs generate more reliable data on cash flows and generate records which can be leveraged for credit purposes</a:t>
                      </a:r>
                    </a:p>
                    <a:p>
                      <a:pPr>
                        <a:spcAft>
                          <a:spcPts val="400"/>
                        </a:spcAft>
                      </a:pPr>
                      <a:endParaRPr lang="en-ZA" sz="120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1"/>
                    </a:solidFill>
                  </a:tcPr>
                </a:tc>
                <a:tc>
                  <a:txBody>
                    <a:bodyPr/>
                    <a:lstStyle/>
                    <a:p>
                      <a:pPr marL="342900" marR="0" lvl="0" indent="-3429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Leverage associations to share information on government tenders (implementing AGPO), financing opportunities, market development plans and other opportunities. Share new market information for export markets in particular, and how to access them (i.e. with KEPROBA and MSEA)</a:t>
                      </a:r>
                    </a:p>
                    <a:p>
                      <a:pPr marL="342900" marR="0" lvl="0" indent="-342900" algn="l" defTabSz="914400" rtl="0" eaLnBrk="1" fontAlgn="auto" latinLnBrk="0" hangingPunct="1">
                        <a:lnSpc>
                          <a:spcPct val="100000"/>
                        </a:lnSpc>
                        <a:spcBef>
                          <a:spcPts val="0"/>
                        </a:spcBef>
                        <a:spcAft>
                          <a:spcPts val="400"/>
                        </a:spcAft>
                        <a:buClrTx/>
                        <a:buSzTx/>
                        <a:buFont typeface="+mj-lt"/>
                        <a:buAutoNum type="arabicPeriod"/>
                        <a:tabLst/>
                        <a:defRPr/>
                      </a:pPr>
                      <a:r>
                        <a:rPr lang="en-US" sz="1200" b="0" i="0" u="none" strike="noStrike" kern="1200" cap="none" spc="0" normalizeH="0" baseline="0" noProof="0" dirty="0" err="1">
                          <a:ln>
                            <a:noFill/>
                          </a:ln>
                          <a:effectLst/>
                          <a:uLnTx/>
                          <a:uFillTx/>
                          <a:latin typeface="+mn-lt"/>
                          <a:ea typeface="+mn-ea"/>
                          <a:cs typeface="+mn-cs"/>
                        </a:rPr>
                        <a:t>Emphasise</a:t>
                      </a:r>
                      <a:r>
                        <a:rPr kumimoji="0" lang="en-US" sz="1200" b="0" i="0" u="none" strike="noStrike" kern="1200" cap="none" spc="0" normalizeH="0" baseline="0" noProof="0" dirty="0">
                          <a:ln>
                            <a:noFill/>
                          </a:ln>
                          <a:effectLst/>
                          <a:uLnTx/>
                          <a:uFillTx/>
                          <a:latin typeface="+mn-lt"/>
                          <a:ea typeface="+mn-ea"/>
                          <a:cs typeface="+mn-cs"/>
                        </a:rPr>
                        <a:t> the monitoring of associations to ensure good governance and to ensure that government support and information does actually trickle down to MSEs</a:t>
                      </a:r>
                    </a:p>
                    <a:p>
                      <a:pPr marL="342900" marR="0" lvl="0" indent="-3429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Ensure that MSEs have safe mechanisms to lodge complaints and grievances against associations without any fear of repercussions</a:t>
                      </a:r>
                    </a:p>
                  </a:txBody>
                  <a:tcP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rgbClr val="F2F2F2">
                        <a:alpha val="69804"/>
                      </a:srgbClr>
                    </a:solidFill>
                  </a:tcPr>
                </a:tc>
                <a:extLst>
                  <a:ext uri="{0D108BD9-81ED-4DB2-BD59-A6C34878D82A}">
                    <a16:rowId xmlns:a16="http://schemas.microsoft.com/office/drawing/2014/main" xmlns="" val="1556376147"/>
                  </a:ext>
                </a:extLst>
              </a:tr>
            </a:tbl>
          </a:graphicData>
        </a:graphic>
      </p:graphicFrame>
      <p:pic>
        <p:nvPicPr>
          <p:cNvPr id="4" name="Picture 3" descr="A close up of a logo&#10;&#10;Description automatically generated">
            <a:extLst>
              <a:ext uri="{FF2B5EF4-FFF2-40B4-BE49-F238E27FC236}">
                <a16:creationId xmlns:a16="http://schemas.microsoft.com/office/drawing/2014/main" xmlns="" id="{037B8309-979D-490A-8FAA-7E614F7EB805}"/>
              </a:ext>
            </a:extLst>
          </p:cNvPr>
          <p:cNvPicPr>
            <a:picLocks noChangeAspect="1"/>
          </p:cNvPicPr>
          <p:nvPr/>
        </p:nvPicPr>
        <p:blipFill rotWithShape="1">
          <a:blip r:embed="rId2" cstate="screen">
            <a:lum bright="70000" contrast="-70000"/>
            <a:extLst>
              <a:ext uri="{28A0092B-C50C-407E-A947-70E740481C1C}">
                <a14:useLocalDpi xmlns:a14="http://schemas.microsoft.com/office/drawing/2010/main"/>
              </a:ext>
            </a:extLst>
          </a:blip>
          <a:srcRect/>
          <a:stretch/>
        </p:blipFill>
        <p:spPr>
          <a:xfrm>
            <a:off x="9204157" y="238151"/>
            <a:ext cx="378663" cy="310005"/>
          </a:xfrm>
          <a:prstGeom prst="rect">
            <a:avLst/>
          </a:prstGeom>
        </p:spPr>
      </p:pic>
      <p:pic>
        <p:nvPicPr>
          <p:cNvPr id="6" name="Picture 5" descr="A close up of a logo&#10;&#10;Description automatically generated">
            <a:extLst>
              <a:ext uri="{FF2B5EF4-FFF2-40B4-BE49-F238E27FC236}">
                <a16:creationId xmlns:a16="http://schemas.microsoft.com/office/drawing/2014/main" xmlns="" id="{FBF9CD1C-362C-4744-B4AA-3A5687D193D7}"/>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6199922" y="262386"/>
            <a:ext cx="340175" cy="285770"/>
          </a:xfrm>
          <a:prstGeom prst="rect">
            <a:avLst/>
          </a:prstGeom>
          <a:ln>
            <a:noFill/>
          </a:ln>
        </p:spPr>
      </p:pic>
      <p:pic>
        <p:nvPicPr>
          <p:cNvPr id="7" name="Picture 6" descr="A picture containing shape&#10;&#10;Description automatically generated">
            <a:extLst>
              <a:ext uri="{FF2B5EF4-FFF2-40B4-BE49-F238E27FC236}">
                <a16:creationId xmlns:a16="http://schemas.microsoft.com/office/drawing/2014/main" xmlns="" id="{F280E111-968D-4BC7-AA40-11B5CDA14C00}"/>
              </a:ext>
            </a:extLst>
          </p:cNvPr>
          <p:cNvPicPr>
            <a:picLocks noChangeAspect="1"/>
          </p:cNvPicPr>
          <p:nvPr/>
        </p:nvPicPr>
        <p:blipFill rotWithShape="1">
          <a:blip r:embed="rId4" cstate="screen">
            <a:lum bright="70000" contrast="-70000"/>
            <a:extLst>
              <a:ext uri="{28A0092B-C50C-407E-A947-70E740481C1C}">
                <a14:useLocalDpi xmlns:a14="http://schemas.microsoft.com/office/drawing/2010/main"/>
              </a:ext>
            </a:extLst>
          </a:blip>
          <a:srcRect/>
          <a:stretch/>
        </p:blipFill>
        <p:spPr>
          <a:xfrm>
            <a:off x="3160477" y="214934"/>
            <a:ext cx="410190" cy="342747"/>
          </a:xfrm>
          <a:prstGeom prst="rect">
            <a:avLst/>
          </a:prstGeom>
        </p:spPr>
      </p:pic>
      <p:pic>
        <p:nvPicPr>
          <p:cNvPr id="9" name="Picture 8" descr="A close up of a logo&#10;&#10;Description automatically generated">
            <a:extLst>
              <a:ext uri="{FF2B5EF4-FFF2-40B4-BE49-F238E27FC236}">
                <a16:creationId xmlns:a16="http://schemas.microsoft.com/office/drawing/2014/main" xmlns="" id="{96EAE05F-E61D-460B-991E-D63D1A15E44C}"/>
              </a:ext>
            </a:extLst>
          </p:cNvPr>
          <p:cNvPicPr>
            <a:picLocks noChangeAspect="1"/>
          </p:cNvPicPr>
          <p:nvPr/>
        </p:nvPicPr>
        <p:blipFill rotWithShape="1">
          <a:blip r:embed="rId5" cstate="screen">
            <a:lum bright="70000" contrast="-70000"/>
            <a:extLst>
              <a:ext uri="{28A0092B-C50C-407E-A947-70E740481C1C}">
                <a14:useLocalDpi xmlns:a14="http://schemas.microsoft.com/office/drawing/2010/main"/>
              </a:ext>
            </a:extLst>
          </a:blip>
          <a:srcRect/>
          <a:stretch/>
        </p:blipFill>
        <p:spPr>
          <a:xfrm flipH="1">
            <a:off x="186617" y="275318"/>
            <a:ext cx="432757" cy="257985"/>
          </a:xfrm>
          <a:prstGeom prst="rect">
            <a:avLst/>
          </a:prstGeom>
        </p:spPr>
      </p:pic>
    </p:spTree>
    <p:extLst>
      <p:ext uri="{BB962C8B-B14F-4D97-AF65-F5344CB8AC3E}">
        <p14:creationId xmlns:p14="http://schemas.microsoft.com/office/powerpoint/2010/main" val="41095249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D63F3041-0D2A-4534-BA03-4A41C07BBC99}"/>
              </a:ext>
            </a:extLst>
          </p:cNvPr>
          <p:cNvSpPr>
            <a:spLocks noGrp="1"/>
          </p:cNvSpPr>
          <p:nvPr>
            <p:ph type="sldNum" sz="quarter" idx="4"/>
          </p:nvPr>
        </p:nvSpPr>
        <p:spPr/>
        <p:txBody>
          <a:bodyPr/>
          <a:lstStyle/>
          <a:p>
            <a:fld id="{E9D4EFA4-1F90-4D2B-A593-3266C62E9295}" type="slidenum">
              <a:rPr lang="en-ZA" smtClean="0"/>
              <a:pPr/>
              <a:t>79</a:t>
            </a:fld>
            <a:r>
              <a:rPr lang="en-ZA"/>
              <a:t> |</a:t>
            </a:r>
          </a:p>
        </p:txBody>
      </p:sp>
      <p:sp>
        <p:nvSpPr>
          <p:cNvPr id="7" name="TextBox 6">
            <a:extLst>
              <a:ext uri="{FF2B5EF4-FFF2-40B4-BE49-F238E27FC236}">
                <a16:creationId xmlns:a16="http://schemas.microsoft.com/office/drawing/2014/main" xmlns="" id="{028DA1F7-D317-484E-ADB3-0B235798ED0E}"/>
              </a:ext>
            </a:extLst>
          </p:cNvPr>
          <p:cNvSpPr txBox="1"/>
          <p:nvPr/>
        </p:nvSpPr>
        <p:spPr>
          <a:xfrm>
            <a:off x="343568" y="310816"/>
            <a:ext cx="4624358" cy="954107"/>
          </a:xfrm>
          <a:prstGeom prst="rect">
            <a:avLst/>
          </a:prstGeom>
          <a:noFill/>
        </p:spPr>
        <p:txBody>
          <a:bodyPr wrap="square" rtlCol="0">
            <a:spAutoFit/>
          </a:bodyPr>
          <a:lstStyle/>
          <a:p>
            <a:r>
              <a:rPr lang="en-ZA" sz="2800" b="1"/>
              <a:t>Additional recommendations</a:t>
            </a:r>
          </a:p>
        </p:txBody>
      </p:sp>
      <p:pic>
        <p:nvPicPr>
          <p:cNvPr id="4" name="Picture 3" descr="A picture containing person, child, bedclothes&#10;&#10;Description automatically generated">
            <a:extLst>
              <a:ext uri="{FF2B5EF4-FFF2-40B4-BE49-F238E27FC236}">
                <a16:creationId xmlns:a16="http://schemas.microsoft.com/office/drawing/2014/main" xmlns="" id="{3CF5A3C4-DECC-453A-8656-28325981B866}"/>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l="1376" r="31953"/>
          <a:stretch/>
        </p:blipFill>
        <p:spPr>
          <a:xfrm>
            <a:off x="5335601" y="0"/>
            <a:ext cx="6858405" cy="6858000"/>
          </a:xfrm>
          <a:prstGeom prst="rect">
            <a:avLst/>
          </a:prstGeom>
        </p:spPr>
      </p:pic>
      <p:sp>
        <p:nvSpPr>
          <p:cNvPr id="8" name="TextBox 7">
            <a:extLst>
              <a:ext uri="{FF2B5EF4-FFF2-40B4-BE49-F238E27FC236}">
                <a16:creationId xmlns:a16="http://schemas.microsoft.com/office/drawing/2014/main" xmlns="" id="{9649A309-C17E-4C65-BDAB-8946A48F8FC5}"/>
              </a:ext>
            </a:extLst>
          </p:cNvPr>
          <p:cNvSpPr txBox="1"/>
          <p:nvPr/>
        </p:nvSpPr>
        <p:spPr>
          <a:xfrm>
            <a:off x="343568" y="1331171"/>
            <a:ext cx="4533233" cy="3616375"/>
          </a:xfrm>
          <a:prstGeom prst="rect">
            <a:avLst/>
          </a:prstGeom>
          <a:noFill/>
        </p:spPr>
        <p:txBody>
          <a:bodyPr wrap="square" lIns="91440" tIns="45720" rIns="91440" bIns="45720" rtlCol="0" anchor="t">
            <a:spAutoFit/>
          </a:bodyPr>
          <a:lstStyle/>
          <a:p>
            <a:pPr marL="342900" indent="-342900" algn="just">
              <a:spcAft>
                <a:spcPts val="600"/>
              </a:spcAft>
              <a:buAutoNum type="arabicPeriod"/>
            </a:pPr>
            <a:r>
              <a:rPr lang="en-ZA" sz="1400" b="1"/>
              <a:t>PARTNERSHIPS: </a:t>
            </a:r>
            <a:r>
              <a:rPr lang="en-ZA" sz="1400"/>
              <a:t>Establish an MSE working group which brings together various stakeholders across public and private entities. This group can be used to improve the communication and coordination of the different stakeholders in the sector. It can also help encourage data sharing between entities, forge new partnerships and collaboration on key issues facing the sector, and monitor the impact of policy changes on the MSE sector</a:t>
            </a:r>
          </a:p>
          <a:p>
            <a:pPr marL="342900" indent="-342900" algn="just">
              <a:spcAft>
                <a:spcPts val="600"/>
              </a:spcAft>
              <a:buFont typeface="+mj-lt"/>
              <a:buAutoNum type="arabicPeriod"/>
            </a:pPr>
            <a:r>
              <a:rPr lang="en-ZA" sz="1400" b="1"/>
              <a:t>DATA: </a:t>
            </a:r>
            <a:r>
              <a:rPr lang="en-ZA" sz="1400"/>
              <a:t>Review available data on the sector by mapping key stakeholders and identifying the data collected and data collection practices to assess where data gaps exist. Develop a data agenda to plan how data gaps can be filled and how data collection practices can be improved going forward</a:t>
            </a:r>
          </a:p>
        </p:txBody>
      </p:sp>
      <p:pic>
        <p:nvPicPr>
          <p:cNvPr id="3" name="Picture 2">
            <a:extLst>
              <a:ext uri="{FF2B5EF4-FFF2-40B4-BE49-F238E27FC236}">
                <a16:creationId xmlns:a16="http://schemas.microsoft.com/office/drawing/2014/main" xmlns="" id="{2D361BF2-B58F-4B1D-B030-6BFA3E3B7BE9}"/>
              </a:ext>
            </a:extLst>
          </p:cNvPr>
          <p:cNvPicPr>
            <a:picLocks noChangeAspect="1"/>
          </p:cNvPicPr>
          <p:nvPr/>
        </p:nvPicPr>
        <p:blipFill>
          <a:blip r:embed="rId3"/>
          <a:stretch>
            <a:fillRect/>
          </a:stretch>
        </p:blipFill>
        <p:spPr>
          <a:xfrm>
            <a:off x="-1790700" y="4571929"/>
            <a:ext cx="1466850" cy="713133"/>
          </a:xfrm>
          <a:prstGeom prst="rect">
            <a:avLst/>
          </a:prstGeom>
        </p:spPr>
      </p:pic>
    </p:spTree>
    <p:extLst>
      <p:ext uri="{BB962C8B-B14F-4D97-AF65-F5344CB8AC3E}">
        <p14:creationId xmlns:p14="http://schemas.microsoft.com/office/powerpoint/2010/main" val="3832756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erson standing in front of a wooden table&#10;&#10;Description automatically generated">
            <a:extLst>
              <a:ext uri="{FF2B5EF4-FFF2-40B4-BE49-F238E27FC236}">
                <a16:creationId xmlns:a16="http://schemas.microsoft.com/office/drawing/2014/main" xmlns="" id="{F102CA91-BFC8-4D75-9F38-83B78F7FCFCC}"/>
              </a:ext>
            </a:extLst>
          </p:cNvPr>
          <p:cNvPicPr>
            <a:picLocks noChangeAspect="1"/>
          </p:cNvPicPr>
          <p:nvPr/>
        </p:nvPicPr>
        <p:blipFill rotWithShape="1">
          <a:blip r:embed="rId2">
            <a:extLst>
              <a:ext uri="{28A0092B-C50C-407E-A947-70E740481C1C}">
                <a14:useLocalDpi xmlns:a14="http://schemas.microsoft.com/office/drawing/2010/main" val="0"/>
              </a:ext>
            </a:extLst>
          </a:blip>
          <a:srcRect l="16960" t="12470" r="38356" b="25991"/>
          <a:stretch/>
        </p:blipFill>
        <p:spPr>
          <a:xfrm>
            <a:off x="1" y="0"/>
            <a:ext cx="7469558" cy="6857999"/>
          </a:xfrm>
          <a:prstGeom prst="rect">
            <a:avLst/>
          </a:prstGeom>
        </p:spPr>
      </p:pic>
      <p:pic>
        <p:nvPicPr>
          <p:cNvPr id="22" name="Picture 21">
            <a:extLst>
              <a:ext uri="{FF2B5EF4-FFF2-40B4-BE49-F238E27FC236}">
                <a16:creationId xmlns:a16="http://schemas.microsoft.com/office/drawing/2014/main" xmlns="" id="{B6159EAC-56F1-42F9-A662-CA844FE186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5355"/>
          <a:stretch/>
        </p:blipFill>
        <p:spPr>
          <a:xfrm>
            <a:off x="5431594" y="0"/>
            <a:ext cx="3325457" cy="6858000"/>
          </a:xfrm>
          <a:prstGeom prst="rect">
            <a:avLst/>
          </a:prstGeom>
        </p:spPr>
      </p:pic>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23" name="Rectangle: Rounded Corners 22">
            <a:extLst>
              <a:ext uri="{FF2B5EF4-FFF2-40B4-BE49-F238E27FC236}">
                <a16:creationId xmlns:a16="http://schemas.microsoft.com/office/drawing/2014/main" xmlns="" id="{C366BFBF-2AF5-423A-AFA2-E58DB3D11E76}"/>
              </a:ext>
            </a:extLst>
          </p:cNvPr>
          <p:cNvSpPr/>
          <p:nvPr/>
        </p:nvSpPr>
        <p:spPr>
          <a:xfrm>
            <a:off x="6510787" y="882557"/>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7" name="TextBox 26">
            <a:extLst>
              <a:ext uri="{FF2B5EF4-FFF2-40B4-BE49-F238E27FC236}">
                <a16:creationId xmlns:a16="http://schemas.microsoft.com/office/drawing/2014/main" xmlns="" id="{B585F504-8F2F-4F9B-8893-A9382815ACA8}"/>
              </a:ext>
            </a:extLst>
          </p:cNvPr>
          <p:cNvSpPr txBox="1"/>
          <p:nvPr/>
        </p:nvSpPr>
        <p:spPr>
          <a:xfrm>
            <a:off x="6815299" y="974931"/>
            <a:ext cx="4125917"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a:ln>
                  <a:noFill/>
                </a:ln>
                <a:effectLst/>
                <a:uLnTx/>
                <a:uFillTx/>
                <a:latin typeface="Open Sans"/>
                <a:ea typeface="+mn-ea"/>
                <a:cs typeface="+mn-cs"/>
              </a:rPr>
              <a:t>Study overview</a:t>
            </a:r>
          </a:p>
        </p:txBody>
      </p:sp>
      <p:sp>
        <p:nvSpPr>
          <p:cNvPr id="28" name="Rectangle: Rounded Corners 27">
            <a:extLst>
              <a:ext uri="{FF2B5EF4-FFF2-40B4-BE49-F238E27FC236}">
                <a16:creationId xmlns:a16="http://schemas.microsoft.com/office/drawing/2014/main" xmlns="" id="{EF84CB95-1E12-4CBA-B60B-307AAF593564}"/>
              </a:ext>
            </a:extLst>
          </p:cNvPr>
          <p:cNvSpPr/>
          <p:nvPr/>
        </p:nvSpPr>
        <p:spPr>
          <a:xfrm>
            <a:off x="6510787" y="1779751"/>
            <a:ext cx="5256000" cy="648000"/>
          </a:xfrm>
          <a:prstGeom prst="roundRect">
            <a:avLst>
              <a:gd name="adj" fmla="val 233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xmlns="" id="{0F2CAE38-9FFA-4A19-9338-2680FF948908}"/>
              </a:ext>
            </a:extLst>
          </p:cNvPr>
          <p:cNvSpPr txBox="1"/>
          <p:nvPr/>
        </p:nvSpPr>
        <p:spPr>
          <a:xfrm>
            <a:off x="6815299" y="1896002"/>
            <a:ext cx="5029865"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a:ln>
                  <a:noFill/>
                </a:ln>
                <a:solidFill>
                  <a:schemeClr val="bg1"/>
                </a:solidFill>
                <a:effectLst/>
                <a:uLnTx/>
                <a:uFillTx/>
                <a:latin typeface="Open Sans"/>
                <a:ea typeface="+mn-ea"/>
                <a:cs typeface="+mn-cs"/>
              </a:rPr>
              <a:t>Segmentation of MSEs</a:t>
            </a:r>
          </a:p>
        </p:txBody>
      </p:sp>
      <p:sp>
        <p:nvSpPr>
          <p:cNvPr id="31" name="Rectangle: Rounded Corners 30">
            <a:extLst>
              <a:ext uri="{FF2B5EF4-FFF2-40B4-BE49-F238E27FC236}">
                <a16:creationId xmlns:a16="http://schemas.microsoft.com/office/drawing/2014/main" xmlns="" id="{39687387-C966-48EB-A996-6BC33082970B}"/>
              </a:ext>
            </a:extLst>
          </p:cNvPr>
          <p:cNvSpPr/>
          <p:nvPr/>
        </p:nvSpPr>
        <p:spPr>
          <a:xfrm>
            <a:off x="6510787" y="3574139"/>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3" name="TextBox 32">
            <a:extLst>
              <a:ext uri="{FF2B5EF4-FFF2-40B4-BE49-F238E27FC236}">
                <a16:creationId xmlns:a16="http://schemas.microsoft.com/office/drawing/2014/main" xmlns="" id="{7DF31C16-3009-4790-878A-6C712A233A06}"/>
              </a:ext>
            </a:extLst>
          </p:cNvPr>
          <p:cNvSpPr txBox="1"/>
          <p:nvPr/>
        </p:nvSpPr>
        <p:spPr>
          <a:xfrm>
            <a:off x="6815299" y="3690390"/>
            <a:ext cx="4355928"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dirty="0">
                <a:ln>
                  <a:noFill/>
                </a:ln>
                <a:solidFill>
                  <a:prstClr val="black"/>
                </a:solidFill>
                <a:effectLst/>
                <a:uLnTx/>
                <a:uFillTx/>
                <a:latin typeface="Open Sans"/>
                <a:ea typeface="+mn-ea"/>
                <a:cs typeface="+mn-cs"/>
              </a:rPr>
              <a:t>Impact of COVID-19</a:t>
            </a:r>
          </a:p>
        </p:txBody>
      </p:sp>
      <p:sp>
        <p:nvSpPr>
          <p:cNvPr id="35" name="Rectangle: Rounded Corners 34">
            <a:extLst>
              <a:ext uri="{FF2B5EF4-FFF2-40B4-BE49-F238E27FC236}">
                <a16:creationId xmlns:a16="http://schemas.microsoft.com/office/drawing/2014/main" xmlns="" id="{1037C12E-A1C5-49A5-BA65-49EECFA92F66}"/>
              </a:ext>
            </a:extLst>
          </p:cNvPr>
          <p:cNvSpPr/>
          <p:nvPr/>
        </p:nvSpPr>
        <p:spPr>
          <a:xfrm>
            <a:off x="6510787" y="4454127"/>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7" name="TextBox 36">
            <a:extLst>
              <a:ext uri="{FF2B5EF4-FFF2-40B4-BE49-F238E27FC236}">
                <a16:creationId xmlns:a16="http://schemas.microsoft.com/office/drawing/2014/main" xmlns="" id="{9BCFB7EA-1005-4AFB-924C-353B8FC242B2}"/>
              </a:ext>
            </a:extLst>
          </p:cNvPr>
          <p:cNvSpPr txBox="1"/>
          <p:nvPr/>
        </p:nvSpPr>
        <p:spPr>
          <a:xfrm>
            <a:off x="6815299" y="4570378"/>
            <a:ext cx="4185266"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a:ln>
                  <a:noFill/>
                </a:ln>
                <a:solidFill>
                  <a:prstClr val="black"/>
                </a:solidFill>
                <a:effectLst/>
                <a:uLnTx/>
                <a:uFillTx/>
                <a:latin typeface="Open Sans"/>
                <a:ea typeface="+mn-ea"/>
                <a:cs typeface="+mn-cs"/>
              </a:rPr>
              <a:t>Stakeholders’ perspective</a:t>
            </a:r>
          </a:p>
        </p:txBody>
      </p:sp>
      <p:sp>
        <p:nvSpPr>
          <p:cNvPr id="50" name="Rectangle: Rounded Corners 49">
            <a:extLst>
              <a:ext uri="{FF2B5EF4-FFF2-40B4-BE49-F238E27FC236}">
                <a16:creationId xmlns:a16="http://schemas.microsoft.com/office/drawing/2014/main" xmlns="" id="{A7158F57-DF84-4948-BAC3-B4A901F75549}"/>
              </a:ext>
            </a:extLst>
          </p:cNvPr>
          <p:cNvSpPr/>
          <p:nvPr/>
        </p:nvSpPr>
        <p:spPr>
          <a:xfrm>
            <a:off x="6510787" y="2676945"/>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1" name="TextBox 50">
            <a:extLst>
              <a:ext uri="{FF2B5EF4-FFF2-40B4-BE49-F238E27FC236}">
                <a16:creationId xmlns:a16="http://schemas.microsoft.com/office/drawing/2014/main" xmlns="" id="{1AFE01E7-E7DC-4476-8145-F74314646EB1}"/>
              </a:ext>
            </a:extLst>
          </p:cNvPr>
          <p:cNvSpPr txBox="1"/>
          <p:nvPr/>
        </p:nvSpPr>
        <p:spPr>
          <a:xfrm>
            <a:off x="6815299" y="2792467"/>
            <a:ext cx="4771552" cy="41695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ZA" sz="2100" b="0" i="0" u="none" strike="noStrike" kern="1200" cap="none" spc="0" normalizeH="0" baseline="0" noProof="0">
                <a:ln>
                  <a:noFill/>
                </a:ln>
                <a:solidFill>
                  <a:prstClr val="black"/>
                </a:solidFill>
                <a:effectLst/>
                <a:uLnTx/>
                <a:uFillTx/>
                <a:latin typeface="Open Sans"/>
                <a:ea typeface="+mn-ea"/>
                <a:cs typeface="+mn-cs"/>
              </a:rPr>
              <a:t>Dimensions of formality/informality</a:t>
            </a:r>
          </a:p>
        </p:txBody>
      </p:sp>
      <p:sp>
        <p:nvSpPr>
          <p:cNvPr id="54" name="Rectangle: Rounded Corners 53">
            <a:extLst>
              <a:ext uri="{FF2B5EF4-FFF2-40B4-BE49-F238E27FC236}">
                <a16:creationId xmlns:a16="http://schemas.microsoft.com/office/drawing/2014/main" xmlns="" id="{4E34D0F4-0857-457A-97D0-3BC83744A2F6}"/>
              </a:ext>
            </a:extLst>
          </p:cNvPr>
          <p:cNvSpPr/>
          <p:nvPr/>
        </p:nvSpPr>
        <p:spPr>
          <a:xfrm>
            <a:off x="6510787" y="5351320"/>
            <a:ext cx="5256000" cy="648000"/>
          </a:xfrm>
          <a:prstGeom prst="roundRect">
            <a:avLst>
              <a:gd name="adj" fmla="val 233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5" name="TextBox 54">
            <a:extLst>
              <a:ext uri="{FF2B5EF4-FFF2-40B4-BE49-F238E27FC236}">
                <a16:creationId xmlns:a16="http://schemas.microsoft.com/office/drawing/2014/main" xmlns="" id="{42176E41-8C5F-4D9D-8C63-B0B7E5DA110E}"/>
              </a:ext>
            </a:extLst>
          </p:cNvPr>
          <p:cNvSpPr txBox="1"/>
          <p:nvPr/>
        </p:nvSpPr>
        <p:spPr>
          <a:xfrm>
            <a:off x="6815299" y="5467571"/>
            <a:ext cx="4185268" cy="4154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ZA" sz="2100">
                <a:solidFill>
                  <a:prstClr val="black"/>
                </a:solidFill>
                <a:latin typeface="Open Sans"/>
              </a:rPr>
              <a:t>Recommendations</a:t>
            </a:r>
            <a:endParaRPr kumimoji="0" lang="en-ZA" sz="21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776760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table, sitting, chair&#10;&#10;Description automatically generated">
            <a:extLst>
              <a:ext uri="{FF2B5EF4-FFF2-40B4-BE49-F238E27FC236}">
                <a16:creationId xmlns:a16="http://schemas.microsoft.com/office/drawing/2014/main" xmlns="" id="{FB65A07E-57A9-4EDA-A056-9B2988E3097E}"/>
              </a:ext>
            </a:extLst>
          </p:cNvPr>
          <p:cNvPicPr>
            <a:picLocks noChangeAspect="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l="-85" r="-1" b="15666"/>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8" name="Rectangle 7">
            <a:extLst>
              <a:ext uri="{FF2B5EF4-FFF2-40B4-BE49-F238E27FC236}">
                <a16:creationId xmlns:a16="http://schemas.microsoft.com/office/drawing/2014/main" xmlns="" id="{7F8AF1F4-D271-4242-A40B-248CF6DBF6D2}"/>
              </a:ext>
            </a:extLst>
          </p:cNvPr>
          <p:cNvSpPr/>
          <p:nvPr/>
        </p:nvSpPr>
        <p:spPr>
          <a:xfrm>
            <a:off x="0" y="1905000"/>
            <a:ext cx="5848350" cy="1752599"/>
          </a:xfrm>
          <a:prstGeom prst="rect">
            <a:avLst/>
          </a:prstGeom>
          <a:solidFill>
            <a:srgbClr val="8B0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 name="TextBox 8">
            <a:extLst>
              <a:ext uri="{FF2B5EF4-FFF2-40B4-BE49-F238E27FC236}">
                <a16:creationId xmlns:a16="http://schemas.microsoft.com/office/drawing/2014/main" xmlns="" id="{E57C170F-E3B7-4044-9DF4-3A7A141DA6C6}"/>
              </a:ext>
            </a:extLst>
          </p:cNvPr>
          <p:cNvSpPr txBox="1"/>
          <p:nvPr/>
        </p:nvSpPr>
        <p:spPr>
          <a:xfrm>
            <a:off x="505557" y="2273467"/>
            <a:ext cx="4705350" cy="92333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ZA" sz="5400" b="1">
                <a:solidFill>
                  <a:srgbClr val="FFFFFF"/>
                </a:solidFill>
                <a:latin typeface="Open Sans"/>
              </a:rPr>
              <a:t>ANNEXURE</a:t>
            </a:r>
            <a:endParaRPr kumimoji="0" lang="en-ZA" sz="5400" b="1"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31044684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56875250-6385-4914-99CF-5331556D957E}"/>
              </a:ext>
            </a:extLst>
          </p:cNvPr>
          <p:cNvSpPr/>
          <p:nvPr/>
        </p:nvSpPr>
        <p:spPr>
          <a:xfrm>
            <a:off x="239615" y="2399567"/>
            <a:ext cx="5020694" cy="15124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3" name="Rectangle 32">
            <a:extLst>
              <a:ext uri="{FF2B5EF4-FFF2-40B4-BE49-F238E27FC236}">
                <a16:creationId xmlns:a16="http://schemas.microsoft.com/office/drawing/2014/main" xmlns="" id="{D92C214D-06A7-4CAC-B9AC-AA49CDF1150A}"/>
              </a:ext>
            </a:extLst>
          </p:cNvPr>
          <p:cNvSpPr/>
          <p:nvPr/>
        </p:nvSpPr>
        <p:spPr>
          <a:xfrm>
            <a:off x="207802" y="5483686"/>
            <a:ext cx="5020694" cy="75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 name="Text Placeholder 2">
            <a:extLst>
              <a:ext uri="{FF2B5EF4-FFF2-40B4-BE49-F238E27FC236}">
                <a16:creationId xmlns:a16="http://schemas.microsoft.com/office/drawing/2014/main" xmlns="" id="{8086D1C1-1CEB-4164-8BC4-9884CE5FE0DB}"/>
              </a:ext>
            </a:extLst>
          </p:cNvPr>
          <p:cNvSpPr>
            <a:spLocks noGrp="1"/>
          </p:cNvSpPr>
          <p:nvPr>
            <p:ph type="body" sz="quarter" idx="10"/>
          </p:nvPr>
        </p:nvSpPr>
        <p:spPr>
          <a:xfrm>
            <a:off x="290223" y="191354"/>
            <a:ext cx="11839263" cy="493099"/>
          </a:xfrm>
        </p:spPr>
        <p:txBody>
          <a:bodyPr/>
          <a:lstStyle/>
          <a:p>
            <a:r>
              <a:rPr lang="en-ZA" sz="3200" b="1"/>
              <a:t>Profile of qualitative interview respondents (34 in total)</a:t>
            </a:r>
          </a:p>
        </p:txBody>
      </p:sp>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graphicFrame>
        <p:nvGraphicFramePr>
          <p:cNvPr id="7" name="Chart 6">
            <a:extLst>
              <a:ext uri="{FF2B5EF4-FFF2-40B4-BE49-F238E27FC236}">
                <a16:creationId xmlns:a16="http://schemas.microsoft.com/office/drawing/2014/main" xmlns="" id="{1EDA0B6F-18CC-4B7B-84E9-7F75709D1F34}"/>
              </a:ext>
            </a:extLst>
          </p:cNvPr>
          <p:cNvGraphicFramePr/>
          <p:nvPr/>
        </p:nvGraphicFramePr>
        <p:xfrm>
          <a:off x="5899629" y="4181170"/>
          <a:ext cx="2439682" cy="21154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xmlns="" id="{A3808F41-B4A5-473F-950F-044C53F2D41E}"/>
              </a:ext>
            </a:extLst>
          </p:cNvPr>
          <p:cNvGraphicFramePr/>
          <p:nvPr/>
        </p:nvGraphicFramePr>
        <p:xfrm>
          <a:off x="8837137" y="4154405"/>
          <a:ext cx="3292354" cy="189643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a:extLst>
              <a:ext uri="{FF2B5EF4-FFF2-40B4-BE49-F238E27FC236}">
                <a16:creationId xmlns:a16="http://schemas.microsoft.com/office/drawing/2014/main" xmlns="" id="{68C4AA36-8DE5-415F-AC8E-82E8C703B73A}"/>
              </a:ext>
            </a:extLst>
          </p:cNvPr>
          <p:cNvGraphicFramePr/>
          <p:nvPr>
            <p:extLst>
              <p:ext uri="{D42A27DB-BD31-4B8C-83A1-F6EECF244321}">
                <p14:modId xmlns:p14="http://schemas.microsoft.com/office/powerpoint/2010/main" val="3455353734"/>
              </p:ext>
            </p:extLst>
          </p:nvPr>
        </p:nvGraphicFramePr>
        <p:xfrm>
          <a:off x="-630390" y="2239936"/>
          <a:ext cx="6102980" cy="45557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Chart 24">
            <a:extLst>
              <a:ext uri="{FF2B5EF4-FFF2-40B4-BE49-F238E27FC236}">
                <a16:creationId xmlns:a16="http://schemas.microsoft.com/office/drawing/2014/main" xmlns="" id="{7BDA8E6A-C2F7-4CDE-A7E2-B4CC1CD69820}"/>
              </a:ext>
            </a:extLst>
          </p:cNvPr>
          <p:cNvGraphicFramePr/>
          <p:nvPr>
            <p:extLst>
              <p:ext uri="{D42A27DB-BD31-4B8C-83A1-F6EECF244321}">
                <p14:modId xmlns:p14="http://schemas.microsoft.com/office/powerpoint/2010/main" val="3731469246"/>
              </p:ext>
            </p:extLst>
          </p:nvPr>
        </p:nvGraphicFramePr>
        <p:xfrm>
          <a:off x="5145595" y="1422131"/>
          <a:ext cx="3631237" cy="223214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Chart 26">
            <a:extLst>
              <a:ext uri="{FF2B5EF4-FFF2-40B4-BE49-F238E27FC236}">
                <a16:creationId xmlns:a16="http://schemas.microsoft.com/office/drawing/2014/main" xmlns="" id="{00C66127-F232-48EA-959F-9C309CBF36DA}"/>
              </a:ext>
            </a:extLst>
          </p:cNvPr>
          <p:cNvGraphicFramePr/>
          <p:nvPr/>
        </p:nvGraphicFramePr>
        <p:xfrm>
          <a:off x="8378693" y="1310223"/>
          <a:ext cx="3584747" cy="2067052"/>
        </p:xfrm>
        <a:graphic>
          <a:graphicData uri="http://schemas.openxmlformats.org/drawingml/2006/chart">
            <c:chart xmlns:c="http://schemas.openxmlformats.org/drawingml/2006/chart" xmlns:r="http://schemas.openxmlformats.org/officeDocument/2006/relationships" r:id="rId7"/>
          </a:graphicData>
        </a:graphic>
      </p:graphicFrame>
      <p:sp>
        <p:nvSpPr>
          <p:cNvPr id="28" name="TextBox 27">
            <a:extLst>
              <a:ext uri="{FF2B5EF4-FFF2-40B4-BE49-F238E27FC236}">
                <a16:creationId xmlns:a16="http://schemas.microsoft.com/office/drawing/2014/main" xmlns="" id="{8421160C-7AAC-475F-A5FA-F5E2FFA329E5}"/>
              </a:ext>
            </a:extLst>
          </p:cNvPr>
          <p:cNvSpPr txBox="1"/>
          <p:nvPr/>
        </p:nvSpPr>
        <p:spPr>
          <a:xfrm>
            <a:off x="1676505" y="1962937"/>
            <a:ext cx="234966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prstClr val="black"/>
                </a:solidFill>
                <a:effectLst/>
                <a:uLnTx/>
                <a:uFillTx/>
                <a:latin typeface="Open Sans"/>
                <a:ea typeface="+mn-ea"/>
                <a:cs typeface="+mn-cs"/>
              </a:rPr>
              <a:t>SECTOR OF WORK</a:t>
            </a:r>
          </a:p>
        </p:txBody>
      </p:sp>
      <p:sp>
        <p:nvSpPr>
          <p:cNvPr id="29" name="TextBox 28">
            <a:extLst>
              <a:ext uri="{FF2B5EF4-FFF2-40B4-BE49-F238E27FC236}">
                <a16:creationId xmlns:a16="http://schemas.microsoft.com/office/drawing/2014/main" xmlns="" id="{88F40F61-5E13-4232-8F60-3A0C290770E9}"/>
              </a:ext>
            </a:extLst>
          </p:cNvPr>
          <p:cNvSpPr txBox="1"/>
          <p:nvPr/>
        </p:nvSpPr>
        <p:spPr>
          <a:xfrm>
            <a:off x="6096000" y="960466"/>
            <a:ext cx="17970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prstClr val="black"/>
                </a:solidFill>
                <a:effectLst/>
                <a:uLnTx/>
                <a:uFillTx/>
                <a:latin typeface="Open Sans"/>
                <a:ea typeface="+mn-ea"/>
                <a:cs typeface="+mn-cs"/>
              </a:rPr>
              <a:t>STRUCTURE OF BUSINESS PREMISES</a:t>
            </a:r>
          </a:p>
        </p:txBody>
      </p:sp>
      <p:sp>
        <p:nvSpPr>
          <p:cNvPr id="30" name="TextBox 29">
            <a:extLst>
              <a:ext uri="{FF2B5EF4-FFF2-40B4-BE49-F238E27FC236}">
                <a16:creationId xmlns:a16="http://schemas.microsoft.com/office/drawing/2014/main" xmlns="" id="{BE76C662-C544-42F0-8DDA-8E9B3923F005}"/>
              </a:ext>
            </a:extLst>
          </p:cNvPr>
          <p:cNvSpPr txBox="1"/>
          <p:nvPr/>
        </p:nvSpPr>
        <p:spPr>
          <a:xfrm>
            <a:off x="6342048" y="3808501"/>
            <a:ext cx="15702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prstClr val="black"/>
                </a:solidFill>
                <a:effectLst/>
                <a:uLnTx/>
                <a:uFillTx/>
                <a:latin typeface="Open Sans"/>
                <a:ea typeface="+mn-ea"/>
                <a:cs typeface="+mn-cs"/>
              </a:rPr>
              <a:t>GENDER OF BUSINESS OWNER</a:t>
            </a:r>
          </a:p>
        </p:txBody>
      </p:sp>
      <p:sp>
        <p:nvSpPr>
          <p:cNvPr id="31" name="TextBox 30">
            <a:extLst>
              <a:ext uri="{FF2B5EF4-FFF2-40B4-BE49-F238E27FC236}">
                <a16:creationId xmlns:a16="http://schemas.microsoft.com/office/drawing/2014/main" xmlns="" id="{EE858119-22BD-4231-B640-1571A5A3D2A7}"/>
              </a:ext>
            </a:extLst>
          </p:cNvPr>
          <p:cNvSpPr txBox="1"/>
          <p:nvPr/>
        </p:nvSpPr>
        <p:spPr>
          <a:xfrm>
            <a:off x="8996235" y="3853793"/>
            <a:ext cx="234966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prstClr val="black"/>
                </a:solidFill>
                <a:effectLst/>
                <a:uLnTx/>
                <a:uFillTx/>
                <a:latin typeface="Open Sans"/>
                <a:ea typeface="+mn-ea"/>
                <a:cs typeface="+mn-cs"/>
              </a:rPr>
              <a:t>AGE OF BUSINESS OWNER</a:t>
            </a:r>
          </a:p>
        </p:txBody>
      </p:sp>
      <p:sp>
        <p:nvSpPr>
          <p:cNvPr id="32" name="TextBox 31">
            <a:extLst>
              <a:ext uri="{FF2B5EF4-FFF2-40B4-BE49-F238E27FC236}">
                <a16:creationId xmlns:a16="http://schemas.microsoft.com/office/drawing/2014/main" xmlns="" id="{AF6715C0-BA17-46BB-B763-1DAC915F699D}"/>
              </a:ext>
            </a:extLst>
          </p:cNvPr>
          <p:cNvSpPr txBox="1"/>
          <p:nvPr/>
        </p:nvSpPr>
        <p:spPr>
          <a:xfrm>
            <a:off x="9008879" y="1033224"/>
            <a:ext cx="234966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prstClr val="black"/>
                </a:solidFill>
                <a:effectLst/>
                <a:uLnTx/>
                <a:uFillTx/>
                <a:latin typeface="Open Sans"/>
                <a:ea typeface="+mn-ea"/>
                <a:cs typeface="+mn-cs"/>
              </a:rPr>
              <a:t>YEARS </a:t>
            </a:r>
            <a:r>
              <a:rPr lang="en-ZA" sz="1200" b="1">
                <a:solidFill>
                  <a:prstClr val="black"/>
                </a:solidFill>
                <a:latin typeface="Open Sans"/>
              </a:rPr>
              <a:t>OPERATING BUSINESS</a:t>
            </a:r>
            <a:endParaRPr kumimoji="0" lang="en-ZA" sz="1200" b="1" i="0" u="none" strike="noStrike" kern="1200" cap="none" spc="0" normalizeH="0" baseline="0" noProof="0">
              <a:ln>
                <a:noFill/>
              </a:ln>
              <a:solidFill>
                <a:prstClr val="black"/>
              </a:solidFill>
              <a:effectLst/>
              <a:uLnTx/>
              <a:uFillTx/>
              <a:latin typeface="Open Sans"/>
              <a:ea typeface="+mn-ea"/>
              <a:cs typeface="+mn-cs"/>
            </a:endParaRPr>
          </a:p>
        </p:txBody>
      </p:sp>
      <p:sp>
        <p:nvSpPr>
          <p:cNvPr id="34" name="TextBox 33">
            <a:extLst>
              <a:ext uri="{FF2B5EF4-FFF2-40B4-BE49-F238E27FC236}">
                <a16:creationId xmlns:a16="http://schemas.microsoft.com/office/drawing/2014/main" xmlns="" id="{3E7D9058-64B0-4F4A-8631-FA85013605F6}"/>
              </a:ext>
            </a:extLst>
          </p:cNvPr>
          <p:cNvSpPr txBox="1"/>
          <p:nvPr/>
        </p:nvSpPr>
        <p:spPr>
          <a:xfrm rot="16200000">
            <a:off x="4108" y="4506383"/>
            <a:ext cx="744376" cy="2770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chemeClr val="tx1">
                    <a:lumMod val="65000"/>
                    <a:lumOff val="35000"/>
                  </a:schemeClr>
                </a:solidFill>
                <a:effectLst/>
                <a:uLnTx/>
                <a:uFillTx/>
                <a:latin typeface="Open Sans"/>
                <a:ea typeface="+mn-ea"/>
                <a:cs typeface="+mn-cs"/>
              </a:rPr>
              <a:t>Retail</a:t>
            </a:r>
          </a:p>
        </p:txBody>
      </p:sp>
      <p:sp>
        <p:nvSpPr>
          <p:cNvPr id="41" name="TextBox 40">
            <a:extLst>
              <a:ext uri="{FF2B5EF4-FFF2-40B4-BE49-F238E27FC236}">
                <a16:creationId xmlns:a16="http://schemas.microsoft.com/office/drawing/2014/main" xmlns="" id="{E6030D10-E18D-4BEB-B342-6142DB0D7112}"/>
              </a:ext>
            </a:extLst>
          </p:cNvPr>
          <p:cNvSpPr txBox="1"/>
          <p:nvPr/>
        </p:nvSpPr>
        <p:spPr>
          <a:xfrm rot="16200000">
            <a:off x="-379910" y="3017275"/>
            <a:ext cx="15124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chemeClr val="tx1">
                    <a:lumMod val="65000"/>
                    <a:lumOff val="35000"/>
                  </a:schemeClr>
                </a:solidFill>
                <a:effectLst/>
                <a:uLnTx/>
                <a:uFillTx/>
                <a:latin typeface="Open Sans"/>
                <a:ea typeface="+mn-ea"/>
                <a:cs typeface="+mn-cs"/>
              </a:rPr>
              <a:t>Manufacturing</a:t>
            </a:r>
          </a:p>
        </p:txBody>
      </p:sp>
      <p:cxnSp>
        <p:nvCxnSpPr>
          <p:cNvPr id="43" name="Straight Connector 42">
            <a:extLst>
              <a:ext uri="{FF2B5EF4-FFF2-40B4-BE49-F238E27FC236}">
                <a16:creationId xmlns:a16="http://schemas.microsoft.com/office/drawing/2014/main" xmlns="" id="{2BED7516-9041-4483-BB85-7FE8236C192C}"/>
              </a:ext>
            </a:extLst>
          </p:cNvPr>
          <p:cNvCxnSpPr/>
          <p:nvPr/>
        </p:nvCxnSpPr>
        <p:spPr>
          <a:xfrm>
            <a:off x="5417185" y="1119298"/>
            <a:ext cx="0" cy="5103949"/>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07EAEC67-24C1-47EF-9BB6-5C63B9D5B297}"/>
              </a:ext>
            </a:extLst>
          </p:cNvPr>
          <p:cNvCxnSpPr>
            <a:cxnSpLocks/>
          </p:cNvCxnSpPr>
          <p:nvPr/>
        </p:nvCxnSpPr>
        <p:spPr>
          <a:xfrm flipH="1">
            <a:off x="5417186" y="3708263"/>
            <a:ext cx="6712305"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16323929-AF98-43D8-89B4-B6F96E338179}"/>
              </a:ext>
            </a:extLst>
          </p:cNvPr>
          <p:cNvSpPr txBox="1"/>
          <p:nvPr/>
        </p:nvSpPr>
        <p:spPr>
          <a:xfrm rot="16200000">
            <a:off x="-37704" y="5737886"/>
            <a:ext cx="828000" cy="277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a:ln>
                  <a:noFill/>
                </a:ln>
                <a:solidFill>
                  <a:schemeClr val="tx1">
                    <a:lumMod val="65000"/>
                    <a:lumOff val="35000"/>
                  </a:schemeClr>
                </a:solidFill>
                <a:effectLst/>
                <a:uLnTx/>
                <a:uFillTx/>
                <a:latin typeface="Open Sans"/>
                <a:ea typeface="+mn-ea"/>
                <a:cs typeface="+mn-cs"/>
              </a:rPr>
              <a:t>Services</a:t>
            </a:r>
          </a:p>
        </p:txBody>
      </p:sp>
      <p:sp>
        <p:nvSpPr>
          <p:cNvPr id="4" name="Rectangle 3">
            <a:extLst>
              <a:ext uri="{FF2B5EF4-FFF2-40B4-BE49-F238E27FC236}">
                <a16:creationId xmlns:a16="http://schemas.microsoft.com/office/drawing/2014/main" xmlns="" id="{8AFE081F-C4B1-4ABE-9F70-537EC157B0D3}"/>
              </a:ext>
            </a:extLst>
          </p:cNvPr>
          <p:cNvSpPr/>
          <p:nvPr/>
        </p:nvSpPr>
        <p:spPr>
          <a:xfrm>
            <a:off x="237696" y="960466"/>
            <a:ext cx="4990800" cy="834055"/>
          </a:xfrm>
          <a:prstGeom prst="rect">
            <a:avLst/>
          </a:prstGeom>
          <a:solidFill>
            <a:schemeClr val="bg1"/>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a:solidFill>
                  <a:schemeClr val="tx1"/>
                </a:solidFill>
              </a:rPr>
              <a:t>All respondents were operating businesses located in the </a:t>
            </a:r>
            <a:r>
              <a:rPr kumimoji="0" lang="en-ZA" sz="1200" b="1" i="0" u="none" strike="noStrike" kern="1200" cap="none" spc="0" normalizeH="0" baseline="0" noProof="0" err="1">
                <a:ln>
                  <a:noFill/>
                </a:ln>
                <a:solidFill>
                  <a:prstClr val="black"/>
                </a:solidFill>
                <a:effectLst/>
                <a:uLnTx/>
                <a:uFillTx/>
                <a:latin typeface="Open Sans"/>
                <a:ea typeface="+mn-ea"/>
                <a:cs typeface="+mn-cs"/>
              </a:rPr>
              <a:t>Starehe</a:t>
            </a:r>
            <a:r>
              <a:rPr kumimoji="0" lang="en-ZA" sz="1200" b="1" i="0" u="none" strike="noStrike" kern="1200" cap="none" spc="0" normalizeH="0" baseline="0" noProof="0">
                <a:ln>
                  <a:noFill/>
                </a:ln>
                <a:solidFill>
                  <a:prstClr val="black"/>
                </a:solidFill>
                <a:effectLst/>
                <a:uLnTx/>
                <a:uFillTx/>
                <a:latin typeface="Open Sans"/>
                <a:ea typeface="+mn-ea"/>
                <a:cs typeface="+mn-cs"/>
              </a:rPr>
              <a:t> constituency </a:t>
            </a:r>
            <a:r>
              <a:rPr kumimoji="0" lang="en-ZA" sz="1200" b="0" i="0" u="none" strike="noStrike" kern="1200" cap="none" spc="0" normalizeH="0" baseline="0" noProof="0">
                <a:ln>
                  <a:noFill/>
                </a:ln>
                <a:solidFill>
                  <a:prstClr val="black"/>
                </a:solidFill>
                <a:effectLst/>
                <a:uLnTx/>
                <a:uFillTx/>
                <a:latin typeface="Open Sans"/>
                <a:ea typeface="+mn-ea"/>
                <a:cs typeface="+mn-cs"/>
              </a:rPr>
              <a:t>with a specific focus on </a:t>
            </a:r>
            <a:r>
              <a:rPr kumimoji="0" lang="en-ZA" sz="1200" b="1" i="0" u="none" strike="noStrike" kern="1200" cap="none" spc="0" normalizeH="0" baseline="0" noProof="0">
                <a:ln>
                  <a:noFill/>
                </a:ln>
                <a:solidFill>
                  <a:prstClr val="black"/>
                </a:solidFill>
                <a:effectLst/>
                <a:uLnTx/>
                <a:uFillTx/>
                <a:latin typeface="Open Sans"/>
                <a:ea typeface="+mn-ea"/>
                <a:cs typeface="+mn-cs"/>
              </a:rPr>
              <a:t>downtown CBD</a:t>
            </a:r>
            <a:r>
              <a:rPr kumimoji="0" lang="en-ZA" sz="1200" b="0" i="0" u="none" strike="noStrike" kern="1200" cap="none" spc="0" normalizeH="0" baseline="0" noProof="0">
                <a:ln>
                  <a:noFill/>
                </a:ln>
                <a:solidFill>
                  <a:prstClr val="black"/>
                </a:solidFill>
                <a:effectLst/>
                <a:uLnTx/>
                <a:uFillTx/>
                <a:latin typeface="Open Sans"/>
                <a:ea typeface="+mn-ea"/>
                <a:cs typeface="+mn-cs"/>
              </a:rPr>
              <a:t>, </a:t>
            </a:r>
            <a:r>
              <a:rPr kumimoji="0" lang="en-ZA" sz="1200" b="0" i="0" u="none" strike="noStrike" kern="1200" cap="none" spc="0" normalizeH="0" baseline="0" noProof="0" err="1">
                <a:ln>
                  <a:noFill/>
                </a:ln>
                <a:solidFill>
                  <a:prstClr val="black"/>
                </a:solidFill>
                <a:effectLst/>
                <a:uLnTx/>
                <a:uFillTx/>
                <a:latin typeface="Open Sans"/>
                <a:ea typeface="+mn-ea"/>
                <a:cs typeface="+mn-cs"/>
              </a:rPr>
              <a:t>Kariokor</a:t>
            </a:r>
            <a:r>
              <a:rPr kumimoji="0" lang="en-ZA" sz="1200" b="0" i="0" u="none" strike="noStrike" kern="1200" cap="none" spc="0" normalizeH="0" baseline="0" noProof="0">
                <a:ln>
                  <a:noFill/>
                </a:ln>
                <a:solidFill>
                  <a:prstClr val="black"/>
                </a:solidFill>
                <a:effectLst/>
                <a:uLnTx/>
                <a:uFillTx/>
                <a:latin typeface="Open Sans"/>
                <a:ea typeface="+mn-ea"/>
                <a:cs typeface="+mn-cs"/>
              </a:rPr>
              <a:t>, </a:t>
            </a:r>
            <a:r>
              <a:rPr kumimoji="0" lang="en-ZA" sz="1200" b="0" i="0" u="none" strike="noStrike" kern="1200" cap="none" spc="0" normalizeH="0" baseline="0" noProof="0" err="1">
                <a:ln>
                  <a:noFill/>
                </a:ln>
                <a:solidFill>
                  <a:prstClr val="black"/>
                </a:solidFill>
                <a:effectLst/>
                <a:uLnTx/>
                <a:uFillTx/>
                <a:latin typeface="Open Sans"/>
                <a:ea typeface="+mn-ea"/>
                <a:cs typeface="+mn-cs"/>
              </a:rPr>
              <a:t>Kamukunji</a:t>
            </a:r>
            <a:r>
              <a:rPr kumimoji="0" lang="en-ZA" sz="1200" b="0" i="0" u="none" strike="noStrike" kern="1200" cap="none" spc="0" normalizeH="0" baseline="0" noProof="0">
                <a:ln>
                  <a:noFill/>
                </a:ln>
                <a:solidFill>
                  <a:prstClr val="black"/>
                </a:solidFill>
                <a:effectLst/>
                <a:uLnTx/>
                <a:uFillTx/>
                <a:latin typeface="Open Sans"/>
                <a:ea typeface="+mn-ea"/>
                <a:cs typeface="+mn-cs"/>
              </a:rPr>
              <a:t> , </a:t>
            </a:r>
            <a:r>
              <a:rPr kumimoji="0" lang="en-ZA" sz="1200" b="0" i="0" u="none" strike="noStrike" kern="1200" cap="none" spc="0" normalizeH="0" baseline="0" noProof="0" err="1">
                <a:ln>
                  <a:noFill/>
                </a:ln>
                <a:solidFill>
                  <a:prstClr val="black"/>
                </a:solidFill>
                <a:effectLst/>
                <a:uLnTx/>
                <a:uFillTx/>
                <a:latin typeface="Open Sans"/>
                <a:ea typeface="+mn-ea"/>
                <a:cs typeface="+mn-cs"/>
              </a:rPr>
              <a:t>Gikomba</a:t>
            </a:r>
            <a:r>
              <a:rPr kumimoji="0" lang="en-ZA" sz="1200" b="0" i="0" u="none" strike="noStrike" kern="1200" cap="none" spc="0" normalizeH="0" baseline="0" noProof="0">
                <a:ln>
                  <a:noFill/>
                </a:ln>
                <a:solidFill>
                  <a:prstClr val="black"/>
                </a:solidFill>
                <a:effectLst/>
                <a:uLnTx/>
                <a:uFillTx/>
                <a:latin typeface="Open Sans"/>
                <a:ea typeface="+mn-ea"/>
                <a:cs typeface="+mn-cs"/>
              </a:rPr>
              <a:t>, </a:t>
            </a:r>
            <a:r>
              <a:rPr kumimoji="0" lang="en-ZA" sz="1200" b="0" i="0" u="none" strike="noStrike" kern="1200" cap="none" spc="0" normalizeH="0" baseline="0" noProof="0" err="1">
                <a:ln>
                  <a:noFill/>
                </a:ln>
                <a:solidFill>
                  <a:prstClr val="black"/>
                </a:solidFill>
                <a:effectLst/>
                <a:uLnTx/>
                <a:uFillTx/>
                <a:latin typeface="Open Sans"/>
                <a:ea typeface="+mn-ea"/>
                <a:cs typeface="+mn-cs"/>
              </a:rPr>
              <a:t>Muthurwa</a:t>
            </a:r>
            <a:endParaRPr lang="en-ZA" sz="1200">
              <a:solidFill>
                <a:schemeClr val="tx1"/>
              </a:solidFill>
            </a:endParaRPr>
          </a:p>
        </p:txBody>
      </p:sp>
    </p:spTree>
    <p:extLst>
      <p:ext uri="{BB962C8B-B14F-4D97-AF65-F5344CB8AC3E}">
        <p14:creationId xmlns:p14="http://schemas.microsoft.com/office/powerpoint/2010/main" val="36189644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6201BE-3F06-47B8-B30A-B0CB399861ED}"/>
              </a:ext>
            </a:extLst>
          </p:cNvPr>
          <p:cNvSpPr>
            <a:spLocks noGrp="1"/>
          </p:cNvSpPr>
          <p:nvPr>
            <p:ph type="title"/>
          </p:nvPr>
        </p:nvSpPr>
        <p:spPr/>
        <p:txBody>
          <a:bodyPr/>
          <a:lstStyle/>
          <a:p>
            <a:endParaRPr lang="x-none"/>
          </a:p>
        </p:txBody>
      </p:sp>
      <p:sp>
        <p:nvSpPr>
          <p:cNvPr id="3" name="Content Placeholder 2">
            <a:extLst>
              <a:ext uri="{FF2B5EF4-FFF2-40B4-BE49-F238E27FC236}">
                <a16:creationId xmlns:a16="http://schemas.microsoft.com/office/drawing/2014/main" xmlns="" id="{ADB21551-A644-4D49-A062-BDF4579DD925}"/>
              </a:ext>
            </a:extLst>
          </p:cNvPr>
          <p:cNvSpPr>
            <a:spLocks noGrp="1"/>
          </p:cNvSpPr>
          <p:nvPr>
            <p:ph idx="1"/>
          </p:nvPr>
        </p:nvSpPr>
        <p:spPr/>
        <p:txBody>
          <a:bodyPr/>
          <a:lstStyle/>
          <a:p>
            <a:endParaRPr lang="x-none"/>
          </a:p>
        </p:txBody>
      </p:sp>
      <p:sp>
        <p:nvSpPr>
          <p:cNvPr id="4" name="Footer Placeholder 3">
            <a:extLst>
              <a:ext uri="{FF2B5EF4-FFF2-40B4-BE49-F238E27FC236}">
                <a16:creationId xmlns:a16="http://schemas.microsoft.com/office/drawing/2014/main" xmlns="" id="{F6A04FBF-68E5-450B-88C8-76F3E66BE1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8C3C67C-F5B5-46B7-B060-2D159BDD1DF2}"/>
              </a:ext>
            </a:extLst>
          </p:cNvPr>
          <p:cNvSpPr>
            <a:spLocks noGrp="1"/>
          </p:cNvSpPr>
          <p:nvPr>
            <p:ph type="sldNum" sz="quarter" idx="12"/>
          </p:nvPr>
        </p:nvSpPr>
        <p:spPr/>
        <p:txBody>
          <a:bodyPr/>
          <a:lstStyle/>
          <a:p>
            <a:fld id="{706B6A9C-4F5F-49F9-8166-5ADE31478EA7}" type="slidenum">
              <a:rPr lang="en-US" smtClean="0"/>
              <a:t>82</a:t>
            </a:fld>
            <a:endParaRPr lang="en-US"/>
          </a:p>
        </p:txBody>
      </p:sp>
      <p:pic>
        <p:nvPicPr>
          <p:cNvPr id="9" name="Picture 8">
            <a:extLst>
              <a:ext uri="{FF2B5EF4-FFF2-40B4-BE49-F238E27FC236}">
                <a16:creationId xmlns:a16="http://schemas.microsoft.com/office/drawing/2014/main" xmlns="" id="{F59AF41D-0700-41D8-83EB-026C2F4F1666}"/>
              </a:ext>
            </a:extLst>
          </p:cNvPr>
          <p:cNvPicPr>
            <a:picLocks noChangeAspect="1"/>
          </p:cNvPicPr>
          <p:nvPr/>
        </p:nvPicPr>
        <p:blipFill>
          <a:blip r:embed="rId2"/>
          <a:stretch>
            <a:fillRect/>
          </a:stretch>
        </p:blipFill>
        <p:spPr>
          <a:xfrm>
            <a:off x="10817" y="-10274"/>
            <a:ext cx="12170365" cy="6858000"/>
          </a:xfrm>
          <a:prstGeom prst="rect">
            <a:avLst/>
          </a:prstGeom>
        </p:spPr>
      </p:pic>
      <p:sp>
        <p:nvSpPr>
          <p:cNvPr id="11" name="Rectangle 10">
            <a:extLst>
              <a:ext uri="{FF2B5EF4-FFF2-40B4-BE49-F238E27FC236}">
                <a16:creationId xmlns:a16="http://schemas.microsoft.com/office/drawing/2014/main" xmlns="" id="{9E982192-ECE1-46D5-8BB4-519D57D949A7}"/>
              </a:ext>
            </a:extLst>
          </p:cNvPr>
          <p:cNvSpPr/>
          <p:nvPr/>
        </p:nvSpPr>
        <p:spPr>
          <a:xfrm>
            <a:off x="0" y="1905000"/>
            <a:ext cx="5848350" cy="17525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xmlns="" id="{63BDC19B-C57B-4B07-AA27-7FD517A4EECF}"/>
              </a:ext>
            </a:extLst>
          </p:cNvPr>
          <p:cNvSpPr txBox="1"/>
          <p:nvPr/>
        </p:nvSpPr>
        <p:spPr>
          <a:xfrm>
            <a:off x="505557" y="2273467"/>
            <a:ext cx="470535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5400" b="1" i="0" u="none" strike="noStrike" kern="1200" cap="none" spc="0" normalizeH="0" baseline="0" noProof="0">
                <a:ln>
                  <a:noFill/>
                </a:ln>
                <a:solidFill>
                  <a:srgbClr val="FFFFFF"/>
                </a:solidFill>
                <a:effectLst/>
                <a:uLnTx/>
                <a:uFillTx/>
                <a:latin typeface="Open Sans"/>
                <a:ea typeface="+mn-ea"/>
                <a:cs typeface="+mn-cs"/>
              </a:rPr>
              <a:t>THANK YOU</a:t>
            </a:r>
          </a:p>
        </p:txBody>
      </p:sp>
    </p:spTree>
    <p:extLst>
      <p:ext uri="{BB962C8B-B14F-4D97-AF65-F5344CB8AC3E}">
        <p14:creationId xmlns:p14="http://schemas.microsoft.com/office/powerpoint/2010/main" val="261854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xmlns="" id="{C34E3EDD-5CB2-460C-B6B2-DCA326D23777}"/>
              </a:ext>
            </a:extLst>
          </p:cNvPr>
          <p:cNvSpPr/>
          <p:nvPr/>
        </p:nvSpPr>
        <p:spPr>
          <a:xfrm>
            <a:off x="9694517" y="55361"/>
            <a:ext cx="2310063" cy="956025"/>
          </a:xfrm>
          <a:prstGeom prst="ellipse">
            <a:avLst/>
          </a:prstGeom>
          <a:solidFill>
            <a:schemeClr val="bg2">
              <a:lumMod val="20000"/>
              <a:lumOff val="8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ext Placeholder 2">
            <a:extLst>
              <a:ext uri="{FF2B5EF4-FFF2-40B4-BE49-F238E27FC236}">
                <a16:creationId xmlns:a16="http://schemas.microsoft.com/office/drawing/2014/main" xmlns="" id="{8086D1C1-1CEB-4164-8BC4-9884CE5FE0DB}"/>
              </a:ext>
            </a:extLst>
          </p:cNvPr>
          <p:cNvSpPr>
            <a:spLocks noGrp="1"/>
          </p:cNvSpPr>
          <p:nvPr>
            <p:ph type="body" sz="quarter" idx="10"/>
          </p:nvPr>
        </p:nvSpPr>
        <p:spPr>
          <a:xfrm>
            <a:off x="232177" y="161781"/>
            <a:ext cx="9583617" cy="493099"/>
          </a:xfrm>
        </p:spPr>
        <p:txBody>
          <a:bodyPr/>
          <a:lstStyle/>
          <a:p>
            <a:r>
              <a:rPr lang="en-ZA" sz="3200" b="1"/>
              <a:t>How are businesses operating in Nairobi?</a:t>
            </a:r>
          </a:p>
        </p:txBody>
      </p:sp>
      <p:sp>
        <p:nvSpPr>
          <p:cNvPr id="5" name="Slide Number Placeholder 4">
            <a:extLst>
              <a:ext uri="{FF2B5EF4-FFF2-40B4-BE49-F238E27FC236}">
                <a16:creationId xmlns:a16="http://schemas.microsoft.com/office/drawing/2014/main" xmlns="" id="{CB7E35A4-37AC-4316-AF1C-FFCBC24D44A5}"/>
              </a:ext>
            </a:extLst>
          </p:cNvPr>
          <p:cNvSpPr>
            <a:spLocks noGrp="1"/>
          </p:cNvSpPr>
          <p:nvPr>
            <p:ph type="sldNum" sz="quarter" idx="4"/>
          </p:nvPr>
        </p:nvSpPr>
        <p:spPr>
          <a:xfrm>
            <a:off x="190498" y="6481240"/>
            <a:ext cx="6301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4EFA4-1F90-4D2B-A593-3266C62E9295}" type="slidenum">
              <a:rPr kumimoji="0" lang="en-ZA" sz="1200" b="0" i="0" u="none" strike="noStrike" kern="1200" cap="none" spc="0" normalizeH="0" baseline="0" noProof="0" smtClean="0">
                <a:ln>
                  <a:noFill/>
                </a:ln>
                <a:solidFill>
                  <a:prstClr val="black"/>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ZA" sz="1200" b="0" i="0" u="none" strike="noStrike" kern="1200" cap="none" spc="0" normalizeH="0" baseline="0" noProof="0">
                <a:ln>
                  <a:noFill/>
                </a:ln>
                <a:solidFill>
                  <a:prstClr val="black"/>
                </a:solidFill>
                <a:effectLst/>
                <a:uLnTx/>
                <a:uFillTx/>
                <a:latin typeface="Open Sans"/>
                <a:ea typeface="+mn-ea"/>
                <a:cs typeface="+mn-cs"/>
              </a:rPr>
              <a:t> |</a:t>
            </a:r>
          </a:p>
        </p:txBody>
      </p:sp>
      <p:sp>
        <p:nvSpPr>
          <p:cNvPr id="7" name="Rectangle 6">
            <a:extLst>
              <a:ext uri="{FF2B5EF4-FFF2-40B4-BE49-F238E27FC236}">
                <a16:creationId xmlns:a16="http://schemas.microsoft.com/office/drawing/2014/main" xmlns="" id="{FA5B3642-0F52-4FE5-A774-CFEEF63E0D72}"/>
              </a:ext>
            </a:extLst>
          </p:cNvPr>
          <p:cNvSpPr/>
          <p:nvPr/>
        </p:nvSpPr>
        <p:spPr>
          <a:xfrm>
            <a:off x="989728" y="3444875"/>
            <a:ext cx="6792686" cy="1548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 name="Rectangle 8">
            <a:extLst>
              <a:ext uri="{FF2B5EF4-FFF2-40B4-BE49-F238E27FC236}">
                <a16:creationId xmlns:a16="http://schemas.microsoft.com/office/drawing/2014/main" xmlns="" id="{E0EF11BC-8769-4D27-9747-EC890584A52E}"/>
              </a:ext>
            </a:extLst>
          </p:cNvPr>
          <p:cNvSpPr/>
          <p:nvPr/>
        </p:nvSpPr>
        <p:spPr>
          <a:xfrm>
            <a:off x="7796929" y="3444875"/>
            <a:ext cx="1760355" cy="1548000"/>
          </a:xfrm>
          <a:prstGeom prst="rect">
            <a:avLst/>
          </a:prstGeom>
          <a:solidFill>
            <a:schemeClr val="accent4">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 name="Rectangle 10">
            <a:extLst>
              <a:ext uri="{FF2B5EF4-FFF2-40B4-BE49-F238E27FC236}">
                <a16:creationId xmlns:a16="http://schemas.microsoft.com/office/drawing/2014/main" xmlns="" id="{B3E8632A-D4A8-4A6D-9770-80BEFC745D79}"/>
              </a:ext>
            </a:extLst>
          </p:cNvPr>
          <p:cNvSpPr/>
          <p:nvPr/>
        </p:nvSpPr>
        <p:spPr>
          <a:xfrm>
            <a:off x="9571798" y="3444875"/>
            <a:ext cx="756000" cy="1548000"/>
          </a:xfrm>
          <a:prstGeom prst="rec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xmlns="" id="{46A01A71-23CA-47E4-81BE-7B94EB33832F}"/>
              </a:ext>
            </a:extLst>
          </p:cNvPr>
          <p:cNvSpPr txBox="1"/>
          <p:nvPr/>
        </p:nvSpPr>
        <p:spPr>
          <a:xfrm>
            <a:off x="3389405" y="2718625"/>
            <a:ext cx="23489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b="1" i="0" u="none" strike="noStrike" kern="1200" cap="none" spc="0" normalizeH="0" baseline="0" noProof="0">
                <a:ln>
                  <a:noFill/>
                </a:ln>
                <a:solidFill>
                  <a:schemeClr val="bg1">
                    <a:lumMod val="50000"/>
                  </a:schemeClr>
                </a:solidFill>
                <a:effectLst/>
                <a:uLnTx/>
                <a:uFillTx/>
                <a:latin typeface="Open Sans"/>
                <a:ea typeface="+mn-ea"/>
                <a:cs typeface="+mn-cs"/>
              </a:rPr>
              <a:t>Operate mostly informally</a:t>
            </a:r>
          </a:p>
        </p:txBody>
      </p:sp>
      <p:sp>
        <p:nvSpPr>
          <p:cNvPr id="18" name="TextBox 17">
            <a:extLst>
              <a:ext uri="{FF2B5EF4-FFF2-40B4-BE49-F238E27FC236}">
                <a16:creationId xmlns:a16="http://schemas.microsoft.com/office/drawing/2014/main" xmlns="" id="{7C9D7A1C-87FE-4670-A416-A8A6F8DAD9A8}"/>
              </a:ext>
            </a:extLst>
          </p:cNvPr>
          <p:cNvSpPr txBox="1"/>
          <p:nvPr/>
        </p:nvSpPr>
        <p:spPr>
          <a:xfrm>
            <a:off x="3873405" y="3894153"/>
            <a:ext cx="1380930"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ZA" sz="1800" b="1" i="0" u="none" strike="noStrike" kern="1200" cap="none" spc="0" normalizeH="0" baseline="0" noProof="0">
                <a:ln>
                  <a:noFill/>
                </a:ln>
                <a:solidFill>
                  <a:schemeClr val="tx1">
                    <a:lumMod val="75000"/>
                    <a:lumOff val="25000"/>
                  </a:schemeClr>
                </a:solidFill>
                <a:effectLst/>
                <a:uLnTx/>
                <a:uFillTx/>
                <a:latin typeface="Open Sans"/>
                <a:ea typeface="+mn-ea"/>
                <a:cs typeface="+mn-cs"/>
              </a:rPr>
              <a:t>770,000</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ZA" sz="1800" b="0" i="1" u="none" strike="noStrike" kern="1200" cap="none" spc="0" normalizeH="0" baseline="0" noProof="0">
                <a:ln>
                  <a:noFill/>
                </a:ln>
                <a:solidFill>
                  <a:schemeClr val="tx1">
                    <a:lumMod val="75000"/>
                    <a:lumOff val="25000"/>
                  </a:schemeClr>
                </a:solidFill>
                <a:effectLst/>
                <a:uLnTx/>
                <a:uFillTx/>
                <a:latin typeface="Open Sans"/>
                <a:ea typeface="+mn-ea"/>
                <a:cs typeface="+mn-cs"/>
              </a:rPr>
              <a:t>73%</a:t>
            </a:r>
          </a:p>
        </p:txBody>
      </p:sp>
      <p:sp>
        <p:nvSpPr>
          <p:cNvPr id="20" name="TextBox 19">
            <a:extLst>
              <a:ext uri="{FF2B5EF4-FFF2-40B4-BE49-F238E27FC236}">
                <a16:creationId xmlns:a16="http://schemas.microsoft.com/office/drawing/2014/main" xmlns="" id="{5D1568FC-588F-464E-9DB1-D418FD08A87F}"/>
              </a:ext>
            </a:extLst>
          </p:cNvPr>
          <p:cNvSpPr txBox="1"/>
          <p:nvPr/>
        </p:nvSpPr>
        <p:spPr>
          <a:xfrm>
            <a:off x="8002790" y="3894153"/>
            <a:ext cx="1380930"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ZA" sz="1800" b="1" i="0" u="none" strike="noStrike" kern="1200" cap="none" spc="0" normalizeH="0" baseline="0" noProof="0">
                <a:ln>
                  <a:noFill/>
                </a:ln>
                <a:solidFill>
                  <a:schemeClr val="bg1"/>
                </a:solidFill>
                <a:effectLst/>
                <a:uLnTx/>
                <a:uFillTx/>
                <a:latin typeface="Open Sans"/>
                <a:ea typeface="+mn-ea"/>
                <a:cs typeface="+mn-cs"/>
              </a:rPr>
              <a:t>200,000</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ZA" sz="1800" b="0" i="1" u="none" strike="noStrike" kern="1200" cap="none" spc="0" normalizeH="0" baseline="0" noProof="0">
                <a:ln>
                  <a:noFill/>
                </a:ln>
                <a:solidFill>
                  <a:schemeClr val="bg1"/>
                </a:solidFill>
                <a:effectLst/>
                <a:uLnTx/>
                <a:uFillTx/>
                <a:latin typeface="Open Sans"/>
                <a:ea typeface="+mn-ea"/>
                <a:cs typeface="+mn-cs"/>
              </a:rPr>
              <a:t>19%</a:t>
            </a:r>
          </a:p>
        </p:txBody>
      </p:sp>
      <p:sp>
        <p:nvSpPr>
          <p:cNvPr id="22" name="TextBox 21">
            <a:extLst>
              <a:ext uri="{FF2B5EF4-FFF2-40B4-BE49-F238E27FC236}">
                <a16:creationId xmlns:a16="http://schemas.microsoft.com/office/drawing/2014/main" xmlns="" id="{8B9963A5-FC3C-4529-AA78-B290BA24B30E}"/>
              </a:ext>
            </a:extLst>
          </p:cNvPr>
          <p:cNvSpPr txBox="1"/>
          <p:nvPr/>
        </p:nvSpPr>
        <p:spPr>
          <a:xfrm>
            <a:off x="9267605" y="3894153"/>
            <a:ext cx="1380930"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ZA" sz="1800" b="1" i="0" u="none" strike="noStrike" kern="1200" cap="none" spc="0" normalizeH="0" baseline="0" noProof="0">
                <a:ln>
                  <a:noFill/>
                </a:ln>
                <a:solidFill>
                  <a:srgbClr val="FFFFFF"/>
                </a:solidFill>
                <a:effectLst/>
                <a:uLnTx/>
                <a:uFillTx/>
                <a:latin typeface="Open Sans"/>
                <a:ea typeface="+mn-ea"/>
                <a:cs typeface="+mn-cs"/>
              </a:rPr>
              <a:t>80,000</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ZA" sz="1800" b="0" i="1" u="none" strike="noStrike" kern="1200" cap="none" spc="0" normalizeH="0" baseline="0" noProof="0">
                <a:ln>
                  <a:noFill/>
                </a:ln>
                <a:solidFill>
                  <a:srgbClr val="FFFFFF"/>
                </a:solidFill>
                <a:effectLst/>
                <a:uLnTx/>
                <a:uFillTx/>
                <a:latin typeface="Open Sans"/>
                <a:ea typeface="+mn-ea"/>
                <a:cs typeface="+mn-cs"/>
              </a:rPr>
              <a:t>8%</a:t>
            </a:r>
          </a:p>
        </p:txBody>
      </p:sp>
      <p:sp>
        <p:nvSpPr>
          <p:cNvPr id="4" name="TextBox 3">
            <a:extLst>
              <a:ext uri="{FF2B5EF4-FFF2-40B4-BE49-F238E27FC236}">
                <a16:creationId xmlns:a16="http://schemas.microsoft.com/office/drawing/2014/main" xmlns="" id="{18AC2EFF-DFAD-409B-AC03-F4011A3051F2}"/>
              </a:ext>
            </a:extLst>
          </p:cNvPr>
          <p:cNvSpPr txBox="1"/>
          <p:nvPr/>
        </p:nvSpPr>
        <p:spPr>
          <a:xfrm>
            <a:off x="7639097" y="2810955"/>
            <a:ext cx="21083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b="1" i="0" u="none" strike="noStrike" kern="1200" cap="none" spc="0" normalizeH="0" baseline="0" noProof="0">
                <a:ln>
                  <a:noFill/>
                </a:ln>
                <a:solidFill>
                  <a:schemeClr val="accent4">
                    <a:lumMod val="75000"/>
                    <a:lumOff val="25000"/>
                  </a:schemeClr>
                </a:solidFill>
                <a:effectLst/>
                <a:uLnTx/>
                <a:uFillTx/>
                <a:latin typeface="Open Sans"/>
                <a:ea typeface="+mn-ea"/>
                <a:cs typeface="+mn-cs"/>
              </a:rPr>
              <a:t>In-betweens</a:t>
            </a:r>
          </a:p>
        </p:txBody>
      </p:sp>
      <p:sp>
        <p:nvSpPr>
          <p:cNvPr id="6" name="TextBox 5">
            <a:extLst>
              <a:ext uri="{FF2B5EF4-FFF2-40B4-BE49-F238E27FC236}">
                <a16:creationId xmlns:a16="http://schemas.microsoft.com/office/drawing/2014/main" xmlns="" id="{C9C83C7E-03AD-4E18-8968-179C12522381}"/>
              </a:ext>
            </a:extLst>
          </p:cNvPr>
          <p:cNvSpPr txBox="1"/>
          <p:nvPr/>
        </p:nvSpPr>
        <p:spPr>
          <a:xfrm>
            <a:off x="9937334" y="2898500"/>
            <a:ext cx="21937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b="1" i="0" u="none" strike="noStrike" kern="1200" cap="none" spc="0" normalizeH="0" baseline="0" noProof="0">
                <a:ln>
                  <a:noFill/>
                </a:ln>
                <a:solidFill>
                  <a:schemeClr val="tx1">
                    <a:lumMod val="85000"/>
                    <a:lumOff val="15000"/>
                  </a:schemeClr>
                </a:solidFill>
                <a:effectLst/>
                <a:uLnTx/>
                <a:uFillTx/>
                <a:latin typeface="Open Sans"/>
                <a:ea typeface="+mn-ea"/>
                <a:cs typeface="+mn-cs"/>
              </a:rPr>
              <a:t>Operate mostly formally</a:t>
            </a:r>
          </a:p>
        </p:txBody>
      </p:sp>
      <p:sp>
        <p:nvSpPr>
          <p:cNvPr id="30" name="TextBox 29">
            <a:extLst>
              <a:ext uri="{FF2B5EF4-FFF2-40B4-BE49-F238E27FC236}">
                <a16:creationId xmlns:a16="http://schemas.microsoft.com/office/drawing/2014/main" xmlns="" id="{941CBA71-4BC5-4E82-87A9-05785BF92C49}"/>
              </a:ext>
            </a:extLst>
          </p:cNvPr>
          <p:cNvSpPr txBox="1"/>
          <p:nvPr/>
        </p:nvSpPr>
        <p:spPr>
          <a:xfrm>
            <a:off x="10336324" y="133611"/>
            <a:ext cx="1538454" cy="769441"/>
          </a:xfrm>
          <a:prstGeom prst="rect">
            <a:avLst/>
          </a:prstGeom>
          <a:noFill/>
        </p:spPr>
        <p:txBody>
          <a:bodyPr wrap="square" rtlCol="0">
            <a:spAutoFit/>
          </a:bodyPr>
          <a:lstStyle/>
          <a:p>
            <a:r>
              <a:rPr lang="en-ZA" sz="1100"/>
              <a:t>Note: Data is from 2016; the current MSE landscape may look quite different </a:t>
            </a:r>
          </a:p>
        </p:txBody>
      </p:sp>
      <p:pic>
        <p:nvPicPr>
          <p:cNvPr id="16" name="Picture 15" descr="A picture containing shape&#10;&#10;Description automatically generated">
            <a:extLst>
              <a:ext uri="{FF2B5EF4-FFF2-40B4-BE49-F238E27FC236}">
                <a16:creationId xmlns:a16="http://schemas.microsoft.com/office/drawing/2014/main" xmlns="" id="{C3A06287-BE93-4E50-B6C4-D6750527E885}"/>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9937334" y="365374"/>
            <a:ext cx="429294" cy="397339"/>
          </a:xfrm>
          <a:prstGeom prst="rect">
            <a:avLst/>
          </a:prstGeom>
        </p:spPr>
      </p:pic>
      <p:cxnSp>
        <p:nvCxnSpPr>
          <p:cNvPr id="26" name="Straight Connector 25">
            <a:extLst>
              <a:ext uri="{FF2B5EF4-FFF2-40B4-BE49-F238E27FC236}">
                <a16:creationId xmlns:a16="http://schemas.microsoft.com/office/drawing/2014/main" xmlns="" id="{6860497F-133F-4597-9B0B-9C1502E542F0}"/>
              </a:ext>
            </a:extLst>
          </p:cNvPr>
          <p:cNvCxnSpPr>
            <a:cxnSpLocks/>
          </p:cNvCxnSpPr>
          <p:nvPr/>
        </p:nvCxnSpPr>
        <p:spPr>
          <a:xfrm flipV="1">
            <a:off x="10261919" y="3446634"/>
            <a:ext cx="645000" cy="36278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xmlns="" id="{176244BD-A93E-4627-94A8-462EEC3A6A45}"/>
              </a:ext>
            </a:extLst>
          </p:cNvPr>
          <p:cNvSpPr/>
          <p:nvPr/>
        </p:nvSpPr>
        <p:spPr>
          <a:xfrm>
            <a:off x="-3077" y="1059168"/>
            <a:ext cx="12192000" cy="79576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7" name="TextBox 36">
            <a:extLst>
              <a:ext uri="{FF2B5EF4-FFF2-40B4-BE49-F238E27FC236}">
                <a16:creationId xmlns:a16="http://schemas.microsoft.com/office/drawing/2014/main" xmlns="" id="{96F7441B-FEEB-4F5E-8D9C-4453939252D8}"/>
              </a:ext>
            </a:extLst>
          </p:cNvPr>
          <p:cNvSpPr txBox="1"/>
          <p:nvPr/>
        </p:nvSpPr>
        <p:spPr>
          <a:xfrm>
            <a:off x="187420" y="1129318"/>
            <a:ext cx="11714356" cy="662425"/>
          </a:xfrm>
          <a:prstGeom prst="rect">
            <a:avLst/>
          </a:prstGeom>
          <a:noFill/>
        </p:spPr>
        <p:txBody>
          <a:bodyPr wrap="square" rtlCol="0">
            <a:spAutoFit/>
          </a:bodyPr>
          <a:lstStyle/>
          <a:p>
            <a:pPr>
              <a:lnSpc>
                <a:spcPct val="120000"/>
              </a:lnSpc>
            </a:pPr>
            <a:r>
              <a:rPr lang="en-ZA" sz="1600" i="1"/>
              <a:t>Using KNBS MSME 2016 survey data, an exploratory cluster analysis was run to segment businesses based on their level of formality/informality. Three distinct segments were identified</a:t>
            </a:r>
          </a:p>
        </p:txBody>
      </p:sp>
      <p:sp>
        <p:nvSpPr>
          <p:cNvPr id="10" name="Speech Bubble: Oval 9">
            <a:extLst>
              <a:ext uri="{FF2B5EF4-FFF2-40B4-BE49-F238E27FC236}">
                <a16:creationId xmlns:a16="http://schemas.microsoft.com/office/drawing/2014/main" xmlns="" id="{0DB92185-0F59-4C16-9E83-524CFB599D08}"/>
              </a:ext>
            </a:extLst>
          </p:cNvPr>
          <p:cNvSpPr/>
          <p:nvPr/>
        </p:nvSpPr>
        <p:spPr>
          <a:xfrm>
            <a:off x="394446" y="2239789"/>
            <a:ext cx="2511951" cy="883327"/>
          </a:xfrm>
          <a:prstGeom prst="wedgeEllipseCallout">
            <a:avLst>
              <a:gd name="adj1" fmla="val 62177"/>
              <a:gd name="adj2" fmla="val 104133"/>
            </a:avLst>
          </a:prstGeom>
          <a:solidFill>
            <a:schemeClr val="bg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2"/>
                </a:solidFill>
              </a:rPr>
              <a:t>Median annual revenue* </a:t>
            </a:r>
            <a:r>
              <a:rPr lang="en-US" sz="1400" err="1">
                <a:solidFill>
                  <a:schemeClr val="tx2"/>
                </a:solidFill>
              </a:rPr>
              <a:t>KSh</a:t>
            </a:r>
            <a:r>
              <a:rPr lang="en-US" sz="1400">
                <a:solidFill>
                  <a:schemeClr val="tx2"/>
                </a:solidFill>
              </a:rPr>
              <a:t> 180,000</a:t>
            </a:r>
            <a:endParaRPr lang="x-none" sz="1400">
              <a:solidFill>
                <a:schemeClr val="tx2"/>
              </a:solidFill>
            </a:endParaRPr>
          </a:p>
        </p:txBody>
      </p:sp>
      <p:sp>
        <p:nvSpPr>
          <p:cNvPr id="12" name="Speech Bubble: Oval 11">
            <a:extLst>
              <a:ext uri="{FF2B5EF4-FFF2-40B4-BE49-F238E27FC236}">
                <a16:creationId xmlns:a16="http://schemas.microsoft.com/office/drawing/2014/main" xmlns="" id="{3E92297B-2CC6-4322-85F3-A7A1FEA072D8}"/>
              </a:ext>
            </a:extLst>
          </p:cNvPr>
          <p:cNvSpPr/>
          <p:nvPr/>
        </p:nvSpPr>
        <p:spPr>
          <a:xfrm>
            <a:off x="5474905" y="2126675"/>
            <a:ext cx="2594006" cy="805042"/>
          </a:xfrm>
          <a:prstGeom prst="wedgeEllipseCallout">
            <a:avLst>
              <a:gd name="adj1" fmla="val 60593"/>
              <a:gd name="adj2" fmla="val 124553"/>
            </a:avLst>
          </a:prstGeom>
          <a:solidFill>
            <a:schemeClr val="accent4">
              <a:lumMod val="10000"/>
              <a:lumOff val="90000"/>
            </a:schemeClr>
          </a:solidFill>
          <a:ln>
            <a:solidFill>
              <a:schemeClr val="accent4">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002060"/>
                </a:solidFill>
              </a:rPr>
              <a:t>Median annual revenue* </a:t>
            </a:r>
            <a:r>
              <a:rPr lang="en-US" sz="1400" err="1">
                <a:solidFill>
                  <a:srgbClr val="002060"/>
                </a:solidFill>
              </a:rPr>
              <a:t>KSh</a:t>
            </a:r>
            <a:r>
              <a:rPr lang="en-US" sz="1400">
                <a:solidFill>
                  <a:srgbClr val="002060"/>
                </a:solidFill>
              </a:rPr>
              <a:t> 540,000</a:t>
            </a:r>
            <a:endParaRPr lang="x-none" sz="1400">
              <a:solidFill>
                <a:srgbClr val="002060"/>
              </a:solidFill>
            </a:endParaRPr>
          </a:p>
        </p:txBody>
      </p:sp>
      <p:sp>
        <p:nvSpPr>
          <p:cNvPr id="8" name="TextBox 7">
            <a:extLst>
              <a:ext uri="{FF2B5EF4-FFF2-40B4-BE49-F238E27FC236}">
                <a16:creationId xmlns:a16="http://schemas.microsoft.com/office/drawing/2014/main" xmlns="" id="{C5B994CA-6E10-49EE-9CE1-7992247AF921}"/>
              </a:ext>
            </a:extLst>
          </p:cNvPr>
          <p:cNvSpPr txBox="1"/>
          <p:nvPr/>
        </p:nvSpPr>
        <p:spPr>
          <a:xfrm>
            <a:off x="989728" y="5057823"/>
            <a:ext cx="3481335" cy="1431161"/>
          </a:xfrm>
          <a:prstGeom prst="rect">
            <a:avLst/>
          </a:prstGeom>
          <a:solidFill>
            <a:schemeClr val="bg2">
              <a:lumMod val="20000"/>
              <a:lumOff val="80000"/>
            </a:schemeClr>
          </a:solidFill>
        </p:spPr>
        <p:txBody>
          <a:bodyPr wrap="square" rtlCol="0">
            <a:spAutoFit/>
          </a:bodyPr>
          <a:lstStyle/>
          <a:p>
            <a:pPr>
              <a:spcAft>
                <a:spcPts val="600"/>
              </a:spcAft>
              <a:buClr>
                <a:schemeClr val="accent1"/>
              </a:buClr>
            </a:pPr>
            <a:r>
              <a:rPr lang="en-ZA" sz="1200" b="1" dirty="0"/>
              <a:t>Mostly informal</a:t>
            </a:r>
          </a:p>
          <a:p>
            <a:pPr marL="171450" indent="-171450">
              <a:spcAft>
                <a:spcPts val="600"/>
              </a:spcAft>
              <a:buFont typeface="Arial" panose="020B0604020202020204" pitchFamily="34" charset="0"/>
              <a:buChar char="•"/>
            </a:pPr>
            <a:r>
              <a:rPr lang="en-ZA" sz="1200" dirty="0"/>
              <a:t>Tend to operate out of temporary structures/open spaces</a:t>
            </a:r>
          </a:p>
          <a:p>
            <a:pPr marL="171450" indent="-171450">
              <a:spcAft>
                <a:spcPts val="600"/>
              </a:spcAft>
              <a:buFont typeface="Arial" panose="020B0604020202020204" pitchFamily="34" charset="0"/>
              <a:buChar char="•"/>
            </a:pPr>
            <a:r>
              <a:rPr lang="en-ZA" sz="1200" dirty="0"/>
              <a:t>Tend to not pay County permits and are not registered with Companies Registrar</a:t>
            </a:r>
          </a:p>
          <a:p>
            <a:pPr marL="171450" indent="-171450">
              <a:spcAft>
                <a:spcPts val="600"/>
              </a:spcAft>
              <a:buFont typeface="Arial" panose="020B0604020202020204" pitchFamily="34" charset="0"/>
              <a:buChar char="•"/>
            </a:pPr>
            <a:r>
              <a:rPr lang="en-ZA" sz="1200" dirty="0"/>
              <a:t>Rely mostly on informal finance</a:t>
            </a:r>
            <a:endParaRPr lang="x-none" sz="1200" dirty="0"/>
          </a:p>
        </p:txBody>
      </p:sp>
      <p:sp>
        <p:nvSpPr>
          <p:cNvPr id="15" name="TextBox 14">
            <a:extLst>
              <a:ext uri="{FF2B5EF4-FFF2-40B4-BE49-F238E27FC236}">
                <a16:creationId xmlns:a16="http://schemas.microsoft.com/office/drawing/2014/main" xmlns="" id="{E2AFB989-8E86-45BF-B4B7-3587319393A2}"/>
              </a:ext>
            </a:extLst>
          </p:cNvPr>
          <p:cNvSpPr txBox="1"/>
          <p:nvPr/>
        </p:nvSpPr>
        <p:spPr>
          <a:xfrm>
            <a:off x="8837819" y="5057823"/>
            <a:ext cx="3163684" cy="1431161"/>
          </a:xfrm>
          <a:prstGeom prst="rect">
            <a:avLst/>
          </a:prstGeom>
          <a:solidFill>
            <a:schemeClr val="accent5">
              <a:lumMod val="20000"/>
              <a:lumOff val="80000"/>
            </a:schemeClr>
          </a:solidFill>
        </p:spPr>
        <p:txBody>
          <a:bodyPr wrap="square" rtlCol="0">
            <a:spAutoFit/>
          </a:bodyPr>
          <a:lstStyle/>
          <a:p>
            <a:r>
              <a:rPr lang="en-ZA" sz="1200" b="1"/>
              <a:t>Mostly formal</a:t>
            </a:r>
          </a:p>
          <a:p>
            <a:pPr marL="171450" indent="-171450">
              <a:spcAft>
                <a:spcPts val="600"/>
              </a:spcAft>
              <a:buClr>
                <a:schemeClr val="tx1">
                  <a:lumMod val="75000"/>
                  <a:lumOff val="25000"/>
                </a:schemeClr>
              </a:buClr>
              <a:buFont typeface="Arial" panose="020B0604020202020204" pitchFamily="34" charset="0"/>
              <a:buChar char="•"/>
            </a:pPr>
            <a:r>
              <a:rPr lang="en-ZA" sz="1200"/>
              <a:t>Operate out of a permanent premises</a:t>
            </a:r>
          </a:p>
          <a:p>
            <a:pPr marL="171450" indent="-171450">
              <a:spcAft>
                <a:spcPts val="600"/>
              </a:spcAft>
              <a:buClr>
                <a:schemeClr val="tx1">
                  <a:lumMod val="75000"/>
                  <a:lumOff val="25000"/>
                </a:schemeClr>
              </a:buClr>
              <a:buFont typeface="Arial" panose="020B0604020202020204" pitchFamily="34" charset="0"/>
              <a:buChar char="•"/>
            </a:pPr>
            <a:r>
              <a:rPr lang="en-ZA" sz="1200"/>
              <a:t>Registered businesses</a:t>
            </a:r>
          </a:p>
          <a:p>
            <a:pPr marL="171450" indent="-171450">
              <a:spcAft>
                <a:spcPts val="600"/>
              </a:spcAft>
              <a:buClr>
                <a:schemeClr val="tx1">
                  <a:lumMod val="75000"/>
                  <a:lumOff val="25000"/>
                </a:schemeClr>
              </a:buClr>
              <a:buFont typeface="Arial" panose="020B0604020202020204" pitchFamily="34" charset="0"/>
              <a:buChar char="•"/>
            </a:pPr>
            <a:r>
              <a:rPr lang="en-ZA" sz="1200"/>
              <a:t>Use formal finance</a:t>
            </a:r>
          </a:p>
          <a:p>
            <a:pPr marL="171450" indent="-171450">
              <a:spcAft>
                <a:spcPts val="600"/>
              </a:spcAft>
              <a:buClr>
                <a:schemeClr val="tx1">
                  <a:lumMod val="75000"/>
                  <a:lumOff val="25000"/>
                </a:schemeClr>
              </a:buClr>
              <a:buFont typeface="Arial" panose="020B0604020202020204" pitchFamily="34" charset="0"/>
              <a:buChar char="•"/>
            </a:pPr>
            <a:r>
              <a:rPr lang="en-ZA" sz="1200"/>
              <a:t>Have employees with contracted relationships</a:t>
            </a:r>
          </a:p>
        </p:txBody>
      </p:sp>
      <p:sp>
        <p:nvSpPr>
          <p:cNvPr id="17" name="TextBox 16">
            <a:extLst>
              <a:ext uri="{FF2B5EF4-FFF2-40B4-BE49-F238E27FC236}">
                <a16:creationId xmlns:a16="http://schemas.microsoft.com/office/drawing/2014/main" xmlns="" id="{9876A1CE-8E8B-4179-8196-27D135481A4D}"/>
              </a:ext>
            </a:extLst>
          </p:cNvPr>
          <p:cNvSpPr txBox="1"/>
          <p:nvPr/>
        </p:nvSpPr>
        <p:spPr>
          <a:xfrm>
            <a:off x="5529572" y="5092632"/>
            <a:ext cx="3163683" cy="1404000"/>
          </a:xfrm>
          <a:prstGeom prst="rect">
            <a:avLst/>
          </a:prstGeom>
          <a:solidFill>
            <a:schemeClr val="accent4">
              <a:lumMod val="10000"/>
              <a:lumOff val="90000"/>
            </a:schemeClr>
          </a:solidFill>
        </p:spPr>
        <p:txBody>
          <a:bodyPr wrap="square" rtlCol="0">
            <a:spAutoFit/>
          </a:bodyPr>
          <a:lstStyle/>
          <a:p>
            <a:r>
              <a:rPr lang="en-ZA" sz="1200" b="1"/>
              <a:t>In-betweens</a:t>
            </a:r>
          </a:p>
          <a:p>
            <a:pPr marL="171450" indent="-171450">
              <a:spcAft>
                <a:spcPts val="600"/>
              </a:spcAft>
              <a:buClr>
                <a:schemeClr val="accent4">
                  <a:lumMod val="75000"/>
                  <a:lumOff val="25000"/>
                </a:schemeClr>
              </a:buClr>
              <a:buFont typeface="Arial" panose="020B0604020202020204" pitchFamily="34" charset="0"/>
              <a:buChar char="•"/>
            </a:pPr>
            <a:r>
              <a:rPr lang="en-ZA" sz="1200"/>
              <a:t>Tend to operate out of permanent premises</a:t>
            </a:r>
          </a:p>
          <a:p>
            <a:pPr marL="171450" indent="-171450">
              <a:spcAft>
                <a:spcPts val="600"/>
              </a:spcAft>
              <a:buClr>
                <a:schemeClr val="accent4">
                  <a:lumMod val="75000"/>
                  <a:lumOff val="25000"/>
                </a:schemeClr>
              </a:buClr>
              <a:buFont typeface="Arial" panose="020B0604020202020204" pitchFamily="34" charset="0"/>
              <a:buChar char="•"/>
            </a:pPr>
            <a:r>
              <a:rPr lang="en-ZA" sz="1200"/>
              <a:t>Usually have County permit but unlikely to be registered</a:t>
            </a:r>
          </a:p>
          <a:p>
            <a:pPr marL="171450" indent="-171450">
              <a:spcAft>
                <a:spcPts val="600"/>
              </a:spcAft>
              <a:buClr>
                <a:schemeClr val="accent4">
                  <a:lumMod val="75000"/>
                  <a:lumOff val="25000"/>
                </a:schemeClr>
              </a:buClr>
              <a:buFont typeface="Arial" panose="020B0604020202020204" pitchFamily="34" charset="0"/>
              <a:buChar char="•"/>
            </a:pPr>
            <a:r>
              <a:rPr lang="en-ZA" sz="1200"/>
              <a:t>Use both formal and informal finance</a:t>
            </a:r>
          </a:p>
        </p:txBody>
      </p:sp>
      <p:sp>
        <p:nvSpPr>
          <p:cNvPr id="14" name="Speech Bubble: Oval 13">
            <a:extLst>
              <a:ext uri="{FF2B5EF4-FFF2-40B4-BE49-F238E27FC236}">
                <a16:creationId xmlns:a16="http://schemas.microsoft.com/office/drawing/2014/main" xmlns="" id="{B7557232-6C63-4304-BCAE-07DDDD92278C}"/>
              </a:ext>
            </a:extLst>
          </p:cNvPr>
          <p:cNvSpPr/>
          <p:nvPr/>
        </p:nvSpPr>
        <p:spPr>
          <a:xfrm>
            <a:off x="8389692" y="1937176"/>
            <a:ext cx="2836207" cy="795398"/>
          </a:xfrm>
          <a:prstGeom prst="wedgeEllipseCallout">
            <a:avLst>
              <a:gd name="adj1" fmla="val -243"/>
              <a:gd name="adj2" fmla="val 155582"/>
            </a:avLst>
          </a:prstGeom>
          <a:solidFill>
            <a:schemeClr val="accent6">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rPr>
              <a:t>Median annual revenue* </a:t>
            </a:r>
            <a:r>
              <a:rPr lang="en-US" sz="1400" err="1">
                <a:solidFill>
                  <a:schemeClr val="tx1">
                    <a:lumMod val="75000"/>
                    <a:lumOff val="25000"/>
                  </a:schemeClr>
                </a:solidFill>
              </a:rPr>
              <a:t>KSh</a:t>
            </a:r>
            <a:r>
              <a:rPr lang="en-US" sz="1400">
                <a:solidFill>
                  <a:schemeClr val="tx1">
                    <a:lumMod val="75000"/>
                    <a:lumOff val="25000"/>
                  </a:schemeClr>
                </a:solidFill>
              </a:rPr>
              <a:t> 3.6M</a:t>
            </a:r>
            <a:endParaRPr lang="x-none" sz="1400">
              <a:solidFill>
                <a:schemeClr val="tx1">
                  <a:lumMod val="75000"/>
                  <a:lumOff val="25000"/>
                </a:schemeClr>
              </a:solidFill>
            </a:endParaRPr>
          </a:p>
        </p:txBody>
      </p:sp>
      <p:sp>
        <p:nvSpPr>
          <p:cNvPr id="2" name="TextBox 1">
            <a:extLst>
              <a:ext uri="{FF2B5EF4-FFF2-40B4-BE49-F238E27FC236}">
                <a16:creationId xmlns:a16="http://schemas.microsoft.com/office/drawing/2014/main" xmlns="" id="{5F99D165-629A-4A87-AD27-F9DA4123124C}"/>
              </a:ext>
            </a:extLst>
          </p:cNvPr>
          <p:cNvSpPr txBox="1"/>
          <p:nvPr/>
        </p:nvSpPr>
        <p:spPr>
          <a:xfrm>
            <a:off x="897560" y="6596390"/>
            <a:ext cx="7940259" cy="215444"/>
          </a:xfrm>
          <a:prstGeom prst="rect">
            <a:avLst/>
          </a:prstGeom>
          <a:noFill/>
        </p:spPr>
        <p:txBody>
          <a:bodyPr wrap="square" rtlCol="0">
            <a:spAutoFit/>
          </a:bodyPr>
          <a:lstStyle/>
          <a:p>
            <a:r>
              <a:rPr lang="en-ZA" sz="800"/>
              <a:t>Note: *Business revenue likely to be under-reported in survey data</a:t>
            </a:r>
          </a:p>
        </p:txBody>
      </p:sp>
    </p:spTree>
    <p:extLst>
      <p:ext uri="{BB962C8B-B14F-4D97-AF65-F5344CB8AC3E}">
        <p14:creationId xmlns:p14="http://schemas.microsoft.com/office/powerpoint/2010/main" val="3047513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theme/theme1.xml><?xml version="1.0" encoding="utf-8"?>
<a:theme xmlns:a="http://schemas.openxmlformats.org/drawingml/2006/main" name="Blank slide">
  <a:themeElements>
    <a:clrScheme name="71POINT4 V2">
      <a:dk1>
        <a:sysClr val="windowText" lastClr="000000"/>
      </a:dk1>
      <a:lt1>
        <a:srgbClr val="FFFFFF"/>
      </a:lt1>
      <a:dk2>
        <a:srgbClr val="4D4D4D"/>
      </a:dk2>
      <a:lt2>
        <a:srgbClr val="C0C0C0"/>
      </a:lt2>
      <a:accent1>
        <a:srgbClr val="8B0E3A"/>
      </a:accent1>
      <a:accent2>
        <a:srgbClr val="E79C29"/>
      </a:accent2>
      <a:accent3>
        <a:srgbClr val="104332"/>
      </a:accent3>
      <a:accent4>
        <a:srgbClr val="001E28"/>
      </a:accent4>
      <a:accent5>
        <a:srgbClr val="313339"/>
      </a:accent5>
      <a:accent6>
        <a:srgbClr val="909090"/>
      </a:accent6>
      <a:hlink>
        <a:srgbClr val="0E798B"/>
      </a:hlink>
      <a:folHlink>
        <a:srgbClr val="954F72"/>
      </a:folHlink>
    </a:clrScheme>
    <a:fontScheme name="Custom 16">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Cover page">
  <a:themeElements>
    <a:clrScheme name="71POINT4 V2">
      <a:dk1>
        <a:sysClr val="windowText" lastClr="000000"/>
      </a:dk1>
      <a:lt1>
        <a:srgbClr val="FFFFFF"/>
      </a:lt1>
      <a:dk2>
        <a:srgbClr val="4D4D4D"/>
      </a:dk2>
      <a:lt2>
        <a:srgbClr val="C0C0C0"/>
      </a:lt2>
      <a:accent1>
        <a:srgbClr val="8B0E3A"/>
      </a:accent1>
      <a:accent2>
        <a:srgbClr val="E79C29"/>
      </a:accent2>
      <a:accent3>
        <a:srgbClr val="104332"/>
      </a:accent3>
      <a:accent4>
        <a:srgbClr val="001E28"/>
      </a:accent4>
      <a:accent5>
        <a:srgbClr val="313339"/>
      </a:accent5>
      <a:accent6>
        <a:srgbClr val="909090"/>
      </a:accent6>
      <a:hlink>
        <a:srgbClr val="0E798B"/>
      </a:hlink>
      <a:folHlink>
        <a:srgbClr val="954F72"/>
      </a:folHlink>
    </a:clrScheme>
    <a:fontScheme name="Custom 10">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Blank slide">
  <a:themeElements>
    <a:clrScheme name="71POINT4 V2">
      <a:dk1>
        <a:sysClr val="windowText" lastClr="000000"/>
      </a:dk1>
      <a:lt1>
        <a:srgbClr val="FFFFFF"/>
      </a:lt1>
      <a:dk2>
        <a:srgbClr val="4D4D4D"/>
      </a:dk2>
      <a:lt2>
        <a:srgbClr val="C0C0C0"/>
      </a:lt2>
      <a:accent1>
        <a:srgbClr val="8B0E3A"/>
      </a:accent1>
      <a:accent2>
        <a:srgbClr val="E79C29"/>
      </a:accent2>
      <a:accent3>
        <a:srgbClr val="104332"/>
      </a:accent3>
      <a:accent4>
        <a:srgbClr val="001E28"/>
      </a:accent4>
      <a:accent5>
        <a:srgbClr val="313339"/>
      </a:accent5>
      <a:accent6>
        <a:srgbClr val="909090"/>
      </a:accent6>
      <a:hlink>
        <a:srgbClr val="0E798B"/>
      </a:hlink>
      <a:folHlink>
        <a:srgbClr val="954F72"/>
      </a:folHlink>
    </a:clrScheme>
    <a:fontScheme name="Custom 16">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BFF4A47DEA204409CEF0FA10D4DBD56" ma:contentTypeVersion="12" ma:contentTypeDescription="Create a new document." ma:contentTypeScope="" ma:versionID="4af56e6f7e073fa7428a19a3d7a3d413">
  <xsd:schema xmlns:xsd="http://www.w3.org/2001/XMLSchema" xmlns:xs="http://www.w3.org/2001/XMLSchema" xmlns:p="http://schemas.microsoft.com/office/2006/metadata/properties" xmlns:ns2="16130031-ea00-4c5e-b140-6d0d0c8f30b6" xmlns:ns3="685fd050-ea86-4a27-aa36-f0dcb78fcbc2" targetNamespace="http://schemas.microsoft.com/office/2006/metadata/properties" ma:root="true" ma:fieldsID="9dad0050751231ecba6c841acc913fca" ns2:_="" ns3:_="">
    <xsd:import namespace="16130031-ea00-4c5e-b140-6d0d0c8f30b6"/>
    <xsd:import namespace="685fd050-ea86-4a27-aa36-f0dcb78fcbc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130031-ea00-4c5e-b140-6d0d0c8f30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5fd050-ea86-4a27-aa36-f0dcb78fcbc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34A3C0-89D6-4671-BF40-2B0DA8F4660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88B02B6-08D5-4621-862F-B50BA6BC1071}">
  <ds:schemaRefs>
    <ds:schemaRef ds:uri="16130031-ea00-4c5e-b140-6d0d0c8f30b6"/>
    <ds:schemaRef ds:uri="685fd050-ea86-4a27-aa36-f0dcb78fcbc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D092E44-3BE8-426B-9AD5-9BE463CDB2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3390</TotalTime>
  <Words>16335</Words>
  <Application>Microsoft Macintosh PowerPoint</Application>
  <PresentationFormat>Custom</PresentationFormat>
  <Paragraphs>1440</Paragraphs>
  <Slides>82</Slides>
  <Notes>37</Notes>
  <HiddenSlides>0</HiddenSlides>
  <MMClips>0</MMClips>
  <ScaleCrop>false</ScaleCrop>
  <HeadingPairs>
    <vt:vector size="4" baseType="variant">
      <vt:variant>
        <vt:lpstr>Theme</vt:lpstr>
      </vt:variant>
      <vt:variant>
        <vt:i4>3</vt:i4>
      </vt:variant>
      <vt:variant>
        <vt:lpstr>Slide Titles</vt:lpstr>
      </vt:variant>
      <vt:variant>
        <vt:i4>82</vt:i4>
      </vt:variant>
    </vt:vector>
  </HeadingPairs>
  <TitlesOfParts>
    <vt:vector size="85" baseType="lpstr">
      <vt:lpstr>Blank slide</vt:lpstr>
      <vt:lpstr>1_Cover page</vt:lpstr>
      <vt:lpstr>1_Blank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CBD story</dc:title>
  <dc:creator>Amrik Heyer</dc:creator>
  <cp:lastModifiedBy>Nancy Okwengu</cp:lastModifiedBy>
  <cp:revision>37</cp:revision>
  <dcterms:created xsi:type="dcterms:W3CDTF">2020-11-02T14:49:43Z</dcterms:created>
  <dcterms:modified xsi:type="dcterms:W3CDTF">2021-05-17T10:57:58Z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0x0101008BFF4A47DEA204409CEF0FA10D4DBD56</vt:lpwstr>
  </property>
</Properties>
</file>