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JG95T3NtvvHAjjLZ++AC4Pi0S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F07C02E-0D3C-4846-9BE2-83C6DAC1CD75}">
  <a:tblStyle styleId="{CF07C02E-0D3C-4846-9BE2-83C6DAC1CD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01" d="100"/>
          <a:sy n="101" d="100"/>
        </p:scale>
        <p:origin x="-34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0549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f34238bbe_0_3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4" name="Google Shape;164;gaf34238bbe_0_3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f34238bbe_0_4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f34238bbe_0_4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gaf34238bbe_0_4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f34238bbe_0_5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f34238bbe_0_5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8" name="Google Shape;178;gaf34238bbe_0_5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f34238bbe_0_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f34238bbe_0_8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7" name="Google Shape;187;gaf34238bbe_0_8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5a8c50620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5a8c50620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6" name="Google Shape;196;ga5a8c50620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a8c50620_1_2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a8c50620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ga5a8c50620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5a8c50620_1_1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5a8c50620_1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4" name="Google Shape;214;ga5a8c50620_1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eecd52d68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2" name="Google Shape;222;gaeecd52d68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eecd52d68_0_1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eecd52d68_0_1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9" name="Google Shape;229;gaeecd52d68_0_1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eecd52d68_0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eecd52d68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aeecd52d68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eecd52d68_0_4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eecd52d68_0_4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9" name="Google Shape;249;gaeecd52d68_0_4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eecd52d68_0_5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eecd52d68_0_5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7" name="Google Shape;257;gaeecd52d68_0_5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5a8c50620_0_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5a8c50620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ga5a8c50620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5a8c50620_0_1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5a8c50620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2" name="Google Shape;272;ga5a8c50620_0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eecd52d68_0_6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eecd52d68_0_6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9" name="Google Shape;279;gaeecd52d68_0_6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5b6cb60fb_0_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ga5b6cb60fb_0_2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5b6cb60fb_0_3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5b6cb60fb_0_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2" name="Google Shape;292;ga5b6cb60fb_0_3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5b6cb60fb_0_6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5b6cb60fb_0_6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ga5b6cb60fb_0_6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5b6cb60fb_0_9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a5b6cb60fb_0_9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2" name="Google Shape;312;ga5b6cb60fb_0_9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5b6cb60fb_0_8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ga5b6cb60fb_0_8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5b6cb60fb_0_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a5b6cb60fb_0_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5" name="Google Shape;325;ga5b6cb60fb_0_5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5b6cb60fb_0_1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a5b6cb60fb_0_11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1" name="Google Shape;331;ga5b6cb60fb_0_11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5b6cb60fb_0_1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5b6cb60fb_0_1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ga5b6cb60fb_0_12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f34238bbe_0_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2" name="Google Shape;342;gaf34238bbe_0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f34238bbe_0_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f34238bbe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9" name="Google Shape;349;gaf34238bbe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af34238bbe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af34238bbe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7" name="Google Shape;357;gaf34238bbe_0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af34238bbe_0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5" name="Google Shape;365;gaf34238bbe_0_3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eb92d865b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eb92d865b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 name="Google Shape;129;gaeb92d865b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eb92d865b_2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eb92d865b_2_1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1" name="Google Shape;141;gaeb92d865b_2_1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eb92d865b_2_3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eb92d865b_2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3" name="Google Shape;153;gaeb92d865b_2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1"/>
        <p:cNvGrpSpPr/>
        <p:nvPr/>
      </p:nvGrpSpPr>
      <p:grpSpPr>
        <a:xfrm>
          <a:off x="0" y="0"/>
          <a:ext cx="0" cy="0"/>
          <a:chOff x="0" y="0"/>
          <a:chExt cx="0" cy="0"/>
        </a:xfrm>
      </p:grpSpPr>
      <p:sp>
        <p:nvSpPr>
          <p:cNvPr id="22" name="Google Shape;2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018971" y="0"/>
            <a:ext cx="9173029" cy="6858000"/>
          </a:xfrm>
          <a:prstGeom prst="rect">
            <a:avLst/>
          </a:prstGeom>
          <a:noFill/>
          <a:ln>
            <a:noFill/>
          </a:ln>
        </p:spPr>
      </p:pic>
      <p:sp>
        <p:nvSpPr>
          <p:cNvPr id="89" name="Google Shape;89;p1"/>
          <p:cNvSpPr/>
          <p:nvPr/>
        </p:nvSpPr>
        <p:spPr>
          <a:xfrm>
            <a:off x="0" y="0"/>
            <a:ext cx="5689600" cy="6858000"/>
          </a:xfrm>
          <a:prstGeom prst="flowChartDelay">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a:solidFill>
                  <a:schemeClr val="lt1"/>
                </a:solidFill>
                <a:latin typeface="Arial Black"/>
                <a:ea typeface="Arial Black"/>
                <a:cs typeface="Arial Black"/>
                <a:sym typeface="Arial Black"/>
              </a:rPr>
              <a:t>Understanding </a:t>
            </a:r>
            <a:r>
              <a:rPr lang="en-US" sz="3600" b="1" i="0" u="none" strike="noStrike" cap="none" dirty="0" err="1">
                <a:solidFill>
                  <a:schemeClr val="lt1"/>
                </a:solidFill>
                <a:latin typeface="Arial Black"/>
                <a:ea typeface="Arial Black"/>
                <a:cs typeface="Arial Black"/>
                <a:sym typeface="Arial Black"/>
              </a:rPr>
              <a:t>Packhouses</a:t>
            </a:r>
            <a:r>
              <a:rPr lang="en-US" sz="3600" b="1" i="0" u="none" strike="noStrike" cap="none" dirty="0">
                <a:solidFill>
                  <a:schemeClr val="lt1"/>
                </a:solidFill>
                <a:latin typeface="Arial Black"/>
                <a:ea typeface="Arial Black"/>
                <a:cs typeface="Arial Black"/>
                <a:sym typeface="Arial Black"/>
              </a:rPr>
              <a:t>  </a:t>
            </a:r>
            <a:endParaRPr dirty="0"/>
          </a:p>
          <a:p>
            <a:pPr marL="0" marR="0" lvl="0" indent="0" algn="ctr" rtl="0">
              <a:spcBef>
                <a:spcPts val="0"/>
              </a:spcBef>
              <a:spcAft>
                <a:spcPts val="0"/>
              </a:spcAft>
              <a:buNone/>
            </a:pPr>
            <a:endParaRPr sz="3600" b="1" dirty="0">
              <a:solidFill>
                <a:schemeClr val="lt1"/>
              </a:solidFill>
              <a:latin typeface="Arial Black"/>
              <a:ea typeface="Arial Black"/>
              <a:cs typeface="Arial Black"/>
              <a:sym typeface="Arial Black"/>
            </a:endParaRPr>
          </a:p>
          <a:p>
            <a:pPr marL="0" marR="0" lvl="0" indent="0" algn="l" rtl="0">
              <a:spcBef>
                <a:spcPts val="0"/>
              </a:spcBef>
              <a:spcAft>
                <a:spcPts val="0"/>
              </a:spcAft>
              <a:buNone/>
            </a:pPr>
            <a:r>
              <a:rPr lang="en-US" sz="2400" dirty="0">
                <a:solidFill>
                  <a:schemeClr val="lt1"/>
                </a:solidFill>
                <a:latin typeface="Calibri"/>
                <a:ea typeface="Calibri"/>
                <a:cs typeface="Calibri"/>
                <a:sym typeface="Calibri"/>
              </a:rPr>
              <a:t>	</a:t>
            </a:r>
            <a:r>
              <a:rPr lang="en-US" sz="2200" dirty="0">
                <a:solidFill>
                  <a:schemeClr val="lt1"/>
                </a:solidFill>
                <a:latin typeface="Calibri"/>
                <a:ea typeface="Calibri"/>
                <a:cs typeface="Calibri"/>
                <a:sym typeface="Calibri"/>
              </a:rPr>
              <a:t>Changes since November	2019 </a:t>
            </a:r>
            <a:endParaRPr dirty="0"/>
          </a:p>
          <a:p>
            <a:pPr marL="0" marR="0" lvl="0" indent="0" algn="l" rtl="0">
              <a:spcBef>
                <a:spcPts val="0"/>
              </a:spcBef>
              <a:spcAft>
                <a:spcPts val="0"/>
              </a:spcAft>
              <a:buNone/>
            </a:pPr>
            <a:r>
              <a:rPr lang="en-US" sz="2200" dirty="0">
                <a:solidFill>
                  <a:schemeClr val="lt1"/>
                </a:solidFill>
                <a:latin typeface="Calibri"/>
                <a:ea typeface="Calibri"/>
                <a:cs typeface="Calibri"/>
                <a:sym typeface="Calibri"/>
              </a:rPr>
              <a:t>	Impact of Covid-19</a:t>
            </a:r>
            <a:endParaRPr dirty="0"/>
          </a:p>
          <a:p>
            <a:pPr marL="0" marR="0" lvl="0" indent="0" algn="ctr" rtl="0">
              <a:spcBef>
                <a:spcPts val="0"/>
              </a:spcBef>
              <a:spcAft>
                <a:spcPts val="0"/>
              </a:spcAft>
              <a:buNone/>
            </a:pPr>
            <a:endParaRPr sz="3600" b="1" dirty="0">
              <a:solidFill>
                <a:schemeClr val="lt1"/>
              </a:solidFill>
              <a:latin typeface="Arial Black"/>
              <a:ea typeface="Arial Black"/>
              <a:cs typeface="Arial Black"/>
              <a:sym typeface="Arial Black"/>
            </a:endParaRPr>
          </a:p>
          <a:p>
            <a:pPr marL="0" marR="0" lvl="0" indent="0" algn="ctr" rtl="0">
              <a:spcBef>
                <a:spcPts val="0"/>
              </a:spcBef>
              <a:spcAft>
                <a:spcPts val="0"/>
              </a:spcAft>
              <a:buNone/>
            </a:pPr>
            <a:endParaRPr sz="3600" b="1" dirty="0">
              <a:solidFill>
                <a:schemeClr val="lt1"/>
              </a:solidFill>
              <a:latin typeface="Arial Black"/>
              <a:ea typeface="Arial Black"/>
              <a:cs typeface="Arial Black"/>
              <a:sym typeface="Arial Black"/>
            </a:endParaRPr>
          </a:p>
          <a:p>
            <a:pPr marL="0" marR="0" lvl="0" indent="0" algn="ctr" rtl="0">
              <a:spcBef>
                <a:spcPts val="0"/>
              </a:spcBef>
              <a:spcAft>
                <a:spcPts val="0"/>
              </a:spcAft>
              <a:buNone/>
            </a:pPr>
            <a:r>
              <a:rPr lang="en-US" sz="2400" b="1" dirty="0">
                <a:solidFill>
                  <a:schemeClr val="lt1"/>
                </a:solidFill>
                <a:latin typeface="Arial Black"/>
                <a:ea typeface="Arial Black"/>
                <a:cs typeface="Arial Black"/>
                <a:sym typeface="Arial Black"/>
              </a:rPr>
              <a:t>November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af34238bbe_0_35"/>
          <p:cNvSpPr txBox="1"/>
          <p:nvPr/>
        </p:nvSpPr>
        <p:spPr>
          <a:xfrm>
            <a:off x="287250" y="3716250"/>
            <a:ext cx="4218900" cy="259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Changes in quantifiable measures</a:t>
            </a:r>
            <a:endParaRPr/>
          </a:p>
        </p:txBody>
      </p:sp>
      <p:pic>
        <p:nvPicPr>
          <p:cNvPr id="167" name="Google Shape;167;gaf34238bbe_0_35"/>
          <p:cNvPicPr preferRelativeResize="0"/>
          <p:nvPr/>
        </p:nvPicPr>
        <p:blipFill>
          <a:blip r:embed="rId3">
            <a:alphaModFix/>
          </a:blip>
          <a:stretch>
            <a:fillRect/>
          </a:stretch>
        </p:blipFill>
        <p:spPr>
          <a:xfrm>
            <a:off x="5971725" y="0"/>
            <a:ext cx="622027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af34238bbe_0_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The observation period is much shorter for the 2020 data collection period  therefore the focus is to compare averages </a:t>
            </a:r>
            <a:endParaRPr/>
          </a:p>
        </p:txBody>
      </p:sp>
      <p:sp>
        <p:nvSpPr>
          <p:cNvPr id="174" name="Google Shape;174;gaf34238bbe_0_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t>2019; (Aug 28 – Sept 30); with a 30 days tracking of quantitative data</a:t>
            </a:r>
            <a:endParaRPr/>
          </a:p>
          <a:p>
            <a:pPr marL="0" lvl="0" indent="0" algn="l" rtl="0">
              <a:lnSpc>
                <a:spcPct val="115000"/>
              </a:lnSpc>
              <a:spcBef>
                <a:spcPts val="1200"/>
              </a:spcBef>
              <a:spcAft>
                <a:spcPts val="0"/>
              </a:spcAft>
              <a:buNone/>
            </a:pPr>
            <a:r>
              <a:rPr lang="en-US"/>
              <a:t>2020; (Sept 28 – Oct 6); with less than 10 days tracking of quantitative data.</a:t>
            </a:r>
            <a:endParaRPr/>
          </a:p>
          <a:p>
            <a:pPr marL="0" lvl="0" indent="0" algn="l" rtl="0">
              <a:lnSpc>
                <a:spcPct val="115000"/>
              </a:lnSpc>
              <a:spcBef>
                <a:spcPts val="1200"/>
              </a:spcBef>
              <a:spcAft>
                <a:spcPts val="0"/>
              </a:spcAft>
              <a:buNone/>
            </a:pPr>
            <a:r>
              <a:rPr lang="en-US"/>
              <a:t>We compare averages from both periods. We use per day or per kg metrics to ensure comparability across periods. </a:t>
            </a:r>
            <a:endParaRPr/>
          </a:p>
          <a:p>
            <a:pPr marL="0" lvl="0" indent="0" algn="l" rtl="0">
              <a:spcBef>
                <a:spcPts val="12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af34238bbe_0_51"/>
          <p:cNvSpPr txBox="1">
            <a:spLocks noGrp="1"/>
          </p:cNvSpPr>
          <p:nvPr>
            <p:ph type="title"/>
          </p:nvPr>
        </p:nvSpPr>
        <p:spPr>
          <a:xfrm>
            <a:off x="261450" y="-211000"/>
            <a:ext cx="10515600" cy="96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Purchase price (Ksh) per Kg</a:t>
            </a:r>
            <a:endParaRPr/>
          </a:p>
        </p:txBody>
      </p:sp>
      <p:graphicFrame>
        <p:nvGraphicFramePr>
          <p:cNvPr id="181" name="Google Shape;181;gaf34238bbe_0_51"/>
          <p:cNvGraphicFramePr/>
          <p:nvPr/>
        </p:nvGraphicFramePr>
        <p:xfrm>
          <a:off x="636950" y="694250"/>
          <a:ext cx="4084625" cy="3621438"/>
        </p:xfrm>
        <a:graphic>
          <a:graphicData uri="http://schemas.openxmlformats.org/drawingml/2006/table">
            <a:tbl>
              <a:tblPr>
                <a:noFill/>
                <a:tableStyleId>{CF07C02E-0D3C-4846-9BE2-83C6DAC1CD75}</a:tableStyleId>
              </a:tblPr>
              <a:tblGrid>
                <a:gridCol w="1289525">
                  <a:extLst>
                    <a:ext uri="{9D8B030D-6E8A-4147-A177-3AD203B41FA5}">
                      <a16:colId xmlns:a16="http://schemas.microsoft.com/office/drawing/2014/main" xmlns="" val="20000"/>
                    </a:ext>
                  </a:extLst>
                </a:gridCol>
                <a:gridCol w="803100">
                  <a:extLst>
                    <a:ext uri="{9D8B030D-6E8A-4147-A177-3AD203B41FA5}">
                      <a16:colId xmlns:a16="http://schemas.microsoft.com/office/drawing/2014/main" xmlns="" val="20001"/>
                    </a:ext>
                  </a:extLst>
                </a:gridCol>
                <a:gridCol w="954050">
                  <a:extLst>
                    <a:ext uri="{9D8B030D-6E8A-4147-A177-3AD203B41FA5}">
                      <a16:colId xmlns:a16="http://schemas.microsoft.com/office/drawing/2014/main" xmlns="" val="20002"/>
                    </a:ext>
                  </a:extLst>
                </a:gridCol>
                <a:gridCol w="1037950">
                  <a:extLst>
                    <a:ext uri="{9D8B030D-6E8A-4147-A177-3AD203B41FA5}">
                      <a16:colId xmlns:a16="http://schemas.microsoft.com/office/drawing/2014/main" xmlns="" val="20003"/>
                    </a:ext>
                  </a:extLst>
                </a:gridCol>
              </a:tblGrid>
              <a:tr h="844475">
                <a:tc rowSpan="2">
                  <a:txBody>
                    <a:bodyPr/>
                    <a:lstStyle/>
                    <a:p>
                      <a:pPr marL="0" lvl="0" indent="0" algn="l" rtl="0">
                        <a:spcBef>
                          <a:spcPts val="0"/>
                        </a:spcBef>
                        <a:spcAft>
                          <a:spcPts val="0"/>
                        </a:spcAft>
                        <a:buNone/>
                      </a:pPr>
                      <a:r>
                        <a:rPr lang="en-US" b="1"/>
                        <a:t>Packhouse </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3F3F3"/>
                    </a:solidFill>
                  </a:tcPr>
                </a:tc>
                <a:tc gridSpan="3">
                  <a:txBody>
                    <a:bodyPr/>
                    <a:lstStyle/>
                    <a:p>
                      <a:pPr marL="0" lvl="0" indent="0" algn="l" rtl="0">
                        <a:spcBef>
                          <a:spcPts val="0"/>
                        </a:spcBef>
                        <a:spcAft>
                          <a:spcPts val="0"/>
                        </a:spcAft>
                        <a:buNone/>
                      </a:pPr>
                      <a:r>
                        <a:rPr lang="en-US" sz="2300" b="1">
                          <a:solidFill>
                            <a:schemeClr val="dk1"/>
                          </a:solidFill>
                          <a:latin typeface="Calibri"/>
                          <a:ea typeface="Calibri"/>
                          <a:cs typeface="Calibri"/>
                          <a:sym typeface="Calibri"/>
                        </a:rPr>
                        <a:t>Purchase price (Ksh) per kg</a:t>
                      </a:r>
                      <a:endParaRPr sz="25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0625">
                <a:tc vMerge="1">
                  <a:txBody>
                    <a:bodyPr/>
                    <a:lstStyle/>
                    <a:p>
                      <a:endParaRPr lang="en-US"/>
                    </a:p>
                  </a:txBody>
                  <a:tcPr/>
                </a:tc>
                <a:tc>
                  <a:txBody>
                    <a:bodyPr/>
                    <a:lstStyle/>
                    <a:p>
                      <a:pPr marL="0" lvl="0" indent="0" algn="r" rtl="0">
                        <a:lnSpc>
                          <a:spcPct val="115000"/>
                        </a:lnSpc>
                        <a:spcBef>
                          <a:spcPts val="0"/>
                        </a:spcBef>
                        <a:spcAft>
                          <a:spcPts val="0"/>
                        </a:spcAft>
                        <a:buNone/>
                      </a:pPr>
                      <a:r>
                        <a:rPr lang="en-US" b="1"/>
                        <a:t>2019</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US" b="1"/>
                        <a:t>2020</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b="1"/>
                        <a:t>% change </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xmlns="" val="10001"/>
                  </a:ext>
                </a:extLst>
              </a:tr>
              <a:tr h="572650">
                <a:tc>
                  <a:txBody>
                    <a:bodyPr/>
                    <a:lstStyle/>
                    <a:p>
                      <a:pPr marL="0" lvl="0" indent="0" algn="l" rtl="0">
                        <a:spcBef>
                          <a:spcPts val="0"/>
                        </a:spcBef>
                        <a:spcAft>
                          <a:spcPts val="0"/>
                        </a:spcAft>
                        <a:buNone/>
                      </a:pPr>
                      <a:r>
                        <a:rPr lang="en-US"/>
                        <a:t>Mangoes </a:t>
                      </a:r>
                      <a:endParaRPr/>
                    </a:p>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12.7</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5.67</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solidFill>
                            <a:srgbClr val="FF0000"/>
                          </a:solidFill>
                        </a:rPr>
                        <a:t>-55%</a:t>
                      </a:r>
                      <a:endParaRPr b="1">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572650">
                <a:tc>
                  <a:txBody>
                    <a:bodyPr/>
                    <a:lstStyle/>
                    <a:p>
                      <a:pPr marL="0" lvl="0" indent="0" algn="l" rtl="0">
                        <a:spcBef>
                          <a:spcPts val="0"/>
                        </a:spcBef>
                        <a:spcAft>
                          <a:spcPts val="0"/>
                        </a:spcAft>
                        <a:buNone/>
                      </a:pPr>
                      <a:r>
                        <a:rPr lang="en-US"/>
                        <a:t>Melons</a:t>
                      </a:r>
                      <a:endParaRPr/>
                    </a:p>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10.33</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17.81</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+72%</a:t>
                      </a:r>
                      <a:endParaRPr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572650">
                <a:tc>
                  <a:txBody>
                    <a:bodyPr/>
                    <a:lstStyle/>
                    <a:p>
                      <a:pPr marL="0" lvl="0" indent="0" algn="l" rtl="0">
                        <a:spcBef>
                          <a:spcPts val="0"/>
                        </a:spcBef>
                        <a:spcAft>
                          <a:spcPts val="0"/>
                        </a:spcAft>
                        <a:buNone/>
                      </a:pPr>
                      <a:r>
                        <a:rPr lang="en-US"/>
                        <a:t>Onions </a:t>
                      </a:r>
                      <a:endParaRPr/>
                    </a:p>
                    <a:p>
                      <a:pPr marL="0" lvl="0" indent="0" algn="l" rtl="0">
                        <a:spcBef>
                          <a:spcPts val="0"/>
                        </a:spcBef>
                        <a:spcAft>
                          <a:spcPts val="0"/>
                        </a:spcAft>
                        <a:buNone/>
                      </a:pP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26.74</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23.93</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-11%</a:t>
                      </a:r>
                      <a:endParaRPr b="1">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409550">
                <a:tc>
                  <a:txBody>
                    <a:bodyPr/>
                    <a:lstStyle/>
                    <a:p>
                      <a:pPr marL="0" lvl="0" indent="0" algn="l" rtl="0">
                        <a:spcBef>
                          <a:spcPts val="0"/>
                        </a:spcBef>
                        <a:spcAft>
                          <a:spcPts val="0"/>
                        </a:spcAft>
                        <a:buNone/>
                      </a:pPr>
                      <a:r>
                        <a:rPr lang="en-US"/>
                        <a:t>Tomatoes </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11.29</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9.52</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-16%</a:t>
                      </a:r>
                      <a:endParaRPr b="1">
                        <a:solidFill>
                          <a:srgbClr val="FF0000"/>
                        </a:solidFill>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182" name="Google Shape;182;gaf34238bbe_0_51"/>
          <p:cNvSpPr txBox="1"/>
          <p:nvPr/>
        </p:nvSpPr>
        <p:spPr>
          <a:xfrm>
            <a:off x="261450" y="4737775"/>
            <a:ext cx="11669100" cy="1923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US" sz="1700">
                <a:solidFill>
                  <a:schemeClr val="dk1"/>
                </a:solidFill>
              </a:rPr>
              <a:t>The average purchase price of mangoes has dropped precipitiously from 12.7 Ksh/kg to 5.7 Ksh/kg while the average purchase price of melons has increased from 10.3 to 17.8. </a:t>
            </a:r>
            <a:endParaRPr sz="1700">
              <a:solidFill>
                <a:schemeClr val="dk1"/>
              </a:solidFill>
            </a:endParaRPr>
          </a:p>
          <a:p>
            <a:pPr marL="457200" lvl="0" indent="-336550" algn="l" rtl="0">
              <a:spcBef>
                <a:spcPts val="0"/>
              </a:spcBef>
              <a:spcAft>
                <a:spcPts val="0"/>
              </a:spcAft>
              <a:buClr>
                <a:schemeClr val="dk1"/>
              </a:buClr>
              <a:buSzPts val="1700"/>
              <a:buChar char="➔"/>
            </a:pPr>
            <a:r>
              <a:rPr lang="en-US" sz="1700">
                <a:solidFill>
                  <a:schemeClr val="dk1"/>
                </a:solidFill>
              </a:rPr>
              <a:t>Purchase prices of onions and tomatoes have not changed appreciably</a:t>
            </a:r>
            <a:endParaRPr sz="1700">
              <a:solidFill>
                <a:schemeClr val="dk1"/>
              </a:solidFill>
            </a:endParaRPr>
          </a:p>
          <a:p>
            <a:pPr marL="457200" lvl="0" indent="-336550" algn="l" rtl="0">
              <a:spcBef>
                <a:spcPts val="0"/>
              </a:spcBef>
              <a:spcAft>
                <a:spcPts val="0"/>
              </a:spcAft>
              <a:buClr>
                <a:schemeClr val="dk1"/>
              </a:buClr>
              <a:buSzPts val="1700"/>
              <a:buChar char="➔"/>
            </a:pPr>
            <a:r>
              <a:rPr lang="en-US" sz="1700">
                <a:solidFill>
                  <a:schemeClr val="dk1"/>
                </a:solidFill>
              </a:rPr>
              <a:t>Demand for both mangoes and melons has fallen, so price changes must have something to do with broker organization or supply upstream</a:t>
            </a:r>
            <a:endParaRPr sz="1700">
              <a:solidFill>
                <a:schemeClr val="dk1"/>
              </a:solidFill>
            </a:endParaRPr>
          </a:p>
        </p:txBody>
      </p:sp>
      <p:pic>
        <p:nvPicPr>
          <p:cNvPr id="183" name="Google Shape;183;gaf34238bbe_0_51"/>
          <p:cNvPicPr preferRelativeResize="0"/>
          <p:nvPr/>
        </p:nvPicPr>
        <p:blipFill>
          <a:blip r:embed="rId3">
            <a:alphaModFix/>
          </a:blip>
          <a:stretch>
            <a:fillRect/>
          </a:stretch>
        </p:blipFill>
        <p:spPr>
          <a:xfrm>
            <a:off x="4873975" y="359475"/>
            <a:ext cx="6839599" cy="4225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gaf34238bbe_0_82"/>
          <p:cNvGraphicFramePr/>
          <p:nvPr/>
        </p:nvGraphicFramePr>
        <p:xfrm>
          <a:off x="453700" y="637875"/>
          <a:ext cx="5170400" cy="3553958"/>
        </p:xfrm>
        <a:graphic>
          <a:graphicData uri="http://schemas.openxmlformats.org/drawingml/2006/table">
            <a:tbl>
              <a:tblPr>
                <a:noFill/>
                <a:tableStyleId>{CF07C02E-0D3C-4846-9BE2-83C6DAC1CD75}</a:tableStyleId>
              </a:tblPr>
              <a:tblGrid>
                <a:gridCol w="1710875">
                  <a:extLst>
                    <a:ext uri="{9D8B030D-6E8A-4147-A177-3AD203B41FA5}">
                      <a16:colId xmlns:a16="http://schemas.microsoft.com/office/drawing/2014/main" xmlns="" val="20000"/>
                    </a:ext>
                  </a:extLst>
                </a:gridCol>
                <a:gridCol w="1086000">
                  <a:extLst>
                    <a:ext uri="{9D8B030D-6E8A-4147-A177-3AD203B41FA5}">
                      <a16:colId xmlns:a16="http://schemas.microsoft.com/office/drawing/2014/main" xmlns="" val="20001"/>
                    </a:ext>
                  </a:extLst>
                </a:gridCol>
                <a:gridCol w="1085975">
                  <a:extLst>
                    <a:ext uri="{9D8B030D-6E8A-4147-A177-3AD203B41FA5}">
                      <a16:colId xmlns:a16="http://schemas.microsoft.com/office/drawing/2014/main" xmlns="" val="20002"/>
                    </a:ext>
                  </a:extLst>
                </a:gridCol>
                <a:gridCol w="1287550">
                  <a:extLst>
                    <a:ext uri="{9D8B030D-6E8A-4147-A177-3AD203B41FA5}">
                      <a16:colId xmlns:a16="http://schemas.microsoft.com/office/drawing/2014/main" xmlns="" val="20003"/>
                    </a:ext>
                  </a:extLst>
                </a:gridCol>
              </a:tblGrid>
              <a:tr h="463325">
                <a:tc rowSpan="2">
                  <a:txBody>
                    <a:bodyPr/>
                    <a:lstStyle/>
                    <a:p>
                      <a:pPr marL="0" lvl="0" indent="0" algn="l" rtl="0">
                        <a:spcBef>
                          <a:spcPts val="0"/>
                        </a:spcBef>
                        <a:spcAft>
                          <a:spcPts val="0"/>
                        </a:spcAft>
                        <a:buNone/>
                      </a:pPr>
                      <a:r>
                        <a:rPr lang="en-US" sz="1800" b="1"/>
                        <a:t>Packhouse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gridSpan="3">
                  <a:txBody>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Expenses per  kg</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64800">
                <a:tc vMerge="1">
                  <a:txBody>
                    <a:bodyPr/>
                    <a:lstStyle/>
                    <a:p>
                      <a:endParaRPr lang="en-US"/>
                    </a:p>
                  </a:txBody>
                  <a:tcPr/>
                </a:tc>
                <a:tc>
                  <a:txBody>
                    <a:bodyPr/>
                    <a:lstStyle/>
                    <a:p>
                      <a:pPr marL="0" lvl="0" indent="0" algn="r" rtl="0">
                        <a:lnSpc>
                          <a:spcPct val="115000"/>
                        </a:lnSpc>
                        <a:spcBef>
                          <a:spcPts val="0"/>
                        </a:spcBef>
                        <a:spcAft>
                          <a:spcPts val="0"/>
                        </a:spcAft>
                        <a:buNone/>
                      </a:pPr>
                      <a:r>
                        <a:rPr lang="en-US" sz="1800" b="1"/>
                        <a:t>2019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US" sz="1800" b="1"/>
                        <a:t>2020</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a:t>% change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xmlns="" val="10001"/>
                  </a:ext>
                </a:extLst>
              </a:tr>
              <a:tr h="620275">
                <a:tc>
                  <a:txBody>
                    <a:bodyPr/>
                    <a:lstStyle/>
                    <a:p>
                      <a:pPr marL="0" lvl="0" indent="0" algn="l" rtl="0">
                        <a:spcBef>
                          <a:spcPts val="0"/>
                        </a:spcBef>
                        <a:spcAft>
                          <a:spcPts val="0"/>
                        </a:spcAft>
                        <a:buNone/>
                      </a:pPr>
                      <a:r>
                        <a:rPr lang="en-US" sz="1800"/>
                        <a:t>Mangoes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7.44</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3.09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en-US" sz="1800" b="1">
                          <a:solidFill>
                            <a:srgbClr val="FF0000"/>
                          </a:solidFill>
                        </a:rPr>
                        <a:t>-58%</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620275">
                <a:tc>
                  <a:txBody>
                    <a:bodyPr/>
                    <a:lstStyle/>
                    <a:p>
                      <a:pPr marL="0" lvl="0" indent="0" algn="l" rtl="0">
                        <a:spcBef>
                          <a:spcPts val="0"/>
                        </a:spcBef>
                        <a:spcAft>
                          <a:spcPts val="0"/>
                        </a:spcAft>
                        <a:buNone/>
                      </a:pPr>
                      <a:r>
                        <a:rPr lang="en-US" sz="1800"/>
                        <a:t>Melons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4.29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3.11</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en-US" sz="1800" b="1"/>
                        <a:t>-28%</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687425">
                <a:tc>
                  <a:txBody>
                    <a:bodyPr/>
                    <a:lstStyle/>
                    <a:p>
                      <a:pPr marL="0" lvl="0" indent="0" algn="l" rtl="0">
                        <a:spcBef>
                          <a:spcPts val="0"/>
                        </a:spcBef>
                        <a:spcAft>
                          <a:spcPts val="0"/>
                        </a:spcAft>
                        <a:buNone/>
                      </a:pPr>
                      <a:r>
                        <a:rPr lang="en-US" sz="1800"/>
                        <a:t>Onions </a:t>
                      </a:r>
                      <a:endParaRPr sz="1800"/>
                    </a:p>
                    <a:p>
                      <a:pPr marL="0" lvl="0" indent="0" algn="l" rtl="0">
                        <a:spcBef>
                          <a:spcPts val="0"/>
                        </a:spcBef>
                        <a:spcAft>
                          <a:spcPts val="0"/>
                        </a:spcAft>
                        <a:buNone/>
                      </a:pP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9.09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7.27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en-US" sz="1800" b="1"/>
                        <a:t>-20%</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620275">
                <a:tc>
                  <a:txBody>
                    <a:bodyPr/>
                    <a:lstStyle/>
                    <a:p>
                      <a:pPr marL="0" lvl="0" indent="0" algn="l" rtl="0">
                        <a:spcBef>
                          <a:spcPts val="0"/>
                        </a:spcBef>
                        <a:spcAft>
                          <a:spcPts val="0"/>
                        </a:spcAft>
                        <a:buNone/>
                      </a:pPr>
                      <a:r>
                        <a:rPr lang="en-US" sz="1800"/>
                        <a:t>Tomatoes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4.59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4.08</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en-US" sz="1800" b="1"/>
                        <a:t>-11%</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190" name="Google Shape;190;gaf34238bbe_0_82"/>
          <p:cNvSpPr txBox="1">
            <a:spLocks noGrp="1"/>
          </p:cNvSpPr>
          <p:nvPr>
            <p:ph type="title"/>
          </p:nvPr>
        </p:nvSpPr>
        <p:spPr>
          <a:xfrm>
            <a:off x="553325" y="0"/>
            <a:ext cx="10515600" cy="591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Expenses per kg (Ksh)</a:t>
            </a:r>
            <a:endParaRPr sz="2200" b="1">
              <a:solidFill>
                <a:srgbClr val="203864"/>
              </a:solidFill>
              <a:latin typeface="Arial Black"/>
              <a:ea typeface="Arial Black"/>
              <a:cs typeface="Arial Black"/>
              <a:sym typeface="Arial Black"/>
            </a:endParaRPr>
          </a:p>
        </p:txBody>
      </p:sp>
      <p:sp>
        <p:nvSpPr>
          <p:cNvPr id="191" name="Google Shape;191;gaf34238bbe_0_82"/>
          <p:cNvSpPr txBox="1"/>
          <p:nvPr/>
        </p:nvSpPr>
        <p:spPr>
          <a:xfrm>
            <a:off x="221550" y="4502200"/>
            <a:ext cx="11748900" cy="2220000"/>
          </a:xfrm>
          <a:prstGeom prst="rect">
            <a:avLst/>
          </a:prstGeom>
          <a:noFill/>
          <a:ln>
            <a:noFill/>
          </a:ln>
        </p:spPr>
        <p:txBody>
          <a:bodyPr spcFirstLastPara="1" wrap="square" lIns="91425" tIns="91425" rIns="91425" bIns="91425" anchor="t" anchorCtr="0">
            <a:noAutofit/>
          </a:bodyPr>
          <a:lstStyle/>
          <a:p>
            <a:pPr marL="457200" lvl="0" indent="-330200" algn="just" rtl="0">
              <a:lnSpc>
                <a:spcPct val="107000"/>
              </a:lnSpc>
              <a:spcBef>
                <a:spcPts val="1200"/>
              </a:spcBef>
              <a:spcAft>
                <a:spcPts val="0"/>
              </a:spcAft>
              <a:buSzPts val="1600"/>
              <a:buChar char="➔"/>
            </a:pPr>
            <a:r>
              <a:rPr lang="en-US" sz="1600" dirty="0"/>
              <a:t>Lot expenses (transport, loading, unloading, and packing) have held relatively steady with slight decline across the board. </a:t>
            </a:r>
            <a:endParaRPr sz="1600" dirty="0"/>
          </a:p>
          <a:p>
            <a:pPr marL="457200" lvl="0" indent="-330200" algn="just" rtl="0">
              <a:lnSpc>
                <a:spcPct val="107000"/>
              </a:lnSpc>
              <a:spcBef>
                <a:spcPts val="0"/>
              </a:spcBef>
              <a:spcAft>
                <a:spcPts val="0"/>
              </a:spcAft>
              <a:buSzPts val="1600"/>
              <a:buChar char="➔"/>
            </a:pPr>
            <a:r>
              <a:rPr lang="en-US" sz="1600" dirty="0"/>
              <a:t>Mangoes are the exception– we see a significant decrease in lot expense costs. We are not sure why this is. It could be because the mango market overall has dramatically declined; although, we do not see a decrease in melon lot expenses despite similar decline in demand for melons. </a:t>
            </a:r>
            <a:endParaRPr sz="1600" dirty="0"/>
          </a:p>
          <a:p>
            <a:pPr marL="457200" lvl="0" indent="-330200" algn="just" rtl="0">
              <a:lnSpc>
                <a:spcPct val="107000"/>
              </a:lnSpc>
              <a:spcBef>
                <a:spcPts val="0"/>
              </a:spcBef>
              <a:spcAft>
                <a:spcPts val="0"/>
              </a:spcAft>
              <a:buSzPts val="1600"/>
              <a:buChar char="➔"/>
            </a:pPr>
            <a:r>
              <a:rPr lang="en-US" sz="1600" dirty="0"/>
              <a:t>This could also be related to the fact that Mango Packhouse is using a diﬀerent and unique broker– a powerful broker in </a:t>
            </a:r>
            <a:r>
              <a:rPr lang="en-US" sz="1600" dirty="0" err="1"/>
              <a:t>Marakwet</a:t>
            </a:r>
            <a:r>
              <a:rPr lang="en-US" sz="1600" dirty="0"/>
              <a:t> who has apparently consolidated control over much of the mango brokerage in the region.</a:t>
            </a:r>
            <a:endParaRPr sz="1600" dirty="0"/>
          </a:p>
        </p:txBody>
      </p:sp>
      <p:pic>
        <p:nvPicPr>
          <p:cNvPr id="192" name="Google Shape;192;gaf34238bbe_0_82"/>
          <p:cNvPicPr preferRelativeResize="0"/>
          <p:nvPr/>
        </p:nvPicPr>
        <p:blipFill>
          <a:blip r:embed="rId3">
            <a:alphaModFix/>
          </a:blip>
          <a:stretch>
            <a:fillRect/>
          </a:stretch>
        </p:blipFill>
        <p:spPr>
          <a:xfrm>
            <a:off x="5680875" y="536600"/>
            <a:ext cx="6511124" cy="4022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198" name="Google Shape;198;ga5a8c50620_1_0"/>
          <p:cNvGraphicFramePr/>
          <p:nvPr/>
        </p:nvGraphicFramePr>
        <p:xfrm>
          <a:off x="453700" y="637875"/>
          <a:ext cx="5412525" cy="3715833"/>
        </p:xfrm>
        <a:graphic>
          <a:graphicData uri="http://schemas.openxmlformats.org/drawingml/2006/table">
            <a:tbl>
              <a:tblPr>
                <a:noFill/>
                <a:tableStyleId>{CF07C02E-0D3C-4846-9BE2-83C6DAC1CD75}</a:tableStyleId>
              </a:tblPr>
              <a:tblGrid>
                <a:gridCol w="1791000">
                  <a:extLst>
                    <a:ext uri="{9D8B030D-6E8A-4147-A177-3AD203B41FA5}">
                      <a16:colId xmlns:a16="http://schemas.microsoft.com/office/drawing/2014/main" xmlns="" val="20000"/>
                    </a:ext>
                  </a:extLst>
                </a:gridCol>
                <a:gridCol w="1136850">
                  <a:extLst>
                    <a:ext uri="{9D8B030D-6E8A-4147-A177-3AD203B41FA5}">
                      <a16:colId xmlns:a16="http://schemas.microsoft.com/office/drawing/2014/main" xmlns="" val="20001"/>
                    </a:ext>
                  </a:extLst>
                </a:gridCol>
                <a:gridCol w="1136825">
                  <a:extLst>
                    <a:ext uri="{9D8B030D-6E8A-4147-A177-3AD203B41FA5}">
                      <a16:colId xmlns:a16="http://schemas.microsoft.com/office/drawing/2014/main" xmlns="" val="20002"/>
                    </a:ext>
                  </a:extLst>
                </a:gridCol>
                <a:gridCol w="1347850">
                  <a:extLst>
                    <a:ext uri="{9D8B030D-6E8A-4147-A177-3AD203B41FA5}">
                      <a16:colId xmlns:a16="http://schemas.microsoft.com/office/drawing/2014/main" xmlns="" val="20003"/>
                    </a:ext>
                  </a:extLst>
                </a:gridCol>
              </a:tblGrid>
              <a:tr h="495600">
                <a:tc rowSpan="2">
                  <a:txBody>
                    <a:bodyPr/>
                    <a:lstStyle/>
                    <a:p>
                      <a:pPr marL="0" lvl="0" indent="0" algn="l" rtl="0">
                        <a:spcBef>
                          <a:spcPts val="0"/>
                        </a:spcBef>
                        <a:spcAft>
                          <a:spcPts val="0"/>
                        </a:spcAft>
                        <a:buNone/>
                      </a:pPr>
                      <a:r>
                        <a:rPr lang="en-US" sz="1800" b="1"/>
                        <a:t>Packhouse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gridSpan="3">
                  <a:txBody>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Average weight sold per day (kg)</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27700">
                <a:tc vMerge="1">
                  <a:txBody>
                    <a:bodyPr/>
                    <a:lstStyle/>
                    <a:p>
                      <a:endParaRPr lang="en-US"/>
                    </a:p>
                  </a:txBody>
                  <a:tcPr/>
                </a:tc>
                <a:tc>
                  <a:txBody>
                    <a:bodyPr/>
                    <a:lstStyle/>
                    <a:p>
                      <a:pPr marL="0" lvl="0" indent="0" algn="r" rtl="0">
                        <a:lnSpc>
                          <a:spcPct val="115000"/>
                        </a:lnSpc>
                        <a:spcBef>
                          <a:spcPts val="0"/>
                        </a:spcBef>
                        <a:spcAft>
                          <a:spcPts val="0"/>
                        </a:spcAft>
                        <a:buNone/>
                      </a:pPr>
                      <a:r>
                        <a:rPr lang="en-US" sz="1800" b="1"/>
                        <a:t>2019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US" sz="1800" b="1"/>
                        <a:t>2020</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a:t>% change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xmlns="" val="10001"/>
                  </a:ext>
                </a:extLst>
              </a:tr>
              <a:tr h="663475">
                <a:tc>
                  <a:txBody>
                    <a:bodyPr/>
                    <a:lstStyle/>
                    <a:p>
                      <a:pPr marL="0" lvl="0" indent="0" algn="l" rtl="0">
                        <a:spcBef>
                          <a:spcPts val="0"/>
                        </a:spcBef>
                        <a:spcAft>
                          <a:spcPts val="0"/>
                        </a:spcAft>
                        <a:buNone/>
                      </a:pPr>
                      <a:r>
                        <a:rPr lang="en-US" sz="1800"/>
                        <a:t>Mangoes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2276.2</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855</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-62.5%</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663475">
                <a:tc>
                  <a:txBody>
                    <a:bodyPr/>
                    <a:lstStyle/>
                    <a:p>
                      <a:pPr marL="0" lvl="0" indent="0" algn="l" rtl="0">
                        <a:spcBef>
                          <a:spcPts val="0"/>
                        </a:spcBef>
                        <a:spcAft>
                          <a:spcPts val="0"/>
                        </a:spcAft>
                        <a:buNone/>
                      </a:pPr>
                      <a:r>
                        <a:rPr lang="en-US" sz="1800"/>
                        <a:t>Melons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1355.4</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251.6</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-81.5%</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663475">
                <a:tc>
                  <a:txBody>
                    <a:bodyPr/>
                    <a:lstStyle/>
                    <a:p>
                      <a:pPr marL="0" lvl="0" indent="0" algn="l" rtl="0">
                        <a:spcBef>
                          <a:spcPts val="0"/>
                        </a:spcBef>
                        <a:spcAft>
                          <a:spcPts val="0"/>
                        </a:spcAft>
                        <a:buNone/>
                      </a:pPr>
                      <a:r>
                        <a:rPr lang="en-US" sz="1800"/>
                        <a:t>Onions </a:t>
                      </a:r>
                      <a:endParaRPr sz="1800"/>
                    </a:p>
                    <a:p>
                      <a:pPr marL="0" lvl="0" indent="0" algn="l" rtl="0">
                        <a:spcBef>
                          <a:spcPts val="0"/>
                        </a:spcBef>
                        <a:spcAft>
                          <a:spcPts val="0"/>
                        </a:spcAft>
                        <a:buNone/>
                      </a:pP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4991.7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6584.3</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+31.9%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663475">
                <a:tc>
                  <a:txBody>
                    <a:bodyPr/>
                    <a:lstStyle/>
                    <a:p>
                      <a:pPr marL="0" lvl="0" indent="0" algn="l" rtl="0">
                        <a:spcBef>
                          <a:spcPts val="0"/>
                        </a:spcBef>
                        <a:spcAft>
                          <a:spcPts val="0"/>
                        </a:spcAft>
                        <a:buNone/>
                      </a:pPr>
                      <a:r>
                        <a:rPr lang="en-US" sz="1800"/>
                        <a:t>Tomatoes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1444.1</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2430</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+68.2%</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199" name="Google Shape;199;ga5a8c50620_1_0"/>
          <p:cNvSpPr txBox="1">
            <a:spLocks noGrp="1"/>
          </p:cNvSpPr>
          <p:nvPr>
            <p:ph type="title"/>
          </p:nvPr>
        </p:nvSpPr>
        <p:spPr>
          <a:xfrm>
            <a:off x="453700" y="0"/>
            <a:ext cx="10515600" cy="591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Average weight (kg) sold per day</a:t>
            </a:r>
            <a:endParaRPr sz="2200" b="1">
              <a:solidFill>
                <a:srgbClr val="203864"/>
              </a:solidFill>
              <a:latin typeface="Arial Black"/>
              <a:ea typeface="Arial Black"/>
              <a:cs typeface="Arial Black"/>
              <a:sym typeface="Arial Black"/>
            </a:endParaRPr>
          </a:p>
        </p:txBody>
      </p:sp>
      <p:pic>
        <p:nvPicPr>
          <p:cNvPr id="200" name="Google Shape;200;ga5a8c50620_1_0"/>
          <p:cNvPicPr preferRelativeResize="0"/>
          <p:nvPr/>
        </p:nvPicPr>
        <p:blipFill>
          <a:blip r:embed="rId3">
            <a:alphaModFix/>
          </a:blip>
          <a:stretch>
            <a:fillRect/>
          </a:stretch>
        </p:blipFill>
        <p:spPr>
          <a:xfrm>
            <a:off x="5944750" y="589989"/>
            <a:ext cx="6173373" cy="3814261"/>
          </a:xfrm>
          <a:prstGeom prst="rect">
            <a:avLst/>
          </a:prstGeom>
          <a:noFill/>
          <a:ln>
            <a:noFill/>
          </a:ln>
        </p:spPr>
      </p:pic>
      <p:sp>
        <p:nvSpPr>
          <p:cNvPr id="201" name="Google Shape;201;ga5a8c50620_1_0"/>
          <p:cNvSpPr txBox="1"/>
          <p:nvPr/>
        </p:nvSpPr>
        <p:spPr>
          <a:xfrm>
            <a:off x="221550" y="4502200"/>
            <a:ext cx="11748900" cy="2355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US" sz="1600">
                <a:solidFill>
                  <a:schemeClr val="dk1"/>
                </a:solidFill>
              </a:rPr>
              <a:t>We see that the average weight of mangoes and melons sold has cratered while the flow of onions and tomatoes through their respective packhouses has in fact increased. </a:t>
            </a:r>
            <a:endParaRPr sz="1600">
              <a:solidFill>
                <a:schemeClr val="dk1"/>
              </a:solidFill>
            </a:endParaRPr>
          </a:p>
          <a:p>
            <a:pPr marL="457200" lvl="0" indent="-330200" algn="l" rtl="0">
              <a:lnSpc>
                <a:spcPct val="115000"/>
              </a:lnSpc>
              <a:spcBef>
                <a:spcPts val="0"/>
              </a:spcBef>
              <a:spcAft>
                <a:spcPts val="0"/>
              </a:spcAft>
              <a:buSzPts val="1600"/>
              <a:buChar char="➔"/>
            </a:pPr>
            <a:r>
              <a:rPr lang="en-US" sz="1600">
                <a:solidFill>
                  <a:schemeClr val="dk1"/>
                </a:solidFill>
              </a:rPr>
              <a:t>The mango and melon packhouses have both described purchasing less and sharing trucks to reduce the risk of spoilage amidst uncertain and low customer demand. </a:t>
            </a:r>
            <a:endParaRPr sz="1600">
              <a:solidFill>
                <a:schemeClr val="dk1"/>
              </a:solidFill>
            </a:endParaRPr>
          </a:p>
          <a:p>
            <a:pPr marL="457200" lvl="0" indent="-330200" algn="l" rtl="0">
              <a:lnSpc>
                <a:spcPct val="115000"/>
              </a:lnSpc>
              <a:spcBef>
                <a:spcPts val="0"/>
              </a:spcBef>
              <a:spcAft>
                <a:spcPts val="0"/>
              </a:spcAft>
              <a:buSzPts val="1600"/>
              <a:buChar char="➔"/>
            </a:pPr>
            <a:r>
              <a:rPr lang="en-US" sz="1600">
                <a:solidFill>
                  <a:schemeClr val="dk1"/>
                </a:solidFill>
              </a:rPr>
              <a:t>The onion and the tomato packhouse on the other hand have opened up new supply connections and increased the number of trips they take. The onion packhouse hopes to buy another truck to increase sales further (transportation is his biggest limiting factor), but he has been unable to secure a second loan for the truck as he is still paying off the loan for his first truck.</a:t>
            </a:r>
            <a:endParaRPr sz="1600">
              <a:solidFill>
                <a:schemeClr val="dk1"/>
              </a:solidFill>
            </a:endParaRPr>
          </a:p>
          <a:p>
            <a:pPr marL="0" lvl="0" indent="0" algn="just" rtl="0">
              <a:lnSpc>
                <a:spcPct val="107000"/>
              </a:lnSpc>
              <a:spcBef>
                <a:spcPts val="1200"/>
              </a:spcBef>
              <a:spcAft>
                <a:spcPts val="1200"/>
              </a:spcAft>
              <a:buNone/>
            </a:pP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Google Shape;207;ga5a8c50620_1_20"/>
          <p:cNvGraphicFramePr/>
          <p:nvPr/>
        </p:nvGraphicFramePr>
        <p:xfrm>
          <a:off x="453700" y="637875"/>
          <a:ext cx="4712300" cy="3909655"/>
        </p:xfrm>
        <a:graphic>
          <a:graphicData uri="http://schemas.openxmlformats.org/drawingml/2006/table">
            <a:tbl>
              <a:tblPr>
                <a:noFill/>
                <a:tableStyleId>{CF07C02E-0D3C-4846-9BE2-83C6DAC1CD75}</a:tableStyleId>
              </a:tblPr>
              <a:tblGrid>
                <a:gridCol w="1559300">
                  <a:extLst>
                    <a:ext uri="{9D8B030D-6E8A-4147-A177-3AD203B41FA5}">
                      <a16:colId xmlns:a16="http://schemas.microsoft.com/office/drawing/2014/main" xmlns="" val="20000"/>
                    </a:ext>
                  </a:extLst>
                </a:gridCol>
                <a:gridCol w="989775">
                  <a:extLst>
                    <a:ext uri="{9D8B030D-6E8A-4147-A177-3AD203B41FA5}">
                      <a16:colId xmlns:a16="http://schemas.microsoft.com/office/drawing/2014/main" xmlns="" val="20001"/>
                    </a:ext>
                  </a:extLst>
                </a:gridCol>
                <a:gridCol w="989750">
                  <a:extLst>
                    <a:ext uri="{9D8B030D-6E8A-4147-A177-3AD203B41FA5}">
                      <a16:colId xmlns:a16="http://schemas.microsoft.com/office/drawing/2014/main" xmlns="" val="20002"/>
                    </a:ext>
                  </a:extLst>
                </a:gridCol>
                <a:gridCol w="1173475">
                  <a:extLst>
                    <a:ext uri="{9D8B030D-6E8A-4147-A177-3AD203B41FA5}">
                      <a16:colId xmlns:a16="http://schemas.microsoft.com/office/drawing/2014/main" xmlns="" val="20003"/>
                    </a:ext>
                  </a:extLst>
                </a:gridCol>
              </a:tblGrid>
              <a:tr h="487750">
                <a:tc rowSpan="2">
                  <a:txBody>
                    <a:bodyPr/>
                    <a:lstStyle/>
                    <a:p>
                      <a:pPr marL="0" lvl="0" indent="0" algn="l" rtl="0">
                        <a:spcBef>
                          <a:spcPts val="0"/>
                        </a:spcBef>
                        <a:spcAft>
                          <a:spcPts val="0"/>
                        </a:spcAft>
                        <a:buNone/>
                      </a:pPr>
                      <a:r>
                        <a:rPr lang="en-US" sz="1800" b="1"/>
                        <a:t>Packhouse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gridSpan="3">
                  <a:txBody>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Average revenue per day (Ksh)</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9300">
                <a:tc vMerge="1">
                  <a:txBody>
                    <a:bodyPr/>
                    <a:lstStyle/>
                    <a:p>
                      <a:endParaRPr lang="en-US"/>
                    </a:p>
                  </a:txBody>
                  <a:tcPr/>
                </a:tc>
                <a:tc>
                  <a:txBody>
                    <a:bodyPr/>
                    <a:lstStyle/>
                    <a:p>
                      <a:pPr marL="0" lvl="0" indent="0" algn="r" rtl="0">
                        <a:lnSpc>
                          <a:spcPct val="115000"/>
                        </a:lnSpc>
                        <a:spcBef>
                          <a:spcPts val="0"/>
                        </a:spcBef>
                        <a:spcAft>
                          <a:spcPts val="0"/>
                        </a:spcAft>
                        <a:buNone/>
                      </a:pPr>
                      <a:r>
                        <a:rPr lang="en-US" sz="1800" b="1"/>
                        <a:t>2019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US" sz="1800" b="1"/>
                        <a:t>2020</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a:t>% change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xmlns="" val="10001"/>
                  </a:ext>
                </a:extLst>
              </a:tr>
              <a:tr h="652975">
                <a:tc>
                  <a:txBody>
                    <a:bodyPr/>
                    <a:lstStyle/>
                    <a:p>
                      <a:pPr marL="0" lvl="0" indent="0" algn="l" rtl="0">
                        <a:spcBef>
                          <a:spcPts val="0"/>
                        </a:spcBef>
                        <a:spcAft>
                          <a:spcPts val="0"/>
                        </a:spcAft>
                        <a:buNone/>
                      </a:pPr>
                      <a:r>
                        <a:rPr lang="en-US" sz="1800"/>
                        <a:t>Mangoes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69,019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19,042</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-72.5%</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652975">
                <a:tc>
                  <a:txBody>
                    <a:bodyPr/>
                    <a:lstStyle/>
                    <a:p>
                      <a:pPr marL="0" lvl="0" indent="0" algn="l" rtl="0">
                        <a:spcBef>
                          <a:spcPts val="0"/>
                        </a:spcBef>
                        <a:spcAft>
                          <a:spcPts val="0"/>
                        </a:spcAft>
                        <a:buNone/>
                      </a:pPr>
                      <a:r>
                        <a:rPr lang="en-US" sz="1800"/>
                        <a:t>Melons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38,854</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8,799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-77.4%</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723650">
                <a:tc>
                  <a:txBody>
                    <a:bodyPr/>
                    <a:lstStyle/>
                    <a:p>
                      <a:pPr marL="0" lvl="0" indent="0" algn="l" rtl="0">
                        <a:spcBef>
                          <a:spcPts val="0"/>
                        </a:spcBef>
                        <a:spcAft>
                          <a:spcPts val="0"/>
                        </a:spcAft>
                        <a:buNone/>
                      </a:pPr>
                      <a:r>
                        <a:rPr lang="en-US" sz="1800"/>
                        <a:t>Onions </a:t>
                      </a:r>
                      <a:endParaRPr sz="1800"/>
                    </a:p>
                    <a:p>
                      <a:pPr marL="0" lvl="0" indent="0" algn="l" rtl="0">
                        <a:spcBef>
                          <a:spcPts val="0"/>
                        </a:spcBef>
                        <a:spcAft>
                          <a:spcPts val="0"/>
                        </a:spcAft>
                        <a:buNone/>
                      </a:pP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201,657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243,957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+21%</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652975">
                <a:tc>
                  <a:txBody>
                    <a:bodyPr/>
                    <a:lstStyle/>
                    <a:p>
                      <a:pPr marL="0" lvl="0" indent="0" algn="l" rtl="0">
                        <a:spcBef>
                          <a:spcPts val="0"/>
                        </a:spcBef>
                        <a:spcAft>
                          <a:spcPts val="0"/>
                        </a:spcAft>
                        <a:buNone/>
                      </a:pPr>
                      <a:r>
                        <a:rPr lang="en-US" sz="1800"/>
                        <a:t>Tomatoes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32751</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44183</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+35%</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208" name="Google Shape;208;ga5a8c50620_1_20"/>
          <p:cNvSpPr txBox="1">
            <a:spLocks noGrp="1"/>
          </p:cNvSpPr>
          <p:nvPr>
            <p:ph type="title"/>
          </p:nvPr>
        </p:nvSpPr>
        <p:spPr>
          <a:xfrm>
            <a:off x="553325" y="-147725"/>
            <a:ext cx="10515600" cy="591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Average revenue per day</a:t>
            </a:r>
            <a:endParaRPr sz="2200" b="1">
              <a:solidFill>
                <a:srgbClr val="203864"/>
              </a:solidFill>
              <a:latin typeface="Arial Black"/>
              <a:ea typeface="Arial Black"/>
              <a:cs typeface="Arial Black"/>
              <a:sym typeface="Arial Black"/>
            </a:endParaRPr>
          </a:p>
        </p:txBody>
      </p:sp>
      <p:sp>
        <p:nvSpPr>
          <p:cNvPr id="209" name="Google Shape;209;ga5a8c50620_1_20"/>
          <p:cNvSpPr txBox="1"/>
          <p:nvPr/>
        </p:nvSpPr>
        <p:spPr>
          <a:xfrm>
            <a:off x="670375" y="5080675"/>
            <a:ext cx="11447700" cy="1554600"/>
          </a:xfrm>
          <a:prstGeom prst="rect">
            <a:avLst/>
          </a:prstGeom>
          <a:noFill/>
          <a:ln>
            <a:noFill/>
          </a:ln>
        </p:spPr>
        <p:txBody>
          <a:bodyPr spcFirstLastPara="1" wrap="square" lIns="91425" tIns="91425" rIns="91425" bIns="91425" anchor="t" anchorCtr="0">
            <a:noAutofit/>
          </a:bodyPr>
          <a:lstStyle/>
          <a:p>
            <a:pPr marL="457200" marR="25400" lvl="0" indent="-374650" algn="just" rtl="0">
              <a:lnSpc>
                <a:spcPct val="110000"/>
              </a:lnSpc>
              <a:spcBef>
                <a:spcPts val="1200"/>
              </a:spcBef>
              <a:spcAft>
                <a:spcPts val="0"/>
              </a:spcAft>
              <a:buSzPts val="2300"/>
              <a:buChar char="➔"/>
            </a:pPr>
            <a:r>
              <a:rPr lang="en-US" sz="1800">
                <a:solidFill>
                  <a:schemeClr val="dk1"/>
                </a:solidFill>
              </a:rPr>
              <a:t>Unsurprisingly given the discussion so far, revenue for the mango and melon packhouse has fallen dramatically while revenue streams for the onion and tomato packhouse has increased.</a:t>
            </a:r>
            <a:endParaRPr sz="1800">
              <a:solidFill>
                <a:schemeClr val="dk1"/>
              </a:solidFill>
            </a:endParaRPr>
          </a:p>
          <a:p>
            <a:pPr marL="457200" lvl="0" indent="0" algn="l" rtl="0">
              <a:lnSpc>
                <a:spcPct val="25454"/>
              </a:lnSpc>
              <a:spcBef>
                <a:spcPts val="1200"/>
              </a:spcBef>
              <a:spcAft>
                <a:spcPts val="1200"/>
              </a:spcAft>
              <a:buNone/>
            </a:pPr>
            <a:endParaRPr sz="1800"/>
          </a:p>
        </p:txBody>
      </p:sp>
      <p:pic>
        <p:nvPicPr>
          <p:cNvPr id="210" name="Google Shape;210;ga5a8c50620_1_20"/>
          <p:cNvPicPr preferRelativeResize="0"/>
          <p:nvPr/>
        </p:nvPicPr>
        <p:blipFill>
          <a:blip r:embed="rId3">
            <a:alphaModFix/>
          </a:blip>
          <a:stretch>
            <a:fillRect/>
          </a:stretch>
        </p:blipFill>
        <p:spPr>
          <a:xfrm>
            <a:off x="5166000" y="299825"/>
            <a:ext cx="7034577" cy="434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ga5a8c50620_1_10"/>
          <p:cNvGraphicFramePr/>
          <p:nvPr/>
        </p:nvGraphicFramePr>
        <p:xfrm>
          <a:off x="453700" y="637875"/>
          <a:ext cx="4830125" cy="3889430"/>
        </p:xfrm>
        <a:graphic>
          <a:graphicData uri="http://schemas.openxmlformats.org/drawingml/2006/table">
            <a:tbl>
              <a:tblPr>
                <a:noFill/>
                <a:tableStyleId>{CF07C02E-0D3C-4846-9BE2-83C6DAC1CD75}</a:tableStyleId>
              </a:tblPr>
              <a:tblGrid>
                <a:gridCol w="1598275">
                  <a:extLst>
                    <a:ext uri="{9D8B030D-6E8A-4147-A177-3AD203B41FA5}">
                      <a16:colId xmlns:a16="http://schemas.microsoft.com/office/drawing/2014/main" xmlns="" val="20000"/>
                    </a:ext>
                  </a:extLst>
                </a:gridCol>
                <a:gridCol w="1014525">
                  <a:extLst>
                    <a:ext uri="{9D8B030D-6E8A-4147-A177-3AD203B41FA5}">
                      <a16:colId xmlns:a16="http://schemas.microsoft.com/office/drawing/2014/main" xmlns="" val="20001"/>
                    </a:ext>
                  </a:extLst>
                </a:gridCol>
                <a:gridCol w="1014500">
                  <a:extLst>
                    <a:ext uri="{9D8B030D-6E8A-4147-A177-3AD203B41FA5}">
                      <a16:colId xmlns:a16="http://schemas.microsoft.com/office/drawing/2014/main" xmlns="" val="20002"/>
                    </a:ext>
                  </a:extLst>
                </a:gridCol>
                <a:gridCol w="1202825">
                  <a:extLst>
                    <a:ext uri="{9D8B030D-6E8A-4147-A177-3AD203B41FA5}">
                      <a16:colId xmlns:a16="http://schemas.microsoft.com/office/drawing/2014/main" xmlns="" val="20003"/>
                    </a:ext>
                  </a:extLst>
                </a:gridCol>
              </a:tblGrid>
              <a:tr h="483725">
                <a:tc rowSpan="2">
                  <a:txBody>
                    <a:bodyPr/>
                    <a:lstStyle/>
                    <a:p>
                      <a:pPr marL="0" lvl="0" indent="0" algn="l" rtl="0">
                        <a:spcBef>
                          <a:spcPts val="0"/>
                        </a:spcBef>
                        <a:spcAft>
                          <a:spcPts val="0"/>
                        </a:spcAft>
                        <a:buNone/>
                      </a:pPr>
                      <a:r>
                        <a:rPr lang="en-US" sz="1800" b="1"/>
                        <a:t>Packhouse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gridSpan="3">
                  <a:txBody>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Average profits per day (Ksh)</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5250">
                <a:tc vMerge="1">
                  <a:txBody>
                    <a:bodyPr/>
                    <a:lstStyle/>
                    <a:p>
                      <a:endParaRPr lang="en-US"/>
                    </a:p>
                  </a:txBody>
                  <a:tcPr/>
                </a:tc>
                <a:tc>
                  <a:txBody>
                    <a:bodyPr/>
                    <a:lstStyle/>
                    <a:p>
                      <a:pPr marL="0" lvl="0" indent="0" algn="r" rtl="0">
                        <a:lnSpc>
                          <a:spcPct val="115000"/>
                        </a:lnSpc>
                        <a:spcBef>
                          <a:spcPts val="0"/>
                        </a:spcBef>
                        <a:spcAft>
                          <a:spcPts val="0"/>
                        </a:spcAft>
                        <a:buNone/>
                      </a:pPr>
                      <a:r>
                        <a:rPr lang="en-US" sz="1800" b="1"/>
                        <a:t>2019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US" sz="1800" b="1"/>
                        <a:t>2020</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a:t>% change </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xmlns="" val="10001"/>
                  </a:ext>
                </a:extLst>
              </a:tr>
              <a:tr h="647575">
                <a:tc>
                  <a:txBody>
                    <a:bodyPr/>
                    <a:lstStyle/>
                    <a:p>
                      <a:pPr marL="0" lvl="0" indent="0" algn="l" rtl="0">
                        <a:spcBef>
                          <a:spcPts val="0"/>
                        </a:spcBef>
                        <a:spcAft>
                          <a:spcPts val="0"/>
                        </a:spcAft>
                        <a:buNone/>
                      </a:pPr>
                      <a:r>
                        <a:rPr lang="en-US" sz="1800"/>
                        <a:t>Mangoes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23,176</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11,552</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-50%</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647575">
                <a:tc>
                  <a:txBody>
                    <a:bodyPr/>
                    <a:lstStyle/>
                    <a:p>
                      <a:pPr marL="0" lvl="0" indent="0" algn="l" rtl="0">
                        <a:spcBef>
                          <a:spcPts val="0"/>
                        </a:spcBef>
                        <a:spcAft>
                          <a:spcPts val="0"/>
                        </a:spcAft>
                        <a:buNone/>
                      </a:pPr>
                      <a:r>
                        <a:rPr lang="en-US" sz="1800"/>
                        <a:t>Melons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19,037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3,536</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solidFill>
                            <a:srgbClr val="FF0000"/>
                          </a:solidFill>
                        </a:rPr>
                        <a:t>-81.5%</a:t>
                      </a:r>
                      <a:endParaRPr sz="1800" b="1">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717675">
                <a:tc>
                  <a:txBody>
                    <a:bodyPr/>
                    <a:lstStyle/>
                    <a:p>
                      <a:pPr marL="0" lvl="0" indent="0" algn="l" rtl="0">
                        <a:spcBef>
                          <a:spcPts val="0"/>
                        </a:spcBef>
                        <a:spcAft>
                          <a:spcPts val="0"/>
                        </a:spcAft>
                        <a:buNone/>
                      </a:pPr>
                      <a:r>
                        <a:rPr lang="en-US" sz="1800"/>
                        <a:t>Onions </a:t>
                      </a:r>
                      <a:endParaRPr sz="1800"/>
                    </a:p>
                    <a:p>
                      <a:pPr marL="0" lvl="0" indent="0" algn="l" rtl="0">
                        <a:spcBef>
                          <a:spcPts val="0"/>
                        </a:spcBef>
                        <a:spcAft>
                          <a:spcPts val="0"/>
                        </a:spcAft>
                        <a:buNone/>
                      </a:pP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22,803</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38,527</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+69%</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647575">
                <a:tc>
                  <a:txBody>
                    <a:bodyPr/>
                    <a:lstStyle/>
                    <a:p>
                      <a:pPr marL="0" lvl="0" indent="0" algn="l" rtl="0">
                        <a:spcBef>
                          <a:spcPts val="0"/>
                        </a:spcBef>
                        <a:spcAft>
                          <a:spcPts val="0"/>
                        </a:spcAft>
                        <a:buNone/>
                      </a:pPr>
                      <a:r>
                        <a:rPr lang="en-US" sz="1800"/>
                        <a:t>Tomatoes </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9,819</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11,135</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t>+13%</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217" name="Google Shape;217;ga5a8c50620_1_10"/>
          <p:cNvSpPr txBox="1">
            <a:spLocks noGrp="1"/>
          </p:cNvSpPr>
          <p:nvPr>
            <p:ph type="title"/>
          </p:nvPr>
        </p:nvSpPr>
        <p:spPr>
          <a:xfrm>
            <a:off x="453700" y="-60975"/>
            <a:ext cx="10515600" cy="591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Average profits per day </a:t>
            </a:r>
            <a:endParaRPr sz="2200" b="1">
              <a:solidFill>
                <a:srgbClr val="203864"/>
              </a:solidFill>
              <a:latin typeface="Arial Black"/>
              <a:ea typeface="Arial Black"/>
              <a:cs typeface="Arial Black"/>
              <a:sym typeface="Arial Black"/>
            </a:endParaRPr>
          </a:p>
        </p:txBody>
      </p:sp>
      <p:sp>
        <p:nvSpPr>
          <p:cNvPr id="218" name="Google Shape;218;ga5a8c50620_1_10"/>
          <p:cNvSpPr txBox="1"/>
          <p:nvPr/>
        </p:nvSpPr>
        <p:spPr>
          <a:xfrm>
            <a:off x="657300" y="4333350"/>
            <a:ext cx="11447700" cy="2171100"/>
          </a:xfrm>
          <a:prstGeom prst="rect">
            <a:avLst/>
          </a:prstGeom>
          <a:noFill/>
          <a:ln>
            <a:noFill/>
          </a:ln>
        </p:spPr>
        <p:txBody>
          <a:bodyPr spcFirstLastPara="1" wrap="square" lIns="91425" tIns="91425" rIns="91425" bIns="91425" anchor="t" anchorCtr="0">
            <a:noAutofit/>
          </a:bodyPr>
          <a:lstStyle/>
          <a:p>
            <a:pPr marL="457200" marR="25400" lvl="0" indent="-374650" algn="just" rtl="0">
              <a:lnSpc>
                <a:spcPct val="110000"/>
              </a:lnSpc>
              <a:spcBef>
                <a:spcPts val="1200"/>
              </a:spcBef>
              <a:spcAft>
                <a:spcPts val="0"/>
              </a:spcAft>
              <a:buSzPts val="2300"/>
              <a:buChar char="➔"/>
            </a:pPr>
            <a:r>
              <a:rPr lang="en-US" sz="1800">
                <a:solidFill>
                  <a:schemeClr val="dk1"/>
                </a:solidFill>
              </a:rPr>
              <a:t>Profits per day = Profits per kg * Average kg sales per day. </a:t>
            </a:r>
            <a:endParaRPr sz="1800">
              <a:solidFill>
                <a:schemeClr val="dk1"/>
              </a:solidFill>
            </a:endParaRPr>
          </a:p>
          <a:p>
            <a:pPr marL="457200" marR="25400" lvl="0" indent="-374650" algn="just" rtl="0">
              <a:lnSpc>
                <a:spcPct val="110000"/>
              </a:lnSpc>
              <a:spcBef>
                <a:spcPts val="0"/>
              </a:spcBef>
              <a:spcAft>
                <a:spcPts val="0"/>
              </a:spcAft>
              <a:buSzPts val="2300"/>
              <a:buChar char="➔"/>
            </a:pPr>
            <a:r>
              <a:rPr lang="en-US" sz="1800">
                <a:solidFill>
                  <a:schemeClr val="dk1"/>
                </a:solidFill>
              </a:rPr>
              <a:t>These numbers don’t include spoilage. Moreover, these numbers don’t include employee pay, fixed costs of the business such as rent and mobile charges, and other operating costs (e.g. personal transport). These ‘profits’ are just cashflow net of lot-purchase associated costs.</a:t>
            </a:r>
            <a:endParaRPr sz="1800">
              <a:solidFill>
                <a:schemeClr val="dk1"/>
              </a:solidFill>
            </a:endParaRPr>
          </a:p>
          <a:p>
            <a:pPr marL="457200" marR="25400" lvl="0" indent="-342900" algn="just" rtl="0">
              <a:lnSpc>
                <a:spcPct val="110000"/>
              </a:lnSpc>
              <a:spcBef>
                <a:spcPts val="0"/>
              </a:spcBef>
              <a:spcAft>
                <a:spcPts val="0"/>
              </a:spcAft>
              <a:buClr>
                <a:schemeClr val="dk1"/>
              </a:buClr>
              <a:buSzPts val="1800"/>
              <a:buChar char="➔"/>
            </a:pPr>
            <a:r>
              <a:rPr lang="en-US" sz="1800">
                <a:solidFill>
                  <a:schemeClr val="dk1"/>
                </a:solidFill>
              </a:rPr>
              <a:t>The findings again reflect what we have been seeing so far. A point of interest: While the tomato packhouse is selling far more tomatoes (+68%), they are doing so at thinner margins so profits per day increased only 13%</a:t>
            </a:r>
            <a:endParaRPr sz="1800">
              <a:solidFill>
                <a:schemeClr val="dk1"/>
              </a:solidFill>
            </a:endParaRPr>
          </a:p>
          <a:p>
            <a:pPr marL="457200" lvl="0" indent="0" algn="l" rtl="0">
              <a:lnSpc>
                <a:spcPct val="25454"/>
              </a:lnSpc>
              <a:spcBef>
                <a:spcPts val="1200"/>
              </a:spcBef>
              <a:spcAft>
                <a:spcPts val="1200"/>
              </a:spcAft>
              <a:buNone/>
            </a:pPr>
            <a:endParaRPr sz="1800"/>
          </a:p>
        </p:txBody>
      </p:sp>
      <p:pic>
        <p:nvPicPr>
          <p:cNvPr id="219" name="Google Shape;219;ga5a8c50620_1_10"/>
          <p:cNvPicPr preferRelativeResize="0"/>
          <p:nvPr/>
        </p:nvPicPr>
        <p:blipFill>
          <a:blip r:embed="rId3">
            <a:alphaModFix/>
          </a:blip>
          <a:stretch>
            <a:fillRect/>
          </a:stretch>
        </p:blipFill>
        <p:spPr>
          <a:xfrm>
            <a:off x="5379075" y="287275"/>
            <a:ext cx="6812925" cy="420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aeecd52d68_0_0"/>
          <p:cNvSpPr txBox="1"/>
          <p:nvPr/>
        </p:nvSpPr>
        <p:spPr>
          <a:xfrm>
            <a:off x="617225" y="3716250"/>
            <a:ext cx="3888900" cy="235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Managing Uncertainty and Risk</a:t>
            </a:r>
            <a:endParaRPr sz="3600" b="1">
              <a:solidFill>
                <a:schemeClr val="dk1"/>
              </a:solidFill>
              <a:latin typeface="Arial Black"/>
              <a:ea typeface="Arial Black"/>
              <a:cs typeface="Arial Black"/>
              <a:sym typeface="Arial Black"/>
            </a:endParaRPr>
          </a:p>
          <a:p>
            <a:pPr marL="0" lvl="0" indent="0" algn="l" rtl="0">
              <a:lnSpc>
                <a:spcPct val="115000"/>
              </a:lnSpc>
              <a:spcBef>
                <a:spcPts val="0"/>
              </a:spcBef>
              <a:spcAft>
                <a:spcPts val="0"/>
              </a:spcAft>
              <a:buClr>
                <a:schemeClr val="dk1"/>
              </a:buClr>
              <a:buSzPts val="1100"/>
              <a:buFont typeface="Arial"/>
              <a:buNone/>
            </a:pPr>
            <a:endParaRPr sz="36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600" b="1">
                <a:solidFill>
                  <a:schemeClr val="dk1"/>
                </a:solidFill>
                <a:latin typeface="Arial Black"/>
                <a:ea typeface="Arial Black"/>
                <a:cs typeface="Arial Black"/>
                <a:sym typeface="Arial Black"/>
              </a:rPr>
              <a:t> </a:t>
            </a:r>
            <a:endParaRPr/>
          </a:p>
        </p:txBody>
      </p:sp>
      <p:pic>
        <p:nvPicPr>
          <p:cNvPr id="225" name="Google Shape;225;gaeecd52d68_0_0"/>
          <p:cNvPicPr preferRelativeResize="0"/>
          <p:nvPr/>
        </p:nvPicPr>
        <p:blipFill>
          <a:blip r:embed="rId3">
            <a:alphaModFix/>
          </a:blip>
          <a:stretch>
            <a:fillRect/>
          </a:stretch>
        </p:blipFill>
        <p:spPr>
          <a:xfrm>
            <a:off x="4865225" y="0"/>
            <a:ext cx="7252974"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aeecd52d68_0_13"/>
          <p:cNvSpPr txBox="1"/>
          <p:nvPr/>
        </p:nvSpPr>
        <p:spPr>
          <a:xfrm>
            <a:off x="520625" y="94550"/>
            <a:ext cx="10951200" cy="9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b="1">
                <a:solidFill>
                  <a:srgbClr val="203864"/>
                </a:solidFill>
                <a:latin typeface="Arial Black"/>
                <a:ea typeface="Arial Black"/>
                <a:cs typeface="Arial Black"/>
                <a:sym typeface="Arial Black"/>
              </a:rPr>
              <a:t>One widespread risk that packhouses face is </a:t>
            </a:r>
            <a:r>
              <a:rPr lang="en-US" sz="2200" b="1" u="sng">
                <a:solidFill>
                  <a:srgbClr val="203864"/>
                </a:solidFill>
                <a:latin typeface="Arial Black"/>
                <a:ea typeface="Arial Black"/>
                <a:cs typeface="Arial Black"/>
                <a:sym typeface="Arial Black"/>
              </a:rPr>
              <a:t>uncertain prices</a:t>
            </a:r>
            <a:r>
              <a:rPr lang="en-US" sz="2200" b="1">
                <a:solidFill>
                  <a:srgbClr val="203864"/>
                </a:solidFill>
                <a:latin typeface="Arial Black"/>
                <a:ea typeface="Arial Black"/>
                <a:cs typeface="Arial Black"/>
                <a:sym typeface="Arial Black"/>
              </a:rPr>
              <a:t>; they have adopted various coping strategies </a:t>
            </a:r>
            <a:endParaRPr sz="2200" b="1">
              <a:solidFill>
                <a:srgbClr val="203864"/>
              </a:solidFill>
              <a:latin typeface="Arial Black"/>
              <a:ea typeface="Arial Black"/>
              <a:cs typeface="Arial Black"/>
              <a:sym typeface="Arial Black"/>
            </a:endParaRPr>
          </a:p>
          <a:p>
            <a:pPr marL="0" lvl="0" indent="0" algn="l" rtl="0">
              <a:spcBef>
                <a:spcPts val="0"/>
              </a:spcBef>
              <a:spcAft>
                <a:spcPts val="0"/>
              </a:spcAft>
              <a:buNone/>
            </a:pPr>
            <a:endParaRPr>
              <a:latin typeface="Calibri"/>
              <a:ea typeface="Calibri"/>
              <a:cs typeface="Calibri"/>
              <a:sym typeface="Calibri"/>
            </a:endParaRPr>
          </a:p>
        </p:txBody>
      </p:sp>
      <p:sp>
        <p:nvSpPr>
          <p:cNvPr id="232" name="Google Shape;232;gaeecd52d68_0_13"/>
          <p:cNvSpPr txBox="1"/>
          <p:nvPr/>
        </p:nvSpPr>
        <p:spPr>
          <a:xfrm>
            <a:off x="430875" y="1526000"/>
            <a:ext cx="5116500" cy="52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3" name="Google Shape;233;gaeecd52d68_0_13"/>
          <p:cNvSpPr txBox="1"/>
          <p:nvPr/>
        </p:nvSpPr>
        <p:spPr>
          <a:xfrm>
            <a:off x="242175" y="1010150"/>
            <a:ext cx="5116500" cy="48603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u="sng">
                <a:solidFill>
                  <a:schemeClr val="dk1"/>
                </a:solidFill>
                <a:latin typeface="Calibri"/>
                <a:ea typeface="Calibri"/>
                <a:cs typeface="Calibri"/>
                <a:sym typeface="Calibri"/>
              </a:rPr>
              <a:t>Issues</a:t>
            </a:r>
            <a:endParaRPr sz="2000" b="1" u="sng">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a:solidFill>
                  <a:schemeClr val="dk1"/>
                </a:solidFill>
                <a:latin typeface="Courier New"/>
                <a:ea typeface="Courier New"/>
                <a:cs typeface="Courier New"/>
                <a:sym typeface="Courier New"/>
              </a:rPr>
              <a:t>o </a:t>
            </a:r>
            <a:r>
              <a:rPr lang="en-US" sz="1800" b="1">
                <a:solidFill>
                  <a:schemeClr val="dk1"/>
                </a:solidFill>
                <a:latin typeface="Calibri"/>
                <a:ea typeface="Calibri"/>
                <a:cs typeface="Calibri"/>
                <a:sym typeface="Calibri"/>
              </a:rPr>
              <a:t>Changes in negotiated on-farm price on the day of collection.  </a:t>
            </a:r>
            <a:r>
              <a:rPr lang="en-US" sz="1800">
                <a:solidFill>
                  <a:schemeClr val="dk1"/>
                </a:solidFill>
                <a:latin typeface="Calibri"/>
                <a:ea typeface="Calibri"/>
                <a:cs typeface="Calibri"/>
                <a:sym typeface="Calibri"/>
              </a:rPr>
              <a:t>brokers state a lower price over the phone to attract the packhouse to the farm which may change once on the farm especially where more willing buyers are available</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600" i="1">
                <a:solidFill>
                  <a:schemeClr val="dk1"/>
                </a:solidFill>
                <a:latin typeface="Calibri"/>
                <a:ea typeface="Calibri"/>
                <a:cs typeface="Calibri"/>
                <a:sym typeface="Calibri"/>
              </a:rPr>
              <a:t>Tomato broker was asked to leave the farm while her graders had already begun picking and sorting tomatoes because the farmer decided to sell to someone else and she was not able to meet that price. She quickly found another farm to pick tomatoes from since she had already paid for use of the truck. Quality in the latter farm was not as good</a:t>
            </a:r>
            <a:endParaRPr sz="16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o </a:t>
            </a:r>
            <a:r>
              <a:rPr lang="en-US" sz="1800" b="1">
                <a:solidFill>
                  <a:schemeClr val="dk1"/>
                </a:solidFill>
                <a:latin typeface="Calibri"/>
                <a:ea typeface="Calibri"/>
                <a:cs typeface="Calibri"/>
                <a:sym typeface="Calibri"/>
              </a:rPr>
              <a:t>Purchased lots aren’t of same quantity as expected. </a:t>
            </a:r>
            <a:r>
              <a:rPr lang="en-US" sz="1800">
                <a:solidFill>
                  <a:schemeClr val="dk1"/>
                </a:solidFill>
                <a:latin typeface="Calibri"/>
                <a:ea typeface="Calibri"/>
                <a:cs typeface="Calibri"/>
                <a:sym typeface="Calibri"/>
              </a:rPr>
              <a:t>The difference is usually made up in the following lots; however, this can be costly for traders since they have fixed transport costs.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34" name="Google Shape;234;gaeecd52d68_0_13"/>
          <p:cNvPicPr preferRelativeResize="0"/>
          <p:nvPr/>
        </p:nvPicPr>
        <p:blipFill>
          <a:blip r:embed="rId3">
            <a:alphaModFix/>
          </a:blip>
          <a:stretch>
            <a:fillRect/>
          </a:stretch>
        </p:blipFill>
        <p:spPr>
          <a:xfrm>
            <a:off x="5358675" y="3312150"/>
            <a:ext cx="1283900" cy="570275"/>
          </a:xfrm>
          <a:prstGeom prst="rect">
            <a:avLst/>
          </a:prstGeom>
          <a:noFill/>
          <a:ln>
            <a:noFill/>
          </a:ln>
        </p:spPr>
      </p:pic>
      <p:sp>
        <p:nvSpPr>
          <p:cNvPr id="235" name="Google Shape;235;gaeecd52d68_0_13"/>
          <p:cNvSpPr txBox="1"/>
          <p:nvPr/>
        </p:nvSpPr>
        <p:spPr>
          <a:xfrm>
            <a:off x="6032150" y="1010150"/>
            <a:ext cx="5942400" cy="5605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u="sng">
                <a:latin typeface="Calibri"/>
                <a:ea typeface="Calibri"/>
                <a:cs typeface="Calibri"/>
                <a:sym typeface="Calibri"/>
              </a:rPr>
              <a:t> </a:t>
            </a:r>
            <a:r>
              <a:rPr lang="en-US" sz="2000" b="1" u="sng">
                <a:solidFill>
                  <a:schemeClr val="dk1"/>
                </a:solidFill>
                <a:latin typeface="Calibri"/>
                <a:ea typeface="Calibri"/>
                <a:cs typeface="Calibri"/>
                <a:sym typeface="Calibri"/>
              </a:rPr>
              <a:t>Coping strategies</a:t>
            </a:r>
            <a:endParaRPr sz="2000" b="1" u="sng">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Maintain a wide network of brokers </a:t>
            </a:r>
            <a:r>
              <a:rPr lang="en-US" sz="1800">
                <a:solidFill>
                  <a:schemeClr val="dk1"/>
                </a:solidFill>
                <a:latin typeface="Calibri"/>
                <a:ea typeface="Calibri"/>
                <a:cs typeface="Calibri"/>
                <a:sym typeface="Calibri"/>
              </a:rPr>
              <a:t>across regions</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600" i="1">
                <a:solidFill>
                  <a:schemeClr val="dk1"/>
                </a:solidFill>
                <a:latin typeface="Calibri"/>
                <a:ea typeface="Calibri"/>
                <a:cs typeface="Calibri"/>
                <a:sym typeface="Calibri"/>
              </a:rPr>
              <a:t>Tomato packhouse  keeps at least 40-45 brokers. 15 in Loitoktok, 15 in Kajiado, several in Laikipia, Matuu, Tanzanian border, etc</a:t>
            </a:r>
            <a:endParaRPr sz="1600" i="1">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Work closely with 1-2 brokers with fixed intervals large purchase intervals</a:t>
            </a:r>
            <a:endParaRPr sz="18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O</a:t>
            </a:r>
            <a:r>
              <a:rPr lang="en-US" sz="1600" i="1">
                <a:solidFill>
                  <a:schemeClr val="dk1"/>
                </a:solidFill>
                <a:latin typeface="Calibri"/>
                <a:ea typeface="Calibri"/>
                <a:cs typeface="Calibri"/>
                <a:sym typeface="Calibri"/>
              </a:rPr>
              <a:t>nion packhouse works with one broker who he considers “almost his employee”. He purchases truckloads every 2 days and prices are fixed in advance before money for purchasing is wired to the broker. Onion season in Tanzania covers most of the year so the broker in engaged all year round, he can  engage others once he fulfills the packhouse’s orders. The packhouse will at times do</a:t>
            </a:r>
            <a:r>
              <a:rPr lang="en-US" sz="1800" i="1">
                <a:solidFill>
                  <a:schemeClr val="dk1"/>
                </a:solidFill>
                <a:latin typeface="Calibri"/>
                <a:ea typeface="Calibri"/>
                <a:cs typeface="Calibri"/>
                <a:sym typeface="Calibri"/>
              </a:rPr>
              <a:t> </a:t>
            </a:r>
            <a:r>
              <a:rPr lang="en-US" sz="1600" i="1">
                <a:solidFill>
                  <a:schemeClr val="dk1"/>
                </a:solidFill>
                <a:latin typeface="Calibri"/>
                <a:ea typeface="Calibri"/>
                <a:cs typeface="Calibri"/>
                <a:sym typeface="Calibri"/>
              </a:rPr>
              <a:t>spot checks by hiring another broker despite the trust relationship</a:t>
            </a:r>
            <a:endParaRPr sz="1600" i="1">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Maintain a wide network of other traders </a:t>
            </a:r>
            <a:r>
              <a:rPr lang="en-US" sz="1800">
                <a:solidFill>
                  <a:schemeClr val="dk1"/>
                </a:solidFill>
                <a:latin typeface="Calibri"/>
                <a:ea typeface="Calibri"/>
                <a:cs typeface="Calibri"/>
                <a:sym typeface="Calibri"/>
              </a:rPr>
              <a:t>in the market with whom they sometimes share brokers, trucks and information on prices</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Confer on price </a:t>
            </a:r>
            <a:r>
              <a:rPr lang="en-US" sz="1800">
                <a:solidFill>
                  <a:schemeClr val="dk1"/>
                </a:solidFill>
                <a:latin typeface="Calibri"/>
                <a:ea typeface="Calibri"/>
                <a:cs typeface="Calibri"/>
                <a:sym typeface="Calibri"/>
              </a:rPr>
              <a:t>with several of these brokers</a:t>
            </a:r>
            <a:endParaRPr sz="18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Access fast and easy credit/cash </a:t>
            </a:r>
            <a:r>
              <a:rPr lang="en-US" sz="1800">
                <a:solidFill>
                  <a:schemeClr val="dk1"/>
                </a:solidFill>
                <a:latin typeface="Calibri"/>
                <a:ea typeface="Calibri"/>
                <a:cs typeface="Calibri"/>
                <a:sym typeface="Calibri"/>
              </a:rPr>
              <a:t>. Cash remains king for some farmers  who are wary of reversals/fraud on Mpesa.</a:t>
            </a:r>
            <a:endParaRPr sz="18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a:latin typeface="Calibri"/>
              <a:ea typeface="Calibri"/>
              <a:cs typeface="Calibri"/>
              <a:sym typeface="Calibri"/>
            </a:endParaRPr>
          </a:p>
        </p:txBody>
      </p:sp>
      <p:sp>
        <p:nvSpPr>
          <p:cNvPr id="236" name="Google Shape;236;gaeecd52d68_0_13"/>
          <p:cNvSpPr txBox="1"/>
          <p:nvPr/>
        </p:nvSpPr>
        <p:spPr>
          <a:xfrm>
            <a:off x="17925" y="5870450"/>
            <a:ext cx="5942400" cy="5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*Loading, offloading, packing, and brokers fees tend to be quite stable. Sometimes road fees/  bribes add extra unexpected costs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aeecd52d68_0_7"/>
          <p:cNvSpPr txBox="1"/>
          <p:nvPr/>
        </p:nvSpPr>
        <p:spPr>
          <a:xfrm>
            <a:off x="351150" y="125675"/>
            <a:ext cx="11489700" cy="6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200" b="1" u="sng">
                <a:solidFill>
                  <a:srgbClr val="203864"/>
                </a:solidFill>
                <a:latin typeface="Arial Black"/>
                <a:ea typeface="Arial Black"/>
                <a:cs typeface="Arial Black"/>
                <a:sym typeface="Arial Black"/>
              </a:rPr>
              <a:t>Uncertain quality</a:t>
            </a:r>
            <a:r>
              <a:rPr lang="en-US" sz="2200" b="1">
                <a:solidFill>
                  <a:srgbClr val="203864"/>
                </a:solidFill>
                <a:latin typeface="Arial Black"/>
                <a:ea typeface="Arial Black"/>
                <a:cs typeface="Arial Black"/>
                <a:sym typeface="Arial Black"/>
              </a:rPr>
              <a:t> Is another challenge as they use brokers to aggregate </a:t>
            </a:r>
            <a:endParaRPr sz="1100" u="sng">
              <a:solidFill>
                <a:schemeClr val="dk1"/>
              </a:solidFill>
            </a:endParaRPr>
          </a:p>
          <a:p>
            <a:pPr marL="0" lvl="0" indent="0" algn="l" rtl="0">
              <a:spcBef>
                <a:spcPts val="1200"/>
              </a:spcBef>
              <a:spcAft>
                <a:spcPts val="0"/>
              </a:spcAft>
              <a:buNone/>
            </a:pPr>
            <a:endParaRPr>
              <a:latin typeface="Calibri"/>
              <a:ea typeface="Calibri"/>
              <a:cs typeface="Calibri"/>
              <a:sym typeface="Calibri"/>
            </a:endParaRPr>
          </a:p>
        </p:txBody>
      </p:sp>
      <p:sp>
        <p:nvSpPr>
          <p:cNvPr id="243" name="Google Shape;243;gaeecd52d68_0_7"/>
          <p:cNvSpPr txBox="1"/>
          <p:nvPr/>
        </p:nvSpPr>
        <p:spPr>
          <a:xfrm>
            <a:off x="242175" y="1189700"/>
            <a:ext cx="5116500" cy="52467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u="sng">
                <a:solidFill>
                  <a:schemeClr val="dk1"/>
                </a:solidFill>
                <a:latin typeface="Calibri"/>
                <a:ea typeface="Calibri"/>
                <a:cs typeface="Calibri"/>
                <a:sym typeface="Calibri"/>
              </a:rPr>
              <a:t>Issues</a:t>
            </a:r>
            <a:endParaRPr sz="2000" b="1" u="sng">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a:solidFill>
                  <a:schemeClr val="dk1"/>
                </a:solidFill>
                <a:latin typeface="Courier New"/>
                <a:ea typeface="Courier New"/>
                <a:cs typeface="Courier New"/>
                <a:sym typeface="Courier New"/>
              </a:rPr>
              <a:t>o </a:t>
            </a:r>
            <a:r>
              <a:rPr lang="en-US" sz="1800" b="1">
                <a:solidFill>
                  <a:schemeClr val="dk1"/>
                </a:solidFill>
                <a:latin typeface="Calibri"/>
                <a:ea typeface="Calibri"/>
                <a:cs typeface="Calibri"/>
                <a:sym typeface="Calibri"/>
              </a:rPr>
              <a:t>Main brokers subcontract another level of “sub-brokers” to aggregate .  </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a:solidFill>
                  <a:schemeClr val="dk1"/>
                </a:solidFill>
                <a:latin typeface="Courier New"/>
                <a:ea typeface="Courier New"/>
                <a:cs typeface="Courier New"/>
                <a:sym typeface="Courier New"/>
              </a:rPr>
              <a:t>o </a:t>
            </a:r>
            <a:r>
              <a:rPr lang="en-US" sz="1800" b="1">
                <a:solidFill>
                  <a:schemeClr val="dk1"/>
                </a:solidFill>
                <a:latin typeface="Calibri"/>
                <a:ea typeface="Calibri"/>
                <a:cs typeface="Calibri"/>
                <a:sym typeface="Calibri"/>
              </a:rPr>
              <a:t>Brokers selling off agreed quality to other buyers and seeking to sell off poorer quality to packhouse</a:t>
            </a:r>
            <a:endParaRPr sz="18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8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T</a:t>
            </a:r>
            <a:r>
              <a:rPr lang="en-US" sz="1600" i="1">
                <a:solidFill>
                  <a:schemeClr val="dk1"/>
                </a:solidFill>
                <a:latin typeface="Calibri"/>
                <a:ea typeface="Calibri"/>
                <a:cs typeface="Calibri"/>
                <a:sym typeface="Calibri"/>
              </a:rPr>
              <a:t>omato packhouse found aphids on a lot and accused Muli, her broker, of witchcraft. The broker  had convinced the packhouse to come out to a farm only to have the farmer sell his produce to someone else. Packhouse had to  settle for unripe tomatoes from another nearby farm</a:t>
            </a:r>
            <a:r>
              <a:rPr lang="en-US" sz="1600" b="1" i="1">
                <a:solidFill>
                  <a:schemeClr val="dk1"/>
                </a:solidFill>
                <a:latin typeface="Calibri"/>
                <a:ea typeface="Calibri"/>
                <a:cs typeface="Calibri"/>
                <a:sym typeface="Calibri"/>
              </a:rPr>
              <a:t> </a:t>
            </a:r>
            <a:endParaRPr sz="1600" b="1" i="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b="1" i="1">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ourier New"/>
                <a:ea typeface="Courier New"/>
                <a:cs typeface="Courier New"/>
                <a:sym typeface="Courier New"/>
              </a:rPr>
              <a:t>o </a:t>
            </a:r>
            <a:r>
              <a:rPr lang="en-US" sz="1800" b="1">
                <a:solidFill>
                  <a:schemeClr val="dk1"/>
                </a:solidFill>
                <a:latin typeface="Calibri"/>
                <a:ea typeface="Calibri"/>
                <a:cs typeface="Calibri"/>
                <a:sym typeface="Calibri"/>
              </a:rPr>
              <a:t>Issues with product  handling and packaging - </a:t>
            </a:r>
            <a:r>
              <a:rPr lang="en-US" sz="1600">
                <a:solidFill>
                  <a:schemeClr val="dk1"/>
                </a:solidFill>
                <a:latin typeface="Calibri"/>
                <a:ea typeface="Calibri"/>
                <a:cs typeface="Calibri"/>
                <a:sym typeface="Calibri"/>
              </a:rPr>
              <a:t>Onion packhouse attended a Twiga workshop when they tried to recruit him to their platform, and while he did not join Twiga, he did learn  how to better store his onions to preserve them</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ourier New"/>
                <a:ea typeface="Courier New"/>
                <a:cs typeface="Courier New"/>
                <a:sym typeface="Courier New"/>
              </a:rPr>
              <a:t>o </a:t>
            </a:r>
            <a:r>
              <a:rPr lang="en-US" sz="1800" b="1" u="sng">
                <a:solidFill>
                  <a:schemeClr val="dk1"/>
                </a:solidFill>
                <a:latin typeface="Calibri"/>
                <a:ea typeface="Calibri"/>
                <a:cs typeface="Calibri"/>
                <a:sym typeface="Calibri"/>
              </a:rPr>
              <a:t>Seasonality </a:t>
            </a:r>
            <a:r>
              <a:rPr lang="en-US" sz="1800" b="1">
                <a:solidFill>
                  <a:schemeClr val="dk1"/>
                </a:solidFill>
                <a:latin typeface="Calibri"/>
                <a:ea typeface="Calibri"/>
                <a:cs typeface="Calibri"/>
                <a:sym typeface="Calibri"/>
              </a:rPr>
              <a:t>affects quantity and quality </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44" name="Google Shape;244;gaeecd52d68_0_7"/>
          <p:cNvPicPr preferRelativeResize="0"/>
          <p:nvPr/>
        </p:nvPicPr>
        <p:blipFill>
          <a:blip r:embed="rId3">
            <a:alphaModFix/>
          </a:blip>
          <a:stretch>
            <a:fillRect/>
          </a:stretch>
        </p:blipFill>
        <p:spPr>
          <a:xfrm>
            <a:off x="5358675" y="3312150"/>
            <a:ext cx="1283900" cy="570275"/>
          </a:xfrm>
          <a:prstGeom prst="rect">
            <a:avLst/>
          </a:prstGeom>
          <a:noFill/>
          <a:ln>
            <a:noFill/>
          </a:ln>
        </p:spPr>
      </p:pic>
      <p:sp>
        <p:nvSpPr>
          <p:cNvPr id="245" name="Google Shape;245;gaeecd52d68_0_7"/>
          <p:cNvSpPr txBox="1"/>
          <p:nvPr/>
        </p:nvSpPr>
        <p:spPr>
          <a:xfrm>
            <a:off x="6032150" y="1010150"/>
            <a:ext cx="5942400" cy="56058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u="sng">
                <a:latin typeface="Calibri"/>
                <a:ea typeface="Calibri"/>
                <a:cs typeface="Calibri"/>
                <a:sym typeface="Calibri"/>
              </a:rPr>
              <a:t> </a:t>
            </a:r>
            <a:r>
              <a:rPr lang="en-US" sz="2000" b="1" u="sng">
                <a:solidFill>
                  <a:schemeClr val="dk1"/>
                </a:solidFill>
                <a:latin typeface="Calibri"/>
                <a:ea typeface="Calibri"/>
                <a:cs typeface="Calibri"/>
                <a:sym typeface="Calibri"/>
              </a:rPr>
              <a:t>Coping strategies</a:t>
            </a:r>
            <a:endParaRPr sz="2000" b="1" u="sng">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 Doing farm visits by the broker, driver or even another farmer </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600" i="1">
                <a:solidFill>
                  <a:schemeClr val="dk1"/>
                </a:solidFill>
                <a:latin typeface="Calibri"/>
                <a:ea typeface="Calibri"/>
                <a:cs typeface="Calibri"/>
                <a:sym typeface="Calibri"/>
              </a:rPr>
              <a:t>Melon packhouse acknowledges that “</a:t>
            </a:r>
            <a:r>
              <a:rPr lang="en-US" sz="1600">
                <a:solidFill>
                  <a:schemeClr val="dk1"/>
                </a:solidFill>
                <a:latin typeface="Calibri"/>
                <a:ea typeface="Calibri"/>
                <a:cs typeface="Calibri"/>
                <a:sym typeface="Calibri"/>
              </a:rPr>
              <a:t>it takes too much time to develop the contacts with farmers”. </a:t>
            </a:r>
            <a:endParaRPr sz="1600">
              <a:solidFill>
                <a:schemeClr val="dk1"/>
              </a:solidFill>
              <a:latin typeface="Calibri"/>
              <a:ea typeface="Calibri"/>
              <a:cs typeface="Calibri"/>
              <a:sym typeface="Calibri"/>
            </a:endParaRPr>
          </a:p>
          <a:p>
            <a:pPr marL="457200" lvl="0" indent="0" algn="l" rtl="0">
              <a:spcBef>
                <a:spcPts val="0"/>
              </a:spcBef>
              <a:spcAft>
                <a:spcPts val="0"/>
              </a:spcAft>
              <a:buNone/>
            </a:pP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Maintaining either a wide network of brokers to find the right quality when needed or developing close ties with one or few dedicated brokers whom they can trust </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Providing specific instructions to graders who  can still find good quality amidst a poor crop.</a:t>
            </a:r>
            <a:endParaRPr sz="1800" b="1">
              <a:solidFill>
                <a:schemeClr val="dk1"/>
              </a:solidFill>
              <a:latin typeface="Calibri"/>
              <a:ea typeface="Calibri"/>
              <a:cs typeface="Calibri"/>
              <a:sym typeface="Calibri"/>
            </a:endParaRPr>
          </a:p>
          <a:p>
            <a:pPr marL="457200" lvl="0" indent="0" algn="l" rtl="0">
              <a:spcBef>
                <a:spcPts val="0"/>
              </a:spcBef>
              <a:spcAft>
                <a:spcPts val="0"/>
              </a:spcAft>
              <a:buNone/>
            </a:pP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Identifying different customer segments who require different quality (e.g. small onions for households, small melons for retailers)</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Discounting poor quality produce</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Mixing the lower quality with the higher quality  or using optics/displays  such  umbrellas used to cover melons make them  look redder than usual  </a:t>
            </a:r>
            <a:endParaRPr sz="18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600" i="1">
                <a:solidFill>
                  <a:schemeClr val="dk1"/>
                </a:solidFill>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740229" y="200657"/>
            <a:ext cx="10439400" cy="5520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3000"/>
              <a:buFont typeface="Arial Black"/>
              <a:buNone/>
            </a:pPr>
            <a:r>
              <a:rPr lang="en-US" sz="3000" b="1">
                <a:solidFill>
                  <a:srgbClr val="1F3864"/>
                </a:solidFill>
                <a:latin typeface="Arial Black"/>
                <a:ea typeface="Arial Black"/>
                <a:cs typeface="Arial Black"/>
                <a:sym typeface="Arial Black"/>
              </a:rPr>
              <a:t>Background</a:t>
            </a:r>
            <a:r>
              <a:rPr lang="en-US" sz="3000" b="1"/>
              <a:t> </a:t>
            </a:r>
            <a:r>
              <a:rPr lang="en-US" sz="3000"/>
              <a:t/>
            </a:r>
            <a:br>
              <a:rPr lang="en-US" sz="3000"/>
            </a:br>
            <a:endParaRPr sz="3000"/>
          </a:p>
        </p:txBody>
      </p:sp>
      <p:sp>
        <p:nvSpPr>
          <p:cNvPr id="95" name="Google Shape;95;p2"/>
          <p:cNvSpPr txBox="1">
            <a:spLocks noGrp="1"/>
          </p:cNvSpPr>
          <p:nvPr>
            <p:ph type="body" idx="1"/>
          </p:nvPr>
        </p:nvSpPr>
        <p:spPr>
          <a:xfrm>
            <a:off x="3481750" y="752675"/>
            <a:ext cx="8288700" cy="566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00"/>
              <a:buNone/>
            </a:pPr>
            <a:r>
              <a:rPr lang="en-US" sz="2500">
                <a:solidFill>
                  <a:schemeClr val="dk1"/>
                </a:solidFill>
              </a:rPr>
              <a:t>The overall study seeks to understand the rural-urban food supply chain in Nairobi with an aim to assess the value proposition of digitizing the supply chain.  Secondly, the study seeks to provide insights for equitable and sustainable pathways to a digital economy.</a:t>
            </a:r>
            <a:endParaRPr sz="2500">
              <a:solidFill>
                <a:schemeClr val="dk1"/>
              </a:solidFill>
            </a:endParaRPr>
          </a:p>
          <a:p>
            <a:pPr marL="0" lvl="0" indent="0" algn="l" rtl="0">
              <a:lnSpc>
                <a:spcPct val="90000"/>
              </a:lnSpc>
              <a:spcBef>
                <a:spcPts val="1000"/>
              </a:spcBef>
              <a:spcAft>
                <a:spcPts val="0"/>
              </a:spcAft>
              <a:buClr>
                <a:schemeClr val="dk1"/>
              </a:buClr>
              <a:buSzPts val="1800"/>
              <a:buNone/>
            </a:pP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lnSpc>
                <a:spcPct val="100000"/>
              </a:lnSpc>
              <a:spcBef>
                <a:spcPts val="0"/>
              </a:spcBef>
              <a:spcAft>
                <a:spcPts val="0"/>
              </a:spcAft>
              <a:buClr>
                <a:schemeClr val="dk1"/>
              </a:buClr>
              <a:buSzPts val="2800"/>
              <a:buNone/>
            </a:pPr>
            <a:r>
              <a:rPr lang="en-US" b="1">
                <a:solidFill>
                  <a:schemeClr val="dk1"/>
                </a:solidFill>
              </a:rPr>
              <a:t>Purpose</a:t>
            </a:r>
            <a:endParaRPr/>
          </a:p>
          <a:p>
            <a:pPr marL="0" lvl="0" indent="0" algn="l" rtl="0">
              <a:lnSpc>
                <a:spcPct val="100000"/>
              </a:lnSpc>
              <a:spcBef>
                <a:spcPts val="0"/>
              </a:spcBef>
              <a:spcAft>
                <a:spcPts val="0"/>
              </a:spcAft>
              <a:buClr>
                <a:schemeClr val="dk1"/>
              </a:buClr>
              <a:buSzPts val="2400"/>
              <a:buNone/>
            </a:pPr>
            <a:r>
              <a:rPr lang="en-US" sz="2400">
                <a:solidFill>
                  <a:schemeClr val="dk1"/>
                </a:solidFill>
              </a:rPr>
              <a:t>To gain an in-depth understanding of the  operations of the packhouses </a:t>
            </a:r>
            <a:endParaRPr/>
          </a:p>
          <a:p>
            <a:pPr marL="0" lvl="0" indent="0" algn="l" rtl="0">
              <a:lnSpc>
                <a:spcPct val="100000"/>
              </a:lnSpc>
              <a:spcBef>
                <a:spcPts val="0"/>
              </a:spcBef>
              <a:spcAft>
                <a:spcPts val="0"/>
              </a:spcAft>
              <a:buClr>
                <a:schemeClr val="dk1"/>
              </a:buClr>
              <a:buSzPts val="2800"/>
              <a:buNone/>
            </a:pPr>
            <a:endParaRPr b="1">
              <a:solidFill>
                <a:schemeClr val="dk1"/>
              </a:solidFill>
            </a:endParaRPr>
          </a:p>
          <a:p>
            <a:pPr marL="0" lvl="0" indent="0" algn="l" rtl="0">
              <a:lnSpc>
                <a:spcPct val="100000"/>
              </a:lnSpc>
              <a:spcBef>
                <a:spcPts val="0"/>
              </a:spcBef>
              <a:spcAft>
                <a:spcPts val="0"/>
              </a:spcAft>
              <a:buClr>
                <a:schemeClr val="dk1"/>
              </a:buClr>
              <a:buSzPts val="2800"/>
              <a:buNone/>
            </a:pPr>
            <a:r>
              <a:rPr lang="en-US" b="1">
                <a:solidFill>
                  <a:schemeClr val="dk1"/>
                </a:solidFill>
              </a:rPr>
              <a:t>Objectives</a:t>
            </a:r>
            <a:endParaRPr/>
          </a:p>
          <a:p>
            <a:pPr marL="228600" lvl="0" indent="-228600" algn="l" rtl="0">
              <a:lnSpc>
                <a:spcPct val="114000"/>
              </a:lnSpc>
              <a:spcBef>
                <a:spcPts val="1000"/>
              </a:spcBef>
              <a:spcAft>
                <a:spcPts val="0"/>
              </a:spcAft>
              <a:buClr>
                <a:schemeClr val="dk1"/>
              </a:buClr>
              <a:buSzPts val="2000"/>
              <a:buFont typeface="Courier New"/>
              <a:buChar char="o"/>
            </a:pPr>
            <a:r>
              <a:rPr lang="en-US" sz="2000">
                <a:latin typeface="Calibri"/>
                <a:ea typeface="Calibri"/>
                <a:cs typeface="Calibri"/>
                <a:sym typeface="Calibri"/>
              </a:rPr>
              <a:t>To understand the preliminary impact of COVID on their operations</a:t>
            </a:r>
            <a:endParaRPr/>
          </a:p>
          <a:p>
            <a:pPr marL="228600" lvl="0" indent="-228600" algn="l" rtl="0">
              <a:lnSpc>
                <a:spcPct val="114000"/>
              </a:lnSpc>
              <a:spcBef>
                <a:spcPts val="1000"/>
              </a:spcBef>
              <a:spcAft>
                <a:spcPts val="0"/>
              </a:spcAft>
              <a:buClr>
                <a:schemeClr val="dk1"/>
              </a:buClr>
              <a:buSzPts val="2000"/>
              <a:buFont typeface="Courier New"/>
              <a:buChar char="o"/>
            </a:pPr>
            <a:r>
              <a:rPr lang="en-US" sz="2000">
                <a:latin typeface="Calibri"/>
                <a:ea typeface="Calibri"/>
                <a:cs typeface="Calibri"/>
                <a:sym typeface="Calibri"/>
              </a:rPr>
              <a:t>To gain deep qualitative insights into the workings of the market.</a:t>
            </a:r>
            <a:endParaRPr/>
          </a:p>
          <a:p>
            <a:pPr marL="228600" lvl="0" indent="-228600" algn="l" rtl="0">
              <a:lnSpc>
                <a:spcPct val="114000"/>
              </a:lnSpc>
              <a:spcBef>
                <a:spcPts val="1000"/>
              </a:spcBef>
              <a:spcAft>
                <a:spcPts val="0"/>
              </a:spcAft>
              <a:buClr>
                <a:schemeClr val="dk1"/>
              </a:buClr>
              <a:buSzPts val="2000"/>
              <a:buFont typeface="Courier New"/>
              <a:buChar char="o"/>
            </a:pPr>
            <a:r>
              <a:rPr lang="en-US" sz="2000">
                <a:latin typeface="Calibri"/>
                <a:ea typeface="Calibri"/>
                <a:cs typeface="Calibri"/>
                <a:sym typeface="Calibri"/>
              </a:rPr>
              <a:t>To provide  insights to developers of digitization solutions that target this segment </a:t>
            </a:r>
            <a:endParaRPr sz="2000">
              <a:latin typeface="Calibri"/>
              <a:ea typeface="Calibri"/>
              <a:cs typeface="Calibri"/>
              <a:sym typeface="Calibri"/>
            </a:endParaRPr>
          </a:p>
          <a:p>
            <a:pPr marL="0" lvl="0" indent="0" algn="l" rtl="0">
              <a:lnSpc>
                <a:spcPct val="114000"/>
              </a:lnSpc>
              <a:spcBef>
                <a:spcPts val="1000"/>
              </a:spcBef>
              <a:spcAft>
                <a:spcPts val="0"/>
              </a:spcAft>
              <a:buClr>
                <a:schemeClr val="dk1"/>
              </a:buClr>
              <a:buSzPts val="3200"/>
              <a:buNone/>
            </a:pPr>
            <a:endParaRPr sz="3200">
              <a:solidFill>
                <a:schemeClr val="dk1"/>
              </a:solidFill>
            </a:endParaRPr>
          </a:p>
          <a:p>
            <a:pPr marL="0" lvl="0" indent="0" algn="l" rtl="0">
              <a:lnSpc>
                <a:spcPct val="114000"/>
              </a:lnSpc>
              <a:spcBef>
                <a:spcPts val="1000"/>
              </a:spcBef>
              <a:spcAft>
                <a:spcPts val="0"/>
              </a:spcAft>
              <a:buClr>
                <a:schemeClr val="dk1"/>
              </a:buClr>
              <a:buSzPts val="3200"/>
              <a:buNone/>
            </a:pPr>
            <a:endParaRPr sz="3200"/>
          </a:p>
          <a:p>
            <a:pPr marL="0" lvl="0" indent="0" algn="l" rtl="0">
              <a:lnSpc>
                <a:spcPct val="114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endParaRPr sz="3200"/>
          </a:p>
          <a:p>
            <a:pPr marL="228600" lvl="0" indent="-25400" algn="l" rtl="0">
              <a:lnSpc>
                <a:spcPct val="90000"/>
              </a:lnSpc>
              <a:spcBef>
                <a:spcPts val="1000"/>
              </a:spcBef>
              <a:spcAft>
                <a:spcPts val="0"/>
              </a:spcAft>
              <a:buClr>
                <a:schemeClr val="dk1"/>
              </a:buClr>
              <a:buSzPts val="3200"/>
              <a:buNone/>
            </a:pPr>
            <a:endParaRPr sz="3200"/>
          </a:p>
        </p:txBody>
      </p:sp>
      <p:pic>
        <p:nvPicPr>
          <p:cNvPr id="96" name="Google Shape;96;p2"/>
          <p:cNvPicPr preferRelativeResize="0"/>
          <p:nvPr/>
        </p:nvPicPr>
        <p:blipFill>
          <a:blip r:embed="rId3">
            <a:alphaModFix/>
          </a:blip>
          <a:stretch>
            <a:fillRect/>
          </a:stretch>
        </p:blipFill>
        <p:spPr>
          <a:xfrm>
            <a:off x="232125" y="1148350"/>
            <a:ext cx="3249625" cy="4874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aeecd52d68_0_42"/>
          <p:cNvSpPr txBox="1">
            <a:spLocks noGrp="1"/>
          </p:cNvSpPr>
          <p:nvPr>
            <p:ph type="title"/>
          </p:nvPr>
        </p:nvSpPr>
        <p:spPr>
          <a:xfrm>
            <a:off x="394975" y="239450"/>
            <a:ext cx="10958700" cy="1125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One ever-present risk in a market is competition. Ideally, traders want to </a:t>
            </a:r>
            <a:r>
              <a:rPr lang="en-US" sz="2200" b="1" u="sng">
                <a:solidFill>
                  <a:srgbClr val="203864"/>
                </a:solidFill>
                <a:latin typeface="Arial Black"/>
                <a:ea typeface="Arial Black"/>
                <a:cs typeface="Arial Black"/>
                <a:sym typeface="Arial Black"/>
              </a:rPr>
              <a:t>limit extreme competition </a:t>
            </a:r>
            <a:r>
              <a:rPr lang="en-US" sz="2200" b="1">
                <a:solidFill>
                  <a:srgbClr val="203864"/>
                </a:solidFill>
                <a:latin typeface="Arial Black"/>
                <a:ea typeface="Arial Black"/>
                <a:cs typeface="Arial Black"/>
                <a:sym typeface="Arial Black"/>
              </a:rPr>
              <a:t>in the market</a:t>
            </a:r>
            <a:endParaRPr sz="2200" b="1">
              <a:solidFill>
                <a:srgbClr val="203864"/>
              </a:solidFill>
              <a:latin typeface="Arial Black"/>
              <a:ea typeface="Arial Black"/>
              <a:cs typeface="Arial Black"/>
              <a:sym typeface="Arial Black"/>
            </a:endParaRPr>
          </a:p>
        </p:txBody>
      </p:sp>
      <p:pic>
        <p:nvPicPr>
          <p:cNvPr id="252" name="Google Shape;252;gaeecd52d68_0_42"/>
          <p:cNvPicPr preferRelativeResize="0"/>
          <p:nvPr/>
        </p:nvPicPr>
        <p:blipFill>
          <a:blip r:embed="rId3">
            <a:alphaModFix/>
          </a:blip>
          <a:stretch>
            <a:fillRect/>
          </a:stretch>
        </p:blipFill>
        <p:spPr>
          <a:xfrm>
            <a:off x="152400" y="1843225"/>
            <a:ext cx="2381250" cy="1924050"/>
          </a:xfrm>
          <a:prstGeom prst="rect">
            <a:avLst/>
          </a:prstGeom>
          <a:noFill/>
          <a:ln>
            <a:noFill/>
          </a:ln>
        </p:spPr>
      </p:pic>
      <p:sp>
        <p:nvSpPr>
          <p:cNvPr id="253" name="Google Shape;253;gaeecd52d68_0_42"/>
          <p:cNvSpPr txBox="1">
            <a:spLocks noGrp="1"/>
          </p:cNvSpPr>
          <p:nvPr>
            <p:ph type="body" idx="1"/>
          </p:nvPr>
        </p:nvSpPr>
        <p:spPr>
          <a:xfrm>
            <a:off x="2351875" y="1364450"/>
            <a:ext cx="9001800" cy="5375700"/>
          </a:xfrm>
          <a:prstGeom prst="rect">
            <a:avLst/>
          </a:prstGeom>
          <a:ln w="9525"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spcBef>
                <a:spcPts val="1000"/>
              </a:spcBef>
              <a:spcAft>
                <a:spcPts val="0"/>
              </a:spcAft>
              <a:buSzPts val="1800"/>
              <a:buFont typeface="Calibri"/>
              <a:buChar char="●"/>
            </a:pPr>
            <a:r>
              <a:rPr lang="en-US" sz="1800"/>
              <a:t>Market space is at a premium (invaluable asset).  Even highly informal markets tend to have governance structures in the form of market associations that can create some barriers to entry </a:t>
            </a:r>
            <a:endParaRPr sz="1800"/>
          </a:p>
          <a:p>
            <a:pPr marL="457200" lvl="0" indent="0" algn="l" rtl="0">
              <a:spcBef>
                <a:spcPts val="1000"/>
              </a:spcBef>
              <a:spcAft>
                <a:spcPts val="0"/>
              </a:spcAft>
              <a:buNone/>
            </a:pPr>
            <a:endParaRPr sz="1800"/>
          </a:p>
          <a:p>
            <a:pPr marL="457200" lvl="0" indent="-342900" algn="l" rtl="0">
              <a:spcBef>
                <a:spcPts val="1000"/>
              </a:spcBef>
              <a:spcAft>
                <a:spcPts val="0"/>
              </a:spcAft>
              <a:buSzPts val="1800"/>
              <a:buFont typeface="Calibri"/>
              <a:buChar char="●"/>
            </a:pPr>
            <a:r>
              <a:rPr lang="en-US" sz="1800"/>
              <a:t>New vendors typically must come through an existing network of vendors</a:t>
            </a:r>
            <a:endParaRPr sz="1800"/>
          </a:p>
          <a:p>
            <a:pPr marL="457200" lvl="0" indent="0" algn="l" rtl="0">
              <a:spcBef>
                <a:spcPts val="1000"/>
              </a:spcBef>
              <a:spcAft>
                <a:spcPts val="0"/>
              </a:spcAft>
              <a:buNone/>
            </a:pPr>
            <a:endParaRPr sz="1800"/>
          </a:p>
          <a:p>
            <a:pPr marL="457200" lvl="0" indent="-342900" algn="l" rtl="0">
              <a:spcBef>
                <a:spcPts val="1000"/>
              </a:spcBef>
              <a:spcAft>
                <a:spcPts val="0"/>
              </a:spcAft>
              <a:buSzPts val="1800"/>
              <a:buFont typeface="Calibri"/>
              <a:buChar char="●"/>
            </a:pPr>
            <a:r>
              <a:rPr lang="en-US" sz="1800"/>
              <a:t>Strong social connections  - sometimes packhouses associate closely with other traders in the market to share information, brokers, trucks, offer each other loans , sell for the other packhouse when sick or unavailable, form chamas etc  </a:t>
            </a:r>
            <a:endParaRPr sz="1800"/>
          </a:p>
          <a:p>
            <a:pPr marL="0" lvl="0" indent="0" algn="l" rtl="0">
              <a:spcBef>
                <a:spcPts val="1000"/>
              </a:spcBef>
              <a:spcAft>
                <a:spcPts val="0"/>
              </a:spcAft>
              <a:buNone/>
            </a:pPr>
            <a:r>
              <a:rPr lang="en-US" sz="1800" i="1"/>
              <a:t>Passion/Mango packhouse is the most involved version of the above. She and other traders knew that black passions were going out of season, so they got shipment and released it slowly and increased the prices. They also share information with each other about customers who try to push down prices. The tomato packhouse indicated no price-fixing, however there was a norm of not undercut each other; spoilt tomatoes can however be sold at a cut price without upsetting other traders.</a:t>
            </a:r>
            <a:endParaRPr sz="1800" i="1"/>
          </a:p>
          <a:p>
            <a:pPr marL="0" lvl="0" indent="0" algn="l" rtl="0">
              <a:spcBef>
                <a:spcPts val="1000"/>
              </a:spcBef>
              <a:spcAft>
                <a:spcPts val="0"/>
              </a:spcAft>
              <a:buNone/>
            </a:pPr>
            <a:r>
              <a:rPr lang="en-US" sz="2000" b="1">
                <a:solidFill>
                  <a:srgbClr val="990000"/>
                </a:solidFill>
              </a:rPr>
              <a:t>The strong social connection to the extent of collaborating with other traders on pricing was more evident amongst female owned packhouses </a:t>
            </a:r>
            <a:endParaRPr sz="2000" b="1">
              <a:solidFill>
                <a:srgbClr val="990000"/>
              </a:solidFill>
            </a:endParaRPr>
          </a:p>
          <a:p>
            <a:pPr marL="0" lvl="0" indent="0" algn="l" rtl="0">
              <a:spcBef>
                <a:spcPts val="1000"/>
              </a:spcBef>
              <a:spcAft>
                <a:spcPts val="0"/>
              </a:spcAft>
              <a:buNone/>
            </a:pP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aeecd52d68_0_56"/>
          <p:cNvSpPr txBox="1">
            <a:spLocks noGrp="1"/>
          </p:cNvSpPr>
          <p:nvPr>
            <p:ph type="title"/>
          </p:nvPr>
        </p:nvSpPr>
        <p:spPr>
          <a:xfrm>
            <a:off x="287275" y="185600"/>
            <a:ext cx="117051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Managing risk of spoilage is key to how packhouses organize their business and market relationships</a:t>
            </a:r>
            <a:endParaRPr sz="2200" b="1">
              <a:solidFill>
                <a:srgbClr val="203864"/>
              </a:solidFill>
              <a:latin typeface="Arial Black"/>
              <a:ea typeface="Arial Black"/>
              <a:cs typeface="Arial Black"/>
              <a:sym typeface="Arial Black"/>
            </a:endParaRPr>
          </a:p>
        </p:txBody>
      </p:sp>
      <p:sp>
        <p:nvSpPr>
          <p:cNvPr id="260" name="Google Shape;260;gaeecd52d68_0_56"/>
          <p:cNvSpPr txBox="1"/>
          <p:nvPr/>
        </p:nvSpPr>
        <p:spPr>
          <a:xfrm>
            <a:off x="1531275" y="889975"/>
            <a:ext cx="10341600" cy="5850300"/>
          </a:xfrm>
          <a:prstGeom prst="rect">
            <a:avLst/>
          </a:prstGeom>
          <a:no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During the pandemic, unpredictable demand led some packhouses to share trucks (and reduce purchases) in order to reduce risk of spoilage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Hiring competent packers and owning or making good storage space is key for packhouses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Risk of spoilage drives differential pricing in the market</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Produce that is starting to spoil is sold at a steep discount to reduce losses and clear up space for fresh produce</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Packhouses establish certain customer relationships in order to move different quality goods. E.g. broken tomatoes are sold to hotels for cooking; overripe magoes are sold to juicers; spoiling melons among other produce can be sold to pig farms</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Packhouses can sell through fagilia system-- similar to the above, certain areas of the market are known to sell overripe produce and they may buy spoiling produce at a steep discount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For more perishable goods (e.g. tomatoes, mangoes), the key is to move goods as quickly as possible. </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As a result, the tomato packhouses maintains a wide network of brokers since tomatoes can’t be left on the farm too long. There is a narrow window for picking, and they need to be in the right place at the right time.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For less perishable goods (e.g. onions, melons), good storage space is critical as goods can keep for a period of time.</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US" sz="1800">
                <a:latin typeface="Calibri"/>
                <a:ea typeface="Calibri"/>
                <a:cs typeface="Calibri"/>
                <a:sym typeface="Calibri"/>
              </a:rPr>
              <a:t>Onion and melon packhouses may maintain ties to fewer brokers since timing is less of a concern.</a:t>
            </a:r>
            <a:endParaRPr sz="1800">
              <a:latin typeface="Calibri"/>
              <a:ea typeface="Calibri"/>
              <a:cs typeface="Calibri"/>
              <a:sym typeface="Calibri"/>
            </a:endParaRPr>
          </a:p>
        </p:txBody>
      </p:sp>
      <p:pic>
        <p:nvPicPr>
          <p:cNvPr id="261" name="Google Shape;261;gaeecd52d68_0_56"/>
          <p:cNvPicPr preferRelativeResize="0"/>
          <p:nvPr/>
        </p:nvPicPr>
        <p:blipFill>
          <a:blip r:embed="rId3">
            <a:alphaModFix/>
          </a:blip>
          <a:stretch>
            <a:fillRect/>
          </a:stretch>
        </p:blipFill>
        <p:spPr>
          <a:xfrm>
            <a:off x="0" y="3020125"/>
            <a:ext cx="1352550" cy="135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a5a8c50620_0_9"/>
          <p:cNvSpPr txBox="1">
            <a:spLocks noGrp="1"/>
          </p:cNvSpPr>
          <p:nvPr>
            <p:ph type="title"/>
          </p:nvPr>
        </p:nvSpPr>
        <p:spPr>
          <a:xfrm>
            <a:off x="222500" y="365125"/>
            <a:ext cx="11700600" cy="83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Maintaining Credit Relationships a Key Market Practice</a:t>
            </a:r>
            <a:endParaRPr sz="2200" b="1">
              <a:solidFill>
                <a:srgbClr val="203864"/>
              </a:solidFill>
              <a:latin typeface="Arial Black"/>
              <a:ea typeface="Arial Black"/>
              <a:cs typeface="Arial Black"/>
              <a:sym typeface="Arial Black"/>
            </a:endParaRPr>
          </a:p>
        </p:txBody>
      </p:sp>
      <p:sp>
        <p:nvSpPr>
          <p:cNvPr id="268" name="Google Shape;268;ga5a8c50620_0_9"/>
          <p:cNvSpPr txBox="1">
            <a:spLocks noGrp="1"/>
          </p:cNvSpPr>
          <p:nvPr>
            <p:ph type="body" idx="1"/>
          </p:nvPr>
        </p:nvSpPr>
        <p:spPr>
          <a:xfrm>
            <a:off x="550275" y="1204225"/>
            <a:ext cx="10914600" cy="51303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Calibri"/>
              <a:buChar char="●"/>
            </a:pPr>
            <a:r>
              <a:rPr lang="en-US" sz="1800"/>
              <a:t>Offering goods on credit means that packhouses can make more sales and move more fresh produce. At the same time, selling goods on credit presents the risk of delinquency. Determining to whom and when to offer credit is an important skill for traders.</a:t>
            </a:r>
            <a:endParaRPr sz="1800"/>
          </a:p>
          <a:p>
            <a:pPr marL="0" lvl="0" indent="0" algn="l" rtl="0">
              <a:lnSpc>
                <a:spcPct val="106999"/>
              </a:lnSpc>
              <a:spcBef>
                <a:spcPts val="0"/>
              </a:spcBef>
              <a:spcAft>
                <a:spcPts val="0"/>
              </a:spcAft>
              <a:buNone/>
            </a:pPr>
            <a:r>
              <a:rPr lang="en-US" sz="1400" i="1"/>
              <a:t>I dont give credit to non regular customers though if any of the new customer has been referred by my regular customer then i give partial credit and monitor how committed they are to repaying the credit, some would do daily repayment in the evening after sale.</a:t>
            </a:r>
            <a:endParaRPr sz="1400" i="1"/>
          </a:p>
          <a:p>
            <a:pPr marL="0" lvl="0" indent="0" algn="l" rtl="0">
              <a:lnSpc>
                <a:spcPct val="100000"/>
              </a:lnSpc>
              <a:spcBef>
                <a:spcPts val="0"/>
              </a:spcBef>
              <a:spcAft>
                <a:spcPts val="0"/>
              </a:spcAft>
              <a:buNone/>
            </a:pPr>
            <a:endParaRPr sz="1800"/>
          </a:p>
          <a:p>
            <a:pPr marL="457200" lvl="0" indent="-317500" algn="l" rtl="0">
              <a:lnSpc>
                <a:spcPct val="100000"/>
              </a:lnSpc>
              <a:spcBef>
                <a:spcPts val="0"/>
              </a:spcBef>
              <a:spcAft>
                <a:spcPts val="0"/>
              </a:spcAft>
              <a:buSzPts val="1400"/>
              <a:buFont typeface="Calibri"/>
              <a:buChar char="●"/>
            </a:pPr>
            <a:r>
              <a:rPr lang="en-US" sz="1800"/>
              <a:t>Offering credit to customers creates a special relationship with the customers and may offset risks of poor quality produce and competitive risk. Even when packhouses may not have the best quality or best price, loyal customers will buy from the packhouse as part of maintaining the special credit relationship.</a:t>
            </a:r>
            <a:endParaRPr sz="1800"/>
          </a:p>
          <a:p>
            <a:pPr marL="1371600" lvl="1" indent="-317500" algn="l" rtl="0">
              <a:lnSpc>
                <a:spcPct val="100000"/>
              </a:lnSpc>
              <a:spcBef>
                <a:spcPts val="0"/>
              </a:spcBef>
              <a:spcAft>
                <a:spcPts val="0"/>
              </a:spcAft>
              <a:buSzPts val="1400"/>
              <a:buFont typeface="Calibri"/>
              <a:buChar char="○"/>
            </a:pPr>
            <a:r>
              <a:rPr lang="en-US" sz="1800"/>
              <a:t>Some customers will even buy from a packhouse as a matter of ritual or superstition-- </a:t>
            </a:r>
            <a:r>
              <a:rPr lang="en-US" sz="1800" i="1"/>
              <a:t>kismet</a:t>
            </a:r>
            <a:endParaRPr sz="1800"/>
          </a:p>
          <a:p>
            <a:pPr marL="1371600" lvl="1" indent="-317500" algn="l" rtl="0">
              <a:lnSpc>
                <a:spcPct val="100000"/>
              </a:lnSpc>
              <a:spcBef>
                <a:spcPts val="0"/>
              </a:spcBef>
              <a:spcAft>
                <a:spcPts val="0"/>
              </a:spcAft>
              <a:buSzPts val="1400"/>
              <a:buFont typeface="Calibri"/>
              <a:buChar char="○"/>
            </a:pPr>
            <a:r>
              <a:rPr lang="en-US" sz="1800"/>
              <a:t>Other measures to maintain clients include: setting aside quality produce for regular/loyal clients, informing clients of arrival of fresh produce</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Traders will also maintain good relationships with other traders in the market, mpesa agents, or others in the market who may be able to offer credit when needed.</a:t>
            </a:r>
            <a:endParaRPr sz="1800"/>
          </a:p>
          <a:p>
            <a:pPr marL="914400" lvl="1" indent="-342900" algn="l" rtl="0">
              <a:lnSpc>
                <a:spcPct val="100000"/>
              </a:lnSpc>
              <a:spcBef>
                <a:spcPts val="0"/>
              </a:spcBef>
              <a:spcAft>
                <a:spcPts val="0"/>
              </a:spcAft>
              <a:buSzPts val="1800"/>
              <a:buChar char="○"/>
            </a:pPr>
            <a:r>
              <a:rPr lang="en-US" sz="1800"/>
              <a:t>Other actors in the market may also offer loans-- loan agents from banks, chamas, digital credit, etc. How packhouses manage/decide between different credit sources is specific to trader needs (e.g. loan size, terms of repayment) and trust in agent</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5a8c50620_0_15"/>
          <p:cNvSpPr txBox="1">
            <a:spLocks noGrp="1"/>
          </p:cNvSpPr>
          <p:nvPr>
            <p:ph type="title"/>
          </p:nvPr>
        </p:nvSpPr>
        <p:spPr>
          <a:xfrm>
            <a:off x="222500" y="365125"/>
            <a:ext cx="11700600" cy="83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Cultivating Market Relationships Key to Managing Risk</a:t>
            </a:r>
            <a:endParaRPr sz="2200" b="1">
              <a:solidFill>
                <a:srgbClr val="203864"/>
              </a:solidFill>
              <a:latin typeface="Arial Black"/>
              <a:ea typeface="Arial Black"/>
              <a:cs typeface="Arial Black"/>
              <a:sym typeface="Arial Black"/>
            </a:endParaRPr>
          </a:p>
        </p:txBody>
      </p:sp>
      <p:sp>
        <p:nvSpPr>
          <p:cNvPr id="275" name="Google Shape;275;ga5a8c50620_0_15"/>
          <p:cNvSpPr txBox="1">
            <a:spLocks noGrp="1"/>
          </p:cNvSpPr>
          <p:nvPr>
            <p:ph type="body" idx="1"/>
          </p:nvPr>
        </p:nvSpPr>
        <p:spPr>
          <a:xfrm>
            <a:off x="550275" y="1524600"/>
            <a:ext cx="10914600" cy="48099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Calibri"/>
              <a:buChar char="●"/>
            </a:pPr>
            <a:r>
              <a:rPr lang="en-US" sz="1800"/>
              <a:t>More generally, packhouses cultivate a variety of market relationships in order to manage risk.</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Maintaining a good relationship with brokers means brokers will ensure that they call you (and not others) when supply is tight or demand is high. Moreover, finding well-connected, trustworthy, and skilled brokers is not easy, so packhouses would want to maintain a positive working relationship with them</a:t>
            </a:r>
            <a:endParaRPr sz="1800"/>
          </a:p>
          <a:p>
            <a:pPr marL="914400" lvl="1" indent="-342900" algn="l" rtl="0">
              <a:lnSpc>
                <a:spcPct val="100000"/>
              </a:lnSpc>
              <a:spcBef>
                <a:spcPts val="0"/>
              </a:spcBef>
              <a:spcAft>
                <a:spcPts val="0"/>
              </a:spcAft>
              <a:buSzPts val="1800"/>
              <a:buChar char="○"/>
            </a:pPr>
            <a:r>
              <a:rPr lang="en-US" sz="1800"/>
              <a:t>This sometimes means not negotiating on price or accepting higher prices in the moment</a:t>
            </a:r>
            <a:endParaRPr sz="1800"/>
          </a:p>
          <a:p>
            <a:pPr marL="914400" lvl="1" indent="-342900" algn="l" rtl="0">
              <a:lnSpc>
                <a:spcPct val="100000"/>
              </a:lnSpc>
              <a:spcBef>
                <a:spcPts val="0"/>
              </a:spcBef>
              <a:spcAft>
                <a:spcPts val="0"/>
              </a:spcAft>
              <a:buSzPts val="1800"/>
              <a:buChar char="○"/>
            </a:pPr>
            <a:r>
              <a:rPr lang="en-US" sz="1800"/>
              <a:t>This also could mean buying from them even if there were other options available</a:t>
            </a:r>
            <a:endParaRPr sz="1800"/>
          </a:p>
          <a:p>
            <a:pPr marL="914400" lvl="1" indent="-342900" algn="l" rtl="0">
              <a:lnSpc>
                <a:spcPct val="100000"/>
              </a:lnSpc>
              <a:spcBef>
                <a:spcPts val="0"/>
              </a:spcBef>
              <a:spcAft>
                <a:spcPts val="0"/>
              </a:spcAft>
              <a:buSzPts val="1800"/>
              <a:buChar char="○"/>
            </a:pPr>
            <a:r>
              <a:rPr lang="en-US" sz="1800"/>
              <a:t>At the same time, having backup and alternative options available is important</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Good relationships with market heads can mean preferential parking in the market when trucks come in. This speeds up produce handling, reduces risk of breakage, and reduces costs.</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Good relationships with other market traders mean they will share information on prices, produce, and customers; share broker contacts; share trucks; help each other out with credit, etc.</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a:t>A good relationship with clients means they will bring more clients-- reputation spreads through word of mouth</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aeecd52d68_0_62"/>
          <p:cNvSpPr txBox="1"/>
          <p:nvPr/>
        </p:nvSpPr>
        <p:spPr>
          <a:xfrm>
            <a:off x="530550" y="1086250"/>
            <a:ext cx="11130900" cy="5601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Arial Black"/>
              <a:buAutoNum type="arabicPeriod"/>
            </a:pPr>
            <a:r>
              <a:rPr lang="en-US" sz="2200" b="1">
                <a:solidFill>
                  <a:schemeClr val="dk1"/>
                </a:solidFill>
                <a:latin typeface="Arial Black"/>
                <a:ea typeface="Arial Black"/>
                <a:cs typeface="Arial Black"/>
                <a:sym typeface="Arial Black"/>
              </a:rPr>
              <a:t>To what extent can digitization </a:t>
            </a:r>
            <a:r>
              <a:rPr lang="en-US" sz="2200" b="1" u="sng">
                <a:solidFill>
                  <a:schemeClr val="dk1"/>
                </a:solidFill>
                <a:latin typeface="Arial Black"/>
                <a:ea typeface="Arial Black"/>
                <a:cs typeface="Arial Black"/>
                <a:sym typeface="Arial Black"/>
              </a:rPr>
              <a:t>minimize existing uncertainties in the value chain</a:t>
            </a:r>
            <a:r>
              <a:rPr lang="en-US" sz="2200" b="1">
                <a:solidFill>
                  <a:schemeClr val="dk1"/>
                </a:solidFill>
                <a:latin typeface="Arial Black"/>
                <a:ea typeface="Arial Black"/>
                <a:cs typeface="Arial Black"/>
                <a:sym typeface="Arial Black"/>
              </a:rPr>
              <a:t>? Can they do so more effectively than current packhouse strategies? Does digitization create new risks and uncertainties? </a:t>
            </a:r>
            <a:endParaRPr sz="2200" b="1">
              <a:solidFill>
                <a:schemeClr val="dk1"/>
              </a:solidFill>
              <a:latin typeface="Arial Black"/>
              <a:ea typeface="Arial Black"/>
              <a:cs typeface="Arial Black"/>
              <a:sym typeface="Arial Black"/>
            </a:endParaRPr>
          </a:p>
          <a:p>
            <a:pPr marL="457200" lvl="0" indent="0" algn="l" rtl="0">
              <a:spcBef>
                <a:spcPts val="0"/>
              </a:spcBef>
              <a:spcAft>
                <a:spcPts val="0"/>
              </a:spcAft>
              <a:buNone/>
            </a:pPr>
            <a:endParaRPr sz="2200" b="1">
              <a:solidFill>
                <a:schemeClr val="dk1"/>
              </a:solidFill>
              <a:latin typeface="Arial Black"/>
              <a:ea typeface="Arial Black"/>
              <a:cs typeface="Arial Black"/>
              <a:sym typeface="Arial Black"/>
            </a:endParaRPr>
          </a:p>
          <a:p>
            <a:pPr marL="457200" lvl="0" indent="-368300" algn="l" rtl="0">
              <a:spcBef>
                <a:spcPts val="0"/>
              </a:spcBef>
              <a:spcAft>
                <a:spcPts val="0"/>
              </a:spcAft>
              <a:buClr>
                <a:schemeClr val="dk1"/>
              </a:buClr>
              <a:buSzPts val="2200"/>
              <a:buFont typeface="Arial Black"/>
              <a:buAutoNum type="arabicPeriod"/>
            </a:pPr>
            <a:r>
              <a:rPr lang="en-US" sz="2200" b="1">
                <a:solidFill>
                  <a:schemeClr val="dk1"/>
                </a:solidFill>
                <a:latin typeface="Arial Black"/>
                <a:ea typeface="Arial Black"/>
                <a:cs typeface="Arial Black"/>
                <a:sym typeface="Arial Black"/>
              </a:rPr>
              <a:t>How does digitization affect existing relationships in the marketplace? Given that these market relationships fulfill a wide range of needs, how can we ensure that digitization does not substitute for them?</a:t>
            </a:r>
            <a:endParaRPr sz="2200" b="1">
              <a:solidFill>
                <a:schemeClr val="dk1"/>
              </a:solidFill>
              <a:latin typeface="Arial Black"/>
              <a:ea typeface="Arial Black"/>
              <a:cs typeface="Arial Black"/>
              <a:sym typeface="Arial Black"/>
            </a:endParaRPr>
          </a:p>
          <a:p>
            <a:pPr marL="457200" lvl="0" indent="0" algn="l" rtl="0">
              <a:spcBef>
                <a:spcPts val="0"/>
              </a:spcBef>
              <a:spcAft>
                <a:spcPts val="0"/>
              </a:spcAft>
              <a:buNone/>
            </a:pPr>
            <a:endParaRPr sz="2200" b="1">
              <a:solidFill>
                <a:schemeClr val="dk1"/>
              </a:solidFill>
              <a:latin typeface="Arial Black"/>
              <a:ea typeface="Arial Black"/>
              <a:cs typeface="Arial Black"/>
              <a:sym typeface="Arial Black"/>
            </a:endParaRPr>
          </a:p>
          <a:p>
            <a:pPr marL="457200" lvl="0" indent="-368300" algn="l" rtl="0">
              <a:spcBef>
                <a:spcPts val="0"/>
              </a:spcBef>
              <a:spcAft>
                <a:spcPts val="0"/>
              </a:spcAft>
              <a:buClr>
                <a:schemeClr val="dk1"/>
              </a:buClr>
              <a:buSzPts val="2200"/>
              <a:buFont typeface="Arial Black"/>
              <a:buAutoNum type="arabicPeriod"/>
            </a:pPr>
            <a:r>
              <a:rPr lang="en-US" sz="2200" b="1">
                <a:solidFill>
                  <a:schemeClr val="dk1"/>
                </a:solidFill>
                <a:latin typeface="Arial Black"/>
                <a:ea typeface="Arial Black"/>
                <a:cs typeface="Arial Black"/>
                <a:sym typeface="Arial Black"/>
              </a:rPr>
              <a:t>Diverse market relationships are based on negotiation and flexibility (e.g. flexibility in price, credit, grading of produce). Can digital platforms be designed to be flexible in such regards?</a:t>
            </a:r>
            <a:endParaRPr sz="2200" b="1">
              <a:solidFill>
                <a:schemeClr val="dk1"/>
              </a:solidFill>
              <a:latin typeface="Arial Black"/>
              <a:ea typeface="Arial Black"/>
              <a:cs typeface="Arial Black"/>
              <a:sym typeface="Arial Black"/>
            </a:endParaRPr>
          </a:p>
          <a:p>
            <a:pPr marL="0" lvl="0" indent="0" algn="l" rtl="0">
              <a:spcBef>
                <a:spcPts val="0"/>
              </a:spcBef>
              <a:spcAft>
                <a:spcPts val="0"/>
              </a:spcAft>
              <a:buNone/>
            </a:pPr>
            <a:endParaRPr sz="2200" b="1">
              <a:solidFill>
                <a:schemeClr val="dk1"/>
              </a:solidFill>
              <a:latin typeface="Arial Black"/>
              <a:ea typeface="Arial Black"/>
              <a:cs typeface="Arial Black"/>
              <a:sym typeface="Arial Black"/>
            </a:endParaRPr>
          </a:p>
          <a:p>
            <a:pPr marL="457200" lvl="0" indent="-368300" algn="l" rtl="0">
              <a:spcBef>
                <a:spcPts val="0"/>
              </a:spcBef>
              <a:spcAft>
                <a:spcPts val="0"/>
              </a:spcAft>
              <a:buClr>
                <a:schemeClr val="dk1"/>
              </a:buClr>
              <a:buSzPts val="2200"/>
              <a:buFont typeface="Arial Black"/>
              <a:buAutoNum type="arabicPeriod"/>
            </a:pPr>
            <a:r>
              <a:rPr lang="en-US" sz="2200" b="1">
                <a:solidFill>
                  <a:schemeClr val="dk1"/>
                </a:solidFill>
                <a:latin typeface="Arial Black"/>
                <a:ea typeface="Arial Black"/>
                <a:cs typeface="Arial Black"/>
                <a:sym typeface="Arial Black"/>
              </a:rPr>
              <a:t>In attempting to digitize markets, how are existing practices of exchange being changed?</a:t>
            </a:r>
            <a:endParaRPr sz="2200" b="1">
              <a:solidFill>
                <a:schemeClr val="dk1"/>
              </a:solidFill>
              <a:latin typeface="Arial Black"/>
              <a:ea typeface="Arial Black"/>
              <a:cs typeface="Arial Black"/>
              <a:sym typeface="Arial Black"/>
            </a:endParaRPr>
          </a:p>
          <a:p>
            <a:pPr marL="0" lvl="0" indent="0" algn="l" rtl="0">
              <a:spcBef>
                <a:spcPts val="0"/>
              </a:spcBef>
              <a:spcAft>
                <a:spcPts val="0"/>
              </a:spcAft>
              <a:buNone/>
            </a:pPr>
            <a:endParaRPr sz="2200" b="1">
              <a:solidFill>
                <a:schemeClr val="dk1"/>
              </a:solidFill>
              <a:latin typeface="Arial Black"/>
              <a:ea typeface="Arial Black"/>
              <a:cs typeface="Arial Black"/>
              <a:sym typeface="Arial Black"/>
            </a:endParaRPr>
          </a:p>
          <a:p>
            <a:pPr marL="0" lvl="0" indent="0" algn="l" rtl="0">
              <a:spcBef>
                <a:spcPts val="0"/>
              </a:spcBef>
              <a:spcAft>
                <a:spcPts val="0"/>
              </a:spcAft>
              <a:buNone/>
            </a:pPr>
            <a:endParaRPr sz="2200" b="1">
              <a:solidFill>
                <a:schemeClr val="dk1"/>
              </a:solidFill>
              <a:latin typeface="Arial Black"/>
              <a:ea typeface="Arial Black"/>
              <a:cs typeface="Arial Black"/>
              <a:sym typeface="Arial Black"/>
            </a:endParaRPr>
          </a:p>
          <a:p>
            <a:pPr marL="0" lvl="0" indent="0" algn="l" rtl="0">
              <a:spcBef>
                <a:spcPts val="0"/>
              </a:spcBef>
              <a:spcAft>
                <a:spcPts val="0"/>
              </a:spcAft>
              <a:buNone/>
            </a:pPr>
            <a:r>
              <a:rPr lang="en-US" sz="2200" b="1">
                <a:solidFill>
                  <a:schemeClr val="dk1"/>
                </a:solidFill>
                <a:latin typeface="Arial Black"/>
                <a:ea typeface="Arial Black"/>
                <a:cs typeface="Arial Black"/>
                <a:sym typeface="Arial Black"/>
              </a:rPr>
              <a:t> </a:t>
            </a:r>
            <a:r>
              <a:rPr lang="en-US" sz="1800" i="1">
                <a:solidFill>
                  <a:schemeClr val="dk1"/>
                </a:solidFill>
                <a:latin typeface="Calibri"/>
                <a:ea typeface="Calibri"/>
                <a:cs typeface="Calibri"/>
                <a:sym typeface="Calibri"/>
              </a:rPr>
              <a:t>. </a:t>
            </a:r>
            <a:endParaRPr sz="1800">
              <a:solidFill>
                <a:schemeClr val="dk1"/>
              </a:solidFill>
            </a:endParaRPr>
          </a:p>
        </p:txBody>
      </p:sp>
      <p:sp>
        <p:nvSpPr>
          <p:cNvPr id="282" name="Google Shape;282;gaeecd52d68_0_62"/>
          <p:cNvSpPr txBox="1">
            <a:spLocks noGrp="1"/>
          </p:cNvSpPr>
          <p:nvPr>
            <p:ph type="title"/>
          </p:nvPr>
        </p:nvSpPr>
        <p:spPr>
          <a:xfrm>
            <a:off x="243450" y="113750"/>
            <a:ext cx="117051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Some key questions for the prospect of digitization </a:t>
            </a:r>
            <a:endParaRPr sz="2200" b="1">
              <a:solidFill>
                <a:srgbClr val="FF0000"/>
              </a:solidFill>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5b6cb60fb_0_27"/>
          <p:cNvSpPr txBox="1"/>
          <p:nvPr/>
        </p:nvSpPr>
        <p:spPr>
          <a:xfrm>
            <a:off x="287250" y="3716250"/>
            <a:ext cx="4218900" cy="235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Measurement, accounting, and record-keeping</a:t>
            </a:r>
            <a:endParaRPr/>
          </a:p>
        </p:txBody>
      </p:sp>
      <p:pic>
        <p:nvPicPr>
          <p:cNvPr id="288" name="Google Shape;288;ga5b6cb60fb_0_27"/>
          <p:cNvPicPr preferRelativeResize="0"/>
          <p:nvPr/>
        </p:nvPicPr>
        <p:blipFill>
          <a:blip r:embed="rId3">
            <a:alphaModFix/>
          </a:blip>
          <a:stretch>
            <a:fillRect/>
          </a:stretch>
        </p:blipFill>
        <p:spPr>
          <a:xfrm>
            <a:off x="4721600" y="107725"/>
            <a:ext cx="7470425" cy="6750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a5b6cb60fb_0_34"/>
          <p:cNvSpPr txBox="1">
            <a:spLocks noGrp="1"/>
          </p:cNvSpPr>
          <p:nvPr>
            <p:ph type="title"/>
          </p:nvPr>
        </p:nvSpPr>
        <p:spPr>
          <a:xfrm>
            <a:off x="287275" y="185600"/>
            <a:ext cx="117051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MEASUREMENTS stock-keeping unit (SKU) vary and are not standardized. Further,  classification is based on visuals not standard dimensions</a:t>
            </a:r>
            <a:endParaRPr sz="2200" b="1">
              <a:solidFill>
                <a:srgbClr val="203864"/>
              </a:solidFill>
              <a:latin typeface="Arial Black"/>
              <a:ea typeface="Arial Black"/>
              <a:cs typeface="Arial Black"/>
              <a:sym typeface="Arial Black"/>
            </a:endParaRPr>
          </a:p>
        </p:txBody>
      </p:sp>
      <p:graphicFrame>
        <p:nvGraphicFramePr>
          <p:cNvPr id="295" name="Google Shape;295;ga5b6cb60fb_0_34"/>
          <p:cNvGraphicFramePr/>
          <p:nvPr/>
        </p:nvGraphicFramePr>
        <p:xfrm>
          <a:off x="328650" y="1146475"/>
          <a:ext cx="11534700" cy="4815810"/>
        </p:xfrm>
        <a:graphic>
          <a:graphicData uri="http://schemas.openxmlformats.org/drawingml/2006/table">
            <a:tbl>
              <a:tblPr>
                <a:noFill/>
                <a:tableStyleId>{CF07C02E-0D3C-4846-9BE2-83C6DAC1CD75}</a:tableStyleId>
              </a:tblPr>
              <a:tblGrid>
                <a:gridCol w="2883675">
                  <a:extLst>
                    <a:ext uri="{9D8B030D-6E8A-4147-A177-3AD203B41FA5}">
                      <a16:colId xmlns:a16="http://schemas.microsoft.com/office/drawing/2014/main" xmlns="" val="20000"/>
                    </a:ext>
                  </a:extLst>
                </a:gridCol>
                <a:gridCol w="2883675">
                  <a:extLst>
                    <a:ext uri="{9D8B030D-6E8A-4147-A177-3AD203B41FA5}">
                      <a16:colId xmlns:a16="http://schemas.microsoft.com/office/drawing/2014/main" xmlns="" val="20001"/>
                    </a:ext>
                  </a:extLst>
                </a:gridCol>
                <a:gridCol w="3152975">
                  <a:extLst>
                    <a:ext uri="{9D8B030D-6E8A-4147-A177-3AD203B41FA5}">
                      <a16:colId xmlns:a16="http://schemas.microsoft.com/office/drawing/2014/main" xmlns="" val="20002"/>
                    </a:ext>
                  </a:extLst>
                </a:gridCol>
                <a:gridCol w="2614375">
                  <a:extLst>
                    <a:ext uri="{9D8B030D-6E8A-4147-A177-3AD203B41FA5}">
                      <a16:colId xmlns:a16="http://schemas.microsoft.com/office/drawing/2014/main" xmlns="" val="20003"/>
                    </a:ext>
                  </a:extLst>
                </a:gridCol>
              </a:tblGrid>
              <a:tr h="4706125">
                <a:tc>
                  <a:txBody>
                    <a:bodyPr/>
                    <a:lstStyle/>
                    <a:p>
                      <a:pPr marL="0" lvl="0" indent="0" algn="l" rtl="0">
                        <a:spcBef>
                          <a:spcPts val="0"/>
                        </a:spcBef>
                        <a:spcAft>
                          <a:spcPts val="0"/>
                        </a:spcAft>
                        <a:buNone/>
                      </a:pPr>
                      <a:r>
                        <a:rPr lang="en-US" sz="1600" b="1"/>
                        <a:t>Tomato Crates </a:t>
                      </a:r>
                      <a:endParaRPr sz="1600" b="1"/>
                    </a:p>
                    <a:p>
                      <a:pPr marL="457200" lvl="0" indent="-330200" algn="l" rtl="0">
                        <a:spcBef>
                          <a:spcPts val="0"/>
                        </a:spcBef>
                        <a:spcAft>
                          <a:spcPts val="0"/>
                        </a:spcAft>
                        <a:buSzPts val="1600"/>
                        <a:buChar char="-"/>
                      </a:pPr>
                      <a:r>
                        <a:rPr lang="en-US" sz="1600"/>
                        <a:t>Basis for purchase, paying brokers graders, pricing and selling </a:t>
                      </a:r>
                      <a:endParaRPr sz="1600"/>
                    </a:p>
                    <a:p>
                      <a:pPr marL="457200" lvl="0" indent="-330200" algn="l" rtl="0">
                        <a:spcBef>
                          <a:spcPts val="0"/>
                        </a:spcBef>
                        <a:spcAft>
                          <a:spcPts val="0"/>
                        </a:spcAft>
                        <a:buSzPts val="1600"/>
                        <a:buChar char="-"/>
                      </a:pPr>
                      <a:r>
                        <a:rPr lang="en-US" sz="1600"/>
                        <a:t>A crate is estimated to hold 200kg when leveled but it usually packed high </a:t>
                      </a:r>
                      <a:endParaRPr sz="1600"/>
                    </a:p>
                    <a:p>
                      <a:pPr marL="457200" lvl="0" indent="-330200" algn="l" rtl="0">
                        <a:spcBef>
                          <a:spcPts val="0"/>
                        </a:spcBef>
                        <a:spcAft>
                          <a:spcPts val="0"/>
                        </a:spcAft>
                        <a:buSzPts val="1600"/>
                        <a:buChar char="-"/>
                      </a:pPr>
                      <a:r>
                        <a:rPr lang="en-US" sz="1600"/>
                        <a:t>Brokers sometimes use slightly larger crates  than the standard but indicate “</a:t>
                      </a:r>
                      <a:r>
                        <a:rPr lang="en-US" sz="1600" i="1"/>
                        <a:t>farmers don’t seem to notice”</a:t>
                      </a:r>
                      <a:endParaRPr sz="1600">
                        <a:solidFill>
                          <a:schemeClr val="dk1"/>
                        </a:solidFill>
                      </a:endParaRPr>
                    </a:p>
                    <a:p>
                      <a:pPr marL="0" lvl="0" indent="0" algn="l" rtl="0">
                        <a:spcBef>
                          <a:spcPts val="0"/>
                        </a:spcBef>
                        <a:spcAft>
                          <a:spcPts val="0"/>
                        </a:spcAft>
                        <a:buNone/>
                      </a:pPr>
                      <a:r>
                        <a:rPr lang="en-US" sz="1600" b="1">
                          <a:solidFill>
                            <a:schemeClr val="dk1"/>
                          </a:solidFill>
                        </a:rPr>
                        <a:t>Classification </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Based on a grading system guided by variety and size </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Broken tomatoes are sold to hotels for cooking </a:t>
                      </a:r>
                      <a:endParaRPr sz="16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b="1"/>
                        <a:t>Onion Nets </a:t>
                      </a:r>
                      <a:endParaRPr sz="1600" b="1"/>
                    </a:p>
                    <a:p>
                      <a:pPr marL="457200" lvl="0" indent="-330200" algn="l" rtl="0">
                        <a:spcBef>
                          <a:spcPts val="0"/>
                        </a:spcBef>
                        <a:spcAft>
                          <a:spcPts val="0"/>
                        </a:spcAft>
                        <a:buSzPts val="1600"/>
                        <a:buChar char="-"/>
                      </a:pPr>
                      <a:r>
                        <a:rPr lang="en-US" sz="1600"/>
                        <a:t>Each holds 45 - 50 Kg and packhouses randomly selects nets for checking weight</a:t>
                      </a:r>
                      <a:endParaRPr sz="1600"/>
                    </a:p>
                    <a:p>
                      <a:pPr marL="457200" lvl="0" indent="-330200" algn="l" rtl="0">
                        <a:spcBef>
                          <a:spcPts val="0"/>
                        </a:spcBef>
                        <a:spcAft>
                          <a:spcPts val="0"/>
                        </a:spcAft>
                        <a:buSzPts val="1600"/>
                        <a:buChar char="-"/>
                      </a:pPr>
                      <a:r>
                        <a:rPr lang="en-US" sz="1600"/>
                        <a:t>Buyers can buy per net or by weight or by piece</a:t>
                      </a:r>
                      <a:endParaRPr sz="1600"/>
                    </a:p>
                    <a:p>
                      <a:pPr marL="457200" lvl="0" indent="0" algn="l" rtl="0">
                        <a:spcBef>
                          <a:spcPts val="0"/>
                        </a:spcBef>
                        <a:spcAft>
                          <a:spcPts val="0"/>
                        </a:spcAft>
                        <a:buNone/>
                      </a:pPr>
                      <a:endParaRPr sz="1600"/>
                    </a:p>
                    <a:p>
                      <a:pPr marL="0" lvl="0" indent="0" algn="l" rtl="0">
                        <a:spcBef>
                          <a:spcPts val="0"/>
                        </a:spcBef>
                        <a:spcAft>
                          <a:spcPts val="0"/>
                        </a:spcAft>
                        <a:buNone/>
                      </a:pPr>
                      <a:r>
                        <a:rPr lang="en-US" sz="1600" b="1">
                          <a:solidFill>
                            <a:schemeClr val="dk1"/>
                          </a:solidFill>
                        </a:rPr>
                        <a:t>Classification </a:t>
                      </a:r>
                      <a:endParaRPr sz="1600" b="1">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Onions have 3 categories- large, medium &amp; small, the latter mainly for household use</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Quality based on level of dryness </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b="1"/>
                        <a:t>Melon Pieces </a:t>
                      </a:r>
                      <a:endParaRPr sz="1600" b="1"/>
                    </a:p>
                    <a:p>
                      <a:pPr marL="457200" lvl="0" indent="-330200" algn="l" rtl="0">
                        <a:spcBef>
                          <a:spcPts val="0"/>
                        </a:spcBef>
                        <a:spcAft>
                          <a:spcPts val="0"/>
                        </a:spcAft>
                        <a:buSzPts val="1600"/>
                        <a:buChar char="-"/>
                      </a:pPr>
                      <a:r>
                        <a:rPr lang="en-US" sz="1600"/>
                        <a:t>Packhouse weighs  melons at purchase and weights for  bulk purchases</a:t>
                      </a:r>
                      <a:endParaRPr sz="1600"/>
                    </a:p>
                    <a:p>
                      <a:pPr marL="457200" lvl="0" indent="-330200" algn="l" rtl="0">
                        <a:spcBef>
                          <a:spcPts val="0"/>
                        </a:spcBef>
                        <a:spcAft>
                          <a:spcPts val="0"/>
                        </a:spcAft>
                        <a:buSzPts val="1600"/>
                        <a:buChar char="-"/>
                      </a:pPr>
                      <a:r>
                        <a:rPr lang="en-US" sz="1600"/>
                        <a:t>But for non-bulk, packhouse estimates weight by looking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b="1"/>
                        <a:t>Classification </a:t>
                      </a:r>
                      <a:endParaRPr sz="1600" b="1"/>
                    </a:p>
                    <a:p>
                      <a:pPr marL="457200" lvl="0" indent="-330200" algn="l" rtl="0">
                        <a:spcBef>
                          <a:spcPts val="0"/>
                        </a:spcBef>
                        <a:spcAft>
                          <a:spcPts val="0"/>
                        </a:spcAft>
                        <a:buClr>
                          <a:schemeClr val="dk1"/>
                        </a:buClr>
                        <a:buSzPts val="1600"/>
                        <a:buChar char="●"/>
                      </a:pPr>
                      <a:r>
                        <a:rPr lang="en-US" sz="1600">
                          <a:solidFill>
                            <a:schemeClr val="dk1"/>
                          </a:solidFill>
                        </a:rPr>
                        <a:t>Melons have 2 categories - large &amp; small, the latter is prefered by retailers </a:t>
                      </a:r>
                      <a:endParaRPr sz="1600"/>
                    </a:p>
                    <a:p>
                      <a:pPr marL="457200" lvl="0" indent="-330200" algn="l" rtl="0">
                        <a:spcBef>
                          <a:spcPts val="0"/>
                        </a:spcBef>
                        <a:spcAft>
                          <a:spcPts val="0"/>
                        </a:spcAft>
                        <a:buSzPts val="1600"/>
                        <a:buChar char="●"/>
                      </a:pPr>
                      <a:r>
                        <a:rPr lang="en-US" sz="1600"/>
                        <a:t>Quality assessed by tapping </a:t>
                      </a:r>
                      <a:endParaRPr sz="1600"/>
                    </a:p>
                    <a:p>
                      <a:pPr marL="457200" lvl="0" indent="-330200" algn="l" rtl="0">
                        <a:spcBef>
                          <a:spcPts val="0"/>
                        </a:spcBef>
                        <a:spcAft>
                          <a:spcPts val="0"/>
                        </a:spcAft>
                        <a:buSzPts val="1600"/>
                        <a:buChar char="●"/>
                      </a:pPr>
                      <a:r>
                        <a:rPr lang="en-US" sz="1600"/>
                        <a:t>Assumes  quality is standard within a farm</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Mangoes Nets</a:t>
                      </a:r>
                      <a:endParaRPr b="1"/>
                    </a:p>
                    <a:p>
                      <a:pPr marL="457200" lvl="0" indent="-317500" algn="l" rtl="0">
                        <a:spcBef>
                          <a:spcPts val="0"/>
                        </a:spcBef>
                        <a:spcAft>
                          <a:spcPts val="0"/>
                        </a:spcAft>
                        <a:buSzPts val="1400"/>
                        <a:buChar char="-"/>
                      </a:pPr>
                      <a:r>
                        <a:rPr lang="en-US"/>
                        <a:t>sold in 30 kg nets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b="1"/>
                        <a:t>Classification</a:t>
                      </a:r>
                      <a:r>
                        <a:rPr lang="en-US"/>
                        <a:t> </a:t>
                      </a:r>
                      <a:endParaRPr/>
                    </a:p>
                    <a:p>
                      <a:pPr marL="457200" lvl="0" indent="-317500" algn="l" rtl="0">
                        <a:spcBef>
                          <a:spcPts val="0"/>
                        </a:spcBef>
                        <a:spcAft>
                          <a:spcPts val="0"/>
                        </a:spcAft>
                        <a:buSzPts val="1400"/>
                        <a:buChar char="●"/>
                      </a:pPr>
                      <a:r>
                        <a:rPr lang="en-US"/>
                        <a:t>Based on ripeness and variety</a:t>
                      </a:r>
                      <a:endParaRPr/>
                    </a:p>
                    <a:p>
                      <a:pPr marL="457200" lvl="0" indent="-317500" algn="l" rtl="0">
                        <a:spcBef>
                          <a:spcPts val="0"/>
                        </a:spcBef>
                        <a:spcAft>
                          <a:spcPts val="0"/>
                        </a:spcAft>
                        <a:buSzPts val="1400"/>
                        <a:buChar char="●"/>
                      </a:pPr>
                      <a:r>
                        <a:rPr lang="en-US"/>
                        <a:t>Packhouse will sometimes set certain nets aside for customers as she “</a:t>
                      </a:r>
                      <a:r>
                        <a:rPr lang="en-US" i="1"/>
                        <a:t>knows what they are looking for”</a:t>
                      </a:r>
                      <a:endParaRPr/>
                    </a:p>
                    <a:p>
                      <a:pPr marL="457200" lvl="0" indent="-317500" algn="l" rtl="0">
                        <a:spcBef>
                          <a:spcPts val="0"/>
                        </a:spcBef>
                        <a:spcAft>
                          <a:spcPts val="0"/>
                        </a:spcAft>
                        <a:buSzPts val="1400"/>
                        <a:buChar char="●"/>
                      </a:pPr>
                      <a:r>
                        <a:rPr lang="en-US"/>
                        <a:t>Overripe mangoes are best for juice</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xmlns="" val="10000"/>
                  </a:ext>
                </a:extLst>
              </a:tr>
            </a:tbl>
          </a:graphicData>
        </a:graphic>
      </p:graphicFrame>
      <p:sp>
        <p:nvSpPr>
          <p:cNvPr id="296" name="Google Shape;296;ga5b6cb60fb_0_34"/>
          <p:cNvSpPr txBox="1"/>
          <p:nvPr/>
        </p:nvSpPr>
        <p:spPr>
          <a:xfrm>
            <a:off x="2390150" y="5901600"/>
            <a:ext cx="7734900" cy="9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Displays tend to have </a:t>
            </a:r>
            <a:r>
              <a:rPr lang="en-US" sz="1800" b="1">
                <a:latin typeface="Calibri"/>
                <a:ea typeface="Calibri"/>
                <a:cs typeface="Calibri"/>
                <a:sym typeface="Calibri"/>
              </a:rPr>
              <a:t>“Camera”</a:t>
            </a:r>
            <a:r>
              <a:rPr lang="en-US" sz="1800">
                <a:latin typeface="Calibri"/>
                <a:ea typeface="Calibri"/>
                <a:cs typeface="Calibri"/>
                <a:sym typeface="Calibri"/>
              </a:rPr>
              <a:t> the </a:t>
            </a:r>
            <a:r>
              <a:rPr lang="en-US" sz="1800">
                <a:solidFill>
                  <a:schemeClr val="dk1"/>
                </a:solidFill>
                <a:latin typeface="Calibri"/>
                <a:ea typeface="Calibri"/>
                <a:cs typeface="Calibri"/>
                <a:sym typeface="Calibri"/>
              </a:rPr>
              <a:t>best looking produce on show</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2200" b="1">
                <a:solidFill>
                  <a:schemeClr val="dk1"/>
                </a:solidFill>
                <a:latin typeface="Calibri"/>
                <a:ea typeface="Calibri"/>
                <a:cs typeface="Calibri"/>
                <a:sym typeface="Calibri"/>
              </a:rPr>
              <a:t>How can digitization incorporate the various computations?</a:t>
            </a:r>
            <a:endParaRPr sz="2200" b="1">
              <a:solidFill>
                <a:schemeClr val="dk1"/>
              </a:solidFill>
              <a:latin typeface="Calibri"/>
              <a:ea typeface="Calibri"/>
              <a:cs typeface="Calibri"/>
              <a:sym typeface="Calibri"/>
            </a:endParaRPr>
          </a:p>
        </p:txBody>
      </p:sp>
      <p:pic>
        <p:nvPicPr>
          <p:cNvPr id="297" name="Google Shape;297;ga5b6cb60fb_0_34"/>
          <p:cNvPicPr preferRelativeResize="0"/>
          <p:nvPr/>
        </p:nvPicPr>
        <p:blipFill>
          <a:blip r:embed="rId3">
            <a:alphaModFix/>
          </a:blip>
          <a:stretch>
            <a:fillRect/>
          </a:stretch>
        </p:blipFill>
        <p:spPr>
          <a:xfrm>
            <a:off x="8739700" y="4207875"/>
            <a:ext cx="3123650" cy="1943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a5b6cb60fb_0_67"/>
          <p:cNvSpPr txBox="1">
            <a:spLocks noGrp="1"/>
          </p:cNvSpPr>
          <p:nvPr>
            <p:ph type="title"/>
          </p:nvPr>
        </p:nvSpPr>
        <p:spPr>
          <a:xfrm>
            <a:off x="287275" y="185600"/>
            <a:ext cx="117051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How is price determined? </a:t>
            </a:r>
            <a:endParaRPr sz="2200" b="1">
              <a:solidFill>
                <a:srgbClr val="203864"/>
              </a:solidFill>
              <a:latin typeface="Arial Black"/>
              <a:ea typeface="Arial Black"/>
              <a:cs typeface="Arial Black"/>
              <a:sym typeface="Arial Black"/>
            </a:endParaRPr>
          </a:p>
        </p:txBody>
      </p:sp>
      <p:sp>
        <p:nvSpPr>
          <p:cNvPr id="304" name="Google Shape;304;ga5b6cb60fb_0_67"/>
          <p:cNvSpPr txBox="1"/>
          <p:nvPr/>
        </p:nvSpPr>
        <p:spPr>
          <a:xfrm>
            <a:off x="287275" y="969500"/>
            <a:ext cx="7735500" cy="3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Packhouses tend to follow a strategy of </a:t>
            </a:r>
            <a:r>
              <a:rPr lang="en-US" sz="2600" b="1">
                <a:solidFill>
                  <a:schemeClr val="dk1"/>
                </a:solidFill>
                <a:latin typeface="Calibri"/>
                <a:ea typeface="Calibri"/>
                <a:cs typeface="Calibri"/>
                <a:sym typeface="Calibri"/>
              </a:rPr>
              <a:t>sufficing </a:t>
            </a:r>
            <a:r>
              <a:rPr lang="en-US" sz="2000">
                <a:solidFill>
                  <a:schemeClr val="dk1"/>
                </a:solidFill>
                <a:latin typeface="Calibri"/>
                <a:ea typeface="Calibri"/>
                <a:cs typeface="Calibri"/>
                <a:sym typeface="Calibri"/>
              </a:rPr>
              <a:t>instead of </a:t>
            </a:r>
            <a:r>
              <a:rPr lang="en-US" sz="2300" b="1">
                <a:solidFill>
                  <a:schemeClr val="dk1"/>
                </a:solidFill>
                <a:latin typeface="Calibri"/>
                <a:ea typeface="Calibri"/>
                <a:cs typeface="Calibri"/>
                <a:sym typeface="Calibri"/>
              </a:rPr>
              <a:t>maximizing</a:t>
            </a:r>
            <a:r>
              <a:rPr lang="en-US" sz="2000">
                <a:solidFill>
                  <a:schemeClr val="dk1"/>
                </a:solidFill>
                <a:latin typeface="Calibri"/>
                <a:ea typeface="Calibri"/>
                <a:cs typeface="Calibri"/>
                <a:sym typeface="Calibri"/>
              </a:rPr>
              <a:t>. They estimate what is needed </a:t>
            </a:r>
            <a:r>
              <a:rPr lang="en-US" sz="2000" b="1">
                <a:solidFill>
                  <a:schemeClr val="dk1"/>
                </a:solidFill>
                <a:latin typeface="Calibri"/>
                <a:ea typeface="Calibri"/>
                <a:cs typeface="Calibri"/>
                <a:sym typeface="Calibri"/>
              </a:rPr>
              <a:t>to turn a profit,</a:t>
            </a:r>
            <a:r>
              <a:rPr lang="en-US" sz="2000">
                <a:solidFill>
                  <a:schemeClr val="dk1"/>
                </a:solidFill>
                <a:latin typeface="Calibri"/>
                <a:ea typeface="Calibri"/>
                <a:cs typeface="Calibri"/>
                <a:sym typeface="Calibri"/>
              </a:rPr>
              <a:t> but they don’t try</a:t>
            </a:r>
            <a:r>
              <a:rPr lang="en-US" sz="2000" b="1">
                <a:solidFill>
                  <a:schemeClr val="dk1"/>
                </a:solidFill>
                <a:latin typeface="Calibri"/>
                <a:ea typeface="Calibri"/>
                <a:cs typeface="Calibri"/>
                <a:sym typeface="Calibri"/>
              </a:rPr>
              <a:t> to maximize profits through careful accounting</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They often follow c</a:t>
            </a:r>
            <a:r>
              <a:rPr lang="en-US" sz="2000" b="1">
                <a:solidFill>
                  <a:schemeClr val="dk1"/>
                </a:solidFill>
                <a:latin typeface="Calibri"/>
                <a:ea typeface="Calibri"/>
                <a:cs typeface="Calibri"/>
                <a:sym typeface="Calibri"/>
              </a:rPr>
              <a:t>ertain rules of thumb </a:t>
            </a:r>
            <a:r>
              <a:rPr lang="en-US" sz="2000">
                <a:solidFill>
                  <a:schemeClr val="dk1"/>
                </a:solidFill>
                <a:latin typeface="Calibri"/>
                <a:ea typeface="Calibri"/>
                <a:cs typeface="Calibri"/>
                <a:sym typeface="Calibri"/>
              </a:rPr>
              <a:t>to determine what is needed to turn a profit and live well. For example, they know roughly by how much to mark up their produce.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Prices are</a:t>
            </a:r>
            <a:r>
              <a:rPr lang="en-US" sz="2000" b="1">
                <a:solidFill>
                  <a:schemeClr val="dk1"/>
                </a:solidFill>
                <a:latin typeface="Calibri"/>
                <a:ea typeface="Calibri"/>
                <a:cs typeface="Calibri"/>
                <a:sym typeface="Calibri"/>
              </a:rPr>
              <a:t> disciplined by the market. </a:t>
            </a:r>
            <a:r>
              <a:rPr lang="en-US" sz="2000">
                <a:solidFill>
                  <a:schemeClr val="dk1"/>
                </a:solidFill>
                <a:latin typeface="Calibri"/>
                <a:ea typeface="Calibri"/>
                <a:cs typeface="Calibri"/>
                <a:sym typeface="Calibri"/>
              </a:rPr>
              <a:t>Customers will come in and complain if their prices are too high compared to others in the market </a:t>
            </a:r>
            <a:endParaRPr sz="2000">
              <a:solidFill>
                <a:schemeClr val="dk1"/>
              </a:solidFill>
              <a:latin typeface="Calibri"/>
              <a:ea typeface="Calibri"/>
              <a:cs typeface="Calibri"/>
              <a:sym typeface="Calibri"/>
            </a:endParaRPr>
          </a:p>
        </p:txBody>
      </p:sp>
      <p:sp>
        <p:nvSpPr>
          <p:cNvPr id="305" name="Google Shape;305;ga5b6cb60fb_0_67"/>
          <p:cNvSpPr txBox="1"/>
          <p:nvPr/>
        </p:nvSpPr>
        <p:spPr>
          <a:xfrm>
            <a:off x="1177900" y="6114950"/>
            <a:ext cx="107580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i="1">
                <a:solidFill>
                  <a:schemeClr val="dk1"/>
                </a:solidFill>
                <a:latin typeface="Calibri"/>
                <a:ea typeface="Calibri"/>
                <a:cs typeface="Calibri"/>
                <a:sym typeface="Calibri"/>
              </a:rPr>
              <a:t>How</a:t>
            </a:r>
            <a:r>
              <a:rPr lang="en-US" sz="1200" b="1" i="1">
                <a:solidFill>
                  <a:schemeClr val="dk1"/>
                </a:solidFill>
                <a:latin typeface="Calibri"/>
                <a:ea typeface="Calibri"/>
                <a:cs typeface="Calibri"/>
                <a:sym typeface="Calibri"/>
              </a:rPr>
              <a:t> </a:t>
            </a:r>
            <a:r>
              <a:rPr lang="en-US" sz="2000" b="1" i="1">
                <a:solidFill>
                  <a:schemeClr val="dk1"/>
                </a:solidFill>
                <a:latin typeface="Calibri"/>
                <a:ea typeface="Calibri"/>
                <a:cs typeface="Calibri"/>
                <a:sym typeface="Calibri"/>
              </a:rPr>
              <a:t>might the flow of pricing information and choices about pricing change on a platform?</a:t>
            </a:r>
            <a:endParaRPr sz="2000" b="1" i="1">
              <a:solidFill>
                <a:schemeClr val="dk1"/>
              </a:solidFill>
              <a:latin typeface="Calibri"/>
              <a:ea typeface="Calibri"/>
              <a:cs typeface="Calibri"/>
              <a:sym typeface="Calibri"/>
            </a:endParaRPr>
          </a:p>
        </p:txBody>
      </p:sp>
      <p:pic>
        <p:nvPicPr>
          <p:cNvPr id="306" name="Google Shape;306;ga5b6cb60fb_0_67"/>
          <p:cNvPicPr preferRelativeResize="0"/>
          <p:nvPr/>
        </p:nvPicPr>
        <p:blipFill>
          <a:blip r:embed="rId3">
            <a:alphaModFix/>
          </a:blip>
          <a:stretch>
            <a:fillRect/>
          </a:stretch>
        </p:blipFill>
        <p:spPr>
          <a:xfrm>
            <a:off x="9209038" y="38963"/>
            <a:ext cx="1652875" cy="1077175"/>
          </a:xfrm>
          <a:prstGeom prst="rect">
            <a:avLst/>
          </a:prstGeom>
          <a:noFill/>
          <a:ln>
            <a:noFill/>
          </a:ln>
        </p:spPr>
      </p:pic>
      <p:sp>
        <p:nvSpPr>
          <p:cNvPr id="307" name="Google Shape;307;ga5b6cb60fb_0_67"/>
          <p:cNvSpPr txBox="1"/>
          <p:nvPr/>
        </p:nvSpPr>
        <p:spPr>
          <a:xfrm>
            <a:off x="8078575" y="969500"/>
            <a:ext cx="3913800" cy="3087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5100" b="1">
                <a:latin typeface="Calibri"/>
                <a:ea typeface="Calibri"/>
                <a:cs typeface="Calibri"/>
                <a:sym typeface="Calibri"/>
              </a:rPr>
              <a:t>Q</a:t>
            </a:r>
            <a:r>
              <a:rPr lang="en-US" sz="5700" b="1">
                <a:latin typeface="Calibri"/>
                <a:ea typeface="Calibri"/>
                <a:cs typeface="Calibri"/>
                <a:sym typeface="Calibri"/>
              </a:rPr>
              <a:t> </a:t>
            </a:r>
            <a:r>
              <a:rPr lang="en-US" sz="2000">
                <a:latin typeface="Calibri"/>
                <a:ea typeface="Calibri"/>
                <a:cs typeface="Calibri"/>
                <a:sym typeface="Calibri"/>
              </a:rPr>
              <a:t>What really does it mean to state that prices are determined by demand and supply?</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How do consumers and traders know if there is low/high supply or low/high demand?</a:t>
            </a:r>
            <a:r>
              <a:rPr lang="en-US" sz="1800">
                <a:solidFill>
                  <a:schemeClr val="dk1"/>
                </a:solidFill>
                <a:latin typeface="Calibri"/>
                <a:ea typeface="Calibri"/>
                <a:cs typeface="Calibri"/>
                <a:sym typeface="Calibri"/>
              </a:rPr>
              <a:t> </a:t>
            </a:r>
            <a:r>
              <a:rPr lang="en-US" sz="2000">
                <a:latin typeface="Calibri"/>
                <a:ea typeface="Calibri"/>
                <a:cs typeface="Calibri"/>
                <a:sym typeface="Calibri"/>
              </a:rPr>
              <a:t> </a:t>
            </a:r>
            <a:endParaRPr sz="2000">
              <a:latin typeface="Calibri"/>
              <a:ea typeface="Calibri"/>
              <a:cs typeface="Calibri"/>
              <a:sym typeface="Calibri"/>
            </a:endParaRPr>
          </a:p>
        </p:txBody>
      </p:sp>
      <p:sp>
        <p:nvSpPr>
          <p:cNvPr id="308" name="Google Shape;308;ga5b6cb60fb_0_67"/>
          <p:cNvSpPr txBox="1"/>
          <p:nvPr/>
        </p:nvSpPr>
        <p:spPr>
          <a:xfrm>
            <a:off x="287275" y="4267377"/>
            <a:ext cx="11705100" cy="15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Information about prices is channeled through networks of brokers and traders. Sometimes maintaining good relationships with brokers and clients takes precedence over getting the best price.</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Some traders, especially those that share brokers, confer on prices. E.g. the mango traders sometimes set prices together to reduce competition. </a:t>
            </a:r>
            <a:endParaRPr sz="20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a5b6cb60fb_0_94"/>
          <p:cNvSpPr txBox="1">
            <a:spLocks noGrp="1"/>
          </p:cNvSpPr>
          <p:nvPr>
            <p:ph type="title"/>
          </p:nvPr>
        </p:nvSpPr>
        <p:spPr>
          <a:xfrm>
            <a:off x="287275" y="185600"/>
            <a:ext cx="117051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Accounting and Record keeping </a:t>
            </a:r>
            <a:endParaRPr sz="2200" b="1">
              <a:solidFill>
                <a:srgbClr val="203864"/>
              </a:solidFill>
              <a:latin typeface="Arial Black"/>
              <a:ea typeface="Arial Black"/>
              <a:cs typeface="Arial Black"/>
              <a:sym typeface="Arial Black"/>
            </a:endParaRPr>
          </a:p>
        </p:txBody>
      </p:sp>
      <p:sp>
        <p:nvSpPr>
          <p:cNvPr id="315" name="Google Shape;315;ga5b6cb60fb_0_94"/>
          <p:cNvSpPr txBox="1"/>
          <p:nvPr/>
        </p:nvSpPr>
        <p:spPr>
          <a:xfrm>
            <a:off x="471150" y="785275"/>
            <a:ext cx="11294700" cy="60075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Each packhouse keeps records on credit-- to whom they have given credit, how much they owe, or if they have taken credit out from someone. Records help prevent disputes and ensures the packhouses remember (though they mostly have excellent memory about who owes what).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Most packhouses do pricing by lot. They calculate costs associated with the lot and decide on a sale price that allows them to make a profit after paying fixed costs. These calculations are typically back of the envelope and are not formally stored or accounted.</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solidFill>
                  <a:schemeClr val="dk1"/>
                </a:solidFill>
                <a:latin typeface="Calibri"/>
                <a:ea typeface="Calibri"/>
                <a:cs typeface="Calibri"/>
                <a:sym typeface="Calibri"/>
              </a:rPr>
              <a:t>Movement of goods are </a:t>
            </a:r>
            <a:r>
              <a:rPr lang="en-US" sz="2200" i="1">
                <a:solidFill>
                  <a:schemeClr val="dk1"/>
                </a:solidFill>
                <a:latin typeface="Calibri"/>
                <a:ea typeface="Calibri"/>
                <a:cs typeface="Calibri"/>
                <a:sym typeface="Calibri"/>
              </a:rPr>
              <a:t>not</a:t>
            </a:r>
            <a:r>
              <a:rPr lang="en-US" sz="2200">
                <a:solidFill>
                  <a:schemeClr val="dk1"/>
                </a:solidFill>
                <a:latin typeface="Calibri"/>
                <a:ea typeface="Calibri"/>
                <a:cs typeface="Calibri"/>
                <a:sym typeface="Calibri"/>
              </a:rPr>
              <a:t> accounted for. Accounting for each kg for each sale (especially nonbulk) is impossible and lots often get mixed with leftover produce. Identity of customers is known informally, not recorded in sales books. </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Melon packhouse starting keeping records of expenses and costs after previous study. Used his records to cut back on mobile phone expenses.</a:t>
            </a:r>
            <a:endParaRPr sz="2200">
              <a:latin typeface="Calibri"/>
              <a:ea typeface="Calibri"/>
              <a:cs typeface="Calibri"/>
              <a:sym typeface="Calibri"/>
            </a:endParaRPr>
          </a:p>
          <a:p>
            <a:pPr marL="457200" lvl="0" indent="-368300" algn="l" rtl="0">
              <a:spcBef>
                <a:spcPts val="0"/>
              </a:spcBef>
              <a:spcAft>
                <a:spcPts val="0"/>
              </a:spcAft>
              <a:buSzPts val="2200"/>
              <a:buChar char="➔"/>
            </a:pPr>
            <a:r>
              <a:rPr lang="en-US" sz="2200">
                <a:latin typeface="Calibri"/>
                <a:ea typeface="Calibri"/>
                <a:cs typeface="Calibri"/>
                <a:sym typeface="Calibri"/>
              </a:rPr>
              <a:t>Onion packhouse is unique in that he keeps a detailed record book (at home) of total costs, sales, and profits.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a:p>
            <a:pPr marL="0" lvl="0" indent="0" algn="l" rtl="0">
              <a:spcBef>
                <a:spcPts val="0"/>
              </a:spcBef>
              <a:spcAft>
                <a:spcPts val="0"/>
              </a:spcAft>
              <a:buNone/>
            </a:pPr>
            <a:r>
              <a:rPr lang="en-US" sz="2200" b="1">
                <a:latin typeface="Calibri"/>
                <a:ea typeface="Calibri"/>
                <a:cs typeface="Calibri"/>
                <a:sym typeface="Calibri"/>
              </a:rPr>
              <a:t>Records are not digitized, nor for the most part, even kept in a systematic fashion. When records are made, they are typically useful in the moment and discarded after.</a:t>
            </a:r>
            <a:endParaRPr sz="2200" b="1">
              <a:latin typeface="Calibri"/>
              <a:ea typeface="Calibri"/>
              <a:cs typeface="Calibri"/>
              <a:sym typeface="Calibri"/>
            </a:endParaRPr>
          </a:p>
          <a:p>
            <a:pPr marL="0" lvl="0" indent="0" algn="l" rtl="0">
              <a:spcBef>
                <a:spcPts val="0"/>
              </a:spcBef>
              <a:spcAft>
                <a:spcPts val="0"/>
              </a:spcAft>
              <a:buNone/>
            </a:pPr>
            <a:endParaRPr sz="2200">
              <a:latin typeface="Calibri"/>
              <a:ea typeface="Calibri"/>
              <a:cs typeface="Calibri"/>
              <a:sym typeface="Calibri"/>
            </a:endParaRPr>
          </a:p>
          <a:p>
            <a:pPr marL="1371600" lvl="0" indent="457200" algn="l" rtl="0">
              <a:spcBef>
                <a:spcPts val="0"/>
              </a:spcBef>
              <a:spcAft>
                <a:spcPts val="0"/>
              </a:spcAft>
              <a:buNone/>
            </a:pPr>
            <a:endParaRPr sz="2200" b="1">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a5b6cb60fb_0_88"/>
          <p:cNvSpPr txBox="1"/>
          <p:nvPr/>
        </p:nvSpPr>
        <p:spPr>
          <a:xfrm>
            <a:off x="287250" y="2674975"/>
            <a:ext cx="4703700" cy="398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Packhouses’ have had some interactions with platform providers  </a:t>
            </a:r>
            <a:endParaRPr/>
          </a:p>
        </p:txBody>
      </p:sp>
      <p:pic>
        <p:nvPicPr>
          <p:cNvPr id="321" name="Google Shape;321;ga5b6cb60fb_0_88"/>
          <p:cNvPicPr preferRelativeResize="0"/>
          <p:nvPr/>
        </p:nvPicPr>
        <p:blipFill>
          <a:blip r:embed="rId3">
            <a:alphaModFix/>
          </a:blip>
          <a:stretch>
            <a:fillRect/>
          </a:stretch>
        </p:blipFill>
        <p:spPr>
          <a:xfrm>
            <a:off x="5744925" y="377000"/>
            <a:ext cx="5942400" cy="628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p:nvPr/>
        </p:nvSpPr>
        <p:spPr>
          <a:xfrm>
            <a:off x="6096000" y="588106"/>
            <a:ext cx="5606143" cy="62478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1F3864"/>
                </a:solidFill>
                <a:latin typeface="Calibri"/>
                <a:ea typeface="Calibri"/>
                <a:cs typeface="Calibri"/>
                <a:sym typeface="Calibri"/>
              </a:rPr>
              <a:t>Topics  explored </a:t>
            </a:r>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How packhouses source and sell produce on the basis of negotiated relationships. </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How packhouses develop and leverage their particular relationships with brokers and customers to manage risk. </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The different strategies that packhouses employ in managing risk along each supply chain  </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The role of credit in shaping market relations,</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Practices of classifying/categorizing produce</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Practices of accounting and record-keeping </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Practices of pricing, potential gaps in payments </a:t>
            </a:r>
            <a:endParaRPr/>
          </a:p>
          <a:p>
            <a:pPr marL="285750" marR="0" lvl="0" indent="-158750" algn="l" rtl="0">
              <a:spcBef>
                <a:spcPts val="0"/>
              </a:spcBef>
              <a:spcAft>
                <a:spcPts val="0"/>
              </a:spcAft>
              <a:buClr>
                <a:schemeClr val="dk1"/>
              </a:buClr>
              <a:buSzPts val="2000"/>
              <a:buFont typeface="Courier New"/>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Courier New"/>
              <a:buChar char="o"/>
            </a:pPr>
            <a:r>
              <a:rPr lang="en-US" sz="2000">
                <a:solidFill>
                  <a:schemeClr val="dk1"/>
                </a:solidFill>
                <a:latin typeface="Calibri"/>
                <a:ea typeface="Calibri"/>
                <a:cs typeface="Calibri"/>
                <a:sym typeface="Calibri"/>
              </a:rPr>
              <a:t>Attitudes toward digitization</a:t>
            </a:r>
            <a:endParaRPr sz="2000">
              <a:solidFill>
                <a:schemeClr val="dk1"/>
              </a:solidFill>
              <a:latin typeface="Calibri"/>
              <a:ea typeface="Calibri"/>
              <a:cs typeface="Calibri"/>
              <a:sym typeface="Calibri"/>
            </a:endParaRPr>
          </a:p>
        </p:txBody>
      </p:sp>
      <p:sp>
        <p:nvSpPr>
          <p:cNvPr id="102" name="Google Shape;102;p3"/>
          <p:cNvSpPr txBox="1">
            <a:spLocks noGrp="1"/>
          </p:cNvSpPr>
          <p:nvPr>
            <p:ph type="body" idx="1"/>
          </p:nvPr>
        </p:nvSpPr>
        <p:spPr>
          <a:xfrm>
            <a:off x="489857" y="902154"/>
            <a:ext cx="5336464" cy="5940088"/>
          </a:xfrm>
          <a:prstGeom prst="rect">
            <a:avLst/>
          </a:prstGeom>
          <a:solidFill>
            <a:srgbClr val="E1EFD8"/>
          </a:solid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rgbClr val="1F3864"/>
              </a:buClr>
              <a:buSzPts val="2200"/>
              <a:buNone/>
            </a:pPr>
            <a:r>
              <a:rPr lang="en-US" sz="2200" b="1">
                <a:solidFill>
                  <a:srgbClr val="1F3864"/>
                </a:solidFill>
              </a:rPr>
              <a:t>Guided by 3 Hypothesis </a:t>
            </a:r>
            <a:endParaRPr/>
          </a:p>
          <a:p>
            <a:pPr marL="228600" lvl="0" indent="-228600" algn="l" rtl="0">
              <a:lnSpc>
                <a:spcPct val="100000"/>
              </a:lnSpc>
              <a:spcBef>
                <a:spcPts val="0"/>
              </a:spcBef>
              <a:spcAft>
                <a:spcPts val="0"/>
              </a:spcAft>
              <a:buClr>
                <a:schemeClr val="dk1"/>
              </a:buClr>
              <a:buSzPts val="2200"/>
              <a:buChar char="•"/>
            </a:pPr>
            <a:r>
              <a:rPr lang="en-US" sz="2200">
                <a:solidFill>
                  <a:schemeClr val="dk1"/>
                </a:solidFill>
              </a:rPr>
              <a:t>Financing constraints are an important obstacle to the efficiency of agricultural value chains affecting all players in the chain </a:t>
            </a:r>
            <a:endParaRPr/>
          </a:p>
          <a:p>
            <a:pPr marL="228600" lvl="0" indent="-88900" algn="l" rtl="0">
              <a:lnSpc>
                <a:spcPct val="100000"/>
              </a:lnSpc>
              <a:spcBef>
                <a:spcPts val="0"/>
              </a:spcBef>
              <a:spcAft>
                <a:spcPts val="0"/>
              </a:spcAft>
              <a:buClr>
                <a:schemeClr val="dk1"/>
              </a:buClr>
              <a:buSzPts val="2200"/>
              <a:buNone/>
            </a:pPr>
            <a:endParaRPr sz="2200">
              <a:solidFill>
                <a:schemeClr val="dk1"/>
              </a:solidFill>
            </a:endParaRPr>
          </a:p>
          <a:p>
            <a:pPr marL="228600" lvl="0" indent="-228600" algn="l" rtl="0">
              <a:lnSpc>
                <a:spcPct val="100000"/>
              </a:lnSpc>
              <a:spcBef>
                <a:spcPts val="0"/>
              </a:spcBef>
              <a:spcAft>
                <a:spcPts val="0"/>
              </a:spcAft>
              <a:buClr>
                <a:schemeClr val="dk1"/>
              </a:buClr>
              <a:buSzPts val="2200"/>
              <a:buChar char="•"/>
            </a:pPr>
            <a:r>
              <a:rPr lang="en-US" sz="2200">
                <a:solidFill>
                  <a:schemeClr val="dk1"/>
                </a:solidFill>
              </a:rPr>
              <a:t>Financing constraints are primarily caused by information asymmetri</a:t>
            </a:r>
            <a:r>
              <a:rPr lang="en-US" sz="2200"/>
              <a:t>es</a:t>
            </a:r>
            <a:r>
              <a:rPr lang="en-US" sz="2200">
                <a:solidFill>
                  <a:schemeClr val="dk1"/>
                </a:solidFill>
              </a:rPr>
              <a:t>, which in turn limit trust amongst players and opportunities to expand markets beyond existing trade networks</a:t>
            </a:r>
            <a:endParaRPr/>
          </a:p>
          <a:p>
            <a:pPr marL="228600" lvl="0" indent="-88900" algn="l" rtl="0">
              <a:lnSpc>
                <a:spcPct val="100000"/>
              </a:lnSpc>
              <a:spcBef>
                <a:spcPts val="0"/>
              </a:spcBef>
              <a:spcAft>
                <a:spcPts val="0"/>
              </a:spcAft>
              <a:buClr>
                <a:schemeClr val="dk1"/>
              </a:buClr>
              <a:buSzPts val="2200"/>
              <a:buNone/>
            </a:pPr>
            <a:endParaRPr sz="2200">
              <a:solidFill>
                <a:schemeClr val="dk1"/>
              </a:solidFill>
            </a:endParaRPr>
          </a:p>
          <a:p>
            <a:pPr marL="228600" lvl="0" indent="-228600" algn="l" rtl="0">
              <a:lnSpc>
                <a:spcPct val="100000"/>
              </a:lnSpc>
              <a:spcBef>
                <a:spcPts val="0"/>
              </a:spcBef>
              <a:spcAft>
                <a:spcPts val="0"/>
              </a:spcAft>
              <a:buClr>
                <a:schemeClr val="dk1"/>
              </a:buClr>
              <a:buSzPts val="2200"/>
              <a:buChar char="•"/>
            </a:pPr>
            <a:r>
              <a:rPr lang="en-US" sz="2200">
                <a:solidFill>
                  <a:schemeClr val="dk1"/>
                </a:solidFill>
              </a:rPr>
              <a:t>Informational and financing constraints could be addressed through digitization of value chain data and establishment of data platforms  </a:t>
            </a:r>
            <a:endParaRPr sz="2200"/>
          </a:p>
          <a:p>
            <a:pPr marL="228600" lvl="0" indent="-88900" algn="l" rtl="0">
              <a:lnSpc>
                <a:spcPct val="90000"/>
              </a:lnSpc>
              <a:spcBef>
                <a:spcPts val="1000"/>
              </a:spcBef>
              <a:spcAft>
                <a:spcPts val="0"/>
              </a:spcAft>
              <a:buClr>
                <a:schemeClr val="dk1"/>
              </a:buClr>
              <a:buSzPts val="2200"/>
              <a:buNone/>
            </a:pPr>
            <a:endParaRPr sz="2200"/>
          </a:p>
        </p:txBody>
      </p:sp>
      <p:sp>
        <p:nvSpPr>
          <p:cNvPr id="103" name="Google Shape;103;p3"/>
          <p:cNvSpPr txBox="1">
            <a:spLocks noGrp="1"/>
          </p:cNvSpPr>
          <p:nvPr>
            <p:ph type="title"/>
          </p:nvPr>
        </p:nvSpPr>
        <p:spPr>
          <a:xfrm>
            <a:off x="741461" y="458956"/>
            <a:ext cx="10439400" cy="2582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3600"/>
              <a:buFont typeface="Arial Black"/>
              <a:buNone/>
            </a:pPr>
            <a:r>
              <a:rPr lang="en-US" sz="3600" b="1">
                <a:solidFill>
                  <a:srgbClr val="1F3864"/>
                </a:solidFill>
                <a:latin typeface="Arial Black"/>
                <a:ea typeface="Arial Black"/>
                <a:cs typeface="Arial Black"/>
                <a:sym typeface="Arial Black"/>
              </a:rPr>
              <a:t>Areas</a:t>
            </a:r>
            <a:r>
              <a:rPr lang="en-US" sz="3000" b="1">
                <a:solidFill>
                  <a:srgbClr val="1F3864"/>
                </a:solidFill>
                <a:latin typeface="Arial Black"/>
                <a:ea typeface="Arial Black"/>
                <a:cs typeface="Arial Black"/>
                <a:sym typeface="Arial Black"/>
              </a:rPr>
              <a:t> </a:t>
            </a:r>
            <a:r>
              <a:rPr lang="en-US" sz="3600" b="1">
                <a:solidFill>
                  <a:srgbClr val="1F3864"/>
                </a:solidFill>
                <a:latin typeface="Arial Black"/>
                <a:ea typeface="Arial Black"/>
                <a:cs typeface="Arial Black"/>
                <a:sym typeface="Arial Black"/>
              </a:rPr>
              <a:t>Explored</a:t>
            </a:r>
            <a:r>
              <a:rPr lang="en-US" sz="3000" b="1">
                <a:solidFill>
                  <a:srgbClr val="1F3864"/>
                </a:solidFill>
                <a:latin typeface="Arial Black"/>
                <a:ea typeface="Arial Black"/>
                <a:cs typeface="Arial Black"/>
                <a:sym typeface="Arial Black"/>
              </a:rPr>
              <a:t> </a:t>
            </a:r>
            <a:r>
              <a:rPr lang="en-US" sz="3000"/>
              <a:t/>
            </a:r>
            <a:br>
              <a:rPr lang="en-US" sz="3000"/>
            </a:b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a5b6cb60fb_0_54"/>
          <p:cNvSpPr txBox="1"/>
          <p:nvPr/>
        </p:nvSpPr>
        <p:spPr>
          <a:xfrm>
            <a:off x="480175" y="484775"/>
            <a:ext cx="11427000" cy="6050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b="1" dirty="0">
                <a:solidFill>
                  <a:srgbClr val="203864"/>
                </a:solidFill>
                <a:latin typeface="Arial Black"/>
                <a:ea typeface="Arial Black"/>
                <a:cs typeface="Arial Black"/>
                <a:sym typeface="Arial Black"/>
              </a:rPr>
              <a:t>Prices offered to </a:t>
            </a:r>
            <a:r>
              <a:rPr lang="en-US" sz="2000" b="1" dirty="0" err="1">
                <a:solidFill>
                  <a:srgbClr val="203864"/>
                </a:solidFill>
                <a:latin typeface="Arial Black"/>
                <a:ea typeface="Arial Black"/>
                <a:cs typeface="Arial Black"/>
                <a:sym typeface="Arial Black"/>
              </a:rPr>
              <a:t>packhouses</a:t>
            </a:r>
            <a:r>
              <a:rPr lang="en-US" sz="2000" b="1" dirty="0">
                <a:solidFill>
                  <a:srgbClr val="203864"/>
                </a:solidFill>
                <a:latin typeface="Arial Black"/>
                <a:ea typeface="Arial Black"/>
                <a:cs typeface="Arial Black"/>
                <a:sym typeface="Arial Black"/>
              </a:rPr>
              <a:t> are high (60% higher than what </a:t>
            </a:r>
            <a:r>
              <a:rPr lang="en-US" sz="2000" b="1" dirty="0" err="1">
                <a:solidFill>
                  <a:srgbClr val="203864"/>
                </a:solidFill>
                <a:latin typeface="Arial Black"/>
                <a:ea typeface="Arial Black"/>
                <a:cs typeface="Arial Black"/>
                <a:sym typeface="Arial Black"/>
              </a:rPr>
              <a:t>packhouses</a:t>
            </a:r>
            <a:r>
              <a:rPr lang="en-US" sz="2000" b="1" dirty="0">
                <a:solidFill>
                  <a:srgbClr val="203864"/>
                </a:solidFill>
                <a:latin typeface="Arial Black"/>
                <a:ea typeface="Arial Black"/>
                <a:cs typeface="Arial Black"/>
                <a:sym typeface="Arial Black"/>
              </a:rPr>
              <a:t> pay) </a:t>
            </a:r>
            <a:endParaRPr sz="2000" b="1" dirty="0">
              <a:solidFill>
                <a:srgbClr val="203864"/>
              </a:solidFill>
              <a:latin typeface="Arial Black"/>
              <a:ea typeface="Arial Black"/>
              <a:cs typeface="Arial Black"/>
              <a:sym typeface="Arial Black"/>
            </a:endParaRPr>
          </a:p>
          <a:p>
            <a:pPr marL="0" lvl="0" indent="0" algn="l" rtl="0">
              <a:lnSpc>
                <a:spcPct val="90000"/>
              </a:lnSpc>
              <a:spcBef>
                <a:spcPts val="0"/>
              </a:spcBef>
              <a:spcAft>
                <a:spcPts val="0"/>
              </a:spcAft>
              <a:buNone/>
            </a:pPr>
            <a:endParaRPr sz="1000" b="1" dirty="0">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r>
              <a:rPr lang="en-US" sz="1600" i="1" dirty="0">
                <a:solidFill>
                  <a:schemeClr val="dk1"/>
                </a:solidFill>
                <a:latin typeface="Calibri"/>
                <a:ea typeface="Calibri"/>
                <a:cs typeface="Calibri"/>
                <a:sym typeface="Calibri"/>
              </a:rPr>
              <a:t>“A few months ago they came back to the market but now with offers to supply me tomatoes but their prices were not competitive; they were offering to sell me 50kgs of tomatoes [bread crate] @ 800shs. At the time they were offering that price, the buying price for a 200+ kg crate was between 2000-2100 </a:t>
            </a:r>
            <a:r>
              <a:rPr lang="en-US" sz="1600" i="1" dirty="0" err="1">
                <a:solidFill>
                  <a:schemeClr val="dk1"/>
                </a:solidFill>
                <a:latin typeface="Calibri"/>
                <a:ea typeface="Calibri"/>
                <a:cs typeface="Calibri"/>
                <a:sym typeface="Calibri"/>
              </a:rPr>
              <a:t>shs</a:t>
            </a:r>
            <a:r>
              <a:rPr lang="en-US" sz="1600" i="1" dirty="0">
                <a:solidFill>
                  <a:schemeClr val="dk1"/>
                </a:solidFill>
                <a:latin typeface="Calibri"/>
                <a:ea typeface="Calibri"/>
                <a:cs typeface="Calibri"/>
                <a:sym typeface="Calibri"/>
              </a:rPr>
              <a:t> [1 big crate =  5x50kgs because of the heaped crates]. But when I told the [platform’s] agents the prices I get from the farm they laughed it off and said  I was lying to them.” </a:t>
            </a:r>
            <a:r>
              <a:rPr lang="en-US" sz="1600" b="1" dirty="0">
                <a:solidFill>
                  <a:srgbClr val="93C47D"/>
                </a:solidFill>
                <a:latin typeface="Arial Black"/>
                <a:ea typeface="Arial Black"/>
                <a:cs typeface="Arial Black"/>
                <a:sym typeface="Arial Black"/>
              </a:rPr>
              <a:t>Although the above scenario suggests a 60% higher price than what </a:t>
            </a:r>
            <a:r>
              <a:rPr lang="en-US" sz="1600" b="1" dirty="0" err="1">
                <a:solidFill>
                  <a:srgbClr val="93C47D"/>
                </a:solidFill>
                <a:latin typeface="Arial Black"/>
                <a:ea typeface="Arial Black"/>
                <a:cs typeface="Arial Black"/>
                <a:sym typeface="Arial Black"/>
              </a:rPr>
              <a:t>packhouses</a:t>
            </a:r>
            <a:r>
              <a:rPr lang="en-US" sz="1600" b="1" dirty="0">
                <a:solidFill>
                  <a:srgbClr val="93C47D"/>
                </a:solidFill>
                <a:latin typeface="Arial Black"/>
                <a:ea typeface="Arial Black"/>
                <a:cs typeface="Arial Black"/>
                <a:sym typeface="Arial Black"/>
              </a:rPr>
              <a:t> pay, its all inclusive of sorting, grading and transportation</a:t>
            </a:r>
            <a:r>
              <a:rPr lang="en-US" sz="1800" b="1" dirty="0">
                <a:solidFill>
                  <a:srgbClr val="93C47D"/>
                </a:solidFill>
                <a:latin typeface="Arial Black"/>
                <a:ea typeface="Arial Black"/>
                <a:cs typeface="Arial Black"/>
                <a:sym typeface="Arial Black"/>
              </a:rPr>
              <a:t> </a:t>
            </a:r>
            <a:endParaRPr sz="1800" b="1" dirty="0">
              <a:solidFill>
                <a:srgbClr val="93C47D"/>
              </a:solidFill>
              <a:latin typeface="Arial Black"/>
              <a:ea typeface="Arial Black"/>
              <a:cs typeface="Arial Black"/>
              <a:sym typeface="Arial Black"/>
            </a:endParaRPr>
          </a:p>
          <a:p>
            <a:pPr marL="0" lvl="0" indent="0" algn="l" rtl="0">
              <a:lnSpc>
                <a:spcPct val="115000"/>
              </a:lnSpc>
              <a:spcBef>
                <a:spcPts val="0"/>
              </a:spcBef>
              <a:spcAft>
                <a:spcPts val="0"/>
              </a:spcAft>
              <a:buNone/>
            </a:pPr>
            <a:endParaRPr sz="1800" b="1" dirty="0">
              <a:solidFill>
                <a:srgbClr val="93C47D"/>
              </a:solidFill>
              <a:latin typeface="Arial Black"/>
              <a:ea typeface="Arial Black"/>
              <a:cs typeface="Arial Black"/>
              <a:sym typeface="Arial Black"/>
            </a:endParaRPr>
          </a:p>
          <a:p>
            <a:pPr marL="0" lvl="0" indent="0" algn="l" rtl="0">
              <a:lnSpc>
                <a:spcPct val="90000"/>
              </a:lnSpc>
              <a:spcBef>
                <a:spcPts val="0"/>
              </a:spcBef>
              <a:spcAft>
                <a:spcPts val="0"/>
              </a:spcAft>
              <a:buNone/>
            </a:pPr>
            <a:r>
              <a:rPr lang="en-US" sz="2000" b="1" dirty="0">
                <a:solidFill>
                  <a:srgbClr val="203864"/>
                </a:solidFill>
                <a:latin typeface="Arial Black"/>
                <a:ea typeface="Arial Black"/>
                <a:cs typeface="Arial Black"/>
                <a:sym typeface="Arial Black"/>
              </a:rPr>
              <a:t>Platforms demand quality that is difficult to achieve and expensive for the </a:t>
            </a:r>
            <a:r>
              <a:rPr lang="en-US" sz="2000" b="1" dirty="0" err="1">
                <a:solidFill>
                  <a:srgbClr val="203864"/>
                </a:solidFill>
                <a:latin typeface="Arial Black"/>
                <a:ea typeface="Arial Black"/>
                <a:cs typeface="Arial Black"/>
                <a:sym typeface="Arial Black"/>
              </a:rPr>
              <a:t>packhouse</a:t>
            </a:r>
            <a:r>
              <a:rPr lang="en-US" sz="2000" b="1" dirty="0">
                <a:solidFill>
                  <a:srgbClr val="203864"/>
                </a:solidFill>
                <a:latin typeface="Arial Black"/>
                <a:ea typeface="Arial Black"/>
                <a:cs typeface="Arial Black"/>
                <a:sym typeface="Arial Black"/>
              </a:rPr>
              <a:t> </a:t>
            </a:r>
            <a:endParaRPr sz="2000" b="1" dirty="0">
              <a:solidFill>
                <a:srgbClr val="203864"/>
              </a:solidFill>
              <a:latin typeface="Arial Black"/>
              <a:ea typeface="Arial Black"/>
              <a:cs typeface="Arial Black"/>
              <a:sym typeface="Arial Black"/>
            </a:endParaRPr>
          </a:p>
          <a:p>
            <a:pPr marL="0" lvl="0" indent="0" algn="l" rtl="0">
              <a:lnSpc>
                <a:spcPct val="90000"/>
              </a:lnSpc>
              <a:spcBef>
                <a:spcPts val="0"/>
              </a:spcBef>
              <a:spcAft>
                <a:spcPts val="0"/>
              </a:spcAft>
              <a:buNone/>
            </a:pPr>
            <a:endParaRPr sz="1000" b="1" dirty="0">
              <a:solidFill>
                <a:srgbClr val="203864"/>
              </a:solidFill>
              <a:latin typeface="Arial Black"/>
              <a:ea typeface="Arial Black"/>
              <a:cs typeface="Arial Black"/>
              <a:sym typeface="Arial Black"/>
            </a:endParaRPr>
          </a:p>
          <a:p>
            <a:pPr marL="0" lvl="0" indent="0" algn="l" rtl="0">
              <a:lnSpc>
                <a:spcPct val="100000"/>
              </a:lnSpc>
              <a:spcBef>
                <a:spcPts val="0"/>
              </a:spcBef>
              <a:spcAft>
                <a:spcPts val="0"/>
              </a:spcAft>
              <a:buNone/>
            </a:pPr>
            <a:r>
              <a:rPr lang="en-US" sz="1600" i="1" dirty="0">
                <a:solidFill>
                  <a:schemeClr val="dk1"/>
                </a:solidFill>
                <a:latin typeface="Calibri"/>
                <a:ea typeface="Calibri"/>
                <a:cs typeface="Calibri"/>
                <a:sym typeface="Calibri"/>
              </a:rPr>
              <a:t>“In </a:t>
            </a:r>
            <a:r>
              <a:rPr lang="en-US" sz="1600" i="1" dirty="0" err="1">
                <a:solidFill>
                  <a:schemeClr val="dk1"/>
                </a:solidFill>
                <a:latin typeface="Calibri"/>
                <a:ea typeface="Calibri"/>
                <a:cs typeface="Calibri"/>
                <a:sym typeface="Calibri"/>
              </a:rPr>
              <a:t>kwa</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Njenga</a:t>
            </a:r>
            <a:r>
              <a:rPr lang="en-US" sz="1600" i="1" dirty="0">
                <a:solidFill>
                  <a:schemeClr val="dk1"/>
                </a:solidFill>
                <a:latin typeface="Calibri"/>
                <a:ea typeface="Calibri"/>
                <a:cs typeface="Calibri"/>
                <a:sym typeface="Calibri"/>
              </a:rPr>
              <a:t> market we can get away with compromised quality but not with [the platform], you need to be sure of the quality from the farm otherwise they will not buy. It would need you to have a team of quality control in the farm, who understand the quality [the platform] wants and all that means spending more yet their prices are not that friendl</a:t>
            </a:r>
            <a:r>
              <a:rPr lang="en-US" sz="1200" dirty="0">
                <a:solidFill>
                  <a:schemeClr val="dk1"/>
                </a:solidFill>
                <a:latin typeface="Calibri"/>
                <a:ea typeface="Calibri"/>
                <a:cs typeface="Calibri"/>
                <a:sym typeface="Calibri"/>
              </a:rPr>
              <a:t>y. </a:t>
            </a:r>
            <a:r>
              <a:rPr lang="en-US" sz="1600" i="1" dirty="0">
                <a:solidFill>
                  <a:schemeClr val="dk1"/>
                </a:solidFill>
                <a:latin typeface="Calibri"/>
                <a:ea typeface="Calibri"/>
                <a:cs typeface="Calibri"/>
                <a:sym typeface="Calibri"/>
              </a:rPr>
              <a:t>”</a:t>
            </a:r>
            <a:endParaRPr sz="16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000" b="1" dirty="0">
                <a:solidFill>
                  <a:srgbClr val="203864"/>
                </a:solidFill>
                <a:latin typeface="Arial Black"/>
                <a:ea typeface="Arial Black"/>
                <a:cs typeface="Arial Black"/>
                <a:sym typeface="Arial Black"/>
              </a:rPr>
              <a:t>Relationship is one of employer-employee, not one of business partners </a:t>
            </a:r>
            <a:endParaRPr sz="2000" b="1" dirty="0">
              <a:solidFill>
                <a:srgbClr val="203864"/>
              </a:solidFill>
              <a:latin typeface="Arial Black"/>
              <a:ea typeface="Arial Black"/>
              <a:cs typeface="Arial Black"/>
              <a:sym typeface="Arial Black"/>
            </a:endParaRPr>
          </a:p>
          <a:p>
            <a:pPr marL="0" lvl="0" indent="0" algn="l" rtl="0">
              <a:lnSpc>
                <a:spcPct val="90000"/>
              </a:lnSpc>
              <a:spcBef>
                <a:spcPts val="0"/>
              </a:spcBef>
              <a:spcAft>
                <a:spcPts val="0"/>
              </a:spcAft>
              <a:buNone/>
            </a:pPr>
            <a:endParaRPr sz="1000" b="1" dirty="0">
              <a:solidFill>
                <a:srgbClr val="203864"/>
              </a:solidFill>
              <a:latin typeface="Arial Black"/>
              <a:ea typeface="Arial Black"/>
              <a:cs typeface="Arial Black"/>
              <a:sym typeface="Arial Black"/>
            </a:endParaRPr>
          </a:p>
          <a:p>
            <a:pPr marL="0" lvl="0" indent="0" algn="l" rtl="0">
              <a:lnSpc>
                <a:spcPct val="100000"/>
              </a:lnSpc>
              <a:spcBef>
                <a:spcPts val="0"/>
              </a:spcBef>
              <a:spcAft>
                <a:spcPts val="0"/>
              </a:spcAft>
              <a:buNone/>
            </a:pPr>
            <a:r>
              <a:rPr lang="en-US" sz="1600" i="1" dirty="0">
                <a:solidFill>
                  <a:schemeClr val="dk1"/>
                </a:solidFill>
                <a:latin typeface="Calibri"/>
                <a:ea typeface="Calibri"/>
                <a:cs typeface="Calibri"/>
                <a:sym typeface="Calibri"/>
              </a:rPr>
              <a:t>“Accepting to supply them would be like agreeing to be their employee; they would be using me to source and deliver to them at no cost, you can't make profits working with them.” </a:t>
            </a:r>
            <a:endParaRPr sz="1800" b="1" dirty="0">
              <a:solidFill>
                <a:srgbClr val="93C47D"/>
              </a:solidFill>
              <a:latin typeface="Arial Black"/>
              <a:ea typeface="Arial Black"/>
              <a:cs typeface="Arial Black"/>
              <a:sym typeface="Arial Black"/>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900" b="1" dirty="0">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endParaRPr sz="1600" i="1"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900" b="1" dirty="0">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endParaRPr sz="1800" b="1" dirty="0">
              <a:solidFill>
                <a:srgbClr val="93C47D"/>
              </a:solidFill>
              <a:latin typeface="Arial Black"/>
              <a:ea typeface="Arial Black"/>
              <a:cs typeface="Arial Black"/>
              <a:sym typeface="Arial Black"/>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600" i="1" dirty="0">
              <a:solidFill>
                <a:schemeClr val="dk1"/>
              </a:solidFill>
              <a:latin typeface="Calibri"/>
              <a:ea typeface="Calibri"/>
              <a:cs typeface="Calibri"/>
              <a:sym typeface="Calibri"/>
            </a:endParaRPr>
          </a:p>
          <a:p>
            <a:pPr marL="1371600" lvl="0" indent="457200" algn="l" rtl="0">
              <a:spcBef>
                <a:spcPts val="0"/>
              </a:spcBef>
              <a:spcAft>
                <a:spcPts val="0"/>
              </a:spcAft>
              <a:buNone/>
            </a:pPr>
            <a:endParaRPr sz="1600"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a5b6cb60fb_0_113"/>
          <p:cNvSpPr txBox="1"/>
          <p:nvPr/>
        </p:nvSpPr>
        <p:spPr>
          <a:xfrm>
            <a:off x="480175" y="484775"/>
            <a:ext cx="11427000" cy="613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b="1" dirty="0">
                <a:solidFill>
                  <a:srgbClr val="203864"/>
                </a:solidFill>
                <a:latin typeface="Arial Black"/>
                <a:ea typeface="Arial Black"/>
                <a:cs typeface="Arial Black"/>
                <a:sym typeface="Arial Black"/>
              </a:rPr>
              <a:t>These platforms are looking for suppliers who already have networked with formal large buyers who have set quality </a:t>
            </a:r>
            <a:endParaRPr sz="2000" b="1" dirty="0">
              <a:solidFill>
                <a:srgbClr val="203864"/>
              </a:solidFill>
              <a:latin typeface="Arial Black"/>
              <a:ea typeface="Arial Black"/>
              <a:cs typeface="Arial Black"/>
              <a:sym typeface="Arial Black"/>
            </a:endParaRPr>
          </a:p>
          <a:p>
            <a:pPr marL="0" lvl="0" indent="0" algn="l" rtl="0">
              <a:lnSpc>
                <a:spcPct val="90000"/>
              </a:lnSpc>
              <a:spcBef>
                <a:spcPts val="0"/>
              </a:spcBef>
              <a:spcAft>
                <a:spcPts val="0"/>
              </a:spcAft>
              <a:buNone/>
            </a:pPr>
            <a:endParaRPr sz="1000" b="1" dirty="0">
              <a:solidFill>
                <a:srgbClr val="203864"/>
              </a:solidFill>
              <a:latin typeface="Arial Black"/>
              <a:ea typeface="Arial Black"/>
              <a:cs typeface="Arial Black"/>
              <a:sym typeface="Arial Black"/>
            </a:endParaRPr>
          </a:p>
          <a:p>
            <a:pPr marL="0" lvl="0" indent="0" algn="l" rtl="0">
              <a:lnSpc>
                <a:spcPct val="100000"/>
              </a:lnSpc>
              <a:spcBef>
                <a:spcPts val="0"/>
              </a:spcBef>
              <a:spcAft>
                <a:spcPts val="0"/>
              </a:spcAft>
              <a:buNone/>
            </a:pPr>
            <a:r>
              <a:rPr lang="en-US" sz="1600" i="1" dirty="0">
                <a:solidFill>
                  <a:schemeClr val="dk1"/>
                </a:solidFill>
                <a:latin typeface="Calibri"/>
                <a:ea typeface="Calibri"/>
                <a:cs typeface="Calibri"/>
                <a:sym typeface="Calibri"/>
              </a:rPr>
              <a:t>“The officials from [the platform] came back after one week on a different day just to confirm if I have enough stock and they were interested if I have steady customers and if I supply to the high end supermarkets like </a:t>
            </a:r>
            <a:r>
              <a:rPr lang="en-US" sz="1600" i="1" dirty="0" err="1">
                <a:solidFill>
                  <a:schemeClr val="dk1"/>
                </a:solidFill>
                <a:latin typeface="Calibri"/>
                <a:ea typeface="Calibri"/>
                <a:cs typeface="Calibri"/>
                <a:sym typeface="Calibri"/>
              </a:rPr>
              <a:t>Naivas</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Tuskys</a:t>
            </a:r>
            <a:r>
              <a:rPr lang="en-US" sz="1600" i="1" dirty="0">
                <a:solidFill>
                  <a:schemeClr val="dk1"/>
                </a:solidFill>
                <a:latin typeface="Calibri"/>
                <a:ea typeface="Calibri"/>
                <a:cs typeface="Calibri"/>
                <a:sym typeface="Calibri"/>
              </a:rPr>
              <a:t> and malls in Westland which I was not doing. The only supermarket I supply to is </a:t>
            </a:r>
            <a:r>
              <a:rPr lang="en-US" sz="1600" i="1" dirty="0" err="1">
                <a:solidFill>
                  <a:schemeClr val="dk1"/>
                </a:solidFill>
                <a:latin typeface="Calibri"/>
                <a:ea typeface="Calibri"/>
                <a:cs typeface="Calibri"/>
                <a:sym typeface="Calibri"/>
              </a:rPr>
              <a:t>Quickmatt</a:t>
            </a:r>
            <a:r>
              <a:rPr lang="en-US" sz="1600" i="1" dirty="0">
                <a:solidFill>
                  <a:schemeClr val="dk1"/>
                </a:solidFill>
                <a:latin typeface="Calibri"/>
                <a:ea typeface="Calibri"/>
                <a:cs typeface="Calibri"/>
                <a:sym typeface="Calibri"/>
              </a:rPr>
              <a:t> </a:t>
            </a:r>
            <a:r>
              <a:rPr lang="en-US" sz="1600" i="1" dirty="0" err="1">
                <a:solidFill>
                  <a:schemeClr val="dk1"/>
                </a:solidFill>
                <a:latin typeface="Calibri"/>
                <a:ea typeface="Calibri"/>
                <a:cs typeface="Calibri"/>
                <a:sym typeface="Calibri"/>
              </a:rPr>
              <a:t>Githurai</a:t>
            </a:r>
            <a:r>
              <a:rPr lang="en-US" sz="1600" i="1" dirty="0">
                <a:solidFill>
                  <a:schemeClr val="dk1"/>
                </a:solidFill>
                <a:latin typeface="Calibri"/>
                <a:ea typeface="Calibri"/>
                <a:cs typeface="Calibri"/>
                <a:sym typeface="Calibri"/>
              </a:rPr>
              <a:t> branch.” </a:t>
            </a:r>
            <a:endParaRPr sz="1600"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i="1"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2000" b="1" dirty="0" err="1">
                <a:solidFill>
                  <a:srgbClr val="203864"/>
                </a:solidFill>
                <a:latin typeface="Arial Black"/>
                <a:ea typeface="Arial Black"/>
                <a:cs typeface="Arial Black"/>
                <a:sym typeface="Arial Black"/>
              </a:rPr>
              <a:t>Packhouses</a:t>
            </a:r>
            <a:r>
              <a:rPr lang="en-US" sz="2000" b="1" dirty="0">
                <a:solidFill>
                  <a:srgbClr val="203864"/>
                </a:solidFill>
                <a:latin typeface="Arial Black"/>
                <a:ea typeface="Arial Black"/>
                <a:cs typeface="Arial Black"/>
                <a:sym typeface="Arial Black"/>
              </a:rPr>
              <a:t> may not have the time to adhere to the various requirements and waiting time </a:t>
            </a:r>
            <a:endParaRPr i="1"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600" dirty="0">
                <a:latin typeface="Calibri"/>
                <a:ea typeface="Calibri"/>
                <a:cs typeface="Calibri"/>
                <a:sym typeface="Calibri"/>
              </a:rPr>
              <a:t>“</a:t>
            </a:r>
            <a:r>
              <a:rPr lang="en-US" sz="1600" i="1" dirty="0">
                <a:latin typeface="Calibri"/>
                <a:ea typeface="Calibri"/>
                <a:cs typeface="Calibri"/>
                <a:sym typeface="Calibri"/>
              </a:rPr>
              <a:t>These conditions included: finer Sorting; cleaning to ensure no soil or dirt and not hairy; well packed; timely delivery like if they say by 6am you are supposed to be at their store by specified time; waiting time at their store to be cleared; payment process after approval...</a:t>
            </a:r>
            <a:r>
              <a:rPr lang="en-US" sz="1600" i="1" dirty="0">
                <a:solidFill>
                  <a:schemeClr val="dk1"/>
                </a:solidFill>
                <a:latin typeface="Calibri"/>
                <a:ea typeface="Calibri"/>
                <a:cs typeface="Calibri"/>
                <a:sym typeface="Calibri"/>
              </a:rPr>
              <a:t>Waiting time and delivery to [the platform] stores was also a challenge to me for example if you get several trucks, then you will spend more time waiting to be cleared. It is a waste of time.”</a:t>
            </a:r>
            <a:endParaRPr sz="1600" i="1"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2000" b="1" dirty="0">
                <a:solidFill>
                  <a:srgbClr val="203864"/>
                </a:solidFill>
                <a:latin typeface="Arial Black"/>
                <a:ea typeface="Arial Black"/>
                <a:cs typeface="Arial Black"/>
                <a:sym typeface="Arial Black"/>
              </a:rPr>
              <a:t>These platforms were perceived to target higher segment clients that conduct their transaction exclusively through the system, this does not seem to be the case</a:t>
            </a:r>
            <a:r>
              <a:rPr lang="en-US" sz="1600" i="1"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1600" i="1" dirty="0">
                <a:solidFill>
                  <a:schemeClr val="dk1"/>
                </a:solidFill>
                <a:latin typeface="Calibri"/>
                <a:ea typeface="Calibri"/>
                <a:cs typeface="Calibri"/>
                <a:sym typeface="Calibri"/>
              </a:rPr>
              <a:t>“[The platform] is a threat to other businesses given that sometimes they have been sported hawking their product using trucks in the estates especially the bananas and Tomatoes, that means we are competing for the same customers and I thought they were targeting the high end market and exporting their products.”</a:t>
            </a:r>
            <a:endParaRPr sz="1600" i="1" dirty="0">
              <a:solidFill>
                <a:schemeClr val="dk1"/>
              </a:solidFill>
              <a:latin typeface="Calibri"/>
              <a:ea typeface="Calibri"/>
              <a:cs typeface="Calibri"/>
              <a:sym typeface="Calibri"/>
            </a:endParaRPr>
          </a:p>
          <a:p>
            <a:pPr marL="0" lvl="0" indent="0" algn="l" rtl="0">
              <a:lnSpc>
                <a:spcPct val="100000"/>
              </a:lnSpc>
              <a:spcBef>
                <a:spcPts val="1200"/>
              </a:spcBef>
              <a:spcAft>
                <a:spcPts val="1200"/>
              </a:spcAft>
              <a:buNone/>
            </a:pPr>
            <a:endParaRPr sz="1600" i="1"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a5b6cb60fb_0_127"/>
          <p:cNvSpPr txBox="1"/>
          <p:nvPr/>
        </p:nvSpPr>
        <p:spPr>
          <a:xfrm>
            <a:off x="358725" y="484775"/>
            <a:ext cx="11548500" cy="6139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b="1" dirty="0">
                <a:solidFill>
                  <a:srgbClr val="203864"/>
                </a:solidFill>
                <a:latin typeface="Arial Black"/>
                <a:ea typeface="Arial Black"/>
                <a:cs typeface="Arial Black"/>
                <a:sym typeface="Arial Black"/>
              </a:rPr>
              <a:t>These platforms are perceived as a major threat to </a:t>
            </a:r>
            <a:r>
              <a:rPr lang="en-US" sz="2000" b="1" dirty="0" err="1">
                <a:solidFill>
                  <a:srgbClr val="203864"/>
                </a:solidFill>
                <a:latin typeface="Arial Black"/>
                <a:ea typeface="Arial Black"/>
                <a:cs typeface="Arial Black"/>
                <a:sym typeface="Arial Black"/>
              </a:rPr>
              <a:t>packhouses</a:t>
            </a:r>
            <a:endParaRPr sz="2000" b="1" dirty="0">
              <a:solidFill>
                <a:srgbClr val="203864"/>
              </a:solidFill>
              <a:latin typeface="Arial Black"/>
              <a:ea typeface="Arial Black"/>
              <a:cs typeface="Arial Black"/>
              <a:sym typeface="Arial Black"/>
            </a:endParaRPr>
          </a:p>
          <a:p>
            <a:pPr marL="0" lvl="0" indent="0" algn="l" rtl="0">
              <a:lnSpc>
                <a:spcPct val="90000"/>
              </a:lnSpc>
              <a:spcBef>
                <a:spcPts val="0"/>
              </a:spcBef>
              <a:spcAft>
                <a:spcPts val="0"/>
              </a:spcAft>
              <a:buNone/>
            </a:pPr>
            <a:endParaRPr sz="2000" b="1" dirty="0">
              <a:solidFill>
                <a:srgbClr val="203864"/>
              </a:solidFill>
              <a:latin typeface="Arial Black"/>
              <a:ea typeface="Arial Black"/>
              <a:cs typeface="Arial Black"/>
              <a:sym typeface="Arial Black"/>
            </a:endParaRPr>
          </a:p>
          <a:p>
            <a:pPr marL="457200" lvl="0" indent="-298450" algn="l" rtl="0">
              <a:lnSpc>
                <a:spcPct val="115000"/>
              </a:lnSpc>
              <a:spcBef>
                <a:spcPts val="0"/>
              </a:spcBef>
              <a:spcAft>
                <a:spcPts val="0"/>
              </a:spcAft>
              <a:buClr>
                <a:schemeClr val="dk1"/>
              </a:buClr>
              <a:buSzPts val="1100"/>
              <a:buChar char="●"/>
            </a:pPr>
            <a:r>
              <a:rPr lang="en-US" sz="700" dirty="0">
                <a:solidFill>
                  <a:schemeClr val="dk1"/>
                </a:solidFill>
                <a:latin typeface="Times New Roman"/>
                <a:ea typeface="Times New Roman"/>
                <a:cs typeface="Times New Roman"/>
                <a:sym typeface="Times New Roman"/>
              </a:rPr>
              <a:t> </a:t>
            </a:r>
            <a:r>
              <a:rPr lang="en-US" sz="1800" b="1" dirty="0">
                <a:solidFill>
                  <a:schemeClr val="dk1"/>
                </a:solidFill>
              </a:rPr>
              <a:t>Lowering selling prices</a:t>
            </a:r>
            <a:r>
              <a:rPr lang="en-US" sz="1600" dirty="0">
                <a:solidFill>
                  <a:schemeClr val="dk1"/>
                </a:solidFill>
              </a:rPr>
              <a:t> </a:t>
            </a:r>
            <a:r>
              <a:rPr lang="en-US" sz="1600" i="1" dirty="0">
                <a:solidFill>
                  <a:schemeClr val="dk1"/>
                </a:solidFill>
              </a:rPr>
              <a:t>Currently [platform] is offering to supply melon at between 28 -30shs per kg while I am selling at 35, customers will opt to buy from them, in that case tell me where will I go?</a:t>
            </a:r>
            <a:endParaRPr sz="1600" i="1" dirty="0">
              <a:solidFill>
                <a:schemeClr val="dk1"/>
              </a:solidFill>
            </a:endParaRPr>
          </a:p>
          <a:p>
            <a:pPr marL="914400" lvl="0" indent="0" algn="l" rtl="0">
              <a:lnSpc>
                <a:spcPct val="115000"/>
              </a:lnSpc>
              <a:spcBef>
                <a:spcPts val="0"/>
              </a:spcBef>
              <a:spcAft>
                <a:spcPts val="0"/>
              </a:spcAft>
              <a:buNone/>
            </a:pPr>
            <a:endParaRPr sz="16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800" b="1" dirty="0">
                <a:solidFill>
                  <a:schemeClr val="dk1"/>
                </a:solidFill>
              </a:rPr>
              <a:t>Pushing up farm-gate prices</a:t>
            </a:r>
            <a:r>
              <a:rPr lang="en-US" sz="1800" dirty="0">
                <a:solidFill>
                  <a:schemeClr val="dk1"/>
                </a:solidFill>
              </a:rPr>
              <a:t> </a:t>
            </a:r>
            <a:r>
              <a:rPr lang="en-US" sz="1600" dirty="0">
                <a:solidFill>
                  <a:schemeClr val="dk1"/>
                </a:solidFill>
              </a:rPr>
              <a:t>“</a:t>
            </a:r>
            <a:r>
              <a:rPr lang="en-US" sz="1600" i="1" dirty="0">
                <a:solidFill>
                  <a:schemeClr val="dk1"/>
                </a:solidFill>
              </a:rPr>
              <a:t>They are able to book a whole farm of melons, they are given the chance to pick all the sizes they need, then what is left the farmer will want to sell at the same price as [the platform] bought. They usually buy grade 1, i.e. 5kgs and above, so the farmer will sell them at a higher price than he would sell grade 2, maybe 20 shillings a kg. That way it will not be easy to convince the farmer to drop the price to maybe 14/15 shillings. I believe they are also charged higher by the farmer as they consider many things before, they buy e.g. sugar level, shape and size.”</a:t>
            </a:r>
            <a:endParaRPr sz="1600" i="1" dirty="0">
              <a:solidFill>
                <a:schemeClr val="dk1"/>
              </a:solidFill>
            </a:endParaRPr>
          </a:p>
          <a:p>
            <a:pPr marL="914400" lvl="0" indent="0" algn="l" rtl="0">
              <a:lnSpc>
                <a:spcPct val="115000"/>
              </a:lnSpc>
              <a:spcBef>
                <a:spcPts val="0"/>
              </a:spcBef>
              <a:spcAft>
                <a:spcPts val="0"/>
              </a:spcAft>
              <a:buNone/>
            </a:pPr>
            <a:endParaRPr sz="16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000" dirty="0">
                <a:solidFill>
                  <a:schemeClr val="dk1"/>
                </a:solidFill>
              </a:rPr>
              <a:t>·</a:t>
            </a:r>
            <a:r>
              <a:rPr lang="en-US" sz="700" dirty="0">
                <a:solidFill>
                  <a:schemeClr val="dk1"/>
                </a:solidFill>
                <a:latin typeface="Times New Roman"/>
                <a:ea typeface="Times New Roman"/>
                <a:cs typeface="Times New Roman"/>
                <a:sym typeface="Times New Roman"/>
              </a:rPr>
              <a:t>         </a:t>
            </a:r>
            <a:r>
              <a:rPr lang="en-US" sz="1800" b="1" dirty="0">
                <a:solidFill>
                  <a:schemeClr val="dk1"/>
                </a:solidFill>
              </a:rPr>
              <a:t>Buy in large quantities have access to remote localities</a:t>
            </a:r>
            <a:r>
              <a:rPr lang="en-US" sz="1600" dirty="0">
                <a:solidFill>
                  <a:schemeClr val="dk1"/>
                </a:solidFill>
              </a:rPr>
              <a:t> </a:t>
            </a:r>
            <a:r>
              <a:rPr lang="en-US" sz="1600" i="1" dirty="0">
                <a:solidFill>
                  <a:schemeClr val="dk1"/>
                </a:solidFill>
              </a:rPr>
              <a:t>“...they use large trucks ... as compared to traders like myself. They also have brokers on the ground who are able to go to the most interior farms looking for the melons since they have their own motorbikes, something that some of the brokers I use cannot do because of lack of resources”</a:t>
            </a:r>
            <a:endParaRPr sz="1600" i="1" dirty="0">
              <a:solidFill>
                <a:schemeClr val="dk1"/>
              </a:solidFill>
            </a:endParaRPr>
          </a:p>
          <a:p>
            <a:pPr marL="457200" lvl="0" indent="0" algn="l" rtl="0">
              <a:lnSpc>
                <a:spcPct val="115000"/>
              </a:lnSpc>
              <a:spcBef>
                <a:spcPts val="0"/>
              </a:spcBef>
              <a:spcAft>
                <a:spcPts val="0"/>
              </a:spcAft>
              <a:buNone/>
            </a:pPr>
            <a:endParaRPr sz="1600" i="1"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sz="1800" b="1" dirty="0">
                <a:solidFill>
                  <a:schemeClr val="dk1"/>
                </a:solidFill>
              </a:rPr>
              <a:t>Aggressive integration</a:t>
            </a:r>
            <a:r>
              <a:rPr lang="en-US" sz="1600" dirty="0">
                <a:solidFill>
                  <a:schemeClr val="dk1"/>
                </a:solidFill>
              </a:rPr>
              <a:t> “</a:t>
            </a:r>
            <a:r>
              <a:rPr lang="en-US" sz="1600" i="1" dirty="0">
                <a:solidFill>
                  <a:schemeClr val="dk1"/>
                </a:solidFill>
              </a:rPr>
              <a:t>I heard they are already doing tomato farming in parts of </a:t>
            </a:r>
            <a:r>
              <a:rPr lang="en-US" sz="1600" i="1" dirty="0" err="1">
                <a:solidFill>
                  <a:schemeClr val="dk1"/>
                </a:solidFill>
              </a:rPr>
              <a:t>Taita</a:t>
            </a:r>
            <a:r>
              <a:rPr lang="en-US" sz="1600" i="1" dirty="0">
                <a:solidFill>
                  <a:schemeClr val="dk1"/>
                </a:solidFill>
              </a:rPr>
              <a:t> Taveta, meaning they might be planning to start melon farming too, which will destroy the market prices as they will sell lower than the rest of us now that they will be farming. But it will not be easy for them to do everything, i.e. Farming, marketing and supplying. </a:t>
            </a:r>
            <a:r>
              <a:rPr lang="en-US" sz="1600" b="1" i="1" dirty="0">
                <a:solidFill>
                  <a:schemeClr val="dk1"/>
                </a:solidFill>
              </a:rPr>
              <a:t>They should just concentrate on one thing. They will slowly destroy </a:t>
            </a:r>
            <a:r>
              <a:rPr lang="en-US" sz="1600" b="1" i="1" dirty="0" err="1">
                <a:solidFill>
                  <a:schemeClr val="dk1"/>
                </a:solidFill>
              </a:rPr>
              <a:t>packhouses</a:t>
            </a:r>
            <a:r>
              <a:rPr lang="en-US" sz="1600" b="1" i="1" dirty="0">
                <a:solidFill>
                  <a:schemeClr val="dk1"/>
                </a:solidFill>
              </a:rPr>
              <a:t> and other small traders.  </a:t>
            </a:r>
            <a:endParaRPr sz="1600" b="1" i="1" dirty="0">
              <a:solidFill>
                <a:schemeClr val="dk1"/>
              </a:solidFill>
            </a:endParaRPr>
          </a:p>
          <a:p>
            <a:pPr marL="0" lvl="0" indent="0" algn="l" rtl="0">
              <a:lnSpc>
                <a:spcPct val="115000"/>
              </a:lnSpc>
              <a:spcBef>
                <a:spcPts val="2400"/>
              </a:spcBef>
              <a:spcAft>
                <a:spcPts val="1200"/>
              </a:spcAft>
              <a:buNone/>
            </a:pPr>
            <a:endParaRPr sz="1800" b="1"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af34238bbe_0_2"/>
          <p:cNvSpPr txBox="1"/>
          <p:nvPr/>
        </p:nvSpPr>
        <p:spPr>
          <a:xfrm>
            <a:off x="287250" y="3716250"/>
            <a:ext cx="4218900" cy="259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Emerging Questions and Lines of Research</a:t>
            </a:r>
            <a:endParaRPr/>
          </a:p>
        </p:txBody>
      </p:sp>
      <p:pic>
        <p:nvPicPr>
          <p:cNvPr id="345" name="Google Shape;345;gaf34238bbe_0_2"/>
          <p:cNvPicPr preferRelativeResize="0"/>
          <p:nvPr/>
        </p:nvPicPr>
        <p:blipFill>
          <a:blip r:embed="rId3">
            <a:alphaModFix/>
          </a:blip>
          <a:stretch>
            <a:fillRect/>
          </a:stretch>
        </p:blipFill>
        <p:spPr>
          <a:xfrm>
            <a:off x="5908425" y="131300"/>
            <a:ext cx="6283575" cy="6726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af34238bbe_0_9"/>
          <p:cNvSpPr txBox="1"/>
          <p:nvPr/>
        </p:nvSpPr>
        <p:spPr>
          <a:xfrm>
            <a:off x="321750" y="1086275"/>
            <a:ext cx="11548500" cy="5771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120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Who is being onboarded to the platforms?</a:t>
            </a:r>
            <a:endParaRPr sz="1800">
              <a:solidFill>
                <a:srgbClr val="203864"/>
              </a:solidFill>
              <a:latin typeface="Arial Black"/>
              <a:ea typeface="Arial Black"/>
              <a:cs typeface="Arial Black"/>
              <a:sym typeface="Arial Black"/>
            </a:endParaRPr>
          </a:p>
          <a:p>
            <a:pPr marL="457200" lvl="0" indent="-342900" algn="l" rtl="0">
              <a:lnSpc>
                <a:spcPct val="150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How do the platforms engage brokers? Do brokers become platform employees?</a:t>
            </a:r>
            <a:endParaRPr sz="1800">
              <a:solidFill>
                <a:srgbClr val="203864"/>
              </a:solidFill>
              <a:latin typeface="Arial Black"/>
              <a:ea typeface="Arial Black"/>
              <a:cs typeface="Arial Black"/>
              <a:sym typeface="Arial Black"/>
            </a:endParaRPr>
          </a:p>
          <a:p>
            <a:pPr marL="457200" lvl="0" indent="-342900" algn="l" rtl="0">
              <a:lnSpc>
                <a:spcPct val="150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How do platforms interact or compete with existing public markets?</a:t>
            </a:r>
            <a:endParaRPr sz="1800">
              <a:solidFill>
                <a:srgbClr val="203864"/>
              </a:solidFill>
              <a:latin typeface="Arial Black"/>
              <a:ea typeface="Arial Black"/>
              <a:cs typeface="Arial Black"/>
              <a:sym typeface="Arial Black"/>
            </a:endParaRPr>
          </a:p>
          <a:p>
            <a:pPr marL="457200" lvl="0"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Instead of replacing or competing against packhouses, can platforms help them manage risks in the value chain? Can digital platforms be integrated into existing market structures?</a:t>
            </a:r>
            <a:endParaRPr sz="1800">
              <a:solidFill>
                <a:srgbClr val="203864"/>
              </a:solidFill>
              <a:latin typeface="Arial Black"/>
              <a:ea typeface="Arial Black"/>
              <a:cs typeface="Arial Black"/>
              <a:sym typeface="Arial Black"/>
            </a:endParaRPr>
          </a:p>
          <a:p>
            <a:pPr marL="914400" lvl="1"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What kinds of relationships do platforms encourage or maintain? </a:t>
            </a:r>
            <a:endParaRPr sz="1800">
              <a:solidFill>
                <a:srgbClr val="203864"/>
              </a:solidFill>
              <a:latin typeface="Arial Black"/>
              <a:ea typeface="Arial Black"/>
              <a:cs typeface="Arial Black"/>
              <a:sym typeface="Arial Black"/>
            </a:endParaRPr>
          </a:p>
          <a:p>
            <a:pPr marL="914400" lvl="1"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Do platforms replace existing market relationships with different ones? </a:t>
            </a:r>
            <a:endParaRPr sz="1800">
              <a:solidFill>
                <a:srgbClr val="203864"/>
              </a:solidFill>
              <a:latin typeface="Arial Black"/>
              <a:ea typeface="Arial Black"/>
              <a:cs typeface="Arial Black"/>
              <a:sym typeface="Arial Black"/>
            </a:endParaRPr>
          </a:p>
          <a:p>
            <a:pPr marL="914400" lvl="1" indent="-342900" algn="l" rtl="0">
              <a:lnSpc>
                <a:spcPct val="150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Can they help reduce risk without creating new forms of risk?</a:t>
            </a:r>
            <a:endParaRPr sz="1800">
              <a:solidFill>
                <a:srgbClr val="203864"/>
              </a:solidFill>
              <a:latin typeface="Arial Black"/>
              <a:ea typeface="Arial Black"/>
              <a:cs typeface="Arial Black"/>
              <a:sym typeface="Arial Black"/>
            </a:endParaRPr>
          </a:p>
          <a:p>
            <a:pPr marL="457200" lvl="0"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Presumably platforms rely on high quality data to function. </a:t>
            </a:r>
            <a:endParaRPr sz="1800">
              <a:solidFill>
                <a:srgbClr val="203864"/>
              </a:solidFill>
              <a:latin typeface="Arial Black"/>
              <a:ea typeface="Arial Black"/>
              <a:cs typeface="Arial Black"/>
              <a:sym typeface="Arial Black"/>
            </a:endParaRPr>
          </a:p>
          <a:p>
            <a:pPr marL="914400" lvl="1"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How do platforms collect high quality data? Who do they rely on to input data? </a:t>
            </a:r>
            <a:endParaRPr sz="1800">
              <a:solidFill>
                <a:srgbClr val="203864"/>
              </a:solidFill>
              <a:latin typeface="Arial Black"/>
              <a:ea typeface="Arial Black"/>
              <a:cs typeface="Arial Black"/>
              <a:sym typeface="Arial Black"/>
            </a:endParaRPr>
          </a:p>
          <a:p>
            <a:pPr marL="914400" lvl="1"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What kinds of market practices allow for high quality data? What kinds of market practices hinder data collection? </a:t>
            </a:r>
            <a:endParaRPr sz="1800">
              <a:solidFill>
                <a:srgbClr val="203864"/>
              </a:solidFill>
              <a:latin typeface="Arial Black"/>
              <a:ea typeface="Arial Black"/>
              <a:cs typeface="Arial Black"/>
              <a:sym typeface="Arial Black"/>
            </a:endParaRPr>
          </a:p>
          <a:p>
            <a:pPr marL="914400" lvl="1" indent="-342900" algn="l" rtl="0">
              <a:lnSpc>
                <a:spcPct val="115000"/>
              </a:lnSpc>
              <a:spcBef>
                <a:spcPts val="0"/>
              </a:spcBef>
              <a:spcAft>
                <a:spcPts val="0"/>
              </a:spcAft>
              <a:buClr>
                <a:srgbClr val="203864"/>
              </a:buClr>
              <a:buSzPts val="1800"/>
              <a:buFont typeface="Arial Black"/>
              <a:buChar char="◆"/>
            </a:pPr>
            <a:r>
              <a:rPr lang="en-US" sz="1800">
                <a:solidFill>
                  <a:srgbClr val="203864"/>
                </a:solidFill>
                <a:latin typeface="Arial Black"/>
                <a:ea typeface="Arial Black"/>
                <a:cs typeface="Arial Black"/>
                <a:sym typeface="Arial Black"/>
              </a:rPr>
              <a:t>What kinds of market practices do platforms encourage? What are the consequences of such?</a:t>
            </a:r>
            <a:endParaRPr sz="1800">
              <a:solidFill>
                <a:srgbClr val="203864"/>
              </a:solidFill>
              <a:latin typeface="Arial Black"/>
              <a:ea typeface="Arial Black"/>
              <a:cs typeface="Arial Black"/>
              <a:sym typeface="Arial Black"/>
            </a:endParaRPr>
          </a:p>
          <a:p>
            <a:pPr marL="457200" lvl="0" indent="0" algn="l" rtl="0">
              <a:lnSpc>
                <a:spcPct val="115000"/>
              </a:lnSpc>
              <a:spcBef>
                <a:spcPts val="1200"/>
              </a:spcBef>
              <a:spcAft>
                <a:spcPts val="1200"/>
              </a:spcAft>
              <a:buNone/>
            </a:pPr>
            <a:endParaRPr sz="1800">
              <a:solidFill>
                <a:schemeClr val="dk1"/>
              </a:solidFill>
            </a:endParaRPr>
          </a:p>
        </p:txBody>
      </p:sp>
      <p:pic>
        <p:nvPicPr>
          <p:cNvPr id="352" name="Google Shape;352;gaf34238bbe_0_9"/>
          <p:cNvPicPr preferRelativeResize="0"/>
          <p:nvPr/>
        </p:nvPicPr>
        <p:blipFill>
          <a:blip r:embed="rId3">
            <a:alphaModFix/>
          </a:blip>
          <a:stretch>
            <a:fillRect/>
          </a:stretch>
        </p:blipFill>
        <p:spPr>
          <a:xfrm>
            <a:off x="2991350" y="0"/>
            <a:ext cx="1265175" cy="1265175"/>
          </a:xfrm>
          <a:prstGeom prst="rect">
            <a:avLst/>
          </a:prstGeom>
          <a:noFill/>
          <a:ln>
            <a:noFill/>
          </a:ln>
        </p:spPr>
      </p:pic>
      <p:sp>
        <p:nvSpPr>
          <p:cNvPr id="353" name="Google Shape;353;gaf34238bbe_0_9"/>
          <p:cNvSpPr txBox="1">
            <a:spLocks noGrp="1"/>
          </p:cNvSpPr>
          <p:nvPr>
            <p:ph type="title"/>
          </p:nvPr>
        </p:nvSpPr>
        <p:spPr>
          <a:xfrm>
            <a:off x="3734975" y="122300"/>
            <a:ext cx="3924900" cy="78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200" b="1">
                <a:solidFill>
                  <a:srgbClr val="203864"/>
                </a:solidFill>
                <a:latin typeface="Arial Black"/>
                <a:ea typeface="Arial Black"/>
                <a:cs typeface="Arial Black"/>
                <a:sym typeface="Arial Black"/>
              </a:rPr>
              <a:t>Questions </a:t>
            </a:r>
            <a:endParaRPr sz="2200" b="1">
              <a:solidFill>
                <a:srgbClr val="203864"/>
              </a:solidFill>
              <a:latin typeface="Arial Black"/>
              <a:ea typeface="Arial Black"/>
              <a:cs typeface="Arial Black"/>
              <a:sym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af34238bbe_0_15"/>
          <p:cNvSpPr txBox="1"/>
          <p:nvPr/>
        </p:nvSpPr>
        <p:spPr>
          <a:xfrm>
            <a:off x="321750" y="1836550"/>
            <a:ext cx="11548500" cy="4662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203864"/>
              </a:buClr>
              <a:buSzPts val="1800"/>
              <a:buFont typeface="Arial Black"/>
              <a:buChar char="●"/>
            </a:pPr>
            <a:r>
              <a:rPr lang="en-US" sz="1800" dirty="0">
                <a:solidFill>
                  <a:srgbClr val="203864"/>
                </a:solidFill>
                <a:latin typeface="Arial Black"/>
                <a:ea typeface="Arial Black"/>
                <a:cs typeface="Arial Black"/>
                <a:sym typeface="Arial Black"/>
              </a:rPr>
              <a:t>Exploring from the platform providers how/which market actors are asked to attend the training session. </a:t>
            </a:r>
            <a:endParaRPr sz="1800" dirty="0">
              <a:solidFill>
                <a:srgbClr val="203864"/>
              </a:solidFill>
              <a:latin typeface="Arial Black"/>
              <a:ea typeface="Arial Black"/>
              <a:cs typeface="Arial Black"/>
              <a:sym typeface="Arial Black"/>
            </a:endParaRPr>
          </a:p>
          <a:p>
            <a:pPr marL="457200" lvl="0" indent="0" algn="l" rtl="0">
              <a:lnSpc>
                <a:spcPct val="115000"/>
              </a:lnSpc>
              <a:spcBef>
                <a:spcPts val="1200"/>
              </a:spcBef>
              <a:spcAft>
                <a:spcPts val="0"/>
              </a:spcAft>
              <a:buNone/>
            </a:pPr>
            <a:endParaRPr sz="1000" dirty="0">
              <a:solidFill>
                <a:srgbClr val="203864"/>
              </a:solidFill>
              <a:latin typeface="Arial Black"/>
              <a:ea typeface="Arial Black"/>
              <a:cs typeface="Arial Black"/>
              <a:sym typeface="Arial Black"/>
            </a:endParaRPr>
          </a:p>
          <a:p>
            <a:pPr marL="457200" lvl="0" indent="-342900" algn="l" rtl="0">
              <a:lnSpc>
                <a:spcPct val="115000"/>
              </a:lnSpc>
              <a:spcBef>
                <a:spcPts val="1200"/>
              </a:spcBef>
              <a:spcAft>
                <a:spcPts val="0"/>
              </a:spcAft>
              <a:buClr>
                <a:srgbClr val="203864"/>
              </a:buClr>
              <a:buSzPts val="1800"/>
              <a:buFont typeface="Arial Black"/>
              <a:buChar char="●"/>
            </a:pPr>
            <a:r>
              <a:rPr lang="en-US" sz="1800" dirty="0">
                <a:solidFill>
                  <a:srgbClr val="203864"/>
                </a:solidFill>
                <a:latin typeface="Arial Black"/>
                <a:ea typeface="Arial Black"/>
                <a:cs typeface="Arial Black"/>
                <a:sym typeface="Arial Black"/>
              </a:rPr>
              <a:t>Attending a training session and following the market actors who agree to join the platform and those who don’t agree to join). (Will platform providers agree to this?)</a:t>
            </a:r>
            <a:endParaRPr sz="1800" dirty="0">
              <a:solidFill>
                <a:srgbClr val="203864"/>
              </a:solidFill>
              <a:latin typeface="Arial Black"/>
              <a:ea typeface="Arial Black"/>
              <a:cs typeface="Arial Black"/>
              <a:sym typeface="Arial Black"/>
            </a:endParaRPr>
          </a:p>
          <a:p>
            <a:pPr marL="457200" lvl="0" indent="0" algn="l" rtl="0">
              <a:lnSpc>
                <a:spcPct val="115000"/>
              </a:lnSpc>
              <a:spcBef>
                <a:spcPts val="1200"/>
              </a:spcBef>
              <a:spcAft>
                <a:spcPts val="0"/>
              </a:spcAft>
              <a:buNone/>
            </a:pPr>
            <a:endParaRPr sz="1200" dirty="0">
              <a:solidFill>
                <a:srgbClr val="203864"/>
              </a:solidFill>
              <a:latin typeface="Arial Black"/>
              <a:ea typeface="Arial Black"/>
              <a:cs typeface="Arial Black"/>
              <a:sym typeface="Arial Black"/>
            </a:endParaRPr>
          </a:p>
          <a:p>
            <a:pPr marL="457200" lvl="0" indent="-342900" algn="l" rtl="0">
              <a:lnSpc>
                <a:spcPct val="115000"/>
              </a:lnSpc>
              <a:spcBef>
                <a:spcPts val="1200"/>
              </a:spcBef>
              <a:spcAft>
                <a:spcPts val="0"/>
              </a:spcAft>
              <a:buClr>
                <a:srgbClr val="203864"/>
              </a:buClr>
              <a:buSzPts val="1800"/>
              <a:buFont typeface="Arial Black"/>
              <a:buChar char="●"/>
            </a:pPr>
            <a:r>
              <a:rPr lang="en-US" sz="1800" dirty="0">
                <a:solidFill>
                  <a:srgbClr val="203864"/>
                </a:solidFill>
                <a:latin typeface="Arial Black"/>
                <a:ea typeface="Arial Black"/>
                <a:cs typeface="Arial Black"/>
                <a:sym typeface="Arial Black"/>
              </a:rPr>
              <a:t>Discussions with leaders in the digital platform space to understand the directions they see the market moving. </a:t>
            </a:r>
            <a:endParaRPr sz="1800" dirty="0">
              <a:solidFill>
                <a:srgbClr val="203864"/>
              </a:solidFill>
              <a:latin typeface="Arial Black"/>
              <a:ea typeface="Arial Black"/>
              <a:cs typeface="Arial Black"/>
              <a:sym typeface="Arial Black"/>
            </a:endParaRPr>
          </a:p>
          <a:p>
            <a:pPr marL="457200" lvl="0" indent="0" algn="l" rtl="0">
              <a:spcBef>
                <a:spcPts val="1200"/>
              </a:spcBef>
              <a:spcAft>
                <a:spcPts val="0"/>
              </a:spcAft>
              <a:buNone/>
            </a:pPr>
            <a:endParaRPr sz="1200" dirty="0"/>
          </a:p>
          <a:p>
            <a:pPr marL="457200" lvl="0" indent="-342900" algn="l" rtl="0">
              <a:lnSpc>
                <a:spcPct val="115000"/>
              </a:lnSpc>
              <a:spcBef>
                <a:spcPts val="1200"/>
              </a:spcBef>
              <a:spcAft>
                <a:spcPts val="0"/>
              </a:spcAft>
              <a:buClr>
                <a:srgbClr val="203864"/>
              </a:buClr>
              <a:buSzPts val="1800"/>
              <a:buFont typeface="Arial Black"/>
              <a:buChar char="●"/>
            </a:pPr>
            <a:r>
              <a:rPr lang="en-US" sz="1800" dirty="0">
                <a:solidFill>
                  <a:srgbClr val="203864"/>
                </a:solidFill>
                <a:latin typeface="Arial Black"/>
                <a:ea typeface="Arial Black"/>
                <a:cs typeface="Arial Black"/>
                <a:sym typeface="Arial Black"/>
              </a:rPr>
              <a:t>Interviews with platform data scientists and market engagement associates to shed light on how informal market information is channeled into a data structure.</a:t>
            </a:r>
            <a:endParaRPr sz="1800" dirty="0">
              <a:solidFill>
                <a:srgbClr val="203864"/>
              </a:solidFill>
              <a:latin typeface="Arial Black"/>
              <a:ea typeface="Arial Black"/>
              <a:cs typeface="Arial Black"/>
              <a:sym typeface="Arial Black"/>
            </a:endParaRPr>
          </a:p>
          <a:p>
            <a:pPr marL="0" lvl="0" indent="0" algn="l" rtl="0">
              <a:lnSpc>
                <a:spcPct val="115000"/>
              </a:lnSpc>
              <a:spcBef>
                <a:spcPts val="1200"/>
              </a:spcBef>
              <a:spcAft>
                <a:spcPts val="0"/>
              </a:spcAft>
              <a:buNone/>
            </a:pPr>
            <a:r>
              <a:rPr lang="en-US" sz="1800" i="1" dirty="0">
                <a:solidFill>
                  <a:schemeClr val="dk1"/>
                </a:solidFill>
              </a:rPr>
              <a:t>  </a:t>
            </a:r>
            <a:endParaRPr sz="1800" i="1" dirty="0">
              <a:solidFill>
                <a:schemeClr val="dk1"/>
              </a:solidFill>
            </a:endParaRPr>
          </a:p>
          <a:p>
            <a:pPr marL="0" lvl="0" indent="0" algn="l" rtl="0">
              <a:lnSpc>
                <a:spcPct val="115000"/>
              </a:lnSpc>
              <a:spcBef>
                <a:spcPts val="2400"/>
              </a:spcBef>
              <a:spcAft>
                <a:spcPts val="1200"/>
              </a:spcAft>
              <a:buNone/>
            </a:pPr>
            <a:endParaRPr sz="1800" dirty="0">
              <a:solidFill>
                <a:schemeClr val="dk1"/>
              </a:solidFill>
            </a:endParaRPr>
          </a:p>
        </p:txBody>
      </p:sp>
      <p:sp>
        <p:nvSpPr>
          <p:cNvPr id="360" name="Google Shape;360;gaf34238bbe_0_15"/>
          <p:cNvSpPr txBox="1">
            <a:spLocks noGrp="1"/>
          </p:cNvSpPr>
          <p:nvPr>
            <p:ph type="title"/>
          </p:nvPr>
        </p:nvSpPr>
        <p:spPr>
          <a:xfrm>
            <a:off x="3734975" y="122300"/>
            <a:ext cx="3924900" cy="78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b="1">
                <a:solidFill>
                  <a:srgbClr val="203864"/>
                </a:solidFill>
                <a:latin typeface="Arial Black"/>
                <a:ea typeface="Arial Black"/>
                <a:cs typeface="Arial Black"/>
                <a:sym typeface="Arial Black"/>
              </a:rPr>
              <a:t>Method </a:t>
            </a:r>
            <a:endParaRPr sz="2200" b="1">
              <a:solidFill>
                <a:srgbClr val="203864"/>
              </a:solidFill>
              <a:latin typeface="Arial Black"/>
              <a:ea typeface="Arial Black"/>
              <a:cs typeface="Arial Black"/>
              <a:sym typeface="Arial Black"/>
            </a:endParaRPr>
          </a:p>
        </p:txBody>
      </p:sp>
      <p:pic>
        <p:nvPicPr>
          <p:cNvPr id="361" name="Google Shape;361;gaf34238bbe_0_15"/>
          <p:cNvPicPr preferRelativeResize="0"/>
          <p:nvPr/>
        </p:nvPicPr>
        <p:blipFill>
          <a:blip r:embed="rId3">
            <a:alphaModFix/>
          </a:blip>
          <a:stretch>
            <a:fillRect/>
          </a:stretch>
        </p:blipFill>
        <p:spPr>
          <a:xfrm>
            <a:off x="675250" y="152400"/>
            <a:ext cx="1551500" cy="1551500"/>
          </a:xfrm>
          <a:prstGeom prst="rect">
            <a:avLst/>
          </a:prstGeom>
          <a:noFill/>
          <a:ln>
            <a:noFill/>
          </a:ln>
        </p:spPr>
      </p:pic>
      <p:sp>
        <p:nvSpPr>
          <p:cNvPr id="362" name="Google Shape;362;gaf34238bbe_0_15"/>
          <p:cNvSpPr txBox="1"/>
          <p:nvPr/>
        </p:nvSpPr>
        <p:spPr>
          <a:xfrm>
            <a:off x="2426550" y="801550"/>
            <a:ext cx="9443700" cy="103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US" sz="2000" dirty="0">
                <a:solidFill>
                  <a:srgbClr val="203864"/>
                </a:solidFill>
                <a:latin typeface="Arial Black"/>
                <a:ea typeface="Arial Black"/>
                <a:cs typeface="Arial Black"/>
                <a:sym typeface="Arial Black"/>
              </a:rPr>
              <a:t>In addition to the approach in following the supply chain as is, there is the possibility of:</a:t>
            </a:r>
            <a:endParaRPr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gaf34238bbe_0_30"/>
          <p:cNvPicPr preferRelativeResize="0"/>
          <p:nvPr/>
        </p:nvPicPr>
        <p:blipFill rotWithShape="1">
          <a:blip r:embed="rId3">
            <a:alphaModFix/>
          </a:blip>
          <a:srcRect/>
          <a:stretch/>
        </p:blipFill>
        <p:spPr>
          <a:xfrm>
            <a:off x="3018971" y="0"/>
            <a:ext cx="9173031" cy="6857999"/>
          </a:xfrm>
          <a:prstGeom prst="rect">
            <a:avLst/>
          </a:prstGeom>
          <a:noFill/>
          <a:ln>
            <a:noFill/>
          </a:ln>
        </p:spPr>
      </p:pic>
      <p:sp>
        <p:nvSpPr>
          <p:cNvPr id="368" name="Google Shape;368;gaf34238bbe_0_30"/>
          <p:cNvSpPr/>
          <p:nvPr/>
        </p:nvSpPr>
        <p:spPr>
          <a:xfrm>
            <a:off x="0" y="0"/>
            <a:ext cx="5689500" cy="6858000"/>
          </a:xfrm>
          <a:prstGeom prst="flowChartDelay">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l" rtl="0">
              <a:spcBef>
                <a:spcPts val="0"/>
              </a:spcBef>
              <a:spcAft>
                <a:spcPts val="0"/>
              </a:spcAft>
              <a:buNone/>
            </a:pPr>
            <a:r>
              <a:rPr lang="en-US" sz="3600" b="1">
                <a:solidFill>
                  <a:schemeClr val="lt1"/>
                </a:solidFill>
                <a:latin typeface="Arial Black"/>
                <a:ea typeface="Arial Black"/>
                <a:cs typeface="Arial Black"/>
                <a:sym typeface="Arial Black"/>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537029" y="29451"/>
            <a:ext cx="10816771" cy="12453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Black"/>
              <a:buNone/>
            </a:pPr>
            <a:r>
              <a:rPr lang="en-US" sz="3600" b="1">
                <a:solidFill>
                  <a:srgbClr val="1F3864"/>
                </a:solidFill>
                <a:latin typeface="Arial Black"/>
                <a:ea typeface="Arial Black"/>
                <a:cs typeface="Arial Black"/>
                <a:sym typeface="Arial Black"/>
              </a:rPr>
              <a:t>The follow-up approach</a:t>
            </a:r>
            <a:endParaRPr sz="3600"/>
          </a:p>
        </p:txBody>
      </p:sp>
      <p:pic>
        <p:nvPicPr>
          <p:cNvPr id="109" name="Google Shape;109;p4"/>
          <p:cNvPicPr preferRelativeResize="0"/>
          <p:nvPr/>
        </p:nvPicPr>
        <p:blipFill rotWithShape="1">
          <a:blip r:embed="rId3">
            <a:alphaModFix/>
          </a:blip>
          <a:srcRect/>
          <a:stretch/>
        </p:blipFill>
        <p:spPr>
          <a:xfrm>
            <a:off x="271469" y="1544741"/>
            <a:ext cx="5375196" cy="5008038"/>
          </a:xfrm>
          <a:prstGeom prst="rect">
            <a:avLst/>
          </a:prstGeom>
          <a:noFill/>
          <a:ln>
            <a:noFill/>
          </a:ln>
        </p:spPr>
      </p:pic>
      <p:sp>
        <p:nvSpPr>
          <p:cNvPr id="110" name="Google Shape;110;p4"/>
          <p:cNvSpPr/>
          <p:nvPr/>
        </p:nvSpPr>
        <p:spPr>
          <a:xfrm>
            <a:off x="38745" y="1185148"/>
            <a:ext cx="4361745" cy="4138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000" b="1">
                <a:solidFill>
                  <a:schemeClr val="dk1"/>
                </a:solidFill>
                <a:latin typeface="Arial"/>
                <a:ea typeface="Arial"/>
                <a:cs typeface="Arial"/>
                <a:sym typeface="Arial"/>
              </a:rPr>
              <a:t>Northern Nairobi</a:t>
            </a:r>
            <a:endParaRPr sz="2000">
              <a:solidFill>
                <a:schemeClr val="dk1"/>
              </a:solidFill>
              <a:latin typeface="Arial"/>
              <a:ea typeface="Arial"/>
              <a:cs typeface="Arial"/>
              <a:sym typeface="Arial"/>
            </a:endParaRPr>
          </a:p>
        </p:txBody>
      </p:sp>
      <p:sp>
        <p:nvSpPr>
          <p:cNvPr id="111" name="Google Shape;111;p4"/>
          <p:cNvSpPr txBox="1"/>
          <p:nvPr/>
        </p:nvSpPr>
        <p:spPr>
          <a:xfrm>
            <a:off x="1728216" y="5303520"/>
            <a:ext cx="18762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Northern Nairobi </a:t>
            </a:r>
            <a:endParaRPr/>
          </a:p>
        </p:txBody>
      </p:sp>
      <p:sp>
        <p:nvSpPr>
          <p:cNvPr id="112" name="Google Shape;112;p4"/>
          <p:cNvSpPr/>
          <p:nvPr/>
        </p:nvSpPr>
        <p:spPr>
          <a:xfrm>
            <a:off x="271469" y="1691795"/>
            <a:ext cx="3226475"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Ngara, Pangani, Mathare, Eastleigh, Umoja, Zimmerman, Pipeline, Ruaraka, Kasarani, Githurai and Donholm </a:t>
            </a:r>
            <a:endParaRPr/>
          </a:p>
        </p:txBody>
      </p:sp>
      <p:sp>
        <p:nvSpPr>
          <p:cNvPr id="113" name="Google Shape;113;p4"/>
          <p:cNvSpPr txBox="1"/>
          <p:nvPr/>
        </p:nvSpPr>
        <p:spPr>
          <a:xfrm>
            <a:off x="5879389" y="1979533"/>
            <a:ext cx="6273866" cy="452431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4 packhouses that had participated in the 30day collection exercise in August to September 2020 – mainly quantitative data </a:t>
            </a:r>
            <a:endParaRPr/>
          </a:p>
          <a:p>
            <a:pPr marL="285750" marR="0" lvl="0" indent="-171450" algn="l" rtl="0">
              <a:spcBef>
                <a:spcPts val="0"/>
              </a:spcBef>
              <a:spcAft>
                <a:spcPts val="0"/>
              </a:spcAft>
              <a:buClr>
                <a:schemeClr val="dk1"/>
              </a:buClr>
              <a:buSzPts val="1800"/>
              <a:buFont typeface="Courier New"/>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A </a:t>
            </a:r>
            <a:r>
              <a:rPr lang="en-US" sz="1800" b="1">
                <a:solidFill>
                  <a:schemeClr val="dk1"/>
                </a:solidFill>
                <a:latin typeface="Calibri"/>
                <a:ea typeface="Calibri"/>
                <a:cs typeface="Calibri"/>
                <a:sym typeface="Calibri"/>
              </a:rPr>
              <a:t>10-day data collection exercise  between  </a:t>
            </a:r>
            <a:r>
              <a:rPr lang="en-US" sz="1800">
                <a:solidFill>
                  <a:schemeClr val="dk1"/>
                </a:solidFill>
                <a:latin typeface="Calibri"/>
                <a:ea typeface="Calibri"/>
                <a:cs typeface="Calibri"/>
                <a:sym typeface="Calibri"/>
              </a:rPr>
              <a:t>30</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September 2020  to 18</a:t>
            </a:r>
            <a:r>
              <a:rPr lang="en-US" sz="1800" baseline="30000">
                <a:solidFill>
                  <a:schemeClr val="dk1"/>
                </a:solidFill>
                <a:latin typeface="Calibri"/>
                <a:ea typeface="Calibri"/>
                <a:cs typeface="Calibri"/>
                <a:sym typeface="Calibri"/>
              </a:rPr>
              <a:t>th  </a:t>
            </a:r>
            <a:r>
              <a:rPr lang="en-US" sz="1800">
                <a:solidFill>
                  <a:schemeClr val="dk1"/>
                </a:solidFill>
                <a:latin typeface="Calibri"/>
                <a:ea typeface="Calibri"/>
                <a:cs typeface="Calibri"/>
                <a:sym typeface="Calibri"/>
              </a:rPr>
              <a:t>October 2020, qualitative and quantitative data</a:t>
            </a:r>
            <a:endParaRPr/>
          </a:p>
          <a:p>
            <a:pPr marL="285750" marR="0" lvl="0" indent="-171450" algn="l" rtl="0">
              <a:spcBef>
                <a:spcPts val="0"/>
              </a:spcBef>
              <a:spcAft>
                <a:spcPts val="0"/>
              </a:spcAft>
              <a:buClr>
                <a:schemeClr val="dk1"/>
              </a:buClr>
              <a:buSzPts val="1800"/>
              <a:buFont typeface="Courier New"/>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All serve Northern Nairobi </a:t>
            </a:r>
            <a:endParaRPr/>
          </a:p>
          <a:p>
            <a:pPr marL="285750" marR="0" lvl="0" indent="-171450" algn="l" rtl="0">
              <a:spcBef>
                <a:spcPts val="0"/>
              </a:spcBef>
              <a:spcAft>
                <a:spcPts val="0"/>
              </a:spcAft>
              <a:buClr>
                <a:schemeClr val="dk1"/>
              </a:buClr>
              <a:buSzPts val="1800"/>
              <a:buFont typeface="Courier New"/>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All did some sorting /grading </a:t>
            </a:r>
            <a:endParaRPr/>
          </a:p>
          <a:p>
            <a:pPr marL="285750" marR="0" lvl="0" indent="-171450" algn="l" rtl="0">
              <a:spcBef>
                <a:spcPts val="0"/>
              </a:spcBef>
              <a:spcAft>
                <a:spcPts val="0"/>
              </a:spcAft>
              <a:buClr>
                <a:schemeClr val="dk1"/>
              </a:buClr>
              <a:buSzPts val="1800"/>
              <a:buFont typeface="Courier New"/>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All had indicated willingness to use a digitized sytem during the 2019 survey</a:t>
            </a:r>
            <a:endParaRPr/>
          </a:p>
          <a:p>
            <a:pPr marL="285750" marR="0" lvl="0" indent="-171450" algn="l" rtl="0">
              <a:spcBef>
                <a:spcPts val="0"/>
              </a:spcBef>
              <a:spcAft>
                <a:spcPts val="0"/>
              </a:spcAft>
              <a:buClr>
                <a:schemeClr val="dk1"/>
              </a:buClr>
              <a:buSzPts val="1800"/>
              <a:buFont typeface="Courier New"/>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838200" y="365125"/>
            <a:ext cx="10515600" cy="71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Black"/>
              <a:buNone/>
            </a:pPr>
            <a:r>
              <a:rPr lang="en-US" sz="3600" b="1">
                <a:solidFill>
                  <a:srgbClr val="1F3864"/>
                </a:solidFill>
                <a:latin typeface="Arial Black"/>
                <a:ea typeface="Arial Black"/>
                <a:cs typeface="Arial Black"/>
                <a:sym typeface="Arial Black"/>
              </a:rPr>
              <a:t>The 4 pack houses </a:t>
            </a:r>
            <a:endParaRPr sz="3600"/>
          </a:p>
        </p:txBody>
      </p:sp>
      <p:graphicFrame>
        <p:nvGraphicFramePr>
          <p:cNvPr id="119" name="Google Shape;119;p5"/>
          <p:cNvGraphicFramePr/>
          <p:nvPr>
            <p:extLst>
              <p:ext uri="{D42A27DB-BD31-4B8C-83A1-F6EECF244321}">
                <p14:modId xmlns:p14="http://schemas.microsoft.com/office/powerpoint/2010/main" val="680500774"/>
              </p:ext>
            </p:extLst>
          </p:nvPr>
        </p:nvGraphicFramePr>
        <p:xfrm>
          <a:off x="952500" y="1079125"/>
          <a:ext cx="10762750" cy="4816089"/>
        </p:xfrm>
        <a:graphic>
          <a:graphicData uri="http://schemas.openxmlformats.org/drawingml/2006/table">
            <a:tbl>
              <a:tblPr>
                <a:noFill/>
                <a:tableStyleId>{CF07C02E-0D3C-4846-9BE2-83C6DAC1CD75}</a:tableStyleId>
              </a:tblPr>
              <a:tblGrid>
                <a:gridCol w="2732950">
                  <a:extLst>
                    <a:ext uri="{9D8B030D-6E8A-4147-A177-3AD203B41FA5}">
                      <a16:colId xmlns:a16="http://schemas.microsoft.com/office/drawing/2014/main" xmlns="" val="20000"/>
                    </a:ext>
                  </a:extLst>
                </a:gridCol>
                <a:gridCol w="8029800">
                  <a:extLst>
                    <a:ext uri="{9D8B030D-6E8A-4147-A177-3AD203B41FA5}">
                      <a16:colId xmlns:a16="http://schemas.microsoft.com/office/drawing/2014/main" xmlns="" val="20001"/>
                    </a:ext>
                  </a:extLst>
                </a:gridCol>
              </a:tblGrid>
              <a:tr h="381000">
                <a:tc>
                  <a:txBody>
                    <a:bodyPr/>
                    <a:lstStyle/>
                    <a:p>
                      <a:pPr marL="0" lvl="0" indent="0" algn="l" rtl="0">
                        <a:lnSpc>
                          <a:spcPct val="115000"/>
                        </a:lnSpc>
                        <a:spcBef>
                          <a:spcPts val="0"/>
                        </a:spcBef>
                        <a:spcAft>
                          <a:spcPts val="0"/>
                        </a:spcAft>
                        <a:buNone/>
                      </a:pPr>
                      <a:r>
                        <a:rPr lang="en-US" sz="1800" b="1" dirty="0">
                          <a:latin typeface="Calibri"/>
                          <a:ea typeface="Calibri"/>
                          <a:cs typeface="Calibri"/>
                          <a:sym typeface="Calibri"/>
                        </a:rPr>
                        <a:t>Mercy</a:t>
                      </a:r>
                      <a:r>
                        <a:rPr lang="en-US" sz="1800" dirty="0">
                          <a:latin typeface="Calibri"/>
                          <a:ea typeface="Calibri"/>
                          <a:cs typeface="Calibri"/>
                          <a:sym typeface="Calibri"/>
                        </a:rPr>
                        <a:t>: Tomato </a:t>
                      </a:r>
                      <a:r>
                        <a:rPr lang="en-US" sz="1800" dirty="0" err="1">
                          <a:latin typeface="Calibri"/>
                          <a:ea typeface="Calibri"/>
                          <a:cs typeface="Calibri"/>
                          <a:sym typeface="Calibri"/>
                        </a:rPr>
                        <a:t>packhouse</a:t>
                      </a: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US" sz="1800" dirty="0">
                          <a:latin typeface="Calibri"/>
                          <a:ea typeface="Calibri"/>
                          <a:cs typeface="Calibri"/>
                          <a:sym typeface="Calibri"/>
                        </a:rPr>
                        <a:t>Pipeline near </a:t>
                      </a:r>
                      <a:r>
                        <a:rPr lang="en-US" sz="1800" dirty="0" err="1">
                          <a:latin typeface="Calibri"/>
                          <a:ea typeface="Calibri"/>
                          <a:cs typeface="Calibri"/>
                          <a:sym typeface="Calibri"/>
                        </a:rPr>
                        <a:t>Mukuru</a:t>
                      </a:r>
                      <a:r>
                        <a:rPr lang="en-US" sz="1800" dirty="0">
                          <a:latin typeface="Calibri"/>
                          <a:ea typeface="Calibri"/>
                          <a:cs typeface="Calibri"/>
                          <a:sym typeface="Calibri"/>
                        </a:rPr>
                        <a:t> Kwa </a:t>
                      </a:r>
                      <a:r>
                        <a:rPr lang="en-US" sz="1800" dirty="0" err="1">
                          <a:latin typeface="Calibri"/>
                          <a:ea typeface="Calibri"/>
                          <a:cs typeface="Calibri"/>
                          <a:sym typeface="Calibri"/>
                        </a:rPr>
                        <a:t>Njenga</a:t>
                      </a:r>
                      <a:endParaRPr sz="1800" dirty="0">
                        <a:latin typeface="Calibri"/>
                        <a:ea typeface="Calibri"/>
                        <a:cs typeface="Calibri"/>
                        <a:sym typeface="Calibri"/>
                      </a:endParaRPr>
                    </a:p>
                  </a:txBody>
                  <a:tcPr marL="91425" marR="91425" marT="91425" marB="91425">
                    <a:solidFill>
                      <a:srgbClr val="F3F3F3"/>
                    </a:solidFill>
                  </a:tcPr>
                </a:tc>
                <a:tc>
                  <a:txBody>
                    <a:bodyPr/>
                    <a:lstStyle/>
                    <a:p>
                      <a:pPr marL="0" lvl="0" indent="0" algn="l" rtl="0">
                        <a:lnSpc>
                          <a:spcPct val="100000"/>
                        </a:lnSpc>
                        <a:spcBef>
                          <a:spcPts val="0"/>
                        </a:spcBef>
                        <a:spcAft>
                          <a:spcPts val="0"/>
                        </a:spcAft>
                        <a:buNone/>
                      </a:pPr>
                      <a:r>
                        <a:rPr lang="en-US" sz="1800">
                          <a:latin typeface="Courier New"/>
                          <a:ea typeface="Courier New"/>
                          <a:cs typeface="Courier New"/>
                          <a:sym typeface="Courier New"/>
                        </a:rPr>
                        <a:t>o </a:t>
                      </a:r>
                      <a:r>
                        <a:rPr lang="en-US" sz="1800">
                          <a:latin typeface="Calibri"/>
                          <a:ea typeface="Calibri"/>
                          <a:cs typeface="Calibri"/>
                          <a:sym typeface="Calibri"/>
                        </a:rPr>
                        <a:t>Road and market are currently under construction,  no stalls, traders move around</a:t>
                      </a:r>
                      <a:endParaRPr sz="1800">
                        <a:latin typeface="Calibri"/>
                        <a:ea typeface="Calibri"/>
                        <a:cs typeface="Calibri"/>
                        <a:sym typeface="Calibri"/>
                      </a:endParaRPr>
                    </a:p>
                    <a:p>
                      <a:pPr marL="0" lvl="0" indent="0" algn="l" rtl="0">
                        <a:lnSpc>
                          <a:spcPct val="100000"/>
                        </a:lnSpc>
                        <a:spcBef>
                          <a:spcPts val="0"/>
                        </a:spcBef>
                        <a:spcAft>
                          <a:spcPts val="0"/>
                        </a:spcAft>
                        <a:buNone/>
                      </a:pPr>
                      <a:r>
                        <a:rPr lang="en-US" sz="1800">
                          <a:latin typeface="Courier New"/>
                          <a:ea typeface="Courier New"/>
                          <a:cs typeface="Courier New"/>
                          <a:sym typeface="Courier New"/>
                        </a:rPr>
                        <a:t>o </a:t>
                      </a:r>
                      <a:r>
                        <a:rPr lang="en-US" sz="1800">
                          <a:latin typeface="Calibri"/>
                          <a:ea typeface="Calibri"/>
                          <a:cs typeface="Calibri"/>
                          <a:sym typeface="Calibri"/>
                        </a:rPr>
                        <a:t>Claims Mungiki is active and collects fees from market traders. Has  expanded during COVID and has brought more people on board to work for her.</a:t>
                      </a:r>
                      <a:endParaRPr sz="1800">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xmlns="" val="10000"/>
                  </a:ext>
                </a:extLst>
              </a:tr>
              <a:tr h="1467300">
                <a:tc>
                  <a:txBody>
                    <a:bodyPr/>
                    <a:lstStyle/>
                    <a:p>
                      <a:pPr marL="0" lvl="0" indent="0" algn="l" rtl="0">
                        <a:lnSpc>
                          <a:spcPct val="115000"/>
                        </a:lnSpc>
                        <a:spcBef>
                          <a:spcPts val="0"/>
                        </a:spcBef>
                        <a:spcAft>
                          <a:spcPts val="0"/>
                        </a:spcAft>
                        <a:buNone/>
                      </a:pPr>
                      <a:r>
                        <a:rPr lang="en-US" sz="1800" b="1" dirty="0">
                          <a:latin typeface="Calibri"/>
                          <a:ea typeface="Calibri"/>
                          <a:cs typeface="Calibri"/>
                          <a:sym typeface="Calibri"/>
                        </a:rPr>
                        <a:t>Henry:</a:t>
                      </a:r>
                      <a:r>
                        <a:rPr lang="en-US" sz="1800" dirty="0">
                          <a:latin typeface="Calibri"/>
                          <a:ea typeface="Calibri"/>
                          <a:cs typeface="Calibri"/>
                          <a:sym typeface="Calibri"/>
                        </a:rPr>
                        <a:t> Onion </a:t>
                      </a:r>
                      <a:r>
                        <a:rPr lang="en-US" sz="1800" dirty="0" err="1">
                          <a:latin typeface="Calibri"/>
                          <a:ea typeface="Calibri"/>
                          <a:cs typeface="Calibri"/>
                          <a:sym typeface="Calibri"/>
                        </a:rPr>
                        <a:t>packhouse</a:t>
                      </a:r>
                      <a:r>
                        <a:rPr lang="en-US" sz="1800" dirty="0">
                          <a:latin typeface="Calibri"/>
                          <a:ea typeface="Calibri"/>
                          <a:cs typeface="Calibri"/>
                          <a:sym typeface="Calibri"/>
                        </a:rPr>
                        <a:t> </a:t>
                      </a:r>
                      <a:r>
                        <a:rPr lang="en-US" sz="1800" dirty="0" err="1">
                          <a:latin typeface="Calibri"/>
                          <a:ea typeface="Calibri"/>
                          <a:cs typeface="Calibri"/>
                          <a:sym typeface="Calibri"/>
                        </a:rPr>
                        <a:t>Githurai</a:t>
                      </a:r>
                      <a:r>
                        <a:rPr lang="en-US" sz="1800" dirty="0">
                          <a:latin typeface="Calibri"/>
                          <a:ea typeface="Calibri"/>
                          <a:cs typeface="Calibri"/>
                          <a:sym typeface="Calibri"/>
                        </a:rPr>
                        <a:t> Market</a:t>
                      </a:r>
                      <a:endParaRPr sz="1800" dirty="0">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en-US" sz="1800" dirty="0">
                          <a:latin typeface="Courier New"/>
                          <a:ea typeface="Courier New"/>
                          <a:cs typeface="Courier New"/>
                          <a:sym typeface="Courier New"/>
                        </a:rPr>
                        <a:t>o </a:t>
                      </a:r>
                      <a:r>
                        <a:rPr lang="en-US" sz="1800" dirty="0">
                          <a:latin typeface="Calibri"/>
                          <a:ea typeface="Calibri"/>
                          <a:cs typeface="Calibri"/>
                          <a:sym typeface="Calibri"/>
                        </a:rPr>
                        <a:t>Highly organized and very large operation</a:t>
                      </a:r>
                      <a:endParaRPr sz="1800" dirty="0">
                        <a:latin typeface="Calibri"/>
                        <a:ea typeface="Calibri"/>
                        <a:cs typeface="Calibri"/>
                        <a:sym typeface="Calibri"/>
                      </a:endParaRPr>
                    </a:p>
                    <a:p>
                      <a:pPr marL="0" lvl="0" indent="0" algn="l" rtl="0">
                        <a:lnSpc>
                          <a:spcPct val="100000"/>
                        </a:lnSpc>
                        <a:spcBef>
                          <a:spcPts val="0"/>
                        </a:spcBef>
                        <a:spcAft>
                          <a:spcPts val="0"/>
                        </a:spcAft>
                        <a:buNone/>
                      </a:pPr>
                      <a:r>
                        <a:rPr lang="en-US" sz="1800" dirty="0">
                          <a:latin typeface="Courier New"/>
                          <a:ea typeface="Courier New"/>
                          <a:cs typeface="Courier New"/>
                          <a:sym typeface="Courier New"/>
                        </a:rPr>
                        <a:t>o </a:t>
                      </a:r>
                      <a:r>
                        <a:rPr lang="en-US" sz="1800" dirty="0">
                          <a:latin typeface="Calibri"/>
                          <a:ea typeface="Calibri"/>
                          <a:cs typeface="Calibri"/>
                          <a:sym typeface="Calibri"/>
                        </a:rPr>
                        <a:t>Primarily deals with one broker in Tanzania whom he considers like an employee</a:t>
                      </a:r>
                      <a:endParaRPr sz="1800" dirty="0">
                        <a:latin typeface="Calibri"/>
                        <a:ea typeface="Calibri"/>
                        <a:cs typeface="Calibri"/>
                        <a:sym typeface="Calibri"/>
                      </a:endParaRPr>
                    </a:p>
                    <a:p>
                      <a:pPr marL="0" lvl="0" indent="0" algn="l" rtl="0">
                        <a:lnSpc>
                          <a:spcPct val="100000"/>
                        </a:lnSpc>
                        <a:spcBef>
                          <a:spcPts val="0"/>
                        </a:spcBef>
                        <a:spcAft>
                          <a:spcPts val="0"/>
                        </a:spcAft>
                        <a:buNone/>
                      </a:pPr>
                      <a:r>
                        <a:rPr lang="en-US" sz="1800" dirty="0">
                          <a:latin typeface="Courier New"/>
                          <a:ea typeface="Courier New"/>
                          <a:cs typeface="Courier New"/>
                          <a:sym typeface="Courier New"/>
                        </a:rPr>
                        <a:t>o </a:t>
                      </a:r>
                      <a:r>
                        <a:rPr lang="en-US" sz="1800" dirty="0">
                          <a:latin typeface="Calibri" panose="020F0502020204030204" pitchFamily="34" charset="0"/>
                          <a:ea typeface="Courier New"/>
                          <a:cs typeface="Calibri" panose="020F0502020204030204" pitchFamily="34" charset="0"/>
                          <a:sym typeface="Courier New"/>
                        </a:rPr>
                        <a:t>H</a:t>
                      </a:r>
                      <a:r>
                        <a:rPr lang="en-US" sz="1800" dirty="0">
                          <a:latin typeface="Calibri"/>
                          <a:ea typeface="Calibri"/>
                          <a:cs typeface="Calibri"/>
                          <a:sym typeface="Calibri"/>
                        </a:rPr>
                        <a:t>as also expanded his operations during COVID but constrained  by transportation.</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1"/>
                  </a:ext>
                </a:extLst>
              </a:tr>
              <a:tr h="1062850">
                <a:tc>
                  <a:txBody>
                    <a:bodyPr/>
                    <a:lstStyle/>
                    <a:p>
                      <a:pPr marL="0" lvl="0" indent="0" algn="l" rtl="0">
                        <a:lnSpc>
                          <a:spcPct val="115000"/>
                        </a:lnSpc>
                        <a:spcBef>
                          <a:spcPts val="0"/>
                        </a:spcBef>
                        <a:spcAft>
                          <a:spcPts val="0"/>
                        </a:spcAft>
                        <a:buNone/>
                      </a:pPr>
                      <a:r>
                        <a:rPr lang="en-US" sz="1800" b="1" dirty="0">
                          <a:latin typeface="Calibri"/>
                          <a:ea typeface="Calibri"/>
                          <a:cs typeface="Calibri"/>
                          <a:sym typeface="Calibri"/>
                        </a:rPr>
                        <a:t>Kevin:</a:t>
                      </a:r>
                      <a:r>
                        <a:rPr lang="en-US" sz="1800" dirty="0">
                          <a:latin typeface="Calibri"/>
                          <a:ea typeface="Calibri"/>
                          <a:cs typeface="Calibri"/>
                          <a:sym typeface="Calibri"/>
                        </a:rPr>
                        <a:t> Melon </a:t>
                      </a:r>
                      <a:r>
                        <a:rPr lang="en-US" sz="1800" dirty="0" err="1">
                          <a:latin typeface="Calibri"/>
                          <a:ea typeface="Calibri"/>
                          <a:cs typeface="Calibri"/>
                          <a:sym typeface="Calibri"/>
                        </a:rPr>
                        <a:t>packhouse</a:t>
                      </a:r>
                      <a:r>
                        <a:rPr lang="en-US" sz="1800" dirty="0">
                          <a:latin typeface="Calibri"/>
                          <a:ea typeface="Calibri"/>
                          <a:cs typeface="Calibri"/>
                          <a:sym typeface="Calibri"/>
                        </a:rPr>
                        <a:t> </a:t>
                      </a:r>
                      <a:r>
                        <a:rPr lang="en-US" sz="1800" dirty="0" err="1">
                          <a:latin typeface="Calibri"/>
                          <a:ea typeface="Calibri"/>
                          <a:cs typeface="Calibri"/>
                          <a:sym typeface="Calibri"/>
                        </a:rPr>
                        <a:t>Githurai</a:t>
                      </a:r>
                      <a:endParaRPr sz="1800" dirty="0">
                        <a:latin typeface="Calibri"/>
                        <a:ea typeface="Calibri"/>
                        <a:cs typeface="Calibri"/>
                        <a:sym typeface="Calibri"/>
                      </a:endParaRPr>
                    </a:p>
                  </a:txBody>
                  <a:tcPr marL="91425" marR="91425" marT="91425" marB="91425">
                    <a:solidFill>
                      <a:srgbClr val="F3F3F3"/>
                    </a:solidFill>
                  </a:tcPr>
                </a:tc>
                <a:tc>
                  <a:txBody>
                    <a:bodyPr/>
                    <a:lstStyle/>
                    <a:p>
                      <a:pPr marL="0" lvl="0" indent="0" algn="l" rtl="0">
                        <a:lnSpc>
                          <a:spcPct val="100000"/>
                        </a:lnSpc>
                        <a:spcBef>
                          <a:spcPts val="0"/>
                        </a:spcBef>
                        <a:spcAft>
                          <a:spcPts val="0"/>
                        </a:spcAft>
                        <a:buNone/>
                      </a:pPr>
                      <a:r>
                        <a:rPr lang="en-US" sz="1800">
                          <a:latin typeface="Courier New"/>
                          <a:ea typeface="Courier New"/>
                          <a:cs typeface="Courier New"/>
                          <a:sym typeface="Courier New"/>
                        </a:rPr>
                        <a:t>o</a:t>
                      </a:r>
                      <a:r>
                        <a:rPr lang="en-US" sz="1800">
                          <a:latin typeface="Calibri"/>
                          <a:ea typeface="Calibri"/>
                          <a:cs typeface="Calibri"/>
                          <a:sym typeface="Calibri"/>
                        </a:rPr>
                        <a:t> Has been struggling during COVID.</a:t>
                      </a:r>
                      <a:endParaRPr sz="1800">
                        <a:latin typeface="Calibri"/>
                        <a:ea typeface="Calibri"/>
                        <a:cs typeface="Calibri"/>
                        <a:sym typeface="Calibri"/>
                      </a:endParaRPr>
                    </a:p>
                    <a:p>
                      <a:pPr marL="0" lvl="0" indent="0" algn="l" rtl="0">
                        <a:lnSpc>
                          <a:spcPct val="100000"/>
                        </a:lnSpc>
                        <a:spcBef>
                          <a:spcPts val="0"/>
                        </a:spcBef>
                        <a:spcAft>
                          <a:spcPts val="0"/>
                        </a:spcAft>
                        <a:buNone/>
                      </a:pPr>
                      <a:r>
                        <a:rPr lang="en-US" sz="1800">
                          <a:latin typeface="Courier New"/>
                          <a:ea typeface="Courier New"/>
                          <a:cs typeface="Courier New"/>
                          <a:sym typeface="Courier New"/>
                        </a:rPr>
                        <a:t>o </a:t>
                      </a:r>
                      <a:r>
                        <a:rPr lang="en-US" sz="1800">
                          <a:latin typeface="Calibri"/>
                          <a:ea typeface="Calibri"/>
                          <a:cs typeface="Calibri"/>
                          <a:sym typeface="Calibri"/>
                        </a:rPr>
                        <a:t>Is considering alternatives and side hustles to supplement his income</a:t>
                      </a:r>
                      <a:endParaRPr sz="1800">
                        <a:latin typeface="Calibri"/>
                        <a:ea typeface="Calibri"/>
                        <a:cs typeface="Calibri"/>
                        <a:sym typeface="Calibri"/>
                      </a:endParaRPr>
                    </a:p>
                  </a:txBody>
                  <a:tcPr marL="91425" marR="91425" marT="91425" marB="91425">
                    <a:solidFill>
                      <a:srgbClr val="F3F3F3"/>
                    </a:solidFill>
                  </a:tcPr>
                </a:tc>
                <a:extLst>
                  <a:ext uri="{0D108BD9-81ED-4DB2-BD59-A6C34878D82A}">
                    <a16:rowId xmlns:a16="http://schemas.microsoft.com/office/drawing/2014/main" xmlns="" val="10002"/>
                  </a:ext>
                </a:extLst>
              </a:tr>
              <a:tr h="381000">
                <a:tc>
                  <a:txBody>
                    <a:bodyPr/>
                    <a:lstStyle/>
                    <a:p>
                      <a:pPr marL="0" lvl="0" indent="0" algn="l" rtl="0">
                        <a:lnSpc>
                          <a:spcPct val="115000"/>
                        </a:lnSpc>
                        <a:spcBef>
                          <a:spcPts val="0"/>
                        </a:spcBef>
                        <a:spcAft>
                          <a:spcPts val="0"/>
                        </a:spcAft>
                        <a:buNone/>
                      </a:pPr>
                      <a:r>
                        <a:rPr lang="en-US" sz="1800" b="1" dirty="0">
                          <a:latin typeface="Calibri"/>
                          <a:ea typeface="Calibri"/>
                          <a:cs typeface="Calibri"/>
                          <a:sym typeface="Calibri"/>
                        </a:rPr>
                        <a:t>Brenda:</a:t>
                      </a:r>
                      <a:r>
                        <a:rPr lang="en-US" sz="1800" dirty="0">
                          <a:latin typeface="Calibri"/>
                          <a:ea typeface="Calibri"/>
                          <a:cs typeface="Calibri"/>
                          <a:sym typeface="Calibri"/>
                        </a:rPr>
                        <a:t> Mango s </a:t>
                      </a:r>
                      <a:r>
                        <a:rPr lang="en-US" sz="1800" dirty="0" err="1">
                          <a:latin typeface="Calibri"/>
                          <a:ea typeface="Calibri"/>
                          <a:cs typeface="Calibri"/>
                          <a:sym typeface="Calibri"/>
                        </a:rPr>
                        <a:t>Marikiti</a:t>
                      </a:r>
                      <a:r>
                        <a:rPr lang="en-US" sz="1800" dirty="0">
                          <a:latin typeface="Calibri"/>
                          <a:ea typeface="Calibri"/>
                          <a:cs typeface="Calibri"/>
                          <a:sym typeface="Calibri"/>
                        </a:rPr>
                        <a:t> / </a:t>
                      </a:r>
                      <a:r>
                        <a:rPr lang="en-US" sz="1800" dirty="0" err="1">
                          <a:latin typeface="Calibri"/>
                          <a:ea typeface="Calibri"/>
                          <a:cs typeface="Calibri"/>
                          <a:sym typeface="Calibri"/>
                        </a:rPr>
                        <a:t>Wakulima</a:t>
                      </a:r>
                      <a:r>
                        <a:rPr lang="en-US" sz="1800" dirty="0">
                          <a:latin typeface="Calibri"/>
                          <a:ea typeface="Calibri"/>
                          <a:cs typeface="Calibri"/>
                          <a:sym typeface="Calibri"/>
                        </a:rPr>
                        <a:t> Market</a:t>
                      </a:r>
                      <a:endParaRPr sz="1800" dirty="0">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en-US" sz="1800" dirty="0">
                          <a:latin typeface="Courier New"/>
                          <a:ea typeface="Courier New"/>
                          <a:cs typeface="Courier New"/>
                          <a:sym typeface="Courier New"/>
                        </a:rPr>
                        <a:t>o </a:t>
                      </a:r>
                      <a:r>
                        <a:rPr lang="en-US" sz="1800" dirty="0">
                          <a:latin typeface="Calibri"/>
                          <a:ea typeface="Calibri"/>
                          <a:cs typeface="Calibri"/>
                          <a:sym typeface="Calibri"/>
                        </a:rPr>
                        <a:t>Also sells tangerines and passion fruit</a:t>
                      </a:r>
                      <a:endParaRPr sz="1800" dirty="0">
                        <a:latin typeface="Calibri"/>
                        <a:ea typeface="Calibri"/>
                        <a:cs typeface="Calibri"/>
                        <a:sym typeface="Calibri"/>
                      </a:endParaRPr>
                    </a:p>
                    <a:p>
                      <a:pPr marL="0" lvl="0" indent="0" algn="l" rtl="0">
                        <a:lnSpc>
                          <a:spcPct val="100000"/>
                        </a:lnSpc>
                        <a:spcBef>
                          <a:spcPts val="0"/>
                        </a:spcBef>
                        <a:spcAft>
                          <a:spcPts val="0"/>
                        </a:spcAft>
                        <a:buNone/>
                      </a:pPr>
                      <a:r>
                        <a:rPr lang="en-US" sz="1800" dirty="0">
                          <a:latin typeface="Courier New"/>
                          <a:ea typeface="Courier New"/>
                          <a:cs typeface="Courier New"/>
                          <a:sym typeface="Courier New"/>
                        </a:rPr>
                        <a:t>o </a:t>
                      </a:r>
                      <a:r>
                        <a:rPr lang="en-US" sz="1800" dirty="0">
                          <a:latin typeface="Calibri"/>
                          <a:ea typeface="Calibri"/>
                          <a:cs typeface="Calibri"/>
                          <a:sym typeface="Calibri"/>
                        </a:rPr>
                        <a:t>Main customers used to be juice vendors, but they sell far less juice than they used to.</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a:stretch/>
        </p:blipFill>
        <p:spPr>
          <a:xfrm>
            <a:off x="5285232" y="-1"/>
            <a:ext cx="6906768" cy="6858001"/>
          </a:xfrm>
          <a:prstGeom prst="rect">
            <a:avLst/>
          </a:prstGeom>
          <a:noFill/>
          <a:ln>
            <a:noFill/>
          </a:ln>
        </p:spPr>
      </p:pic>
      <p:sp>
        <p:nvSpPr>
          <p:cNvPr id="125" name="Google Shape;125;p6"/>
          <p:cNvSpPr txBox="1"/>
          <p:nvPr/>
        </p:nvSpPr>
        <p:spPr>
          <a:xfrm>
            <a:off x="617225" y="3200400"/>
            <a:ext cx="3978600" cy="287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600" b="1">
                <a:solidFill>
                  <a:schemeClr val="dk1"/>
                </a:solidFill>
                <a:latin typeface="Arial Black"/>
                <a:ea typeface="Arial Black"/>
                <a:cs typeface="Arial Black"/>
                <a:sym typeface="Arial Black"/>
              </a:rPr>
              <a:t>Impact of Covid-19 on packhouse operations </a:t>
            </a:r>
            <a:endParaRPr sz="3600" b="1">
              <a:solidFill>
                <a:schemeClr val="dk1"/>
              </a:solidFill>
              <a:latin typeface="Arial Black"/>
              <a:ea typeface="Arial Black"/>
              <a:cs typeface="Arial Black"/>
              <a:sym typeface="Arial Black"/>
            </a:endParaRPr>
          </a:p>
          <a:p>
            <a:pPr marL="0" marR="0" lvl="0" indent="0" algn="l" rtl="0">
              <a:spcBef>
                <a:spcPts val="0"/>
              </a:spcBef>
              <a:spcAft>
                <a:spcPts val="0"/>
              </a:spcAft>
              <a:buNone/>
            </a:pPr>
            <a:r>
              <a:rPr lang="en-US" sz="3600" b="1">
                <a:solidFill>
                  <a:schemeClr val="dk1"/>
                </a:solidFill>
                <a:latin typeface="Arial Black"/>
                <a:ea typeface="Arial Black"/>
                <a:cs typeface="Arial Black"/>
                <a:sym typeface="Arial Black"/>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aeb92d865b_1_0"/>
          <p:cNvSpPr txBox="1">
            <a:spLocks noGrp="1"/>
          </p:cNvSpPr>
          <p:nvPr>
            <p:ph type="title"/>
          </p:nvPr>
        </p:nvSpPr>
        <p:spPr>
          <a:xfrm>
            <a:off x="341100" y="161575"/>
            <a:ext cx="11543700" cy="8439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200" b="1">
                <a:solidFill>
                  <a:srgbClr val="203864"/>
                </a:solidFill>
                <a:latin typeface="Arial Black"/>
                <a:ea typeface="Arial Black"/>
                <a:cs typeface="Arial Black"/>
                <a:sym typeface="Arial Black"/>
              </a:rPr>
              <a:t>Covid has resulted in changes in customer base and increased spoilage  </a:t>
            </a:r>
            <a:endParaRPr/>
          </a:p>
        </p:txBody>
      </p:sp>
      <p:sp>
        <p:nvSpPr>
          <p:cNvPr id="132" name="Google Shape;132;gaeb92d865b_1_0"/>
          <p:cNvSpPr txBox="1">
            <a:spLocks noGrp="1"/>
          </p:cNvSpPr>
          <p:nvPr>
            <p:ph type="body" idx="1"/>
          </p:nvPr>
        </p:nvSpPr>
        <p:spPr>
          <a:xfrm>
            <a:off x="2639075" y="1005475"/>
            <a:ext cx="9245700" cy="29919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Reduction of bulk purchases/buyers   - with closure of schools, hotels, and restaurants. Packhouses focusing on stocking quality and size for domestic buyers, e.g. smaller onions for household consumption</a:t>
            </a:r>
            <a:endParaRPr sz="1800"/>
          </a:p>
          <a:p>
            <a:pPr marL="0" lvl="0" indent="0" algn="l" rtl="0">
              <a:lnSpc>
                <a:spcPct val="115000"/>
              </a:lnSpc>
              <a:spcBef>
                <a:spcPts val="0"/>
              </a:spcBef>
              <a:spcAft>
                <a:spcPts val="0"/>
              </a:spcAft>
              <a:buClr>
                <a:schemeClr val="dk1"/>
              </a:buClr>
              <a:buSzPts val="1100"/>
              <a:buFont typeface="Arial"/>
              <a:buNone/>
            </a:pPr>
            <a:endParaRPr sz="800"/>
          </a:p>
          <a:p>
            <a:pPr marL="0" lvl="0" indent="0" algn="l" rtl="0">
              <a:lnSpc>
                <a:spcPct val="115000"/>
              </a:lnSpc>
              <a:spcBef>
                <a:spcPts val="0"/>
              </a:spcBef>
              <a:spcAft>
                <a:spcPts val="0"/>
              </a:spcAft>
              <a:buClr>
                <a:schemeClr val="dk1"/>
              </a:buClr>
              <a:buSzPts val="1100"/>
              <a:buFont typeface="Arial"/>
              <a:buNone/>
            </a:pPr>
            <a:r>
              <a:rPr lang="en-US" sz="1800">
                <a:latin typeface="Courier New"/>
                <a:ea typeface="Courier New"/>
                <a:cs typeface="Courier New"/>
                <a:sym typeface="Courier New"/>
              </a:rPr>
              <a:t>o </a:t>
            </a:r>
            <a:r>
              <a:rPr lang="en-US" sz="1800"/>
              <a:t>Changing profile of fagilia  (broken food item) buyer from small hotel to pig farmers</a:t>
            </a:r>
            <a:endParaRPr sz="1800"/>
          </a:p>
          <a:p>
            <a:pPr marL="0" lvl="0" indent="0" algn="l" rtl="0">
              <a:lnSpc>
                <a:spcPct val="115000"/>
              </a:lnSpc>
              <a:spcBef>
                <a:spcPts val="0"/>
              </a:spcBef>
              <a:spcAft>
                <a:spcPts val="0"/>
              </a:spcAft>
              <a:buClr>
                <a:schemeClr val="dk1"/>
              </a:buClr>
              <a:buSzPts val="1100"/>
              <a:buFont typeface="Arial"/>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Older clients  - avoid visiting the markets due to fear of Covid</a:t>
            </a:r>
            <a:endParaRPr sz="1800"/>
          </a:p>
          <a:p>
            <a:pPr marL="0" lvl="0" indent="0" algn="l" rtl="0">
              <a:lnSpc>
                <a:spcPct val="115000"/>
              </a:lnSpc>
              <a:spcBef>
                <a:spcPts val="0"/>
              </a:spcBef>
              <a:spcAft>
                <a:spcPts val="0"/>
              </a:spcAft>
              <a:buClr>
                <a:schemeClr val="dk1"/>
              </a:buClr>
              <a:buSzPts val="1100"/>
              <a:buFont typeface="Arial"/>
              <a:buNone/>
            </a:pPr>
            <a:endParaRPr sz="800"/>
          </a:p>
          <a:p>
            <a:pPr marL="0" lvl="0" indent="0" algn="l" rtl="0">
              <a:lnSpc>
                <a:spcPct val="115000"/>
              </a:lnSpc>
              <a:spcBef>
                <a:spcPts val="0"/>
              </a:spcBef>
              <a:spcAft>
                <a:spcPts val="0"/>
              </a:spcAft>
              <a:buClr>
                <a:schemeClr val="dk1"/>
              </a:buClr>
              <a:buSzPts val="1100"/>
              <a:buFont typeface="Arial"/>
              <a:buNone/>
            </a:pPr>
            <a:r>
              <a:rPr lang="en-US" sz="1800">
                <a:latin typeface="Courier New"/>
                <a:ea typeface="Courier New"/>
                <a:cs typeface="Courier New"/>
                <a:sym typeface="Courier New"/>
              </a:rPr>
              <a:t>o </a:t>
            </a:r>
            <a:r>
              <a:rPr lang="en-US" sz="1800"/>
              <a:t>Using referrals word of mouth to build new customer base</a:t>
            </a:r>
            <a:endParaRPr sz="1800"/>
          </a:p>
          <a:p>
            <a:pPr marL="0" lvl="0" indent="0" algn="l" rtl="0">
              <a:lnSpc>
                <a:spcPct val="100000"/>
              </a:lnSpc>
              <a:spcBef>
                <a:spcPts val="0"/>
              </a:spcBef>
              <a:spcAft>
                <a:spcPts val="0"/>
              </a:spcAft>
              <a:buClr>
                <a:schemeClr val="dk1"/>
              </a:buClr>
              <a:buSzPts val="1100"/>
              <a:buFont typeface="Arial"/>
              <a:buNone/>
            </a:pPr>
            <a:r>
              <a:rPr lang="en-US" sz="1800"/>
              <a:t> </a:t>
            </a:r>
            <a:r>
              <a:rPr lang="en-US" sz="1600"/>
              <a:t>T</a:t>
            </a:r>
            <a:r>
              <a:rPr lang="en-US" sz="1600" i="1"/>
              <a:t>omato and onion sales showed little signs of abating, they are staple household items, packhouses trading in the two items have expanded their business during this time </a:t>
            </a:r>
            <a:endParaRPr sz="1600" i="1"/>
          </a:p>
          <a:p>
            <a:pPr marL="0" lvl="0" indent="0" algn="l" rtl="0">
              <a:spcBef>
                <a:spcPts val="1000"/>
              </a:spcBef>
              <a:spcAft>
                <a:spcPts val="0"/>
              </a:spcAft>
              <a:buNone/>
            </a:pPr>
            <a:endParaRPr i="1"/>
          </a:p>
        </p:txBody>
      </p:sp>
      <p:sp>
        <p:nvSpPr>
          <p:cNvPr id="133" name="Google Shape;133;gaeb92d865b_1_0"/>
          <p:cNvSpPr txBox="1">
            <a:spLocks noGrp="1"/>
          </p:cNvSpPr>
          <p:nvPr>
            <p:ph type="body" idx="1"/>
          </p:nvPr>
        </p:nvSpPr>
        <p:spPr>
          <a:xfrm>
            <a:off x="341100" y="1215225"/>
            <a:ext cx="2567400" cy="104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rgbClr val="203864"/>
                </a:solidFill>
                <a:latin typeface="Arial Black"/>
                <a:ea typeface="Arial Black"/>
                <a:cs typeface="Arial Black"/>
                <a:sym typeface="Arial Black"/>
              </a:rPr>
              <a:t>Changes in customer base </a:t>
            </a:r>
            <a:endParaRPr/>
          </a:p>
        </p:txBody>
      </p:sp>
      <p:sp>
        <p:nvSpPr>
          <p:cNvPr id="134" name="Google Shape;134;gaeb92d865b_1_0"/>
          <p:cNvSpPr txBox="1">
            <a:spLocks noGrp="1"/>
          </p:cNvSpPr>
          <p:nvPr>
            <p:ph type="body" idx="1"/>
          </p:nvPr>
        </p:nvSpPr>
        <p:spPr>
          <a:xfrm>
            <a:off x="2639075" y="4227825"/>
            <a:ext cx="9245700" cy="24687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Reduced client traffic , slow moving produce</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Closure for a few weeks at the height of the pandemic (April –May 2020) resulting in</a:t>
            </a:r>
            <a:endParaRPr sz="1800"/>
          </a:p>
          <a:p>
            <a:pPr marL="0" lvl="0" indent="0" algn="l" rtl="0">
              <a:lnSpc>
                <a:spcPct val="115000"/>
              </a:lnSpc>
              <a:spcBef>
                <a:spcPts val="0"/>
              </a:spcBef>
              <a:spcAft>
                <a:spcPts val="0"/>
              </a:spcAft>
              <a:buNone/>
            </a:pPr>
            <a:r>
              <a:rPr lang="en-US" sz="1800"/>
              <a:t> 		 Infestation by </a:t>
            </a:r>
            <a:r>
              <a:rPr lang="en-US" sz="1800" b="1"/>
              <a:t>rodents </a:t>
            </a:r>
            <a:r>
              <a:rPr lang="en-US" sz="1800"/>
              <a:t>during the closer</a:t>
            </a:r>
            <a:endParaRPr sz="1800"/>
          </a:p>
          <a:p>
            <a:pPr marL="0" lvl="0" indent="0" algn="l" rtl="0">
              <a:lnSpc>
                <a:spcPct val="115000"/>
              </a:lnSpc>
              <a:spcBef>
                <a:spcPts val="0"/>
              </a:spcBef>
              <a:spcAft>
                <a:spcPts val="0"/>
              </a:spcAft>
              <a:buNone/>
            </a:pPr>
            <a:r>
              <a:rPr lang="en-US" sz="1800"/>
              <a:t>  		</a:t>
            </a:r>
            <a:r>
              <a:rPr lang="en-US" sz="1800" b="1"/>
              <a:t>Theft </a:t>
            </a:r>
            <a:r>
              <a:rPr lang="en-US" sz="1800"/>
              <a:t>of produce during the closure </a:t>
            </a:r>
            <a:endParaRPr sz="1800"/>
          </a:p>
          <a:p>
            <a:pPr marL="0" lvl="0" indent="0" algn="l" rtl="0">
              <a:lnSpc>
                <a:spcPct val="100000"/>
              </a:lnSpc>
              <a:spcBef>
                <a:spcPts val="0"/>
              </a:spcBef>
              <a:spcAft>
                <a:spcPts val="0"/>
              </a:spcAft>
              <a:buNone/>
            </a:pPr>
            <a:r>
              <a:rPr lang="en-US" sz="1600" i="1"/>
              <a:t>Melon packhouse was hardest hit with  losses estimated at 248K in 3 months  ( 30k in April, 48k in May, 170k in June, and 80k in July). Mango packhouse complained of a major loss of customers though not of stock; while onion and tomato packhouses seemed to have transitioned well. </a:t>
            </a:r>
            <a:endParaRPr sz="1800"/>
          </a:p>
          <a:p>
            <a:pPr marL="0" lvl="0" indent="0" algn="l" rtl="0">
              <a:spcBef>
                <a:spcPts val="1000"/>
              </a:spcBef>
              <a:spcAft>
                <a:spcPts val="0"/>
              </a:spcAft>
              <a:buNone/>
            </a:pPr>
            <a:endParaRPr i="1"/>
          </a:p>
        </p:txBody>
      </p:sp>
      <p:pic>
        <p:nvPicPr>
          <p:cNvPr id="135" name="Google Shape;135;gaeb92d865b_1_0"/>
          <p:cNvPicPr preferRelativeResize="0"/>
          <p:nvPr/>
        </p:nvPicPr>
        <p:blipFill>
          <a:blip r:embed="rId3">
            <a:alphaModFix/>
          </a:blip>
          <a:stretch>
            <a:fillRect/>
          </a:stretch>
        </p:blipFill>
        <p:spPr>
          <a:xfrm>
            <a:off x="816675" y="2261925"/>
            <a:ext cx="1057275" cy="1057275"/>
          </a:xfrm>
          <a:prstGeom prst="rect">
            <a:avLst/>
          </a:prstGeom>
          <a:noFill/>
          <a:ln>
            <a:noFill/>
          </a:ln>
        </p:spPr>
      </p:pic>
      <p:sp>
        <p:nvSpPr>
          <p:cNvPr id="136" name="Google Shape;136;gaeb92d865b_1_0"/>
          <p:cNvSpPr txBox="1">
            <a:spLocks noGrp="1"/>
          </p:cNvSpPr>
          <p:nvPr>
            <p:ph type="body" idx="1"/>
          </p:nvPr>
        </p:nvSpPr>
        <p:spPr>
          <a:xfrm>
            <a:off x="446775" y="4227825"/>
            <a:ext cx="2567400" cy="1391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200" b="1">
                <a:solidFill>
                  <a:srgbClr val="203864"/>
                </a:solidFill>
                <a:latin typeface="Arial Black"/>
                <a:ea typeface="Arial Black"/>
                <a:cs typeface="Arial Black"/>
                <a:sym typeface="Arial Black"/>
              </a:rPr>
              <a:t>Increased losses &amp; spoilage </a:t>
            </a:r>
            <a:endParaRPr sz="2200" b="1">
              <a:solidFill>
                <a:srgbClr val="203864"/>
              </a:solidFill>
              <a:latin typeface="Arial Black"/>
              <a:ea typeface="Arial Black"/>
              <a:cs typeface="Arial Black"/>
              <a:sym typeface="Arial Black"/>
            </a:endParaRPr>
          </a:p>
          <a:p>
            <a:pPr marL="0" lvl="0" indent="0" algn="l" rtl="0">
              <a:spcBef>
                <a:spcPts val="1000"/>
              </a:spcBef>
              <a:spcAft>
                <a:spcPts val="0"/>
              </a:spcAft>
              <a:buNone/>
            </a:pPr>
            <a:endParaRPr sz="2000" b="1">
              <a:solidFill>
                <a:srgbClr val="203864"/>
              </a:solidFill>
              <a:latin typeface="Arial Black"/>
              <a:ea typeface="Arial Black"/>
              <a:cs typeface="Arial Black"/>
              <a:sym typeface="Arial Black"/>
            </a:endParaRPr>
          </a:p>
        </p:txBody>
      </p:sp>
      <p:pic>
        <p:nvPicPr>
          <p:cNvPr id="137" name="Google Shape;137;gaeb92d865b_1_0"/>
          <p:cNvPicPr preferRelativeResize="0"/>
          <p:nvPr/>
        </p:nvPicPr>
        <p:blipFill>
          <a:blip r:embed="rId4">
            <a:alphaModFix/>
          </a:blip>
          <a:stretch>
            <a:fillRect/>
          </a:stretch>
        </p:blipFill>
        <p:spPr>
          <a:xfrm>
            <a:off x="446775" y="5505450"/>
            <a:ext cx="1352550" cy="135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aeb92d865b_2_18"/>
          <p:cNvSpPr txBox="1">
            <a:spLocks noGrp="1"/>
          </p:cNvSpPr>
          <p:nvPr>
            <p:ph type="title"/>
          </p:nvPr>
        </p:nvSpPr>
        <p:spPr>
          <a:xfrm>
            <a:off x="341100" y="161575"/>
            <a:ext cx="11543700" cy="6135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200" b="1">
                <a:solidFill>
                  <a:srgbClr val="203864"/>
                </a:solidFill>
                <a:latin typeface="Arial Black"/>
                <a:ea typeface="Arial Black"/>
                <a:cs typeface="Arial Black"/>
                <a:sym typeface="Arial Black"/>
              </a:rPr>
              <a:t>Covid has resulted in turnover of traders and tightening of credit </a:t>
            </a:r>
            <a:endParaRPr sz="2200" b="1">
              <a:solidFill>
                <a:srgbClr val="203864"/>
              </a:solidFill>
              <a:latin typeface="Arial Black"/>
              <a:ea typeface="Arial Black"/>
              <a:cs typeface="Arial Black"/>
              <a:sym typeface="Arial Black"/>
            </a:endParaRPr>
          </a:p>
        </p:txBody>
      </p:sp>
      <p:sp>
        <p:nvSpPr>
          <p:cNvPr id="144" name="Google Shape;144;gaeb92d865b_2_18"/>
          <p:cNvSpPr txBox="1">
            <a:spLocks noGrp="1"/>
          </p:cNvSpPr>
          <p:nvPr>
            <p:ph type="body" idx="1"/>
          </p:nvPr>
        </p:nvSpPr>
        <p:spPr>
          <a:xfrm>
            <a:off x="2639075" y="1005475"/>
            <a:ext cx="9245700" cy="28005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Older traders perceived at higher risk of getting Covid left the market, their slots were taken up younger traders (possibly related )</a:t>
            </a:r>
            <a:endParaRPr sz="1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New entrants who had lost their jobs during the pandemic</a:t>
            </a:r>
            <a:endParaRPr sz="1800"/>
          </a:p>
          <a:p>
            <a:pPr marL="0" lvl="0" indent="0" algn="l" rtl="0">
              <a:lnSpc>
                <a:spcPct val="115000"/>
              </a:lnSpc>
              <a:spcBef>
                <a:spcPts val="0"/>
              </a:spcBef>
              <a:spcAft>
                <a:spcPts val="0"/>
              </a:spcAft>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Growth in number retailers, whereas some wholesalers have moved out</a:t>
            </a:r>
            <a:endParaRPr sz="1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More established packhouses  (onion) took up slots that were vacated </a:t>
            </a:r>
            <a:endParaRPr sz="1800"/>
          </a:p>
          <a:p>
            <a:pPr marL="0" lvl="0" indent="0" algn="l" rtl="0">
              <a:lnSpc>
                <a:spcPct val="115000"/>
              </a:lnSpc>
              <a:spcBef>
                <a:spcPts val="0"/>
              </a:spcBef>
              <a:spcAft>
                <a:spcPts val="0"/>
              </a:spcAft>
              <a:buNone/>
            </a:pPr>
            <a:endParaRPr sz="1200"/>
          </a:p>
          <a:p>
            <a:pPr marL="0" lvl="0" indent="0" algn="l" rtl="0">
              <a:lnSpc>
                <a:spcPct val="100000"/>
              </a:lnSpc>
              <a:spcBef>
                <a:spcPts val="0"/>
              </a:spcBef>
              <a:spcAft>
                <a:spcPts val="0"/>
              </a:spcAft>
              <a:buNone/>
            </a:pPr>
            <a:r>
              <a:rPr lang="en-US" sz="1600" i="1"/>
              <a:t>Onion, Tomato and melon packhouses have all expanded their businesses taking advantage of empty slots. However the melon business has suffered and the expansion has not resulted in significant sales </a:t>
            </a:r>
            <a:endParaRPr sz="1600" i="1"/>
          </a:p>
          <a:p>
            <a:pPr marL="0" lvl="0" indent="0" algn="l" rtl="0">
              <a:lnSpc>
                <a:spcPct val="100000"/>
              </a:lnSpc>
              <a:spcBef>
                <a:spcPts val="0"/>
              </a:spcBef>
              <a:spcAft>
                <a:spcPts val="0"/>
              </a:spcAft>
              <a:buNone/>
            </a:pPr>
            <a:endParaRPr sz="1800"/>
          </a:p>
          <a:p>
            <a:pPr marL="0" lvl="0" indent="0" algn="l" rtl="0">
              <a:spcBef>
                <a:spcPts val="1000"/>
              </a:spcBef>
              <a:spcAft>
                <a:spcPts val="0"/>
              </a:spcAft>
              <a:buNone/>
            </a:pPr>
            <a:endParaRPr i="1"/>
          </a:p>
        </p:txBody>
      </p:sp>
      <p:sp>
        <p:nvSpPr>
          <p:cNvPr id="145" name="Google Shape;145;gaeb92d865b_2_18"/>
          <p:cNvSpPr txBox="1">
            <a:spLocks noGrp="1"/>
          </p:cNvSpPr>
          <p:nvPr>
            <p:ph type="body" idx="1"/>
          </p:nvPr>
        </p:nvSpPr>
        <p:spPr>
          <a:xfrm>
            <a:off x="341100" y="1215225"/>
            <a:ext cx="1992900" cy="104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b="1">
                <a:solidFill>
                  <a:srgbClr val="203864"/>
                </a:solidFill>
                <a:latin typeface="Arial Black"/>
                <a:ea typeface="Arial Black"/>
                <a:cs typeface="Arial Black"/>
                <a:sym typeface="Arial Black"/>
              </a:rPr>
              <a:t>Turnover in Markets</a:t>
            </a:r>
            <a:r>
              <a:rPr lang="en-US" sz="2000" b="1">
                <a:solidFill>
                  <a:srgbClr val="203864"/>
                </a:solidFill>
                <a:latin typeface="Arial Black"/>
                <a:ea typeface="Arial Black"/>
                <a:cs typeface="Arial Black"/>
                <a:sym typeface="Arial Black"/>
              </a:rPr>
              <a:t> </a:t>
            </a:r>
            <a:endParaRPr/>
          </a:p>
        </p:txBody>
      </p:sp>
      <p:sp>
        <p:nvSpPr>
          <p:cNvPr id="146" name="Google Shape;146;gaeb92d865b_2_18"/>
          <p:cNvSpPr txBox="1">
            <a:spLocks noGrp="1"/>
          </p:cNvSpPr>
          <p:nvPr>
            <p:ph type="body" idx="1"/>
          </p:nvPr>
        </p:nvSpPr>
        <p:spPr>
          <a:xfrm>
            <a:off x="2639075" y="4036375"/>
            <a:ext cx="9245700" cy="26601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latin typeface="Courier New"/>
                <a:ea typeface="Courier New"/>
                <a:cs typeface="Courier New"/>
                <a:sym typeface="Courier New"/>
              </a:rPr>
              <a:t>o </a:t>
            </a:r>
            <a:r>
              <a:rPr lang="en-US" sz="1800" dirty="0"/>
              <a:t>Tightening access to credit  - informal lender such as </a:t>
            </a:r>
            <a:r>
              <a:rPr lang="en-US" sz="1800" dirty="0" err="1"/>
              <a:t>Mpesa</a:t>
            </a:r>
            <a:r>
              <a:rPr lang="en-US" sz="1800" dirty="0"/>
              <a:t> float are no longer willing to lend. One </a:t>
            </a:r>
            <a:r>
              <a:rPr lang="en-US" sz="1800" dirty="0" err="1"/>
              <a:t>packhouse</a:t>
            </a:r>
            <a:r>
              <a:rPr lang="en-US" sz="1800" dirty="0"/>
              <a:t> notes a tightening of credit from the bank</a:t>
            </a:r>
            <a:endParaRPr sz="1800" dirty="0"/>
          </a:p>
          <a:p>
            <a:pPr marL="0" lvl="0" indent="0" algn="l" rtl="0">
              <a:lnSpc>
                <a:spcPct val="115000"/>
              </a:lnSpc>
              <a:spcBef>
                <a:spcPts val="0"/>
              </a:spcBef>
              <a:spcAft>
                <a:spcPts val="0"/>
              </a:spcAft>
              <a:buNone/>
            </a:pPr>
            <a:endParaRPr sz="800" dirty="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dirty="0">
                <a:latin typeface="Courier New"/>
                <a:ea typeface="Courier New"/>
                <a:cs typeface="Courier New"/>
                <a:sym typeface="Courier New"/>
              </a:rPr>
              <a:t>o </a:t>
            </a:r>
            <a:r>
              <a:rPr lang="en-US" sz="1800" dirty="0"/>
              <a:t>Tightened their own disbursement of credit, either eliminating completely or limited to fewer customers.</a:t>
            </a:r>
            <a:endParaRPr sz="1800" dirty="0"/>
          </a:p>
          <a:p>
            <a:pPr marL="0" lvl="0" indent="0" algn="l" rtl="0">
              <a:lnSpc>
                <a:spcPct val="115000"/>
              </a:lnSpc>
              <a:spcBef>
                <a:spcPts val="0"/>
              </a:spcBef>
              <a:spcAft>
                <a:spcPts val="0"/>
              </a:spcAft>
              <a:buNone/>
            </a:pPr>
            <a:endParaRPr sz="800" dirty="0"/>
          </a:p>
          <a:p>
            <a:pPr marL="0" lvl="0" indent="0" algn="l" rtl="0">
              <a:lnSpc>
                <a:spcPct val="115000"/>
              </a:lnSpc>
              <a:spcBef>
                <a:spcPts val="0"/>
              </a:spcBef>
              <a:spcAft>
                <a:spcPts val="0"/>
              </a:spcAft>
              <a:buNone/>
            </a:pPr>
            <a:r>
              <a:rPr lang="en-US" sz="1800" dirty="0">
                <a:latin typeface="Courier New"/>
                <a:ea typeface="Courier New"/>
                <a:cs typeface="Courier New"/>
                <a:sym typeface="Courier New"/>
              </a:rPr>
              <a:t>o </a:t>
            </a:r>
            <a:r>
              <a:rPr lang="en-US" sz="1800" dirty="0"/>
              <a:t>More active efforts to collect on credit</a:t>
            </a:r>
            <a:endParaRPr sz="1800" dirty="0"/>
          </a:p>
          <a:p>
            <a:pPr marL="0" lvl="0" indent="0" algn="l" rtl="0">
              <a:lnSpc>
                <a:spcPct val="115000"/>
              </a:lnSpc>
              <a:spcBef>
                <a:spcPts val="0"/>
              </a:spcBef>
              <a:spcAft>
                <a:spcPts val="0"/>
              </a:spcAft>
              <a:buNone/>
            </a:pPr>
            <a:endParaRPr sz="800" dirty="0"/>
          </a:p>
          <a:p>
            <a:pPr marL="0" lvl="0" indent="0" algn="l" rtl="0">
              <a:lnSpc>
                <a:spcPct val="100000"/>
              </a:lnSpc>
              <a:spcBef>
                <a:spcPts val="0"/>
              </a:spcBef>
              <a:spcAft>
                <a:spcPts val="0"/>
              </a:spcAft>
              <a:buNone/>
            </a:pPr>
            <a:r>
              <a:rPr lang="en-US" sz="1600" i="1" dirty="0">
                <a:latin typeface="Courier New"/>
                <a:cs typeface="Courier New"/>
                <a:sym typeface="Courier New"/>
              </a:rPr>
              <a:t>R</a:t>
            </a:r>
            <a:r>
              <a:rPr lang="en-US" sz="1600" i="1" dirty="0"/>
              <a:t>eduction bulk-regular  clients who would  be the typical profile to get credit has a bearing on tightening own disbursement of credit</a:t>
            </a:r>
            <a:endParaRPr sz="1600" i="1" dirty="0"/>
          </a:p>
          <a:p>
            <a:pPr marL="0" lvl="0" indent="0" algn="l" rtl="0">
              <a:lnSpc>
                <a:spcPct val="115000"/>
              </a:lnSpc>
              <a:spcBef>
                <a:spcPts val="0"/>
              </a:spcBef>
              <a:spcAft>
                <a:spcPts val="0"/>
              </a:spcAft>
              <a:buNone/>
            </a:pPr>
            <a:endParaRPr sz="1800" dirty="0"/>
          </a:p>
          <a:p>
            <a:pPr marL="0" lvl="0" indent="0" algn="l" rtl="0">
              <a:spcBef>
                <a:spcPts val="1000"/>
              </a:spcBef>
              <a:spcAft>
                <a:spcPts val="0"/>
              </a:spcAft>
              <a:buNone/>
            </a:pPr>
            <a:endParaRPr i="1" dirty="0"/>
          </a:p>
        </p:txBody>
      </p:sp>
      <p:sp>
        <p:nvSpPr>
          <p:cNvPr id="147" name="Google Shape;147;gaeb92d865b_2_18"/>
          <p:cNvSpPr txBox="1">
            <a:spLocks noGrp="1"/>
          </p:cNvSpPr>
          <p:nvPr>
            <p:ph type="body" idx="1"/>
          </p:nvPr>
        </p:nvSpPr>
        <p:spPr>
          <a:xfrm>
            <a:off x="177475" y="4227775"/>
            <a:ext cx="2567400" cy="852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solidFill>
                  <a:srgbClr val="203864"/>
                </a:solidFill>
                <a:latin typeface="Arial Black"/>
                <a:ea typeface="Arial Black"/>
                <a:cs typeface="Arial Black"/>
                <a:sym typeface="Arial Black"/>
              </a:rPr>
              <a:t>Tightening of credit </a:t>
            </a:r>
            <a:endParaRPr sz="2200" b="1">
              <a:solidFill>
                <a:srgbClr val="203864"/>
              </a:solidFill>
              <a:latin typeface="Arial Black"/>
              <a:ea typeface="Arial Black"/>
              <a:cs typeface="Arial Black"/>
              <a:sym typeface="Arial Black"/>
            </a:endParaRPr>
          </a:p>
          <a:p>
            <a:pPr marL="0" lvl="0" indent="0" algn="l" rtl="0">
              <a:spcBef>
                <a:spcPts val="1000"/>
              </a:spcBef>
              <a:spcAft>
                <a:spcPts val="0"/>
              </a:spcAft>
              <a:buNone/>
            </a:pPr>
            <a:endParaRPr sz="2000" b="1">
              <a:solidFill>
                <a:srgbClr val="203864"/>
              </a:solidFill>
              <a:latin typeface="Arial Black"/>
              <a:ea typeface="Arial Black"/>
              <a:cs typeface="Arial Black"/>
              <a:sym typeface="Arial Black"/>
            </a:endParaRPr>
          </a:p>
        </p:txBody>
      </p:sp>
      <p:pic>
        <p:nvPicPr>
          <p:cNvPr id="148" name="Google Shape;148;gaeb92d865b_2_18"/>
          <p:cNvPicPr preferRelativeResize="0"/>
          <p:nvPr/>
        </p:nvPicPr>
        <p:blipFill>
          <a:blip r:embed="rId3">
            <a:alphaModFix/>
          </a:blip>
          <a:stretch>
            <a:fillRect/>
          </a:stretch>
        </p:blipFill>
        <p:spPr>
          <a:xfrm>
            <a:off x="341100" y="2261925"/>
            <a:ext cx="1562100" cy="1238252"/>
          </a:xfrm>
          <a:prstGeom prst="rect">
            <a:avLst/>
          </a:prstGeom>
          <a:noFill/>
          <a:ln>
            <a:noFill/>
          </a:ln>
        </p:spPr>
      </p:pic>
      <p:pic>
        <p:nvPicPr>
          <p:cNvPr id="149" name="Google Shape;149;gaeb92d865b_2_18"/>
          <p:cNvPicPr preferRelativeResize="0"/>
          <p:nvPr/>
        </p:nvPicPr>
        <p:blipFill>
          <a:blip r:embed="rId4">
            <a:alphaModFix/>
          </a:blip>
          <a:stretch>
            <a:fillRect/>
          </a:stretch>
        </p:blipFill>
        <p:spPr>
          <a:xfrm>
            <a:off x="601225" y="5197175"/>
            <a:ext cx="1428750" cy="114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aeb92d865b_2_37"/>
          <p:cNvSpPr txBox="1">
            <a:spLocks noGrp="1"/>
          </p:cNvSpPr>
          <p:nvPr>
            <p:ph type="title"/>
          </p:nvPr>
        </p:nvSpPr>
        <p:spPr>
          <a:xfrm>
            <a:off x="242400" y="161575"/>
            <a:ext cx="11707200" cy="7719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sz="2200" b="1">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r>
              <a:rPr lang="en-US" sz="2200" b="1">
                <a:solidFill>
                  <a:srgbClr val="203864"/>
                </a:solidFill>
                <a:latin typeface="Arial Black"/>
                <a:ea typeface="Arial Black"/>
                <a:cs typeface="Arial Black"/>
                <a:sym typeface="Arial Black"/>
              </a:rPr>
              <a:t>Covid has transport inefficiencies and identification of new supply lines/product lines </a:t>
            </a:r>
            <a:endParaRPr sz="2200" b="1">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endParaRPr sz="2200" b="1">
              <a:solidFill>
                <a:srgbClr val="203864"/>
              </a:solidFill>
              <a:latin typeface="Arial Black"/>
              <a:ea typeface="Arial Black"/>
              <a:cs typeface="Arial Black"/>
              <a:sym typeface="Arial Black"/>
            </a:endParaRPr>
          </a:p>
        </p:txBody>
      </p:sp>
      <p:sp>
        <p:nvSpPr>
          <p:cNvPr id="156" name="Google Shape;156;gaeb92d865b_2_37"/>
          <p:cNvSpPr txBox="1">
            <a:spLocks noGrp="1"/>
          </p:cNvSpPr>
          <p:nvPr>
            <p:ph type="body" idx="1"/>
          </p:nvPr>
        </p:nvSpPr>
        <p:spPr>
          <a:xfrm>
            <a:off x="2441675" y="1005475"/>
            <a:ext cx="9443100" cy="30831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The pandemic and cessation of travel reduced the number of available trucks</a:t>
            </a:r>
            <a:endParaRPr sz="1800"/>
          </a:p>
          <a:p>
            <a:pPr marL="0" lvl="0" indent="0" algn="l" rtl="0">
              <a:lnSpc>
                <a:spcPct val="115000"/>
              </a:lnSpc>
              <a:spcBef>
                <a:spcPts val="0"/>
              </a:spcBef>
              <a:spcAft>
                <a:spcPts val="0"/>
              </a:spcAft>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With borders closed/screening , transportations of lots took longer</a:t>
            </a:r>
            <a:r>
              <a:rPr lang="en-US" sz="500">
                <a:latin typeface="Courier New"/>
                <a:ea typeface="Courier New"/>
                <a:cs typeface="Courier New"/>
                <a:sym typeface="Courier New"/>
              </a:rPr>
              <a:t>o</a:t>
            </a:r>
            <a:endParaRPr sz="500">
              <a:latin typeface="Courier New"/>
              <a:ea typeface="Courier New"/>
              <a:cs typeface="Courier New"/>
              <a:sym typeface="Courier New"/>
            </a:endParaRPr>
          </a:p>
          <a:p>
            <a:pPr marL="0" lvl="0" indent="0" algn="l" rtl="0">
              <a:lnSpc>
                <a:spcPct val="115000"/>
              </a:lnSpc>
              <a:spcBef>
                <a:spcPts val="0"/>
              </a:spcBef>
              <a:spcAft>
                <a:spcPts val="0"/>
              </a:spcAft>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Prices shot up in this time as demand for trucks outstripped supply.</a:t>
            </a:r>
            <a:r>
              <a:rPr lang="en-US" sz="500">
                <a:latin typeface="Courier New"/>
                <a:ea typeface="Courier New"/>
                <a:cs typeface="Courier New"/>
                <a:sym typeface="Courier New"/>
              </a:rPr>
              <a:t>o</a:t>
            </a:r>
            <a:endParaRPr sz="500">
              <a:latin typeface="Courier New"/>
              <a:ea typeface="Courier New"/>
              <a:cs typeface="Courier New"/>
              <a:sym typeface="Courier New"/>
            </a:endParaRPr>
          </a:p>
          <a:p>
            <a:pPr marL="0" lvl="0" indent="0" algn="l" rtl="0">
              <a:lnSpc>
                <a:spcPct val="115000"/>
              </a:lnSpc>
              <a:spcBef>
                <a:spcPts val="0"/>
              </a:spcBef>
              <a:spcAft>
                <a:spcPts val="0"/>
              </a:spcAft>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Wholesalers were sharing  trucks when buying produce, therefore buying fewer goods</a:t>
            </a:r>
            <a:r>
              <a:rPr lang="en-US" sz="500">
                <a:latin typeface="Courier New"/>
                <a:ea typeface="Courier New"/>
                <a:cs typeface="Courier New"/>
                <a:sym typeface="Courier New"/>
              </a:rPr>
              <a:t>o</a:t>
            </a:r>
            <a:endParaRPr sz="500">
              <a:latin typeface="Courier New"/>
              <a:ea typeface="Courier New"/>
              <a:cs typeface="Courier New"/>
              <a:sym typeface="Courier New"/>
            </a:endParaRPr>
          </a:p>
          <a:p>
            <a:pPr marL="0" lvl="0" indent="0" algn="l" rtl="0">
              <a:lnSpc>
                <a:spcPct val="115000"/>
              </a:lnSpc>
              <a:spcBef>
                <a:spcPts val="0"/>
              </a:spcBef>
              <a:spcAft>
                <a:spcPts val="0"/>
              </a:spcAft>
              <a:buNone/>
            </a:pPr>
            <a:endParaRPr sz="800">
              <a:latin typeface="Courier New"/>
              <a:ea typeface="Courier New"/>
              <a:cs typeface="Courier New"/>
              <a:sym typeface="Courier New"/>
            </a:endParaRPr>
          </a:p>
          <a:p>
            <a:pPr marL="0" lvl="0" indent="0" algn="l" rtl="0">
              <a:lnSpc>
                <a:spcPct val="115000"/>
              </a:lnSpc>
              <a:spcBef>
                <a:spcPts val="0"/>
              </a:spcBef>
              <a:spcAft>
                <a:spcPts val="0"/>
              </a:spcAft>
              <a:buNone/>
            </a:pPr>
            <a:r>
              <a:rPr lang="en-US" sz="1800">
                <a:latin typeface="Courier New"/>
                <a:ea typeface="Courier New"/>
                <a:cs typeface="Courier New"/>
                <a:sym typeface="Courier New"/>
              </a:rPr>
              <a:t>o </a:t>
            </a:r>
            <a:r>
              <a:rPr lang="en-US" sz="1800"/>
              <a:t>Packhouses with own truck were better able to navigate the crises</a:t>
            </a:r>
            <a:r>
              <a:rPr lang="en-US" sz="500">
                <a:latin typeface="Courier New"/>
                <a:ea typeface="Courier New"/>
                <a:cs typeface="Courier New"/>
                <a:sym typeface="Courier New"/>
              </a:rPr>
              <a:t>o</a:t>
            </a:r>
            <a:endParaRPr sz="500">
              <a:latin typeface="Courier New"/>
              <a:ea typeface="Courier New"/>
              <a:cs typeface="Courier New"/>
              <a:sym typeface="Courier New"/>
            </a:endParaRPr>
          </a:p>
          <a:p>
            <a:pPr marL="0" lvl="0" indent="0" algn="l" rtl="0">
              <a:lnSpc>
                <a:spcPct val="100000"/>
              </a:lnSpc>
              <a:spcBef>
                <a:spcPts val="0"/>
              </a:spcBef>
              <a:spcAft>
                <a:spcPts val="0"/>
              </a:spcAft>
              <a:buNone/>
            </a:pPr>
            <a:r>
              <a:rPr lang="en-US" sz="1600" i="1"/>
              <a:t>Trucks are hired on a daily basis,  lot aggregation and transport days have a direct bearing on this expenses. Though individual wholesalers who shared a truck were buying fewer goods, with depressed demand there is the possibility that shortage of produce in these markets was minimal.</a:t>
            </a:r>
            <a:endParaRPr sz="1600" i="1"/>
          </a:p>
          <a:p>
            <a:pPr marL="0" lvl="0" indent="0" algn="l" rtl="0">
              <a:lnSpc>
                <a:spcPct val="115000"/>
              </a:lnSpc>
              <a:spcBef>
                <a:spcPts val="0"/>
              </a:spcBef>
              <a:spcAft>
                <a:spcPts val="0"/>
              </a:spcAft>
              <a:buNone/>
            </a:pPr>
            <a:endParaRPr sz="1800"/>
          </a:p>
          <a:p>
            <a:pPr marL="0" lvl="0" indent="0" algn="l" rtl="0">
              <a:lnSpc>
                <a:spcPct val="100000"/>
              </a:lnSpc>
              <a:spcBef>
                <a:spcPts val="0"/>
              </a:spcBef>
              <a:spcAft>
                <a:spcPts val="0"/>
              </a:spcAft>
              <a:buNone/>
            </a:pPr>
            <a:endParaRPr sz="1800"/>
          </a:p>
          <a:p>
            <a:pPr marL="0" lvl="0" indent="0" algn="l" rtl="0">
              <a:spcBef>
                <a:spcPts val="1000"/>
              </a:spcBef>
              <a:spcAft>
                <a:spcPts val="0"/>
              </a:spcAft>
              <a:buNone/>
            </a:pPr>
            <a:endParaRPr i="1"/>
          </a:p>
        </p:txBody>
      </p:sp>
      <p:sp>
        <p:nvSpPr>
          <p:cNvPr id="157" name="Google Shape;157;gaeb92d865b_2_37"/>
          <p:cNvSpPr txBox="1">
            <a:spLocks noGrp="1"/>
          </p:cNvSpPr>
          <p:nvPr>
            <p:ph type="body" idx="1"/>
          </p:nvPr>
        </p:nvSpPr>
        <p:spPr>
          <a:xfrm>
            <a:off x="341100" y="1215225"/>
            <a:ext cx="1992900" cy="104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b="1">
                <a:solidFill>
                  <a:srgbClr val="203864"/>
                </a:solidFill>
                <a:latin typeface="Arial Black"/>
                <a:ea typeface="Arial Black"/>
                <a:cs typeface="Arial Black"/>
                <a:sym typeface="Arial Black"/>
              </a:rPr>
              <a:t>Shortage of trucks </a:t>
            </a:r>
            <a:endParaRPr/>
          </a:p>
        </p:txBody>
      </p:sp>
      <p:sp>
        <p:nvSpPr>
          <p:cNvPr id="158" name="Google Shape;158;gaeb92d865b_2_37"/>
          <p:cNvSpPr txBox="1">
            <a:spLocks noGrp="1"/>
          </p:cNvSpPr>
          <p:nvPr>
            <p:ph type="body" idx="1"/>
          </p:nvPr>
        </p:nvSpPr>
        <p:spPr>
          <a:xfrm>
            <a:off x="2441600" y="4227775"/>
            <a:ext cx="9443100" cy="2630100"/>
          </a:xfrm>
          <a:prstGeom prst="rect">
            <a:avLst/>
          </a:prstGeom>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latin typeface="Courier New"/>
                <a:ea typeface="Courier New"/>
                <a:cs typeface="Courier New"/>
                <a:sym typeface="Courier New"/>
              </a:rPr>
              <a:t>o </a:t>
            </a:r>
            <a:r>
              <a:rPr lang="en-US" sz="1800"/>
              <a:t>Border closures in Tanzania forced packhouses to identify new sources such as Ethiopia border for onion</a:t>
            </a:r>
            <a:r>
              <a:rPr lang="en-US" sz="500">
                <a:latin typeface="Courier New"/>
                <a:ea typeface="Courier New"/>
                <a:cs typeface="Courier New"/>
                <a:sym typeface="Courier New"/>
              </a:rPr>
              <a:t>o</a:t>
            </a:r>
            <a:endParaRPr sz="500">
              <a:latin typeface="Courier New"/>
              <a:ea typeface="Courier New"/>
              <a:cs typeface="Courier New"/>
              <a:sym typeface="Courier New"/>
            </a:endParaRPr>
          </a:p>
          <a:p>
            <a:pPr marL="0" lvl="0" indent="0" algn="l" rtl="0">
              <a:lnSpc>
                <a:spcPct val="100000"/>
              </a:lnSpc>
              <a:spcBef>
                <a:spcPts val="0"/>
              </a:spcBef>
              <a:spcAft>
                <a:spcPts val="0"/>
              </a:spcAft>
              <a:buNone/>
            </a:pPr>
            <a:endParaRPr sz="800">
              <a:latin typeface="Courier New"/>
              <a:ea typeface="Courier New"/>
              <a:cs typeface="Courier New"/>
              <a:sym typeface="Courier New"/>
            </a:endParaRPr>
          </a:p>
          <a:p>
            <a:pPr marL="0" lvl="0" indent="0" algn="l" rtl="0">
              <a:lnSpc>
                <a:spcPct val="100000"/>
              </a:lnSpc>
              <a:spcBef>
                <a:spcPts val="0"/>
              </a:spcBef>
              <a:spcAft>
                <a:spcPts val="0"/>
              </a:spcAft>
              <a:buNone/>
            </a:pPr>
            <a:endParaRPr sz="500">
              <a:latin typeface="Courier New"/>
              <a:ea typeface="Courier New"/>
              <a:cs typeface="Courier New"/>
              <a:sym typeface="Courier New"/>
            </a:endParaRPr>
          </a:p>
          <a:p>
            <a:pPr marL="0" lvl="0" indent="0" algn="l" rtl="0">
              <a:lnSpc>
                <a:spcPct val="100000"/>
              </a:lnSpc>
              <a:spcBef>
                <a:spcPts val="0"/>
              </a:spcBef>
              <a:spcAft>
                <a:spcPts val="0"/>
              </a:spcAft>
              <a:buNone/>
            </a:pPr>
            <a:r>
              <a:rPr lang="en-US" sz="1800">
                <a:latin typeface="Courier New"/>
                <a:ea typeface="Courier New"/>
                <a:cs typeface="Courier New"/>
                <a:sym typeface="Courier New"/>
              </a:rPr>
              <a:t>o </a:t>
            </a:r>
            <a:r>
              <a:rPr lang="en-US" sz="1800"/>
              <a:t>Border closure forced some packhouses to identify new product lines that can be sourced locally, such as moving from tangerines to passions from Eldoret</a:t>
            </a:r>
            <a:endParaRPr sz="1800"/>
          </a:p>
          <a:p>
            <a:pPr marL="0" lvl="0" indent="0" algn="l" rtl="0">
              <a:lnSpc>
                <a:spcPct val="100000"/>
              </a:lnSpc>
              <a:spcBef>
                <a:spcPts val="0"/>
              </a:spcBef>
              <a:spcAft>
                <a:spcPts val="0"/>
              </a:spcAft>
              <a:buNone/>
            </a:pPr>
            <a:endParaRPr sz="800"/>
          </a:p>
          <a:p>
            <a:pPr marL="0" lvl="0" indent="0" algn="l" rtl="0">
              <a:lnSpc>
                <a:spcPct val="100000"/>
              </a:lnSpc>
              <a:spcBef>
                <a:spcPts val="0"/>
              </a:spcBef>
              <a:spcAft>
                <a:spcPts val="0"/>
              </a:spcAft>
              <a:buNone/>
            </a:pPr>
            <a:r>
              <a:rPr lang="en-US" sz="1800"/>
              <a:t> </a:t>
            </a:r>
            <a:r>
              <a:rPr lang="en-US" sz="1600" i="1"/>
              <a:t>Onion broker started sourcing from Moyale along the Ethiopian border. He just went with a driver and found a broker in Moyale. The broker, however, only spoke Oromiffa, and he  had to find a translator.  Even after the opening of the Tanzanian border, he continues to source onions from Moyale. His driver checks onion quality and he wires the payments. </a:t>
            </a:r>
            <a:endParaRPr sz="1600" i="1"/>
          </a:p>
          <a:p>
            <a:pPr marL="0" lvl="0" indent="0" algn="l" rtl="0">
              <a:lnSpc>
                <a:spcPct val="115000"/>
              </a:lnSpc>
              <a:spcBef>
                <a:spcPts val="0"/>
              </a:spcBef>
              <a:spcAft>
                <a:spcPts val="0"/>
              </a:spcAft>
              <a:buNone/>
            </a:pPr>
            <a:endParaRPr sz="1800"/>
          </a:p>
          <a:p>
            <a:pPr marL="0" lvl="0" indent="0" algn="l" rtl="0">
              <a:spcBef>
                <a:spcPts val="1000"/>
              </a:spcBef>
              <a:spcAft>
                <a:spcPts val="0"/>
              </a:spcAft>
              <a:buNone/>
            </a:pPr>
            <a:endParaRPr i="1"/>
          </a:p>
        </p:txBody>
      </p:sp>
      <p:sp>
        <p:nvSpPr>
          <p:cNvPr id="159" name="Google Shape;159;gaeb92d865b_2_37"/>
          <p:cNvSpPr txBox="1">
            <a:spLocks noGrp="1"/>
          </p:cNvSpPr>
          <p:nvPr>
            <p:ph type="body" idx="1"/>
          </p:nvPr>
        </p:nvSpPr>
        <p:spPr>
          <a:xfrm>
            <a:off x="177475" y="4227775"/>
            <a:ext cx="2567400" cy="1319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solidFill>
                  <a:srgbClr val="203864"/>
                </a:solidFill>
                <a:latin typeface="Arial Black"/>
                <a:ea typeface="Arial Black"/>
                <a:cs typeface="Arial Black"/>
                <a:sym typeface="Arial Black"/>
              </a:rPr>
              <a:t>New supply lines /product lines  </a:t>
            </a:r>
            <a:endParaRPr sz="2200" b="1">
              <a:solidFill>
                <a:srgbClr val="203864"/>
              </a:solidFill>
              <a:latin typeface="Arial Black"/>
              <a:ea typeface="Arial Black"/>
              <a:cs typeface="Arial Black"/>
              <a:sym typeface="Arial Black"/>
            </a:endParaRPr>
          </a:p>
          <a:p>
            <a:pPr marL="0" lvl="0" indent="0" algn="l" rtl="0">
              <a:lnSpc>
                <a:spcPct val="115000"/>
              </a:lnSpc>
              <a:spcBef>
                <a:spcPts val="0"/>
              </a:spcBef>
              <a:spcAft>
                <a:spcPts val="0"/>
              </a:spcAft>
              <a:buNone/>
            </a:pPr>
            <a:endParaRPr sz="2200" b="1">
              <a:solidFill>
                <a:srgbClr val="203864"/>
              </a:solidFill>
              <a:latin typeface="Arial Black"/>
              <a:ea typeface="Arial Black"/>
              <a:cs typeface="Arial Black"/>
              <a:sym typeface="Arial Black"/>
            </a:endParaRPr>
          </a:p>
          <a:p>
            <a:pPr marL="0" lvl="0" indent="0" algn="l" rtl="0">
              <a:spcBef>
                <a:spcPts val="1000"/>
              </a:spcBef>
              <a:spcAft>
                <a:spcPts val="0"/>
              </a:spcAft>
              <a:buNone/>
            </a:pPr>
            <a:endParaRPr sz="2000" b="1">
              <a:solidFill>
                <a:srgbClr val="203864"/>
              </a:solidFill>
              <a:latin typeface="Arial Black"/>
              <a:ea typeface="Arial Black"/>
              <a:cs typeface="Arial Black"/>
              <a:sym typeface="Arial Black"/>
            </a:endParaRPr>
          </a:p>
        </p:txBody>
      </p:sp>
      <p:pic>
        <p:nvPicPr>
          <p:cNvPr id="160" name="Google Shape;160;gaeb92d865b_2_37"/>
          <p:cNvPicPr preferRelativeResize="0"/>
          <p:nvPr/>
        </p:nvPicPr>
        <p:blipFill>
          <a:blip r:embed="rId3">
            <a:alphaModFix/>
          </a:blip>
          <a:stretch>
            <a:fillRect/>
          </a:stretch>
        </p:blipFill>
        <p:spPr>
          <a:xfrm>
            <a:off x="427724" y="2109525"/>
            <a:ext cx="1669306" cy="1046700"/>
          </a:xfrm>
          <a:prstGeom prst="rect">
            <a:avLst/>
          </a:prstGeom>
          <a:noFill/>
          <a:ln>
            <a:noFill/>
          </a:ln>
        </p:spPr>
      </p:pic>
      <p:pic>
        <p:nvPicPr>
          <p:cNvPr id="161" name="Google Shape;161;gaeb92d865b_2_37"/>
          <p:cNvPicPr preferRelativeResize="0"/>
          <p:nvPr/>
        </p:nvPicPr>
        <p:blipFill>
          <a:blip r:embed="rId4">
            <a:alphaModFix/>
          </a:blip>
          <a:stretch>
            <a:fillRect/>
          </a:stretch>
        </p:blipFill>
        <p:spPr>
          <a:xfrm>
            <a:off x="406075" y="5462150"/>
            <a:ext cx="1287328" cy="10057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5436</Words>
  <Application>Microsoft Macintosh PowerPoint</Application>
  <PresentationFormat>Custom</PresentationFormat>
  <Paragraphs>494</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 Black</vt:lpstr>
      <vt:lpstr>Calibri</vt:lpstr>
      <vt:lpstr>Office Theme</vt:lpstr>
      <vt:lpstr>PowerPoint Presentation</vt:lpstr>
      <vt:lpstr>Background  </vt:lpstr>
      <vt:lpstr>Areas Explored  </vt:lpstr>
      <vt:lpstr>The follow-up approach</vt:lpstr>
      <vt:lpstr>The 4 pack houses </vt:lpstr>
      <vt:lpstr>PowerPoint Presentation</vt:lpstr>
      <vt:lpstr>Covid has resulted in changes in customer base and increased spoilage  </vt:lpstr>
      <vt:lpstr>Covid has resulted in turnover of traders and tightening of credit </vt:lpstr>
      <vt:lpstr> Covid has transport inefficiencies and identification of new supply lines/product lines  </vt:lpstr>
      <vt:lpstr>PowerPoint Presentation</vt:lpstr>
      <vt:lpstr>The observation period is much shorter for the 2020 data collection period  therefore the focus is to compare averages </vt:lpstr>
      <vt:lpstr>Purchase price (Ksh) per Kg</vt:lpstr>
      <vt:lpstr>Expenses per kg (Ksh)</vt:lpstr>
      <vt:lpstr>Average weight (kg) sold per day</vt:lpstr>
      <vt:lpstr>Average revenue per day</vt:lpstr>
      <vt:lpstr>Average profits per day </vt:lpstr>
      <vt:lpstr>PowerPoint Presentation</vt:lpstr>
      <vt:lpstr>PowerPoint Presentation</vt:lpstr>
      <vt:lpstr>PowerPoint Presentation</vt:lpstr>
      <vt:lpstr>One ever-present risk in a market is competition. Ideally, traders want to limit extreme competition in the market</vt:lpstr>
      <vt:lpstr>Managing risk of spoilage is key to how packhouses organize their business and market relationships</vt:lpstr>
      <vt:lpstr>Maintaining Credit Relationships a Key Market Practice</vt:lpstr>
      <vt:lpstr>Cultivating Market Relationships Key to Managing Risk</vt:lpstr>
      <vt:lpstr>Some key questions for the prospect of digitization </vt:lpstr>
      <vt:lpstr>PowerPoint Presentation</vt:lpstr>
      <vt:lpstr>MEASUREMENTS stock-keeping unit (SKU) vary and are not standardized. Further,  classification is based on visuals not standard dimensions</vt:lpstr>
      <vt:lpstr>How is price determined? </vt:lpstr>
      <vt:lpstr>Accounting and Record keeping </vt:lpstr>
      <vt:lpstr>PowerPoint Presentation</vt:lpstr>
      <vt:lpstr>PowerPoint Presentation</vt:lpstr>
      <vt:lpstr>PowerPoint Presentation</vt:lpstr>
      <vt:lpstr>PowerPoint Presentation</vt:lpstr>
      <vt:lpstr>PowerPoint Presentation</vt:lpstr>
      <vt:lpstr>Questions </vt:lpstr>
      <vt:lpstr>Method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nkatha</dc:creator>
  <cp:lastModifiedBy>Nancy Okwengu</cp:lastModifiedBy>
  <cp:revision>2</cp:revision>
  <dcterms:created xsi:type="dcterms:W3CDTF">2019-10-07T10:17:13Z</dcterms:created>
  <dcterms:modified xsi:type="dcterms:W3CDTF">2021-04-21T12:27:13Z</dcterms:modified>
</cp:coreProperties>
</file>