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 id="2147483666" r:id="rId6"/>
  </p:sldMasterIdLst>
  <p:notesMasterIdLst>
    <p:notesMasterId r:id="rId34"/>
  </p:notesMasterIdLst>
  <p:sldIdLst>
    <p:sldId id="1613" r:id="rId7"/>
    <p:sldId id="1622" r:id="rId8"/>
    <p:sldId id="1619" r:id="rId9"/>
    <p:sldId id="1621" r:id="rId10"/>
    <p:sldId id="1637" r:id="rId11"/>
    <p:sldId id="1661" r:id="rId12"/>
    <p:sldId id="1691" r:id="rId13"/>
    <p:sldId id="1692" r:id="rId14"/>
    <p:sldId id="1638" r:id="rId15"/>
    <p:sldId id="1639" r:id="rId16"/>
    <p:sldId id="1645" r:id="rId17"/>
    <p:sldId id="1646" r:id="rId18"/>
    <p:sldId id="1647" r:id="rId19"/>
    <p:sldId id="1648" r:id="rId20"/>
    <p:sldId id="1649" r:id="rId21"/>
    <p:sldId id="1650" r:id="rId22"/>
    <p:sldId id="1651" r:id="rId23"/>
    <p:sldId id="1652" r:id="rId24"/>
    <p:sldId id="1653" r:id="rId25"/>
    <p:sldId id="1654" r:id="rId26"/>
    <p:sldId id="1655" r:id="rId27"/>
    <p:sldId id="1656" r:id="rId28"/>
    <p:sldId id="1636" r:id="rId29"/>
    <p:sldId id="1657" r:id="rId30"/>
    <p:sldId id="1658" r:id="rId31"/>
    <p:sldId id="1659" r:id="rId32"/>
    <p:sldId id="16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E6931A"/>
    <a:srgbClr val="CF8517"/>
    <a:srgbClr val="271A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5" d="100"/>
          <a:sy n="95" d="100"/>
        </p:scale>
        <p:origin x="-60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ik Heyer" userId="d86e3af2-1e72-41a0-b986-d1852a07fc41" providerId="ADAL" clId="{027694A4-641D-4228-BAB4-8A48A4D529E0}"/>
    <pc:docChg chg="undo custSel modSld">
      <pc:chgData name="Amrik Heyer" userId="d86e3af2-1e72-41a0-b986-d1852a07fc41" providerId="ADAL" clId="{027694A4-641D-4228-BAB4-8A48A4D529E0}" dt="2021-01-18T12:04:51.214" v="2" actId="1036"/>
      <pc:docMkLst>
        <pc:docMk/>
      </pc:docMkLst>
      <pc:sldChg chg="modSp mod">
        <pc:chgData name="Amrik Heyer" userId="d86e3af2-1e72-41a0-b986-d1852a07fc41" providerId="ADAL" clId="{027694A4-641D-4228-BAB4-8A48A4D529E0}" dt="2021-01-18T12:04:51.214" v="2" actId="1036"/>
        <pc:sldMkLst>
          <pc:docMk/>
          <pc:sldMk cId="1210045681" sldId="1639"/>
        </pc:sldMkLst>
        <pc:spChg chg="mod">
          <ac:chgData name="Amrik Heyer" userId="d86e3af2-1e72-41a0-b986-d1852a07fc41" providerId="ADAL" clId="{027694A4-641D-4228-BAB4-8A48A4D529E0}" dt="2021-01-18T11:43:24.231" v="1" actId="1076"/>
          <ac:spMkLst>
            <pc:docMk/>
            <pc:sldMk cId="1210045681" sldId="1639"/>
            <ac:spMk id="148" creationId="{A7DEE273-5D8C-4D11-9191-35C12E7305A2}"/>
          </ac:spMkLst>
        </pc:spChg>
        <pc:graphicFrameChg chg="mod">
          <ac:chgData name="Amrik Heyer" userId="d86e3af2-1e72-41a0-b986-d1852a07fc41" providerId="ADAL" clId="{027694A4-641D-4228-BAB4-8A48A4D529E0}" dt="2021-01-18T12:04:51.214" v="2" actId="1036"/>
          <ac:graphicFrameMkLst>
            <pc:docMk/>
            <pc:sldMk cId="1210045681" sldId="1639"/>
            <ac:graphicFrameMk id="7" creationId="{EB9CDB7A-1299-4767-A370-F8713E2DC87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72B8E-332C-41E5-BA6E-B3BF95BF8982}" type="datetimeFigureOut">
              <a:rPr lang="en-ZA" smtClean="0"/>
              <a:t>3/12/21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AD688-A29A-4AD6-9FFD-EAEE81D4F326}" type="slidenum">
              <a:rPr lang="en-ZA" smtClean="0"/>
              <a:t>‹#›</a:t>
            </a:fld>
            <a:endParaRPr lang="en-ZA"/>
          </a:p>
        </p:txBody>
      </p:sp>
    </p:spTree>
    <p:extLst>
      <p:ext uri="{BB962C8B-B14F-4D97-AF65-F5344CB8AC3E}">
        <p14:creationId xmlns:p14="http://schemas.microsoft.com/office/powerpoint/2010/main" val="1818650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5005E-1DCF-4996-BD16-FB64F3A1E5C6}"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64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Footer Placeholder 11">
            <a:extLst>
              <a:ext uri="{FF2B5EF4-FFF2-40B4-BE49-F238E27FC236}">
                <a16:creationId xmlns:a16="http://schemas.microsoft.com/office/drawing/2014/main" xmlns="" id="{1ABA3A59-CA9B-4444-9724-E2F2653C6CA9}"/>
              </a:ext>
            </a:extLst>
          </p:cNvPr>
          <p:cNvSpPr>
            <a:spLocks noGrp="1"/>
          </p:cNvSpPr>
          <p:nvPr>
            <p:ph type="ftr" sz="quarter" idx="3"/>
          </p:nvPr>
        </p:nvSpPr>
        <p:spPr>
          <a:xfrm>
            <a:off x="835270"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mj-lt"/>
                <a:ea typeface="Open Sans" panose="020B0606030504020204" pitchFamily="34" charset="0"/>
                <a:cs typeface="Open Sans" panose="020B0606030504020204" pitchFamily="34" charset="0"/>
              </a:defRPr>
            </a:lvl1pPr>
          </a:lstStyle>
          <a:p>
            <a:endParaRPr lang="en-ZA"/>
          </a:p>
        </p:txBody>
      </p:sp>
      <p:sp>
        <p:nvSpPr>
          <p:cNvPr id="3" name="Text Placeholder 2">
            <a:extLst>
              <a:ext uri="{FF2B5EF4-FFF2-40B4-BE49-F238E27FC236}">
                <a16:creationId xmlns:a16="http://schemas.microsoft.com/office/drawing/2014/main" xmlns="" id="{71720AE6-988F-4BCC-8A17-E4015B724B40}"/>
              </a:ext>
            </a:extLst>
          </p:cNvPr>
          <p:cNvSpPr>
            <a:spLocks noGrp="1"/>
          </p:cNvSpPr>
          <p:nvPr>
            <p:ph type="body" sz="quarter" idx="10" hasCustomPrompt="1"/>
          </p:nvPr>
        </p:nvSpPr>
        <p:spPr>
          <a:xfrm>
            <a:off x="527783" y="377339"/>
            <a:ext cx="6532439" cy="493099"/>
          </a:xfrm>
          <a:prstGeom prst="rect">
            <a:avLst/>
          </a:prstGeom>
        </p:spPr>
        <p:txBody>
          <a:bodyPr/>
          <a:lstStyle>
            <a:lvl1pPr marL="0" indent="0">
              <a:buNone/>
              <a:defRPr b="0">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6" name="Text Placeholder 2">
            <a:extLst>
              <a:ext uri="{FF2B5EF4-FFF2-40B4-BE49-F238E27FC236}">
                <a16:creationId xmlns:a16="http://schemas.microsoft.com/office/drawing/2014/main" xmlns="" id="{07ABA729-866A-49CC-ABD1-1AB6B9FBA507}"/>
              </a:ext>
            </a:extLst>
          </p:cNvPr>
          <p:cNvSpPr>
            <a:spLocks noGrp="1"/>
          </p:cNvSpPr>
          <p:nvPr>
            <p:ph type="body" sz="quarter" idx="11" hasCustomPrompt="1"/>
          </p:nvPr>
        </p:nvSpPr>
        <p:spPr>
          <a:xfrm>
            <a:off x="527783" y="870438"/>
            <a:ext cx="6532439" cy="365125"/>
          </a:xfrm>
          <a:prstGeom prst="rect">
            <a:avLst/>
          </a:prstGeom>
        </p:spPr>
        <p:txBody>
          <a:bodyPr/>
          <a:lstStyle>
            <a:lvl1pPr marL="0" indent="0">
              <a:buNone/>
              <a:defRPr lang="en-ZA" sz="1400" b="0" kern="1200" dirty="0">
                <a:solidFill>
                  <a:schemeClr val="tx1"/>
                </a:solidFill>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9" name="Slide Number Placeholder 3">
            <a:extLst>
              <a:ext uri="{FF2B5EF4-FFF2-40B4-BE49-F238E27FC236}">
                <a16:creationId xmlns:a16="http://schemas.microsoft.com/office/drawing/2014/main" xmlns="" id="{8FEEDBCA-787E-4B2F-9926-C899564A1113}"/>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8" name="Content Placeholder 10">
            <a:extLst>
              <a:ext uri="{FF2B5EF4-FFF2-40B4-BE49-F238E27FC236}">
                <a16:creationId xmlns:a16="http://schemas.microsoft.com/office/drawing/2014/main" xmlns="" id="{76E59B57-2044-46B0-8950-7356ED684E3C}"/>
              </a:ext>
            </a:extLst>
          </p:cNvPr>
          <p:cNvSpPr>
            <a:spLocks noGrp="1"/>
          </p:cNvSpPr>
          <p:nvPr>
            <p:ph sz="quarter" idx="13" hasCustomPrompt="1"/>
          </p:nvPr>
        </p:nvSpPr>
        <p:spPr>
          <a:xfrm>
            <a:off x="527783" y="1561102"/>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96063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47E216-91DB-456A-9B36-69FA14845B14}"/>
              </a:ext>
            </a:extLst>
          </p:cNvPr>
          <p:cNvSpPr/>
          <p:nvPr userDrawn="1"/>
        </p:nvSpPr>
        <p:spPr>
          <a:xfrm>
            <a:off x="1301212" y="1363537"/>
            <a:ext cx="3464169" cy="597148"/>
          </a:xfrm>
          <a:prstGeom prst="rect">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9" name="Rectangle 8">
            <a:extLst>
              <a:ext uri="{FF2B5EF4-FFF2-40B4-BE49-F238E27FC236}">
                <a16:creationId xmlns:a16="http://schemas.microsoft.com/office/drawing/2014/main" xmlns="" id="{DF58A415-7DC6-47EA-A36A-68F3404B05FA}"/>
              </a:ext>
            </a:extLst>
          </p:cNvPr>
          <p:cNvSpPr/>
          <p:nvPr userDrawn="1"/>
        </p:nvSpPr>
        <p:spPr>
          <a:xfrm>
            <a:off x="6962042" y="1381000"/>
            <a:ext cx="3464169" cy="597148"/>
          </a:xfrm>
          <a:prstGeom prst="rect">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3" name="Footer Placeholder 2">
            <a:extLst>
              <a:ext uri="{FF2B5EF4-FFF2-40B4-BE49-F238E27FC236}">
                <a16:creationId xmlns:a16="http://schemas.microsoft.com/office/drawing/2014/main" xmlns="" id="{4F3DDAAC-CE90-4900-935E-25EB21667A94}"/>
              </a:ext>
            </a:extLst>
          </p:cNvPr>
          <p:cNvSpPr>
            <a:spLocks noGrp="1"/>
          </p:cNvSpPr>
          <p:nvPr>
            <p:ph type="ftr" sz="quarter" idx="10"/>
          </p:nvPr>
        </p:nvSpPr>
        <p:spPr>
          <a:xfrm>
            <a:off x="838300" y="6391765"/>
            <a:ext cx="10947291" cy="365125"/>
          </a:xfrm>
        </p:spPr>
        <p:txBody>
          <a:bodyPr/>
          <a:lstStyle>
            <a:lvl1pPr>
              <a:defRPr>
                <a:latin typeface="+mj-lt"/>
              </a:defRPr>
            </a:lvl1pPr>
          </a:lstStyle>
          <a:p>
            <a:endParaRPr lang="en-ZA"/>
          </a:p>
        </p:txBody>
      </p:sp>
      <p:sp>
        <p:nvSpPr>
          <p:cNvPr id="4" name="Text Placeholder 2">
            <a:extLst>
              <a:ext uri="{FF2B5EF4-FFF2-40B4-BE49-F238E27FC236}">
                <a16:creationId xmlns:a16="http://schemas.microsoft.com/office/drawing/2014/main" xmlns="" id="{F7146A6D-8B10-4650-ACE6-44B87A4B3F4F}"/>
              </a:ext>
            </a:extLst>
          </p:cNvPr>
          <p:cNvSpPr>
            <a:spLocks noGrp="1"/>
          </p:cNvSpPr>
          <p:nvPr>
            <p:ph type="body" sz="quarter" idx="11" hasCustomPrompt="1"/>
          </p:nvPr>
        </p:nvSpPr>
        <p:spPr>
          <a:xfrm>
            <a:off x="527783" y="377339"/>
            <a:ext cx="6532439" cy="493099"/>
          </a:xfrm>
          <a:prstGeom prst="rect">
            <a:avLst/>
          </a:prstGeom>
        </p:spPr>
        <p:txBody>
          <a:bodyPr/>
          <a:lstStyle>
            <a:lvl1pPr marL="0" indent="0">
              <a:buNone/>
              <a:defRPr b="0">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5" name="Text Placeholder 2">
            <a:extLst>
              <a:ext uri="{FF2B5EF4-FFF2-40B4-BE49-F238E27FC236}">
                <a16:creationId xmlns:a16="http://schemas.microsoft.com/office/drawing/2014/main" xmlns="" id="{5A5717E0-1696-4891-830B-55661DBD0004}"/>
              </a:ext>
            </a:extLst>
          </p:cNvPr>
          <p:cNvSpPr>
            <a:spLocks noGrp="1"/>
          </p:cNvSpPr>
          <p:nvPr>
            <p:ph type="body" sz="quarter" idx="12" hasCustomPrompt="1"/>
          </p:nvPr>
        </p:nvSpPr>
        <p:spPr>
          <a:xfrm>
            <a:off x="527783" y="870438"/>
            <a:ext cx="6532439" cy="316037"/>
          </a:xfrm>
          <a:prstGeom prst="rect">
            <a:avLst/>
          </a:prstGeom>
        </p:spPr>
        <p:txBody>
          <a:bodyPr/>
          <a:lstStyle>
            <a:lvl1pPr marL="0" indent="0">
              <a:buNone/>
              <a:defRPr sz="1400" b="0">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6" name="Rectangle 5">
            <a:extLst>
              <a:ext uri="{FF2B5EF4-FFF2-40B4-BE49-F238E27FC236}">
                <a16:creationId xmlns:a16="http://schemas.microsoft.com/office/drawing/2014/main" xmlns="" id="{E6BEC348-51B5-464A-B229-34986B085C71}"/>
              </a:ext>
            </a:extLst>
          </p:cNvPr>
          <p:cNvSpPr/>
          <p:nvPr userDrawn="1"/>
        </p:nvSpPr>
        <p:spPr>
          <a:xfrm>
            <a:off x="531886" y="1679574"/>
            <a:ext cx="5002823" cy="45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7" name="Rectangle 6">
            <a:extLst>
              <a:ext uri="{FF2B5EF4-FFF2-40B4-BE49-F238E27FC236}">
                <a16:creationId xmlns:a16="http://schemas.microsoft.com/office/drawing/2014/main" xmlns="" id="{3AB16837-5BD9-425C-BE92-206AFA1FB038}"/>
              </a:ext>
            </a:extLst>
          </p:cNvPr>
          <p:cNvSpPr/>
          <p:nvPr userDrawn="1"/>
        </p:nvSpPr>
        <p:spPr>
          <a:xfrm>
            <a:off x="6192715" y="1679574"/>
            <a:ext cx="5002823" cy="45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7" name="Slide Number Placeholder 3">
            <a:extLst>
              <a:ext uri="{FF2B5EF4-FFF2-40B4-BE49-F238E27FC236}">
                <a16:creationId xmlns:a16="http://schemas.microsoft.com/office/drawing/2014/main" xmlns="" id="{E9E548FE-6DD8-43B5-B9C3-33D93D9230ED}"/>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13" name="Text Placeholder 8">
            <a:extLst>
              <a:ext uri="{FF2B5EF4-FFF2-40B4-BE49-F238E27FC236}">
                <a16:creationId xmlns:a16="http://schemas.microsoft.com/office/drawing/2014/main" xmlns="" id="{77F92589-B443-42A4-838F-69608026E6F8}"/>
              </a:ext>
            </a:extLst>
          </p:cNvPr>
          <p:cNvSpPr>
            <a:spLocks noGrp="1"/>
          </p:cNvSpPr>
          <p:nvPr>
            <p:ph type="body" sz="quarter" idx="17" hasCustomPrompt="1"/>
          </p:nvPr>
        </p:nvSpPr>
        <p:spPr>
          <a:xfrm>
            <a:off x="1443982" y="1478802"/>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4" name="Text Placeholder 8">
            <a:extLst>
              <a:ext uri="{FF2B5EF4-FFF2-40B4-BE49-F238E27FC236}">
                <a16:creationId xmlns:a16="http://schemas.microsoft.com/office/drawing/2014/main" xmlns="" id="{6F7ED9AF-1149-4738-A398-21FF59AE4136}"/>
              </a:ext>
            </a:extLst>
          </p:cNvPr>
          <p:cNvSpPr>
            <a:spLocks noGrp="1"/>
          </p:cNvSpPr>
          <p:nvPr>
            <p:ph type="body" sz="quarter" idx="18" hasCustomPrompt="1"/>
          </p:nvPr>
        </p:nvSpPr>
        <p:spPr>
          <a:xfrm>
            <a:off x="7104812" y="1491031"/>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6" name="Content Placeholder 10">
            <a:extLst>
              <a:ext uri="{FF2B5EF4-FFF2-40B4-BE49-F238E27FC236}">
                <a16:creationId xmlns:a16="http://schemas.microsoft.com/office/drawing/2014/main" xmlns="" id="{60FC87A7-AA16-4432-BEB9-76413E998C95}"/>
              </a:ext>
            </a:extLst>
          </p:cNvPr>
          <p:cNvSpPr>
            <a:spLocks noGrp="1"/>
          </p:cNvSpPr>
          <p:nvPr>
            <p:ph sz="quarter" idx="13" hasCustomPrompt="1"/>
          </p:nvPr>
        </p:nvSpPr>
        <p:spPr>
          <a:xfrm>
            <a:off x="645252"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
        <p:nvSpPr>
          <p:cNvPr id="18" name="Content Placeholder 10">
            <a:extLst>
              <a:ext uri="{FF2B5EF4-FFF2-40B4-BE49-F238E27FC236}">
                <a16:creationId xmlns:a16="http://schemas.microsoft.com/office/drawing/2014/main" xmlns="" id="{9B30D27E-A4D9-40DC-A641-7E2ACEBE6E36}"/>
              </a:ext>
            </a:extLst>
          </p:cNvPr>
          <p:cNvSpPr>
            <a:spLocks noGrp="1"/>
          </p:cNvSpPr>
          <p:nvPr>
            <p:ph sz="quarter" idx="19" hasCustomPrompt="1"/>
          </p:nvPr>
        </p:nvSpPr>
        <p:spPr>
          <a:xfrm>
            <a:off x="6300958"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96334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47E216-91DB-456A-9B36-69FA14845B14}"/>
              </a:ext>
            </a:extLst>
          </p:cNvPr>
          <p:cNvSpPr/>
          <p:nvPr userDrawn="1"/>
        </p:nvSpPr>
        <p:spPr>
          <a:xfrm>
            <a:off x="1301212" y="1363537"/>
            <a:ext cx="3464169" cy="597148"/>
          </a:xfrm>
          <a:prstGeom prst="rect">
            <a:avLst/>
          </a:prstGeom>
          <a:solidFill>
            <a:schemeClr val="accent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3" name="Footer Placeholder 2">
            <a:extLst>
              <a:ext uri="{FF2B5EF4-FFF2-40B4-BE49-F238E27FC236}">
                <a16:creationId xmlns:a16="http://schemas.microsoft.com/office/drawing/2014/main" xmlns="" id="{4F3DDAAC-CE90-4900-935E-25EB21667A94}"/>
              </a:ext>
            </a:extLst>
          </p:cNvPr>
          <p:cNvSpPr>
            <a:spLocks noGrp="1"/>
          </p:cNvSpPr>
          <p:nvPr>
            <p:ph type="ftr" sz="quarter" idx="10"/>
          </p:nvPr>
        </p:nvSpPr>
        <p:spPr>
          <a:xfrm>
            <a:off x="837779" y="6391765"/>
            <a:ext cx="10947291" cy="365125"/>
          </a:xfrm>
        </p:spPr>
        <p:txBody>
          <a:bodyPr/>
          <a:lstStyle>
            <a:lvl1pPr>
              <a:defRPr>
                <a:latin typeface="+mj-lt"/>
              </a:defRPr>
            </a:lvl1pPr>
          </a:lstStyle>
          <a:p>
            <a:endParaRPr lang="en-ZA"/>
          </a:p>
        </p:txBody>
      </p:sp>
      <p:sp>
        <p:nvSpPr>
          <p:cNvPr id="4" name="Text Placeholder 2">
            <a:extLst>
              <a:ext uri="{FF2B5EF4-FFF2-40B4-BE49-F238E27FC236}">
                <a16:creationId xmlns:a16="http://schemas.microsoft.com/office/drawing/2014/main" xmlns="" id="{F7146A6D-8B10-4650-ACE6-44B87A4B3F4F}"/>
              </a:ext>
            </a:extLst>
          </p:cNvPr>
          <p:cNvSpPr>
            <a:spLocks noGrp="1"/>
          </p:cNvSpPr>
          <p:nvPr>
            <p:ph type="body" sz="quarter" idx="11" hasCustomPrompt="1"/>
          </p:nvPr>
        </p:nvSpPr>
        <p:spPr>
          <a:xfrm>
            <a:off x="527783" y="377339"/>
            <a:ext cx="6532439" cy="493099"/>
          </a:xfrm>
          <a:prstGeom prst="rect">
            <a:avLst/>
          </a:prstGeom>
        </p:spPr>
        <p:txBody>
          <a:bodyPr/>
          <a:lstStyle>
            <a:lvl1pPr marL="0" indent="0">
              <a:buNone/>
              <a:defRPr>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5" name="Text Placeholder 2">
            <a:extLst>
              <a:ext uri="{FF2B5EF4-FFF2-40B4-BE49-F238E27FC236}">
                <a16:creationId xmlns:a16="http://schemas.microsoft.com/office/drawing/2014/main" xmlns="" id="{5A5717E0-1696-4891-830B-55661DBD0004}"/>
              </a:ext>
            </a:extLst>
          </p:cNvPr>
          <p:cNvSpPr>
            <a:spLocks noGrp="1"/>
          </p:cNvSpPr>
          <p:nvPr>
            <p:ph type="body" sz="quarter" idx="12" hasCustomPrompt="1"/>
          </p:nvPr>
        </p:nvSpPr>
        <p:spPr>
          <a:xfrm>
            <a:off x="527783" y="870438"/>
            <a:ext cx="6532439" cy="316037"/>
          </a:xfrm>
          <a:prstGeom prst="rect">
            <a:avLst/>
          </a:prstGeom>
        </p:spPr>
        <p:txBody>
          <a:bodyPr/>
          <a:lstStyle>
            <a:lvl1pPr marL="0" indent="0">
              <a:buNone/>
              <a:defRPr sz="1400" b="0">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6" name="Rectangle 5">
            <a:extLst>
              <a:ext uri="{FF2B5EF4-FFF2-40B4-BE49-F238E27FC236}">
                <a16:creationId xmlns:a16="http://schemas.microsoft.com/office/drawing/2014/main" xmlns="" id="{E6BEC348-51B5-464A-B229-34986B085C71}"/>
              </a:ext>
            </a:extLst>
          </p:cNvPr>
          <p:cNvSpPr/>
          <p:nvPr userDrawn="1"/>
        </p:nvSpPr>
        <p:spPr>
          <a:xfrm>
            <a:off x="531886" y="1679574"/>
            <a:ext cx="5002823" cy="45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7" name="Rectangle 6">
            <a:extLst>
              <a:ext uri="{FF2B5EF4-FFF2-40B4-BE49-F238E27FC236}">
                <a16:creationId xmlns:a16="http://schemas.microsoft.com/office/drawing/2014/main" xmlns="" id="{3AB16837-5BD9-425C-BE92-206AFA1FB038}"/>
              </a:ext>
            </a:extLst>
          </p:cNvPr>
          <p:cNvSpPr/>
          <p:nvPr userDrawn="1"/>
        </p:nvSpPr>
        <p:spPr>
          <a:xfrm>
            <a:off x="6192715" y="1679574"/>
            <a:ext cx="5002823" cy="45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6" name="Rectangle 15">
            <a:extLst>
              <a:ext uri="{FF2B5EF4-FFF2-40B4-BE49-F238E27FC236}">
                <a16:creationId xmlns:a16="http://schemas.microsoft.com/office/drawing/2014/main" xmlns="" id="{F669CF7E-84C8-40E6-9F19-AB9DCAE23A06}"/>
              </a:ext>
            </a:extLst>
          </p:cNvPr>
          <p:cNvSpPr/>
          <p:nvPr userDrawn="1"/>
        </p:nvSpPr>
        <p:spPr>
          <a:xfrm>
            <a:off x="6962042" y="1363537"/>
            <a:ext cx="3464169" cy="597148"/>
          </a:xfrm>
          <a:prstGeom prst="rect">
            <a:avLst/>
          </a:prstGeom>
          <a:solidFill>
            <a:schemeClr val="accent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7" name="Slide Number Placeholder 3">
            <a:extLst>
              <a:ext uri="{FF2B5EF4-FFF2-40B4-BE49-F238E27FC236}">
                <a16:creationId xmlns:a16="http://schemas.microsoft.com/office/drawing/2014/main" xmlns="" id="{8F374265-72C5-4475-A4DE-89C38F826B7A}"/>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9" name="Text Placeholder 8">
            <a:extLst>
              <a:ext uri="{FF2B5EF4-FFF2-40B4-BE49-F238E27FC236}">
                <a16:creationId xmlns:a16="http://schemas.microsoft.com/office/drawing/2014/main" xmlns="" id="{2CFB718B-C07A-4375-BA6E-965633D2EFEC}"/>
              </a:ext>
            </a:extLst>
          </p:cNvPr>
          <p:cNvSpPr>
            <a:spLocks noGrp="1"/>
          </p:cNvSpPr>
          <p:nvPr>
            <p:ph type="body" sz="quarter" idx="17" hasCustomPrompt="1"/>
          </p:nvPr>
        </p:nvSpPr>
        <p:spPr>
          <a:xfrm>
            <a:off x="1443982" y="1478802"/>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8" name="Text Placeholder 8">
            <a:extLst>
              <a:ext uri="{FF2B5EF4-FFF2-40B4-BE49-F238E27FC236}">
                <a16:creationId xmlns:a16="http://schemas.microsoft.com/office/drawing/2014/main" xmlns="" id="{584D612D-1611-4D66-967B-1B5234B12C72}"/>
              </a:ext>
            </a:extLst>
          </p:cNvPr>
          <p:cNvSpPr>
            <a:spLocks noGrp="1"/>
          </p:cNvSpPr>
          <p:nvPr>
            <p:ph type="body" sz="quarter" idx="18" hasCustomPrompt="1"/>
          </p:nvPr>
        </p:nvSpPr>
        <p:spPr>
          <a:xfrm>
            <a:off x="7104812" y="1487617"/>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20" name="Content Placeholder 10">
            <a:extLst>
              <a:ext uri="{FF2B5EF4-FFF2-40B4-BE49-F238E27FC236}">
                <a16:creationId xmlns:a16="http://schemas.microsoft.com/office/drawing/2014/main" xmlns="" id="{7FC76D2B-2C61-4692-AC62-F5C68A95A04E}"/>
              </a:ext>
            </a:extLst>
          </p:cNvPr>
          <p:cNvSpPr>
            <a:spLocks noGrp="1"/>
          </p:cNvSpPr>
          <p:nvPr>
            <p:ph sz="quarter" idx="13" hasCustomPrompt="1"/>
          </p:nvPr>
        </p:nvSpPr>
        <p:spPr>
          <a:xfrm>
            <a:off x="645252"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
        <p:nvSpPr>
          <p:cNvPr id="21" name="Content Placeholder 10">
            <a:extLst>
              <a:ext uri="{FF2B5EF4-FFF2-40B4-BE49-F238E27FC236}">
                <a16:creationId xmlns:a16="http://schemas.microsoft.com/office/drawing/2014/main" xmlns="" id="{C373E115-3260-4BF0-87ED-6A12F4CAECFD}"/>
              </a:ext>
            </a:extLst>
          </p:cNvPr>
          <p:cNvSpPr>
            <a:spLocks noGrp="1"/>
          </p:cNvSpPr>
          <p:nvPr>
            <p:ph sz="quarter" idx="19" hasCustomPrompt="1"/>
          </p:nvPr>
        </p:nvSpPr>
        <p:spPr>
          <a:xfrm>
            <a:off x="6300126"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73789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ADEE0F80-EC7B-4D81-81B2-32F260B61665}"/>
              </a:ext>
            </a:extLst>
          </p:cNvPr>
          <p:cNvSpPr>
            <a:spLocks noGrp="1"/>
          </p:cNvSpPr>
          <p:nvPr>
            <p:ph type="body" sz="quarter" idx="10" hasCustomPrompt="1"/>
          </p:nvPr>
        </p:nvSpPr>
        <p:spPr>
          <a:xfrm>
            <a:off x="3483711" y="4185630"/>
            <a:ext cx="5255846" cy="584200"/>
          </a:xfrm>
          <a:prstGeom prst="rect">
            <a:avLst/>
          </a:prstGeom>
        </p:spPr>
        <p:txBody>
          <a:bodyPr/>
          <a:lstStyle>
            <a:lvl1pPr marL="0" indent="0" algn="ctr">
              <a:buNone/>
              <a:defRPr sz="3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PRESENTATION TITLE</a:t>
            </a:r>
          </a:p>
        </p:txBody>
      </p:sp>
      <p:sp>
        <p:nvSpPr>
          <p:cNvPr id="13" name="Text Placeholder 11">
            <a:extLst>
              <a:ext uri="{FF2B5EF4-FFF2-40B4-BE49-F238E27FC236}">
                <a16:creationId xmlns:a16="http://schemas.microsoft.com/office/drawing/2014/main" xmlns="" id="{C67B6C60-CD29-4B11-A11E-839265EFA51E}"/>
              </a:ext>
            </a:extLst>
          </p:cNvPr>
          <p:cNvSpPr>
            <a:spLocks noGrp="1"/>
          </p:cNvSpPr>
          <p:nvPr>
            <p:ph type="body" sz="quarter" idx="11" hasCustomPrompt="1"/>
          </p:nvPr>
        </p:nvSpPr>
        <p:spPr>
          <a:xfrm>
            <a:off x="3483711" y="4795231"/>
            <a:ext cx="5255846" cy="584200"/>
          </a:xfrm>
          <a:prstGeom prst="rect">
            <a:avLst/>
          </a:prstGeom>
        </p:spPr>
        <p:txBody>
          <a:bodyPr/>
          <a:lstStyle>
            <a:lvl1pPr marL="0" indent="0" algn="ctr">
              <a:buNone/>
              <a:defRPr sz="24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Subtitle</a:t>
            </a:r>
          </a:p>
        </p:txBody>
      </p:sp>
      <p:sp>
        <p:nvSpPr>
          <p:cNvPr id="14" name="Text Placeholder 11">
            <a:extLst>
              <a:ext uri="{FF2B5EF4-FFF2-40B4-BE49-F238E27FC236}">
                <a16:creationId xmlns:a16="http://schemas.microsoft.com/office/drawing/2014/main" xmlns="" id="{699EBE2D-F334-4585-ADF7-5EC5C5DD1232}"/>
              </a:ext>
            </a:extLst>
          </p:cNvPr>
          <p:cNvSpPr>
            <a:spLocks noGrp="1"/>
          </p:cNvSpPr>
          <p:nvPr>
            <p:ph type="body" sz="quarter" idx="12" hasCustomPrompt="1"/>
          </p:nvPr>
        </p:nvSpPr>
        <p:spPr>
          <a:xfrm>
            <a:off x="3483711" y="5404831"/>
            <a:ext cx="5255846" cy="584200"/>
          </a:xfrm>
          <a:prstGeom prst="rect">
            <a:avLst/>
          </a:prstGeom>
        </p:spPr>
        <p:txBody>
          <a:bodyPr/>
          <a:lstStyle>
            <a:lvl1pPr marL="0" indent="0" algn="ctr">
              <a:buNone/>
              <a:defRPr sz="16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Month year</a:t>
            </a:r>
          </a:p>
        </p:txBody>
      </p:sp>
    </p:spTree>
    <p:extLst>
      <p:ext uri="{BB962C8B-B14F-4D97-AF65-F5344CB8AC3E}">
        <p14:creationId xmlns:p14="http://schemas.microsoft.com/office/powerpoint/2010/main" val="224920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4" name="Footer Placeholder 11">
            <a:extLst>
              <a:ext uri="{FF2B5EF4-FFF2-40B4-BE49-F238E27FC236}">
                <a16:creationId xmlns:a16="http://schemas.microsoft.com/office/drawing/2014/main" xmlns="" id="{1ABA3A59-CA9B-4444-9724-E2F2653C6CA9}"/>
              </a:ext>
            </a:extLst>
          </p:cNvPr>
          <p:cNvSpPr>
            <a:spLocks noGrp="1"/>
          </p:cNvSpPr>
          <p:nvPr>
            <p:ph type="ftr" sz="quarter" idx="3"/>
          </p:nvPr>
        </p:nvSpPr>
        <p:spPr>
          <a:xfrm>
            <a:off x="835270"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mj-lt"/>
                <a:ea typeface="Open Sans" panose="020B0606030504020204" pitchFamily="34" charset="0"/>
                <a:cs typeface="Open Sans" panose="020B0606030504020204" pitchFamily="34" charset="0"/>
              </a:defRPr>
            </a:lvl1pPr>
          </a:lstStyle>
          <a:p>
            <a:endParaRPr lang="en-ZA"/>
          </a:p>
        </p:txBody>
      </p:sp>
      <p:sp>
        <p:nvSpPr>
          <p:cNvPr id="3" name="Text Placeholder 2">
            <a:extLst>
              <a:ext uri="{FF2B5EF4-FFF2-40B4-BE49-F238E27FC236}">
                <a16:creationId xmlns:a16="http://schemas.microsoft.com/office/drawing/2014/main" xmlns="" id="{71720AE6-988F-4BCC-8A17-E4015B724B40}"/>
              </a:ext>
            </a:extLst>
          </p:cNvPr>
          <p:cNvSpPr>
            <a:spLocks noGrp="1"/>
          </p:cNvSpPr>
          <p:nvPr>
            <p:ph type="body" sz="quarter" idx="10" hasCustomPrompt="1"/>
          </p:nvPr>
        </p:nvSpPr>
        <p:spPr>
          <a:xfrm>
            <a:off x="527783" y="377339"/>
            <a:ext cx="6532439" cy="493099"/>
          </a:xfrm>
          <a:prstGeom prst="rect">
            <a:avLst/>
          </a:prstGeom>
        </p:spPr>
        <p:txBody>
          <a:bodyPr/>
          <a:lstStyle>
            <a:lvl1pPr marL="0" indent="0">
              <a:buNone/>
              <a:defRPr b="0">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6" name="Text Placeholder 2">
            <a:extLst>
              <a:ext uri="{FF2B5EF4-FFF2-40B4-BE49-F238E27FC236}">
                <a16:creationId xmlns:a16="http://schemas.microsoft.com/office/drawing/2014/main" xmlns="" id="{07ABA729-866A-49CC-ABD1-1AB6B9FBA507}"/>
              </a:ext>
            </a:extLst>
          </p:cNvPr>
          <p:cNvSpPr>
            <a:spLocks noGrp="1"/>
          </p:cNvSpPr>
          <p:nvPr>
            <p:ph type="body" sz="quarter" idx="11" hasCustomPrompt="1"/>
          </p:nvPr>
        </p:nvSpPr>
        <p:spPr>
          <a:xfrm>
            <a:off x="527783" y="870438"/>
            <a:ext cx="6532439" cy="365125"/>
          </a:xfrm>
          <a:prstGeom prst="rect">
            <a:avLst/>
          </a:prstGeom>
        </p:spPr>
        <p:txBody>
          <a:bodyPr/>
          <a:lstStyle>
            <a:lvl1pPr marL="0" indent="0">
              <a:buNone/>
              <a:defRPr lang="en-ZA" sz="1400" b="0" kern="1200" dirty="0">
                <a:solidFill>
                  <a:schemeClr val="tx1"/>
                </a:solidFill>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9" name="Slide Number Placeholder 3">
            <a:extLst>
              <a:ext uri="{FF2B5EF4-FFF2-40B4-BE49-F238E27FC236}">
                <a16:creationId xmlns:a16="http://schemas.microsoft.com/office/drawing/2014/main" xmlns="" id="{8FEEDBCA-787E-4B2F-9926-C899564A1113}"/>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8" name="Content Placeholder 10">
            <a:extLst>
              <a:ext uri="{FF2B5EF4-FFF2-40B4-BE49-F238E27FC236}">
                <a16:creationId xmlns:a16="http://schemas.microsoft.com/office/drawing/2014/main" xmlns="" id="{76E59B57-2044-46B0-8950-7356ED684E3C}"/>
              </a:ext>
            </a:extLst>
          </p:cNvPr>
          <p:cNvSpPr>
            <a:spLocks noGrp="1"/>
          </p:cNvSpPr>
          <p:nvPr>
            <p:ph sz="quarter" idx="13" hasCustomPrompt="1"/>
          </p:nvPr>
        </p:nvSpPr>
        <p:spPr>
          <a:xfrm>
            <a:off x="527783" y="1561102"/>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196655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47E216-91DB-456A-9B36-69FA14845B14}"/>
              </a:ext>
            </a:extLst>
          </p:cNvPr>
          <p:cNvSpPr/>
          <p:nvPr userDrawn="1"/>
        </p:nvSpPr>
        <p:spPr>
          <a:xfrm>
            <a:off x="1301212" y="1363537"/>
            <a:ext cx="3464169" cy="597148"/>
          </a:xfrm>
          <a:prstGeom prst="rect">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9" name="Rectangle 8">
            <a:extLst>
              <a:ext uri="{FF2B5EF4-FFF2-40B4-BE49-F238E27FC236}">
                <a16:creationId xmlns:a16="http://schemas.microsoft.com/office/drawing/2014/main" xmlns="" id="{DF58A415-7DC6-47EA-A36A-68F3404B05FA}"/>
              </a:ext>
            </a:extLst>
          </p:cNvPr>
          <p:cNvSpPr/>
          <p:nvPr userDrawn="1"/>
        </p:nvSpPr>
        <p:spPr>
          <a:xfrm>
            <a:off x="6962042" y="1381000"/>
            <a:ext cx="3464169" cy="597148"/>
          </a:xfrm>
          <a:prstGeom prst="rect">
            <a:avLst/>
          </a:prstGeom>
          <a:solidFill>
            <a:schemeClr val="accent1"/>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3" name="Footer Placeholder 2">
            <a:extLst>
              <a:ext uri="{FF2B5EF4-FFF2-40B4-BE49-F238E27FC236}">
                <a16:creationId xmlns:a16="http://schemas.microsoft.com/office/drawing/2014/main" xmlns="" id="{4F3DDAAC-CE90-4900-935E-25EB21667A94}"/>
              </a:ext>
            </a:extLst>
          </p:cNvPr>
          <p:cNvSpPr>
            <a:spLocks noGrp="1"/>
          </p:cNvSpPr>
          <p:nvPr>
            <p:ph type="ftr" sz="quarter" idx="10"/>
          </p:nvPr>
        </p:nvSpPr>
        <p:spPr>
          <a:xfrm>
            <a:off x="838300" y="6391765"/>
            <a:ext cx="10947291" cy="365125"/>
          </a:xfrm>
        </p:spPr>
        <p:txBody>
          <a:bodyPr/>
          <a:lstStyle>
            <a:lvl1pPr>
              <a:defRPr>
                <a:latin typeface="+mj-lt"/>
              </a:defRPr>
            </a:lvl1pPr>
          </a:lstStyle>
          <a:p>
            <a:endParaRPr lang="en-ZA"/>
          </a:p>
        </p:txBody>
      </p:sp>
      <p:sp>
        <p:nvSpPr>
          <p:cNvPr id="4" name="Text Placeholder 2">
            <a:extLst>
              <a:ext uri="{FF2B5EF4-FFF2-40B4-BE49-F238E27FC236}">
                <a16:creationId xmlns:a16="http://schemas.microsoft.com/office/drawing/2014/main" xmlns="" id="{F7146A6D-8B10-4650-ACE6-44B87A4B3F4F}"/>
              </a:ext>
            </a:extLst>
          </p:cNvPr>
          <p:cNvSpPr>
            <a:spLocks noGrp="1"/>
          </p:cNvSpPr>
          <p:nvPr>
            <p:ph type="body" sz="quarter" idx="11" hasCustomPrompt="1"/>
          </p:nvPr>
        </p:nvSpPr>
        <p:spPr>
          <a:xfrm>
            <a:off x="527783" y="377339"/>
            <a:ext cx="6532439" cy="493099"/>
          </a:xfrm>
          <a:prstGeom prst="rect">
            <a:avLst/>
          </a:prstGeom>
        </p:spPr>
        <p:txBody>
          <a:bodyPr/>
          <a:lstStyle>
            <a:lvl1pPr marL="0" indent="0">
              <a:buNone/>
              <a:defRPr b="0">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5" name="Text Placeholder 2">
            <a:extLst>
              <a:ext uri="{FF2B5EF4-FFF2-40B4-BE49-F238E27FC236}">
                <a16:creationId xmlns:a16="http://schemas.microsoft.com/office/drawing/2014/main" xmlns="" id="{5A5717E0-1696-4891-830B-55661DBD0004}"/>
              </a:ext>
            </a:extLst>
          </p:cNvPr>
          <p:cNvSpPr>
            <a:spLocks noGrp="1"/>
          </p:cNvSpPr>
          <p:nvPr>
            <p:ph type="body" sz="quarter" idx="12" hasCustomPrompt="1"/>
          </p:nvPr>
        </p:nvSpPr>
        <p:spPr>
          <a:xfrm>
            <a:off x="527783" y="870438"/>
            <a:ext cx="6532439" cy="316037"/>
          </a:xfrm>
          <a:prstGeom prst="rect">
            <a:avLst/>
          </a:prstGeom>
        </p:spPr>
        <p:txBody>
          <a:bodyPr/>
          <a:lstStyle>
            <a:lvl1pPr marL="0" indent="0">
              <a:buNone/>
              <a:defRPr sz="1400" b="0">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6" name="Rectangle 5">
            <a:extLst>
              <a:ext uri="{FF2B5EF4-FFF2-40B4-BE49-F238E27FC236}">
                <a16:creationId xmlns:a16="http://schemas.microsoft.com/office/drawing/2014/main" xmlns="" id="{E6BEC348-51B5-464A-B229-34986B085C71}"/>
              </a:ext>
            </a:extLst>
          </p:cNvPr>
          <p:cNvSpPr/>
          <p:nvPr userDrawn="1"/>
        </p:nvSpPr>
        <p:spPr>
          <a:xfrm>
            <a:off x="531886" y="1679574"/>
            <a:ext cx="5002823" cy="45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7" name="Rectangle 6">
            <a:extLst>
              <a:ext uri="{FF2B5EF4-FFF2-40B4-BE49-F238E27FC236}">
                <a16:creationId xmlns:a16="http://schemas.microsoft.com/office/drawing/2014/main" xmlns="" id="{3AB16837-5BD9-425C-BE92-206AFA1FB038}"/>
              </a:ext>
            </a:extLst>
          </p:cNvPr>
          <p:cNvSpPr/>
          <p:nvPr userDrawn="1"/>
        </p:nvSpPr>
        <p:spPr>
          <a:xfrm>
            <a:off x="6192715" y="1679574"/>
            <a:ext cx="5002823" cy="45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7" name="Slide Number Placeholder 3">
            <a:extLst>
              <a:ext uri="{FF2B5EF4-FFF2-40B4-BE49-F238E27FC236}">
                <a16:creationId xmlns:a16="http://schemas.microsoft.com/office/drawing/2014/main" xmlns="" id="{E9E548FE-6DD8-43B5-B9C3-33D93D9230ED}"/>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13" name="Text Placeholder 8">
            <a:extLst>
              <a:ext uri="{FF2B5EF4-FFF2-40B4-BE49-F238E27FC236}">
                <a16:creationId xmlns:a16="http://schemas.microsoft.com/office/drawing/2014/main" xmlns="" id="{77F92589-B443-42A4-838F-69608026E6F8}"/>
              </a:ext>
            </a:extLst>
          </p:cNvPr>
          <p:cNvSpPr>
            <a:spLocks noGrp="1"/>
          </p:cNvSpPr>
          <p:nvPr>
            <p:ph type="body" sz="quarter" idx="17" hasCustomPrompt="1"/>
          </p:nvPr>
        </p:nvSpPr>
        <p:spPr>
          <a:xfrm>
            <a:off x="1443982" y="1478802"/>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4" name="Text Placeholder 8">
            <a:extLst>
              <a:ext uri="{FF2B5EF4-FFF2-40B4-BE49-F238E27FC236}">
                <a16:creationId xmlns:a16="http://schemas.microsoft.com/office/drawing/2014/main" xmlns="" id="{6F7ED9AF-1149-4738-A398-21FF59AE4136}"/>
              </a:ext>
            </a:extLst>
          </p:cNvPr>
          <p:cNvSpPr>
            <a:spLocks noGrp="1"/>
          </p:cNvSpPr>
          <p:nvPr>
            <p:ph type="body" sz="quarter" idx="18" hasCustomPrompt="1"/>
          </p:nvPr>
        </p:nvSpPr>
        <p:spPr>
          <a:xfrm>
            <a:off x="7104812" y="1491031"/>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6" name="Content Placeholder 10">
            <a:extLst>
              <a:ext uri="{FF2B5EF4-FFF2-40B4-BE49-F238E27FC236}">
                <a16:creationId xmlns:a16="http://schemas.microsoft.com/office/drawing/2014/main" xmlns="" id="{60FC87A7-AA16-4432-BEB9-76413E998C95}"/>
              </a:ext>
            </a:extLst>
          </p:cNvPr>
          <p:cNvSpPr>
            <a:spLocks noGrp="1"/>
          </p:cNvSpPr>
          <p:nvPr>
            <p:ph sz="quarter" idx="13" hasCustomPrompt="1"/>
          </p:nvPr>
        </p:nvSpPr>
        <p:spPr>
          <a:xfrm>
            <a:off x="645252"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
        <p:nvSpPr>
          <p:cNvPr id="18" name="Content Placeholder 10">
            <a:extLst>
              <a:ext uri="{FF2B5EF4-FFF2-40B4-BE49-F238E27FC236}">
                <a16:creationId xmlns:a16="http://schemas.microsoft.com/office/drawing/2014/main" xmlns="" id="{9B30D27E-A4D9-40DC-A641-7E2ACEBE6E36}"/>
              </a:ext>
            </a:extLst>
          </p:cNvPr>
          <p:cNvSpPr>
            <a:spLocks noGrp="1"/>
          </p:cNvSpPr>
          <p:nvPr>
            <p:ph sz="quarter" idx="19" hasCustomPrompt="1"/>
          </p:nvPr>
        </p:nvSpPr>
        <p:spPr>
          <a:xfrm>
            <a:off x="6300958"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48354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247E216-91DB-456A-9B36-69FA14845B14}"/>
              </a:ext>
            </a:extLst>
          </p:cNvPr>
          <p:cNvSpPr/>
          <p:nvPr userDrawn="1"/>
        </p:nvSpPr>
        <p:spPr>
          <a:xfrm>
            <a:off x="1301212" y="1363537"/>
            <a:ext cx="3464169" cy="597148"/>
          </a:xfrm>
          <a:prstGeom prst="rect">
            <a:avLst/>
          </a:prstGeom>
          <a:solidFill>
            <a:schemeClr val="accent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3" name="Footer Placeholder 2">
            <a:extLst>
              <a:ext uri="{FF2B5EF4-FFF2-40B4-BE49-F238E27FC236}">
                <a16:creationId xmlns:a16="http://schemas.microsoft.com/office/drawing/2014/main" xmlns="" id="{4F3DDAAC-CE90-4900-935E-25EB21667A94}"/>
              </a:ext>
            </a:extLst>
          </p:cNvPr>
          <p:cNvSpPr>
            <a:spLocks noGrp="1"/>
          </p:cNvSpPr>
          <p:nvPr>
            <p:ph type="ftr" sz="quarter" idx="10"/>
          </p:nvPr>
        </p:nvSpPr>
        <p:spPr>
          <a:xfrm>
            <a:off x="837779" y="6391765"/>
            <a:ext cx="10947291" cy="365125"/>
          </a:xfrm>
        </p:spPr>
        <p:txBody>
          <a:bodyPr/>
          <a:lstStyle>
            <a:lvl1pPr>
              <a:defRPr>
                <a:latin typeface="+mj-lt"/>
              </a:defRPr>
            </a:lvl1pPr>
          </a:lstStyle>
          <a:p>
            <a:endParaRPr lang="en-ZA"/>
          </a:p>
        </p:txBody>
      </p:sp>
      <p:sp>
        <p:nvSpPr>
          <p:cNvPr id="4" name="Text Placeholder 2">
            <a:extLst>
              <a:ext uri="{FF2B5EF4-FFF2-40B4-BE49-F238E27FC236}">
                <a16:creationId xmlns:a16="http://schemas.microsoft.com/office/drawing/2014/main" xmlns="" id="{F7146A6D-8B10-4650-ACE6-44B87A4B3F4F}"/>
              </a:ext>
            </a:extLst>
          </p:cNvPr>
          <p:cNvSpPr>
            <a:spLocks noGrp="1"/>
          </p:cNvSpPr>
          <p:nvPr>
            <p:ph type="body" sz="quarter" idx="11" hasCustomPrompt="1"/>
          </p:nvPr>
        </p:nvSpPr>
        <p:spPr>
          <a:xfrm>
            <a:off x="527783" y="377339"/>
            <a:ext cx="6532439" cy="493099"/>
          </a:xfrm>
          <a:prstGeom prst="rect">
            <a:avLst/>
          </a:prstGeom>
        </p:spPr>
        <p:txBody>
          <a:bodyPr/>
          <a:lstStyle>
            <a:lvl1pPr marL="0" indent="0">
              <a:buNone/>
              <a:defRPr>
                <a:latin typeface="+mj-lt"/>
                <a:ea typeface="Open Sans bold" panose="020B0806030504020204" pitchFamily="34" charset="0"/>
                <a:cs typeface="Open Sans bold" panose="020B0806030504020204" pitchFamily="34" charset="0"/>
              </a:defRPr>
            </a:lvl1pPr>
          </a:lstStyle>
          <a:p>
            <a:pPr lvl="0"/>
            <a:r>
              <a:rPr lang="en-US"/>
              <a:t>Heading</a:t>
            </a:r>
            <a:endParaRPr lang="en-ZA"/>
          </a:p>
        </p:txBody>
      </p:sp>
      <p:sp>
        <p:nvSpPr>
          <p:cNvPr id="5" name="Text Placeholder 2">
            <a:extLst>
              <a:ext uri="{FF2B5EF4-FFF2-40B4-BE49-F238E27FC236}">
                <a16:creationId xmlns:a16="http://schemas.microsoft.com/office/drawing/2014/main" xmlns="" id="{5A5717E0-1696-4891-830B-55661DBD0004}"/>
              </a:ext>
            </a:extLst>
          </p:cNvPr>
          <p:cNvSpPr>
            <a:spLocks noGrp="1"/>
          </p:cNvSpPr>
          <p:nvPr>
            <p:ph type="body" sz="quarter" idx="12" hasCustomPrompt="1"/>
          </p:nvPr>
        </p:nvSpPr>
        <p:spPr>
          <a:xfrm>
            <a:off x="527783" y="870438"/>
            <a:ext cx="6532439" cy="316037"/>
          </a:xfrm>
          <a:prstGeom prst="rect">
            <a:avLst/>
          </a:prstGeom>
        </p:spPr>
        <p:txBody>
          <a:bodyPr/>
          <a:lstStyle>
            <a:lvl1pPr marL="0" indent="0">
              <a:buNone/>
              <a:defRPr sz="1400" b="0">
                <a:latin typeface="+mj-lt"/>
                <a:ea typeface="Open Sans bold" panose="020B0806030504020204" pitchFamily="34" charset="0"/>
                <a:cs typeface="Open Sans bold" panose="020B0806030504020204" pitchFamily="34" charset="0"/>
              </a:defRPr>
            </a:lvl1pPr>
          </a:lstStyle>
          <a:p>
            <a:pPr lvl="0"/>
            <a:r>
              <a:rPr lang="en-US"/>
              <a:t>Sub-heading</a:t>
            </a:r>
            <a:endParaRPr lang="en-ZA"/>
          </a:p>
        </p:txBody>
      </p:sp>
      <p:sp>
        <p:nvSpPr>
          <p:cNvPr id="6" name="Rectangle 5">
            <a:extLst>
              <a:ext uri="{FF2B5EF4-FFF2-40B4-BE49-F238E27FC236}">
                <a16:creationId xmlns:a16="http://schemas.microsoft.com/office/drawing/2014/main" xmlns="" id="{E6BEC348-51B5-464A-B229-34986B085C71}"/>
              </a:ext>
            </a:extLst>
          </p:cNvPr>
          <p:cNvSpPr/>
          <p:nvPr userDrawn="1"/>
        </p:nvSpPr>
        <p:spPr>
          <a:xfrm>
            <a:off x="531886" y="1679574"/>
            <a:ext cx="5002823" cy="45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7" name="Rectangle 6">
            <a:extLst>
              <a:ext uri="{FF2B5EF4-FFF2-40B4-BE49-F238E27FC236}">
                <a16:creationId xmlns:a16="http://schemas.microsoft.com/office/drawing/2014/main" xmlns="" id="{3AB16837-5BD9-425C-BE92-206AFA1FB038}"/>
              </a:ext>
            </a:extLst>
          </p:cNvPr>
          <p:cNvSpPr/>
          <p:nvPr userDrawn="1"/>
        </p:nvSpPr>
        <p:spPr>
          <a:xfrm>
            <a:off x="6192715" y="1679574"/>
            <a:ext cx="5002823" cy="4572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6" name="Rectangle 15">
            <a:extLst>
              <a:ext uri="{FF2B5EF4-FFF2-40B4-BE49-F238E27FC236}">
                <a16:creationId xmlns:a16="http://schemas.microsoft.com/office/drawing/2014/main" xmlns="" id="{F669CF7E-84C8-40E6-9F19-AB9DCAE23A06}"/>
              </a:ext>
            </a:extLst>
          </p:cNvPr>
          <p:cNvSpPr/>
          <p:nvPr userDrawn="1"/>
        </p:nvSpPr>
        <p:spPr>
          <a:xfrm>
            <a:off x="6962042" y="1363537"/>
            <a:ext cx="3464169" cy="597148"/>
          </a:xfrm>
          <a:prstGeom prst="rect">
            <a:avLst/>
          </a:prstGeom>
          <a:solidFill>
            <a:schemeClr val="accent2"/>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atin typeface="+mj-lt"/>
            </a:endParaRPr>
          </a:p>
        </p:txBody>
      </p:sp>
      <p:sp>
        <p:nvSpPr>
          <p:cNvPr id="17" name="Slide Number Placeholder 3">
            <a:extLst>
              <a:ext uri="{FF2B5EF4-FFF2-40B4-BE49-F238E27FC236}">
                <a16:creationId xmlns:a16="http://schemas.microsoft.com/office/drawing/2014/main" xmlns="" id="{8F374265-72C5-4475-A4DE-89C38F826B7A}"/>
              </a:ext>
            </a:extLst>
          </p:cNvPr>
          <p:cNvSpPr>
            <a:spLocks noGrp="1"/>
          </p:cNvSpPr>
          <p:nvPr>
            <p:ph type="sldNum" sz="quarter" idx="4"/>
          </p:nvPr>
        </p:nvSpPr>
        <p:spPr>
          <a:xfrm>
            <a:off x="190498" y="6391765"/>
            <a:ext cx="630118" cy="365125"/>
          </a:xfrm>
          <a:prstGeom prst="rect">
            <a:avLst/>
          </a:prstGeom>
        </p:spPr>
        <p:txBody>
          <a:bodyPr/>
          <a:lstStyle>
            <a:lvl1pPr>
              <a:defRPr sz="1200">
                <a:latin typeface="+mj-lt"/>
              </a:defRPr>
            </a:lvl1pPr>
          </a:lstStyle>
          <a:p>
            <a:fld id="{E9D4EFA4-1F90-4D2B-A593-3266C62E9295}" type="slidenum">
              <a:rPr lang="en-ZA" smtClean="0"/>
              <a:pPr/>
              <a:t>‹#›</a:t>
            </a:fld>
            <a:r>
              <a:rPr lang="en-ZA"/>
              <a:t> |</a:t>
            </a:r>
          </a:p>
        </p:txBody>
      </p:sp>
      <p:sp>
        <p:nvSpPr>
          <p:cNvPr id="9" name="Text Placeholder 8">
            <a:extLst>
              <a:ext uri="{FF2B5EF4-FFF2-40B4-BE49-F238E27FC236}">
                <a16:creationId xmlns:a16="http://schemas.microsoft.com/office/drawing/2014/main" xmlns="" id="{2CFB718B-C07A-4375-BA6E-965633D2EFEC}"/>
              </a:ext>
            </a:extLst>
          </p:cNvPr>
          <p:cNvSpPr>
            <a:spLocks noGrp="1"/>
          </p:cNvSpPr>
          <p:nvPr>
            <p:ph type="body" sz="quarter" idx="17" hasCustomPrompt="1"/>
          </p:nvPr>
        </p:nvSpPr>
        <p:spPr>
          <a:xfrm>
            <a:off x="1443982" y="1478802"/>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18" name="Text Placeholder 8">
            <a:extLst>
              <a:ext uri="{FF2B5EF4-FFF2-40B4-BE49-F238E27FC236}">
                <a16:creationId xmlns:a16="http://schemas.microsoft.com/office/drawing/2014/main" xmlns="" id="{584D612D-1611-4D66-967B-1B5234B12C72}"/>
              </a:ext>
            </a:extLst>
          </p:cNvPr>
          <p:cNvSpPr>
            <a:spLocks noGrp="1"/>
          </p:cNvSpPr>
          <p:nvPr>
            <p:ph type="body" sz="quarter" idx="18" hasCustomPrompt="1"/>
          </p:nvPr>
        </p:nvSpPr>
        <p:spPr>
          <a:xfrm>
            <a:off x="7104812" y="1487617"/>
            <a:ext cx="3178628" cy="371475"/>
          </a:xfrm>
          <a:prstGeom prst="rect">
            <a:avLst/>
          </a:prstGeom>
        </p:spPr>
        <p:txBody>
          <a:bodyPr anchor="ctr"/>
          <a:lstStyle>
            <a:lvl1pPr marL="0" indent="0" algn="ctr">
              <a:buNone/>
              <a:defRPr sz="1600" b="1">
                <a:solidFill>
                  <a:schemeClr val="bg1"/>
                </a:solidFill>
              </a:defRPr>
            </a:lvl1pPr>
            <a:lvl5pPr marL="1828800" indent="0">
              <a:buNone/>
              <a:defRPr/>
            </a:lvl5pPr>
          </a:lstStyle>
          <a:p>
            <a:pPr lvl="0"/>
            <a:r>
              <a:rPr lang="en-ZA"/>
              <a:t>Click to insert heading</a:t>
            </a:r>
          </a:p>
        </p:txBody>
      </p:sp>
      <p:sp>
        <p:nvSpPr>
          <p:cNvPr id="20" name="Content Placeholder 10">
            <a:extLst>
              <a:ext uri="{FF2B5EF4-FFF2-40B4-BE49-F238E27FC236}">
                <a16:creationId xmlns:a16="http://schemas.microsoft.com/office/drawing/2014/main" xmlns="" id="{7FC76D2B-2C61-4692-AC62-F5C68A95A04E}"/>
              </a:ext>
            </a:extLst>
          </p:cNvPr>
          <p:cNvSpPr>
            <a:spLocks noGrp="1"/>
          </p:cNvSpPr>
          <p:nvPr>
            <p:ph sz="quarter" idx="13" hasCustomPrompt="1"/>
          </p:nvPr>
        </p:nvSpPr>
        <p:spPr>
          <a:xfrm>
            <a:off x="645252"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
        <p:nvSpPr>
          <p:cNvPr id="21" name="Content Placeholder 10">
            <a:extLst>
              <a:ext uri="{FF2B5EF4-FFF2-40B4-BE49-F238E27FC236}">
                <a16:creationId xmlns:a16="http://schemas.microsoft.com/office/drawing/2014/main" xmlns="" id="{C373E115-3260-4BF0-87ED-6A12F4CAECFD}"/>
              </a:ext>
            </a:extLst>
          </p:cNvPr>
          <p:cNvSpPr>
            <a:spLocks noGrp="1"/>
          </p:cNvSpPr>
          <p:nvPr>
            <p:ph sz="quarter" idx="19" hasCustomPrompt="1"/>
          </p:nvPr>
        </p:nvSpPr>
        <p:spPr>
          <a:xfrm>
            <a:off x="6300126" y="2051049"/>
            <a:ext cx="4788000" cy="4140000"/>
          </a:xfrm>
          <a:prstGeom prst="rect">
            <a:avLst/>
          </a:prstGeom>
        </p:spPr>
        <p:txBody>
          <a:bodyPr/>
          <a:lstStyle>
            <a:lvl1pPr indent="-228600" algn="l" defTabSz="914400" rtl="0" eaLnBrk="1" latinLnBrk="0" hangingPunct="1">
              <a:lnSpc>
                <a:spcPct val="90000"/>
              </a:lnSpc>
              <a:spcBef>
                <a:spcPts val="0"/>
              </a:spcBef>
              <a:spcAft>
                <a:spcPts val="600"/>
              </a:spcAft>
              <a:buSzPct val="140000"/>
              <a:defRPr lang="en-US" sz="1200" kern="1200" dirty="0" smtClean="0">
                <a:solidFill>
                  <a:schemeClr val="tx1"/>
                </a:solidFill>
                <a:latin typeface="+mj-lt"/>
                <a:ea typeface="+mn-ea"/>
                <a:cs typeface="+mn-cs"/>
              </a:defRPr>
            </a:lvl1pPr>
            <a:lvl2pPr marL="612000" indent="-228600" algn="l" defTabSz="914400" rtl="0" eaLnBrk="1" latinLnBrk="0" hangingPunct="1">
              <a:lnSpc>
                <a:spcPct val="90000"/>
              </a:lnSpc>
              <a:spcBef>
                <a:spcPts val="0"/>
              </a:spcBef>
              <a:spcAft>
                <a:spcPts val="600"/>
              </a:spcAft>
              <a:buFont typeface="Open Sans" panose="020B0606030504020204" pitchFamily="34" charset="0"/>
              <a:buChar char="»"/>
              <a:defRPr lang="en-US" sz="1200" kern="1200" dirty="0" smtClean="0">
                <a:solidFill>
                  <a:schemeClr val="tx1"/>
                </a:solidFill>
                <a:latin typeface="+mj-lt"/>
                <a:ea typeface="+mn-ea"/>
                <a:cs typeface="+mn-cs"/>
              </a:defRPr>
            </a:lvl2pPr>
            <a:lvl3pPr marL="864000" indent="-228600" algn="l" defTabSz="914400" rtl="0" eaLnBrk="1" latinLnBrk="0" hangingPunct="1">
              <a:lnSpc>
                <a:spcPct val="90000"/>
              </a:lnSpc>
              <a:spcBef>
                <a:spcPts val="0"/>
              </a:spcBef>
              <a:spcAft>
                <a:spcPts val="600"/>
              </a:spcAft>
              <a:buSzPct val="80000"/>
              <a:buFont typeface="Courier New" panose="02070309020205020404" pitchFamily="49" charset="0"/>
              <a:buChar char="o"/>
              <a:defRPr lang="en-US" sz="1200" kern="1200" dirty="0" smtClean="0">
                <a:solidFill>
                  <a:schemeClr val="tx1"/>
                </a:solidFill>
                <a:latin typeface="+mj-lt"/>
                <a:ea typeface="+mn-ea"/>
                <a:cs typeface="+mn-cs"/>
              </a:defRPr>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36522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F9F345-9FE1-486A-9DC4-A4979B575644}" type="datetimeFigureOut">
              <a:rPr lang="en-US" smtClean="0"/>
              <a:t>3/12/21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B6A9C-4F5F-49F9-8166-5ADE31478EA7}" type="slidenum">
              <a:rPr lang="en-US" smtClean="0"/>
              <a:t>‹#›</a:t>
            </a:fld>
            <a:endParaRPr lang="en-US"/>
          </a:p>
        </p:txBody>
      </p:sp>
    </p:spTree>
    <p:extLst>
      <p:ext uri="{BB962C8B-B14F-4D97-AF65-F5344CB8AC3E}">
        <p14:creationId xmlns:p14="http://schemas.microsoft.com/office/powerpoint/2010/main" val="2506458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emf"/><Relationship Id="rId7" Type="http://schemas.openxmlformats.org/officeDocument/2006/relationships/image" Target="../media/image4.png"/><Relationship Id="rId8"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xmlns="" id="{717CE10F-ADA9-444C-B901-E91A3C91B991}"/>
              </a:ext>
            </a:extLst>
          </p:cNvPr>
          <p:cNvSpPr>
            <a:spLocks noGrp="1"/>
          </p:cNvSpPr>
          <p:nvPr>
            <p:ph type="ftr" sz="quarter" idx="3"/>
          </p:nvPr>
        </p:nvSpPr>
        <p:spPr>
          <a:xfrm>
            <a:off x="835269"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ZA"/>
          </a:p>
        </p:txBody>
      </p:sp>
      <p:sp>
        <p:nvSpPr>
          <p:cNvPr id="7" name="Text Placeholder 3">
            <a:extLst>
              <a:ext uri="{FF2B5EF4-FFF2-40B4-BE49-F238E27FC236}">
                <a16:creationId xmlns:a16="http://schemas.microsoft.com/office/drawing/2014/main" xmlns="" id="{6E533CE9-D444-482D-83CD-8475F28CDEC8}"/>
              </a:ext>
            </a:extLst>
          </p:cNvPr>
          <p:cNvSpPr txBox="1">
            <a:spLocks/>
          </p:cNvSpPr>
          <p:nvPr userDrawn="1"/>
        </p:nvSpPr>
        <p:spPr>
          <a:xfrm>
            <a:off x="452438" y="338138"/>
            <a:ext cx="3768725" cy="6699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a:p>
        </p:txBody>
      </p:sp>
      <p:sp>
        <p:nvSpPr>
          <p:cNvPr id="8" name="Slide Number Placeholder 3">
            <a:extLst>
              <a:ext uri="{FF2B5EF4-FFF2-40B4-BE49-F238E27FC236}">
                <a16:creationId xmlns:a16="http://schemas.microsoft.com/office/drawing/2014/main" xmlns="" id="{1BEA1021-5EE3-4B5F-8C7A-4421906435AD}"/>
              </a:ext>
            </a:extLst>
          </p:cNvPr>
          <p:cNvSpPr>
            <a:spLocks noGrp="1"/>
          </p:cNvSpPr>
          <p:nvPr>
            <p:ph type="sldNum" sz="quarter" idx="4"/>
          </p:nvPr>
        </p:nvSpPr>
        <p:spPr>
          <a:xfrm>
            <a:off x="190498" y="6391765"/>
            <a:ext cx="630118" cy="365125"/>
          </a:xfrm>
          <a:prstGeom prst="rect">
            <a:avLst/>
          </a:prstGeom>
        </p:spPr>
        <p:txBody>
          <a:bodyPr/>
          <a:lstStyle>
            <a:lvl1pPr>
              <a:defRPr sz="1200"/>
            </a:lvl1pPr>
          </a:lstStyle>
          <a:p>
            <a:fld id="{E9D4EFA4-1F90-4D2B-A593-3266C62E9295}" type="slidenum">
              <a:rPr lang="en-ZA" smtClean="0"/>
              <a:pPr/>
              <a:t>‹#›</a:t>
            </a:fld>
            <a:r>
              <a:rPr lang="en-ZA"/>
              <a:t> |</a:t>
            </a:r>
          </a:p>
        </p:txBody>
      </p:sp>
    </p:spTree>
    <p:extLst>
      <p:ext uri="{BB962C8B-B14F-4D97-AF65-F5344CB8AC3E}">
        <p14:creationId xmlns:p14="http://schemas.microsoft.com/office/powerpoint/2010/main" val="772462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person standing in front of a store filled with lots of fresh produce&#10;&#10;Description automatically generated">
            <a:extLst>
              <a:ext uri="{FF2B5EF4-FFF2-40B4-BE49-F238E27FC236}">
                <a16:creationId xmlns:a16="http://schemas.microsoft.com/office/drawing/2014/main" xmlns="" id="{0D98C908-D9F7-43D8-BB3F-36E5048A66CE}"/>
              </a:ext>
            </a:extLst>
          </p:cNvPr>
          <p:cNvPicPr>
            <a:picLocks noChangeAspect="1"/>
          </p:cNvPicPr>
          <p:nvPr userDrawn="1"/>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8471847" cy="6858000"/>
          </a:xfrm>
          <a:prstGeom prst="rect">
            <a:avLst/>
          </a:prstGeom>
        </p:spPr>
      </p:pic>
      <p:pic>
        <p:nvPicPr>
          <p:cNvPr id="8" name="Picture 7">
            <a:extLst>
              <a:ext uri="{FF2B5EF4-FFF2-40B4-BE49-F238E27FC236}">
                <a16:creationId xmlns:a16="http://schemas.microsoft.com/office/drawing/2014/main" xmlns="" id="{0AEA6D1D-BA91-4D4A-9B96-E81B2640D58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18651" r="18687" b="18651"/>
          <a:stretch/>
        </p:blipFill>
        <p:spPr>
          <a:xfrm>
            <a:off x="5102330" y="0"/>
            <a:ext cx="7534146" cy="6934746"/>
          </a:xfrm>
          <a:prstGeom prst="rect">
            <a:avLst/>
          </a:prstGeom>
        </p:spPr>
      </p:pic>
      <p:pic>
        <p:nvPicPr>
          <p:cNvPr id="3" name="Picture 2">
            <a:extLst>
              <a:ext uri="{FF2B5EF4-FFF2-40B4-BE49-F238E27FC236}">
                <a16:creationId xmlns:a16="http://schemas.microsoft.com/office/drawing/2014/main" xmlns="" id="{BB64C516-6286-4790-892D-33151A2CC63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22758" t="33091" r="23201" b="33455"/>
          <a:stretch/>
        </p:blipFill>
        <p:spPr>
          <a:xfrm>
            <a:off x="10275673" y="5727691"/>
            <a:ext cx="1390953" cy="858843"/>
          </a:xfrm>
          <a:prstGeom prst="rect">
            <a:avLst/>
          </a:prstGeom>
        </p:spPr>
      </p:pic>
      <p:pic>
        <p:nvPicPr>
          <p:cNvPr id="5" name="Picture 4">
            <a:extLst>
              <a:ext uri="{FF2B5EF4-FFF2-40B4-BE49-F238E27FC236}">
                <a16:creationId xmlns:a16="http://schemas.microsoft.com/office/drawing/2014/main" xmlns="" id="{584B1ACB-FA3B-4AC9-9382-A85F147FE071}"/>
              </a:ext>
            </a:extLst>
          </p:cNvPr>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8301114" y="5718612"/>
            <a:ext cx="1390953" cy="914055"/>
          </a:xfrm>
          <a:prstGeom prst="rect">
            <a:avLst/>
          </a:prstGeom>
          <a:noFill/>
          <a:ln>
            <a:noFill/>
          </a:ln>
        </p:spPr>
      </p:pic>
      <p:pic>
        <p:nvPicPr>
          <p:cNvPr id="4" name="Picture 2" descr="About us – Financial Sector Deepening Kenya">
            <a:extLst>
              <a:ext uri="{FF2B5EF4-FFF2-40B4-BE49-F238E27FC236}">
                <a16:creationId xmlns:a16="http://schemas.microsoft.com/office/drawing/2014/main" xmlns="" id="{6CD21408-D775-49A8-9617-BA6BA9FD19C4}"/>
              </a:ext>
            </a:extLst>
          </p:cNvPr>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6244612" y="5851612"/>
            <a:ext cx="1602603" cy="73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11826"/>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oter Placeholder 11">
            <a:extLst>
              <a:ext uri="{FF2B5EF4-FFF2-40B4-BE49-F238E27FC236}">
                <a16:creationId xmlns:a16="http://schemas.microsoft.com/office/drawing/2014/main" xmlns="" id="{717CE10F-ADA9-444C-B901-E91A3C91B991}"/>
              </a:ext>
            </a:extLst>
          </p:cNvPr>
          <p:cNvSpPr>
            <a:spLocks noGrp="1"/>
          </p:cNvSpPr>
          <p:nvPr>
            <p:ph type="ftr" sz="quarter" idx="3"/>
          </p:nvPr>
        </p:nvSpPr>
        <p:spPr>
          <a:xfrm>
            <a:off x="835269" y="6391765"/>
            <a:ext cx="10947291"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ZA"/>
          </a:p>
        </p:txBody>
      </p:sp>
      <p:sp>
        <p:nvSpPr>
          <p:cNvPr id="7" name="Text Placeholder 3">
            <a:extLst>
              <a:ext uri="{FF2B5EF4-FFF2-40B4-BE49-F238E27FC236}">
                <a16:creationId xmlns:a16="http://schemas.microsoft.com/office/drawing/2014/main" xmlns="" id="{6E533CE9-D444-482D-83CD-8475F28CDEC8}"/>
              </a:ext>
            </a:extLst>
          </p:cNvPr>
          <p:cNvSpPr txBox="1">
            <a:spLocks/>
          </p:cNvSpPr>
          <p:nvPr userDrawn="1"/>
        </p:nvSpPr>
        <p:spPr>
          <a:xfrm>
            <a:off x="452438" y="338138"/>
            <a:ext cx="3768725" cy="6699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a:p>
        </p:txBody>
      </p:sp>
      <p:sp>
        <p:nvSpPr>
          <p:cNvPr id="8" name="Slide Number Placeholder 3">
            <a:extLst>
              <a:ext uri="{FF2B5EF4-FFF2-40B4-BE49-F238E27FC236}">
                <a16:creationId xmlns:a16="http://schemas.microsoft.com/office/drawing/2014/main" xmlns="" id="{1BEA1021-5EE3-4B5F-8C7A-4421906435AD}"/>
              </a:ext>
            </a:extLst>
          </p:cNvPr>
          <p:cNvSpPr>
            <a:spLocks noGrp="1"/>
          </p:cNvSpPr>
          <p:nvPr>
            <p:ph type="sldNum" sz="quarter" idx="4"/>
          </p:nvPr>
        </p:nvSpPr>
        <p:spPr>
          <a:xfrm>
            <a:off x="190498" y="6391765"/>
            <a:ext cx="630118" cy="365125"/>
          </a:xfrm>
          <a:prstGeom prst="rect">
            <a:avLst/>
          </a:prstGeom>
        </p:spPr>
        <p:txBody>
          <a:bodyPr/>
          <a:lstStyle>
            <a:lvl1pPr>
              <a:defRPr sz="1200"/>
            </a:lvl1pPr>
          </a:lstStyle>
          <a:p>
            <a:fld id="{E9D4EFA4-1F90-4D2B-A593-3266C62E9295}" type="slidenum">
              <a:rPr lang="en-ZA" smtClean="0"/>
              <a:pPr/>
              <a:t>‹#›</a:t>
            </a:fld>
            <a:r>
              <a:rPr lang="en-ZA"/>
              <a:t> |</a:t>
            </a:r>
          </a:p>
        </p:txBody>
      </p:sp>
    </p:spTree>
    <p:extLst>
      <p:ext uri="{BB962C8B-B14F-4D97-AF65-F5344CB8AC3E}">
        <p14:creationId xmlns:p14="http://schemas.microsoft.com/office/powerpoint/2010/main" val="9579039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xmlns="" id="{E6BC4717-86CF-4871-A641-96025F758F37}"/>
              </a:ext>
            </a:extLst>
          </p:cNvPr>
          <p:cNvSpPr txBox="1">
            <a:spLocks/>
          </p:cNvSpPr>
          <p:nvPr/>
        </p:nvSpPr>
        <p:spPr>
          <a:xfrm>
            <a:off x="5483298" y="2449466"/>
            <a:ext cx="6995531" cy="5842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32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ZA" sz="3200" b="1" i="0" u="none" strike="noStrike" kern="1200" cap="none" spc="0" normalizeH="0" baseline="0" noProof="0" dirty="0">
                <a:ln>
                  <a:noFill/>
                </a:ln>
                <a:solidFill>
                  <a:prstClr val="black">
                    <a:lumMod val="95000"/>
                    <a:lumOff val="5000"/>
                  </a:prstClr>
                </a:solidFill>
                <a:effectLst/>
                <a:uLnTx/>
                <a:uFillTx/>
                <a:latin typeface="Open Sans"/>
              </a:rPr>
              <a:t>(IN)FORMAL MSEs IN NAIROBI</a:t>
            </a:r>
          </a:p>
        </p:txBody>
      </p:sp>
      <p:sp>
        <p:nvSpPr>
          <p:cNvPr id="10" name="Text Placeholder 2">
            <a:extLst>
              <a:ext uri="{FF2B5EF4-FFF2-40B4-BE49-F238E27FC236}">
                <a16:creationId xmlns:a16="http://schemas.microsoft.com/office/drawing/2014/main" xmlns="" id="{B566DC65-BD52-4A78-8191-13073057C8F2}"/>
              </a:ext>
            </a:extLst>
          </p:cNvPr>
          <p:cNvSpPr>
            <a:spLocks noGrp="1"/>
          </p:cNvSpPr>
          <p:nvPr>
            <p:ph type="body" sz="quarter" idx="11"/>
          </p:nvPr>
        </p:nvSpPr>
        <p:spPr>
          <a:xfrm>
            <a:off x="5104946" y="3240135"/>
            <a:ext cx="7695084" cy="584200"/>
          </a:xfrm>
        </p:spPr>
        <p:txBody>
          <a:bodyPr/>
          <a:lstStyle/>
          <a:p>
            <a:r>
              <a:rPr lang="en-ZA" sz="2000" dirty="0">
                <a:solidFill>
                  <a:schemeClr val="tx1"/>
                </a:solidFill>
              </a:rPr>
              <a:t>Network Analysis and rankings – Overview of Findings </a:t>
            </a:r>
          </a:p>
        </p:txBody>
      </p:sp>
      <p:sp>
        <p:nvSpPr>
          <p:cNvPr id="11" name="Text Placeholder 3">
            <a:extLst>
              <a:ext uri="{FF2B5EF4-FFF2-40B4-BE49-F238E27FC236}">
                <a16:creationId xmlns:a16="http://schemas.microsoft.com/office/drawing/2014/main" xmlns="" id="{8A05B12D-1CFB-43D4-9786-031448E19489}"/>
              </a:ext>
            </a:extLst>
          </p:cNvPr>
          <p:cNvSpPr txBox="1">
            <a:spLocks/>
          </p:cNvSpPr>
          <p:nvPr/>
        </p:nvSpPr>
        <p:spPr>
          <a:xfrm>
            <a:off x="6324565" y="4183269"/>
            <a:ext cx="5255846" cy="5842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prstClr val="black"/>
                </a:solidFill>
                <a:effectLst/>
                <a:uLnTx/>
                <a:uFillTx/>
                <a:latin typeface="Open Sans" panose="020B0606030504020204" pitchFamily="34" charset="0"/>
              </a:rPr>
              <a:t>November 2020</a:t>
            </a:r>
          </a:p>
        </p:txBody>
      </p:sp>
    </p:spTree>
    <p:extLst>
      <p:ext uri="{BB962C8B-B14F-4D97-AF65-F5344CB8AC3E}">
        <p14:creationId xmlns:p14="http://schemas.microsoft.com/office/powerpoint/2010/main" val="4113624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extLst>
              <p:ext uri="{D42A27DB-BD31-4B8C-83A1-F6EECF244321}">
                <p14:modId xmlns:p14="http://schemas.microsoft.com/office/powerpoint/2010/main" val="986531810"/>
              </p:ext>
            </p:extLst>
          </p:nvPr>
        </p:nvGraphicFramePr>
        <p:xfrm>
          <a:off x="156899" y="1631708"/>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Tree>
    <p:extLst>
      <p:ext uri="{BB962C8B-B14F-4D97-AF65-F5344CB8AC3E}">
        <p14:creationId xmlns:p14="http://schemas.microsoft.com/office/powerpoint/2010/main" val="121004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2" name="Rectangle 1">
            <a:extLst>
              <a:ext uri="{FF2B5EF4-FFF2-40B4-BE49-F238E27FC236}">
                <a16:creationId xmlns:a16="http://schemas.microsoft.com/office/drawing/2014/main" xmlns="" id="{D0C7063F-ABE2-4F60-9908-88B7509B614D}"/>
              </a:ext>
            </a:extLst>
          </p:cNvPr>
          <p:cNvSpPr/>
          <p:nvPr/>
        </p:nvSpPr>
        <p:spPr>
          <a:xfrm>
            <a:off x="17506" y="2907603"/>
            <a:ext cx="12204000" cy="3924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Speech Bubble: Rectangle with Corners Rounded 2">
            <a:extLst>
              <a:ext uri="{FF2B5EF4-FFF2-40B4-BE49-F238E27FC236}">
                <a16:creationId xmlns:a16="http://schemas.microsoft.com/office/drawing/2014/main" xmlns="" id="{4F313770-39D7-4F67-AF48-67D7D31FF6C8}"/>
              </a:ext>
            </a:extLst>
          </p:cNvPr>
          <p:cNvSpPr/>
          <p:nvPr/>
        </p:nvSpPr>
        <p:spPr>
          <a:xfrm>
            <a:off x="3875815" y="3207106"/>
            <a:ext cx="3764661" cy="1665348"/>
          </a:xfrm>
          <a:prstGeom prst="wedgeRoundRectCallout">
            <a:avLst>
              <a:gd name="adj1" fmla="val -39675"/>
              <a:gd name="adj2" fmla="val -7008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 name="TextBox 3">
            <a:extLst>
              <a:ext uri="{FF2B5EF4-FFF2-40B4-BE49-F238E27FC236}">
                <a16:creationId xmlns:a16="http://schemas.microsoft.com/office/drawing/2014/main" xmlns="" id="{C06E0E37-696F-4B8D-B9F1-BE208BDB2CED}"/>
              </a:ext>
            </a:extLst>
          </p:cNvPr>
          <p:cNvSpPr txBox="1"/>
          <p:nvPr/>
        </p:nvSpPr>
        <p:spPr>
          <a:xfrm>
            <a:off x="4088646" y="3368174"/>
            <a:ext cx="34544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1" u="none" strike="noStrike" kern="1200" cap="none" spc="0" normalizeH="0" baseline="0" noProof="0" dirty="0">
                <a:ln>
                  <a:noFill/>
                </a:ln>
                <a:solidFill>
                  <a:prstClr val="black"/>
                </a:solidFill>
                <a:effectLst/>
                <a:uLnTx/>
                <a:uFillTx/>
                <a:latin typeface="Open Sans"/>
                <a:ea typeface="+mn-ea"/>
                <a:cs typeface="+mn-cs"/>
              </a:rPr>
              <a:t>Without customers I wouldn’t be calling it a business</a:t>
            </a:r>
            <a:r>
              <a:rPr kumimoji="0" lang="en-ZA" sz="1600" b="0" i="1" u="none" strike="noStrike" kern="1200" cap="none" spc="0" normalizeH="0" baseline="0" noProof="0" dirty="0">
                <a:ln>
                  <a:noFill/>
                </a:ln>
                <a:solidFill>
                  <a:prstClr val="black"/>
                </a:solidFill>
                <a:effectLst/>
                <a:uLnTx/>
                <a:uFillTx/>
                <a:latin typeface="Open Sans"/>
                <a:ea typeface="+mn-ea"/>
                <a:cs typeface="+mn-cs"/>
              </a:rPr>
              <a:t>, I have really grown because of their existence and the fact that they buy goods from me.</a:t>
            </a:r>
          </a:p>
        </p:txBody>
      </p:sp>
      <p:sp>
        <p:nvSpPr>
          <p:cNvPr id="5" name="Speech Bubble: Rectangle with Corners Rounded 4">
            <a:extLst>
              <a:ext uri="{FF2B5EF4-FFF2-40B4-BE49-F238E27FC236}">
                <a16:creationId xmlns:a16="http://schemas.microsoft.com/office/drawing/2014/main" xmlns="" id="{4B77C722-8D9C-44E5-8FAB-5267E64908AA}"/>
              </a:ext>
            </a:extLst>
          </p:cNvPr>
          <p:cNvSpPr/>
          <p:nvPr/>
        </p:nvSpPr>
        <p:spPr>
          <a:xfrm>
            <a:off x="8017253" y="3492117"/>
            <a:ext cx="3867364" cy="1956826"/>
          </a:xfrm>
          <a:prstGeom prst="wedgeRoundRectCallout">
            <a:avLst>
              <a:gd name="adj1" fmla="val -11117"/>
              <a:gd name="adj2" fmla="val -7865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xmlns="" id="{6C7D52DA-42ED-4BD6-AE32-CE4CD596F9C3}"/>
              </a:ext>
            </a:extLst>
          </p:cNvPr>
          <p:cNvSpPr txBox="1"/>
          <p:nvPr/>
        </p:nvSpPr>
        <p:spPr>
          <a:xfrm>
            <a:off x="8223735" y="3685700"/>
            <a:ext cx="34544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They are the reason why I am here, </a:t>
            </a:r>
            <a:r>
              <a:rPr kumimoji="0" lang="en-US" sz="1600" b="0" i="1" u="none" strike="noStrike" kern="1200" cap="none" spc="0" normalizeH="0" baseline="0" noProof="0" dirty="0">
                <a:ln>
                  <a:noFill/>
                </a:ln>
                <a:solidFill>
                  <a:prstClr val="black"/>
                </a:solidFill>
                <a:effectLst/>
                <a:uLnTx/>
                <a:uFillTx/>
                <a:latin typeface="Open Sans"/>
                <a:ea typeface="+mn-ea"/>
                <a:cs typeface="+mn-cs"/>
              </a:rPr>
              <a:t>just to say customers are the ones who has contributed the most because through them I sell my products hence my survival in my business.</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8200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3316407"/>
            <a:ext cx="12117344" cy="3456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20854"/>
            <a:ext cx="12117344" cy="41772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2" name="Speech Bubble: Rectangle with Corners Rounded 11">
            <a:extLst>
              <a:ext uri="{FF2B5EF4-FFF2-40B4-BE49-F238E27FC236}">
                <a16:creationId xmlns:a16="http://schemas.microsoft.com/office/drawing/2014/main" xmlns="" id="{8D6CA9D2-0767-47B8-9825-AFA562E84B36}"/>
              </a:ext>
            </a:extLst>
          </p:cNvPr>
          <p:cNvSpPr/>
          <p:nvPr/>
        </p:nvSpPr>
        <p:spPr>
          <a:xfrm>
            <a:off x="861364" y="3772692"/>
            <a:ext cx="3764661" cy="1734199"/>
          </a:xfrm>
          <a:prstGeom prst="wedgeRoundRectCallout">
            <a:avLst>
              <a:gd name="adj1" fmla="val 38204"/>
              <a:gd name="adj2" fmla="val -7463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B95E2400-E812-4F07-A65C-D6A0FE9826AC}"/>
              </a:ext>
            </a:extLst>
          </p:cNvPr>
          <p:cNvSpPr txBox="1"/>
          <p:nvPr/>
        </p:nvSpPr>
        <p:spPr>
          <a:xfrm>
            <a:off x="1038703" y="3858862"/>
            <a:ext cx="353917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They are the key people in business because they supply me with materials to use</a:t>
            </a:r>
            <a:r>
              <a:rPr kumimoji="0" lang="en-US" sz="1600" b="1" i="1" u="none" strike="noStrike" kern="1200" cap="none" spc="0" normalizeH="0" baseline="0" noProof="0" dirty="0">
                <a:ln>
                  <a:noFill/>
                </a:ln>
                <a:solidFill>
                  <a:prstClr val="black"/>
                </a:solidFill>
                <a:effectLst/>
                <a:uLnTx/>
                <a:uFillTx/>
                <a:latin typeface="Open Sans"/>
                <a:ea typeface="+mn-ea"/>
                <a:cs typeface="+mn-cs"/>
              </a:rPr>
              <a:t>, offer trade on credit</a:t>
            </a:r>
            <a:r>
              <a:rPr kumimoji="0" lang="en-US" sz="1600" b="0" i="1" u="none" strike="noStrike" kern="1200" cap="none" spc="0" normalizeH="0" baseline="0" noProof="0" dirty="0">
                <a:ln>
                  <a:noFill/>
                </a:ln>
                <a:solidFill>
                  <a:prstClr val="black"/>
                </a:solidFill>
                <a:effectLst/>
                <a:uLnTx/>
                <a:uFillTx/>
                <a:latin typeface="Open Sans"/>
                <a:ea typeface="+mn-ea"/>
                <a:cs typeface="+mn-cs"/>
              </a:rPr>
              <a:t> and the fact that they offer me </a:t>
            </a:r>
            <a:r>
              <a:rPr kumimoji="0" lang="en-US" sz="1600" b="1" i="1" u="none" strike="noStrike" kern="1200" cap="none" spc="0" normalizeH="0" baseline="0" noProof="0" dirty="0">
                <a:ln>
                  <a:noFill/>
                </a:ln>
                <a:solidFill>
                  <a:prstClr val="black"/>
                </a:solidFill>
                <a:effectLst/>
                <a:uLnTx/>
                <a:uFillTx/>
                <a:latin typeface="Open Sans"/>
                <a:ea typeface="+mn-ea"/>
                <a:cs typeface="+mn-cs"/>
              </a:rPr>
              <a:t>quality materials </a:t>
            </a:r>
            <a:r>
              <a:rPr kumimoji="0" lang="en-US" sz="1600" b="0" i="1" u="none" strike="noStrike" kern="1200" cap="none" spc="0" normalizeH="0" baseline="0" noProof="0" dirty="0">
                <a:ln>
                  <a:noFill/>
                </a:ln>
                <a:solidFill>
                  <a:prstClr val="black"/>
                </a:solidFill>
                <a:effectLst/>
                <a:uLnTx/>
                <a:uFillTx/>
                <a:latin typeface="Open Sans"/>
                <a:ea typeface="+mn-ea"/>
                <a:cs typeface="+mn-cs"/>
              </a:rPr>
              <a:t>which ensures that my customers are satisfied</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16" name="Speech Bubble: Rectangle with Corners Rounded 15">
            <a:extLst>
              <a:ext uri="{FF2B5EF4-FFF2-40B4-BE49-F238E27FC236}">
                <a16:creationId xmlns:a16="http://schemas.microsoft.com/office/drawing/2014/main" xmlns="" id="{AC2DEF47-0765-4F5C-9DD3-5F41EB43B1CB}"/>
              </a:ext>
            </a:extLst>
          </p:cNvPr>
          <p:cNvSpPr/>
          <p:nvPr/>
        </p:nvSpPr>
        <p:spPr>
          <a:xfrm>
            <a:off x="5257297" y="4083427"/>
            <a:ext cx="2716110" cy="1632534"/>
          </a:xfrm>
          <a:prstGeom prst="wedgeRoundRectCallout">
            <a:avLst>
              <a:gd name="adj1" fmla="val -19663"/>
              <a:gd name="adj2" fmla="val -9374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8" name="TextBox 17">
            <a:extLst>
              <a:ext uri="{FF2B5EF4-FFF2-40B4-BE49-F238E27FC236}">
                <a16:creationId xmlns:a16="http://schemas.microsoft.com/office/drawing/2014/main" xmlns="" id="{36A7EB96-F1D1-4EB5-82C4-5DC42E2DDCBD}"/>
              </a:ext>
            </a:extLst>
          </p:cNvPr>
          <p:cNvSpPr txBox="1"/>
          <p:nvPr/>
        </p:nvSpPr>
        <p:spPr>
          <a:xfrm>
            <a:off x="5372337" y="4237974"/>
            <a:ext cx="249226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Let’s put them on orange because they add some value but I have to pay them to get supplies,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they don’t give credit</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20" name="Speech Bubble: Rectangle with Corners Rounded 19">
            <a:extLst>
              <a:ext uri="{FF2B5EF4-FFF2-40B4-BE49-F238E27FC236}">
                <a16:creationId xmlns:a16="http://schemas.microsoft.com/office/drawing/2014/main" xmlns="" id="{8C32A992-9535-4C64-97C9-866091906A35}"/>
              </a:ext>
            </a:extLst>
          </p:cNvPr>
          <p:cNvSpPr/>
          <p:nvPr/>
        </p:nvSpPr>
        <p:spPr>
          <a:xfrm>
            <a:off x="8497699" y="4411364"/>
            <a:ext cx="3619646" cy="1912090"/>
          </a:xfrm>
          <a:prstGeom prst="wedgeRoundRectCallout">
            <a:avLst>
              <a:gd name="adj1" fmla="val -22831"/>
              <a:gd name="adj2" fmla="val -10657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xmlns="" id="{0DF30C3A-BEEB-44D0-A389-90640572F9E3}"/>
              </a:ext>
            </a:extLst>
          </p:cNvPr>
          <p:cNvSpPr txBox="1"/>
          <p:nvPr/>
        </p:nvSpPr>
        <p:spPr>
          <a:xfrm>
            <a:off x="8652828" y="4456950"/>
            <a:ext cx="345440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They’ve contributed a lot, because through them I get my products to sell and not only product but </a:t>
            </a:r>
            <a:r>
              <a:rPr kumimoji="0" lang="en-US" sz="1600" b="1" i="1" u="none" strike="noStrike" kern="1200" cap="none" spc="0" normalizeH="0" baseline="0" noProof="0" dirty="0">
                <a:ln>
                  <a:noFill/>
                </a:ln>
                <a:solidFill>
                  <a:prstClr val="black"/>
                </a:solidFill>
                <a:effectLst/>
                <a:uLnTx/>
                <a:uFillTx/>
                <a:latin typeface="Open Sans"/>
                <a:ea typeface="+mn-ea"/>
                <a:cs typeface="+mn-cs"/>
              </a:rPr>
              <a:t>quality products </a:t>
            </a:r>
            <a:r>
              <a:rPr kumimoji="0" lang="en-US" sz="1600" b="0" i="1" u="none" strike="noStrike" kern="1200" cap="none" spc="0" normalizeH="0" baseline="0" noProof="0" dirty="0">
                <a:ln>
                  <a:noFill/>
                </a:ln>
                <a:solidFill>
                  <a:prstClr val="black"/>
                </a:solidFill>
                <a:effectLst/>
                <a:uLnTx/>
                <a:uFillTx/>
                <a:latin typeface="Open Sans"/>
                <a:ea typeface="+mn-ea"/>
                <a:cs typeface="+mn-cs"/>
              </a:rPr>
              <a:t>and also on time and also their services to me was one of a kind and through them I can say my business has excelled</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06288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3688300"/>
            <a:ext cx="12117344" cy="3132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30379"/>
            <a:ext cx="12117344" cy="82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821E8432-08CB-48A7-AC4F-030A10335093}"/>
              </a:ext>
            </a:extLst>
          </p:cNvPr>
          <p:cNvSpPr/>
          <p:nvPr/>
        </p:nvSpPr>
        <p:spPr>
          <a:xfrm>
            <a:off x="2163083" y="4200027"/>
            <a:ext cx="3591599" cy="1721642"/>
          </a:xfrm>
          <a:prstGeom prst="wedgeRoundRectCallout">
            <a:avLst>
              <a:gd name="adj1" fmla="val 52790"/>
              <a:gd name="adj2" fmla="val -8182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A64976A0-343B-4F4E-81C7-7FD3CAEBB7B6}"/>
              </a:ext>
            </a:extLst>
          </p:cNvPr>
          <p:cNvSpPr txBox="1"/>
          <p:nvPr/>
        </p:nvSpPr>
        <p:spPr>
          <a:xfrm>
            <a:off x="2215511" y="4304326"/>
            <a:ext cx="353917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Without them there is nothing I can do by myself</a:t>
            </a:r>
            <a:r>
              <a:rPr kumimoji="0" lang="en-US" sz="1600" b="0" i="1" u="none" strike="noStrike" kern="1200" cap="none" spc="0" normalizeH="0" baseline="0" noProof="0" dirty="0">
                <a:ln>
                  <a:noFill/>
                </a:ln>
                <a:solidFill>
                  <a:prstClr val="black"/>
                </a:solidFill>
                <a:effectLst/>
                <a:uLnTx/>
                <a:uFillTx/>
                <a:latin typeface="Open Sans"/>
                <a:ea typeface="+mn-ea"/>
                <a:cs typeface="+mn-cs"/>
              </a:rPr>
              <a:t>, when customers come in, I need to have employees to attend to them.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They also have to do excellent work so that customers can come again and again</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Speech Bubble: Rectangle with Corners Rounded 5">
            <a:extLst>
              <a:ext uri="{FF2B5EF4-FFF2-40B4-BE49-F238E27FC236}">
                <a16:creationId xmlns:a16="http://schemas.microsoft.com/office/drawing/2014/main" xmlns="" id="{9CD2C095-7E5A-46C8-B278-A8476A907952}"/>
              </a:ext>
            </a:extLst>
          </p:cNvPr>
          <p:cNvSpPr/>
          <p:nvPr/>
        </p:nvSpPr>
        <p:spPr>
          <a:xfrm>
            <a:off x="5970075" y="4367597"/>
            <a:ext cx="2802450" cy="1672938"/>
          </a:xfrm>
          <a:prstGeom prst="wedgeRoundRectCallout">
            <a:avLst>
              <a:gd name="adj1" fmla="val 12892"/>
              <a:gd name="adj2" fmla="val -10104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2" name="TextBox 21">
            <a:extLst>
              <a:ext uri="{FF2B5EF4-FFF2-40B4-BE49-F238E27FC236}">
                <a16:creationId xmlns:a16="http://schemas.microsoft.com/office/drawing/2014/main" xmlns="" id="{91438001-E993-4CED-B23B-3586DD942E81}"/>
              </a:ext>
            </a:extLst>
          </p:cNvPr>
          <p:cNvSpPr txBox="1"/>
          <p:nvPr/>
        </p:nvSpPr>
        <p:spPr>
          <a:xfrm>
            <a:off x="6163351" y="4585764"/>
            <a:ext cx="247357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Without them I cannot be in business. </a:t>
            </a:r>
            <a:r>
              <a:rPr kumimoji="0" lang="en-US" sz="1600" b="0" i="1" u="none" strike="noStrike" kern="1200" cap="none" spc="0" normalizeH="0" baseline="0" noProof="0" dirty="0">
                <a:ln>
                  <a:noFill/>
                </a:ln>
                <a:solidFill>
                  <a:prstClr val="black"/>
                </a:solidFill>
                <a:effectLst/>
                <a:uLnTx/>
                <a:uFillTx/>
                <a:latin typeface="Open Sans"/>
                <a:ea typeface="+mn-ea"/>
                <a:cs typeface="+mn-cs"/>
              </a:rPr>
              <a:t>Personally I don’t know how to make the sweaters so </a:t>
            </a:r>
            <a:r>
              <a:rPr kumimoji="0" lang="en-US" sz="1600" b="1" i="1" u="none" strike="noStrike" kern="1200" cap="none" spc="0" normalizeH="0" baseline="0" noProof="0" dirty="0">
                <a:ln>
                  <a:noFill/>
                </a:ln>
                <a:solidFill>
                  <a:prstClr val="black"/>
                </a:solidFill>
                <a:effectLst/>
                <a:uLnTx/>
                <a:uFillTx/>
                <a:latin typeface="Open Sans"/>
                <a:ea typeface="+mn-ea"/>
                <a:cs typeface="+mn-cs"/>
              </a:rPr>
              <a:t>I depend on them</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23" name="Speech Bubble: Rectangle with Corners Rounded 22">
            <a:extLst>
              <a:ext uri="{FF2B5EF4-FFF2-40B4-BE49-F238E27FC236}">
                <a16:creationId xmlns:a16="http://schemas.microsoft.com/office/drawing/2014/main" xmlns="" id="{FC857402-A511-4236-9F7A-61B5D367DC9F}"/>
              </a:ext>
            </a:extLst>
          </p:cNvPr>
          <p:cNvSpPr/>
          <p:nvPr/>
        </p:nvSpPr>
        <p:spPr>
          <a:xfrm>
            <a:off x="9129138" y="4338627"/>
            <a:ext cx="2567562" cy="1309086"/>
          </a:xfrm>
          <a:prstGeom prst="wedgeRoundRectCallout">
            <a:avLst>
              <a:gd name="adj1" fmla="val -33332"/>
              <a:gd name="adj2" fmla="val -8908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xmlns="" id="{A05427C4-9E47-4181-9FEF-9259D0E64561}"/>
              </a:ext>
            </a:extLst>
          </p:cNvPr>
          <p:cNvSpPr txBox="1"/>
          <p:nvPr/>
        </p:nvSpPr>
        <p:spPr>
          <a:xfrm>
            <a:off x="9293574" y="4474969"/>
            <a:ext cx="247357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There are some who stole from me, </a:t>
            </a:r>
            <a:r>
              <a:rPr kumimoji="0" lang="en-US" sz="1600" b="0" i="1" u="none" strike="noStrike" kern="1200" cap="none" spc="0" normalizeH="0" baseline="0" noProof="0" dirty="0">
                <a:ln>
                  <a:noFill/>
                </a:ln>
                <a:solidFill>
                  <a:prstClr val="black"/>
                </a:solidFill>
                <a:effectLst/>
                <a:uLnTx/>
                <a:uFillTx/>
                <a:latin typeface="Open Sans"/>
                <a:ea typeface="+mn-ea"/>
                <a:cs typeface="+mn-cs"/>
              </a:rPr>
              <a:t>I gave them credit but they never came back again</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14345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4074963"/>
            <a:ext cx="12117344" cy="2754861"/>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30379"/>
            <a:ext cx="12117344" cy="120691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8355D7EF-B0CE-41B5-84F6-FFCCA6E29D74}"/>
              </a:ext>
            </a:extLst>
          </p:cNvPr>
          <p:cNvSpPr/>
          <p:nvPr/>
        </p:nvSpPr>
        <p:spPr>
          <a:xfrm>
            <a:off x="1596569" y="4808539"/>
            <a:ext cx="3591599" cy="1721642"/>
          </a:xfrm>
          <a:prstGeom prst="wedgeRoundRectCallout">
            <a:avLst>
              <a:gd name="adj1" fmla="val 29717"/>
              <a:gd name="adj2" fmla="val -89574"/>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4DC42BD1-7FC1-4CEB-9941-3B01BF9BECDB}"/>
              </a:ext>
            </a:extLst>
          </p:cNvPr>
          <p:cNvSpPr txBox="1"/>
          <p:nvPr/>
        </p:nvSpPr>
        <p:spPr>
          <a:xfrm>
            <a:off x="1678812" y="4839150"/>
            <a:ext cx="353917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They have supported me in terms of giving advice </a:t>
            </a:r>
            <a:r>
              <a:rPr kumimoji="0" lang="en-US" sz="1600" b="0" i="1" u="none" strike="noStrike" kern="1200" cap="none" spc="0" normalizeH="0" baseline="0" noProof="0" dirty="0">
                <a:ln>
                  <a:noFill/>
                </a:ln>
                <a:solidFill>
                  <a:prstClr val="black"/>
                </a:solidFill>
                <a:effectLst/>
                <a:uLnTx/>
                <a:uFillTx/>
                <a:latin typeface="Open Sans"/>
                <a:ea typeface="+mn-ea"/>
                <a:cs typeface="+mn-cs"/>
              </a:rPr>
              <a:t>and due to the union we have as business colleagues </a:t>
            </a:r>
            <a:r>
              <a:rPr kumimoji="0" lang="en-US" sz="1600" b="1" i="1" u="none" strike="noStrike" kern="1200" cap="none" spc="0" normalizeH="0" baseline="0" noProof="0" dirty="0">
                <a:ln>
                  <a:noFill/>
                </a:ln>
                <a:solidFill>
                  <a:prstClr val="black"/>
                </a:solidFill>
                <a:effectLst/>
                <a:uLnTx/>
                <a:uFillTx/>
                <a:latin typeface="Open Sans"/>
                <a:ea typeface="+mn-ea"/>
                <a:cs typeface="+mn-cs"/>
              </a:rPr>
              <a:t>we have been able to look at ways of growing and also offer protection </a:t>
            </a:r>
            <a:r>
              <a:rPr kumimoji="0" lang="en-US" sz="1600" b="0" i="1" u="none" strike="noStrike" kern="1200" cap="none" spc="0" normalizeH="0" baseline="0" noProof="0" dirty="0">
                <a:ln>
                  <a:noFill/>
                </a:ln>
                <a:solidFill>
                  <a:prstClr val="black"/>
                </a:solidFill>
                <a:effectLst/>
                <a:uLnTx/>
                <a:uFillTx/>
                <a:latin typeface="Open Sans"/>
                <a:ea typeface="+mn-ea"/>
                <a:cs typeface="+mn-cs"/>
              </a:rPr>
              <a:t>to our businesses</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4F043B94-8693-4DCC-AD48-FC5A00BD9828}"/>
              </a:ext>
            </a:extLst>
          </p:cNvPr>
          <p:cNvSpPr/>
          <p:nvPr/>
        </p:nvSpPr>
        <p:spPr>
          <a:xfrm>
            <a:off x="5770946" y="4585346"/>
            <a:ext cx="2526005" cy="1020659"/>
          </a:xfrm>
          <a:prstGeom prst="wedgeRoundRectCallout">
            <a:avLst>
              <a:gd name="adj1" fmla="val -38175"/>
              <a:gd name="adj2" fmla="val -115507"/>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9BDC1E58-D6F9-4D46-A52B-419C974AA8A1}"/>
              </a:ext>
            </a:extLst>
          </p:cNvPr>
          <p:cNvSpPr txBox="1"/>
          <p:nvPr/>
        </p:nvSpPr>
        <p:spPr>
          <a:xfrm>
            <a:off x="5831299" y="4714279"/>
            <a:ext cx="246565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They don’t give me anything put them on red; </a:t>
            </a:r>
            <a:r>
              <a:rPr kumimoji="0" lang="en-US" sz="1600" b="1" i="1" u="none" strike="noStrike" kern="1200" cap="none" spc="0" normalizeH="0" baseline="0" noProof="0" dirty="0">
                <a:ln>
                  <a:noFill/>
                </a:ln>
                <a:solidFill>
                  <a:prstClr val="black"/>
                </a:solidFill>
                <a:effectLst/>
                <a:uLnTx/>
                <a:uFillTx/>
                <a:latin typeface="Open Sans"/>
                <a:ea typeface="+mn-ea"/>
                <a:cs typeface="+mn-cs"/>
              </a:rPr>
              <a:t>that is competition </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Speech Bubble: Rectangle with Corners Rounded 5">
            <a:extLst>
              <a:ext uri="{FF2B5EF4-FFF2-40B4-BE49-F238E27FC236}">
                <a16:creationId xmlns:a16="http://schemas.microsoft.com/office/drawing/2014/main" xmlns="" id="{AC003E42-8477-43A6-BAB7-CAF79D4F661F}"/>
              </a:ext>
            </a:extLst>
          </p:cNvPr>
          <p:cNvSpPr/>
          <p:nvPr/>
        </p:nvSpPr>
        <p:spPr>
          <a:xfrm>
            <a:off x="8896474" y="4764863"/>
            <a:ext cx="2526005" cy="1603002"/>
          </a:xfrm>
          <a:prstGeom prst="wedgeRoundRectCallout">
            <a:avLst>
              <a:gd name="adj1" fmla="val -80408"/>
              <a:gd name="adj2" fmla="val -9309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xmlns="" id="{49183D9D-A13F-47B2-AF8D-D95B4ED948A0}"/>
              </a:ext>
            </a:extLst>
          </p:cNvPr>
          <p:cNvSpPr txBox="1"/>
          <p:nvPr/>
        </p:nvSpPr>
        <p:spPr>
          <a:xfrm>
            <a:off x="8956827" y="4893796"/>
            <a:ext cx="246565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For example if a customer needs a particular color of sweater that I do not have, I will take it from a colleague</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03459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4456883"/>
            <a:ext cx="12117344" cy="234436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58954"/>
            <a:ext cx="12117344" cy="158278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32629279-5A30-4EE8-803B-C7C1E55D3B7D}"/>
              </a:ext>
            </a:extLst>
          </p:cNvPr>
          <p:cNvSpPr/>
          <p:nvPr/>
        </p:nvSpPr>
        <p:spPr>
          <a:xfrm>
            <a:off x="2491587" y="2488683"/>
            <a:ext cx="3591599" cy="1366379"/>
          </a:xfrm>
          <a:prstGeom prst="wedgeRoundRectCallout">
            <a:avLst>
              <a:gd name="adj1" fmla="val 43507"/>
              <a:gd name="adj2" fmla="val 68103"/>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0C100B6D-C2C5-4505-BE99-5A9E449B742E}"/>
              </a:ext>
            </a:extLst>
          </p:cNvPr>
          <p:cNvSpPr txBox="1"/>
          <p:nvPr/>
        </p:nvSpPr>
        <p:spPr>
          <a:xfrm>
            <a:off x="2587623" y="2608091"/>
            <a:ext cx="3539171"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add some value because </a:t>
            </a:r>
            <a:r>
              <a:rPr kumimoji="0" lang="en-US" sz="1400" b="1" i="1" u="none" strike="noStrike" kern="1200" cap="none" spc="0" normalizeH="0" baseline="0" noProof="0" dirty="0">
                <a:ln>
                  <a:noFill/>
                </a:ln>
                <a:solidFill>
                  <a:prstClr val="black"/>
                </a:solidFill>
                <a:effectLst/>
                <a:uLnTx/>
                <a:uFillTx/>
                <a:latin typeface="Open Sans"/>
                <a:ea typeface="+mn-ea"/>
                <a:cs typeface="+mn-cs"/>
              </a:rPr>
              <a:t>when you are down someone will come and talk to you, encourage you </a:t>
            </a:r>
            <a:r>
              <a:rPr kumimoji="0" lang="en-US" sz="1400" b="0" i="1" u="none" strike="noStrike" kern="1200" cap="none" spc="0" normalizeH="0" baseline="0" noProof="0" dirty="0">
                <a:ln>
                  <a:noFill/>
                </a:ln>
                <a:solidFill>
                  <a:prstClr val="black"/>
                </a:solidFill>
                <a:effectLst/>
                <a:uLnTx/>
                <a:uFillTx/>
                <a:latin typeface="Open Sans"/>
                <a:ea typeface="+mn-ea"/>
                <a:cs typeface="+mn-cs"/>
              </a:rPr>
              <a:t>that things will be okay</a:t>
            </a:r>
            <a:r>
              <a:rPr kumimoji="0" lang="en-US" sz="1400" b="1" i="1" u="none" strike="noStrike" kern="1200" cap="none" spc="0" normalizeH="0" baseline="0" noProof="0" dirty="0">
                <a:ln>
                  <a:noFill/>
                </a:ln>
                <a:solidFill>
                  <a:prstClr val="black"/>
                </a:solidFill>
                <a:effectLst/>
                <a:uLnTx/>
                <a:uFillTx/>
                <a:latin typeface="Open Sans"/>
                <a:ea typeface="+mn-ea"/>
                <a:cs typeface="+mn-cs"/>
              </a:rPr>
              <a:t>. They give you moral support but not financial</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Speech Bubble: Rectangle with Corners Rounded 5">
            <a:extLst>
              <a:ext uri="{FF2B5EF4-FFF2-40B4-BE49-F238E27FC236}">
                <a16:creationId xmlns:a16="http://schemas.microsoft.com/office/drawing/2014/main" xmlns="" id="{93D9D65F-27E4-405E-96E0-336F30B4B84B}"/>
              </a:ext>
            </a:extLst>
          </p:cNvPr>
          <p:cNvSpPr/>
          <p:nvPr/>
        </p:nvSpPr>
        <p:spPr>
          <a:xfrm>
            <a:off x="7478354" y="2289351"/>
            <a:ext cx="4277022" cy="1519965"/>
          </a:xfrm>
          <a:prstGeom prst="wedgeRoundRectCallout">
            <a:avLst>
              <a:gd name="adj1" fmla="val -45036"/>
              <a:gd name="adj2" fmla="val 68102"/>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xmlns="" id="{1B22B82A-5E92-494E-8534-6EBE7E05555C}"/>
              </a:ext>
            </a:extLst>
          </p:cNvPr>
          <p:cNvSpPr txBox="1"/>
          <p:nvPr/>
        </p:nvSpPr>
        <p:spPr>
          <a:xfrm>
            <a:off x="7565480" y="2367368"/>
            <a:ext cx="41898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Open Sans"/>
                <a:ea typeface="+mn-ea"/>
                <a:cs typeface="+mn-cs"/>
              </a:rPr>
              <a:t>If get an order that needs a lot of money and I don’t have it I will call my family</a:t>
            </a:r>
            <a:r>
              <a:rPr kumimoji="0" lang="en-US" sz="1400" b="0" i="1" u="none" strike="noStrike" kern="1200" cap="none" spc="0" normalizeH="0" baseline="0" noProof="0" dirty="0">
                <a:ln>
                  <a:noFill/>
                </a:ln>
                <a:solidFill>
                  <a:prstClr val="black"/>
                </a:solidFill>
                <a:effectLst/>
                <a:uLnTx/>
                <a:uFillTx/>
                <a:latin typeface="Open Sans"/>
                <a:ea typeface="+mn-ea"/>
                <a:cs typeface="+mn-cs"/>
              </a:rPr>
              <a:t>, my brother or a friend and they will assist me. </a:t>
            </a:r>
            <a:r>
              <a:rPr kumimoji="0" lang="en-US" sz="1400" b="1" i="1" u="none" strike="noStrike" kern="1200" cap="none" spc="0" normalizeH="0" baseline="0" noProof="0" dirty="0">
                <a:ln>
                  <a:noFill/>
                </a:ln>
                <a:solidFill>
                  <a:prstClr val="black"/>
                </a:solidFill>
                <a:effectLst/>
                <a:uLnTx/>
                <a:uFillTx/>
                <a:latin typeface="Open Sans"/>
                <a:ea typeface="+mn-ea"/>
                <a:cs typeface="+mn-cs"/>
              </a:rPr>
              <a:t>Let’s say I will be away tomorrow</a:t>
            </a:r>
            <a:r>
              <a:rPr kumimoji="0" lang="en-US" sz="1400" b="0" i="1" u="none" strike="noStrike" kern="1200" cap="none" spc="0" normalizeH="0" baseline="0" noProof="0" dirty="0">
                <a:ln>
                  <a:noFill/>
                </a:ln>
                <a:solidFill>
                  <a:prstClr val="black"/>
                </a:solidFill>
                <a:effectLst/>
                <a:uLnTx/>
                <a:uFillTx/>
                <a:latin typeface="Open Sans"/>
                <a:ea typeface="+mn-ea"/>
                <a:cs typeface="+mn-cs"/>
              </a:rPr>
              <a:t>, I cannot close the business, </a:t>
            </a:r>
            <a:r>
              <a:rPr kumimoji="0" lang="en-US" sz="1400" b="1" i="1" u="none" strike="noStrike" kern="1200" cap="none" spc="0" normalizeH="0" baseline="0" noProof="0" dirty="0">
                <a:ln>
                  <a:noFill/>
                </a:ln>
                <a:solidFill>
                  <a:prstClr val="black"/>
                </a:solidFill>
                <a:effectLst/>
                <a:uLnTx/>
                <a:uFillTx/>
                <a:latin typeface="Open Sans"/>
                <a:ea typeface="+mn-ea"/>
                <a:cs typeface="+mn-cs"/>
              </a:rPr>
              <a:t>I will leave a friend or my sister to take care of the business</a:t>
            </a:r>
            <a:endParaRPr kumimoji="0" lang="en-ZA" sz="14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14" name="Speech Bubble: Rectangle with Corners Rounded 13">
            <a:extLst>
              <a:ext uri="{FF2B5EF4-FFF2-40B4-BE49-F238E27FC236}">
                <a16:creationId xmlns:a16="http://schemas.microsoft.com/office/drawing/2014/main" xmlns="" id="{D15DF173-A510-43B3-B2AB-624AD647FEBD}"/>
              </a:ext>
            </a:extLst>
          </p:cNvPr>
          <p:cNvSpPr/>
          <p:nvPr/>
        </p:nvSpPr>
        <p:spPr>
          <a:xfrm>
            <a:off x="5162240" y="4766033"/>
            <a:ext cx="4806480" cy="1721642"/>
          </a:xfrm>
          <a:prstGeom prst="wedgeRoundRectCallout">
            <a:avLst>
              <a:gd name="adj1" fmla="val 40701"/>
              <a:gd name="adj2" fmla="val -6357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6" name="TextBox 15">
            <a:extLst>
              <a:ext uri="{FF2B5EF4-FFF2-40B4-BE49-F238E27FC236}">
                <a16:creationId xmlns:a16="http://schemas.microsoft.com/office/drawing/2014/main" xmlns="" id="{AB288FED-7032-431D-9B33-BD95DF1C8C7A}"/>
              </a:ext>
            </a:extLst>
          </p:cNvPr>
          <p:cNvSpPr txBox="1"/>
          <p:nvPr/>
        </p:nvSpPr>
        <p:spPr>
          <a:xfrm>
            <a:off x="5261418" y="4809600"/>
            <a:ext cx="4625222"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Because family members and friends </a:t>
            </a:r>
            <a:r>
              <a:rPr kumimoji="0" lang="en-US" sz="1400" b="1" i="1" u="none" strike="noStrike" kern="1200" cap="none" spc="0" normalizeH="0" baseline="0" noProof="0" dirty="0">
                <a:ln>
                  <a:noFill/>
                </a:ln>
                <a:solidFill>
                  <a:prstClr val="black"/>
                </a:solidFill>
                <a:effectLst/>
                <a:uLnTx/>
                <a:uFillTx/>
                <a:latin typeface="Open Sans"/>
                <a:ea typeface="+mn-ea"/>
                <a:cs typeface="+mn-cs"/>
              </a:rPr>
              <a:t>I can count on like let’s say I’m running low of stock and I don’t have money I can call my brother to lend me </a:t>
            </a:r>
            <a:r>
              <a:rPr kumimoji="0" lang="en-US" sz="1400" b="0" i="1" u="none" strike="noStrike" kern="1200" cap="none" spc="0" normalizeH="0" baseline="0" noProof="0" dirty="0">
                <a:ln>
                  <a:noFill/>
                </a:ln>
                <a:solidFill>
                  <a:prstClr val="black"/>
                </a:solidFill>
                <a:effectLst/>
                <a:uLnTx/>
                <a:uFillTx/>
                <a:latin typeface="Open Sans"/>
                <a:ea typeface="+mn-ea"/>
                <a:cs typeface="+mn-cs"/>
              </a:rPr>
              <a:t>or even a friend and they will boost me if they have. </a:t>
            </a:r>
            <a:r>
              <a:rPr kumimoji="0" lang="en-US" sz="1400" b="1" i="1" u="none" strike="noStrike" kern="1200" cap="none" spc="0" normalizeH="0" baseline="0" noProof="0" dirty="0">
                <a:ln>
                  <a:noFill/>
                </a:ln>
                <a:solidFill>
                  <a:prstClr val="black"/>
                </a:solidFill>
                <a:effectLst/>
                <a:uLnTx/>
                <a:uFillTx/>
                <a:latin typeface="Open Sans"/>
                <a:ea typeface="+mn-ea"/>
                <a:cs typeface="+mn-cs"/>
              </a:rPr>
              <a:t>And my hero now is my Mum because she is the one who introduced me here, taught me the way to go and even still supporting me whenever possible.</a:t>
            </a:r>
            <a:endParaRPr kumimoji="0" lang="en-ZA" sz="1400" b="1"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79183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4838732"/>
            <a:ext cx="12117344" cy="19529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58954"/>
            <a:ext cx="12117344" cy="1960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BDEA6E07-5900-41C1-92A8-01C867C9A1D0}"/>
              </a:ext>
            </a:extLst>
          </p:cNvPr>
          <p:cNvSpPr/>
          <p:nvPr/>
        </p:nvSpPr>
        <p:spPr>
          <a:xfrm>
            <a:off x="8481157" y="2540183"/>
            <a:ext cx="3591599" cy="1441654"/>
          </a:xfrm>
          <a:prstGeom prst="wedgeRoundRectCallout">
            <a:avLst>
              <a:gd name="adj1" fmla="val -10063"/>
              <a:gd name="adj2" fmla="val 7248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9093A4C7-3507-4CA1-A2AA-198ABA7E68A2}"/>
              </a:ext>
            </a:extLst>
          </p:cNvPr>
          <p:cNvSpPr txBox="1"/>
          <p:nvPr/>
        </p:nvSpPr>
        <p:spPr>
          <a:xfrm>
            <a:off x="8563400" y="2570794"/>
            <a:ext cx="353917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It has not helped a lot in the business. </a:t>
            </a:r>
            <a:r>
              <a:rPr kumimoji="0" lang="en-US" sz="1600" b="0" i="1" u="none" strike="noStrike" kern="1200" cap="none" spc="0" normalizeH="0" baseline="0" noProof="0" dirty="0">
                <a:ln>
                  <a:noFill/>
                </a:ln>
                <a:solidFill>
                  <a:prstClr val="black"/>
                </a:solidFill>
                <a:effectLst/>
                <a:uLnTx/>
                <a:uFillTx/>
                <a:latin typeface="Open Sans"/>
                <a:ea typeface="+mn-ea"/>
                <a:cs typeface="+mn-cs"/>
              </a:rPr>
              <a:t>Equity and KCB have contributed just a little. </a:t>
            </a:r>
            <a:r>
              <a:rPr kumimoji="0" lang="en-US" sz="1600" b="1" i="1" u="none" strike="noStrike" kern="1200" cap="none" spc="0" normalizeH="0" baseline="0" noProof="0" dirty="0">
                <a:ln>
                  <a:noFill/>
                </a:ln>
                <a:solidFill>
                  <a:prstClr val="black"/>
                </a:solidFill>
                <a:effectLst/>
                <a:uLnTx/>
                <a:uFillTx/>
                <a:latin typeface="Open Sans"/>
                <a:ea typeface="+mn-ea"/>
                <a:cs typeface="+mn-cs"/>
              </a:rPr>
              <a:t>I use to save with them but they gave me a soft loan but it was a small amount</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5" name="Speech Bubble: Rectangle with Corners Rounded 4">
            <a:extLst>
              <a:ext uri="{FF2B5EF4-FFF2-40B4-BE49-F238E27FC236}">
                <a16:creationId xmlns:a16="http://schemas.microsoft.com/office/drawing/2014/main" xmlns="" id="{8022C564-AED4-4C68-9FB4-2B5435989803}"/>
              </a:ext>
            </a:extLst>
          </p:cNvPr>
          <p:cNvSpPr/>
          <p:nvPr/>
        </p:nvSpPr>
        <p:spPr>
          <a:xfrm>
            <a:off x="4193028" y="2735341"/>
            <a:ext cx="2744886" cy="1274021"/>
          </a:xfrm>
          <a:prstGeom prst="wedgeRoundRectCallout">
            <a:avLst>
              <a:gd name="adj1" fmla="val -42152"/>
              <a:gd name="adj2" fmla="val 7248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 name="TextBox 5">
            <a:extLst>
              <a:ext uri="{FF2B5EF4-FFF2-40B4-BE49-F238E27FC236}">
                <a16:creationId xmlns:a16="http://schemas.microsoft.com/office/drawing/2014/main" xmlns="" id="{B154B008-F525-49DC-B9AC-80A196EEC7EE}"/>
              </a:ext>
            </a:extLst>
          </p:cNvPr>
          <p:cNvSpPr txBox="1"/>
          <p:nvPr/>
        </p:nvSpPr>
        <p:spPr>
          <a:xfrm>
            <a:off x="4300703" y="2817015"/>
            <a:ext cx="271783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I am very close to them because this where my savings are for present and future plans</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12" name="Speech Bubble: Rectangle with Corners Rounded 11">
            <a:extLst>
              <a:ext uri="{FF2B5EF4-FFF2-40B4-BE49-F238E27FC236}">
                <a16:creationId xmlns:a16="http://schemas.microsoft.com/office/drawing/2014/main" xmlns="" id="{66164218-6E54-4AA9-A834-57FB464D4360}"/>
              </a:ext>
            </a:extLst>
          </p:cNvPr>
          <p:cNvSpPr/>
          <p:nvPr/>
        </p:nvSpPr>
        <p:spPr>
          <a:xfrm>
            <a:off x="8627121" y="5123276"/>
            <a:ext cx="2785554" cy="1309581"/>
          </a:xfrm>
          <a:prstGeom prst="wedgeRoundRectCallout">
            <a:avLst>
              <a:gd name="adj1" fmla="val 45641"/>
              <a:gd name="adj2" fmla="val -7106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9DEB6DA3-50A5-49A7-B944-3AFB77AC0EB3}"/>
              </a:ext>
            </a:extLst>
          </p:cNvPr>
          <p:cNvSpPr txBox="1"/>
          <p:nvPr/>
        </p:nvSpPr>
        <p:spPr>
          <a:xfrm>
            <a:off x="8707746" y="5204950"/>
            <a:ext cx="27855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They have given me money through loans to buy the materials </a:t>
            </a:r>
            <a:r>
              <a:rPr kumimoji="0" lang="en-US" sz="1600" b="0" i="1" u="none" strike="noStrike" kern="1200" cap="none" spc="0" normalizeH="0" baseline="0" noProof="0" dirty="0">
                <a:ln>
                  <a:noFill/>
                </a:ln>
                <a:solidFill>
                  <a:prstClr val="black"/>
                </a:solidFill>
                <a:effectLst/>
                <a:uLnTx/>
                <a:uFillTx/>
                <a:latin typeface="Open Sans"/>
                <a:ea typeface="+mn-ea"/>
                <a:cs typeface="+mn-cs"/>
              </a:rPr>
              <a:t>and that way I keep my work going on</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16" name="Speech Bubble: Rectangle with Corners Rounded 15">
            <a:extLst>
              <a:ext uri="{FF2B5EF4-FFF2-40B4-BE49-F238E27FC236}">
                <a16:creationId xmlns:a16="http://schemas.microsoft.com/office/drawing/2014/main" xmlns="" id="{77ADBFBD-495F-49F4-8B77-AB504867CD29}"/>
              </a:ext>
            </a:extLst>
          </p:cNvPr>
          <p:cNvSpPr/>
          <p:nvPr/>
        </p:nvSpPr>
        <p:spPr>
          <a:xfrm>
            <a:off x="3188662" y="5212292"/>
            <a:ext cx="2785554" cy="1309581"/>
          </a:xfrm>
          <a:prstGeom prst="wedgeRoundRectCallout">
            <a:avLst>
              <a:gd name="adj1" fmla="val -59335"/>
              <a:gd name="adj2" fmla="val -7106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8" name="TextBox 17">
            <a:extLst>
              <a:ext uri="{FF2B5EF4-FFF2-40B4-BE49-F238E27FC236}">
                <a16:creationId xmlns:a16="http://schemas.microsoft.com/office/drawing/2014/main" xmlns="" id="{737DF411-2FD5-4308-B81C-F60CFE6E1843}"/>
              </a:ext>
            </a:extLst>
          </p:cNvPr>
          <p:cNvSpPr txBox="1"/>
          <p:nvPr/>
        </p:nvSpPr>
        <p:spPr>
          <a:xfrm>
            <a:off x="3269287" y="5293966"/>
            <a:ext cx="2785554"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They have given me money through loans to buy the materials </a:t>
            </a:r>
            <a:r>
              <a:rPr kumimoji="0" lang="en-US" sz="1600" b="0" i="1" u="none" strike="noStrike" kern="1200" cap="none" spc="0" normalizeH="0" baseline="0" noProof="0" dirty="0">
                <a:ln>
                  <a:noFill/>
                </a:ln>
                <a:solidFill>
                  <a:prstClr val="black"/>
                </a:solidFill>
                <a:effectLst/>
                <a:uLnTx/>
                <a:uFillTx/>
                <a:latin typeface="Open Sans"/>
                <a:ea typeface="+mn-ea"/>
                <a:cs typeface="+mn-cs"/>
              </a:rPr>
              <a:t>and that way I keep my work going on</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461335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87753" y="5229490"/>
            <a:ext cx="12117344" cy="158196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58954"/>
            <a:ext cx="12117344" cy="234725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856F0AC9-2752-417C-A797-CD725AB6A1E3}"/>
              </a:ext>
            </a:extLst>
          </p:cNvPr>
          <p:cNvSpPr/>
          <p:nvPr/>
        </p:nvSpPr>
        <p:spPr>
          <a:xfrm>
            <a:off x="1577232" y="3144879"/>
            <a:ext cx="2867796" cy="1269193"/>
          </a:xfrm>
          <a:prstGeom prst="wedgeRoundRectCallout">
            <a:avLst>
              <a:gd name="adj1" fmla="val 40511"/>
              <a:gd name="adj2" fmla="val 7590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C8D137FD-B1C6-45C2-901B-658388D02D60}"/>
              </a:ext>
            </a:extLst>
          </p:cNvPr>
          <p:cNvSpPr txBox="1"/>
          <p:nvPr/>
        </p:nvSpPr>
        <p:spPr>
          <a:xfrm>
            <a:off x="1612619" y="3216458"/>
            <a:ext cx="283240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Through the savings and loans from my Chama I have been able to boast my business whenever need be</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05C1B245-E131-4551-BC86-A900BA01C193}"/>
              </a:ext>
            </a:extLst>
          </p:cNvPr>
          <p:cNvSpPr/>
          <p:nvPr/>
        </p:nvSpPr>
        <p:spPr>
          <a:xfrm>
            <a:off x="8172431" y="5430347"/>
            <a:ext cx="2975994" cy="1334485"/>
          </a:xfrm>
          <a:prstGeom prst="wedgeRoundRectCallout">
            <a:avLst>
              <a:gd name="adj1" fmla="val 48639"/>
              <a:gd name="adj2" fmla="val -7490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DB0A1991-8E44-4DA3-8119-4537A51A22F2}"/>
              </a:ext>
            </a:extLst>
          </p:cNvPr>
          <p:cNvSpPr txBox="1"/>
          <p:nvPr/>
        </p:nvSpPr>
        <p:spPr>
          <a:xfrm>
            <a:off x="8311673" y="5464706"/>
            <a:ext cx="283240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Money from chamas boost my business </a:t>
            </a:r>
            <a:r>
              <a:rPr kumimoji="0" lang="en-US" sz="1600" b="0" i="1" u="none" strike="noStrike" kern="1200" cap="none" spc="0" normalizeH="0" baseline="0" noProof="0" dirty="0">
                <a:ln>
                  <a:noFill/>
                </a:ln>
                <a:solidFill>
                  <a:prstClr val="black"/>
                </a:solidFill>
                <a:effectLst/>
                <a:uLnTx/>
                <a:uFillTx/>
                <a:latin typeface="Open Sans"/>
                <a:ea typeface="+mn-ea"/>
                <a:cs typeface="+mn-cs"/>
              </a:rPr>
              <a:t>in a way. Once I get the money I use it to buy some little things which I do not have at that time</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Speech Bubble: Rectangle with Corners Rounded 5">
            <a:extLst>
              <a:ext uri="{FF2B5EF4-FFF2-40B4-BE49-F238E27FC236}">
                <a16:creationId xmlns:a16="http://schemas.microsoft.com/office/drawing/2014/main" xmlns="" id="{D7487FC7-E122-40D1-BFE4-924BC400B707}"/>
              </a:ext>
            </a:extLst>
          </p:cNvPr>
          <p:cNvSpPr/>
          <p:nvPr/>
        </p:nvSpPr>
        <p:spPr>
          <a:xfrm>
            <a:off x="5846035" y="2953530"/>
            <a:ext cx="3915061" cy="1409102"/>
          </a:xfrm>
          <a:prstGeom prst="wedgeRoundRectCallout">
            <a:avLst>
              <a:gd name="adj1" fmla="val 46283"/>
              <a:gd name="adj2" fmla="val 76907"/>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xmlns="" id="{4E5ACB54-A31E-4655-AA70-6CB201DFE6B2}"/>
              </a:ext>
            </a:extLst>
          </p:cNvPr>
          <p:cNvSpPr txBox="1"/>
          <p:nvPr/>
        </p:nvSpPr>
        <p:spPr>
          <a:xfrm>
            <a:off x="5988028" y="2994549"/>
            <a:ext cx="36124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 I am just in one Chama and </a:t>
            </a:r>
            <a:r>
              <a:rPr kumimoji="0" lang="en-US" sz="1600" b="1" i="1" u="none" strike="noStrike" kern="1200" cap="none" spc="0" normalizeH="0" baseline="0" noProof="0" dirty="0">
                <a:ln>
                  <a:noFill/>
                </a:ln>
                <a:solidFill>
                  <a:prstClr val="black"/>
                </a:solidFill>
                <a:effectLst/>
                <a:uLnTx/>
                <a:uFillTx/>
                <a:latin typeface="Open Sans"/>
                <a:ea typeface="+mn-ea"/>
                <a:cs typeface="+mn-cs"/>
              </a:rPr>
              <a:t>let’s say I need money like 20,000 I can get it, but for you to get money again it will take like a year. So is like 20,000 in a year – it’s too little</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2278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5617033"/>
            <a:ext cx="12117344" cy="121279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87528"/>
            <a:ext cx="12117344" cy="267873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FEF7CFD8-18D2-4358-B23E-BCBB15B17961}"/>
              </a:ext>
            </a:extLst>
          </p:cNvPr>
          <p:cNvSpPr/>
          <p:nvPr/>
        </p:nvSpPr>
        <p:spPr>
          <a:xfrm>
            <a:off x="2190697" y="5855845"/>
            <a:ext cx="4019108" cy="848997"/>
          </a:xfrm>
          <a:prstGeom prst="wedgeRoundRectCallout">
            <a:avLst>
              <a:gd name="adj1" fmla="val 42183"/>
              <a:gd name="adj2" fmla="val -6956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3E4BD996-A0D4-46BB-B43D-510B8A83A507}"/>
              </a:ext>
            </a:extLst>
          </p:cNvPr>
          <p:cNvSpPr txBox="1"/>
          <p:nvPr/>
        </p:nvSpPr>
        <p:spPr>
          <a:xfrm>
            <a:off x="2341522" y="5855845"/>
            <a:ext cx="35527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They are important because </a:t>
            </a:r>
            <a:r>
              <a:rPr kumimoji="0" lang="en-US" sz="1600" b="1" i="1" u="none" strike="noStrike" kern="1200" cap="none" spc="0" normalizeH="0" baseline="0" noProof="0" dirty="0">
                <a:ln>
                  <a:noFill/>
                </a:ln>
                <a:solidFill>
                  <a:prstClr val="black"/>
                </a:solidFill>
                <a:effectLst/>
                <a:uLnTx/>
                <a:uFillTx/>
                <a:latin typeface="Open Sans"/>
                <a:ea typeface="+mn-ea"/>
                <a:cs typeface="+mn-cs"/>
              </a:rPr>
              <a:t>anytime I get stuck, I can borrow from them and boost the business</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230AE9D4-CFF6-49C1-BEDC-DF1DA60EB33F}"/>
              </a:ext>
            </a:extLst>
          </p:cNvPr>
          <p:cNvSpPr/>
          <p:nvPr/>
        </p:nvSpPr>
        <p:spPr>
          <a:xfrm>
            <a:off x="1779619" y="2690995"/>
            <a:ext cx="4316381" cy="1799008"/>
          </a:xfrm>
          <a:prstGeom prst="wedgeRoundRectCallout">
            <a:avLst>
              <a:gd name="adj1" fmla="val 44287"/>
              <a:gd name="adj2" fmla="val 86513"/>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02718F30-1318-47D1-9E44-D4008948309D}"/>
              </a:ext>
            </a:extLst>
          </p:cNvPr>
          <p:cNvSpPr txBox="1"/>
          <p:nvPr/>
        </p:nvSpPr>
        <p:spPr>
          <a:xfrm>
            <a:off x="1816742" y="2753221"/>
            <a:ext cx="4242134"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 save everyday and I feel like I have employed myself.  If I decide to be saving 500shs a day they will be coming for it every day. </a:t>
            </a:r>
            <a:r>
              <a:rPr kumimoji="0" lang="en-US" sz="1600" b="1" i="1" u="none" strike="noStrike" kern="1200" cap="none" spc="0" normalizeH="0" baseline="0" noProof="0" dirty="0">
                <a:ln>
                  <a:noFill/>
                </a:ln>
                <a:solidFill>
                  <a:prstClr val="black"/>
                </a:solidFill>
                <a:effectLst/>
                <a:uLnTx/>
                <a:uFillTx/>
                <a:latin typeface="Open Sans"/>
                <a:ea typeface="+mn-ea"/>
                <a:cs typeface="+mn-cs"/>
              </a:rPr>
              <a:t>If I decide I need a loan I will be able to get it from them. If I decide I need some money from them even today they will give me</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12" name="Speech Bubble: Rectangle with Corners Rounded 11">
            <a:extLst>
              <a:ext uri="{FF2B5EF4-FFF2-40B4-BE49-F238E27FC236}">
                <a16:creationId xmlns:a16="http://schemas.microsoft.com/office/drawing/2014/main" xmlns="" id="{B1B1E4F8-0BCB-4CB7-BAA7-764258A652F5}"/>
              </a:ext>
            </a:extLst>
          </p:cNvPr>
          <p:cNvSpPr/>
          <p:nvPr/>
        </p:nvSpPr>
        <p:spPr>
          <a:xfrm>
            <a:off x="7200901" y="2555880"/>
            <a:ext cx="4819692" cy="1997070"/>
          </a:xfrm>
          <a:prstGeom prst="wedgeRoundRectCallout">
            <a:avLst>
              <a:gd name="adj1" fmla="val -6191"/>
              <a:gd name="adj2" fmla="val 761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F122EC3B-37CF-4E9A-8E9B-C765DA93FF43}"/>
              </a:ext>
            </a:extLst>
          </p:cNvPr>
          <p:cNvSpPr txBox="1"/>
          <p:nvPr/>
        </p:nvSpPr>
        <p:spPr>
          <a:xfrm>
            <a:off x="7355962" y="2666482"/>
            <a:ext cx="460893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Open Sans"/>
                <a:ea typeface="+mn-ea"/>
                <a:cs typeface="+mn-cs"/>
              </a:rPr>
              <a:t>The loan that they gave us back then has enabled us to do a lot and to grow in this sector of business</a:t>
            </a:r>
            <a:r>
              <a:rPr kumimoji="0" lang="en-ZA" sz="1600" b="0" i="0" u="none" strike="noStrike" kern="1200" cap="none" spc="0" normalizeH="0" baseline="0" noProof="0" dirty="0">
                <a:ln>
                  <a:noFill/>
                </a:ln>
                <a:solidFill>
                  <a:prstClr val="black"/>
                </a:solidFill>
                <a:effectLst/>
                <a:uLnTx/>
                <a:uFillTx/>
                <a:latin typeface="Open Sans"/>
                <a:ea typeface="+mn-ea"/>
                <a:cs typeface="+mn-cs"/>
              </a:rPr>
              <a:t>…</a:t>
            </a:r>
            <a:r>
              <a:rPr kumimoji="0" lang="en-US" sz="1600" b="0" i="0" u="none" strike="noStrike" kern="1200" cap="none" spc="0" normalizeH="0" baseline="0" noProof="0" dirty="0">
                <a:ln>
                  <a:noFill/>
                </a:ln>
                <a:solidFill>
                  <a:prstClr val="black"/>
                </a:solidFill>
                <a:effectLst/>
                <a:uLnTx/>
                <a:uFillTx/>
                <a:latin typeface="Open Sans"/>
                <a:ea typeface="+mn-ea"/>
                <a:cs typeface="+mn-cs"/>
              </a:rPr>
              <a:t>through it </a:t>
            </a:r>
            <a:r>
              <a:rPr kumimoji="0" lang="en-US" sz="1600" b="1" i="0" u="none" strike="noStrike" kern="1200" cap="none" spc="0" normalizeH="0" baseline="0" noProof="0" dirty="0">
                <a:ln>
                  <a:noFill/>
                </a:ln>
                <a:solidFill>
                  <a:prstClr val="black"/>
                </a:solidFill>
                <a:effectLst/>
                <a:uLnTx/>
                <a:uFillTx/>
                <a:latin typeface="Open Sans"/>
                <a:ea typeface="+mn-ea"/>
                <a:cs typeface="+mn-cs"/>
              </a:rPr>
              <a:t>we expanded our business by adding the stock </a:t>
            </a:r>
            <a:r>
              <a:rPr kumimoji="0" lang="en-US" sz="1600" b="0" i="0" u="none" strike="noStrike" kern="1200" cap="none" spc="0" normalizeH="0" baseline="0" noProof="0" dirty="0">
                <a:ln>
                  <a:noFill/>
                </a:ln>
                <a:solidFill>
                  <a:prstClr val="black"/>
                </a:solidFill>
                <a:effectLst/>
                <a:uLnTx/>
                <a:uFillTx/>
                <a:latin typeface="Open Sans"/>
                <a:ea typeface="+mn-ea"/>
                <a:cs typeface="+mn-cs"/>
              </a:rPr>
              <a:t>and also contributed to the shop where my mom is currently working at. So it has contributed a lot and we have benefited so much in this Sacco</a:t>
            </a:r>
            <a:endParaRPr kumimoji="0" lang="en-ZA" sz="1600" b="0"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76221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5998164"/>
            <a:ext cx="12117344" cy="756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78003"/>
            <a:ext cx="12117344" cy="310462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5A5AC3D4-0293-4E38-935F-046F5F30C974}"/>
              </a:ext>
            </a:extLst>
          </p:cNvPr>
          <p:cNvSpPr/>
          <p:nvPr/>
        </p:nvSpPr>
        <p:spPr>
          <a:xfrm>
            <a:off x="1630777" y="3115285"/>
            <a:ext cx="2886739" cy="1562949"/>
          </a:xfrm>
          <a:prstGeom prst="wedgeRoundRectCallout">
            <a:avLst>
              <a:gd name="adj1" fmla="val -18138"/>
              <a:gd name="adj2" fmla="val 96043"/>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69DE5EB-FD66-4F4A-B124-4E3F87813AD0}"/>
              </a:ext>
            </a:extLst>
          </p:cNvPr>
          <p:cNvSpPr txBox="1"/>
          <p:nvPr/>
        </p:nvSpPr>
        <p:spPr>
          <a:xfrm>
            <a:off x="1690116" y="3191509"/>
            <a:ext cx="278171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It has </a:t>
            </a:r>
            <a:r>
              <a:rPr kumimoji="0" lang="en-US" sz="1600" b="1" i="1" u="none" strike="noStrike" kern="1200" cap="none" spc="0" normalizeH="0" baseline="0" noProof="0" dirty="0">
                <a:ln>
                  <a:noFill/>
                </a:ln>
                <a:solidFill>
                  <a:prstClr val="black"/>
                </a:solidFill>
                <a:effectLst/>
                <a:uLnTx/>
                <a:uFillTx/>
                <a:latin typeface="Open Sans"/>
                <a:ea typeface="+mn-ea"/>
                <a:cs typeface="+mn-cs"/>
              </a:rPr>
              <a:t>helped in welfare </a:t>
            </a:r>
            <a:r>
              <a:rPr kumimoji="0" lang="en-US" sz="1600" b="0" i="1" u="none" strike="noStrike" kern="1200" cap="none" spc="0" normalizeH="0" baseline="0" noProof="0" dirty="0">
                <a:ln>
                  <a:noFill/>
                </a:ln>
                <a:solidFill>
                  <a:prstClr val="black"/>
                </a:solidFill>
                <a:effectLst/>
                <a:uLnTx/>
                <a:uFillTx/>
                <a:latin typeface="Open Sans"/>
                <a:ea typeface="+mn-ea"/>
                <a:cs typeface="+mn-cs"/>
              </a:rPr>
              <a:t>and the association has </a:t>
            </a:r>
            <a:r>
              <a:rPr kumimoji="0" lang="en-US" sz="1600" b="1" i="1" u="none" strike="noStrike" kern="1200" cap="none" spc="0" normalizeH="0" baseline="0" noProof="0" dirty="0">
                <a:ln>
                  <a:noFill/>
                </a:ln>
                <a:solidFill>
                  <a:prstClr val="black"/>
                </a:solidFill>
                <a:effectLst/>
                <a:uLnTx/>
                <a:uFillTx/>
                <a:latin typeface="Open Sans"/>
                <a:ea typeface="+mn-ea"/>
                <a:cs typeface="+mn-cs"/>
              </a:rPr>
              <a:t>ensured that there is security and have protected businesses </a:t>
            </a:r>
            <a:r>
              <a:rPr kumimoji="0" lang="en-US" sz="1600" b="0" i="1" u="none" strike="noStrike" kern="1200" cap="none" spc="0" normalizeH="0" baseline="0" noProof="0" dirty="0">
                <a:ln>
                  <a:noFill/>
                </a:ln>
                <a:solidFill>
                  <a:prstClr val="black"/>
                </a:solidFill>
                <a:effectLst/>
                <a:uLnTx/>
                <a:uFillTx/>
                <a:latin typeface="Open Sans"/>
                <a:ea typeface="+mn-ea"/>
                <a:cs typeface="+mn-cs"/>
              </a:rPr>
              <a:t>operating within this area</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0602C67E-7F05-4A97-A951-D8AD67943B66}"/>
              </a:ext>
            </a:extLst>
          </p:cNvPr>
          <p:cNvSpPr/>
          <p:nvPr/>
        </p:nvSpPr>
        <p:spPr>
          <a:xfrm>
            <a:off x="4939393" y="2623849"/>
            <a:ext cx="3318781" cy="2054385"/>
          </a:xfrm>
          <a:prstGeom prst="wedgeRoundRectCallout">
            <a:avLst>
              <a:gd name="adj1" fmla="val -59770"/>
              <a:gd name="adj2" fmla="val 9537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E71C8BE4-8089-4710-9155-AD8BB01A8C8B}"/>
              </a:ext>
            </a:extLst>
          </p:cNvPr>
          <p:cNvSpPr txBox="1"/>
          <p:nvPr/>
        </p:nvSpPr>
        <p:spPr>
          <a:xfrm>
            <a:off x="5011881" y="2772153"/>
            <a:ext cx="311528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 am very close to them because this is about our wellbeing as businesspeople and through this association </a:t>
            </a:r>
            <a:r>
              <a:rPr kumimoji="0" lang="en-US" sz="1600" b="1" i="1" u="none" strike="noStrike" kern="1200" cap="none" spc="0" normalizeH="0" baseline="0" noProof="0" dirty="0">
                <a:ln>
                  <a:noFill/>
                </a:ln>
                <a:solidFill>
                  <a:prstClr val="black"/>
                </a:solidFill>
                <a:effectLst/>
                <a:uLnTx/>
                <a:uFillTx/>
                <a:latin typeface="Open Sans"/>
                <a:ea typeface="+mn-ea"/>
                <a:cs typeface="+mn-cs"/>
              </a:rPr>
              <a:t>we are able to support one another and also ensure our businesses are well secured</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Speech Bubble: Rectangle with Corners Rounded 5">
            <a:extLst>
              <a:ext uri="{FF2B5EF4-FFF2-40B4-BE49-F238E27FC236}">
                <a16:creationId xmlns:a16="http://schemas.microsoft.com/office/drawing/2014/main" xmlns="" id="{94528D89-CD28-41FD-AB42-1404EA9A54E6}"/>
              </a:ext>
            </a:extLst>
          </p:cNvPr>
          <p:cNvSpPr/>
          <p:nvPr/>
        </p:nvSpPr>
        <p:spPr>
          <a:xfrm>
            <a:off x="8680051" y="2568377"/>
            <a:ext cx="3318781" cy="2489397"/>
          </a:xfrm>
          <a:prstGeom prst="wedgeRoundRectCallout">
            <a:avLst>
              <a:gd name="adj1" fmla="val -24182"/>
              <a:gd name="adj2" fmla="val 6850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2" name="TextBox 11">
            <a:extLst>
              <a:ext uri="{FF2B5EF4-FFF2-40B4-BE49-F238E27FC236}">
                <a16:creationId xmlns:a16="http://schemas.microsoft.com/office/drawing/2014/main" xmlns="" id="{52A2A2FD-3ABA-44E1-AAF4-0F5BE21B9DB4}"/>
              </a:ext>
            </a:extLst>
          </p:cNvPr>
          <p:cNvSpPr txBox="1"/>
          <p:nvPr/>
        </p:nvSpPr>
        <p:spPr>
          <a:xfrm>
            <a:off x="8807257" y="2657600"/>
            <a:ext cx="311528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They’ve contributed just a little, even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their absence can’t affect my business </a:t>
            </a:r>
            <a:r>
              <a:rPr kumimoji="0" lang="en-US" sz="1600" b="0" i="1" u="none" strike="noStrike" kern="1200" cap="none" spc="0" normalizeH="0" baseline="0" noProof="0" dirty="0">
                <a:ln>
                  <a:noFill/>
                </a:ln>
                <a:solidFill>
                  <a:prstClr val="black"/>
                </a:solidFill>
                <a:effectLst/>
                <a:uLnTx/>
                <a:uFillTx/>
                <a:latin typeface="Open Sans"/>
                <a:ea typeface="+mn-ea"/>
                <a:cs typeface="+mn-cs"/>
              </a:rPr>
              <a:t>so I haven’t seen their contribution that much,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 market is clean at times even the lights go off for a week but we are still there surviving </a:t>
            </a:r>
            <a:r>
              <a:rPr kumimoji="0" lang="en-US" sz="1600" b="0" i="1" u="none" strike="noStrike" kern="1200" cap="none" spc="0" normalizeH="0" baseline="0" noProof="0" dirty="0">
                <a:ln>
                  <a:noFill/>
                </a:ln>
                <a:solidFill>
                  <a:prstClr val="black"/>
                </a:solidFill>
                <a:effectLst/>
                <a:uLnTx/>
                <a:uFillTx/>
                <a:latin typeface="Open Sans"/>
                <a:ea typeface="+mn-ea"/>
                <a:cs typeface="+mn-cs"/>
              </a:rPr>
              <a:t>with our businesses so I don’t see much of their importance</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6263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AB9A3C16-265D-48ED-989B-60B0961F07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097" y="45979"/>
            <a:ext cx="6559662" cy="6858000"/>
          </a:xfrm>
          <a:prstGeom prst="rect">
            <a:avLst/>
          </a:prstGeom>
        </p:spPr>
      </p:pic>
      <p:sp>
        <p:nvSpPr>
          <p:cNvPr id="6" name="Rectangle 5">
            <a:extLst>
              <a:ext uri="{FF2B5EF4-FFF2-40B4-BE49-F238E27FC236}">
                <a16:creationId xmlns:a16="http://schemas.microsoft.com/office/drawing/2014/main" xmlns="" id="{33682147-5385-4CF7-872C-8E5978C53B1D}"/>
              </a:ext>
            </a:extLst>
          </p:cNvPr>
          <p:cNvSpPr/>
          <p:nvPr/>
        </p:nvSpPr>
        <p:spPr>
          <a:xfrm>
            <a:off x="-11546" y="-1"/>
            <a:ext cx="7135090" cy="400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xmlns="" id="{56E3CF0A-0B1D-4752-A640-8494907F9B3A}"/>
              </a:ext>
            </a:extLst>
          </p:cNvPr>
          <p:cNvSpPr txBox="1"/>
          <p:nvPr/>
        </p:nvSpPr>
        <p:spPr>
          <a:xfrm>
            <a:off x="405270" y="925416"/>
            <a:ext cx="15017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Very close</a:t>
            </a:r>
          </a:p>
        </p:txBody>
      </p:sp>
      <p:sp>
        <p:nvSpPr>
          <p:cNvPr id="3" name="TextBox 2">
            <a:extLst>
              <a:ext uri="{FF2B5EF4-FFF2-40B4-BE49-F238E27FC236}">
                <a16:creationId xmlns:a16="http://schemas.microsoft.com/office/drawing/2014/main" xmlns="" id="{B2C2002B-F47C-4E83-A2C2-AE14EDBFB939}"/>
              </a:ext>
            </a:extLst>
          </p:cNvPr>
          <p:cNvSpPr txBox="1"/>
          <p:nvPr/>
        </p:nvSpPr>
        <p:spPr>
          <a:xfrm>
            <a:off x="2318638" y="626113"/>
            <a:ext cx="1761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9C29">
                    <a:lumMod val="75000"/>
                  </a:srgbClr>
                </a:solidFill>
                <a:effectLst/>
                <a:uLnTx/>
                <a:uFillTx/>
                <a:latin typeface="Open Sans"/>
                <a:ea typeface="+mn-ea"/>
                <a:cs typeface="+mn-cs"/>
              </a:rPr>
              <a:t>Moderately close</a:t>
            </a:r>
          </a:p>
        </p:txBody>
      </p:sp>
      <p:sp>
        <p:nvSpPr>
          <p:cNvPr id="4" name="TextBox 3">
            <a:extLst>
              <a:ext uri="{FF2B5EF4-FFF2-40B4-BE49-F238E27FC236}">
                <a16:creationId xmlns:a16="http://schemas.microsoft.com/office/drawing/2014/main" xmlns="" id="{DE774E0D-9FC5-49FF-90D7-EFD800AEAD6D}"/>
              </a:ext>
            </a:extLst>
          </p:cNvPr>
          <p:cNvSpPr txBox="1"/>
          <p:nvPr/>
        </p:nvSpPr>
        <p:spPr>
          <a:xfrm>
            <a:off x="4104823" y="534654"/>
            <a:ext cx="17619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8B0E3A"/>
                </a:solidFill>
                <a:effectLst/>
                <a:uLnTx/>
                <a:uFillTx/>
                <a:latin typeface="Open Sans"/>
                <a:ea typeface="+mn-ea"/>
                <a:cs typeface="+mn-cs"/>
              </a:rPr>
              <a:t>Not close</a:t>
            </a:r>
          </a:p>
        </p:txBody>
      </p:sp>
      <p:sp>
        <p:nvSpPr>
          <p:cNvPr id="20" name="TextBox 19">
            <a:extLst>
              <a:ext uri="{FF2B5EF4-FFF2-40B4-BE49-F238E27FC236}">
                <a16:creationId xmlns:a16="http://schemas.microsoft.com/office/drawing/2014/main" xmlns="" id="{240890FA-0BB4-42F0-A8B0-7EA7427769DC}"/>
              </a:ext>
            </a:extLst>
          </p:cNvPr>
          <p:cNvSpPr txBox="1"/>
          <p:nvPr/>
        </p:nvSpPr>
        <p:spPr>
          <a:xfrm>
            <a:off x="1312285" y="1543375"/>
            <a:ext cx="12074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Cross-border</a:t>
            </a:r>
            <a:r>
              <a:rPr kumimoji="0" lang="en-ZA" sz="1200" b="0" i="0" u="none" strike="noStrike" kern="1200" cap="none" spc="0" normalizeH="0" noProof="0" dirty="0">
                <a:ln>
                  <a:noFill/>
                </a:ln>
                <a:solidFill>
                  <a:prstClr val="black"/>
                </a:solidFill>
                <a:effectLst/>
                <a:uLnTx/>
                <a:uFillTx/>
                <a:latin typeface="Open Sans"/>
                <a:ea typeface="+mn-ea"/>
                <a:cs typeface="+mn-cs"/>
              </a:rPr>
              <a:t> relationships</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1C66B553-916D-4263-995C-4B0387775F3D}"/>
              </a:ext>
            </a:extLst>
          </p:cNvPr>
          <p:cNvSpPr txBox="1"/>
          <p:nvPr/>
        </p:nvSpPr>
        <p:spPr>
          <a:xfrm>
            <a:off x="-4818" y="8809"/>
            <a:ext cx="6967594" cy="400110"/>
          </a:xfrm>
          <a:prstGeom prst="rect">
            <a:avLst/>
          </a:prstGeom>
          <a:noFill/>
        </p:spPr>
        <p:txBody>
          <a:bodyPr wrap="square" rtlCol="0">
            <a:spAutoFit/>
          </a:bodyPr>
          <a:lstStyle/>
          <a:p>
            <a:r>
              <a:rPr lang="en-ZA" sz="2000" b="1" dirty="0">
                <a:solidFill>
                  <a:schemeClr val="bg1"/>
                </a:solidFill>
              </a:rPr>
              <a:t>MSE NETWORK MAPPING DEEP DIVE - METHODOLOGY</a:t>
            </a:r>
          </a:p>
        </p:txBody>
      </p:sp>
      <p:sp>
        <p:nvSpPr>
          <p:cNvPr id="55" name="Oval 54">
            <a:extLst>
              <a:ext uri="{FF2B5EF4-FFF2-40B4-BE49-F238E27FC236}">
                <a16:creationId xmlns:a16="http://schemas.microsoft.com/office/drawing/2014/main" xmlns="" id="{F9B54985-B3A4-40D4-88E5-197F44D48151}"/>
              </a:ext>
            </a:extLst>
          </p:cNvPr>
          <p:cNvSpPr/>
          <p:nvPr/>
        </p:nvSpPr>
        <p:spPr>
          <a:xfrm>
            <a:off x="3030001" y="3154156"/>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TextBox 65">
            <a:extLst>
              <a:ext uri="{FF2B5EF4-FFF2-40B4-BE49-F238E27FC236}">
                <a16:creationId xmlns:a16="http://schemas.microsoft.com/office/drawing/2014/main" xmlns="" id="{DEB0230A-5C30-4E1C-A1CE-42F1039C2958}"/>
              </a:ext>
            </a:extLst>
          </p:cNvPr>
          <p:cNvSpPr txBox="1"/>
          <p:nvPr/>
        </p:nvSpPr>
        <p:spPr>
          <a:xfrm>
            <a:off x="2496226" y="2636578"/>
            <a:ext cx="146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a:t>
            </a:r>
            <a:r>
              <a:rPr lang="en-ZA" sz="1200" dirty="0">
                <a:solidFill>
                  <a:prstClr val="black"/>
                </a:solidFill>
                <a:latin typeface="Open Sans"/>
              </a:rPr>
              <a:t>n-based relationship</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3" name="Diamond 12">
            <a:extLst>
              <a:ext uri="{FF2B5EF4-FFF2-40B4-BE49-F238E27FC236}">
                <a16:creationId xmlns:a16="http://schemas.microsoft.com/office/drawing/2014/main" xmlns="" id="{84570657-6DAA-4694-98C6-A333BE5FD0EF}"/>
              </a:ext>
            </a:extLst>
          </p:cNvPr>
          <p:cNvSpPr/>
          <p:nvPr/>
        </p:nvSpPr>
        <p:spPr>
          <a:xfrm>
            <a:off x="2415023" y="1480996"/>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Diamond 13">
            <a:extLst>
              <a:ext uri="{FF2B5EF4-FFF2-40B4-BE49-F238E27FC236}">
                <a16:creationId xmlns:a16="http://schemas.microsoft.com/office/drawing/2014/main" xmlns="" id="{E48B9347-A143-43B4-A687-0EDD7156A3A3}"/>
              </a:ext>
            </a:extLst>
          </p:cNvPr>
          <p:cNvSpPr/>
          <p:nvPr/>
        </p:nvSpPr>
        <p:spPr>
          <a:xfrm>
            <a:off x="2773578" y="1660970"/>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xmlns="" id="{CA741320-E5FA-44DE-BAEE-EC55FBE4D122}"/>
              </a:ext>
            </a:extLst>
          </p:cNvPr>
          <p:cNvSpPr txBox="1"/>
          <p:nvPr/>
        </p:nvSpPr>
        <p:spPr>
          <a:xfrm>
            <a:off x="6849592" y="713170"/>
            <a:ext cx="5202555" cy="4983224"/>
          </a:xfrm>
          <a:prstGeom prst="rect">
            <a:avLst/>
          </a:prstGeom>
          <a:noFill/>
        </p:spPr>
        <p:txBody>
          <a:bodyPr wrap="square" rtlCol="0">
            <a:spAutoFit/>
          </a:bodyPr>
          <a:lstStyle/>
          <a:p>
            <a:pPr marL="285750" indent="-285750">
              <a:lnSpc>
                <a:spcPct val="110000"/>
              </a:lnSpc>
              <a:spcAft>
                <a:spcPts val="600"/>
              </a:spcAft>
              <a:buFont typeface="Arial" panose="020B0604020202020204" pitchFamily="34" charset="0"/>
              <a:buChar char="•"/>
            </a:pPr>
            <a:r>
              <a:rPr lang="en-ZA" sz="1600" dirty="0"/>
              <a:t>The exercise was conducted with six business owners and split into three themes – supply relationships, customer relationships and financial service provider (formal and informal) relationships</a:t>
            </a:r>
          </a:p>
          <a:p>
            <a:pPr marL="285750" indent="-285750">
              <a:lnSpc>
                <a:spcPct val="110000"/>
              </a:lnSpc>
              <a:spcAft>
                <a:spcPts val="600"/>
              </a:spcAft>
              <a:buFont typeface="Arial" panose="020B0604020202020204" pitchFamily="34" charset="0"/>
              <a:buChar char="•"/>
            </a:pPr>
            <a:r>
              <a:rPr lang="en-ZA" sz="1600" dirty="0"/>
              <a:t>Two business owners were interviewed per theme</a:t>
            </a:r>
          </a:p>
          <a:p>
            <a:pPr marL="285750" indent="-285750">
              <a:lnSpc>
                <a:spcPct val="110000"/>
              </a:lnSpc>
              <a:spcAft>
                <a:spcPts val="600"/>
              </a:spcAft>
              <a:buFont typeface="Arial" panose="020B0604020202020204" pitchFamily="34" charset="0"/>
              <a:buChar char="•"/>
            </a:pPr>
            <a:r>
              <a:rPr lang="en-ZA" sz="1600" dirty="0"/>
              <a:t>Respondents were introduced to the exercise and told what the three circles mean – inner circle to outer circle, closest to least closest relationships</a:t>
            </a:r>
          </a:p>
          <a:p>
            <a:pPr marL="285750" indent="-285750">
              <a:lnSpc>
                <a:spcPct val="110000"/>
              </a:lnSpc>
              <a:spcAft>
                <a:spcPts val="600"/>
              </a:spcAft>
              <a:buFont typeface="Arial" panose="020B0604020202020204" pitchFamily="34" charset="0"/>
              <a:buChar char="•"/>
            </a:pPr>
            <a:r>
              <a:rPr lang="en-ZA" sz="1600" dirty="0"/>
              <a:t>Respondents were not prompted on what a “close” or “not close” relationship” is but rather were asked to describe their relationships with these individuals / organisations and then plot them on the map where they think they fit </a:t>
            </a:r>
          </a:p>
          <a:p>
            <a:pPr marL="285750" indent="-285750">
              <a:lnSpc>
                <a:spcPct val="110000"/>
              </a:lnSpc>
              <a:spcAft>
                <a:spcPts val="600"/>
              </a:spcAft>
              <a:buFont typeface="Arial" panose="020B0604020202020204" pitchFamily="34" charset="0"/>
              <a:buChar char="•"/>
            </a:pPr>
            <a:r>
              <a:rPr lang="en-ZA" sz="1600" dirty="0"/>
              <a:t>Each shape represents a single supplier / customer or organisation. The shapes indicate different types of suppliers/ customers (based on location or type), with a key provided at the bottom of the slide</a:t>
            </a:r>
          </a:p>
        </p:txBody>
      </p:sp>
      <p:sp>
        <p:nvSpPr>
          <p:cNvPr id="56" name="Oval 55">
            <a:extLst>
              <a:ext uri="{FF2B5EF4-FFF2-40B4-BE49-F238E27FC236}">
                <a16:creationId xmlns:a16="http://schemas.microsoft.com/office/drawing/2014/main" xmlns="" id="{0AB7AB70-1188-414B-8E94-48F2C17A6904}"/>
              </a:ext>
            </a:extLst>
          </p:cNvPr>
          <p:cNvSpPr/>
          <p:nvPr/>
        </p:nvSpPr>
        <p:spPr>
          <a:xfrm>
            <a:off x="4152522" y="3882620"/>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7" name="TextBox 66">
            <a:extLst>
              <a:ext uri="{FF2B5EF4-FFF2-40B4-BE49-F238E27FC236}">
                <a16:creationId xmlns:a16="http://schemas.microsoft.com/office/drawing/2014/main" xmlns="" id="{28547311-B459-4A66-A3AF-F740B099E2AE}"/>
              </a:ext>
            </a:extLst>
          </p:cNvPr>
          <p:cNvSpPr txBox="1"/>
          <p:nvPr/>
        </p:nvSpPr>
        <p:spPr>
          <a:xfrm>
            <a:off x="3877176" y="3340204"/>
            <a:ext cx="146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a:t>
            </a:r>
            <a:r>
              <a:rPr lang="en-ZA" sz="1200" dirty="0">
                <a:solidFill>
                  <a:prstClr val="black"/>
                </a:solidFill>
                <a:latin typeface="Open Sans"/>
              </a:rPr>
              <a:t>n-based relationships</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69" name="Oval 68">
            <a:extLst>
              <a:ext uri="{FF2B5EF4-FFF2-40B4-BE49-F238E27FC236}">
                <a16:creationId xmlns:a16="http://schemas.microsoft.com/office/drawing/2014/main" xmlns="" id="{5CF9D357-39E5-43E4-82A3-483BF8500DB6}"/>
              </a:ext>
            </a:extLst>
          </p:cNvPr>
          <p:cNvSpPr/>
          <p:nvPr/>
        </p:nvSpPr>
        <p:spPr>
          <a:xfrm>
            <a:off x="4542852" y="4134620"/>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1" name="Oval 70">
            <a:extLst>
              <a:ext uri="{FF2B5EF4-FFF2-40B4-BE49-F238E27FC236}">
                <a16:creationId xmlns:a16="http://schemas.microsoft.com/office/drawing/2014/main" xmlns="" id="{47574397-E01B-461A-9C28-F75F40B0F052}"/>
              </a:ext>
            </a:extLst>
          </p:cNvPr>
          <p:cNvSpPr/>
          <p:nvPr/>
        </p:nvSpPr>
        <p:spPr>
          <a:xfrm>
            <a:off x="4196287" y="4286020"/>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3" name="Oval 72">
            <a:extLst>
              <a:ext uri="{FF2B5EF4-FFF2-40B4-BE49-F238E27FC236}">
                <a16:creationId xmlns:a16="http://schemas.microsoft.com/office/drawing/2014/main" xmlns="" id="{7CE62AD8-EAE9-4C7C-936B-FEC10CE6452F}"/>
              </a:ext>
            </a:extLst>
          </p:cNvPr>
          <p:cNvSpPr/>
          <p:nvPr/>
        </p:nvSpPr>
        <p:spPr>
          <a:xfrm>
            <a:off x="5878281" y="2210019"/>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5" name="Oval 74">
            <a:extLst>
              <a:ext uri="{FF2B5EF4-FFF2-40B4-BE49-F238E27FC236}">
                <a16:creationId xmlns:a16="http://schemas.microsoft.com/office/drawing/2014/main" xmlns="" id="{95612AE7-DF9D-44AC-850F-8D5C47EC00B1}"/>
              </a:ext>
            </a:extLst>
          </p:cNvPr>
          <p:cNvSpPr/>
          <p:nvPr/>
        </p:nvSpPr>
        <p:spPr>
          <a:xfrm>
            <a:off x="5457550" y="2324586"/>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7" name="TextBox 76">
            <a:extLst>
              <a:ext uri="{FF2B5EF4-FFF2-40B4-BE49-F238E27FC236}">
                <a16:creationId xmlns:a16="http://schemas.microsoft.com/office/drawing/2014/main" xmlns="" id="{28AC0B1A-AB8F-49F7-9957-B45CF311A5C4}"/>
              </a:ext>
            </a:extLst>
          </p:cNvPr>
          <p:cNvSpPr txBox="1"/>
          <p:nvPr/>
        </p:nvSpPr>
        <p:spPr>
          <a:xfrm>
            <a:off x="5028112" y="1712051"/>
            <a:ext cx="146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a:t>
            </a:r>
            <a:r>
              <a:rPr lang="en-ZA" sz="1200" dirty="0">
                <a:solidFill>
                  <a:prstClr val="black"/>
                </a:solidFill>
                <a:latin typeface="Open Sans"/>
              </a:rPr>
              <a:t>n-based relationships</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xmlns="" id="{8C5F0DA6-97E3-4D16-A926-492123F70B79}"/>
              </a:ext>
            </a:extLst>
          </p:cNvPr>
          <p:cNvSpPr txBox="1"/>
          <p:nvPr/>
        </p:nvSpPr>
        <p:spPr>
          <a:xfrm>
            <a:off x="419207" y="5260249"/>
            <a:ext cx="5525923" cy="369332"/>
          </a:xfrm>
          <a:prstGeom prst="rect">
            <a:avLst/>
          </a:prstGeom>
          <a:solidFill>
            <a:schemeClr val="bg1">
              <a:lumMod val="95000"/>
            </a:schemeClr>
          </a:solidFill>
        </p:spPr>
        <p:txBody>
          <a:bodyPr wrap="square" rtlCol="0">
            <a:spAutoFit/>
          </a:bodyPr>
          <a:lstStyle/>
          <a:p>
            <a:pPr algn="ctr"/>
            <a:r>
              <a:rPr lang="en-ZA" i="1" dirty="0"/>
              <a:t>Illustrative example</a:t>
            </a:r>
          </a:p>
        </p:txBody>
      </p:sp>
    </p:spTree>
    <p:extLst>
      <p:ext uri="{BB962C8B-B14F-4D97-AF65-F5344CB8AC3E}">
        <p14:creationId xmlns:p14="http://schemas.microsoft.com/office/powerpoint/2010/main" val="143270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8" name="Rectangle 7">
            <a:extLst>
              <a:ext uri="{FF2B5EF4-FFF2-40B4-BE49-F238E27FC236}">
                <a16:creationId xmlns:a16="http://schemas.microsoft.com/office/drawing/2014/main" xmlns="" id="{1EE0581C-5B8D-4A7F-B61F-9EB5302B63C9}"/>
              </a:ext>
            </a:extLst>
          </p:cNvPr>
          <p:cNvSpPr/>
          <p:nvPr/>
        </p:nvSpPr>
        <p:spPr>
          <a:xfrm>
            <a:off x="74656" y="6406161"/>
            <a:ext cx="12117344" cy="33847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58953"/>
            <a:ext cx="12117344" cy="350309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EB7DA041-3FC6-4AF3-A8C2-1485DB9B5B35}"/>
              </a:ext>
            </a:extLst>
          </p:cNvPr>
          <p:cNvSpPr/>
          <p:nvPr/>
        </p:nvSpPr>
        <p:spPr>
          <a:xfrm>
            <a:off x="1744675" y="3041222"/>
            <a:ext cx="2903526" cy="1903797"/>
          </a:xfrm>
          <a:prstGeom prst="wedgeRoundRectCallout">
            <a:avLst>
              <a:gd name="adj1" fmla="val -18138"/>
              <a:gd name="adj2" fmla="val 96043"/>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002A05A2-E8F3-4607-B2F4-07A6F7EE31E2}"/>
              </a:ext>
            </a:extLst>
          </p:cNvPr>
          <p:cNvSpPr txBox="1"/>
          <p:nvPr/>
        </p:nvSpPr>
        <p:spPr>
          <a:xfrm>
            <a:off x="1874199" y="3101511"/>
            <a:ext cx="264447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Open Sans"/>
                <a:ea typeface="+mn-ea"/>
                <a:cs typeface="+mn-cs"/>
              </a:rPr>
              <a:t>After paying, you are recognized and they don’t disturb you</a:t>
            </a:r>
            <a:r>
              <a:rPr kumimoji="0" lang="en-US" sz="1600" b="0" i="1" u="none" strike="noStrike" kern="1200" cap="none" spc="0" normalizeH="0" baseline="0" noProof="0" dirty="0">
                <a:ln>
                  <a:noFill/>
                </a:ln>
                <a:solidFill>
                  <a:prstClr val="black"/>
                </a:solidFill>
                <a:effectLst/>
                <a:uLnTx/>
                <a:uFillTx/>
                <a:latin typeface="Open Sans"/>
                <a:ea typeface="+mn-ea"/>
                <a:cs typeface="+mn-cs"/>
              </a:rPr>
              <a:t>, you are allowed to operate smoothly and also they </a:t>
            </a:r>
            <a:r>
              <a:rPr kumimoji="0" lang="en-US" sz="1600" b="1" i="1" u="none" strike="noStrike" kern="1200" cap="none" spc="0" normalizeH="0" baseline="0" noProof="0" dirty="0">
                <a:ln>
                  <a:noFill/>
                </a:ln>
                <a:solidFill>
                  <a:prstClr val="black"/>
                </a:solidFill>
                <a:effectLst/>
                <a:uLnTx/>
                <a:uFillTx/>
                <a:latin typeface="Open Sans"/>
                <a:ea typeface="+mn-ea"/>
                <a:cs typeface="+mn-cs"/>
              </a:rPr>
              <a:t>ensure clean working environment</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2314BF2C-F4F1-4DFF-B78F-684ECB662797}"/>
              </a:ext>
            </a:extLst>
          </p:cNvPr>
          <p:cNvSpPr/>
          <p:nvPr/>
        </p:nvSpPr>
        <p:spPr>
          <a:xfrm>
            <a:off x="4900484" y="2489402"/>
            <a:ext cx="2903526" cy="2654449"/>
          </a:xfrm>
          <a:prstGeom prst="wedgeRoundRectCallout">
            <a:avLst>
              <a:gd name="adj1" fmla="val -60456"/>
              <a:gd name="adj2" fmla="val 7722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530AB6AA-5BB2-4150-B5E0-FBCED96F9069}"/>
              </a:ext>
            </a:extLst>
          </p:cNvPr>
          <p:cNvSpPr txBox="1"/>
          <p:nvPr/>
        </p:nvSpPr>
        <p:spPr>
          <a:xfrm>
            <a:off x="5030008" y="2549691"/>
            <a:ext cx="2644477"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 am not satisfied with their services like here there is poor infrastructure which they have never considered working on yet we pay some good cash on a yearly basis. So what ties us together is only that I can’t operate peacefully without complying</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14" name="Speech Bubble: Rectangle with Corners Rounded 13">
            <a:extLst>
              <a:ext uri="{FF2B5EF4-FFF2-40B4-BE49-F238E27FC236}">
                <a16:creationId xmlns:a16="http://schemas.microsoft.com/office/drawing/2014/main" xmlns="" id="{AD536BC6-376C-4DCA-9729-694FB6C647D7}"/>
              </a:ext>
            </a:extLst>
          </p:cNvPr>
          <p:cNvSpPr/>
          <p:nvPr/>
        </p:nvSpPr>
        <p:spPr>
          <a:xfrm>
            <a:off x="8082665" y="4095753"/>
            <a:ext cx="2903526" cy="1400523"/>
          </a:xfrm>
          <a:prstGeom prst="wedgeRoundRectCallout">
            <a:avLst>
              <a:gd name="adj1" fmla="val -105071"/>
              <a:gd name="adj2" fmla="val 8189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6" name="TextBox 15">
            <a:extLst>
              <a:ext uri="{FF2B5EF4-FFF2-40B4-BE49-F238E27FC236}">
                <a16:creationId xmlns:a16="http://schemas.microsoft.com/office/drawing/2014/main" xmlns="" id="{BBBEC5E8-5B0D-41E3-B63A-681FD19D80B1}"/>
              </a:ext>
            </a:extLst>
          </p:cNvPr>
          <p:cNvSpPr txBox="1"/>
          <p:nvPr/>
        </p:nvSpPr>
        <p:spPr>
          <a:xfrm>
            <a:off x="8235754" y="4133002"/>
            <a:ext cx="264447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Oh my God the government, just put them on red,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they don’t help me at all, they bother me with little things</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730118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xmlns="" id="{EB9CDB7A-1299-4767-A370-F8713E2DC87D}"/>
              </a:ext>
            </a:extLst>
          </p:cNvPr>
          <p:cNvGraphicFramePr>
            <a:graphicFrameLocks noGrp="1"/>
          </p:cNvGraphicFramePr>
          <p:nvPr/>
        </p:nvGraphicFramePr>
        <p:xfrm>
          <a:off x="156899" y="1623319"/>
          <a:ext cx="12035101" cy="5141513"/>
        </p:xfrm>
        <a:graphic>
          <a:graphicData uri="http://schemas.openxmlformats.org/drawingml/2006/table">
            <a:tbl>
              <a:tblPr firstRow="1" bandRow="1">
                <a:tableStyleId>{5C22544A-7EE6-4342-B048-85BDC9FD1C3A}</a:tableStyleId>
              </a:tblPr>
              <a:tblGrid>
                <a:gridCol w="1608397">
                  <a:extLst>
                    <a:ext uri="{9D8B030D-6E8A-4147-A177-3AD203B41FA5}">
                      <a16:colId xmlns:a16="http://schemas.microsoft.com/office/drawing/2014/main" xmlns="" val="850701520"/>
                    </a:ext>
                  </a:extLst>
                </a:gridCol>
                <a:gridCol w="1737784">
                  <a:extLst>
                    <a:ext uri="{9D8B030D-6E8A-4147-A177-3AD203B41FA5}">
                      <a16:colId xmlns:a16="http://schemas.microsoft.com/office/drawing/2014/main" xmlns="" val="4114702727"/>
                    </a:ext>
                  </a:extLst>
                </a:gridCol>
                <a:gridCol w="1737784">
                  <a:extLst>
                    <a:ext uri="{9D8B030D-6E8A-4147-A177-3AD203B41FA5}">
                      <a16:colId xmlns:a16="http://schemas.microsoft.com/office/drawing/2014/main" xmlns="" val="2169935686"/>
                    </a:ext>
                  </a:extLst>
                </a:gridCol>
                <a:gridCol w="1737784">
                  <a:extLst>
                    <a:ext uri="{9D8B030D-6E8A-4147-A177-3AD203B41FA5}">
                      <a16:colId xmlns:a16="http://schemas.microsoft.com/office/drawing/2014/main" xmlns="" val="2675233756"/>
                    </a:ext>
                  </a:extLst>
                </a:gridCol>
                <a:gridCol w="1737784">
                  <a:extLst>
                    <a:ext uri="{9D8B030D-6E8A-4147-A177-3AD203B41FA5}">
                      <a16:colId xmlns:a16="http://schemas.microsoft.com/office/drawing/2014/main" xmlns="" val="2914662387"/>
                    </a:ext>
                  </a:extLst>
                </a:gridCol>
                <a:gridCol w="1737784">
                  <a:extLst>
                    <a:ext uri="{9D8B030D-6E8A-4147-A177-3AD203B41FA5}">
                      <a16:colId xmlns:a16="http://schemas.microsoft.com/office/drawing/2014/main" xmlns="" val="2373262417"/>
                    </a:ext>
                  </a:extLst>
                </a:gridCol>
                <a:gridCol w="1737784">
                  <a:extLst>
                    <a:ext uri="{9D8B030D-6E8A-4147-A177-3AD203B41FA5}">
                      <a16:colId xmlns:a16="http://schemas.microsoft.com/office/drawing/2014/main" xmlns="" val="2865687418"/>
                    </a:ext>
                  </a:extLst>
                </a:gridCol>
              </a:tblGrid>
              <a:tr h="878595">
                <a:tc>
                  <a:txBody>
                    <a:bodyPr/>
                    <a:lstStyle/>
                    <a:p>
                      <a:endParaRPr lang="en-ZA" dirty="0"/>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Sells grains and cereals</a:t>
                      </a:r>
                    </a:p>
                  </a:txBody>
                  <a:tcPr anchor="ctr">
                    <a:solidFill>
                      <a:schemeClr val="bg1"/>
                    </a:solidFill>
                  </a:tcPr>
                </a:tc>
                <a:tc>
                  <a:txBody>
                    <a:bodyPr/>
                    <a:lstStyle/>
                    <a:p>
                      <a:pPr algn="ctr">
                        <a:spcAft>
                          <a:spcPts val="0"/>
                        </a:spcAft>
                      </a:pPr>
                      <a:r>
                        <a:rPr lang="en-ZA" sz="1300" dirty="0">
                          <a:solidFill>
                            <a:schemeClr val="tx1"/>
                          </a:solidFill>
                        </a:rPr>
                        <a:t>John</a:t>
                      </a:r>
                    </a:p>
                    <a:p>
                      <a:pPr algn="ctr">
                        <a:spcAft>
                          <a:spcPts val="0"/>
                        </a:spcAft>
                      </a:pPr>
                      <a:r>
                        <a:rPr lang="en-ZA" sz="1300" b="0" dirty="0">
                          <a:solidFill>
                            <a:schemeClr val="tx1"/>
                          </a:solidFill>
                        </a:rPr>
                        <a:t>Wood work /  furniture maker</a:t>
                      </a:r>
                    </a:p>
                  </a:txBody>
                  <a:tcPr anchor="ctr">
                    <a:solidFill>
                      <a:schemeClr val="bg1"/>
                    </a:solidFill>
                  </a:tcPr>
                </a:tc>
                <a:tc>
                  <a:txBody>
                    <a:bodyPr/>
                    <a:lstStyle/>
                    <a:p>
                      <a:pPr algn="ctr">
                        <a:spcAft>
                          <a:spcPts val="0"/>
                        </a:spcAft>
                      </a:pPr>
                      <a:r>
                        <a:rPr lang="en-ZA" sz="1300" dirty="0">
                          <a:solidFill>
                            <a:schemeClr val="tx1"/>
                          </a:solidFill>
                        </a:rPr>
                        <a:t>Christine</a:t>
                      </a:r>
                    </a:p>
                    <a:p>
                      <a:pPr algn="ctr">
                        <a:spcAft>
                          <a:spcPts val="0"/>
                        </a:spcAft>
                      </a:pPr>
                      <a:r>
                        <a:rPr lang="en-ZA" sz="1300" b="0" dirty="0">
                          <a:solidFill>
                            <a:schemeClr val="tx1"/>
                          </a:solidFill>
                        </a:rPr>
                        <a:t>Hair salon owner</a:t>
                      </a:r>
                    </a:p>
                  </a:txBody>
                  <a:tcPr anchor="ctr">
                    <a:solidFill>
                      <a:schemeClr val="bg1"/>
                    </a:solidFill>
                  </a:tcPr>
                </a:tc>
                <a:tc>
                  <a:txBody>
                    <a:bodyPr/>
                    <a:lstStyle/>
                    <a:p>
                      <a:pPr algn="ctr">
                        <a:spcAft>
                          <a:spcPts val="0"/>
                        </a:spcAft>
                      </a:pPr>
                      <a:r>
                        <a:rPr lang="en-ZA" sz="1300" dirty="0">
                          <a:solidFill>
                            <a:schemeClr val="tx1"/>
                          </a:solidFill>
                        </a:rPr>
                        <a:t>Rose</a:t>
                      </a:r>
                    </a:p>
                    <a:p>
                      <a:pPr algn="ctr">
                        <a:spcAft>
                          <a:spcPts val="0"/>
                        </a:spcAft>
                      </a:pPr>
                      <a:r>
                        <a:rPr lang="en-ZA" sz="1300" b="0" dirty="0">
                          <a:solidFill>
                            <a:schemeClr val="tx1"/>
                          </a:solidFill>
                        </a:rPr>
                        <a:t>Dress maker /Tailor</a:t>
                      </a:r>
                    </a:p>
                  </a:txBody>
                  <a:tcPr anchor="ctr">
                    <a:solidFill>
                      <a:schemeClr val="bg1"/>
                    </a:solidFill>
                  </a:tcPr>
                </a:tc>
                <a:tc>
                  <a:txBody>
                    <a:bodyPr/>
                    <a:lstStyle/>
                    <a:p>
                      <a:pPr algn="ctr">
                        <a:spcAft>
                          <a:spcPts val="0"/>
                        </a:spcAft>
                      </a:pPr>
                      <a:r>
                        <a:rPr lang="en-ZA" sz="1300" dirty="0">
                          <a:solidFill>
                            <a:schemeClr val="tx1"/>
                          </a:solidFill>
                        </a:rPr>
                        <a:t>Shadrack</a:t>
                      </a:r>
                    </a:p>
                    <a:p>
                      <a:pPr algn="ctr">
                        <a:spcAft>
                          <a:spcPts val="0"/>
                        </a:spcAft>
                      </a:pPr>
                      <a:r>
                        <a:rPr lang="en-ZA" sz="1300" b="0" dirty="0">
                          <a:solidFill>
                            <a:schemeClr val="tx1"/>
                          </a:solidFill>
                        </a:rPr>
                        <a:t>Vegetable trader</a:t>
                      </a:r>
                    </a:p>
                  </a:txBody>
                  <a:tcPr anchor="ctr">
                    <a:solidFill>
                      <a:schemeClr val="bg1"/>
                    </a:solidFill>
                  </a:tcPr>
                </a:tc>
                <a:tc>
                  <a:txBody>
                    <a:bodyPr/>
                    <a:lstStyle/>
                    <a:p>
                      <a:pPr algn="ctr">
                        <a:spcAft>
                          <a:spcPts val="0"/>
                        </a:spcAft>
                      </a:pPr>
                      <a:r>
                        <a:rPr lang="en-ZA" sz="1300" dirty="0">
                          <a:solidFill>
                            <a:schemeClr val="tx1"/>
                          </a:solidFill>
                        </a:rPr>
                        <a:t>Agnes</a:t>
                      </a:r>
                    </a:p>
                    <a:p>
                      <a:pPr algn="ctr">
                        <a:spcAft>
                          <a:spcPts val="0"/>
                        </a:spcAft>
                      </a:pPr>
                      <a:r>
                        <a:rPr lang="en-ZA" sz="1300" b="0" dirty="0">
                          <a:solidFill>
                            <a:schemeClr val="tx1"/>
                          </a:solidFill>
                        </a:rPr>
                        <a:t>Metal work</a:t>
                      </a:r>
                    </a:p>
                  </a:txBody>
                  <a:tcPr anchor="ctr">
                    <a:solidFill>
                      <a:schemeClr val="bg1"/>
                    </a:solidFill>
                  </a:tcPr>
                </a:tc>
                <a:extLst>
                  <a:ext uri="{0D108BD9-81ED-4DB2-BD59-A6C34878D82A}">
                    <a16:rowId xmlns:a16="http://schemas.microsoft.com/office/drawing/2014/main" xmlns="" val="373047637"/>
                  </a:ext>
                </a:extLst>
              </a:tr>
              <a:tr h="387538">
                <a:tc>
                  <a:txBody>
                    <a:bodyPr/>
                    <a:lstStyle/>
                    <a:p>
                      <a:r>
                        <a:rPr lang="en-ZA" sz="1300" b="1" dirty="0"/>
                        <a:t>Customers</a:t>
                      </a:r>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2182492098"/>
                  </a:ext>
                </a:extLst>
              </a:tr>
              <a:tr h="387538">
                <a:tc>
                  <a:txBody>
                    <a:bodyPr/>
                    <a:lstStyle/>
                    <a:p>
                      <a:r>
                        <a:rPr lang="en-ZA" sz="1300" b="1" dirty="0"/>
                        <a:t>Suppliers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750092487"/>
                  </a:ext>
                </a:extLst>
              </a:tr>
              <a:tr h="387538">
                <a:tc>
                  <a:txBody>
                    <a:bodyPr/>
                    <a:lstStyle/>
                    <a:p>
                      <a:r>
                        <a:rPr lang="en-ZA" sz="1300" b="1" dirty="0"/>
                        <a:t>Employees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1866029983"/>
                  </a:ext>
                </a:extLst>
              </a:tr>
              <a:tr h="387538">
                <a:tc>
                  <a:txBody>
                    <a:bodyPr/>
                    <a:lstStyle/>
                    <a:p>
                      <a:r>
                        <a:rPr lang="en-ZA" sz="1300" b="1" dirty="0"/>
                        <a:t>Colleagues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532346025"/>
                  </a:ext>
                </a:extLst>
              </a:tr>
              <a:tr h="387538">
                <a:tc>
                  <a:txBody>
                    <a:bodyPr/>
                    <a:lstStyle/>
                    <a:p>
                      <a:r>
                        <a:rPr lang="en-ZA" sz="1300" b="1" dirty="0"/>
                        <a:t>Friends / family</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3655114127"/>
                  </a:ext>
                </a:extLst>
              </a:tr>
              <a:tr h="387538">
                <a:tc>
                  <a:txBody>
                    <a:bodyPr/>
                    <a:lstStyle/>
                    <a:p>
                      <a:r>
                        <a:rPr lang="en-ZA" sz="1300" b="1" dirty="0"/>
                        <a:t>Banks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827691994"/>
                  </a:ext>
                </a:extLst>
              </a:tr>
              <a:tr h="387538">
                <a:tc>
                  <a:txBody>
                    <a:bodyPr/>
                    <a:lstStyle/>
                    <a:p>
                      <a:r>
                        <a:rPr lang="en-ZA" sz="1300" b="1" dirty="0"/>
                        <a:t>Chamas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14053002"/>
                  </a:ext>
                </a:extLst>
              </a:tr>
              <a:tr h="387538">
                <a:tc>
                  <a:txBody>
                    <a:bodyPr/>
                    <a:lstStyle/>
                    <a:p>
                      <a:r>
                        <a:rPr lang="en-ZA" sz="1300" b="1" dirty="0"/>
                        <a:t>Saccos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2411718614"/>
                  </a:ext>
                </a:extLst>
              </a:tr>
              <a:tr h="387538">
                <a:tc>
                  <a:txBody>
                    <a:bodyPr/>
                    <a:lstStyle/>
                    <a:p>
                      <a:r>
                        <a:rPr lang="en-ZA" sz="1300" b="1" dirty="0"/>
                        <a:t>Associations</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xmlns="" val="4232387752"/>
                  </a:ext>
                </a:extLst>
              </a:tr>
              <a:tr h="387538">
                <a:tc>
                  <a:txBody>
                    <a:bodyPr/>
                    <a:lstStyle/>
                    <a:p>
                      <a:r>
                        <a:rPr lang="en-ZA" sz="1300" b="1" dirty="0"/>
                        <a:t>County Govt.</a:t>
                      </a:r>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endParaRPr lang="en-ZA" sz="1400" dirty="0"/>
                    </a:p>
                  </a:txBody>
                  <a:tcPr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4180188092"/>
                  </a:ext>
                </a:extLst>
              </a:tr>
              <a:tr h="387538">
                <a:tc>
                  <a:txBody>
                    <a:bodyPr/>
                    <a:lstStyle/>
                    <a:p>
                      <a:r>
                        <a:rPr lang="en-ZA" sz="1300" b="1" dirty="0"/>
                        <a:t>National Govt.</a:t>
                      </a:r>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tc>
                  <a:txBody>
                    <a:bodyPr/>
                    <a:lstStyle/>
                    <a:p>
                      <a:endParaRPr lang="en-ZA" sz="1400" dirty="0"/>
                    </a:p>
                  </a:txBody>
                  <a:tcPr anchor="ctr">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xmlns="" val="1109913824"/>
                  </a:ext>
                </a:extLst>
              </a:tr>
            </a:tbl>
          </a:graphicData>
        </a:graphic>
      </p:graphicFrame>
      <p:pic>
        <p:nvPicPr>
          <p:cNvPr id="9" name="Picture 8">
            <a:extLst>
              <a:ext uri="{FF2B5EF4-FFF2-40B4-BE49-F238E27FC236}">
                <a16:creationId xmlns:a16="http://schemas.microsoft.com/office/drawing/2014/main" xmlns="" id="{FDBE3BFC-0EE7-4329-AC11-B1A1530199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27150" y="600943"/>
            <a:ext cx="1032327" cy="1044000"/>
          </a:xfrm>
          <a:prstGeom prst="rect">
            <a:avLst/>
          </a:prstGeom>
        </p:spPr>
      </p:pic>
      <p:pic>
        <p:nvPicPr>
          <p:cNvPr id="11" name="Picture 10">
            <a:extLst>
              <a:ext uri="{FF2B5EF4-FFF2-40B4-BE49-F238E27FC236}">
                <a16:creationId xmlns:a16="http://schemas.microsoft.com/office/drawing/2014/main" xmlns="" id="{3E2DC654-5CF9-4116-9126-E5EA4613F3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48404" y="600943"/>
            <a:ext cx="1053405" cy="1044000"/>
          </a:xfrm>
          <a:prstGeom prst="rect">
            <a:avLst/>
          </a:prstGeom>
        </p:spPr>
      </p:pic>
      <p:pic>
        <p:nvPicPr>
          <p:cNvPr id="13" name="Picture 12">
            <a:extLst>
              <a:ext uri="{FF2B5EF4-FFF2-40B4-BE49-F238E27FC236}">
                <a16:creationId xmlns:a16="http://schemas.microsoft.com/office/drawing/2014/main" xmlns="" id="{1574FD11-5FC9-4941-9346-8A0E3630F2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75685" y="618943"/>
            <a:ext cx="1029718" cy="1026000"/>
          </a:xfrm>
          <a:prstGeom prst="rect">
            <a:avLst/>
          </a:prstGeom>
        </p:spPr>
      </p:pic>
      <p:pic>
        <p:nvPicPr>
          <p:cNvPr id="15" name="Picture 14">
            <a:extLst>
              <a:ext uri="{FF2B5EF4-FFF2-40B4-BE49-F238E27FC236}">
                <a16:creationId xmlns:a16="http://schemas.microsoft.com/office/drawing/2014/main" xmlns="" id="{2781051E-7D68-4D2F-A6B0-D9D18B15C64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2480" y="600943"/>
            <a:ext cx="1020064" cy="1044000"/>
          </a:xfrm>
          <a:prstGeom prst="rect">
            <a:avLst/>
          </a:prstGeom>
        </p:spPr>
      </p:pic>
      <p:pic>
        <p:nvPicPr>
          <p:cNvPr id="17" name="Picture 16">
            <a:extLst>
              <a:ext uri="{FF2B5EF4-FFF2-40B4-BE49-F238E27FC236}">
                <a16:creationId xmlns:a16="http://schemas.microsoft.com/office/drawing/2014/main" xmlns="" id="{3C30E637-4545-42BC-A331-6EF7D42BB13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81200" y="600943"/>
            <a:ext cx="1051484" cy="1044000"/>
          </a:xfrm>
          <a:prstGeom prst="rect">
            <a:avLst/>
          </a:prstGeom>
        </p:spPr>
      </p:pic>
      <p:pic>
        <p:nvPicPr>
          <p:cNvPr id="19" name="Picture 18">
            <a:extLst>
              <a:ext uri="{FF2B5EF4-FFF2-40B4-BE49-F238E27FC236}">
                <a16:creationId xmlns:a16="http://schemas.microsoft.com/office/drawing/2014/main" xmlns="" id="{7B6A045B-C99F-48F0-BF53-959D579217C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44810" y="600943"/>
            <a:ext cx="1039339" cy="1044000"/>
          </a:xfrm>
          <a:prstGeom prst="rect">
            <a:avLst/>
          </a:prstGeom>
        </p:spPr>
      </p:pic>
      <p:sp>
        <p:nvSpPr>
          <p:cNvPr id="24" name="Oval 23">
            <a:extLst>
              <a:ext uri="{FF2B5EF4-FFF2-40B4-BE49-F238E27FC236}">
                <a16:creationId xmlns:a16="http://schemas.microsoft.com/office/drawing/2014/main" xmlns="" id="{63B8CAA5-00D4-414B-A528-FDE03EC610EE}"/>
              </a:ext>
            </a:extLst>
          </p:cNvPr>
          <p:cNvSpPr/>
          <p:nvPr/>
        </p:nvSpPr>
        <p:spPr>
          <a:xfrm>
            <a:off x="2430903"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Oval 25">
            <a:extLst>
              <a:ext uri="{FF2B5EF4-FFF2-40B4-BE49-F238E27FC236}">
                <a16:creationId xmlns:a16="http://schemas.microsoft.com/office/drawing/2014/main" xmlns="" id="{4AEA4F73-6C8A-4DB5-AFE1-239405EFE6BA}"/>
              </a:ext>
            </a:extLst>
          </p:cNvPr>
          <p:cNvSpPr/>
          <p:nvPr/>
        </p:nvSpPr>
        <p:spPr>
          <a:xfrm>
            <a:off x="41930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Oval 27">
            <a:extLst>
              <a:ext uri="{FF2B5EF4-FFF2-40B4-BE49-F238E27FC236}">
                <a16:creationId xmlns:a16="http://schemas.microsoft.com/office/drawing/2014/main" xmlns="" id="{ECE3FB72-6D74-4FB7-8AF4-9FF99B56C8E7}"/>
              </a:ext>
            </a:extLst>
          </p:cNvPr>
          <p:cNvSpPr/>
          <p:nvPr/>
        </p:nvSpPr>
        <p:spPr>
          <a:xfrm>
            <a:off x="5947157"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Oval 29">
            <a:extLst>
              <a:ext uri="{FF2B5EF4-FFF2-40B4-BE49-F238E27FC236}">
                <a16:creationId xmlns:a16="http://schemas.microsoft.com/office/drawing/2014/main" xmlns="" id="{296DDF18-A440-4E41-B728-C609BC987F80}"/>
              </a:ext>
            </a:extLst>
          </p:cNvPr>
          <p:cNvSpPr/>
          <p:nvPr/>
        </p:nvSpPr>
        <p:spPr>
          <a:xfrm>
            <a:off x="7674485"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2" name="Oval 31">
            <a:extLst>
              <a:ext uri="{FF2B5EF4-FFF2-40B4-BE49-F238E27FC236}">
                <a16:creationId xmlns:a16="http://schemas.microsoft.com/office/drawing/2014/main" xmlns="" id="{7585449A-EAC5-422B-8699-F30E0F455CB0}"/>
              </a:ext>
            </a:extLst>
          </p:cNvPr>
          <p:cNvSpPr/>
          <p:nvPr/>
        </p:nvSpPr>
        <p:spPr>
          <a:xfrm>
            <a:off x="9408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Oval 33">
            <a:extLst>
              <a:ext uri="{FF2B5EF4-FFF2-40B4-BE49-F238E27FC236}">
                <a16:creationId xmlns:a16="http://schemas.microsoft.com/office/drawing/2014/main" xmlns="" id="{5ADBD4DB-51A2-4BC0-B41B-3EAA4E2DC6FA}"/>
              </a:ext>
            </a:extLst>
          </p:cNvPr>
          <p:cNvSpPr/>
          <p:nvPr/>
        </p:nvSpPr>
        <p:spPr>
          <a:xfrm>
            <a:off x="11203428" y="254969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8" name="Oval 37">
            <a:extLst>
              <a:ext uri="{FF2B5EF4-FFF2-40B4-BE49-F238E27FC236}">
                <a16:creationId xmlns:a16="http://schemas.microsoft.com/office/drawing/2014/main" xmlns="" id="{92C950B7-376B-4383-AE25-4B215BC4AA80}"/>
              </a:ext>
            </a:extLst>
          </p:cNvPr>
          <p:cNvSpPr/>
          <p:nvPr/>
        </p:nvSpPr>
        <p:spPr>
          <a:xfrm>
            <a:off x="2430903"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0" name="Oval 39">
            <a:extLst>
              <a:ext uri="{FF2B5EF4-FFF2-40B4-BE49-F238E27FC236}">
                <a16:creationId xmlns:a16="http://schemas.microsoft.com/office/drawing/2014/main" xmlns="" id="{8AA14F37-4A6E-40CB-A0EB-1EA5435878F4}"/>
              </a:ext>
            </a:extLst>
          </p:cNvPr>
          <p:cNvSpPr/>
          <p:nvPr/>
        </p:nvSpPr>
        <p:spPr>
          <a:xfrm>
            <a:off x="41930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2" name="Oval 41">
            <a:extLst>
              <a:ext uri="{FF2B5EF4-FFF2-40B4-BE49-F238E27FC236}">
                <a16:creationId xmlns:a16="http://schemas.microsoft.com/office/drawing/2014/main" xmlns="" id="{C16A99FE-A9D9-4B2E-8B2E-8EB4F819C157}"/>
              </a:ext>
            </a:extLst>
          </p:cNvPr>
          <p:cNvSpPr/>
          <p:nvPr/>
        </p:nvSpPr>
        <p:spPr>
          <a:xfrm>
            <a:off x="7674485"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4" name="Oval 43">
            <a:extLst>
              <a:ext uri="{FF2B5EF4-FFF2-40B4-BE49-F238E27FC236}">
                <a16:creationId xmlns:a16="http://schemas.microsoft.com/office/drawing/2014/main" xmlns="" id="{353049BB-BC49-4AA6-AB74-A47A52940F6C}"/>
              </a:ext>
            </a:extLst>
          </p:cNvPr>
          <p:cNvSpPr/>
          <p:nvPr/>
        </p:nvSpPr>
        <p:spPr>
          <a:xfrm>
            <a:off x="9408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6" name="Oval 45">
            <a:extLst>
              <a:ext uri="{FF2B5EF4-FFF2-40B4-BE49-F238E27FC236}">
                <a16:creationId xmlns:a16="http://schemas.microsoft.com/office/drawing/2014/main" xmlns="" id="{F1BDF59B-8EFF-46B9-8FAA-A38C774E7987}"/>
              </a:ext>
            </a:extLst>
          </p:cNvPr>
          <p:cNvSpPr/>
          <p:nvPr/>
        </p:nvSpPr>
        <p:spPr>
          <a:xfrm>
            <a:off x="11203428" y="295394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xmlns="" id="{F9B4FDEC-7BE6-45BB-8C39-7350E64E8AF4}"/>
              </a:ext>
            </a:extLst>
          </p:cNvPr>
          <p:cNvSpPr/>
          <p:nvPr/>
        </p:nvSpPr>
        <p:spPr>
          <a:xfrm>
            <a:off x="2430903"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C282B2AD-B021-45B4-8B5B-E0863C0AB705}"/>
              </a:ext>
            </a:extLst>
          </p:cNvPr>
          <p:cNvSpPr/>
          <p:nvPr/>
        </p:nvSpPr>
        <p:spPr>
          <a:xfrm>
            <a:off x="4193028"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71C0E6B5-EEE3-47FA-9458-82B39A74413A}"/>
              </a:ext>
            </a:extLst>
          </p:cNvPr>
          <p:cNvSpPr/>
          <p:nvPr/>
        </p:nvSpPr>
        <p:spPr>
          <a:xfrm>
            <a:off x="5947157"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6" name="Oval 55">
            <a:extLst>
              <a:ext uri="{FF2B5EF4-FFF2-40B4-BE49-F238E27FC236}">
                <a16:creationId xmlns:a16="http://schemas.microsoft.com/office/drawing/2014/main" xmlns="" id="{EF6E068D-C691-48B3-AF09-8322A31087BF}"/>
              </a:ext>
            </a:extLst>
          </p:cNvPr>
          <p:cNvSpPr/>
          <p:nvPr/>
        </p:nvSpPr>
        <p:spPr>
          <a:xfrm>
            <a:off x="7674485" y="33354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6642C0F7-0E35-4071-809B-6FDBC31A5C15}"/>
              </a:ext>
            </a:extLst>
          </p:cNvPr>
          <p:cNvSpPr/>
          <p:nvPr/>
        </p:nvSpPr>
        <p:spPr>
          <a:xfrm>
            <a:off x="2430903"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23E0E313-AD02-4039-A211-2B96A0338155}"/>
              </a:ext>
            </a:extLst>
          </p:cNvPr>
          <p:cNvSpPr/>
          <p:nvPr/>
        </p:nvSpPr>
        <p:spPr>
          <a:xfrm>
            <a:off x="41930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6EDCB27F-D512-4DE9-A1C6-158D3FCF11A7}"/>
              </a:ext>
            </a:extLst>
          </p:cNvPr>
          <p:cNvSpPr/>
          <p:nvPr/>
        </p:nvSpPr>
        <p:spPr>
          <a:xfrm>
            <a:off x="11203428" y="448545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Oval 65">
            <a:extLst>
              <a:ext uri="{FF2B5EF4-FFF2-40B4-BE49-F238E27FC236}">
                <a16:creationId xmlns:a16="http://schemas.microsoft.com/office/drawing/2014/main" xmlns="" id="{5EF899CE-BF34-4BEC-98E7-12A19AF973B4}"/>
              </a:ext>
            </a:extLst>
          </p:cNvPr>
          <p:cNvSpPr/>
          <p:nvPr/>
        </p:nvSpPr>
        <p:spPr>
          <a:xfrm>
            <a:off x="4193028"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6AD9B81D-31AA-4957-ABBF-AD0BCB2A7968}"/>
              </a:ext>
            </a:extLst>
          </p:cNvPr>
          <p:cNvSpPr/>
          <p:nvPr/>
        </p:nvSpPr>
        <p:spPr>
          <a:xfrm>
            <a:off x="7674485" y="373012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1EF49965-1C5A-4264-8C4D-CE7782144259}"/>
              </a:ext>
            </a:extLst>
          </p:cNvPr>
          <p:cNvSpPr/>
          <p:nvPr/>
        </p:nvSpPr>
        <p:spPr>
          <a:xfrm>
            <a:off x="41930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992EB0C-C73D-4273-BF9D-0982B66E062A}"/>
              </a:ext>
            </a:extLst>
          </p:cNvPr>
          <p:cNvSpPr/>
          <p:nvPr/>
        </p:nvSpPr>
        <p:spPr>
          <a:xfrm>
            <a:off x="7674485"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CA728D2F-C980-4090-A0EF-4FF148471D61}"/>
              </a:ext>
            </a:extLst>
          </p:cNvPr>
          <p:cNvSpPr/>
          <p:nvPr/>
        </p:nvSpPr>
        <p:spPr>
          <a:xfrm>
            <a:off x="9408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Oval 75">
            <a:extLst>
              <a:ext uri="{FF2B5EF4-FFF2-40B4-BE49-F238E27FC236}">
                <a16:creationId xmlns:a16="http://schemas.microsoft.com/office/drawing/2014/main" xmlns="" id="{504FBC89-80B1-405C-A403-F60E7B598AE6}"/>
              </a:ext>
            </a:extLst>
          </p:cNvPr>
          <p:cNvSpPr/>
          <p:nvPr/>
        </p:nvSpPr>
        <p:spPr>
          <a:xfrm>
            <a:off x="11203428" y="412265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B0EB974F-7B4F-4552-B5AA-E0DC18F21050}"/>
              </a:ext>
            </a:extLst>
          </p:cNvPr>
          <p:cNvSpPr/>
          <p:nvPr/>
        </p:nvSpPr>
        <p:spPr>
          <a:xfrm>
            <a:off x="41930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FCDC7C53-7737-469B-9589-5AC294142F1B}"/>
              </a:ext>
            </a:extLst>
          </p:cNvPr>
          <p:cNvSpPr/>
          <p:nvPr/>
        </p:nvSpPr>
        <p:spPr>
          <a:xfrm>
            <a:off x="7674485"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2" name="Oval 81">
            <a:extLst>
              <a:ext uri="{FF2B5EF4-FFF2-40B4-BE49-F238E27FC236}">
                <a16:creationId xmlns:a16="http://schemas.microsoft.com/office/drawing/2014/main" xmlns="" id="{C0F31AAC-33D2-49F7-9BCB-A4901A279ECB}"/>
              </a:ext>
            </a:extLst>
          </p:cNvPr>
          <p:cNvSpPr/>
          <p:nvPr/>
        </p:nvSpPr>
        <p:spPr>
          <a:xfrm>
            <a:off x="11203428" y="489185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38F4D4EB-1BE0-46BF-887A-70C5A548DD38}"/>
              </a:ext>
            </a:extLst>
          </p:cNvPr>
          <p:cNvSpPr/>
          <p:nvPr/>
        </p:nvSpPr>
        <p:spPr>
          <a:xfrm>
            <a:off x="4193028" y="5647713"/>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78BA5FA9-4B18-4FBD-8273-3F2321F07AF4}"/>
              </a:ext>
            </a:extLst>
          </p:cNvPr>
          <p:cNvSpPr/>
          <p:nvPr/>
        </p:nvSpPr>
        <p:spPr>
          <a:xfrm>
            <a:off x="5947157"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Oval 87">
            <a:extLst>
              <a:ext uri="{FF2B5EF4-FFF2-40B4-BE49-F238E27FC236}">
                <a16:creationId xmlns:a16="http://schemas.microsoft.com/office/drawing/2014/main" xmlns="" id="{81E8AAA1-E892-4DB1-A314-4E739B8C2A82}"/>
              </a:ext>
            </a:extLst>
          </p:cNvPr>
          <p:cNvSpPr/>
          <p:nvPr/>
        </p:nvSpPr>
        <p:spPr>
          <a:xfrm>
            <a:off x="7674485"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0" name="Oval 89">
            <a:extLst>
              <a:ext uri="{FF2B5EF4-FFF2-40B4-BE49-F238E27FC236}">
                <a16:creationId xmlns:a16="http://schemas.microsoft.com/office/drawing/2014/main" xmlns="" id="{ED608587-2162-4664-9F56-853F91856ABB}"/>
              </a:ext>
            </a:extLst>
          </p:cNvPr>
          <p:cNvSpPr/>
          <p:nvPr/>
        </p:nvSpPr>
        <p:spPr>
          <a:xfrm>
            <a:off x="9408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Oval 91">
            <a:extLst>
              <a:ext uri="{FF2B5EF4-FFF2-40B4-BE49-F238E27FC236}">
                <a16:creationId xmlns:a16="http://schemas.microsoft.com/office/drawing/2014/main" xmlns="" id="{238E1379-447C-4E41-B5F2-345FFFB07DAD}"/>
              </a:ext>
            </a:extLst>
          </p:cNvPr>
          <p:cNvSpPr/>
          <p:nvPr/>
        </p:nvSpPr>
        <p:spPr>
          <a:xfrm>
            <a:off x="11203428" y="527850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Oval 93">
            <a:extLst>
              <a:ext uri="{FF2B5EF4-FFF2-40B4-BE49-F238E27FC236}">
                <a16:creationId xmlns:a16="http://schemas.microsoft.com/office/drawing/2014/main" xmlns="" id="{1B003E87-9D3F-47AD-9E1A-93E2D801F85E}"/>
              </a:ext>
            </a:extLst>
          </p:cNvPr>
          <p:cNvSpPr/>
          <p:nvPr/>
        </p:nvSpPr>
        <p:spPr>
          <a:xfrm>
            <a:off x="2430903"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6" name="Oval 95">
            <a:extLst>
              <a:ext uri="{FF2B5EF4-FFF2-40B4-BE49-F238E27FC236}">
                <a16:creationId xmlns:a16="http://schemas.microsoft.com/office/drawing/2014/main" xmlns="" id="{1E641DD6-443C-44ED-B902-3E38210D00AA}"/>
              </a:ext>
            </a:extLst>
          </p:cNvPr>
          <p:cNvSpPr/>
          <p:nvPr/>
        </p:nvSpPr>
        <p:spPr>
          <a:xfrm>
            <a:off x="2430903"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98" name="Oval 97">
            <a:extLst>
              <a:ext uri="{FF2B5EF4-FFF2-40B4-BE49-F238E27FC236}">
                <a16:creationId xmlns:a16="http://schemas.microsoft.com/office/drawing/2014/main" xmlns="" id="{FD0C6918-11B7-4A6A-B638-AD97D08B3659}"/>
              </a:ext>
            </a:extLst>
          </p:cNvPr>
          <p:cNvSpPr/>
          <p:nvPr/>
        </p:nvSpPr>
        <p:spPr>
          <a:xfrm>
            <a:off x="41930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0" name="Oval 99">
            <a:extLst>
              <a:ext uri="{FF2B5EF4-FFF2-40B4-BE49-F238E27FC236}">
                <a16:creationId xmlns:a16="http://schemas.microsoft.com/office/drawing/2014/main" xmlns="" id="{10280C4B-EAF7-442A-B40A-465EA0D83260}"/>
              </a:ext>
            </a:extLst>
          </p:cNvPr>
          <p:cNvSpPr/>
          <p:nvPr/>
        </p:nvSpPr>
        <p:spPr>
          <a:xfrm>
            <a:off x="4193028" y="643285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2" name="Oval 101">
            <a:extLst>
              <a:ext uri="{FF2B5EF4-FFF2-40B4-BE49-F238E27FC236}">
                <a16:creationId xmlns:a16="http://schemas.microsoft.com/office/drawing/2014/main" xmlns="" id="{AD46D1DA-EB27-480D-8258-8979B50EE33B}"/>
              </a:ext>
            </a:extLst>
          </p:cNvPr>
          <p:cNvSpPr/>
          <p:nvPr/>
        </p:nvSpPr>
        <p:spPr>
          <a:xfrm>
            <a:off x="5947157" y="295394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E79C29"/>
                </a:solidFill>
                <a:effectLst/>
                <a:uLnTx/>
                <a:uFillTx/>
                <a:latin typeface="Open Sans"/>
                <a:ea typeface="+mn-ea"/>
                <a:cs typeface="+mn-cs"/>
              </a:rPr>
              <a:t>V</a:t>
            </a:r>
          </a:p>
        </p:txBody>
      </p:sp>
      <p:sp>
        <p:nvSpPr>
          <p:cNvPr id="104" name="Oval 103">
            <a:extLst>
              <a:ext uri="{FF2B5EF4-FFF2-40B4-BE49-F238E27FC236}">
                <a16:creationId xmlns:a16="http://schemas.microsoft.com/office/drawing/2014/main" xmlns="" id="{382190CD-5918-48EC-8643-AE716C72988F}"/>
              </a:ext>
            </a:extLst>
          </p:cNvPr>
          <p:cNvSpPr/>
          <p:nvPr/>
        </p:nvSpPr>
        <p:spPr>
          <a:xfrm>
            <a:off x="5947157"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6" name="Oval 105">
            <a:extLst>
              <a:ext uri="{FF2B5EF4-FFF2-40B4-BE49-F238E27FC236}">
                <a16:creationId xmlns:a16="http://schemas.microsoft.com/office/drawing/2014/main" xmlns="" id="{A3A42622-9E60-4E5F-A36F-B453864250C4}"/>
              </a:ext>
            </a:extLst>
          </p:cNvPr>
          <p:cNvSpPr/>
          <p:nvPr/>
        </p:nvSpPr>
        <p:spPr>
          <a:xfrm>
            <a:off x="5947157" y="412265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08" name="Oval 107">
            <a:extLst>
              <a:ext uri="{FF2B5EF4-FFF2-40B4-BE49-F238E27FC236}">
                <a16:creationId xmlns:a16="http://schemas.microsoft.com/office/drawing/2014/main" xmlns="" id="{BDFF1B0F-BA79-4B80-B1A3-7050237B4EF2}"/>
              </a:ext>
            </a:extLst>
          </p:cNvPr>
          <p:cNvSpPr/>
          <p:nvPr/>
        </p:nvSpPr>
        <p:spPr>
          <a:xfrm>
            <a:off x="7674485"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0" name="Oval 109">
            <a:extLst>
              <a:ext uri="{FF2B5EF4-FFF2-40B4-BE49-F238E27FC236}">
                <a16:creationId xmlns:a16="http://schemas.microsoft.com/office/drawing/2014/main" xmlns="" id="{BDC42FD5-587B-4597-B1DD-7615393E3097}"/>
              </a:ext>
            </a:extLst>
          </p:cNvPr>
          <p:cNvSpPr/>
          <p:nvPr/>
        </p:nvSpPr>
        <p:spPr>
          <a:xfrm>
            <a:off x="7674485"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2" name="Oval 111">
            <a:extLst>
              <a:ext uri="{FF2B5EF4-FFF2-40B4-BE49-F238E27FC236}">
                <a16:creationId xmlns:a16="http://schemas.microsoft.com/office/drawing/2014/main" xmlns="" id="{5091142B-301C-4159-AF77-EDC2575136B0}"/>
              </a:ext>
            </a:extLst>
          </p:cNvPr>
          <p:cNvSpPr/>
          <p:nvPr/>
        </p:nvSpPr>
        <p:spPr>
          <a:xfrm>
            <a:off x="9408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4" name="Oval 113">
            <a:extLst>
              <a:ext uri="{FF2B5EF4-FFF2-40B4-BE49-F238E27FC236}">
                <a16:creationId xmlns:a16="http://schemas.microsoft.com/office/drawing/2014/main" xmlns="" id="{3CAB04BC-410E-498F-BD66-B4D7A714373E}"/>
              </a:ext>
            </a:extLst>
          </p:cNvPr>
          <p:cNvSpPr/>
          <p:nvPr/>
        </p:nvSpPr>
        <p:spPr>
          <a:xfrm>
            <a:off x="9408428" y="564771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6" name="Oval 115">
            <a:extLst>
              <a:ext uri="{FF2B5EF4-FFF2-40B4-BE49-F238E27FC236}">
                <a16:creationId xmlns:a16="http://schemas.microsoft.com/office/drawing/2014/main" xmlns="" id="{B7A8C34B-74D2-47F8-9E71-B273243F867E}"/>
              </a:ext>
            </a:extLst>
          </p:cNvPr>
          <p:cNvSpPr/>
          <p:nvPr/>
        </p:nvSpPr>
        <p:spPr>
          <a:xfrm>
            <a:off x="9408428" y="448545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18" name="Oval 117">
            <a:extLst>
              <a:ext uri="{FF2B5EF4-FFF2-40B4-BE49-F238E27FC236}">
                <a16:creationId xmlns:a16="http://schemas.microsoft.com/office/drawing/2014/main" xmlns="" id="{12ABA8A4-DE2A-4116-8B27-284AEF4CD9D8}"/>
              </a:ext>
            </a:extLst>
          </p:cNvPr>
          <p:cNvSpPr/>
          <p:nvPr/>
        </p:nvSpPr>
        <p:spPr>
          <a:xfrm>
            <a:off x="9408428" y="4891851"/>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0" name="Oval 119">
            <a:extLst>
              <a:ext uri="{FF2B5EF4-FFF2-40B4-BE49-F238E27FC236}">
                <a16:creationId xmlns:a16="http://schemas.microsoft.com/office/drawing/2014/main" xmlns="" id="{EE0E7050-353F-413E-BAC7-BB2170335C69}"/>
              </a:ext>
            </a:extLst>
          </p:cNvPr>
          <p:cNvSpPr/>
          <p:nvPr/>
        </p:nvSpPr>
        <p:spPr>
          <a:xfrm>
            <a:off x="9408428" y="6040535"/>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2" name="Oval 121">
            <a:extLst>
              <a:ext uri="{FF2B5EF4-FFF2-40B4-BE49-F238E27FC236}">
                <a16:creationId xmlns:a16="http://schemas.microsoft.com/office/drawing/2014/main" xmlns="" id="{6095C72D-0CE0-4692-9C7F-0562339F15AD}"/>
              </a:ext>
            </a:extLst>
          </p:cNvPr>
          <p:cNvSpPr/>
          <p:nvPr/>
        </p:nvSpPr>
        <p:spPr>
          <a:xfrm>
            <a:off x="11203428" y="3335409"/>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4" name="Oval 123">
            <a:extLst>
              <a:ext uri="{FF2B5EF4-FFF2-40B4-BE49-F238E27FC236}">
                <a16:creationId xmlns:a16="http://schemas.microsoft.com/office/drawing/2014/main" xmlns="" id="{B5D6AD43-E07D-4823-9496-88619B353343}"/>
              </a:ext>
            </a:extLst>
          </p:cNvPr>
          <p:cNvSpPr/>
          <p:nvPr/>
        </p:nvSpPr>
        <p:spPr>
          <a:xfrm>
            <a:off x="11203428" y="373012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6" name="Oval 125">
            <a:extLst>
              <a:ext uri="{FF2B5EF4-FFF2-40B4-BE49-F238E27FC236}">
                <a16:creationId xmlns:a16="http://schemas.microsoft.com/office/drawing/2014/main" xmlns="" id="{99AF34AF-4E3D-4282-AC12-7B81A8D56FD3}"/>
              </a:ext>
            </a:extLst>
          </p:cNvPr>
          <p:cNvSpPr/>
          <p:nvPr/>
        </p:nvSpPr>
        <p:spPr>
          <a:xfrm>
            <a:off x="2430903"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8" name="Oval 127">
            <a:extLst>
              <a:ext uri="{FF2B5EF4-FFF2-40B4-BE49-F238E27FC236}">
                <a16:creationId xmlns:a16="http://schemas.microsoft.com/office/drawing/2014/main" xmlns="" id="{E62D56AE-ABFD-48A4-9C9C-19EAB226FCC9}"/>
              </a:ext>
            </a:extLst>
          </p:cNvPr>
          <p:cNvSpPr/>
          <p:nvPr/>
        </p:nvSpPr>
        <p:spPr>
          <a:xfrm>
            <a:off x="2430903"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0" name="Oval 129">
            <a:extLst>
              <a:ext uri="{FF2B5EF4-FFF2-40B4-BE49-F238E27FC236}">
                <a16:creationId xmlns:a16="http://schemas.microsoft.com/office/drawing/2014/main" xmlns="" id="{3815286F-51E9-4B9B-9884-D004FF27DEB4}"/>
              </a:ext>
            </a:extLst>
          </p:cNvPr>
          <p:cNvSpPr/>
          <p:nvPr/>
        </p:nvSpPr>
        <p:spPr>
          <a:xfrm>
            <a:off x="5947157" y="373012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2" name="Oval 131">
            <a:extLst>
              <a:ext uri="{FF2B5EF4-FFF2-40B4-BE49-F238E27FC236}">
                <a16:creationId xmlns:a16="http://schemas.microsoft.com/office/drawing/2014/main" xmlns="" id="{31B87AF2-19B6-4740-BFA8-6CED38CD4E38}"/>
              </a:ext>
            </a:extLst>
          </p:cNvPr>
          <p:cNvSpPr/>
          <p:nvPr/>
        </p:nvSpPr>
        <p:spPr>
          <a:xfrm>
            <a:off x="5947157"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4" name="Oval 133">
            <a:extLst>
              <a:ext uri="{FF2B5EF4-FFF2-40B4-BE49-F238E27FC236}">
                <a16:creationId xmlns:a16="http://schemas.microsoft.com/office/drawing/2014/main" xmlns="" id="{D63BBD23-2FFA-49FF-848E-D38D5FBDB172}"/>
              </a:ext>
            </a:extLst>
          </p:cNvPr>
          <p:cNvSpPr/>
          <p:nvPr/>
        </p:nvSpPr>
        <p:spPr>
          <a:xfrm>
            <a:off x="5947157"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6" name="Oval 135">
            <a:extLst>
              <a:ext uri="{FF2B5EF4-FFF2-40B4-BE49-F238E27FC236}">
                <a16:creationId xmlns:a16="http://schemas.microsoft.com/office/drawing/2014/main" xmlns="" id="{33C20820-AE66-4D26-A7F9-E11379A5CF7D}"/>
              </a:ext>
            </a:extLst>
          </p:cNvPr>
          <p:cNvSpPr/>
          <p:nvPr/>
        </p:nvSpPr>
        <p:spPr>
          <a:xfrm>
            <a:off x="9408428" y="3335409"/>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38" name="Oval 137">
            <a:extLst>
              <a:ext uri="{FF2B5EF4-FFF2-40B4-BE49-F238E27FC236}">
                <a16:creationId xmlns:a16="http://schemas.microsoft.com/office/drawing/2014/main" xmlns="" id="{1ABE135F-B30B-44BE-887B-69DC16764528}"/>
              </a:ext>
            </a:extLst>
          </p:cNvPr>
          <p:cNvSpPr/>
          <p:nvPr/>
        </p:nvSpPr>
        <p:spPr>
          <a:xfrm>
            <a:off x="11203428" y="6040535"/>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0" name="Oval 139">
            <a:extLst>
              <a:ext uri="{FF2B5EF4-FFF2-40B4-BE49-F238E27FC236}">
                <a16:creationId xmlns:a16="http://schemas.microsoft.com/office/drawing/2014/main" xmlns="" id="{B7E6315F-CFCC-4362-ADAB-9FAB63CE0A86}"/>
              </a:ext>
            </a:extLst>
          </p:cNvPr>
          <p:cNvSpPr/>
          <p:nvPr/>
        </p:nvSpPr>
        <p:spPr>
          <a:xfrm>
            <a:off x="11203428" y="6432857"/>
            <a:ext cx="252000" cy="252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42" name="TextBox 141">
            <a:extLst>
              <a:ext uri="{FF2B5EF4-FFF2-40B4-BE49-F238E27FC236}">
                <a16:creationId xmlns:a16="http://schemas.microsoft.com/office/drawing/2014/main" xmlns="" id="{C672A6CC-5BF6-4342-93E5-2A7DD90D04D4}"/>
              </a:ext>
            </a:extLst>
          </p:cNvPr>
          <p:cNvSpPr txBox="1"/>
          <p:nvPr/>
        </p:nvSpPr>
        <p:spPr>
          <a:xfrm>
            <a:off x="48000" y="0"/>
            <a:ext cx="11883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Open Sans"/>
                <a:ea typeface="+mn-ea"/>
                <a:cs typeface="+mn-cs"/>
              </a:rPr>
              <a:t>Perceived value of network relationships - Summary of ranking results</a:t>
            </a:r>
          </a:p>
        </p:txBody>
      </p:sp>
      <p:sp>
        <p:nvSpPr>
          <p:cNvPr id="149" name="Rectangle 148">
            <a:extLst>
              <a:ext uri="{FF2B5EF4-FFF2-40B4-BE49-F238E27FC236}">
                <a16:creationId xmlns:a16="http://schemas.microsoft.com/office/drawing/2014/main" xmlns="" id="{C24F8C37-586A-418E-BD85-DF224D46AB20}"/>
              </a:ext>
            </a:extLst>
          </p:cNvPr>
          <p:cNvSpPr/>
          <p:nvPr/>
        </p:nvSpPr>
        <p:spPr>
          <a:xfrm>
            <a:off x="127084" y="869360"/>
            <a:ext cx="1263565" cy="1044000"/>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4" name="TextBox 143">
            <a:extLst>
              <a:ext uri="{FF2B5EF4-FFF2-40B4-BE49-F238E27FC236}">
                <a16:creationId xmlns:a16="http://schemas.microsoft.com/office/drawing/2014/main" xmlns="" id="{6140A3BF-A092-4230-A055-29379F649F76}"/>
              </a:ext>
            </a:extLst>
          </p:cNvPr>
          <p:cNvSpPr txBox="1"/>
          <p:nvPr/>
        </p:nvSpPr>
        <p:spPr>
          <a:xfrm>
            <a:off x="156899" y="967795"/>
            <a:ext cx="15877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146" name="TextBox 145">
            <a:extLst>
              <a:ext uri="{FF2B5EF4-FFF2-40B4-BE49-F238E27FC236}">
                <a16:creationId xmlns:a16="http://schemas.microsoft.com/office/drawing/2014/main" xmlns="" id="{6E770568-B049-4ADE-9012-ED113959F08B}"/>
              </a:ext>
            </a:extLst>
          </p:cNvPr>
          <p:cNvSpPr txBox="1"/>
          <p:nvPr/>
        </p:nvSpPr>
        <p:spPr>
          <a:xfrm>
            <a:off x="156899" y="1260017"/>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148" name="TextBox 147">
            <a:extLst>
              <a:ext uri="{FF2B5EF4-FFF2-40B4-BE49-F238E27FC236}">
                <a16:creationId xmlns:a16="http://schemas.microsoft.com/office/drawing/2014/main" xmlns="" id="{A7DEE273-5D8C-4D11-9191-35C12E7305A2}"/>
              </a:ext>
            </a:extLst>
          </p:cNvPr>
          <p:cNvSpPr txBox="1"/>
          <p:nvPr/>
        </p:nvSpPr>
        <p:spPr>
          <a:xfrm>
            <a:off x="156899" y="1552238"/>
            <a:ext cx="17562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0" i="1" u="none" strike="noStrike" kern="1200" cap="none" spc="0" normalizeH="0" baseline="0" noProof="0" dirty="0">
                <a:ln>
                  <a:noFill/>
                </a:ln>
                <a:solidFill>
                  <a:srgbClr val="C00000"/>
                </a:solidFill>
                <a:effectLst/>
                <a:uLnTx/>
                <a:uFillTx/>
                <a:latin typeface="Open Sans"/>
                <a:ea typeface="+mn-ea"/>
                <a:cs typeface="+mn-cs"/>
              </a:rPr>
              <a:t>Low value</a:t>
            </a:r>
          </a:p>
        </p:txBody>
      </p:sp>
      <p:sp>
        <p:nvSpPr>
          <p:cNvPr id="10" name="Rectangle 9">
            <a:extLst>
              <a:ext uri="{FF2B5EF4-FFF2-40B4-BE49-F238E27FC236}">
                <a16:creationId xmlns:a16="http://schemas.microsoft.com/office/drawing/2014/main" xmlns="" id="{D1E17F5E-2B7C-4CA4-BAE1-409830A6C55B}"/>
              </a:ext>
            </a:extLst>
          </p:cNvPr>
          <p:cNvSpPr/>
          <p:nvPr/>
        </p:nvSpPr>
        <p:spPr>
          <a:xfrm>
            <a:off x="74656" y="2468478"/>
            <a:ext cx="12117344" cy="389392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Speech Bubble: Rectangle with Corners Rounded 1">
            <a:extLst>
              <a:ext uri="{FF2B5EF4-FFF2-40B4-BE49-F238E27FC236}">
                <a16:creationId xmlns:a16="http://schemas.microsoft.com/office/drawing/2014/main" xmlns="" id="{2B67451D-0D57-4B85-BB32-32FD11E24886}"/>
              </a:ext>
            </a:extLst>
          </p:cNvPr>
          <p:cNvSpPr/>
          <p:nvPr/>
        </p:nvSpPr>
        <p:spPr>
          <a:xfrm>
            <a:off x="1744674" y="3041221"/>
            <a:ext cx="3465911" cy="2465669"/>
          </a:xfrm>
          <a:prstGeom prst="wedgeRoundRectCallout">
            <a:avLst>
              <a:gd name="adj1" fmla="val 31094"/>
              <a:gd name="adj2" fmla="val 808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1B8A65DB-2336-4A5E-B868-76270701FE19}"/>
              </a:ext>
            </a:extLst>
          </p:cNvPr>
          <p:cNvSpPr txBox="1"/>
          <p:nvPr/>
        </p:nvSpPr>
        <p:spPr>
          <a:xfrm>
            <a:off x="1869013" y="3128207"/>
            <a:ext cx="317923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It has helped in ensuring there is </a:t>
            </a:r>
            <a:r>
              <a:rPr kumimoji="0" lang="en-US" sz="1600" b="1" i="1" u="none" strike="noStrike" kern="1200" cap="none" spc="0" normalizeH="0" baseline="0" noProof="0" dirty="0">
                <a:ln>
                  <a:noFill/>
                </a:ln>
                <a:solidFill>
                  <a:prstClr val="black"/>
                </a:solidFill>
                <a:effectLst/>
                <a:uLnTx/>
                <a:uFillTx/>
                <a:latin typeface="Open Sans"/>
                <a:ea typeface="+mn-ea"/>
                <a:cs typeface="+mn-cs"/>
              </a:rPr>
              <a:t>good infrastructure in main roads</a:t>
            </a:r>
            <a:r>
              <a:rPr kumimoji="0" lang="en-US" sz="1600" b="0" i="1" u="none" strike="noStrike" kern="1200" cap="none" spc="0" normalizeH="0" baseline="0" noProof="0" dirty="0">
                <a:ln>
                  <a:noFill/>
                </a:ln>
                <a:solidFill>
                  <a:prstClr val="black"/>
                </a:solidFill>
                <a:effectLst/>
                <a:uLnTx/>
                <a:uFillTx/>
                <a:latin typeface="Open Sans"/>
                <a:ea typeface="+mn-ea"/>
                <a:cs typeface="+mn-cs"/>
              </a:rPr>
              <a:t> however it neglected the feeder routes within the market and again </a:t>
            </a:r>
            <a:r>
              <a:rPr kumimoji="0" lang="en-US" sz="1600" b="1" i="1" u="none" strike="noStrike" kern="1200" cap="none" spc="0" normalizeH="0" baseline="0" noProof="0" dirty="0">
                <a:ln>
                  <a:noFill/>
                </a:ln>
                <a:solidFill>
                  <a:prstClr val="black"/>
                </a:solidFill>
                <a:effectLst/>
                <a:uLnTx/>
                <a:uFillTx/>
                <a:latin typeface="Open Sans"/>
                <a:ea typeface="+mn-ea"/>
                <a:cs typeface="+mn-cs"/>
              </a:rPr>
              <a:t>I feel that the government has failed in terms in ensuring small business people can access loans</a:t>
            </a:r>
            <a:r>
              <a:rPr kumimoji="0" lang="en-US" sz="1600" b="0" i="1" u="none" strike="noStrike" kern="1200" cap="none" spc="0" normalizeH="0" baseline="0" noProof="0" dirty="0">
                <a:ln>
                  <a:noFill/>
                </a:ln>
                <a:solidFill>
                  <a:prstClr val="black"/>
                </a:solidFill>
                <a:effectLst/>
                <a:uLnTx/>
                <a:uFillTx/>
                <a:latin typeface="Open Sans"/>
                <a:ea typeface="+mn-ea"/>
                <a:cs typeface="+mn-cs"/>
              </a:rPr>
              <a:t> from the government</a:t>
            </a:r>
            <a:endParaRPr kumimoji="0" lang="en-ZA" sz="16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4" name="Speech Bubble: Rectangle with Corners Rounded 3">
            <a:extLst>
              <a:ext uri="{FF2B5EF4-FFF2-40B4-BE49-F238E27FC236}">
                <a16:creationId xmlns:a16="http://schemas.microsoft.com/office/drawing/2014/main" xmlns="" id="{B7808B6C-B5A0-4036-9F53-B59A128314DD}"/>
              </a:ext>
            </a:extLst>
          </p:cNvPr>
          <p:cNvSpPr/>
          <p:nvPr/>
        </p:nvSpPr>
        <p:spPr>
          <a:xfrm>
            <a:off x="5445420" y="3045598"/>
            <a:ext cx="3633208" cy="2503521"/>
          </a:xfrm>
          <a:prstGeom prst="wedgeRoundRectCallout">
            <a:avLst>
              <a:gd name="adj1" fmla="val 39012"/>
              <a:gd name="adj2" fmla="val 78907"/>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B916B6D1-E50F-45A4-9FFB-931D37F63702}"/>
              </a:ext>
            </a:extLst>
          </p:cNvPr>
          <p:cNvSpPr txBox="1"/>
          <p:nvPr/>
        </p:nvSpPr>
        <p:spPr>
          <a:xfrm>
            <a:off x="5644907" y="3161772"/>
            <a:ext cx="343372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It has added a lot of value to my business. First of all, </a:t>
            </a:r>
            <a:r>
              <a:rPr kumimoji="0" lang="en-US" sz="1600" b="1" i="1" u="none" strike="noStrike" kern="1200" cap="none" spc="0" normalizeH="0" baseline="0" noProof="0" dirty="0">
                <a:ln>
                  <a:noFill/>
                </a:ln>
                <a:solidFill>
                  <a:prstClr val="black"/>
                </a:solidFill>
                <a:effectLst/>
                <a:uLnTx/>
                <a:uFillTx/>
                <a:latin typeface="Open Sans"/>
                <a:ea typeface="+mn-ea"/>
                <a:cs typeface="+mn-cs"/>
              </a:rPr>
              <a:t>hon. </a:t>
            </a:r>
            <a:r>
              <a:rPr kumimoji="0" lang="en-US" sz="1600" b="1" i="1" u="none" strike="noStrike" kern="1200" cap="none" spc="0" normalizeH="0" baseline="0" noProof="0" dirty="0" err="1">
                <a:ln>
                  <a:noFill/>
                </a:ln>
                <a:solidFill>
                  <a:prstClr val="black"/>
                </a:solidFill>
                <a:effectLst/>
                <a:uLnTx/>
                <a:uFillTx/>
                <a:latin typeface="Open Sans"/>
                <a:ea typeface="+mn-ea"/>
                <a:cs typeface="+mn-cs"/>
              </a:rPr>
              <a:t>Kibaki</a:t>
            </a:r>
            <a:r>
              <a:rPr kumimoji="0" lang="en-US" sz="1600" b="1" i="1" u="none" strike="noStrike" kern="1200" cap="none" spc="0" normalizeH="0" baseline="0" noProof="0" dirty="0">
                <a:ln>
                  <a:noFill/>
                </a:ln>
                <a:solidFill>
                  <a:prstClr val="black"/>
                </a:solidFill>
                <a:effectLst/>
                <a:uLnTx/>
                <a:uFillTx/>
                <a:latin typeface="Open Sans"/>
                <a:ea typeface="+mn-ea"/>
                <a:cs typeface="+mn-cs"/>
              </a:rPr>
              <a:t> gave us the land. </a:t>
            </a:r>
            <a:r>
              <a:rPr kumimoji="0" lang="en-US" sz="1600" b="0" i="1" u="none" strike="noStrike" kern="1200" cap="none" spc="0" normalizeH="0" baseline="0" noProof="0" dirty="0">
                <a:ln>
                  <a:noFill/>
                </a:ln>
                <a:solidFill>
                  <a:prstClr val="black"/>
                </a:solidFill>
                <a:effectLst/>
                <a:uLnTx/>
                <a:uFillTx/>
                <a:latin typeface="Open Sans"/>
                <a:ea typeface="+mn-ea"/>
                <a:cs typeface="+mn-cs"/>
              </a:rPr>
              <a:t>Initially my mum was at </a:t>
            </a:r>
            <a:r>
              <a:rPr kumimoji="0" lang="en-US" sz="1600" b="0" i="1" u="none" strike="noStrike" kern="1200" cap="none" spc="0" normalizeH="0" baseline="0" noProof="0" dirty="0" err="1">
                <a:ln>
                  <a:noFill/>
                </a:ln>
                <a:solidFill>
                  <a:prstClr val="black"/>
                </a:solidFill>
                <a:effectLst/>
                <a:uLnTx/>
                <a:uFillTx/>
                <a:latin typeface="Open Sans"/>
                <a:ea typeface="+mn-ea"/>
                <a:cs typeface="+mn-cs"/>
              </a:rPr>
              <a:t>Gikomba</a:t>
            </a:r>
            <a:r>
              <a:rPr kumimoji="0" lang="en-US" sz="1600" b="0" i="1" u="none" strike="noStrike" kern="1200" cap="none" spc="0" normalizeH="0" baseline="0" noProof="0" dirty="0">
                <a:ln>
                  <a:noFill/>
                </a:ln>
                <a:solidFill>
                  <a:prstClr val="black"/>
                </a:solidFill>
                <a:effectLst/>
                <a:uLnTx/>
                <a:uFillTx/>
                <a:latin typeface="Open Sans"/>
                <a:ea typeface="+mn-ea"/>
                <a:cs typeface="+mn-cs"/>
              </a:rPr>
              <a:t> by then I was very young, so they were moved to this place where we were given a small portion of land for business…</a:t>
            </a:r>
            <a:r>
              <a:rPr kumimoji="0" lang="en-US" sz="1600" b="1" i="1" u="none" strike="noStrike" kern="1200" cap="none" spc="0" normalizeH="0" baseline="0" noProof="0" dirty="0">
                <a:ln>
                  <a:noFill/>
                </a:ln>
                <a:solidFill>
                  <a:prstClr val="black"/>
                </a:solidFill>
                <a:effectLst/>
                <a:uLnTx/>
                <a:uFillTx/>
                <a:latin typeface="Open Sans"/>
                <a:ea typeface="+mn-ea"/>
                <a:cs typeface="+mn-cs"/>
              </a:rPr>
              <a:t>The government has really contributed</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
        <p:nvSpPr>
          <p:cNvPr id="6" name="Oval 5">
            <a:extLst>
              <a:ext uri="{FF2B5EF4-FFF2-40B4-BE49-F238E27FC236}">
                <a16:creationId xmlns:a16="http://schemas.microsoft.com/office/drawing/2014/main" xmlns="" id="{750930C8-BB0E-43F1-A1D4-A26951A3473E}"/>
              </a:ext>
            </a:extLst>
          </p:cNvPr>
          <p:cNvSpPr/>
          <p:nvPr/>
        </p:nvSpPr>
        <p:spPr>
          <a:xfrm>
            <a:off x="9411199" y="643285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E79C29"/>
              </a:solidFill>
              <a:effectLst/>
              <a:uLnTx/>
              <a:uFillTx/>
              <a:latin typeface="Open Sans"/>
              <a:ea typeface="+mn-ea"/>
              <a:cs typeface="+mn-cs"/>
            </a:endParaRPr>
          </a:p>
        </p:txBody>
      </p:sp>
      <p:sp>
        <p:nvSpPr>
          <p:cNvPr id="12" name="Speech Bubble: Rectangle with Corners Rounded 11">
            <a:extLst>
              <a:ext uri="{FF2B5EF4-FFF2-40B4-BE49-F238E27FC236}">
                <a16:creationId xmlns:a16="http://schemas.microsoft.com/office/drawing/2014/main" xmlns="" id="{3D00A82F-4896-425C-BF7B-46B124A1105A}"/>
              </a:ext>
            </a:extLst>
          </p:cNvPr>
          <p:cNvSpPr/>
          <p:nvPr/>
        </p:nvSpPr>
        <p:spPr>
          <a:xfrm>
            <a:off x="9313463" y="3811483"/>
            <a:ext cx="2638929" cy="1816503"/>
          </a:xfrm>
          <a:prstGeom prst="wedgeRoundRectCallout">
            <a:avLst>
              <a:gd name="adj1" fmla="val 34681"/>
              <a:gd name="adj2" fmla="val 8467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0FF50693-0277-4303-96FC-5EEC08238A78}"/>
              </a:ext>
            </a:extLst>
          </p:cNvPr>
          <p:cNvSpPr txBox="1"/>
          <p:nvPr/>
        </p:nvSpPr>
        <p:spPr>
          <a:xfrm>
            <a:off x="9494197" y="3932365"/>
            <a:ext cx="244455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Open Sans"/>
                <a:ea typeface="+mn-ea"/>
                <a:cs typeface="+mn-cs"/>
              </a:rPr>
              <a:t>I wish we could just be doing business without paying KRA. </a:t>
            </a:r>
            <a:r>
              <a:rPr kumimoji="0" lang="en-US" sz="1600" b="1" i="1" u="none" strike="noStrike" kern="1200" cap="none" spc="0" normalizeH="0" baseline="0" noProof="0" dirty="0">
                <a:ln>
                  <a:noFill/>
                </a:ln>
                <a:solidFill>
                  <a:prstClr val="black"/>
                </a:solidFill>
                <a:effectLst/>
                <a:uLnTx/>
                <a:uFillTx/>
                <a:latin typeface="Open Sans"/>
                <a:ea typeface="+mn-ea"/>
                <a:cs typeface="+mn-cs"/>
              </a:rPr>
              <a:t>They are the only ones who benefit from the money that we pay there</a:t>
            </a:r>
            <a:endParaRPr kumimoji="0" lang="en-ZA" sz="1600" b="1"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78998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A92534C-E127-4E94-A6DA-EC91301960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42692"/>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pic>
        <p:nvPicPr>
          <p:cNvPr id="8" name="Picture 7">
            <a:extLst>
              <a:ext uri="{FF2B5EF4-FFF2-40B4-BE49-F238E27FC236}">
                <a16:creationId xmlns:a16="http://schemas.microsoft.com/office/drawing/2014/main" xmlns="" id="{F47F637B-B50E-4CC1-955B-494089DF41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90101" y="2330972"/>
            <a:ext cx="2211799" cy="2196057"/>
          </a:xfrm>
          <a:prstGeom prst="rect">
            <a:avLst/>
          </a:prstGeom>
        </p:spPr>
      </p:pic>
      <p:sp>
        <p:nvSpPr>
          <p:cNvPr id="18" name="TextBox 17">
            <a:extLst>
              <a:ext uri="{FF2B5EF4-FFF2-40B4-BE49-F238E27FC236}">
                <a16:creationId xmlns:a16="http://schemas.microsoft.com/office/drawing/2014/main" xmlns="" id="{B96599A7-6DE0-40A7-B0B2-3998415125E4}"/>
              </a:ext>
            </a:extLst>
          </p:cNvPr>
          <p:cNvSpPr txBox="1"/>
          <p:nvPr/>
        </p:nvSpPr>
        <p:spPr>
          <a:xfrm>
            <a:off x="4862287" y="1760901"/>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6579559" y="3315061"/>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4862287" y="4760755"/>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3400241" y="3315061"/>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Banks</a:t>
            </a:r>
          </a:p>
        </p:txBody>
      </p:sp>
      <p:sp>
        <p:nvSpPr>
          <p:cNvPr id="26" name="TextBox 25">
            <a:extLst>
              <a:ext uri="{FF2B5EF4-FFF2-40B4-BE49-F238E27FC236}">
                <a16:creationId xmlns:a16="http://schemas.microsoft.com/office/drawing/2014/main" xmlns="" id="{8420860F-9B05-4CEC-8BF5-4AC8CDAF6130}"/>
              </a:ext>
            </a:extLst>
          </p:cNvPr>
          <p:cNvSpPr txBox="1"/>
          <p:nvPr/>
        </p:nvSpPr>
        <p:spPr>
          <a:xfrm>
            <a:off x="3400241" y="5535482"/>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Associations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7250072" y="1181392"/>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County government</a:t>
            </a:r>
          </a:p>
        </p:txBody>
      </p:sp>
      <p:sp>
        <p:nvSpPr>
          <p:cNvPr id="30" name="TextBox 29">
            <a:extLst>
              <a:ext uri="{FF2B5EF4-FFF2-40B4-BE49-F238E27FC236}">
                <a16:creationId xmlns:a16="http://schemas.microsoft.com/office/drawing/2014/main" xmlns="" id="{CAE3DA28-9247-434B-9E91-6E650FB237C7}"/>
              </a:ext>
            </a:extLst>
          </p:cNvPr>
          <p:cNvSpPr txBox="1"/>
          <p:nvPr/>
        </p:nvSpPr>
        <p:spPr>
          <a:xfrm>
            <a:off x="8299771" y="5732004"/>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Other business people</a:t>
            </a:r>
          </a:p>
        </p:txBody>
      </p:sp>
      <p:sp>
        <p:nvSpPr>
          <p:cNvPr id="32" name="TextBox 31">
            <a:extLst>
              <a:ext uri="{FF2B5EF4-FFF2-40B4-BE49-F238E27FC236}">
                <a16:creationId xmlns:a16="http://schemas.microsoft.com/office/drawing/2014/main" xmlns="" id="{234576D5-7EBD-43EB-9FCB-7ACD6935B34C}"/>
              </a:ext>
            </a:extLst>
          </p:cNvPr>
          <p:cNvSpPr txBox="1"/>
          <p:nvPr/>
        </p:nvSpPr>
        <p:spPr>
          <a:xfrm>
            <a:off x="8940795" y="4576532"/>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National government</a:t>
            </a:r>
          </a:p>
        </p:txBody>
      </p:sp>
      <p:sp>
        <p:nvSpPr>
          <p:cNvPr id="35" name="Speech Bubble: Rectangle with Corners Rounded 34">
            <a:extLst>
              <a:ext uri="{FF2B5EF4-FFF2-40B4-BE49-F238E27FC236}">
                <a16:creationId xmlns:a16="http://schemas.microsoft.com/office/drawing/2014/main" xmlns="" id="{EDB7CE7C-6BAE-499D-81B1-68838A319D11}"/>
              </a:ext>
            </a:extLst>
          </p:cNvPr>
          <p:cNvSpPr/>
          <p:nvPr/>
        </p:nvSpPr>
        <p:spPr>
          <a:xfrm>
            <a:off x="2263262" y="2355708"/>
            <a:ext cx="1927974" cy="894904"/>
          </a:xfrm>
          <a:prstGeom prst="wedgeRoundRectCallout">
            <a:avLst>
              <a:gd name="adj1" fmla="val 45889"/>
              <a:gd name="adj2" fmla="val 64122"/>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xmlns="" id="{49B94148-A7C1-4ED2-9536-5DC1A24F0ED8}"/>
              </a:ext>
            </a:extLst>
          </p:cNvPr>
          <p:cNvSpPr txBox="1"/>
          <p:nvPr/>
        </p:nvSpPr>
        <p:spPr>
          <a:xfrm>
            <a:off x="2254192" y="2433828"/>
            <a:ext cx="1927974"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prstClr val="black"/>
                </a:solidFill>
                <a:effectLst/>
                <a:uLnTx/>
                <a:uFillTx/>
                <a:latin typeface="Open Sans"/>
                <a:ea typeface="+mn-ea"/>
                <a:cs typeface="+mn-cs"/>
              </a:rPr>
              <a:t>They have helped me a lot. The banks give me loans</a:t>
            </a:r>
          </a:p>
        </p:txBody>
      </p:sp>
      <p:sp>
        <p:nvSpPr>
          <p:cNvPr id="39" name="Speech Bubble: Rectangle with Corners Rounded 38">
            <a:extLst>
              <a:ext uri="{FF2B5EF4-FFF2-40B4-BE49-F238E27FC236}">
                <a16:creationId xmlns:a16="http://schemas.microsoft.com/office/drawing/2014/main" xmlns="" id="{4E7343CE-FB02-4534-9C95-1FEDF1AAC5A8}"/>
              </a:ext>
            </a:extLst>
          </p:cNvPr>
          <p:cNvSpPr/>
          <p:nvPr/>
        </p:nvSpPr>
        <p:spPr>
          <a:xfrm>
            <a:off x="1020883" y="3959771"/>
            <a:ext cx="2787304" cy="1433324"/>
          </a:xfrm>
          <a:prstGeom prst="wedgeRoundRectCallout">
            <a:avLst>
              <a:gd name="adj1" fmla="val 42476"/>
              <a:gd name="adj2" fmla="val 6551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xmlns="" id="{7C4B47CD-2AD4-4D22-A60F-CA4BB5F1DB5C}"/>
              </a:ext>
            </a:extLst>
          </p:cNvPr>
          <p:cNvSpPr txBox="1"/>
          <p:nvPr/>
        </p:nvSpPr>
        <p:spPr>
          <a:xfrm>
            <a:off x="1103268" y="4095730"/>
            <a:ext cx="2570212" cy="1169551"/>
          </a:xfrm>
          <a:prstGeom prst="rect">
            <a:avLst/>
          </a:prstGeom>
          <a:noFill/>
        </p:spPr>
        <p:txBody>
          <a:bodyPr wrap="square">
            <a:spAutoFit/>
          </a:bodyPr>
          <a:lstStyle>
            <a:defPPr>
              <a:defRPr lang="en-US"/>
            </a:defPPr>
            <a:lvl1pPr>
              <a:defRPr sz="14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prstClr val="black"/>
                </a:solidFill>
                <a:effectLst/>
                <a:uLnTx/>
                <a:uFillTx/>
                <a:latin typeface="Open Sans"/>
                <a:ea typeface="+mn-ea"/>
                <a:cs typeface="+mn-cs"/>
              </a:rPr>
              <a:t>It has helped in welfare and the association has ensured that there is security, and they have protected businesses operating within this area</a:t>
            </a:r>
          </a:p>
        </p:txBody>
      </p:sp>
      <p:sp>
        <p:nvSpPr>
          <p:cNvPr id="43" name="Speech Bubble: Rectangle with Corners Rounded 42">
            <a:extLst>
              <a:ext uri="{FF2B5EF4-FFF2-40B4-BE49-F238E27FC236}">
                <a16:creationId xmlns:a16="http://schemas.microsoft.com/office/drawing/2014/main" xmlns="" id="{51D97693-404F-43B7-97F2-E89C5A17F5DE}"/>
              </a:ext>
            </a:extLst>
          </p:cNvPr>
          <p:cNvSpPr/>
          <p:nvPr/>
        </p:nvSpPr>
        <p:spPr>
          <a:xfrm>
            <a:off x="8741213" y="1685183"/>
            <a:ext cx="2787304" cy="1601969"/>
          </a:xfrm>
          <a:prstGeom prst="wedgeRoundRectCallout">
            <a:avLst>
              <a:gd name="adj1" fmla="val -43965"/>
              <a:gd name="adj2" fmla="val -63147"/>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xmlns="" id="{8D3C4A7A-147F-4D69-B948-8948C2330177}"/>
              </a:ext>
            </a:extLst>
          </p:cNvPr>
          <p:cNvSpPr txBox="1"/>
          <p:nvPr/>
        </p:nvSpPr>
        <p:spPr>
          <a:xfrm>
            <a:off x="8954185" y="1795595"/>
            <a:ext cx="2520000" cy="1384995"/>
          </a:xfrm>
          <a:prstGeom prst="rect">
            <a:avLst/>
          </a:prstGeom>
          <a:noFill/>
        </p:spPr>
        <p:txBody>
          <a:bodyPr wrap="square">
            <a:spAutoFit/>
          </a:bodyPr>
          <a:lstStyle>
            <a:defPPr>
              <a:defRPr lang="en-US"/>
            </a:defPPr>
            <a:lvl1pPr>
              <a:defRPr sz="14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prstClr val="black"/>
                </a:solidFill>
                <a:effectLst/>
                <a:uLnTx/>
                <a:uFillTx/>
                <a:latin typeface="Open Sans"/>
                <a:ea typeface="+mn-ea"/>
                <a:cs typeface="+mn-cs"/>
              </a:rPr>
              <a:t>After paying, you are recognized and they don’t disturb you, you are allowed to operate smoothly and also they ensure clean working environment</a:t>
            </a:r>
          </a:p>
        </p:txBody>
      </p:sp>
      <p:sp>
        <p:nvSpPr>
          <p:cNvPr id="2" name="TextBox 1">
            <a:extLst>
              <a:ext uri="{FF2B5EF4-FFF2-40B4-BE49-F238E27FC236}">
                <a16:creationId xmlns:a16="http://schemas.microsoft.com/office/drawing/2014/main" xmlns="" id="{B03530D9-09A3-459F-B7E7-18D45F57B757}"/>
              </a:ext>
            </a:extLst>
          </p:cNvPr>
          <p:cNvSpPr txBox="1"/>
          <p:nvPr/>
        </p:nvSpPr>
        <p:spPr>
          <a:xfrm>
            <a:off x="190498" y="394692"/>
            <a:ext cx="46728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Christine: sells cereals and grains</a:t>
            </a:r>
          </a:p>
        </p:txBody>
      </p:sp>
      <p:sp>
        <p:nvSpPr>
          <p:cNvPr id="3" name="TextBox 2">
            <a:extLst>
              <a:ext uri="{FF2B5EF4-FFF2-40B4-BE49-F238E27FC236}">
                <a16:creationId xmlns:a16="http://schemas.microsoft.com/office/drawing/2014/main" xmlns="" id="{B6788FCB-A2CF-4634-A4B1-AACDCF29B7B9}"/>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6" name="TextBox 5">
            <a:extLst>
              <a:ext uri="{FF2B5EF4-FFF2-40B4-BE49-F238E27FC236}">
                <a16:creationId xmlns:a16="http://schemas.microsoft.com/office/drawing/2014/main" xmlns="" id="{9B4B659B-0FF8-4083-A2D9-7FF6D9F4DA25}"/>
              </a:ext>
            </a:extLst>
          </p:cNvPr>
          <p:cNvSpPr txBox="1"/>
          <p:nvPr/>
        </p:nvSpPr>
        <p:spPr>
          <a:xfrm>
            <a:off x="49062" y="1892653"/>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7" name="TextBox 6">
            <a:extLst>
              <a:ext uri="{FF2B5EF4-FFF2-40B4-BE49-F238E27FC236}">
                <a16:creationId xmlns:a16="http://schemas.microsoft.com/office/drawing/2014/main" xmlns="" id="{248EA36A-428F-4866-8CF8-A7E1AB7E07A4}"/>
              </a:ext>
            </a:extLst>
          </p:cNvPr>
          <p:cNvSpPr txBox="1"/>
          <p:nvPr/>
        </p:nvSpPr>
        <p:spPr>
          <a:xfrm>
            <a:off x="49062" y="1481058"/>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9" name="TextBox 8">
            <a:extLst>
              <a:ext uri="{FF2B5EF4-FFF2-40B4-BE49-F238E27FC236}">
                <a16:creationId xmlns:a16="http://schemas.microsoft.com/office/drawing/2014/main" xmlns="" id="{E0979E4E-C231-4ADF-AE7F-9B70AB7EF551}"/>
              </a:ext>
            </a:extLst>
          </p:cNvPr>
          <p:cNvSpPr txBox="1"/>
          <p:nvPr/>
        </p:nvSpPr>
        <p:spPr>
          <a:xfrm>
            <a:off x="49062" y="1105374"/>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13" name="Straight Connector 12">
            <a:extLst>
              <a:ext uri="{FF2B5EF4-FFF2-40B4-BE49-F238E27FC236}">
                <a16:creationId xmlns:a16="http://schemas.microsoft.com/office/drawing/2014/main" xmlns="" id="{28232C9F-5E02-45BF-A200-F08CB4B692C0}"/>
              </a:ext>
            </a:extLst>
          </p:cNvPr>
          <p:cNvCxnSpPr/>
          <p:nvPr/>
        </p:nvCxnSpPr>
        <p:spPr>
          <a:xfrm>
            <a:off x="977900" y="1264640"/>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24883027-4319-4829-B071-DABA223F43C9}"/>
              </a:ext>
            </a:extLst>
          </p:cNvPr>
          <p:cNvCxnSpPr>
            <a:cxnSpLocks/>
          </p:cNvCxnSpPr>
          <p:nvPr/>
        </p:nvCxnSpPr>
        <p:spPr>
          <a:xfrm>
            <a:off x="1321574" y="1653024"/>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3A99B94-6D6F-4E89-BE09-3BA9971CC60E}"/>
              </a:ext>
            </a:extLst>
          </p:cNvPr>
          <p:cNvCxnSpPr>
            <a:cxnSpLocks/>
          </p:cNvCxnSpPr>
          <p:nvPr/>
        </p:nvCxnSpPr>
        <p:spPr>
          <a:xfrm>
            <a:off x="1041400" y="2026519"/>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7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F827792-D7D1-4237-BA25-635340FBFD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pic>
        <p:nvPicPr>
          <p:cNvPr id="49" name="Picture 48">
            <a:extLst>
              <a:ext uri="{FF2B5EF4-FFF2-40B4-BE49-F238E27FC236}">
                <a16:creationId xmlns:a16="http://schemas.microsoft.com/office/drawing/2014/main" xmlns="" id="{8C63E292-79E6-4171-A847-51BD3215A5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0358" y="2355708"/>
            <a:ext cx="2158196" cy="2150404"/>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0"/>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8" name="TextBox 17">
            <a:extLst>
              <a:ext uri="{FF2B5EF4-FFF2-40B4-BE49-F238E27FC236}">
                <a16:creationId xmlns:a16="http://schemas.microsoft.com/office/drawing/2014/main" xmlns="" id="{B96599A7-6DE0-40A7-B0B2-3998415125E4}"/>
              </a:ext>
            </a:extLst>
          </p:cNvPr>
          <p:cNvSpPr txBox="1"/>
          <p:nvPr/>
        </p:nvSpPr>
        <p:spPr>
          <a:xfrm>
            <a:off x="4894166" y="1769628"/>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6060828" y="2122914"/>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6604131" y="3019024"/>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3453984" y="3798455"/>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Banks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7987507" y="2200430"/>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County government</a:t>
            </a:r>
          </a:p>
        </p:txBody>
      </p:sp>
      <p:sp>
        <p:nvSpPr>
          <p:cNvPr id="53" name="TextBox 52">
            <a:extLst>
              <a:ext uri="{FF2B5EF4-FFF2-40B4-BE49-F238E27FC236}">
                <a16:creationId xmlns:a16="http://schemas.microsoft.com/office/drawing/2014/main" xmlns="" id="{91D373CD-2BE1-4AB9-9B3A-B4959E5A9091}"/>
              </a:ext>
            </a:extLst>
          </p:cNvPr>
          <p:cNvSpPr txBox="1"/>
          <p:nvPr/>
        </p:nvSpPr>
        <p:spPr>
          <a:xfrm>
            <a:off x="6646080" y="3948169"/>
            <a:ext cx="1512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Other business people</a:t>
            </a:r>
          </a:p>
        </p:txBody>
      </p:sp>
      <p:sp>
        <p:nvSpPr>
          <p:cNvPr id="55" name="TextBox 54">
            <a:extLst>
              <a:ext uri="{FF2B5EF4-FFF2-40B4-BE49-F238E27FC236}">
                <a16:creationId xmlns:a16="http://schemas.microsoft.com/office/drawing/2014/main" xmlns="" id="{49C1EAB8-F67B-47A1-B7CF-6F229EDCF815}"/>
              </a:ext>
            </a:extLst>
          </p:cNvPr>
          <p:cNvSpPr txBox="1"/>
          <p:nvPr/>
        </p:nvSpPr>
        <p:spPr>
          <a:xfrm>
            <a:off x="4583680" y="4563820"/>
            <a:ext cx="15123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Friends and family</a:t>
            </a:r>
          </a:p>
        </p:txBody>
      </p:sp>
      <p:sp>
        <p:nvSpPr>
          <p:cNvPr id="57" name="TextBox 56">
            <a:extLst>
              <a:ext uri="{FF2B5EF4-FFF2-40B4-BE49-F238E27FC236}">
                <a16:creationId xmlns:a16="http://schemas.microsoft.com/office/drawing/2014/main" xmlns="" id="{05F1E302-48BD-4BB5-A1C6-E907FF9FF9DC}"/>
              </a:ext>
            </a:extLst>
          </p:cNvPr>
          <p:cNvSpPr txBox="1"/>
          <p:nvPr/>
        </p:nvSpPr>
        <p:spPr>
          <a:xfrm>
            <a:off x="3257958" y="3033090"/>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Chamas</a:t>
            </a:r>
          </a:p>
        </p:txBody>
      </p:sp>
      <p:sp>
        <p:nvSpPr>
          <p:cNvPr id="59" name="TextBox 58">
            <a:extLst>
              <a:ext uri="{FF2B5EF4-FFF2-40B4-BE49-F238E27FC236}">
                <a16:creationId xmlns:a16="http://schemas.microsoft.com/office/drawing/2014/main" xmlns="" id="{1D4753A3-69EE-44E9-8319-7B1D4B8C4032}"/>
              </a:ext>
            </a:extLst>
          </p:cNvPr>
          <p:cNvSpPr txBox="1"/>
          <p:nvPr/>
        </p:nvSpPr>
        <p:spPr>
          <a:xfrm>
            <a:off x="3727926" y="2201036"/>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Associations</a:t>
            </a:r>
          </a:p>
        </p:txBody>
      </p:sp>
      <p:sp>
        <p:nvSpPr>
          <p:cNvPr id="61" name="Speech Bubble: Rectangle with Corners Rounded 60">
            <a:extLst>
              <a:ext uri="{FF2B5EF4-FFF2-40B4-BE49-F238E27FC236}">
                <a16:creationId xmlns:a16="http://schemas.microsoft.com/office/drawing/2014/main" xmlns="" id="{09923F38-6396-4BC5-9EFD-5A93CB0E99B4}"/>
              </a:ext>
            </a:extLst>
          </p:cNvPr>
          <p:cNvSpPr/>
          <p:nvPr/>
        </p:nvSpPr>
        <p:spPr>
          <a:xfrm>
            <a:off x="2048633" y="4151436"/>
            <a:ext cx="2158196" cy="1169551"/>
          </a:xfrm>
          <a:prstGeom prst="wedgeRoundRectCallout">
            <a:avLst>
              <a:gd name="adj1" fmla="val 47395"/>
              <a:gd name="adj2" fmla="val -7373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3" name="TextBox 62">
            <a:extLst>
              <a:ext uri="{FF2B5EF4-FFF2-40B4-BE49-F238E27FC236}">
                <a16:creationId xmlns:a16="http://schemas.microsoft.com/office/drawing/2014/main" xmlns="" id="{387E27A0-1BA3-4FCB-B89A-EA9D3AFA7870}"/>
              </a:ext>
            </a:extLst>
          </p:cNvPr>
          <p:cNvSpPr txBox="1"/>
          <p:nvPr/>
        </p:nvSpPr>
        <p:spPr>
          <a:xfrm>
            <a:off x="2127577" y="4189928"/>
            <a:ext cx="203856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 am very close to them [banks] because this where my savings are for present and future plans</a:t>
            </a:r>
          </a:p>
        </p:txBody>
      </p:sp>
      <p:sp>
        <p:nvSpPr>
          <p:cNvPr id="73" name="Speech Bubble: Rectangle with Corners Rounded 72">
            <a:extLst>
              <a:ext uri="{FF2B5EF4-FFF2-40B4-BE49-F238E27FC236}">
                <a16:creationId xmlns:a16="http://schemas.microsoft.com/office/drawing/2014/main" xmlns="" id="{03BBC6DD-33F9-4666-BC6C-12B661682996}"/>
              </a:ext>
            </a:extLst>
          </p:cNvPr>
          <p:cNvSpPr/>
          <p:nvPr/>
        </p:nvSpPr>
        <p:spPr>
          <a:xfrm>
            <a:off x="6964271" y="142682"/>
            <a:ext cx="2802769" cy="1728139"/>
          </a:xfrm>
          <a:prstGeom prst="wedgeRoundRectCallout">
            <a:avLst>
              <a:gd name="adj1" fmla="val -39299"/>
              <a:gd name="adj2" fmla="val 672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5" name="TextBox 74">
            <a:extLst>
              <a:ext uri="{FF2B5EF4-FFF2-40B4-BE49-F238E27FC236}">
                <a16:creationId xmlns:a16="http://schemas.microsoft.com/office/drawing/2014/main" xmlns="" id="{2840B04F-BBDF-47F4-9295-B13607A08B98}"/>
              </a:ext>
            </a:extLst>
          </p:cNvPr>
          <p:cNvSpPr txBox="1"/>
          <p:nvPr/>
        </p:nvSpPr>
        <p:spPr>
          <a:xfrm>
            <a:off x="7106143" y="224854"/>
            <a:ext cx="2595608"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are the key people in business because they supply me with materials to use, offer trade on credit and the fact that they offer me with quality materials which ensures that my customers are satisfied</a:t>
            </a:r>
          </a:p>
        </p:txBody>
      </p:sp>
      <p:sp>
        <p:nvSpPr>
          <p:cNvPr id="79" name="Speech Bubble: Rectangle with Corners Rounded 78">
            <a:extLst>
              <a:ext uri="{FF2B5EF4-FFF2-40B4-BE49-F238E27FC236}">
                <a16:creationId xmlns:a16="http://schemas.microsoft.com/office/drawing/2014/main" xmlns="" id="{B40C2E37-9887-4659-9FA9-9C4F31307794}"/>
              </a:ext>
            </a:extLst>
          </p:cNvPr>
          <p:cNvSpPr/>
          <p:nvPr/>
        </p:nvSpPr>
        <p:spPr>
          <a:xfrm>
            <a:off x="5651725" y="5006392"/>
            <a:ext cx="3282317" cy="1467167"/>
          </a:xfrm>
          <a:prstGeom prst="wedgeRoundRectCallout">
            <a:avLst>
              <a:gd name="adj1" fmla="val 7826"/>
              <a:gd name="adj2" fmla="val -6456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1" name="TextBox 80">
            <a:extLst>
              <a:ext uri="{FF2B5EF4-FFF2-40B4-BE49-F238E27FC236}">
                <a16:creationId xmlns:a16="http://schemas.microsoft.com/office/drawing/2014/main" xmlns="" id="{D189D7AF-DEF0-4558-B24A-49C1B096029E}"/>
              </a:ext>
            </a:extLst>
          </p:cNvPr>
          <p:cNvSpPr txBox="1"/>
          <p:nvPr/>
        </p:nvSpPr>
        <p:spPr>
          <a:xfrm>
            <a:off x="5784718" y="5044175"/>
            <a:ext cx="3098129"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have supported me in terms of giving advice and due to the union we have as business colleagues we have been able to look at ways of growing [our businesses], and also offer protection to our businesses</a:t>
            </a:r>
          </a:p>
        </p:txBody>
      </p:sp>
      <p:sp>
        <p:nvSpPr>
          <p:cNvPr id="85" name="Speech Bubble: Rectangle with Corners Rounded 84">
            <a:extLst>
              <a:ext uri="{FF2B5EF4-FFF2-40B4-BE49-F238E27FC236}">
                <a16:creationId xmlns:a16="http://schemas.microsoft.com/office/drawing/2014/main" xmlns="" id="{905394F4-6996-4F52-B3FE-C043BC3956D7}"/>
              </a:ext>
            </a:extLst>
          </p:cNvPr>
          <p:cNvSpPr/>
          <p:nvPr/>
        </p:nvSpPr>
        <p:spPr>
          <a:xfrm>
            <a:off x="8620364" y="3067949"/>
            <a:ext cx="3398956" cy="1728139"/>
          </a:xfrm>
          <a:prstGeom prst="wedgeRoundRectCallout">
            <a:avLst>
              <a:gd name="adj1" fmla="val -33008"/>
              <a:gd name="adj2" fmla="val -6282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7" name="TextBox 86">
            <a:extLst>
              <a:ext uri="{FF2B5EF4-FFF2-40B4-BE49-F238E27FC236}">
                <a16:creationId xmlns:a16="http://schemas.microsoft.com/office/drawing/2014/main" xmlns="" id="{5F82EA86-64E4-48AB-B5DF-ED4744886D14}"/>
              </a:ext>
            </a:extLst>
          </p:cNvPr>
          <p:cNvSpPr txBox="1"/>
          <p:nvPr/>
        </p:nvSpPr>
        <p:spPr>
          <a:xfrm>
            <a:off x="8737600" y="3188301"/>
            <a:ext cx="3328847"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 am not satisfied with their services like here there is poor infrastructure which they have never considered working on yet we pay some good cash on a yearly basis. So what ties us together is only that I can’t operate peacefully without complying</a:t>
            </a:r>
          </a:p>
        </p:txBody>
      </p:sp>
      <p:sp>
        <p:nvSpPr>
          <p:cNvPr id="89" name="TextBox 88">
            <a:extLst>
              <a:ext uri="{FF2B5EF4-FFF2-40B4-BE49-F238E27FC236}">
                <a16:creationId xmlns:a16="http://schemas.microsoft.com/office/drawing/2014/main" xmlns="" id="{CF7F9E30-3FDA-4717-8425-9D77DD96DC41}"/>
              </a:ext>
            </a:extLst>
          </p:cNvPr>
          <p:cNvSpPr txBox="1"/>
          <p:nvPr/>
        </p:nvSpPr>
        <p:spPr>
          <a:xfrm>
            <a:off x="2409910" y="2679033"/>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National government</a:t>
            </a:r>
          </a:p>
        </p:txBody>
      </p:sp>
      <p:sp>
        <p:nvSpPr>
          <p:cNvPr id="91" name="Speech Bubble: Rectangle with Corners Rounded 90">
            <a:extLst>
              <a:ext uri="{FF2B5EF4-FFF2-40B4-BE49-F238E27FC236}">
                <a16:creationId xmlns:a16="http://schemas.microsoft.com/office/drawing/2014/main" xmlns="" id="{A60B511A-A98E-4F6A-BE08-8F22FB4A73E0}"/>
              </a:ext>
            </a:extLst>
          </p:cNvPr>
          <p:cNvSpPr/>
          <p:nvPr/>
        </p:nvSpPr>
        <p:spPr>
          <a:xfrm>
            <a:off x="44178" y="2613978"/>
            <a:ext cx="2295199" cy="1310295"/>
          </a:xfrm>
          <a:prstGeom prst="wedgeRoundRectCallout">
            <a:avLst>
              <a:gd name="adj1" fmla="val 71460"/>
              <a:gd name="adj2" fmla="val -3031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3" name="TextBox 92">
            <a:extLst>
              <a:ext uri="{FF2B5EF4-FFF2-40B4-BE49-F238E27FC236}">
                <a16:creationId xmlns:a16="http://schemas.microsoft.com/office/drawing/2014/main" xmlns="" id="{E42311EF-CF9F-4168-80A5-29EECD06EB5D}"/>
              </a:ext>
            </a:extLst>
          </p:cNvPr>
          <p:cNvSpPr txBox="1"/>
          <p:nvPr/>
        </p:nvSpPr>
        <p:spPr>
          <a:xfrm>
            <a:off x="116009" y="2678387"/>
            <a:ext cx="2319712"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 feel that the government has failed in terms in ensuring small business people can access loans from the government</a:t>
            </a:r>
          </a:p>
        </p:txBody>
      </p:sp>
      <p:sp>
        <p:nvSpPr>
          <p:cNvPr id="31" name="TextBox 30">
            <a:extLst>
              <a:ext uri="{FF2B5EF4-FFF2-40B4-BE49-F238E27FC236}">
                <a16:creationId xmlns:a16="http://schemas.microsoft.com/office/drawing/2014/main" xmlns="" id="{1CB575AE-6BF3-4455-A023-9F6B40351043}"/>
              </a:ext>
            </a:extLst>
          </p:cNvPr>
          <p:cNvSpPr txBox="1"/>
          <p:nvPr/>
        </p:nvSpPr>
        <p:spPr>
          <a:xfrm>
            <a:off x="49062" y="1892653"/>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32" name="TextBox 31">
            <a:extLst>
              <a:ext uri="{FF2B5EF4-FFF2-40B4-BE49-F238E27FC236}">
                <a16:creationId xmlns:a16="http://schemas.microsoft.com/office/drawing/2014/main" xmlns="" id="{9693F7BF-E396-425A-8069-B586F013BCFD}"/>
              </a:ext>
            </a:extLst>
          </p:cNvPr>
          <p:cNvSpPr txBox="1"/>
          <p:nvPr/>
        </p:nvSpPr>
        <p:spPr>
          <a:xfrm>
            <a:off x="10962" y="1493758"/>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33" name="TextBox 32">
            <a:extLst>
              <a:ext uri="{FF2B5EF4-FFF2-40B4-BE49-F238E27FC236}">
                <a16:creationId xmlns:a16="http://schemas.microsoft.com/office/drawing/2014/main" xmlns="" id="{DFA801F4-35DF-4D25-91BF-A3F5C5A4C945}"/>
              </a:ext>
            </a:extLst>
          </p:cNvPr>
          <p:cNvSpPr txBox="1"/>
          <p:nvPr/>
        </p:nvSpPr>
        <p:spPr>
          <a:xfrm>
            <a:off x="49062" y="1105374"/>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34" name="Straight Connector 33">
            <a:extLst>
              <a:ext uri="{FF2B5EF4-FFF2-40B4-BE49-F238E27FC236}">
                <a16:creationId xmlns:a16="http://schemas.microsoft.com/office/drawing/2014/main" xmlns="" id="{14F2FD07-CDEB-45A4-AE49-25DAE5C0A164}"/>
              </a:ext>
            </a:extLst>
          </p:cNvPr>
          <p:cNvCxnSpPr/>
          <p:nvPr/>
        </p:nvCxnSpPr>
        <p:spPr>
          <a:xfrm>
            <a:off x="977900" y="1264640"/>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EDD39D-0CEF-4A10-B11E-4BF5D1C037C7}"/>
              </a:ext>
            </a:extLst>
          </p:cNvPr>
          <p:cNvCxnSpPr>
            <a:cxnSpLocks/>
          </p:cNvCxnSpPr>
          <p:nvPr/>
        </p:nvCxnSpPr>
        <p:spPr>
          <a:xfrm>
            <a:off x="1283474" y="1665724"/>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0529A77-5F06-4C49-9D28-55BCAEEDC21A}"/>
              </a:ext>
            </a:extLst>
          </p:cNvPr>
          <p:cNvCxnSpPr>
            <a:cxnSpLocks/>
          </p:cNvCxnSpPr>
          <p:nvPr/>
        </p:nvCxnSpPr>
        <p:spPr>
          <a:xfrm>
            <a:off x="1041400" y="2026519"/>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BD2F431-CB0A-4934-8F1C-8E2B45838ADD}"/>
              </a:ext>
            </a:extLst>
          </p:cNvPr>
          <p:cNvSpPr/>
          <p:nvPr/>
        </p:nvSpPr>
        <p:spPr>
          <a:xfrm>
            <a:off x="0" y="-42692"/>
            <a:ext cx="3936000" cy="83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AD40D71-9FC3-497E-B65E-0652F21D7851}"/>
              </a:ext>
            </a:extLst>
          </p:cNvPr>
          <p:cNvSpPr txBox="1"/>
          <p:nvPr/>
        </p:nvSpPr>
        <p:spPr>
          <a:xfrm>
            <a:off x="190497" y="394692"/>
            <a:ext cx="3975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John: Wood work / Furniture</a:t>
            </a:r>
          </a:p>
        </p:txBody>
      </p:sp>
      <p:sp>
        <p:nvSpPr>
          <p:cNvPr id="4" name="TextBox 3">
            <a:extLst>
              <a:ext uri="{FF2B5EF4-FFF2-40B4-BE49-F238E27FC236}">
                <a16:creationId xmlns:a16="http://schemas.microsoft.com/office/drawing/2014/main" xmlns="" id="{5BF51C87-F0E0-40DF-BC7D-B3A2C3E24C07}"/>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69" name="Speech Bubble: Rectangle with Corners Rounded 68">
            <a:extLst>
              <a:ext uri="{FF2B5EF4-FFF2-40B4-BE49-F238E27FC236}">
                <a16:creationId xmlns:a16="http://schemas.microsoft.com/office/drawing/2014/main" xmlns="" id="{FA9D24D6-56B1-4C1F-B33F-7C9DB2CBD063}"/>
              </a:ext>
            </a:extLst>
          </p:cNvPr>
          <p:cNvSpPr/>
          <p:nvPr/>
        </p:nvSpPr>
        <p:spPr>
          <a:xfrm>
            <a:off x="3282938" y="794802"/>
            <a:ext cx="2784601" cy="887704"/>
          </a:xfrm>
          <a:prstGeom prst="wedgeRoundRectCallout">
            <a:avLst>
              <a:gd name="adj1" fmla="val 41742"/>
              <a:gd name="adj2" fmla="val 65012"/>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7" name="TextBox 66">
            <a:extLst>
              <a:ext uri="{FF2B5EF4-FFF2-40B4-BE49-F238E27FC236}">
                <a16:creationId xmlns:a16="http://schemas.microsoft.com/office/drawing/2014/main" xmlns="" id="{D67C511A-447C-4B9A-8216-61DE9C871667}"/>
              </a:ext>
            </a:extLst>
          </p:cNvPr>
          <p:cNvSpPr txBox="1"/>
          <p:nvPr/>
        </p:nvSpPr>
        <p:spPr>
          <a:xfrm>
            <a:off x="3326378" y="891515"/>
            <a:ext cx="2841119" cy="738664"/>
          </a:xfrm>
          <a:prstGeom prst="rect">
            <a:avLst/>
          </a:prstGeom>
          <a:noFill/>
        </p:spPr>
        <p:txBody>
          <a:bodyPr wrap="square">
            <a:spAutoFit/>
          </a:bodyPr>
          <a:lstStyle>
            <a:defPPr>
              <a:defRPr lang="en-US"/>
            </a:defPPr>
            <a:lvl1pPr>
              <a:defRPr sz="14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prstClr val="black"/>
                </a:solidFill>
                <a:effectLst/>
                <a:uLnTx/>
                <a:uFillTx/>
                <a:latin typeface="Open Sans"/>
                <a:ea typeface="+mn-ea"/>
                <a:cs typeface="+mn-cs"/>
              </a:rPr>
              <a:t>Without customers I wouldn’t be calling it a business, I have really grown because of their existence…</a:t>
            </a:r>
          </a:p>
        </p:txBody>
      </p:sp>
    </p:spTree>
    <p:extLst>
      <p:ext uri="{BB962C8B-B14F-4D97-AF65-F5344CB8AC3E}">
        <p14:creationId xmlns:p14="http://schemas.microsoft.com/office/powerpoint/2010/main" val="219353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696FD73-FC35-423F-A986-E999CBFCAC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pic>
        <p:nvPicPr>
          <p:cNvPr id="6" name="Picture 5">
            <a:extLst>
              <a:ext uri="{FF2B5EF4-FFF2-40B4-BE49-F238E27FC236}">
                <a16:creationId xmlns:a16="http://schemas.microsoft.com/office/drawing/2014/main" xmlns="" id="{F3C74DEC-7C6C-4B47-A8BB-FF60E6A6CA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6271" y="2349000"/>
            <a:ext cx="2179458" cy="2160000"/>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0"/>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8" name="TextBox 17">
            <a:extLst>
              <a:ext uri="{FF2B5EF4-FFF2-40B4-BE49-F238E27FC236}">
                <a16:creationId xmlns:a16="http://schemas.microsoft.com/office/drawing/2014/main" xmlns="" id="{B96599A7-6DE0-40A7-B0B2-3998415125E4}"/>
              </a:ext>
            </a:extLst>
          </p:cNvPr>
          <p:cNvSpPr txBox="1"/>
          <p:nvPr/>
        </p:nvSpPr>
        <p:spPr>
          <a:xfrm>
            <a:off x="5608563" y="1921267"/>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2498342" y="4620268"/>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6480278" y="3810092"/>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5285130" y="4734883"/>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Banks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8954772" y="1880275"/>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County government</a:t>
            </a:r>
          </a:p>
        </p:txBody>
      </p:sp>
      <p:sp>
        <p:nvSpPr>
          <p:cNvPr id="53" name="TextBox 52">
            <a:extLst>
              <a:ext uri="{FF2B5EF4-FFF2-40B4-BE49-F238E27FC236}">
                <a16:creationId xmlns:a16="http://schemas.microsoft.com/office/drawing/2014/main" xmlns="" id="{91D373CD-2BE1-4AB9-9B3A-B4959E5A9091}"/>
              </a:ext>
            </a:extLst>
          </p:cNvPr>
          <p:cNvSpPr txBox="1"/>
          <p:nvPr/>
        </p:nvSpPr>
        <p:spPr>
          <a:xfrm>
            <a:off x="9162381" y="2813729"/>
            <a:ext cx="1512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Other business people</a:t>
            </a:r>
          </a:p>
        </p:txBody>
      </p:sp>
      <p:sp>
        <p:nvSpPr>
          <p:cNvPr id="55" name="TextBox 54">
            <a:extLst>
              <a:ext uri="{FF2B5EF4-FFF2-40B4-BE49-F238E27FC236}">
                <a16:creationId xmlns:a16="http://schemas.microsoft.com/office/drawing/2014/main" xmlns="" id="{49C1EAB8-F67B-47A1-B7CF-6F229EDCF815}"/>
              </a:ext>
            </a:extLst>
          </p:cNvPr>
          <p:cNvSpPr txBox="1"/>
          <p:nvPr/>
        </p:nvSpPr>
        <p:spPr>
          <a:xfrm>
            <a:off x="2477321" y="3002424"/>
            <a:ext cx="1512320"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Friends and family</a:t>
            </a:r>
          </a:p>
        </p:txBody>
      </p:sp>
      <p:sp>
        <p:nvSpPr>
          <p:cNvPr id="57" name="TextBox 56">
            <a:extLst>
              <a:ext uri="{FF2B5EF4-FFF2-40B4-BE49-F238E27FC236}">
                <a16:creationId xmlns:a16="http://schemas.microsoft.com/office/drawing/2014/main" xmlns="" id="{05F1E302-48BD-4BB5-A1C6-E907FF9FF9DC}"/>
              </a:ext>
            </a:extLst>
          </p:cNvPr>
          <p:cNvSpPr txBox="1"/>
          <p:nvPr/>
        </p:nvSpPr>
        <p:spPr>
          <a:xfrm>
            <a:off x="3756386" y="5644707"/>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6931A"/>
                </a:solidFill>
                <a:effectLst/>
                <a:uLnTx/>
                <a:uFillTx/>
                <a:latin typeface="Open Sans"/>
                <a:ea typeface="+mn-ea"/>
                <a:cs typeface="+mn-cs"/>
              </a:rPr>
              <a:t>Chamas</a:t>
            </a:r>
          </a:p>
        </p:txBody>
      </p:sp>
      <p:sp>
        <p:nvSpPr>
          <p:cNvPr id="89" name="TextBox 88">
            <a:extLst>
              <a:ext uri="{FF2B5EF4-FFF2-40B4-BE49-F238E27FC236}">
                <a16:creationId xmlns:a16="http://schemas.microsoft.com/office/drawing/2014/main" xmlns="" id="{CF7F9E30-3FDA-4717-8425-9D77DD96DC41}"/>
              </a:ext>
            </a:extLst>
          </p:cNvPr>
          <p:cNvSpPr txBox="1"/>
          <p:nvPr/>
        </p:nvSpPr>
        <p:spPr>
          <a:xfrm>
            <a:off x="8017871" y="293375"/>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National government</a:t>
            </a:r>
          </a:p>
        </p:txBody>
      </p:sp>
      <p:sp>
        <p:nvSpPr>
          <p:cNvPr id="31" name="TextBox 30">
            <a:extLst>
              <a:ext uri="{FF2B5EF4-FFF2-40B4-BE49-F238E27FC236}">
                <a16:creationId xmlns:a16="http://schemas.microsoft.com/office/drawing/2014/main" xmlns="" id="{1CB575AE-6BF3-4455-A023-9F6B40351043}"/>
              </a:ext>
            </a:extLst>
          </p:cNvPr>
          <p:cNvSpPr txBox="1"/>
          <p:nvPr/>
        </p:nvSpPr>
        <p:spPr>
          <a:xfrm>
            <a:off x="49062" y="1892653"/>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32" name="TextBox 31">
            <a:extLst>
              <a:ext uri="{FF2B5EF4-FFF2-40B4-BE49-F238E27FC236}">
                <a16:creationId xmlns:a16="http://schemas.microsoft.com/office/drawing/2014/main" xmlns="" id="{9693F7BF-E396-425A-8069-B586F013BCFD}"/>
              </a:ext>
            </a:extLst>
          </p:cNvPr>
          <p:cNvSpPr txBox="1"/>
          <p:nvPr/>
        </p:nvSpPr>
        <p:spPr>
          <a:xfrm>
            <a:off x="10962" y="1493758"/>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33" name="TextBox 32">
            <a:extLst>
              <a:ext uri="{FF2B5EF4-FFF2-40B4-BE49-F238E27FC236}">
                <a16:creationId xmlns:a16="http://schemas.microsoft.com/office/drawing/2014/main" xmlns="" id="{DFA801F4-35DF-4D25-91BF-A3F5C5A4C945}"/>
              </a:ext>
            </a:extLst>
          </p:cNvPr>
          <p:cNvSpPr txBox="1"/>
          <p:nvPr/>
        </p:nvSpPr>
        <p:spPr>
          <a:xfrm>
            <a:off x="49062" y="1105374"/>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34" name="Straight Connector 33">
            <a:extLst>
              <a:ext uri="{FF2B5EF4-FFF2-40B4-BE49-F238E27FC236}">
                <a16:creationId xmlns:a16="http://schemas.microsoft.com/office/drawing/2014/main" xmlns="" id="{14F2FD07-CDEB-45A4-AE49-25DAE5C0A164}"/>
              </a:ext>
            </a:extLst>
          </p:cNvPr>
          <p:cNvCxnSpPr/>
          <p:nvPr/>
        </p:nvCxnSpPr>
        <p:spPr>
          <a:xfrm>
            <a:off x="977900" y="1264640"/>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EDD39D-0CEF-4A10-B11E-4BF5D1C037C7}"/>
              </a:ext>
            </a:extLst>
          </p:cNvPr>
          <p:cNvCxnSpPr>
            <a:cxnSpLocks/>
          </p:cNvCxnSpPr>
          <p:nvPr/>
        </p:nvCxnSpPr>
        <p:spPr>
          <a:xfrm>
            <a:off x="1283474" y="1665724"/>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0529A77-5F06-4C49-9D28-55BCAEEDC21A}"/>
              </a:ext>
            </a:extLst>
          </p:cNvPr>
          <p:cNvCxnSpPr>
            <a:cxnSpLocks/>
          </p:cNvCxnSpPr>
          <p:nvPr/>
        </p:nvCxnSpPr>
        <p:spPr>
          <a:xfrm>
            <a:off x="1041400" y="2026519"/>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BD2F431-CB0A-4934-8F1C-8E2B45838ADD}"/>
              </a:ext>
            </a:extLst>
          </p:cNvPr>
          <p:cNvSpPr/>
          <p:nvPr/>
        </p:nvSpPr>
        <p:spPr>
          <a:xfrm>
            <a:off x="0" y="-42692"/>
            <a:ext cx="3936000" cy="83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AD40D71-9FC3-497E-B65E-0652F21D7851}"/>
              </a:ext>
            </a:extLst>
          </p:cNvPr>
          <p:cNvSpPr txBox="1"/>
          <p:nvPr/>
        </p:nvSpPr>
        <p:spPr>
          <a:xfrm>
            <a:off x="190497" y="394692"/>
            <a:ext cx="3975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Christine: Hair salon owner</a:t>
            </a:r>
          </a:p>
        </p:txBody>
      </p:sp>
      <p:sp>
        <p:nvSpPr>
          <p:cNvPr id="4" name="TextBox 3">
            <a:extLst>
              <a:ext uri="{FF2B5EF4-FFF2-40B4-BE49-F238E27FC236}">
                <a16:creationId xmlns:a16="http://schemas.microsoft.com/office/drawing/2014/main" xmlns="" id="{5BF51C87-F0E0-40DF-BC7D-B3A2C3E24C07}"/>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7" name="TextBox 6">
            <a:extLst>
              <a:ext uri="{FF2B5EF4-FFF2-40B4-BE49-F238E27FC236}">
                <a16:creationId xmlns:a16="http://schemas.microsoft.com/office/drawing/2014/main" xmlns="" id="{EA892450-579A-4DA2-A843-DB98C4EBDECB}"/>
              </a:ext>
            </a:extLst>
          </p:cNvPr>
          <p:cNvSpPr txBox="1"/>
          <p:nvPr/>
        </p:nvSpPr>
        <p:spPr>
          <a:xfrm>
            <a:off x="4026996" y="1863488"/>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Saccos</a:t>
            </a:r>
          </a:p>
        </p:txBody>
      </p:sp>
      <p:sp>
        <p:nvSpPr>
          <p:cNvPr id="8" name="Speech Bubble: Rectangle with Corners Rounded 7">
            <a:extLst>
              <a:ext uri="{FF2B5EF4-FFF2-40B4-BE49-F238E27FC236}">
                <a16:creationId xmlns:a16="http://schemas.microsoft.com/office/drawing/2014/main" xmlns="" id="{DECC3E53-C513-43CC-9C8D-48E00A9E0B93}"/>
              </a:ext>
            </a:extLst>
          </p:cNvPr>
          <p:cNvSpPr/>
          <p:nvPr/>
        </p:nvSpPr>
        <p:spPr>
          <a:xfrm>
            <a:off x="5765334" y="5542289"/>
            <a:ext cx="2128924" cy="971148"/>
          </a:xfrm>
          <a:prstGeom prst="wedgeRoundRectCallout">
            <a:avLst>
              <a:gd name="adj1" fmla="val -19035"/>
              <a:gd name="adj2" fmla="val -9162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 name="TextBox 8">
            <a:extLst>
              <a:ext uri="{FF2B5EF4-FFF2-40B4-BE49-F238E27FC236}">
                <a16:creationId xmlns:a16="http://schemas.microsoft.com/office/drawing/2014/main" xmlns="" id="{63454646-C09E-4499-A756-9391636A85F4}"/>
              </a:ext>
            </a:extLst>
          </p:cNvPr>
          <p:cNvSpPr txBox="1"/>
          <p:nvPr/>
        </p:nvSpPr>
        <p:spPr>
          <a:xfrm>
            <a:off x="5829883" y="5651227"/>
            <a:ext cx="203856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Banks are important because they also give me business loans</a:t>
            </a:r>
          </a:p>
        </p:txBody>
      </p:sp>
      <p:sp>
        <p:nvSpPr>
          <p:cNvPr id="13" name="Speech Bubble: Rectangle with Corners Rounded 12">
            <a:extLst>
              <a:ext uri="{FF2B5EF4-FFF2-40B4-BE49-F238E27FC236}">
                <a16:creationId xmlns:a16="http://schemas.microsoft.com/office/drawing/2014/main" xmlns="" id="{0F8A1DE4-27DD-4F2A-BA1B-9B7CB87D27DE}"/>
              </a:ext>
            </a:extLst>
          </p:cNvPr>
          <p:cNvSpPr/>
          <p:nvPr/>
        </p:nvSpPr>
        <p:spPr>
          <a:xfrm>
            <a:off x="4960536" y="480704"/>
            <a:ext cx="2339613" cy="1084439"/>
          </a:xfrm>
          <a:prstGeom prst="wedgeRoundRectCallout">
            <a:avLst>
              <a:gd name="adj1" fmla="val -38721"/>
              <a:gd name="adj2" fmla="val 7707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8D0C90A8-4103-4E1B-B433-B6E161FB4024}"/>
              </a:ext>
            </a:extLst>
          </p:cNvPr>
          <p:cNvSpPr txBox="1"/>
          <p:nvPr/>
        </p:nvSpPr>
        <p:spPr>
          <a:xfrm>
            <a:off x="4982533" y="550200"/>
            <a:ext cx="233961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are important because anytime I get stuck, I can borrow from them and boost the business</a:t>
            </a:r>
          </a:p>
        </p:txBody>
      </p:sp>
      <p:sp>
        <p:nvSpPr>
          <p:cNvPr id="15" name="Speech Bubble: Rectangle with Corners Rounded 14">
            <a:extLst>
              <a:ext uri="{FF2B5EF4-FFF2-40B4-BE49-F238E27FC236}">
                <a16:creationId xmlns:a16="http://schemas.microsoft.com/office/drawing/2014/main" xmlns="" id="{6B8FC90F-DE71-4799-AD0A-87EB3BC82A58}"/>
              </a:ext>
            </a:extLst>
          </p:cNvPr>
          <p:cNvSpPr/>
          <p:nvPr/>
        </p:nvSpPr>
        <p:spPr>
          <a:xfrm>
            <a:off x="190497" y="2689532"/>
            <a:ext cx="2201147" cy="2036465"/>
          </a:xfrm>
          <a:prstGeom prst="wedgeRoundRectCallout">
            <a:avLst>
              <a:gd name="adj1" fmla="val 63165"/>
              <a:gd name="adj2" fmla="val -1265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7" name="TextBox 16">
            <a:extLst>
              <a:ext uri="{FF2B5EF4-FFF2-40B4-BE49-F238E27FC236}">
                <a16:creationId xmlns:a16="http://schemas.microsoft.com/office/drawing/2014/main" xmlns="" id="{A4D7FF91-9F08-4535-AA72-E831982E4879}"/>
              </a:ext>
            </a:extLst>
          </p:cNvPr>
          <p:cNvSpPr txBox="1"/>
          <p:nvPr/>
        </p:nvSpPr>
        <p:spPr>
          <a:xfrm>
            <a:off x="338157" y="2804386"/>
            <a:ext cx="2038562"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add some value because when you are down someone will come and talk to you, encourage you that thing will be okay. They give you moral support but not financial</a:t>
            </a:r>
          </a:p>
        </p:txBody>
      </p:sp>
      <p:sp>
        <p:nvSpPr>
          <p:cNvPr id="23" name="Speech Bubble: Rectangle with Corners Rounded 22">
            <a:extLst>
              <a:ext uri="{FF2B5EF4-FFF2-40B4-BE49-F238E27FC236}">
                <a16:creationId xmlns:a16="http://schemas.microsoft.com/office/drawing/2014/main" xmlns="" id="{F69829C5-2553-4636-8D57-D5E317EA1183}"/>
              </a:ext>
            </a:extLst>
          </p:cNvPr>
          <p:cNvSpPr/>
          <p:nvPr/>
        </p:nvSpPr>
        <p:spPr>
          <a:xfrm>
            <a:off x="8452342" y="4281700"/>
            <a:ext cx="3224044" cy="1595226"/>
          </a:xfrm>
          <a:prstGeom prst="wedgeRoundRectCallout">
            <a:avLst>
              <a:gd name="adj1" fmla="val -51248"/>
              <a:gd name="adj2" fmla="val -6611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5" name="TextBox 24">
            <a:extLst>
              <a:ext uri="{FF2B5EF4-FFF2-40B4-BE49-F238E27FC236}">
                <a16:creationId xmlns:a16="http://schemas.microsoft.com/office/drawing/2014/main" xmlns="" id="{E1103BB5-EC1B-4AC1-BF7C-1B141181B451}"/>
              </a:ext>
            </a:extLst>
          </p:cNvPr>
          <p:cNvSpPr txBox="1"/>
          <p:nvPr/>
        </p:nvSpPr>
        <p:spPr>
          <a:xfrm>
            <a:off x="8516891" y="4390638"/>
            <a:ext cx="297978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Without them there is nothing I can do by myself, when customers come in, I need to have employees to attend to them. They also have to do excellent work so that customers can come again and again</a:t>
            </a:r>
          </a:p>
        </p:txBody>
      </p:sp>
      <p:sp>
        <p:nvSpPr>
          <p:cNvPr id="26" name="Speech Bubble: Rectangle with Corners Rounded 25">
            <a:extLst>
              <a:ext uri="{FF2B5EF4-FFF2-40B4-BE49-F238E27FC236}">
                <a16:creationId xmlns:a16="http://schemas.microsoft.com/office/drawing/2014/main" xmlns="" id="{1E119648-BEAB-41D5-A613-B78A56C0E79A}"/>
              </a:ext>
            </a:extLst>
          </p:cNvPr>
          <p:cNvSpPr/>
          <p:nvPr/>
        </p:nvSpPr>
        <p:spPr>
          <a:xfrm>
            <a:off x="10442965" y="3257124"/>
            <a:ext cx="1644600" cy="501833"/>
          </a:xfrm>
          <a:prstGeom prst="wedgeRoundRectCallout">
            <a:avLst>
              <a:gd name="adj1" fmla="val -51248"/>
              <a:gd name="adj2" fmla="val -6611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TextBox 26">
            <a:extLst>
              <a:ext uri="{FF2B5EF4-FFF2-40B4-BE49-F238E27FC236}">
                <a16:creationId xmlns:a16="http://schemas.microsoft.com/office/drawing/2014/main" xmlns="" id="{D415FE61-7DA6-434E-B53D-A870E9AA69FF}"/>
              </a:ext>
            </a:extLst>
          </p:cNvPr>
          <p:cNvSpPr txBox="1"/>
          <p:nvPr/>
        </p:nvSpPr>
        <p:spPr>
          <a:xfrm>
            <a:off x="10451053" y="3336949"/>
            <a:ext cx="171340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That is competition </a:t>
            </a:r>
          </a:p>
        </p:txBody>
      </p:sp>
      <p:sp>
        <p:nvSpPr>
          <p:cNvPr id="29" name="Speech Bubble: Rectangle with Corners Rounded 28">
            <a:extLst>
              <a:ext uri="{FF2B5EF4-FFF2-40B4-BE49-F238E27FC236}">
                <a16:creationId xmlns:a16="http://schemas.microsoft.com/office/drawing/2014/main" xmlns="" id="{C3B37831-DB49-44DF-B2DB-5A96879479B6}"/>
              </a:ext>
            </a:extLst>
          </p:cNvPr>
          <p:cNvSpPr/>
          <p:nvPr/>
        </p:nvSpPr>
        <p:spPr>
          <a:xfrm>
            <a:off x="10039436" y="202456"/>
            <a:ext cx="1990376" cy="1526242"/>
          </a:xfrm>
          <a:prstGeom prst="wedgeRoundRectCallout">
            <a:avLst>
              <a:gd name="adj1" fmla="val -35763"/>
              <a:gd name="adj2" fmla="val 6754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xmlns="" id="{7F361D83-BF6C-4E86-A144-AF5DF97F2333}"/>
              </a:ext>
            </a:extLst>
          </p:cNvPr>
          <p:cNvSpPr txBox="1"/>
          <p:nvPr/>
        </p:nvSpPr>
        <p:spPr>
          <a:xfrm>
            <a:off x="10105047" y="288576"/>
            <a:ext cx="1924764"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Oh my God the government, just put them on red, they don’t help me at all, they bother me with little things</a:t>
            </a:r>
          </a:p>
        </p:txBody>
      </p:sp>
    </p:spTree>
    <p:extLst>
      <p:ext uri="{BB962C8B-B14F-4D97-AF65-F5344CB8AC3E}">
        <p14:creationId xmlns:p14="http://schemas.microsoft.com/office/powerpoint/2010/main" val="332943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4D50FFC-33F6-47F1-AF95-0E7DF62831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pic>
        <p:nvPicPr>
          <p:cNvPr id="11" name="Picture 10">
            <a:extLst>
              <a:ext uri="{FF2B5EF4-FFF2-40B4-BE49-F238E27FC236}">
                <a16:creationId xmlns:a16="http://schemas.microsoft.com/office/drawing/2014/main" xmlns="" id="{EBB44762-F02F-455A-A84A-5574FF2A65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0822" y="2349000"/>
            <a:ext cx="2150357" cy="2160000"/>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0"/>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8" name="TextBox 17">
            <a:extLst>
              <a:ext uri="{FF2B5EF4-FFF2-40B4-BE49-F238E27FC236}">
                <a16:creationId xmlns:a16="http://schemas.microsoft.com/office/drawing/2014/main" xmlns="" id="{B96599A7-6DE0-40A7-B0B2-3998415125E4}"/>
              </a:ext>
            </a:extLst>
          </p:cNvPr>
          <p:cNvSpPr txBox="1"/>
          <p:nvPr/>
        </p:nvSpPr>
        <p:spPr>
          <a:xfrm>
            <a:off x="4926193" y="1723376"/>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6398305" y="3996851"/>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6354487" y="2547686"/>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6852159" y="5149517"/>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Banks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7088069" y="972252"/>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County government</a:t>
            </a:r>
          </a:p>
        </p:txBody>
      </p:sp>
      <p:sp>
        <p:nvSpPr>
          <p:cNvPr id="53" name="TextBox 52">
            <a:extLst>
              <a:ext uri="{FF2B5EF4-FFF2-40B4-BE49-F238E27FC236}">
                <a16:creationId xmlns:a16="http://schemas.microsoft.com/office/drawing/2014/main" xmlns="" id="{91D373CD-2BE1-4AB9-9B3A-B4959E5A9091}"/>
              </a:ext>
            </a:extLst>
          </p:cNvPr>
          <p:cNvSpPr txBox="1"/>
          <p:nvPr/>
        </p:nvSpPr>
        <p:spPr>
          <a:xfrm>
            <a:off x="5339839" y="4610577"/>
            <a:ext cx="1512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Other business people</a:t>
            </a:r>
          </a:p>
        </p:txBody>
      </p:sp>
      <p:sp>
        <p:nvSpPr>
          <p:cNvPr id="55" name="TextBox 54">
            <a:extLst>
              <a:ext uri="{FF2B5EF4-FFF2-40B4-BE49-F238E27FC236}">
                <a16:creationId xmlns:a16="http://schemas.microsoft.com/office/drawing/2014/main" xmlns="" id="{49C1EAB8-F67B-47A1-B7CF-6F229EDCF815}"/>
              </a:ext>
            </a:extLst>
          </p:cNvPr>
          <p:cNvSpPr txBox="1"/>
          <p:nvPr/>
        </p:nvSpPr>
        <p:spPr>
          <a:xfrm>
            <a:off x="3966970" y="3924225"/>
            <a:ext cx="1512320"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Friends and family</a:t>
            </a:r>
          </a:p>
        </p:txBody>
      </p:sp>
      <p:sp>
        <p:nvSpPr>
          <p:cNvPr id="57" name="TextBox 56">
            <a:extLst>
              <a:ext uri="{FF2B5EF4-FFF2-40B4-BE49-F238E27FC236}">
                <a16:creationId xmlns:a16="http://schemas.microsoft.com/office/drawing/2014/main" xmlns="" id="{05F1E302-48BD-4BB5-A1C6-E907FF9FF9DC}"/>
              </a:ext>
            </a:extLst>
          </p:cNvPr>
          <p:cNvSpPr txBox="1"/>
          <p:nvPr/>
        </p:nvSpPr>
        <p:spPr>
          <a:xfrm>
            <a:off x="3487948" y="2407966"/>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Chamas</a:t>
            </a:r>
          </a:p>
        </p:txBody>
      </p:sp>
      <p:sp>
        <p:nvSpPr>
          <p:cNvPr id="31" name="TextBox 30">
            <a:extLst>
              <a:ext uri="{FF2B5EF4-FFF2-40B4-BE49-F238E27FC236}">
                <a16:creationId xmlns:a16="http://schemas.microsoft.com/office/drawing/2014/main" xmlns="" id="{1CB575AE-6BF3-4455-A023-9F6B40351043}"/>
              </a:ext>
            </a:extLst>
          </p:cNvPr>
          <p:cNvSpPr txBox="1"/>
          <p:nvPr/>
        </p:nvSpPr>
        <p:spPr>
          <a:xfrm>
            <a:off x="49062" y="1892653"/>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32" name="TextBox 31">
            <a:extLst>
              <a:ext uri="{FF2B5EF4-FFF2-40B4-BE49-F238E27FC236}">
                <a16:creationId xmlns:a16="http://schemas.microsoft.com/office/drawing/2014/main" xmlns="" id="{9693F7BF-E396-425A-8069-B586F013BCFD}"/>
              </a:ext>
            </a:extLst>
          </p:cNvPr>
          <p:cNvSpPr txBox="1"/>
          <p:nvPr/>
        </p:nvSpPr>
        <p:spPr>
          <a:xfrm>
            <a:off x="10962" y="1493758"/>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33" name="TextBox 32">
            <a:extLst>
              <a:ext uri="{FF2B5EF4-FFF2-40B4-BE49-F238E27FC236}">
                <a16:creationId xmlns:a16="http://schemas.microsoft.com/office/drawing/2014/main" xmlns="" id="{DFA801F4-35DF-4D25-91BF-A3F5C5A4C945}"/>
              </a:ext>
            </a:extLst>
          </p:cNvPr>
          <p:cNvSpPr txBox="1"/>
          <p:nvPr/>
        </p:nvSpPr>
        <p:spPr>
          <a:xfrm>
            <a:off x="49062" y="1105374"/>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34" name="Straight Connector 33">
            <a:extLst>
              <a:ext uri="{FF2B5EF4-FFF2-40B4-BE49-F238E27FC236}">
                <a16:creationId xmlns:a16="http://schemas.microsoft.com/office/drawing/2014/main" xmlns="" id="{14F2FD07-CDEB-45A4-AE49-25DAE5C0A164}"/>
              </a:ext>
            </a:extLst>
          </p:cNvPr>
          <p:cNvCxnSpPr/>
          <p:nvPr/>
        </p:nvCxnSpPr>
        <p:spPr>
          <a:xfrm>
            <a:off x="977900" y="1264640"/>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EDD39D-0CEF-4A10-B11E-4BF5D1C037C7}"/>
              </a:ext>
            </a:extLst>
          </p:cNvPr>
          <p:cNvCxnSpPr>
            <a:cxnSpLocks/>
          </p:cNvCxnSpPr>
          <p:nvPr/>
        </p:nvCxnSpPr>
        <p:spPr>
          <a:xfrm>
            <a:off x="1283474" y="1665724"/>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0529A77-5F06-4C49-9D28-55BCAEEDC21A}"/>
              </a:ext>
            </a:extLst>
          </p:cNvPr>
          <p:cNvCxnSpPr>
            <a:cxnSpLocks/>
          </p:cNvCxnSpPr>
          <p:nvPr/>
        </p:nvCxnSpPr>
        <p:spPr>
          <a:xfrm>
            <a:off x="1041400" y="2026519"/>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BD2F431-CB0A-4934-8F1C-8E2B45838ADD}"/>
              </a:ext>
            </a:extLst>
          </p:cNvPr>
          <p:cNvSpPr/>
          <p:nvPr/>
        </p:nvSpPr>
        <p:spPr>
          <a:xfrm>
            <a:off x="0" y="-42692"/>
            <a:ext cx="3936000" cy="83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AD40D71-9FC3-497E-B65E-0652F21D7851}"/>
              </a:ext>
            </a:extLst>
          </p:cNvPr>
          <p:cNvSpPr txBox="1"/>
          <p:nvPr/>
        </p:nvSpPr>
        <p:spPr>
          <a:xfrm>
            <a:off x="190497" y="394692"/>
            <a:ext cx="3975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Rose: Dress maker/ Tailor</a:t>
            </a:r>
          </a:p>
        </p:txBody>
      </p:sp>
      <p:sp>
        <p:nvSpPr>
          <p:cNvPr id="4" name="TextBox 3">
            <a:extLst>
              <a:ext uri="{FF2B5EF4-FFF2-40B4-BE49-F238E27FC236}">
                <a16:creationId xmlns:a16="http://schemas.microsoft.com/office/drawing/2014/main" xmlns="" id="{5BF51C87-F0E0-40DF-BC7D-B3A2C3E24C07}"/>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7" name="TextBox 6">
            <a:extLst>
              <a:ext uri="{FF2B5EF4-FFF2-40B4-BE49-F238E27FC236}">
                <a16:creationId xmlns:a16="http://schemas.microsoft.com/office/drawing/2014/main" xmlns="" id="{EA892450-579A-4DA2-A843-DB98C4EBDECB}"/>
              </a:ext>
            </a:extLst>
          </p:cNvPr>
          <p:cNvSpPr txBox="1"/>
          <p:nvPr/>
        </p:nvSpPr>
        <p:spPr>
          <a:xfrm>
            <a:off x="3238264" y="3162915"/>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Saccos</a:t>
            </a:r>
          </a:p>
        </p:txBody>
      </p:sp>
      <p:sp>
        <p:nvSpPr>
          <p:cNvPr id="19" name="Speech Bubble: Rectangle with Corners Rounded 18">
            <a:extLst>
              <a:ext uri="{FF2B5EF4-FFF2-40B4-BE49-F238E27FC236}">
                <a16:creationId xmlns:a16="http://schemas.microsoft.com/office/drawing/2014/main" xmlns="" id="{2E4F3C92-DA88-4B9A-8F12-BFB961014BF5}"/>
              </a:ext>
            </a:extLst>
          </p:cNvPr>
          <p:cNvSpPr/>
          <p:nvPr/>
        </p:nvSpPr>
        <p:spPr>
          <a:xfrm>
            <a:off x="364710" y="3623682"/>
            <a:ext cx="3222422" cy="1015692"/>
          </a:xfrm>
          <a:prstGeom prst="wedgeRoundRectCallout">
            <a:avLst>
              <a:gd name="adj1" fmla="val 66121"/>
              <a:gd name="adj2" fmla="val -58606"/>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1" name="TextBox 20">
            <a:extLst>
              <a:ext uri="{FF2B5EF4-FFF2-40B4-BE49-F238E27FC236}">
                <a16:creationId xmlns:a16="http://schemas.microsoft.com/office/drawing/2014/main" xmlns="" id="{7B6ADD57-DE57-4767-9614-27A12D92D050}"/>
              </a:ext>
            </a:extLst>
          </p:cNvPr>
          <p:cNvSpPr txBox="1"/>
          <p:nvPr/>
        </p:nvSpPr>
        <p:spPr>
          <a:xfrm>
            <a:off x="505557" y="3656667"/>
            <a:ext cx="29498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If I decide I need a loan I will be able to get it from them. If I decide I need some money from them even today they will give me</a:t>
            </a:r>
          </a:p>
        </p:txBody>
      </p:sp>
      <p:sp>
        <p:nvSpPr>
          <p:cNvPr id="40" name="Speech Bubble: Rectangle with Corners Rounded 39">
            <a:extLst>
              <a:ext uri="{FF2B5EF4-FFF2-40B4-BE49-F238E27FC236}">
                <a16:creationId xmlns:a16="http://schemas.microsoft.com/office/drawing/2014/main" xmlns="" id="{A0330DF4-6540-4E65-9DF0-AD2E84BACA74}"/>
              </a:ext>
            </a:extLst>
          </p:cNvPr>
          <p:cNvSpPr/>
          <p:nvPr/>
        </p:nvSpPr>
        <p:spPr>
          <a:xfrm>
            <a:off x="757778" y="2412716"/>
            <a:ext cx="3107636" cy="1038146"/>
          </a:xfrm>
          <a:prstGeom prst="wedgeRoundRectCallout">
            <a:avLst>
              <a:gd name="adj1" fmla="val 61019"/>
              <a:gd name="adj2" fmla="val -31922"/>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4" name="TextBox 43">
            <a:extLst>
              <a:ext uri="{FF2B5EF4-FFF2-40B4-BE49-F238E27FC236}">
                <a16:creationId xmlns:a16="http://schemas.microsoft.com/office/drawing/2014/main" xmlns="" id="{34498008-69C7-4882-AE86-5232012F8A7E}"/>
              </a:ext>
            </a:extLst>
          </p:cNvPr>
          <p:cNvSpPr txBox="1"/>
          <p:nvPr/>
        </p:nvSpPr>
        <p:spPr>
          <a:xfrm>
            <a:off x="757778" y="2472527"/>
            <a:ext cx="3107636"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With chamas  lets say I contribute 500 </a:t>
            </a:r>
            <a:r>
              <a:rPr kumimoji="0" lang="en-US" sz="1400" b="0" i="1" u="none" strike="noStrike" kern="1200" cap="none" spc="0" normalizeH="0" baseline="0" noProof="0" dirty="0" err="1">
                <a:ln>
                  <a:noFill/>
                </a:ln>
                <a:solidFill>
                  <a:prstClr val="black"/>
                </a:solidFill>
                <a:effectLst/>
                <a:uLnTx/>
                <a:uFillTx/>
                <a:latin typeface="Open Sans"/>
                <a:ea typeface="+mn-ea"/>
                <a:cs typeface="+mn-cs"/>
              </a:rPr>
              <a:t>shs</a:t>
            </a:r>
            <a:r>
              <a:rPr kumimoji="0" lang="en-US" sz="1400" b="0" i="1" u="none" strike="noStrike" kern="1200" cap="none" spc="0" normalizeH="0" baseline="0" noProof="0" dirty="0">
                <a:ln>
                  <a:noFill/>
                </a:ln>
                <a:solidFill>
                  <a:prstClr val="black"/>
                </a:solidFill>
                <a:effectLst/>
                <a:uLnTx/>
                <a:uFillTx/>
                <a:latin typeface="Open Sans"/>
                <a:ea typeface="+mn-ea"/>
                <a:cs typeface="+mn-cs"/>
              </a:rPr>
              <a:t> per day, when my turn comes I will get all the money at once so I will be able to boost my business</a:t>
            </a:r>
          </a:p>
        </p:txBody>
      </p:sp>
      <p:sp>
        <p:nvSpPr>
          <p:cNvPr id="46" name="Speech Bubble: Rectangle with Corners Rounded 45">
            <a:extLst>
              <a:ext uri="{FF2B5EF4-FFF2-40B4-BE49-F238E27FC236}">
                <a16:creationId xmlns:a16="http://schemas.microsoft.com/office/drawing/2014/main" xmlns="" id="{4D53A9B8-9994-4B4D-9B06-25B219C3031C}"/>
              </a:ext>
            </a:extLst>
          </p:cNvPr>
          <p:cNvSpPr/>
          <p:nvPr/>
        </p:nvSpPr>
        <p:spPr>
          <a:xfrm>
            <a:off x="1126478" y="5033530"/>
            <a:ext cx="3718549" cy="1561725"/>
          </a:xfrm>
          <a:prstGeom prst="wedgeRoundRectCallout">
            <a:avLst>
              <a:gd name="adj1" fmla="val 43776"/>
              <a:gd name="adj2" fmla="val -8122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0" name="TextBox 49">
            <a:extLst>
              <a:ext uri="{FF2B5EF4-FFF2-40B4-BE49-F238E27FC236}">
                <a16:creationId xmlns:a16="http://schemas.microsoft.com/office/drawing/2014/main" xmlns="" id="{1B91E36F-DB6F-404E-B5D6-4337D636453C}"/>
              </a:ext>
            </a:extLst>
          </p:cNvPr>
          <p:cNvSpPr txBox="1"/>
          <p:nvPr/>
        </p:nvSpPr>
        <p:spPr>
          <a:xfrm>
            <a:off x="1204731" y="5131297"/>
            <a:ext cx="359300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If get an order that needs a lot of money and I don’t have it I will call my family, my brother or a friend and they will assist me. Let’s say I will be away tomorrow, I cannot close the business, I will leave a friend or my sister to take care of the business</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52" name="Speech Bubble: Rectangle with Corners Rounded 51">
            <a:extLst>
              <a:ext uri="{FF2B5EF4-FFF2-40B4-BE49-F238E27FC236}">
                <a16:creationId xmlns:a16="http://schemas.microsoft.com/office/drawing/2014/main" xmlns="" id="{0C153C86-AF82-4738-9D09-E19F6656EA11}"/>
              </a:ext>
            </a:extLst>
          </p:cNvPr>
          <p:cNvSpPr/>
          <p:nvPr/>
        </p:nvSpPr>
        <p:spPr>
          <a:xfrm>
            <a:off x="3955764" y="609852"/>
            <a:ext cx="2691054" cy="855657"/>
          </a:xfrm>
          <a:prstGeom prst="wedgeRoundRectCallout">
            <a:avLst>
              <a:gd name="adj1" fmla="val 39450"/>
              <a:gd name="adj2" fmla="val 88644"/>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0" name="TextBox 59">
            <a:extLst>
              <a:ext uri="{FF2B5EF4-FFF2-40B4-BE49-F238E27FC236}">
                <a16:creationId xmlns:a16="http://schemas.microsoft.com/office/drawing/2014/main" xmlns="" id="{4E3EA33A-C9BB-464E-8B4C-F5EDE55755F0}"/>
              </a:ext>
            </a:extLst>
          </p:cNvPr>
          <p:cNvSpPr txBox="1"/>
          <p:nvPr/>
        </p:nvSpPr>
        <p:spPr>
          <a:xfrm>
            <a:off x="4001336" y="672382"/>
            <a:ext cx="264548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These are the ones who have made me to be where I am today</a:t>
            </a:r>
          </a:p>
        </p:txBody>
      </p:sp>
      <p:sp>
        <p:nvSpPr>
          <p:cNvPr id="63" name="Speech Bubble: Rectangle with Corners Rounded 62">
            <a:extLst>
              <a:ext uri="{FF2B5EF4-FFF2-40B4-BE49-F238E27FC236}">
                <a16:creationId xmlns:a16="http://schemas.microsoft.com/office/drawing/2014/main" xmlns="" id="{F5A45947-837E-44B9-ADFA-6CB2E64FB527}"/>
              </a:ext>
            </a:extLst>
          </p:cNvPr>
          <p:cNvSpPr/>
          <p:nvPr/>
        </p:nvSpPr>
        <p:spPr>
          <a:xfrm>
            <a:off x="8661340" y="3648465"/>
            <a:ext cx="3203470" cy="1056271"/>
          </a:xfrm>
          <a:prstGeom prst="wedgeRoundRectCallout">
            <a:avLst>
              <a:gd name="adj1" fmla="val -70629"/>
              <a:gd name="adj2" fmla="val 960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6" name="TextBox 65">
            <a:extLst>
              <a:ext uri="{FF2B5EF4-FFF2-40B4-BE49-F238E27FC236}">
                <a16:creationId xmlns:a16="http://schemas.microsoft.com/office/drawing/2014/main" xmlns="" id="{F9F23335-E82F-4368-A3FE-88F56B32907C}"/>
              </a:ext>
            </a:extLst>
          </p:cNvPr>
          <p:cNvSpPr txBox="1"/>
          <p:nvPr/>
        </p:nvSpPr>
        <p:spPr>
          <a:xfrm>
            <a:off x="8708626" y="3705539"/>
            <a:ext cx="311808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 person who supplies me with threads and such things, if I need something right now and I don’t have the money they will give on credit</a:t>
            </a:r>
          </a:p>
        </p:txBody>
      </p:sp>
      <p:sp>
        <p:nvSpPr>
          <p:cNvPr id="68" name="Speech Bubble: Rectangle with Corners Rounded 67">
            <a:extLst>
              <a:ext uri="{FF2B5EF4-FFF2-40B4-BE49-F238E27FC236}">
                <a16:creationId xmlns:a16="http://schemas.microsoft.com/office/drawing/2014/main" xmlns="" id="{F1552F5F-FC13-48A6-BF5D-2BE71DF13DFD}"/>
              </a:ext>
            </a:extLst>
          </p:cNvPr>
          <p:cNvSpPr/>
          <p:nvPr/>
        </p:nvSpPr>
        <p:spPr>
          <a:xfrm>
            <a:off x="8749127" y="2177872"/>
            <a:ext cx="3203470" cy="898703"/>
          </a:xfrm>
          <a:prstGeom prst="wedgeRoundRectCallout">
            <a:avLst>
              <a:gd name="adj1" fmla="val -70629"/>
              <a:gd name="adj2" fmla="val 960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0" name="TextBox 69">
            <a:extLst>
              <a:ext uri="{FF2B5EF4-FFF2-40B4-BE49-F238E27FC236}">
                <a16:creationId xmlns:a16="http://schemas.microsoft.com/office/drawing/2014/main" xmlns="" id="{0B962B4B-D11D-414E-862B-D5EC03120EDB}"/>
              </a:ext>
            </a:extLst>
          </p:cNvPr>
          <p:cNvSpPr txBox="1"/>
          <p:nvPr/>
        </p:nvSpPr>
        <p:spPr>
          <a:xfrm>
            <a:off x="8796413" y="2234946"/>
            <a:ext cx="311808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Without them I cannot be in business. Personally I don’t know how to make the sweaters so I depend on them</a:t>
            </a:r>
          </a:p>
        </p:txBody>
      </p:sp>
      <p:sp>
        <p:nvSpPr>
          <p:cNvPr id="72" name="Speech Bubble: Rectangle with Corners Rounded 71">
            <a:extLst>
              <a:ext uri="{FF2B5EF4-FFF2-40B4-BE49-F238E27FC236}">
                <a16:creationId xmlns:a16="http://schemas.microsoft.com/office/drawing/2014/main" xmlns="" id="{701C688E-4EBA-4EFD-A23B-D76C6C941AE5}"/>
              </a:ext>
            </a:extLst>
          </p:cNvPr>
          <p:cNvSpPr/>
          <p:nvPr/>
        </p:nvSpPr>
        <p:spPr>
          <a:xfrm>
            <a:off x="5931878" y="5840247"/>
            <a:ext cx="3404121" cy="898703"/>
          </a:xfrm>
          <a:prstGeom prst="wedgeRoundRectCallout">
            <a:avLst>
              <a:gd name="adj1" fmla="val -45058"/>
              <a:gd name="adj2" fmla="val -9001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4" name="TextBox 73">
            <a:extLst>
              <a:ext uri="{FF2B5EF4-FFF2-40B4-BE49-F238E27FC236}">
                <a16:creationId xmlns:a16="http://schemas.microsoft.com/office/drawing/2014/main" xmlns="" id="{2C13E91C-4BCD-40C7-84CE-ADC877A851C8}"/>
              </a:ext>
            </a:extLst>
          </p:cNvPr>
          <p:cNvSpPr txBox="1"/>
          <p:nvPr/>
        </p:nvSpPr>
        <p:spPr>
          <a:xfrm>
            <a:off x="5979165" y="5897321"/>
            <a:ext cx="328871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For example if a customer needs a particular color of sweater that I do not have, I will take it from a colleague</a:t>
            </a:r>
          </a:p>
        </p:txBody>
      </p:sp>
      <p:sp>
        <p:nvSpPr>
          <p:cNvPr id="76" name="Speech Bubble: Rectangle with Corners Rounded 75">
            <a:extLst>
              <a:ext uri="{FF2B5EF4-FFF2-40B4-BE49-F238E27FC236}">
                <a16:creationId xmlns:a16="http://schemas.microsoft.com/office/drawing/2014/main" xmlns="" id="{15C9D9C7-829A-44BD-A7B4-99C865372F01}"/>
              </a:ext>
            </a:extLst>
          </p:cNvPr>
          <p:cNvSpPr/>
          <p:nvPr/>
        </p:nvSpPr>
        <p:spPr>
          <a:xfrm>
            <a:off x="9230281" y="309686"/>
            <a:ext cx="2134018" cy="923743"/>
          </a:xfrm>
          <a:prstGeom prst="wedgeRoundRectCallout">
            <a:avLst>
              <a:gd name="adj1" fmla="val -69161"/>
              <a:gd name="adj2" fmla="val 69807"/>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78" name="TextBox 77">
            <a:extLst>
              <a:ext uri="{FF2B5EF4-FFF2-40B4-BE49-F238E27FC236}">
                <a16:creationId xmlns:a16="http://schemas.microsoft.com/office/drawing/2014/main" xmlns="" id="{2A082B8A-8F41-4B05-9A60-8299ACD2A5E6}"/>
              </a:ext>
            </a:extLst>
          </p:cNvPr>
          <p:cNvSpPr txBox="1"/>
          <p:nvPr/>
        </p:nvSpPr>
        <p:spPr>
          <a:xfrm>
            <a:off x="9321660" y="402350"/>
            <a:ext cx="20426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don’t harass us here we do our business without any fear</a:t>
            </a:r>
          </a:p>
        </p:txBody>
      </p:sp>
    </p:spTree>
    <p:extLst>
      <p:ext uri="{BB962C8B-B14F-4D97-AF65-F5344CB8AC3E}">
        <p14:creationId xmlns:p14="http://schemas.microsoft.com/office/powerpoint/2010/main" val="243881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0D6E8FD-A8D3-42C4-B94F-CCD299B043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pic>
        <p:nvPicPr>
          <p:cNvPr id="6" name="Picture 5">
            <a:extLst>
              <a:ext uri="{FF2B5EF4-FFF2-40B4-BE49-F238E27FC236}">
                <a16:creationId xmlns:a16="http://schemas.microsoft.com/office/drawing/2014/main" xmlns="" id="{0864B850-F2D5-41F6-8C74-EE71EA4E22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8076" y="2349000"/>
            <a:ext cx="2135849" cy="2160000"/>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0"/>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8" name="TextBox 17">
            <a:extLst>
              <a:ext uri="{FF2B5EF4-FFF2-40B4-BE49-F238E27FC236}">
                <a16:creationId xmlns:a16="http://schemas.microsoft.com/office/drawing/2014/main" xmlns="" id="{B96599A7-6DE0-40A7-B0B2-3998415125E4}"/>
              </a:ext>
            </a:extLst>
          </p:cNvPr>
          <p:cNvSpPr txBox="1"/>
          <p:nvPr/>
        </p:nvSpPr>
        <p:spPr>
          <a:xfrm>
            <a:off x="4904797" y="1932237"/>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6364306" y="2692504"/>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7534112" y="488479"/>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2386682" y="2529640"/>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Banks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7667587" y="1476956"/>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County government</a:t>
            </a:r>
          </a:p>
        </p:txBody>
      </p:sp>
      <p:sp>
        <p:nvSpPr>
          <p:cNvPr id="53" name="TextBox 52">
            <a:extLst>
              <a:ext uri="{FF2B5EF4-FFF2-40B4-BE49-F238E27FC236}">
                <a16:creationId xmlns:a16="http://schemas.microsoft.com/office/drawing/2014/main" xmlns="" id="{91D373CD-2BE1-4AB9-9B3A-B4959E5A9091}"/>
              </a:ext>
            </a:extLst>
          </p:cNvPr>
          <p:cNvSpPr txBox="1"/>
          <p:nvPr/>
        </p:nvSpPr>
        <p:spPr>
          <a:xfrm>
            <a:off x="8011902" y="2576865"/>
            <a:ext cx="1512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Other business people</a:t>
            </a:r>
          </a:p>
        </p:txBody>
      </p:sp>
      <p:sp>
        <p:nvSpPr>
          <p:cNvPr id="55" name="TextBox 54">
            <a:extLst>
              <a:ext uri="{FF2B5EF4-FFF2-40B4-BE49-F238E27FC236}">
                <a16:creationId xmlns:a16="http://schemas.microsoft.com/office/drawing/2014/main" xmlns="" id="{49C1EAB8-F67B-47A1-B7CF-6F229EDCF815}"/>
              </a:ext>
            </a:extLst>
          </p:cNvPr>
          <p:cNvSpPr txBox="1"/>
          <p:nvPr/>
        </p:nvSpPr>
        <p:spPr>
          <a:xfrm>
            <a:off x="3952679" y="3304329"/>
            <a:ext cx="1075397" cy="830997"/>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Friends and family</a:t>
            </a:r>
          </a:p>
        </p:txBody>
      </p:sp>
      <p:sp>
        <p:nvSpPr>
          <p:cNvPr id="57" name="TextBox 56">
            <a:extLst>
              <a:ext uri="{FF2B5EF4-FFF2-40B4-BE49-F238E27FC236}">
                <a16:creationId xmlns:a16="http://schemas.microsoft.com/office/drawing/2014/main" xmlns="" id="{05F1E302-48BD-4BB5-A1C6-E907FF9FF9DC}"/>
              </a:ext>
            </a:extLst>
          </p:cNvPr>
          <p:cNvSpPr txBox="1"/>
          <p:nvPr/>
        </p:nvSpPr>
        <p:spPr>
          <a:xfrm>
            <a:off x="3402172" y="5274337"/>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Chamas</a:t>
            </a:r>
          </a:p>
        </p:txBody>
      </p:sp>
      <p:sp>
        <p:nvSpPr>
          <p:cNvPr id="31" name="TextBox 30">
            <a:extLst>
              <a:ext uri="{FF2B5EF4-FFF2-40B4-BE49-F238E27FC236}">
                <a16:creationId xmlns:a16="http://schemas.microsoft.com/office/drawing/2014/main" xmlns="" id="{1CB575AE-6BF3-4455-A023-9F6B40351043}"/>
              </a:ext>
            </a:extLst>
          </p:cNvPr>
          <p:cNvSpPr txBox="1"/>
          <p:nvPr/>
        </p:nvSpPr>
        <p:spPr>
          <a:xfrm>
            <a:off x="163362" y="1635478"/>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32" name="TextBox 31">
            <a:extLst>
              <a:ext uri="{FF2B5EF4-FFF2-40B4-BE49-F238E27FC236}">
                <a16:creationId xmlns:a16="http://schemas.microsoft.com/office/drawing/2014/main" xmlns="" id="{9693F7BF-E396-425A-8069-B586F013BCFD}"/>
              </a:ext>
            </a:extLst>
          </p:cNvPr>
          <p:cNvSpPr txBox="1"/>
          <p:nvPr/>
        </p:nvSpPr>
        <p:spPr>
          <a:xfrm>
            <a:off x="125262" y="1236583"/>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33" name="TextBox 32">
            <a:extLst>
              <a:ext uri="{FF2B5EF4-FFF2-40B4-BE49-F238E27FC236}">
                <a16:creationId xmlns:a16="http://schemas.microsoft.com/office/drawing/2014/main" xmlns="" id="{DFA801F4-35DF-4D25-91BF-A3F5C5A4C945}"/>
              </a:ext>
            </a:extLst>
          </p:cNvPr>
          <p:cNvSpPr txBox="1"/>
          <p:nvPr/>
        </p:nvSpPr>
        <p:spPr>
          <a:xfrm>
            <a:off x="163362" y="848199"/>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34" name="Straight Connector 33">
            <a:extLst>
              <a:ext uri="{FF2B5EF4-FFF2-40B4-BE49-F238E27FC236}">
                <a16:creationId xmlns:a16="http://schemas.microsoft.com/office/drawing/2014/main" xmlns="" id="{14F2FD07-CDEB-45A4-AE49-25DAE5C0A164}"/>
              </a:ext>
            </a:extLst>
          </p:cNvPr>
          <p:cNvCxnSpPr/>
          <p:nvPr/>
        </p:nvCxnSpPr>
        <p:spPr>
          <a:xfrm>
            <a:off x="1092200" y="1007465"/>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EDD39D-0CEF-4A10-B11E-4BF5D1C037C7}"/>
              </a:ext>
            </a:extLst>
          </p:cNvPr>
          <p:cNvCxnSpPr>
            <a:cxnSpLocks/>
          </p:cNvCxnSpPr>
          <p:nvPr/>
        </p:nvCxnSpPr>
        <p:spPr>
          <a:xfrm>
            <a:off x="1397774" y="1408549"/>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0529A77-5F06-4C49-9D28-55BCAEEDC21A}"/>
              </a:ext>
            </a:extLst>
          </p:cNvPr>
          <p:cNvCxnSpPr>
            <a:cxnSpLocks/>
          </p:cNvCxnSpPr>
          <p:nvPr/>
        </p:nvCxnSpPr>
        <p:spPr>
          <a:xfrm>
            <a:off x="1155700" y="1769344"/>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BD2F431-CB0A-4934-8F1C-8E2B45838ADD}"/>
              </a:ext>
            </a:extLst>
          </p:cNvPr>
          <p:cNvSpPr/>
          <p:nvPr/>
        </p:nvSpPr>
        <p:spPr>
          <a:xfrm>
            <a:off x="0" y="-42692"/>
            <a:ext cx="3936000" cy="83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AD40D71-9FC3-497E-B65E-0652F21D7851}"/>
              </a:ext>
            </a:extLst>
          </p:cNvPr>
          <p:cNvSpPr txBox="1"/>
          <p:nvPr/>
        </p:nvSpPr>
        <p:spPr>
          <a:xfrm>
            <a:off x="190497" y="394692"/>
            <a:ext cx="3975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Shadrack: Vegetable trader</a:t>
            </a:r>
          </a:p>
        </p:txBody>
      </p:sp>
      <p:sp>
        <p:nvSpPr>
          <p:cNvPr id="4" name="TextBox 3">
            <a:extLst>
              <a:ext uri="{FF2B5EF4-FFF2-40B4-BE49-F238E27FC236}">
                <a16:creationId xmlns:a16="http://schemas.microsoft.com/office/drawing/2014/main" xmlns="" id="{5BF51C87-F0E0-40DF-BC7D-B3A2C3E24C07}"/>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7" name="TextBox 6">
            <a:extLst>
              <a:ext uri="{FF2B5EF4-FFF2-40B4-BE49-F238E27FC236}">
                <a16:creationId xmlns:a16="http://schemas.microsoft.com/office/drawing/2014/main" xmlns="" id="{EA892450-579A-4DA2-A843-DB98C4EBDECB}"/>
              </a:ext>
            </a:extLst>
          </p:cNvPr>
          <p:cNvSpPr txBox="1"/>
          <p:nvPr/>
        </p:nvSpPr>
        <p:spPr>
          <a:xfrm>
            <a:off x="6220960" y="4078675"/>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Saccos</a:t>
            </a:r>
          </a:p>
        </p:txBody>
      </p:sp>
      <p:sp>
        <p:nvSpPr>
          <p:cNvPr id="8" name="TextBox 7">
            <a:extLst>
              <a:ext uri="{FF2B5EF4-FFF2-40B4-BE49-F238E27FC236}">
                <a16:creationId xmlns:a16="http://schemas.microsoft.com/office/drawing/2014/main" xmlns="" id="{2E827239-B7D6-4983-90B1-521C00A43A34}"/>
              </a:ext>
            </a:extLst>
          </p:cNvPr>
          <p:cNvSpPr txBox="1"/>
          <p:nvPr/>
        </p:nvSpPr>
        <p:spPr>
          <a:xfrm>
            <a:off x="4586057" y="5645825"/>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Associations</a:t>
            </a:r>
          </a:p>
        </p:txBody>
      </p:sp>
      <p:sp>
        <p:nvSpPr>
          <p:cNvPr id="9" name="TextBox 8">
            <a:extLst>
              <a:ext uri="{FF2B5EF4-FFF2-40B4-BE49-F238E27FC236}">
                <a16:creationId xmlns:a16="http://schemas.microsoft.com/office/drawing/2014/main" xmlns="" id="{6FF03AD8-953B-45EF-A135-C7F3D78E6B8C}"/>
              </a:ext>
            </a:extLst>
          </p:cNvPr>
          <p:cNvSpPr txBox="1"/>
          <p:nvPr/>
        </p:nvSpPr>
        <p:spPr>
          <a:xfrm>
            <a:off x="5525088" y="4606149"/>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National government</a:t>
            </a:r>
          </a:p>
        </p:txBody>
      </p:sp>
      <p:sp>
        <p:nvSpPr>
          <p:cNvPr id="13" name="Speech Bubble: Rectangle with Corners Rounded 12">
            <a:extLst>
              <a:ext uri="{FF2B5EF4-FFF2-40B4-BE49-F238E27FC236}">
                <a16:creationId xmlns:a16="http://schemas.microsoft.com/office/drawing/2014/main" xmlns="" id="{CB0A5DBC-3F0A-40F5-A148-5C1296D7B899}"/>
              </a:ext>
            </a:extLst>
          </p:cNvPr>
          <p:cNvSpPr/>
          <p:nvPr/>
        </p:nvSpPr>
        <p:spPr>
          <a:xfrm>
            <a:off x="136634" y="2085317"/>
            <a:ext cx="2454166" cy="1381768"/>
          </a:xfrm>
          <a:prstGeom prst="wedgeRoundRectCallout">
            <a:avLst>
              <a:gd name="adj1" fmla="val 73649"/>
              <a:gd name="adj2" fmla="val -315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4" name="TextBox 13">
            <a:extLst>
              <a:ext uri="{FF2B5EF4-FFF2-40B4-BE49-F238E27FC236}">
                <a16:creationId xmlns:a16="http://schemas.microsoft.com/office/drawing/2014/main" xmlns="" id="{16E96C72-59E4-4BCF-9A37-00BF103DDF79}"/>
              </a:ext>
            </a:extLst>
          </p:cNvPr>
          <p:cNvSpPr txBox="1"/>
          <p:nvPr/>
        </p:nvSpPr>
        <p:spPr>
          <a:xfrm>
            <a:off x="183957" y="2167913"/>
            <a:ext cx="2339613" cy="12926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It has not helped a lot in the business. Equity and KCB have contributed just a little, I use to save with them but they gave me a soft loan but it was a small amount</a:t>
            </a:r>
          </a:p>
        </p:txBody>
      </p:sp>
      <p:sp>
        <p:nvSpPr>
          <p:cNvPr id="17" name="Speech Bubble: Rectangle with Corners Rounded 16">
            <a:extLst>
              <a:ext uri="{FF2B5EF4-FFF2-40B4-BE49-F238E27FC236}">
                <a16:creationId xmlns:a16="http://schemas.microsoft.com/office/drawing/2014/main" xmlns="" id="{D266FB96-8883-4D9C-8C22-6D8547B68890}"/>
              </a:ext>
            </a:extLst>
          </p:cNvPr>
          <p:cNvSpPr/>
          <p:nvPr/>
        </p:nvSpPr>
        <p:spPr>
          <a:xfrm>
            <a:off x="8484389" y="3535136"/>
            <a:ext cx="3588364" cy="1324713"/>
          </a:xfrm>
          <a:prstGeom prst="wedgeRoundRectCallout">
            <a:avLst>
              <a:gd name="adj1" fmla="val -67978"/>
              <a:gd name="adj2" fmla="val -18002"/>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xmlns="" id="{B3DF3BF3-156B-45C8-ABB2-F1B551C23970}"/>
              </a:ext>
            </a:extLst>
          </p:cNvPr>
          <p:cNvSpPr txBox="1"/>
          <p:nvPr/>
        </p:nvSpPr>
        <p:spPr>
          <a:xfrm>
            <a:off x="8618514" y="3567187"/>
            <a:ext cx="3454239" cy="129266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b="0" i="1" u="none" strike="noStrike" kern="1200" cap="none" spc="0" normalizeH="0" baseline="0" noProof="0" dirty="0">
                <a:ln>
                  <a:noFill/>
                </a:ln>
                <a:solidFill>
                  <a:prstClr val="black"/>
                </a:solidFill>
                <a:effectLst/>
                <a:uLnTx/>
                <a:uFillTx/>
                <a:latin typeface="Open Sans"/>
                <a:ea typeface="+mn-ea"/>
                <a:cs typeface="+mn-cs"/>
              </a:rPr>
              <a:t>The loan that they gave us back then has enabled us to do a lot and to grow in this sector of business…</a:t>
            </a:r>
            <a:r>
              <a:rPr kumimoji="0" lang="en-US" sz="1300" b="0" i="1" u="none" strike="noStrike" kern="1200" cap="none" spc="0" normalizeH="0" baseline="0" noProof="0" dirty="0">
                <a:ln>
                  <a:noFill/>
                </a:ln>
                <a:solidFill>
                  <a:prstClr val="black"/>
                </a:solidFill>
                <a:effectLst/>
                <a:uLnTx/>
                <a:uFillTx/>
                <a:latin typeface="Open Sans"/>
                <a:ea typeface="+mn-ea"/>
                <a:cs typeface="+mn-cs"/>
              </a:rPr>
              <a:t>through it we expanded our business by adding the stock and also contributed to the shop where my mom is currently working at</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25" name="Speech Bubble: Rectangle with Corners Rounded 24">
            <a:extLst>
              <a:ext uri="{FF2B5EF4-FFF2-40B4-BE49-F238E27FC236}">
                <a16:creationId xmlns:a16="http://schemas.microsoft.com/office/drawing/2014/main" xmlns="" id="{0001FCE3-BF9E-4C12-A142-13A40626D39C}"/>
              </a:ext>
            </a:extLst>
          </p:cNvPr>
          <p:cNvSpPr/>
          <p:nvPr/>
        </p:nvSpPr>
        <p:spPr>
          <a:xfrm>
            <a:off x="613940" y="5674070"/>
            <a:ext cx="3436388" cy="1041851"/>
          </a:xfrm>
          <a:prstGeom prst="wedgeRoundRectCallout">
            <a:avLst>
              <a:gd name="adj1" fmla="val 38820"/>
              <a:gd name="adj2" fmla="val -722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8" name="TextBox 57">
            <a:extLst>
              <a:ext uri="{FF2B5EF4-FFF2-40B4-BE49-F238E27FC236}">
                <a16:creationId xmlns:a16="http://schemas.microsoft.com/office/drawing/2014/main" xmlns="" id="{D260B3C4-704B-4CF0-BF84-DC5C133EBC93}"/>
              </a:ext>
            </a:extLst>
          </p:cNvPr>
          <p:cNvSpPr txBox="1"/>
          <p:nvPr/>
        </p:nvSpPr>
        <p:spPr>
          <a:xfrm>
            <a:off x="691819" y="5739543"/>
            <a:ext cx="3342260" cy="892552"/>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 I am just in one Chama and let’s say I need money like 20,000 I can get it, but for you to get money again it will take like a year. So is like 20,000 in a year – it’s too little</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26" name="Speech Bubble: Rectangle with Corners Rounded 25">
            <a:extLst>
              <a:ext uri="{FF2B5EF4-FFF2-40B4-BE49-F238E27FC236}">
                <a16:creationId xmlns:a16="http://schemas.microsoft.com/office/drawing/2014/main" xmlns="" id="{E03E37B4-124A-4C94-948A-907ECEC80798}"/>
              </a:ext>
            </a:extLst>
          </p:cNvPr>
          <p:cNvSpPr/>
          <p:nvPr/>
        </p:nvSpPr>
        <p:spPr>
          <a:xfrm>
            <a:off x="201002" y="3760373"/>
            <a:ext cx="3678201" cy="1621252"/>
          </a:xfrm>
          <a:prstGeom prst="wedgeRoundRectCallout">
            <a:avLst>
              <a:gd name="adj1" fmla="val 56586"/>
              <a:gd name="adj2" fmla="val -32284"/>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7" name="TextBox 26">
            <a:extLst>
              <a:ext uri="{FF2B5EF4-FFF2-40B4-BE49-F238E27FC236}">
                <a16:creationId xmlns:a16="http://schemas.microsoft.com/office/drawing/2014/main" xmlns="" id="{66F717E9-FC6A-44DA-845A-0FE714A6B247}"/>
              </a:ext>
            </a:extLst>
          </p:cNvPr>
          <p:cNvSpPr txBox="1"/>
          <p:nvPr/>
        </p:nvSpPr>
        <p:spPr>
          <a:xfrm>
            <a:off x="257460" y="3814801"/>
            <a:ext cx="3669335" cy="14927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I can count on them. Like let’s say I’m running low of stock and I don’t have money, I can call my brother to lend me or even a friend and they will boost me if they have. And my hero is my Mum because she is the one who introduced me here, taught me the way to go and even still supporting me whenever possible</a:t>
            </a:r>
          </a:p>
        </p:txBody>
      </p:sp>
      <p:sp>
        <p:nvSpPr>
          <p:cNvPr id="29" name="Speech Bubble: Rectangle with Corners Rounded 28">
            <a:extLst>
              <a:ext uri="{FF2B5EF4-FFF2-40B4-BE49-F238E27FC236}">
                <a16:creationId xmlns:a16="http://schemas.microsoft.com/office/drawing/2014/main" xmlns="" id="{BD666C7D-540E-4AA9-BB46-90A3A27B6393}"/>
              </a:ext>
            </a:extLst>
          </p:cNvPr>
          <p:cNvSpPr/>
          <p:nvPr/>
        </p:nvSpPr>
        <p:spPr>
          <a:xfrm>
            <a:off x="4365429" y="495305"/>
            <a:ext cx="3211476" cy="1170074"/>
          </a:xfrm>
          <a:prstGeom prst="wedgeRoundRectCallout">
            <a:avLst>
              <a:gd name="adj1" fmla="val 9288"/>
              <a:gd name="adj2" fmla="val 7173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xmlns="" id="{0D5C2F2D-8913-4865-9CB8-0626AB4CC0B9}"/>
              </a:ext>
            </a:extLst>
          </p:cNvPr>
          <p:cNvSpPr txBox="1"/>
          <p:nvPr/>
        </p:nvSpPr>
        <p:spPr>
          <a:xfrm>
            <a:off x="4426438" y="558428"/>
            <a:ext cx="3087168"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They are the reason why I am here. Customers are the ones who have contributed the most because through them I sell my products hence my survival in my business</a:t>
            </a:r>
          </a:p>
        </p:txBody>
      </p:sp>
      <p:sp>
        <p:nvSpPr>
          <p:cNvPr id="37" name="Speech Bubble: Rectangle with Corners Rounded 36">
            <a:extLst>
              <a:ext uri="{FF2B5EF4-FFF2-40B4-BE49-F238E27FC236}">
                <a16:creationId xmlns:a16="http://schemas.microsoft.com/office/drawing/2014/main" xmlns="" id="{C1C5AD5D-E777-4FCA-BEFD-01375AE4B413}"/>
              </a:ext>
            </a:extLst>
          </p:cNvPr>
          <p:cNvSpPr/>
          <p:nvPr/>
        </p:nvSpPr>
        <p:spPr>
          <a:xfrm>
            <a:off x="8484389" y="5028086"/>
            <a:ext cx="3488652" cy="1558130"/>
          </a:xfrm>
          <a:prstGeom prst="wedgeRoundRectCallout">
            <a:avLst>
              <a:gd name="adj1" fmla="val -68683"/>
              <a:gd name="adj2" fmla="val -5748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xmlns="" id="{9B61CE3C-1B20-463C-884D-82A3FD8FE258}"/>
              </a:ext>
            </a:extLst>
          </p:cNvPr>
          <p:cNvSpPr txBox="1"/>
          <p:nvPr/>
        </p:nvSpPr>
        <p:spPr>
          <a:xfrm>
            <a:off x="8703919" y="5072215"/>
            <a:ext cx="3173151" cy="1492716"/>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It has added a lot of value to my business. First of all, hon. </a:t>
            </a:r>
            <a:r>
              <a:rPr kumimoji="0" lang="en-US" sz="1300" b="0" i="1" u="none" strike="noStrike" kern="1200" cap="none" spc="0" normalizeH="0" baseline="0" noProof="0" dirty="0" err="1">
                <a:ln>
                  <a:noFill/>
                </a:ln>
                <a:solidFill>
                  <a:prstClr val="black"/>
                </a:solidFill>
                <a:effectLst/>
                <a:uLnTx/>
                <a:uFillTx/>
                <a:latin typeface="Open Sans"/>
                <a:ea typeface="+mn-ea"/>
                <a:cs typeface="+mn-cs"/>
              </a:rPr>
              <a:t>Kibaki</a:t>
            </a:r>
            <a:r>
              <a:rPr kumimoji="0" lang="en-US" sz="1300" b="0" i="1" u="none" strike="noStrike" kern="1200" cap="none" spc="0" normalizeH="0" baseline="0" noProof="0" dirty="0">
                <a:ln>
                  <a:noFill/>
                </a:ln>
                <a:solidFill>
                  <a:prstClr val="black"/>
                </a:solidFill>
                <a:effectLst/>
                <a:uLnTx/>
                <a:uFillTx/>
                <a:latin typeface="Open Sans"/>
                <a:ea typeface="+mn-ea"/>
                <a:cs typeface="+mn-cs"/>
              </a:rPr>
              <a:t> gave us the land. Initially my mum was at </a:t>
            </a:r>
            <a:r>
              <a:rPr kumimoji="0" lang="en-US" sz="1300" b="0" i="1" u="none" strike="noStrike" kern="1200" cap="none" spc="0" normalizeH="0" baseline="0" noProof="0" dirty="0" err="1">
                <a:ln>
                  <a:noFill/>
                </a:ln>
                <a:solidFill>
                  <a:prstClr val="black"/>
                </a:solidFill>
                <a:effectLst/>
                <a:uLnTx/>
                <a:uFillTx/>
                <a:latin typeface="Open Sans"/>
                <a:ea typeface="+mn-ea"/>
                <a:cs typeface="+mn-cs"/>
              </a:rPr>
              <a:t>Gikomba</a:t>
            </a:r>
            <a:r>
              <a:rPr kumimoji="0" lang="en-US" sz="1300" b="0" i="1" u="none" strike="noStrike" kern="1200" cap="none" spc="0" normalizeH="0" baseline="0" noProof="0" dirty="0">
                <a:ln>
                  <a:noFill/>
                </a:ln>
                <a:solidFill>
                  <a:prstClr val="black"/>
                </a:solidFill>
                <a:effectLst/>
                <a:uLnTx/>
                <a:uFillTx/>
                <a:latin typeface="Open Sans"/>
                <a:ea typeface="+mn-ea"/>
                <a:cs typeface="+mn-cs"/>
              </a:rPr>
              <a:t> by then I was very young, so they were moved to this place where we were given a small portion of land for business…The government has really contributed</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39" name="Speech Bubble: Rectangle with Corners Rounded 38">
            <a:extLst>
              <a:ext uri="{FF2B5EF4-FFF2-40B4-BE49-F238E27FC236}">
                <a16:creationId xmlns:a16="http://schemas.microsoft.com/office/drawing/2014/main" xmlns="" id="{4D12BD5D-BD84-4B88-BAA3-DC1C65D390AB}"/>
              </a:ext>
            </a:extLst>
          </p:cNvPr>
          <p:cNvSpPr/>
          <p:nvPr/>
        </p:nvSpPr>
        <p:spPr>
          <a:xfrm>
            <a:off x="9527301" y="1509872"/>
            <a:ext cx="2575493" cy="1882391"/>
          </a:xfrm>
          <a:prstGeom prst="wedgeRoundRectCallout">
            <a:avLst>
              <a:gd name="adj1" fmla="val -62558"/>
              <a:gd name="adj2" fmla="val -3242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xmlns="" id="{E638AE88-260F-4B44-9774-D44E8119E45F}"/>
              </a:ext>
            </a:extLst>
          </p:cNvPr>
          <p:cNvSpPr txBox="1"/>
          <p:nvPr/>
        </p:nvSpPr>
        <p:spPr>
          <a:xfrm>
            <a:off x="9623655" y="1578029"/>
            <a:ext cx="2395548" cy="1692771"/>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They have helped a bit because they have maintained the level of discipline around here, they’ve minimized fights around the market and also, they do respond to our issues once reported to them by our </a:t>
            </a:r>
            <a:r>
              <a:rPr kumimoji="0" lang="en-US" sz="1300" b="0" i="1" u="none" strike="noStrike" kern="1200" cap="none" spc="0" normalizeH="0" baseline="0" noProof="0" dirty="0" err="1">
                <a:ln>
                  <a:noFill/>
                </a:ln>
                <a:solidFill>
                  <a:prstClr val="black"/>
                </a:solidFill>
                <a:effectLst/>
                <a:uLnTx/>
                <a:uFillTx/>
                <a:latin typeface="Open Sans"/>
                <a:ea typeface="+mn-ea"/>
                <a:cs typeface="+mn-cs"/>
              </a:rPr>
              <a:t>Muthurwa</a:t>
            </a:r>
            <a:r>
              <a:rPr kumimoji="0" lang="en-US" sz="1300" b="0" i="1" u="none" strike="noStrike" kern="1200" cap="none" spc="0" normalizeH="0" baseline="0" noProof="0" dirty="0">
                <a:ln>
                  <a:noFill/>
                </a:ln>
                <a:solidFill>
                  <a:prstClr val="black"/>
                </a:solidFill>
                <a:effectLst/>
                <a:uLnTx/>
                <a:uFillTx/>
                <a:latin typeface="Open Sans"/>
                <a:ea typeface="+mn-ea"/>
                <a:cs typeface="+mn-cs"/>
              </a:rPr>
              <a:t> association leaders.</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43" name="Speech Bubble: Rectangle with Corners Rounded 42">
            <a:extLst>
              <a:ext uri="{FF2B5EF4-FFF2-40B4-BE49-F238E27FC236}">
                <a16:creationId xmlns:a16="http://schemas.microsoft.com/office/drawing/2014/main" xmlns="" id="{37A6417E-F00B-4439-AFB2-F202A640F931}"/>
              </a:ext>
            </a:extLst>
          </p:cNvPr>
          <p:cNvSpPr/>
          <p:nvPr/>
        </p:nvSpPr>
        <p:spPr>
          <a:xfrm>
            <a:off x="9476698" y="271784"/>
            <a:ext cx="2575493" cy="837495"/>
          </a:xfrm>
          <a:prstGeom prst="wedgeRoundRectCallout">
            <a:avLst>
              <a:gd name="adj1" fmla="val -62558"/>
              <a:gd name="adj2" fmla="val -3242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1" name="TextBox 80">
            <a:extLst>
              <a:ext uri="{FF2B5EF4-FFF2-40B4-BE49-F238E27FC236}">
                <a16:creationId xmlns:a16="http://schemas.microsoft.com/office/drawing/2014/main" xmlns="" id="{BE5ADE53-5D8D-4E51-80CA-324C0F0A292F}"/>
              </a:ext>
            </a:extLst>
          </p:cNvPr>
          <p:cNvSpPr txBox="1"/>
          <p:nvPr/>
        </p:nvSpPr>
        <p:spPr>
          <a:xfrm>
            <a:off x="9569539" y="339940"/>
            <a:ext cx="2395548" cy="69249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There are some who stole from me, I gave them credit but they never came back again</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83" name="Speech Bubble: Rectangle with Corners Rounded 82">
            <a:extLst>
              <a:ext uri="{FF2B5EF4-FFF2-40B4-BE49-F238E27FC236}">
                <a16:creationId xmlns:a16="http://schemas.microsoft.com/office/drawing/2014/main" xmlns="" id="{152ABD23-9BC9-47B1-93FF-02C9C365B74E}"/>
              </a:ext>
            </a:extLst>
          </p:cNvPr>
          <p:cNvSpPr/>
          <p:nvPr/>
        </p:nvSpPr>
        <p:spPr>
          <a:xfrm>
            <a:off x="4357879" y="6064387"/>
            <a:ext cx="3936000" cy="714006"/>
          </a:xfrm>
          <a:prstGeom prst="wedgeRoundRectCallout">
            <a:avLst>
              <a:gd name="adj1" fmla="val 4012"/>
              <a:gd name="adj2" fmla="val -7109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85" name="TextBox 84">
            <a:extLst>
              <a:ext uri="{FF2B5EF4-FFF2-40B4-BE49-F238E27FC236}">
                <a16:creationId xmlns:a16="http://schemas.microsoft.com/office/drawing/2014/main" xmlns="" id="{4A16E525-ABF0-4B89-BA41-C360388FEE35}"/>
              </a:ext>
            </a:extLst>
          </p:cNvPr>
          <p:cNvSpPr txBox="1"/>
          <p:nvPr/>
        </p:nvSpPr>
        <p:spPr>
          <a:xfrm>
            <a:off x="4395758" y="6075141"/>
            <a:ext cx="3881861" cy="69249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Open Sans"/>
                <a:ea typeface="+mn-ea"/>
                <a:cs typeface="+mn-cs"/>
              </a:rPr>
              <a:t>They’ve contributed just a little, even their absence can’t affect my business so I haven’t seen their contribution that much</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55751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6F0F9D7-A0D5-4C27-B132-6D16F77477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3004" b="13506"/>
          <a:stretch/>
        </p:blipFill>
        <p:spPr>
          <a:xfrm>
            <a:off x="1390600" y="-42692"/>
            <a:ext cx="9396000" cy="6900692"/>
          </a:xfrm>
          <a:prstGeom prst="rect">
            <a:avLst/>
          </a:prstGeom>
        </p:spPr>
      </p:pic>
      <p:pic>
        <p:nvPicPr>
          <p:cNvPr id="11" name="Picture 10">
            <a:extLst>
              <a:ext uri="{FF2B5EF4-FFF2-40B4-BE49-F238E27FC236}">
                <a16:creationId xmlns:a16="http://schemas.microsoft.com/office/drawing/2014/main" xmlns="" id="{9EA2B3D9-0392-417D-B426-24C0BF8068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0762" y="2349000"/>
            <a:ext cx="2110477" cy="2160000"/>
          </a:xfrm>
          <a:prstGeom prst="rect">
            <a:avLst/>
          </a:prstGeom>
        </p:spPr>
      </p:pic>
      <p:sp>
        <p:nvSpPr>
          <p:cNvPr id="47" name="Rectangle 46">
            <a:extLst>
              <a:ext uri="{FF2B5EF4-FFF2-40B4-BE49-F238E27FC236}">
                <a16:creationId xmlns:a16="http://schemas.microsoft.com/office/drawing/2014/main" xmlns="" id="{34C09DA7-D22D-49B1-80E6-5098FEB1BE16}"/>
              </a:ext>
            </a:extLst>
          </p:cNvPr>
          <p:cNvSpPr/>
          <p:nvPr/>
        </p:nvSpPr>
        <p:spPr>
          <a:xfrm>
            <a:off x="0" y="0"/>
            <a:ext cx="4320000" cy="993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Slide Number Placeholder 4">
            <a:extLst>
              <a:ext uri="{FF2B5EF4-FFF2-40B4-BE49-F238E27FC236}">
                <a16:creationId xmlns:a16="http://schemas.microsoft.com/office/drawing/2014/main" xmlns="" id="{10942219-FD6F-4B1C-B022-9DB92B11CB7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8" name="TextBox 17">
            <a:extLst>
              <a:ext uri="{FF2B5EF4-FFF2-40B4-BE49-F238E27FC236}">
                <a16:creationId xmlns:a16="http://schemas.microsoft.com/office/drawing/2014/main" xmlns="" id="{B96599A7-6DE0-40A7-B0B2-3998415125E4}"/>
              </a:ext>
            </a:extLst>
          </p:cNvPr>
          <p:cNvSpPr txBox="1"/>
          <p:nvPr/>
        </p:nvSpPr>
        <p:spPr>
          <a:xfrm>
            <a:off x="6394035" y="2688738"/>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Customers</a:t>
            </a:r>
          </a:p>
        </p:txBody>
      </p:sp>
      <p:sp>
        <p:nvSpPr>
          <p:cNvPr id="20" name="TextBox 19">
            <a:extLst>
              <a:ext uri="{FF2B5EF4-FFF2-40B4-BE49-F238E27FC236}">
                <a16:creationId xmlns:a16="http://schemas.microsoft.com/office/drawing/2014/main" xmlns="" id="{7B111D4D-A2E4-45F3-8F30-89EEC9E872BA}"/>
              </a:ext>
            </a:extLst>
          </p:cNvPr>
          <p:cNvSpPr txBox="1"/>
          <p:nvPr/>
        </p:nvSpPr>
        <p:spPr>
          <a:xfrm>
            <a:off x="6467107" y="3606675"/>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Suppliers</a:t>
            </a:r>
          </a:p>
        </p:txBody>
      </p:sp>
      <p:sp>
        <p:nvSpPr>
          <p:cNvPr id="22" name="TextBox 21">
            <a:extLst>
              <a:ext uri="{FF2B5EF4-FFF2-40B4-BE49-F238E27FC236}">
                <a16:creationId xmlns:a16="http://schemas.microsoft.com/office/drawing/2014/main" xmlns="" id="{D7F6BB90-8AA2-491C-826E-1EB27715CF51}"/>
              </a:ext>
            </a:extLst>
          </p:cNvPr>
          <p:cNvSpPr txBox="1"/>
          <p:nvPr/>
        </p:nvSpPr>
        <p:spPr>
          <a:xfrm>
            <a:off x="6996387" y="1557790"/>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Employees</a:t>
            </a:r>
          </a:p>
        </p:txBody>
      </p:sp>
      <p:sp>
        <p:nvSpPr>
          <p:cNvPr id="24" name="TextBox 23">
            <a:extLst>
              <a:ext uri="{FF2B5EF4-FFF2-40B4-BE49-F238E27FC236}">
                <a16:creationId xmlns:a16="http://schemas.microsoft.com/office/drawing/2014/main" xmlns="" id="{BF85300F-F95E-4866-A7A9-5DE06680F674}"/>
              </a:ext>
            </a:extLst>
          </p:cNvPr>
          <p:cNvSpPr txBox="1"/>
          <p:nvPr/>
        </p:nvSpPr>
        <p:spPr>
          <a:xfrm>
            <a:off x="3947013" y="4518033"/>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Banks</a:t>
            </a:r>
          </a:p>
        </p:txBody>
      </p:sp>
      <p:sp>
        <p:nvSpPr>
          <p:cNvPr id="28" name="TextBox 27">
            <a:extLst>
              <a:ext uri="{FF2B5EF4-FFF2-40B4-BE49-F238E27FC236}">
                <a16:creationId xmlns:a16="http://schemas.microsoft.com/office/drawing/2014/main" xmlns="" id="{8D70770B-B6EB-45F0-BD5E-306DA90AD830}"/>
              </a:ext>
            </a:extLst>
          </p:cNvPr>
          <p:cNvSpPr txBox="1"/>
          <p:nvPr/>
        </p:nvSpPr>
        <p:spPr>
          <a:xfrm>
            <a:off x="8022243" y="331803"/>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County government</a:t>
            </a:r>
          </a:p>
        </p:txBody>
      </p:sp>
      <p:sp>
        <p:nvSpPr>
          <p:cNvPr id="53" name="TextBox 52">
            <a:extLst>
              <a:ext uri="{FF2B5EF4-FFF2-40B4-BE49-F238E27FC236}">
                <a16:creationId xmlns:a16="http://schemas.microsoft.com/office/drawing/2014/main" xmlns="" id="{91D373CD-2BE1-4AB9-9B3A-B4959E5A9091}"/>
              </a:ext>
            </a:extLst>
          </p:cNvPr>
          <p:cNvSpPr txBox="1"/>
          <p:nvPr/>
        </p:nvSpPr>
        <p:spPr>
          <a:xfrm>
            <a:off x="7739750" y="4265439"/>
            <a:ext cx="15123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EAA43F"/>
                </a:solidFill>
                <a:effectLst/>
                <a:uLnTx/>
                <a:uFillTx/>
                <a:latin typeface="Open Sans"/>
                <a:ea typeface="+mn-ea"/>
                <a:cs typeface="+mn-cs"/>
              </a:rPr>
              <a:t>Other business people</a:t>
            </a:r>
          </a:p>
        </p:txBody>
      </p:sp>
      <p:sp>
        <p:nvSpPr>
          <p:cNvPr id="55" name="TextBox 54">
            <a:extLst>
              <a:ext uri="{FF2B5EF4-FFF2-40B4-BE49-F238E27FC236}">
                <a16:creationId xmlns:a16="http://schemas.microsoft.com/office/drawing/2014/main" xmlns="" id="{49C1EAB8-F67B-47A1-B7CF-6F229EDCF815}"/>
              </a:ext>
            </a:extLst>
          </p:cNvPr>
          <p:cNvSpPr txBox="1"/>
          <p:nvPr/>
        </p:nvSpPr>
        <p:spPr>
          <a:xfrm>
            <a:off x="5775217" y="4729821"/>
            <a:ext cx="1512320" cy="584775"/>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Friends and family</a:t>
            </a:r>
          </a:p>
        </p:txBody>
      </p:sp>
      <p:sp>
        <p:nvSpPr>
          <p:cNvPr id="57" name="TextBox 56">
            <a:extLst>
              <a:ext uri="{FF2B5EF4-FFF2-40B4-BE49-F238E27FC236}">
                <a16:creationId xmlns:a16="http://schemas.microsoft.com/office/drawing/2014/main" xmlns="" id="{05F1E302-48BD-4BB5-A1C6-E907FF9FF9DC}"/>
              </a:ext>
            </a:extLst>
          </p:cNvPr>
          <p:cNvSpPr txBox="1"/>
          <p:nvPr/>
        </p:nvSpPr>
        <p:spPr>
          <a:xfrm>
            <a:off x="3335359" y="2676723"/>
            <a:ext cx="2339613" cy="338554"/>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none" strike="noStrike" cap="none" spc="0" normalizeH="0" baseline="0">
                <a:ln>
                  <a:noFill/>
                </a:ln>
                <a:solidFill>
                  <a:srgbClr val="E6931A"/>
                </a:solidFill>
                <a:effectLst/>
                <a:uLnTx/>
                <a:uFillTx/>
                <a:latin typeface="Open San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Chamas</a:t>
            </a:r>
          </a:p>
        </p:txBody>
      </p:sp>
      <p:sp>
        <p:nvSpPr>
          <p:cNvPr id="31" name="TextBox 30">
            <a:extLst>
              <a:ext uri="{FF2B5EF4-FFF2-40B4-BE49-F238E27FC236}">
                <a16:creationId xmlns:a16="http://schemas.microsoft.com/office/drawing/2014/main" xmlns="" id="{1CB575AE-6BF3-4455-A023-9F6B40351043}"/>
              </a:ext>
            </a:extLst>
          </p:cNvPr>
          <p:cNvSpPr txBox="1"/>
          <p:nvPr/>
        </p:nvSpPr>
        <p:spPr>
          <a:xfrm>
            <a:off x="49062" y="1892653"/>
            <a:ext cx="1587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104332">
                    <a:lumMod val="90000"/>
                    <a:lumOff val="10000"/>
                  </a:srgbClr>
                </a:solidFill>
                <a:effectLst/>
                <a:uLnTx/>
                <a:uFillTx/>
                <a:latin typeface="Open Sans"/>
                <a:ea typeface="+mn-ea"/>
                <a:cs typeface="+mn-cs"/>
              </a:rPr>
              <a:t>High value</a:t>
            </a:r>
          </a:p>
        </p:txBody>
      </p:sp>
      <p:sp>
        <p:nvSpPr>
          <p:cNvPr id="32" name="TextBox 31">
            <a:extLst>
              <a:ext uri="{FF2B5EF4-FFF2-40B4-BE49-F238E27FC236}">
                <a16:creationId xmlns:a16="http://schemas.microsoft.com/office/drawing/2014/main" xmlns="" id="{9693F7BF-E396-425A-8069-B586F013BCFD}"/>
              </a:ext>
            </a:extLst>
          </p:cNvPr>
          <p:cNvSpPr txBox="1"/>
          <p:nvPr/>
        </p:nvSpPr>
        <p:spPr>
          <a:xfrm>
            <a:off x="10962" y="1493758"/>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E79C29"/>
                </a:solidFill>
                <a:effectLst/>
                <a:uLnTx/>
                <a:uFillTx/>
                <a:latin typeface="Open Sans"/>
                <a:ea typeface="+mn-ea"/>
                <a:cs typeface="+mn-cs"/>
              </a:rPr>
              <a:t>Medium value</a:t>
            </a:r>
          </a:p>
        </p:txBody>
      </p:sp>
      <p:sp>
        <p:nvSpPr>
          <p:cNvPr id="33" name="TextBox 32">
            <a:extLst>
              <a:ext uri="{FF2B5EF4-FFF2-40B4-BE49-F238E27FC236}">
                <a16:creationId xmlns:a16="http://schemas.microsoft.com/office/drawing/2014/main" xmlns="" id="{DFA801F4-35DF-4D25-91BF-A3F5C5A4C945}"/>
              </a:ext>
            </a:extLst>
          </p:cNvPr>
          <p:cNvSpPr txBox="1"/>
          <p:nvPr/>
        </p:nvSpPr>
        <p:spPr>
          <a:xfrm>
            <a:off x="49062" y="1105374"/>
            <a:ext cx="17562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rgbClr val="C00000"/>
                </a:solidFill>
                <a:effectLst/>
                <a:uLnTx/>
                <a:uFillTx/>
                <a:latin typeface="Open Sans"/>
                <a:ea typeface="+mn-ea"/>
                <a:cs typeface="+mn-cs"/>
              </a:rPr>
              <a:t>Low value</a:t>
            </a:r>
          </a:p>
        </p:txBody>
      </p:sp>
      <p:cxnSp>
        <p:nvCxnSpPr>
          <p:cNvPr id="34" name="Straight Connector 33">
            <a:extLst>
              <a:ext uri="{FF2B5EF4-FFF2-40B4-BE49-F238E27FC236}">
                <a16:creationId xmlns:a16="http://schemas.microsoft.com/office/drawing/2014/main" xmlns="" id="{14F2FD07-CDEB-45A4-AE49-25DAE5C0A164}"/>
              </a:ext>
            </a:extLst>
          </p:cNvPr>
          <p:cNvCxnSpPr/>
          <p:nvPr/>
        </p:nvCxnSpPr>
        <p:spPr>
          <a:xfrm>
            <a:off x="977900" y="1264640"/>
            <a:ext cx="900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E8EDD39D-0CEF-4A10-B11E-4BF5D1C037C7}"/>
              </a:ext>
            </a:extLst>
          </p:cNvPr>
          <p:cNvCxnSpPr>
            <a:cxnSpLocks/>
          </p:cNvCxnSpPr>
          <p:nvPr/>
        </p:nvCxnSpPr>
        <p:spPr>
          <a:xfrm>
            <a:off x="1283474" y="1665724"/>
            <a:ext cx="2016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0529A77-5F06-4C49-9D28-55BCAEEDC21A}"/>
              </a:ext>
            </a:extLst>
          </p:cNvPr>
          <p:cNvCxnSpPr>
            <a:cxnSpLocks/>
          </p:cNvCxnSpPr>
          <p:nvPr/>
        </p:nvCxnSpPr>
        <p:spPr>
          <a:xfrm>
            <a:off x="1041400" y="2026519"/>
            <a:ext cx="3348000" cy="0"/>
          </a:xfrm>
          <a:prstGeom prst="line">
            <a:avLst/>
          </a:prstGeom>
          <a:ln>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7BD2F431-CB0A-4934-8F1C-8E2B45838ADD}"/>
              </a:ext>
            </a:extLst>
          </p:cNvPr>
          <p:cNvSpPr/>
          <p:nvPr/>
        </p:nvSpPr>
        <p:spPr>
          <a:xfrm>
            <a:off x="0" y="-42692"/>
            <a:ext cx="3936000" cy="837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 name="TextBox 2">
            <a:extLst>
              <a:ext uri="{FF2B5EF4-FFF2-40B4-BE49-F238E27FC236}">
                <a16:creationId xmlns:a16="http://schemas.microsoft.com/office/drawing/2014/main" xmlns="" id="{8AD40D71-9FC3-497E-B65E-0652F21D7851}"/>
              </a:ext>
            </a:extLst>
          </p:cNvPr>
          <p:cNvSpPr txBox="1"/>
          <p:nvPr/>
        </p:nvSpPr>
        <p:spPr>
          <a:xfrm>
            <a:off x="190497" y="394692"/>
            <a:ext cx="3975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dirty="0">
                <a:solidFill>
                  <a:prstClr val="black"/>
                </a:solidFill>
                <a:latin typeface="Open Sans"/>
              </a:rPr>
              <a:t>Agnes</a:t>
            </a:r>
            <a:r>
              <a:rPr kumimoji="0" lang="en-ZA" sz="2000" b="1" i="0" u="none" strike="noStrike" kern="1200" cap="none" spc="0" normalizeH="0" baseline="0" noProof="0" dirty="0">
                <a:ln>
                  <a:noFill/>
                </a:ln>
                <a:solidFill>
                  <a:prstClr val="black"/>
                </a:solidFill>
                <a:effectLst/>
                <a:uLnTx/>
                <a:uFillTx/>
                <a:latin typeface="Open Sans"/>
                <a:ea typeface="+mn-ea"/>
                <a:cs typeface="+mn-cs"/>
              </a:rPr>
              <a:t>: Metal work</a:t>
            </a:r>
          </a:p>
        </p:txBody>
      </p:sp>
      <p:sp>
        <p:nvSpPr>
          <p:cNvPr id="4" name="TextBox 3">
            <a:extLst>
              <a:ext uri="{FF2B5EF4-FFF2-40B4-BE49-F238E27FC236}">
                <a16:creationId xmlns:a16="http://schemas.microsoft.com/office/drawing/2014/main" xmlns="" id="{5BF51C87-F0E0-40DF-BC7D-B3A2C3E24C07}"/>
              </a:ext>
            </a:extLst>
          </p:cNvPr>
          <p:cNvSpPr txBox="1"/>
          <p:nvPr/>
        </p:nvSpPr>
        <p:spPr>
          <a:xfrm>
            <a:off x="170733" y="23378"/>
            <a:ext cx="6094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Open Sans"/>
                <a:ea typeface="+mn-ea"/>
                <a:cs typeface="+mn-cs"/>
              </a:rPr>
              <a:t>Perceived value of network relationships</a:t>
            </a:r>
          </a:p>
        </p:txBody>
      </p:sp>
      <p:sp>
        <p:nvSpPr>
          <p:cNvPr id="7" name="TextBox 6">
            <a:extLst>
              <a:ext uri="{FF2B5EF4-FFF2-40B4-BE49-F238E27FC236}">
                <a16:creationId xmlns:a16="http://schemas.microsoft.com/office/drawing/2014/main" xmlns="" id="{EA892450-579A-4DA2-A843-DB98C4EBDECB}"/>
              </a:ext>
            </a:extLst>
          </p:cNvPr>
          <p:cNvSpPr txBox="1"/>
          <p:nvPr/>
        </p:nvSpPr>
        <p:spPr>
          <a:xfrm>
            <a:off x="3491747" y="3756723"/>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Saccos</a:t>
            </a:r>
          </a:p>
        </p:txBody>
      </p:sp>
      <p:sp>
        <p:nvSpPr>
          <p:cNvPr id="8" name="TextBox 7">
            <a:extLst>
              <a:ext uri="{FF2B5EF4-FFF2-40B4-BE49-F238E27FC236}">
                <a16:creationId xmlns:a16="http://schemas.microsoft.com/office/drawing/2014/main" xmlns="" id="{2E827239-B7D6-4983-90B1-521C00A43A34}"/>
              </a:ext>
            </a:extLst>
          </p:cNvPr>
          <p:cNvSpPr txBox="1"/>
          <p:nvPr/>
        </p:nvSpPr>
        <p:spPr>
          <a:xfrm>
            <a:off x="4933298" y="1834900"/>
            <a:ext cx="23396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Associations</a:t>
            </a:r>
          </a:p>
        </p:txBody>
      </p:sp>
      <p:sp>
        <p:nvSpPr>
          <p:cNvPr id="9" name="TextBox 8">
            <a:extLst>
              <a:ext uri="{FF2B5EF4-FFF2-40B4-BE49-F238E27FC236}">
                <a16:creationId xmlns:a16="http://schemas.microsoft.com/office/drawing/2014/main" xmlns="" id="{6FF03AD8-953B-45EF-A135-C7F3D78E6B8C}"/>
              </a:ext>
            </a:extLst>
          </p:cNvPr>
          <p:cNvSpPr txBox="1"/>
          <p:nvPr/>
        </p:nvSpPr>
        <p:spPr>
          <a:xfrm>
            <a:off x="9055029" y="1913590"/>
            <a:ext cx="17562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srgbClr val="960000"/>
                </a:solidFill>
                <a:effectLst/>
                <a:uLnTx/>
                <a:uFillTx/>
                <a:latin typeface="Open Sans"/>
                <a:ea typeface="+mn-ea"/>
                <a:cs typeface="+mn-cs"/>
              </a:rPr>
              <a:t>National government</a:t>
            </a:r>
          </a:p>
        </p:txBody>
      </p:sp>
      <p:sp>
        <p:nvSpPr>
          <p:cNvPr id="14" name="Speech Bubble: Rectangle with Corners Rounded 13">
            <a:extLst>
              <a:ext uri="{FF2B5EF4-FFF2-40B4-BE49-F238E27FC236}">
                <a16:creationId xmlns:a16="http://schemas.microsoft.com/office/drawing/2014/main" xmlns="" id="{75987B40-53C3-47FA-9B6E-A3C77CBEE080}"/>
              </a:ext>
            </a:extLst>
          </p:cNvPr>
          <p:cNvSpPr/>
          <p:nvPr/>
        </p:nvSpPr>
        <p:spPr>
          <a:xfrm>
            <a:off x="1380742" y="4982074"/>
            <a:ext cx="3436388" cy="933155"/>
          </a:xfrm>
          <a:prstGeom prst="wedgeRoundRectCallout">
            <a:avLst>
              <a:gd name="adj1" fmla="val 38820"/>
              <a:gd name="adj2" fmla="val -722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xmlns="" id="{8E63E487-24EC-4446-A022-0FED620B3FFE}"/>
              </a:ext>
            </a:extLst>
          </p:cNvPr>
          <p:cNvSpPr txBox="1"/>
          <p:nvPr/>
        </p:nvSpPr>
        <p:spPr>
          <a:xfrm>
            <a:off x="1438378" y="5126343"/>
            <a:ext cx="3342260" cy="738664"/>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have given me money through loans to buy the materials and that way I keep my work going on</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17" name="Speech Bubble: Rectangle with Corners Rounded 16">
            <a:extLst>
              <a:ext uri="{FF2B5EF4-FFF2-40B4-BE49-F238E27FC236}">
                <a16:creationId xmlns:a16="http://schemas.microsoft.com/office/drawing/2014/main" xmlns="" id="{81E01C02-8DBA-4E36-B71F-72010788F43D}"/>
              </a:ext>
            </a:extLst>
          </p:cNvPr>
          <p:cNvSpPr/>
          <p:nvPr/>
        </p:nvSpPr>
        <p:spPr>
          <a:xfrm>
            <a:off x="481983" y="3970865"/>
            <a:ext cx="3436388" cy="643958"/>
          </a:xfrm>
          <a:prstGeom prst="wedgeRoundRectCallout">
            <a:avLst>
              <a:gd name="adj1" fmla="val 60717"/>
              <a:gd name="adj2" fmla="val -36800"/>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xmlns="" id="{121FE35C-82F0-4322-B135-E7F7641CCA90}"/>
              </a:ext>
            </a:extLst>
          </p:cNvPr>
          <p:cNvSpPr txBox="1"/>
          <p:nvPr/>
        </p:nvSpPr>
        <p:spPr>
          <a:xfrm>
            <a:off x="517241" y="4019126"/>
            <a:ext cx="3342260" cy="523220"/>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Saccos have given me money in form of loans</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21" name="Speech Bubble: Rectangle with Corners Rounded 20">
            <a:extLst>
              <a:ext uri="{FF2B5EF4-FFF2-40B4-BE49-F238E27FC236}">
                <a16:creationId xmlns:a16="http://schemas.microsoft.com/office/drawing/2014/main" xmlns="" id="{20556011-2B9A-44D4-BC5B-6202588A2C12}"/>
              </a:ext>
            </a:extLst>
          </p:cNvPr>
          <p:cNvSpPr/>
          <p:nvPr/>
        </p:nvSpPr>
        <p:spPr>
          <a:xfrm>
            <a:off x="394343" y="2526659"/>
            <a:ext cx="3436388" cy="977236"/>
          </a:xfrm>
          <a:prstGeom prst="wedgeRoundRectCallout">
            <a:avLst>
              <a:gd name="adj1" fmla="val 56282"/>
              <a:gd name="adj2" fmla="val -20641"/>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3" name="TextBox 22">
            <a:extLst>
              <a:ext uri="{FF2B5EF4-FFF2-40B4-BE49-F238E27FC236}">
                <a16:creationId xmlns:a16="http://schemas.microsoft.com/office/drawing/2014/main" xmlns="" id="{1AFE7BC3-BA91-4B85-8968-4CA0FEA772D7}"/>
              </a:ext>
            </a:extLst>
          </p:cNvPr>
          <p:cNvSpPr txBox="1"/>
          <p:nvPr/>
        </p:nvSpPr>
        <p:spPr>
          <a:xfrm>
            <a:off x="471114" y="2553414"/>
            <a:ext cx="3342260" cy="95410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Money from chamas boost my business in a way. Once I get the money I use it to buy some little things which I do not have at that time</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25" name="Speech Bubble: Rectangle with Corners Rounded 24">
            <a:extLst>
              <a:ext uri="{FF2B5EF4-FFF2-40B4-BE49-F238E27FC236}">
                <a16:creationId xmlns:a16="http://schemas.microsoft.com/office/drawing/2014/main" xmlns="" id="{3E402109-087B-4762-B102-867DAFD5CE98}"/>
              </a:ext>
            </a:extLst>
          </p:cNvPr>
          <p:cNvSpPr/>
          <p:nvPr/>
        </p:nvSpPr>
        <p:spPr>
          <a:xfrm>
            <a:off x="5306570" y="5625052"/>
            <a:ext cx="2792522" cy="1041851"/>
          </a:xfrm>
          <a:prstGeom prst="wedgeRoundRectCallout">
            <a:avLst>
              <a:gd name="adj1" fmla="val 26"/>
              <a:gd name="adj2" fmla="val -78699"/>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xmlns="" id="{DF1D5220-D995-4112-A910-56BF3737E695}"/>
              </a:ext>
            </a:extLst>
          </p:cNvPr>
          <p:cNvSpPr txBox="1"/>
          <p:nvPr/>
        </p:nvSpPr>
        <p:spPr>
          <a:xfrm>
            <a:off x="5341828" y="5673314"/>
            <a:ext cx="2792522" cy="954107"/>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have been assisting me because when I lack money I am able to borrow from them that way they boost my business</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27" name="Speech Bubble: Rectangle with Corners Rounded 26">
            <a:extLst>
              <a:ext uri="{FF2B5EF4-FFF2-40B4-BE49-F238E27FC236}">
                <a16:creationId xmlns:a16="http://schemas.microsoft.com/office/drawing/2014/main" xmlns="" id="{EF21CE19-E39B-41C8-88B3-6BF0883674B1}"/>
              </a:ext>
            </a:extLst>
          </p:cNvPr>
          <p:cNvSpPr/>
          <p:nvPr/>
        </p:nvSpPr>
        <p:spPr>
          <a:xfrm>
            <a:off x="8630712" y="2829692"/>
            <a:ext cx="3436388" cy="1451044"/>
          </a:xfrm>
          <a:prstGeom prst="wedgeRoundRectCallout">
            <a:avLst>
              <a:gd name="adj1" fmla="val -63461"/>
              <a:gd name="adj2" fmla="val 14313"/>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xmlns="" id="{6C18ED22-D407-44E6-93ED-2C089E3FD729}"/>
              </a:ext>
            </a:extLst>
          </p:cNvPr>
          <p:cNvSpPr txBox="1"/>
          <p:nvPr/>
        </p:nvSpPr>
        <p:spPr>
          <a:xfrm>
            <a:off x="8809269" y="2967820"/>
            <a:ext cx="3342260" cy="1169551"/>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Because they supply me with materials which keeps my work going on. Without them where will I get materials from? If I decide to be getting the materials from outside I will need a lot of money</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51" name="Speech Bubble: Rectangle with Corners Rounded 50">
            <a:extLst>
              <a:ext uri="{FF2B5EF4-FFF2-40B4-BE49-F238E27FC236}">
                <a16:creationId xmlns:a16="http://schemas.microsoft.com/office/drawing/2014/main" xmlns="" id="{CE9CA525-7BA2-4C48-8E9D-3402EE78570F}"/>
              </a:ext>
            </a:extLst>
          </p:cNvPr>
          <p:cNvSpPr/>
          <p:nvPr/>
        </p:nvSpPr>
        <p:spPr>
          <a:xfrm>
            <a:off x="9092437" y="5269534"/>
            <a:ext cx="2827780" cy="854133"/>
          </a:xfrm>
          <a:prstGeom prst="wedgeRoundRectCallout">
            <a:avLst>
              <a:gd name="adj1" fmla="val -52941"/>
              <a:gd name="adj2" fmla="val -93598"/>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59" name="TextBox 58">
            <a:extLst>
              <a:ext uri="{FF2B5EF4-FFF2-40B4-BE49-F238E27FC236}">
                <a16:creationId xmlns:a16="http://schemas.microsoft.com/office/drawing/2014/main" xmlns="" id="{92BDE3BB-53B0-4D52-B1D5-5C5C039B364C}"/>
              </a:ext>
            </a:extLst>
          </p:cNvPr>
          <p:cNvSpPr txBox="1"/>
          <p:nvPr/>
        </p:nvSpPr>
        <p:spPr>
          <a:xfrm>
            <a:off x="9165795" y="5343683"/>
            <a:ext cx="2792522" cy="738664"/>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add some value because at times I borrow money from them but I still have to pay back</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1" name="Speech Bubble: Rectangle with Corners Rounded 60">
            <a:extLst>
              <a:ext uri="{FF2B5EF4-FFF2-40B4-BE49-F238E27FC236}">
                <a16:creationId xmlns:a16="http://schemas.microsoft.com/office/drawing/2014/main" xmlns="" id="{BEE12481-74EA-47A8-8369-3E4F023C8CCA}"/>
              </a:ext>
            </a:extLst>
          </p:cNvPr>
          <p:cNvSpPr/>
          <p:nvPr/>
        </p:nvSpPr>
        <p:spPr>
          <a:xfrm>
            <a:off x="9777806" y="242026"/>
            <a:ext cx="2243461" cy="1423698"/>
          </a:xfrm>
          <a:prstGeom prst="wedgeRoundRectCallout">
            <a:avLst>
              <a:gd name="adj1" fmla="val -39405"/>
              <a:gd name="adj2" fmla="val 6831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3" name="TextBox 62">
            <a:extLst>
              <a:ext uri="{FF2B5EF4-FFF2-40B4-BE49-F238E27FC236}">
                <a16:creationId xmlns:a16="http://schemas.microsoft.com/office/drawing/2014/main" xmlns="" id="{9270EC88-ACDB-4A33-8808-EC2E0C6F9886}"/>
              </a:ext>
            </a:extLst>
          </p:cNvPr>
          <p:cNvSpPr txBox="1"/>
          <p:nvPr/>
        </p:nvSpPr>
        <p:spPr>
          <a:xfrm>
            <a:off x="9894215" y="283572"/>
            <a:ext cx="2129309" cy="1384995"/>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I wish we could just be doing business without paying KRA. They are the only ones who benefit from the money that we pay there</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65" name="Speech Bubble: Rectangle with Corners Rounded 64">
            <a:extLst>
              <a:ext uri="{FF2B5EF4-FFF2-40B4-BE49-F238E27FC236}">
                <a16:creationId xmlns:a16="http://schemas.microsoft.com/office/drawing/2014/main" xmlns="" id="{6A343365-5A40-494D-9887-24BFAC86F14F}"/>
              </a:ext>
            </a:extLst>
          </p:cNvPr>
          <p:cNvSpPr/>
          <p:nvPr/>
        </p:nvSpPr>
        <p:spPr>
          <a:xfrm>
            <a:off x="5349579" y="472287"/>
            <a:ext cx="2134779" cy="747298"/>
          </a:xfrm>
          <a:prstGeom prst="wedgeRoundRectCallout">
            <a:avLst>
              <a:gd name="adj1" fmla="val -11993"/>
              <a:gd name="adj2" fmla="val 113405"/>
              <a:gd name="adj3" fmla="val 166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7" name="TextBox 66">
            <a:extLst>
              <a:ext uri="{FF2B5EF4-FFF2-40B4-BE49-F238E27FC236}">
                <a16:creationId xmlns:a16="http://schemas.microsoft.com/office/drawing/2014/main" xmlns="" id="{2FEE275D-9B37-4317-BCC4-E4F7A971AE12}"/>
              </a:ext>
            </a:extLst>
          </p:cNvPr>
          <p:cNvSpPr txBox="1"/>
          <p:nvPr/>
        </p:nvSpPr>
        <p:spPr>
          <a:xfrm>
            <a:off x="5371880" y="483736"/>
            <a:ext cx="2207891" cy="738664"/>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sz="1400" i="1">
                <a:solidFill>
                  <a:prstClr val="black"/>
                </a:solidFill>
                <a:latin typeface="Open San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Open Sans"/>
                <a:ea typeface="+mn-ea"/>
                <a:cs typeface="+mn-cs"/>
              </a:rPr>
              <a:t>They provide me with advice on how to run the business</a:t>
            </a:r>
            <a:endParaRPr kumimoji="0" lang="en-ZA" sz="1400" b="0" i="1"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55244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at a table&#10;&#10;Description automatically generated">
            <a:extLst>
              <a:ext uri="{FF2B5EF4-FFF2-40B4-BE49-F238E27FC236}">
                <a16:creationId xmlns:a16="http://schemas.microsoft.com/office/drawing/2014/main" xmlns="" id="{2D97520F-4863-45E8-94DE-7F002E453E9C}"/>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l="-1191"/>
          <a:stretch/>
        </p:blipFill>
        <p:spPr>
          <a:xfrm flipH="1">
            <a:off x="-2" y="1"/>
            <a:ext cx="12337144" cy="6872514"/>
          </a:xfrm>
          <a:prstGeom prst="rect">
            <a:avLst/>
          </a:prstGeom>
        </p:spPr>
      </p:pic>
      <p:sp>
        <p:nvSpPr>
          <p:cNvPr id="5" name="Slide Number Placeholder 4">
            <a:extLst>
              <a:ext uri="{FF2B5EF4-FFF2-40B4-BE49-F238E27FC236}">
                <a16:creationId xmlns:a16="http://schemas.microsoft.com/office/drawing/2014/main" xmlns="" id="{BB126B67-00FC-4947-96C2-C730DF5A3A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5" name="Rectangle 14">
            <a:extLst>
              <a:ext uri="{FF2B5EF4-FFF2-40B4-BE49-F238E27FC236}">
                <a16:creationId xmlns:a16="http://schemas.microsoft.com/office/drawing/2014/main" xmlns="" id="{F12C1276-E287-4EF9-A275-5AE7C5C2EAF6}"/>
              </a:ext>
            </a:extLst>
          </p:cNvPr>
          <p:cNvSpPr/>
          <p:nvPr/>
        </p:nvSpPr>
        <p:spPr>
          <a:xfrm>
            <a:off x="6426201" y="0"/>
            <a:ext cx="5765800" cy="68940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xmlns="" id="{E7A22515-E05A-49FB-B760-D4871B27EB47}"/>
              </a:ext>
            </a:extLst>
          </p:cNvPr>
          <p:cNvSpPr txBox="1"/>
          <p:nvPr/>
        </p:nvSpPr>
        <p:spPr>
          <a:xfrm>
            <a:off x="6540499" y="94876"/>
            <a:ext cx="5537203" cy="6644768"/>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8B0E3A"/>
                </a:solidFill>
                <a:effectLst/>
                <a:uLnTx/>
                <a:uFillTx/>
                <a:latin typeface="Open Sans"/>
                <a:ea typeface="+mn-ea"/>
                <a:cs typeface="+mn-cs"/>
              </a:rPr>
              <a:t>Christine sells cereals and grains from her shop in </a:t>
            </a:r>
            <a:r>
              <a:rPr kumimoji="0" lang="en-ZA" sz="3200" b="1" i="0" u="none" strike="noStrike" kern="1200" cap="none" spc="0" normalizeH="0" baseline="0" noProof="0" dirty="0" err="1">
                <a:ln>
                  <a:noFill/>
                </a:ln>
                <a:solidFill>
                  <a:srgbClr val="8B0E3A"/>
                </a:solidFill>
                <a:effectLst/>
                <a:uLnTx/>
                <a:uFillTx/>
                <a:latin typeface="Open Sans"/>
                <a:ea typeface="+mn-ea"/>
                <a:cs typeface="+mn-cs"/>
              </a:rPr>
              <a:t>Nyamakima</a:t>
            </a:r>
            <a:r>
              <a:rPr kumimoji="0" lang="en-ZA" sz="3200" b="1" i="0" u="none" strike="noStrike" kern="1200" cap="none" spc="0" normalizeH="0" baseline="0" noProof="0" dirty="0">
                <a:ln>
                  <a:noFill/>
                </a:ln>
                <a:solidFill>
                  <a:srgbClr val="8B0E3A"/>
                </a:solidFill>
                <a:effectLst/>
                <a:uLnTx/>
                <a:uFillTx/>
                <a:latin typeface="Open Sans"/>
                <a:ea typeface="+mn-ea"/>
                <a:cs typeface="+mn-cs"/>
              </a:rPr>
              <a:t> market</a:t>
            </a: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ZA" sz="1200" b="1" i="0" u="none" strike="noStrike" kern="1200" cap="none" spc="0" normalizeH="0" baseline="0" noProof="0" dirty="0">
              <a:ln>
                <a:noFill/>
              </a:ln>
              <a:solidFill>
                <a:srgbClr val="8B0E3A"/>
              </a:solidFill>
              <a:effectLst/>
              <a:uLnTx/>
              <a:uFillTx/>
              <a:latin typeface="Open Sans"/>
              <a:ea typeface="+mn-ea"/>
              <a:cs typeface="+mn-cs"/>
            </a:endParaRP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Christine has around 17 suppliers, of which six are considered to be very close relationships and a further 4 are ‘moderately close’</a:t>
            </a:r>
          </a:p>
          <a:p>
            <a:pPr marL="180000" marR="0" lvl="0" indent="-180000"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b="1" dirty="0">
                <a:solidFill>
                  <a:prstClr val="black"/>
                </a:solidFill>
                <a:latin typeface="Open Sans"/>
              </a:rPr>
              <a:t>Relationships with her closest suppliers have been built over many years</a:t>
            </a:r>
            <a:r>
              <a:rPr lang="en-ZA" sz="1500" dirty="0">
                <a:solidFill>
                  <a:prstClr val="black"/>
                </a:solidFill>
                <a:latin typeface="Open Sans"/>
              </a:rPr>
              <a:t>, 6 – 8 years in some cases, and are characterised by mutual trust and support</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1" i="0" u="none" strike="noStrike" kern="1200" cap="none" spc="0" normalizeH="0" baseline="0" noProof="0" dirty="0">
                <a:ln>
                  <a:noFill/>
                </a:ln>
                <a:solidFill>
                  <a:prstClr val="black"/>
                </a:solidFill>
                <a:effectLst/>
                <a:uLnTx/>
                <a:uFillTx/>
                <a:latin typeface="Open Sans"/>
                <a:ea typeface="+mn-ea"/>
                <a:cs typeface="+mn-cs"/>
              </a:rPr>
              <a:t>70% of her supply is sourced from brokers in Tanzania and Uganda </a:t>
            </a:r>
            <a:r>
              <a:rPr kumimoji="0" lang="en-ZA" sz="1500" b="0" i="0" u="none" strike="noStrike" kern="1200" cap="none" spc="0" normalizeH="0" baseline="0" noProof="0" dirty="0">
                <a:ln>
                  <a:noFill/>
                </a:ln>
                <a:solidFill>
                  <a:prstClr val="black"/>
                </a:solidFill>
                <a:effectLst/>
                <a:uLnTx/>
                <a:uFillTx/>
                <a:latin typeface="Open Sans"/>
                <a:ea typeface="+mn-ea"/>
                <a:cs typeface="+mn-cs"/>
              </a:rPr>
              <a:t>who buy produce directly from farmers (supply alternates between the two depending on the season)</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dirty="0">
                <a:solidFill>
                  <a:prstClr val="black"/>
                </a:solidFill>
                <a:latin typeface="Open Sans"/>
              </a:rPr>
              <a:t>Her</a:t>
            </a:r>
            <a:r>
              <a:rPr kumimoji="0" lang="en-ZA" sz="1500" b="0" i="0" u="none" strike="noStrike" kern="1200" cap="none" spc="0" normalizeH="0" baseline="0" noProof="0" dirty="0">
                <a:ln>
                  <a:noFill/>
                </a:ln>
                <a:solidFill>
                  <a:prstClr val="black"/>
                </a:solidFill>
                <a:effectLst/>
                <a:uLnTx/>
                <a:uFillTx/>
                <a:latin typeface="Open Sans"/>
                <a:ea typeface="+mn-ea"/>
                <a:cs typeface="+mn-cs"/>
              </a:rPr>
              <a:t> Tanzanian suppliers are regarded as being particularly close to her business because they offer her </a:t>
            </a:r>
            <a:r>
              <a:rPr kumimoji="0" lang="en-ZA" sz="1500" b="1" i="0" u="none" strike="noStrike" kern="1200" cap="none" spc="0" normalizeH="0" baseline="0" noProof="0" dirty="0">
                <a:ln>
                  <a:noFill/>
                </a:ln>
                <a:solidFill>
                  <a:prstClr val="black"/>
                </a:solidFill>
                <a:effectLst/>
                <a:uLnTx/>
                <a:uFillTx/>
                <a:latin typeface="Open Sans"/>
                <a:ea typeface="+mn-ea"/>
                <a:cs typeface="+mn-cs"/>
              </a:rPr>
              <a:t>credit</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She usually pre-pays both cross-border brokers ahead of receiving the goods via her </a:t>
            </a:r>
            <a:r>
              <a:rPr kumimoji="0" lang="en-ZA" sz="1500" b="1" i="0" u="none" strike="noStrike" kern="1200" cap="none" spc="0" normalizeH="0" baseline="0" noProof="0" dirty="0">
                <a:ln>
                  <a:noFill/>
                </a:ln>
                <a:solidFill>
                  <a:prstClr val="black"/>
                </a:solidFill>
                <a:effectLst/>
                <a:uLnTx/>
                <a:uFillTx/>
                <a:latin typeface="Open Sans"/>
                <a:ea typeface="+mn-ea"/>
                <a:cs typeface="+mn-cs"/>
              </a:rPr>
              <a:t>bank account </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She also has three main suppliers in Kenya in </a:t>
            </a:r>
            <a:r>
              <a:rPr kumimoji="0" lang="en-ZA" sz="1500" b="0" i="0" u="none" strike="noStrike" kern="1200" cap="none" spc="0" normalizeH="0" baseline="0" noProof="0" dirty="0" err="1">
                <a:ln>
                  <a:noFill/>
                </a:ln>
                <a:solidFill>
                  <a:prstClr val="black"/>
                </a:solidFill>
                <a:effectLst/>
                <a:uLnTx/>
                <a:uFillTx/>
                <a:latin typeface="Open Sans"/>
                <a:ea typeface="+mn-ea"/>
                <a:cs typeface="+mn-cs"/>
              </a:rPr>
              <a:t>Mwea</a:t>
            </a:r>
            <a:r>
              <a:rPr kumimoji="0" lang="en-ZA" sz="1500" b="0" i="0" u="none" strike="noStrike" kern="1200" cap="none" spc="0" normalizeH="0" baseline="0" noProof="0" dirty="0">
                <a:ln>
                  <a:noFill/>
                </a:ln>
                <a:solidFill>
                  <a:prstClr val="black"/>
                </a:solidFill>
                <a:effectLst/>
                <a:uLnTx/>
                <a:uFillTx/>
                <a:latin typeface="Open Sans"/>
                <a:ea typeface="+mn-ea"/>
                <a:cs typeface="+mn-cs"/>
              </a:rPr>
              <a:t>, Narok and </a:t>
            </a:r>
            <a:r>
              <a:rPr kumimoji="0" lang="en-ZA" sz="1500" b="0" i="0" u="none" strike="noStrike" kern="1200" cap="none" spc="0" normalizeH="0" baseline="0" noProof="0" dirty="0" err="1">
                <a:ln>
                  <a:noFill/>
                </a:ln>
                <a:solidFill>
                  <a:prstClr val="black"/>
                </a:solidFill>
                <a:effectLst/>
                <a:uLnTx/>
                <a:uFillTx/>
                <a:latin typeface="Open Sans"/>
                <a:ea typeface="+mn-ea"/>
                <a:cs typeface="+mn-cs"/>
              </a:rPr>
              <a:t>Ukambani</a:t>
            </a:r>
            <a:r>
              <a:rPr kumimoji="0" lang="en-ZA" sz="1500" b="0" i="0" u="none" strike="noStrike" kern="1200" cap="none" spc="0" normalizeH="0" baseline="0" noProof="0" dirty="0">
                <a:ln>
                  <a:noFill/>
                </a:ln>
                <a:solidFill>
                  <a:prstClr val="black"/>
                </a:solidFill>
                <a:effectLst/>
                <a:uLnTx/>
                <a:uFillTx/>
                <a:latin typeface="Open Sans"/>
                <a:ea typeface="+mn-ea"/>
                <a:cs typeface="+mn-cs"/>
              </a:rPr>
              <a:t> who she sources rice and other items from. She pays these suppliers in </a:t>
            </a:r>
            <a:r>
              <a:rPr kumimoji="0" lang="en-ZA" sz="1500" b="1" i="0" u="none" strike="noStrike" kern="1200" cap="none" spc="0" normalizeH="0" baseline="0" noProof="0" dirty="0">
                <a:ln>
                  <a:noFill/>
                </a:ln>
                <a:solidFill>
                  <a:prstClr val="black"/>
                </a:solidFill>
                <a:effectLst/>
                <a:uLnTx/>
                <a:uFillTx/>
                <a:latin typeface="Open Sans"/>
                <a:ea typeface="+mn-ea"/>
                <a:cs typeface="+mn-cs"/>
              </a:rPr>
              <a:t>cash</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Christine uses additional suppliers when required, but does not regard these as important relationships</a:t>
            </a:r>
          </a:p>
        </p:txBody>
      </p:sp>
      <p:sp>
        <p:nvSpPr>
          <p:cNvPr id="3" name="Rectangle 2">
            <a:extLst>
              <a:ext uri="{FF2B5EF4-FFF2-40B4-BE49-F238E27FC236}">
                <a16:creationId xmlns:a16="http://schemas.microsoft.com/office/drawing/2014/main" xmlns="" id="{F9430EF7-BB08-4D39-BE45-432B70E6E010}"/>
              </a:ext>
            </a:extLst>
          </p:cNvPr>
          <p:cNvSpPr/>
          <p:nvPr/>
        </p:nvSpPr>
        <p:spPr>
          <a:xfrm>
            <a:off x="-1" y="-14517"/>
            <a:ext cx="3933370"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3200" b="1" dirty="0"/>
              <a:t> Supplier network</a:t>
            </a:r>
          </a:p>
        </p:txBody>
      </p:sp>
    </p:spTree>
    <p:extLst>
      <p:ext uri="{BB962C8B-B14F-4D97-AF65-F5344CB8AC3E}">
        <p14:creationId xmlns:p14="http://schemas.microsoft.com/office/powerpoint/2010/main" val="2773485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AB9A3C16-265D-48ED-989B-60B0961F07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466" y="-11579"/>
            <a:ext cx="6559662" cy="6858000"/>
          </a:xfrm>
          <a:prstGeom prst="rect">
            <a:avLst/>
          </a:prstGeom>
        </p:spPr>
      </p:pic>
      <p:sp>
        <p:nvSpPr>
          <p:cNvPr id="6" name="Rectangle 5">
            <a:extLst>
              <a:ext uri="{FF2B5EF4-FFF2-40B4-BE49-F238E27FC236}">
                <a16:creationId xmlns:a16="http://schemas.microsoft.com/office/drawing/2014/main" xmlns="" id="{33682147-5385-4CF7-872C-8E5978C53B1D}"/>
              </a:ext>
            </a:extLst>
          </p:cNvPr>
          <p:cNvSpPr/>
          <p:nvPr/>
        </p:nvSpPr>
        <p:spPr>
          <a:xfrm>
            <a:off x="1" y="0"/>
            <a:ext cx="5583740" cy="396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3AB5BF7C-DC65-44F1-A05A-B09C8F7F561C}"/>
              </a:ext>
            </a:extLst>
          </p:cNvPr>
          <p:cNvSpPr txBox="1"/>
          <p:nvPr/>
        </p:nvSpPr>
        <p:spPr>
          <a:xfrm>
            <a:off x="2852009" y="5238653"/>
            <a:ext cx="2092597" cy="1015663"/>
          </a:xfrm>
          <a:prstGeom prst="rect">
            <a:avLst/>
          </a:prstGeom>
          <a:solidFill>
            <a:srgbClr val="FFFFFF">
              <a:alpha val="74902"/>
            </a:srgbClr>
          </a:solidFill>
        </p:spPr>
        <p:txBody>
          <a:bodyPr wrap="square" rtlCol="0">
            <a:spAutoFit/>
          </a:bodyPr>
          <a:lstStyle>
            <a:defPPr>
              <a:defRPr lang="x-none"/>
            </a:defPPr>
            <a:lvl1pPr marL="180000" indent="-180000">
              <a:buFont typeface="Arial" panose="020B0604020202020204" pitchFamily="34" charset="0"/>
              <a:buChar char="•"/>
              <a:defRPr sz="1600"/>
            </a:lvl1p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E79C29">
                    <a:lumMod val="75000"/>
                  </a:srgbClr>
                </a:solidFill>
                <a:effectLst/>
                <a:uLnTx/>
                <a:uFillTx/>
                <a:latin typeface="Open Sans"/>
                <a:ea typeface="+mn-ea"/>
                <a:cs typeface="+mn-cs"/>
              </a:rPr>
              <a:t>No credit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E79C29">
                    <a:lumMod val="75000"/>
                  </a:srgbClr>
                </a:solidFill>
                <a:effectLst/>
                <a:uLnTx/>
                <a:uFillTx/>
                <a:latin typeface="Open Sans"/>
                <a:ea typeface="+mn-ea"/>
                <a:cs typeface="+mn-cs"/>
              </a:rPr>
              <a:t>High quality produce</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E79C29">
                    <a:lumMod val="75000"/>
                  </a:srgbClr>
                </a:solidFill>
                <a:effectLst/>
                <a:uLnTx/>
                <a:uFillTx/>
                <a:latin typeface="Open Sans"/>
                <a:ea typeface="+mn-ea"/>
                <a:cs typeface="+mn-cs"/>
              </a:rPr>
              <a:t>Organise delivery</a:t>
            </a:r>
          </a:p>
        </p:txBody>
      </p:sp>
      <p:sp>
        <p:nvSpPr>
          <p:cNvPr id="2" name="TextBox 1">
            <a:extLst>
              <a:ext uri="{FF2B5EF4-FFF2-40B4-BE49-F238E27FC236}">
                <a16:creationId xmlns:a16="http://schemas.microsoft.com/office/drawing/2014/main" xmlns="" id="{56E3CF0A-0B1D-4752-A640-8494907F9B3A}"/>
              </a:ext>
            </a:extLst>
          </p:cNvPr>
          <p:cNvSpPr txBox="1"/>
          <p:nvPr/>
        </p:nvSpPr>
        <p:spPr>
          <a:xfrm>
            <a:off x="405270" y="925416"/>
            <a:ext cx="15017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Very close</a:t>
            </a:r>
          </a:p>
        </p:txBody>
      </p:sp>
      <p:sp>
        <p:nvSpPr>
          <p:cNvPr id="3" name="TextBox 2">
            <a:extLst>
              <a:ext uri="{FF2B5EF4-FFF2-40B4-BE49-F238E27FC236}">
                <a16:creationId xmlns:a16="http://schemas.microsoft.com/office/drawing/2014/main" xmlns="" id="{B2C2002B-F47C-4E83-A2C2-AE14EDBFB939}"/>
              </a:ext>
            </a:extLst>
          </p:cNvPr>
          <p:cNvSpPr txBox="1"/>
          <p:nvPr/>
        </p:nvSpPr>
        <p:spPr>
          <a:xfrm>
            <a:off x="2318638" y="626113"/>
            <a:ext cx="1761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9C29">
                    <a:lumMod val="75000"/>
                  </a:srgbClr>
                </a:solidFill>
                <a:effectLst/>
                <a:uLnTx/>
                <a:uFillTx/>
                <a:latin typeface="Open Sans"/>
                <a:ea typeface="+mn-ea"/>
                <a:cs typeface="+mn-cs"/>
              </a:rPr>
              <a:t>Moderately close</a:t>
            </a:r>
          </a:p>
        </p:txBody>
      </p:sp>
      <p:sp>
        <p:nvSpPr>
          <p:cNvPr id="4" name="TextBox 3">
            <a:extLst>
              <a:ext uri="{FF2B5EF4-FFF2-40B4-BE49-F238E27FC236}">
                <a16:creationId xmlns:a16="http://schemas.microsoft.com/office/drawing/2014/main" xmlns="" id="{DE774E0D-9FC5-49FF-90D7-EFD800AEAD6D}"/>
              </a:ext>
            </a:extLst>
          </p:cNvPr>
          <p:cNvSpPr txBox="1"/>
          <p:nvPr/>
        </p:nvSpPr>
        <p:spPr>
          <a:xfrm>
            <a:off x="4104823" y="534654"/>
            <a:ext cx="17619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8B0E3A"/>
                </a:solidFill>
                <a:effectLst/>
                <a:uLnTx/>
                <a:uFillTx/>
                <a:latin typeface="Open Sans"/>
                <a:ea typeface="+mn-ea"/>
                <a:cs typeface="+mn-cs"/>
              </a:rPr>
              <a:t>Not close</a:t>
            </a:r>
          </a:p>
        </p:txBody>
      </p:sp>
      <p:sp>
        <p:nvSpPr>
          <p:cNvPr id="50" name="Oval 49">
            <a:extLst>
              <a:ext uri="{FF2B5EF4-FFF2-40B4-BE49-F238E27FC236}">
                <a16:creationId xmlns:a16="http://schemas.microsoft.com/office/drawing/2014/main" xmlns="" id="{5FF81352-91E0-496C-B1AC-BC4456FA7891}"/>
              </a:ext>
            </a:extLst>
          </p:cNvPr>
          <p:cNvSpPr/>
          <p:nvPr/>
        </p:nvSpPr>
        <p:spPr>
          <a:xfrm>
            <a:off x="2961963" y="364211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2" name="Oval 51">
            <a:extLst>
              <a:ext uri="{FF2B5EF4-FFF2-40B4-BE49-F238E27FC236}">
                <a16:creationId xmlns:a16="http://schemas.microsoft.com/office/drawing/2014/main" xmlns="" id="{37D9FE4F-081B-4B8C-AE7C-A09423A71840}"/>
              </a:ext>
            </a:extLst>
          </p:cNvPr>
          <p:cNvSpPr/>
          <p:nvPr/>
        </p:nvSpPr>
        <p:spPr>
          <a:xfrm>
            <a:off x="2531752" y="4587310"/>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4" name="Oval 53">
            <a:extLst>
              <a:ext uri="{FF2B5EF4-FFF2-40B4-BE49-F238E27FC236}">
                <a16:creationId xmlns:a16="http://schemas.microsoft.com/office/drawing/2014/main" xmlns="" id="{F6B46910-56AF-4E19-AA5B-C6E090187475}"/>
              </a:ext>
            </a:extLst>
          </p:cNvPr>
          <p:cNvSpPr/>
          <p:nvPr/>
        </p:nvSpPr>
        <p:spPr>
          <a:xfrm>
            <a:off x="4191011" y="3534256"/>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Oval 59">
            <a:extLst>
              <a:ext uri="{FF2B5EF4-FFF2-40B4-BE49-F238E27FC236}">
                <a16:creationId xmlns:a16="http://schemas.microsoft.com/office/drawing/2014/main" xmlns="" id="{FC220E15-B206-4DBF-A385-EE1332694949}"/>
              </a:ext>
            </a:extLst>
          </p:cNvPr>
          <p:cNvSpPr/>
          <p:nvPr/>
        </p:nvSpPr>
        <p:spPr>
          <a:xfrm>
            <a:off x="5775010" y="1662511"/>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2" name="Oval 61">
            <a:extLst>
              <a:ext uri="{FF2B5EF4-FFF2-40B4-BE49-F238E27FC236}">
                <a16:creationId xmlns:a16="http://schemas.microsoft.com/office/drawing/2014/main" xmlns="" id="{4A996237-3D95-4EAE-8C86-EA34C93FAE13}"/>
              </a:ext>
            </a:extLst>
          </p:cNvPr>
          <p:cNvSpPr/>
          <p:nvPr/>
        </p:nvSpPr>
        <p:spPr>
          <a:xfrm>
            <a:off x="5499254" y="1170277"/>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4" name="Oval 63">
            <a:extLst>
              <a:ext uri="{FF2B5EF4-FFF2-40B4-BE49-F238E27FC236}">
                <a16:creationId xmlns:a16="http://schemas.microsoft.com/office/drawing/2014/main" xmlns="" id="{446D2BD3-3A9E-49BF-A46A-0DC668950491}"/>
              </a:ext>
            </a:extLst>
          </p:cNvPr>
          <p:cNvSpPr/>
          <p:nvPr/>
        </p:nvSpPr>
        <p:spPr>
          <a:xfrm>
            <a:off x="5312486" y="1598744"/>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A528BB2E-A107-4C0E-A75A-DC870DF8E27C}"/>
              </a:ext>
            </a:extLst>
          </p:cNvPr>
          <p:cNvSpPr/>
          <p:nvPr/>
        </p:nvSpPr>
        <p:spPr>
          <a:xfrm>
            <a:off x="5918863" y="2927412"/>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0" name="Oval 69">
            <a:extLst>
              <a:ext uri="{FF2B5EF4-FFF2-40B4-BE49-F238E27FC236}">
                <a16:creationId xmlns:a16="http://schemas.microsoft.com/office/drawing/2014/main" xmlns="" id="{58A63825-64E6-43F9-8A23-C9AC2F26B764}"/>
              </a:ext>
            </a:extLst>
          </p:cNvPr>
          <p:cNvSpPr/>
          <p:nvPr/>
        </p:nvSpPr>
        <p:spPr>
          <a:xfrm>
            <a:off x="5498132" y="3041979"/>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Oval 71">
            <a:extLst>
              <a:ext uri="{FF2B5EF4-FFF2-40B4-BE49-F238E27FC236}">
                <a16:creationId xmlns:a16="http://schemas.microsoft.com/office/drawing/2014/main" xmlns="" id="{D695E82F-7AA6-43B6-AFDE-BA2668F58675}"/>
              </a:ext>
            </a:extLst>
          </p:cNvPr>
          <p:cNvSpPr/>
          <p:nvPr/>
        </p:nvSpPr>
        <p:spPr>
          <a:xfrm>
            <a:off x="5902545" y="3884241"/>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4" name="Oval 73">
            <a:extLst>
              <a:ext uri="{FF2B5EF4-FFF2-40B4-BE49-F238E27FC236}">
                <a16:creationId xmlns:a16="http://schemas.microsoft.com/office/drawing/2014/main" xmlns="" id="{9B216B5F-F528-4374-925F-A576392AF91A}"/>
              </a:ext>
            </a:extLst>
          </p:cNvPr>
          <p:cNvSpPr/>
          <p:nvPr/>
        </p:nvSpPr>
        <p:spPr>
          <a:xfrm>
            <a:off x="5691576" y="4828674"/>
            <a:ext cx="252000" cy="252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extBox 10">
            <a:extLst>
              <a:ext uri="{FF2B5EF4-FFF2-40B4-BE49-F238E27FC236}">
                <a16:creationId xmlns:a16="http://schemas.microsoft.com/office/drawing/2014/main" xmlns="" id="{BC8E1409-6B29-4370-A88B-60BD03AC2224}"/>
              </a:ext>
            </a:extLst>
          </p:cNvPr>
          <p:cNvSpPr txBox="1"/>
          <p:nvPr/>
        </p:nvSpPr>
        <p:spPr>
          <a:xfrm>
            <a:off x="29541" y="4881342"/>
            <a:ext cx="2299800" cy="1015663"/>
          </a:xfrm>
          <a:prstGeom prst="rect">
            <a:avLst/>
          </a:prstGeom>
          <a:solidFill>
            <a:srgbClr val="FFFFFF">
              <a:alpha val="74902"/>
            </a:srgbClr>
          </a:solidFill>
        </p:spPr>
        <p:txBody>
          <a:bodyPr wrap="square" rtlCol="0">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Give credit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Hold goods for her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dirty="0">
                <a:solidFill>
                  <a:srgbClr val="104332">
                    <a:lumMod val="90000"/>
                    <a:lumOff val="10000"/>
                  </a:srgbClr>
                </a:solidFill>
                <a:latin typeface="Open Sans"/>
              </a:rPr>
              <a:t>Organise</a:t>
            </a: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 delivery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High quality produce</a:t>
            </a:r>
          </a:p>
        </p:txBody>
      </p:sp>
      <p:sp>
        <p:nvSpPr>
          <p:cNvPr id="33" name="TextBox 32">
            <a:extLst>
              <a:ext uri="{FF2B5EF4-FFF2-40B4-BE49-F238E27FC236}">
                <a16:creationId xmlns:a16="http://schemas.microsoft.com/office/drawing/2014/main" xmlns="" id="{4DA65933-551C-44AE-B251-925CF6083E3B}"/>
              </a:ext>
            </a:extLst>
          </p:cNvPr>
          <p:cNvSpPr txBox="1"/>
          <p:nvPr/>
        </p:nvSpPr>
        <p:spPr>
          <a:xfrm>
            <a:off x="6566006" y="458837"/>
            <a:ext cx="5583739" cy="774379"/>
          </a:xfrm>
          <a:prstGeom prst="rect">
            <a:avLst/>
          </a:prstGeom>
          <a:noFill/>
        </p:spPr>
        <p:txBody>
          <a:bodyPr wrap="square">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1500" b="0" i="1" u="none" strike="noStrike" kern="1200" cap="none" spc="0" normalizeH="0" baseline="0" noProof="0" dirty="0">
                <a:ln>
                  <a:noFill/>
                </a:ln>
                <a:solidFill>
                  <a:prstClr val="black"/>
                </a:solidFill>
                <a:effectLst/>
                <a:uLnTx/>
                <a:uFillTx/>
                <a:latin typeface="Open Sans"/>
                <a:ea typeface="+mn-ea"/>
                <a:cs typeface="+mn-cs"/>
              </a:rPr>
              <a:t>        </a:t>
            </a:r>
            <a:r>
              <a:rPr kumimoji="0" lang="en-US" sz="1300" b="1" i="1"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They have contributed to the growth of my business</a:t>
            </a:r>
            <a:r>
              <a:rPr kumimoji="0" lang="en-US" sz="1300" b="1" i="1" u="none" strike="noStrike" kern="1200" cap="none" spc="0" normalizeH="0" baseline="0" noProof="0" dirty="0">
                <a:ln>
                  <a:noFill/>
                </a:ln>
                <a:solidFill>
                  <a:prstClr val="black"/>
                </a:solidFill>
                <a:effectLst/>
                <a:uLnTx/>
                <a:uFillTx/>
                <a:latin typeface="Open Sans"/>
                <a:ea typeface="+mn-ea"/>
                <a:cs typeface="+mn-cs"/>
              </a:rPr>
              <a:t>. </a:t>
            </a:r>
            <a:r>
              <a:rPr kumimoji="0" lang="en-US" sz="1300" b="0" i="1" u="none" strike="noStrike" kern="1200" cap="none" spc="0" normalizeH="0" baseline="0" noProof="0" dirty="0">
                <a:ln>
                  <a:noFill/>
                </a:ln>
                <a:solidFill>
                  <a:prstClr val="black"/>
                </a:solidFill>
                <a:effectLst/>
                <a:uLnTx/>
                <a:uFillTx/>
                <a:latin typeface="Open Sans"/>
                <a:ea typeface="+mn-ea"/>
                <a:cs typeface="+mn-cs"/>
              </a:rPr>
              <a:t>They support my business…</a:t>
            </a:r>
            <a:r>
              <a:rPr kumimoji="0" lang="en-ZA" sz="1300" b="0" i="1" u="none" strike="noStrike" kern="1200" cap="none" spc="0" normalizeH="0" baseline="0" noProof="0" dirty="0">
                <a:ln>
                  <a:noFill/>
                </a:ln>
                <a:solidFill>
                  <a:prstClr val="black"/>
                </a:solidFill>
                <a:effectLst/>
                <a:uLnTx/>
                <a:uFillTx/>
                <a:latin typeface="Open Sans"/>
                <a:ea typeface="+mn-ea"/>
                <a:cs typeface="+mn-cs"/>
              </a:rPr>
              <a:t>even if I call them and tell them to </a:t>
            </a:r>
            <a:r>
              <a:rPr kumimoji="0" lang="en-ZA" sz="1300" b="1" i="1"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send me supplies yet I don’t have money, they do so</a:t>
            </a:r>
            <a:endParaRPr kumimoji="0" lang="en-ZA" sz="1300" b="0" i="1" u="none" strike="noStrike" kern="1200" cap="none" spc="0" normalizeH="0" baseline="0" noProof="0" dirty="0">
              <a:ln>
                <a:noFill/>
              </a:ln>
              <a:solidFill>
                <a:schemeClr val="accent3">
                  <a:lumMod val="90000"/>
                  <a:lumOff val="10000"/>
                </a:schemeClr>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xmlns="" id="{AAE54F1D-38BE-4125-B36D-C133FB1C6124}"/>
              </a:ext>
            </a:extLst>
          </p:cNvPr>
          <p:cNvSpPr txBox="1"/>
          <p:nvPr/>
        </p:nvSpPr>
        <p:spPr>
          <a:xfrm>
            <a:off x="6780187" y="1590768"/>
            <a:ext cx="5302057" cy="1214500"/>
          </a:xfrm>
          <a:prstGeom prst="rect">
            <a:avLst/>
          </a:prstGeom>
          <a:noFill/>
        </p:spPr>
        <p:txBody>
          <a:bodyPr wrap="square">
            <a:spAutoFit/>
          </a:bodyPr>
          <a:lstStyle>
            <a:defPPr>
              <a:defRPr lang="x-none"/>
            </a:defPPr>
            <a:lvl1pPr>
              <a:lnSpc>
                <a:spcPct val="110000"/>
              </a:lnSpc>
              <a:defRPr sz="1600" b="1" i="1"/>
            </a:lvl1pPr>
          </a:lstStyle>
          <a:p>
            <a:pPr>
              <a:spcAft>
                <a:spcPts val="1000"/>
              </a:spcAft>
            </a:pPr>
            <a:r>
              <a:rPr kumimoji="0" lang="en-ZA" sz="1500" b="1" i="1" u="none" strike="noStrike" kern="1200" cap="none" spc="0" normalizeH="0" baseline="0" noProof="0" dirty="0">
                <a:ln>
                  <a:noFill/>
                </a:ln>
                <a:solidFill>
                  <a:prstClr val="black"/>
                </a:solidFill>
                <a:effectLst/>
                <a:uLnTx/>
                <a:uFillTx/>
                <a:latin typeface="Open Sans"/>
                <a:ea typeface="+mn-ea"/>
                <a:cs typeface="+mn-cs"/>
              </a:rPr>
              <a:t>         </a:t>
            </a:r>
            <a:r>
              <a:rPr kumimoji="0" lang="en-ZA" sz="1300" b="1" i="1" u="none" strike="noStrike" kern="1200" cap="none" spc="0" normalizeH="0" baseline="0" noProof="0" dirty="0">
                <a:ln>
                  <a:noFill/>
                </a:ln>
                <a:solidFill>
                  <a:schemeClr val="accent3">
                    <a:lumMod val="90000"/>
                    <a:lumOff val="10000"/>
                  </a:schemeClr>
                </a:solidFill>
                <a:effectLst/>
                <a:uLnTx/>
                <a:uFillTx/>
                <a:latin typeface="Open Sans"/>
              </a:rPr>
              <a:t>We trust each other. When I tell him I am coming this day, he gets the goods ready and keeps them for me</a:t>
            </a:r>
            <a:r>
              <a:rPr kumimoji="0" lang="en-ZA" sz="1300" b="0" i="1" u="none" strike="noStrike" kern="1200" cap="none" spc="0" normalizeH="0" baseline="0" noProof="0" dirty="0">
                <a:ln>
                  <a:noFill/>
                </a:ln>
                <a:solidFill>
                  <a:prstClr val="black"/>
                </a:solidFill>
                <a:effectLst/>
                <a:uLnTx/>
                <a:uFillTx/>
                <a:latin typeface="Open Sans"/>
              </a:rPr>
              <a:t>. But the others, if you get there late you may find they have sold the goods to other buyers.</a:t>
            </a:r>
            <a:r>
              <a:rPr kumimoji="0" lang="en-ZA" sz="1300" b="0" i="1" u="none" strike="noStrike" kern="1200" cap="none" spc="0" normalizeH="0" noProof="0" dirty="0">
                <a:ln>
                  <a:noFill/>
                </a:ln>
                <a:solidFill>
                  <a:prstClr val="black"/>
                </a:solidFill>
                <a:effectLst/>
                <a:uLnTx/>
                <a:uFillTx/>
                <a:latin typeface="Open Sans"/>
              </a:rPr>
              <a:t> H</a:t>
            </a:r>
            <a:r>
              <a:rPr lang="en-US" sz="1300" b="0" dirty="0">
                <a:solidFill>
                  <a:prstClr val="black"/>
                </a:solidFill>
                <a:latin typeface="Open Sans"/>
              </a:rPr>
              <a:t>e also </a:t>
            </a:r>
            <a:r>
              <a:rPr lang="en-US" sz="1300" dirty="0">
                <a:solidFill>
                  <a:schemeClr val="accent3">
                    <a:lumMod val="90000"/>
                    <a:lumOff val="10000"/>
                  </a:schemeClr>
                </a:solidFill>
                <a:latin typeface="Open Sans"/>
              </a:rPr>
              <a:t>organizes transport for me up to Nairobi</a:t>
            </a:r>
            <a:r>
              <a:rPr lang="en-US" sz="1300" dirty="0">
                <a:solidFill>
                  <a:prstClr val="black"/>
                </a:solidFill>
                <a:latin typeface="Open Sans"/>
              </a:rPr>
              <a:t> </a:t>
            </a:r>
            <a:r>
              <a:rPr lang="en-US" sz="1300" b="0" dirty="0">
                <a:solidFill>
                  <a:prstClr val="black"/>
                </a:solidFill>
                <a:latin typeface="Open Sans"/>
              </a:rPr>
              <a:t>and negotiates for the cost.</a:t>
            </a:r>
            <a:endParaRPr kumimoji="0" lang="en-ZA" sz="1300" b="0" i="1" u="none" strike="noStrike" kern="1200" cap="none" spc="0" normalizeH="0" baseline="0" noProof="0" dirty="0">
              <a:ln>
                <a:noFill/>
              </a:ln>
              <a:solidFill>
                <a:prstClr val="black"/>
              </a:solidFill>
              <a:effectLst/>
              <a:uLnTx/>
              <a:uFillTx/>
              <a:latin typeface="Open Sans"/>
            </a:endParaRPr>
          </a:p>
        </p:txBody>
      </p:sp>
      <p:sp>
        <p:nvSpPr>
          <p:cNvPr id="39" name="TextBox 38">
            <a:extLst>
              <a:ext uri="{FF2B5EF4-FFF2-40B4-BE49-F238E27FC236}">
                <a16:creationId xmlns:a16="http://schemas.microsoft.com/office/drawing/2014/main" xmlns="" id="{95371BC5-8563-45DD-A20F-499499432B1F}"/>
              </a:ext>
            </a:extLst>
          </p:cNvPr>
          <p:cNvSpPr txBox="1"/>
          <p:nvPr/>
        </p:nvSpPr>
        <p:spPr>
          <a:xfrm>
            <a:off x="6849788" y="3085683"/>
            <a:ext cx="5220000" cy="774379"/>
          </a:xfrm>
          <a:prstGeom prst="rect">
            <a:avLst/>
          </a:prstGeom>
          <a:noFill/>
        </p:spPr>
        <p:txBody>
          <a:bodyPr wrap="square">
            <a:spAutoFit/>
          </a:bodyPr>
          <a:lstStyle>
            <a:defPPr>
              <a:defRPr lang="x-none"/>
            </a:defPPr>
            <a:lvl1pPr>
              <a:lnSpc>
                <a:spcPct val="110000"/>
              </a:lnSpc>
              <a:defRPr sz="1600" b="1" i="1"/>
            </a:lvl1p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ZA" sz="1500" b="1" i="1" u="none" strike="noStrike" kern="1200" cap="none" spc="0" normalizeH="0" baseline="0" noProof="0" dirty="0">
                <a:ln>
                  <a:noFill/>
                </a:ln>
                <a:solidFill>
                  <a:prstClr val="black"/>
                </a:solidFill>
                <a:effectLst/>
                <a:uLnTx/>
                <a:uFillTx/>
                <a:latin typeface="Open Sans"/>
                <a:ea typeface="+mn-ea"/>
                <a:cs typeface="+mn-cs"/>
              </a:rPr>
              <a:t>         </a:t>
            </a:r>
            <a:r>
              <a:rPr kumimoji="0" lang="en-ZA" sz="1300" b="1" i="1"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She is the one who gets what my customers want</a:t>
            </a:r>
            <a:r>
              <a:rPr kumimoji="0" lang="en-ZA" sz="1300" b="0" i="1" u="none" strike="noStrike" kern="1200" cap="none" spc="0" normalizeH="0" baseline="0" noProof="0" dirty="0">
                <a:ln>
                  <a:noFill/>
                </a:ln>
                <a:solidFill>
                  <a:prstClr val="black"/>
                </a:solidFill>
                <a:effectLst/>
                <a:uLnTx/>
                <a:uFillTx/>
                <a:latin typeface="Open Sans"/>
                <a:ea typeface="+mn-ea"/>
                <a:cs typeface="+mn-cs"/>
              </a:rPr>
              <a:t>, she does not mix rice, others mix different qualities of rice, some bring broken rice, but </a:t>
            </a:r>
            <a:r>
              <a:rPr kumimoji="0" lang="en-ZA" sz="1300" b="1" i="1"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she gives me quality</a:t>
            </a:r>
          </a:p>
        </p:txBody>
      </p:sp>
      <p:sp>
        <p:nvSpPr>
          <p:cNvPr id="41" name="TextBox 40">
            <a:extLst>
              <a:ext uri="{FF2B5EF4-FFF2-40B4-BE49-F238E27FC236}">
                <a16:creationId xmlns:a16="http://schemas.microsoft.com/office/drawing/2014/main" xmlns="" id="{55F9E210-FFA3-4CC3-81B1-E0F8426D315D}"/>
              </a:ext>
            </a:extLst>
          </p:cNvPr>
          <p:cNvSpPr txBox="1"/>
          <p:nvPr/>
        </p:nvSpPr>
        <p:spPr>
          <a:xfrm>
            <a:off x="6883801" y="4235554"/>
            <a:ext cx="5220000" cy="994439"/>
          </a:xfrm>
          <a:prstGeom prst="rect">
            <a:avLst/>
          </a:prstGeom>
          <a:noFill/>
        </p:spPr>
        <p:txBody>
          <a:bodyPr wrap="square">
            <a:spAutoFit/>
          </a:bodyPr>
          <a:lstStyle>
            <a:defPPr>
              <a:defRPr lang="x-none"/>
            </a:defPPr>
            <a:lvl1pPr>
              <a:lnSpc>
                <a:spcPct val="110000"/>
              </a:lnSpc>
              <a:defRPr sz="1600" b="1" i="1"/>
            </a:lvl1p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ZA" sz="1500" b="0" i="1" u="none" strike="noStrike" kern="1200" cap="none" spc="0" normalizeH="0" baseline="0" noProof="0" dirty="0">
                <a:ln>
                  <a:noFill/>
                </a:ln>
                <a:solidFill>
                  <a:prstClr val="black"/>
                </a:solidFill>
                <a:effectLst/>
                <a:uLnTx/>
                <a:uFillTx/>
                <a:latin typeface="Open Sans"/>
                <a:ea typeface="+mn-ea"/>
                <a:cs typeface="+mn-cs"/>
              </a:rPr>
              <a:t>         </a:t>
            </a:r>
            <a:r>
              <a:rPr kumimoji="0" lang="en-ZA" sz="1300" b="0" i="1" u="none" strike="noStrike" kern="1200" cap="none" spc="0" normalizeH="0" baseline="0" noProof="0" dirty="0">
                <a:ln>
                  <a:noFill/>
                </a:ln>
                <a:solidFill>
                  <a:prstClr val="black"/>
                </a:solidFill>
                <a:effectLst/>
                <a:uLnTx/>
                <a:uFillTx/>
                <a:latin typeface="Open Sans"/>
                <a:ea typeface="+mn-ea"/>
                <a:cs typeface="+mn-cs"/>
              </a:rPr>
              <a:t>Those from you Uganda </a:t>
            </a:r>
            <a:r>
              <a:rPr kumimoji="0" lang="en-ZA" sz="1300" b="1" i="1" u="none" strike="noStrike" kern="1200" cap="none" spc="0" normalizeH="0" baseline="0" noProof="0" dirty="0">
                <a:ln>
                  <a:noFill/>
                </a:ln>
                <a:solidFill>
                  <a:schemeClr val="accent2">
                    <a:lumMod val="75000"/>
                  </a:schemeClr>
                </a:solidFill>
                <a:effectLst/>
                <a:uLnTx/>
                <a:uFillTx/>
                <a:latin typeface="Open Sans"/>
                <a:ea typeface="+mn-ea"/>
                <a:cs typeface="+mn-cs"/>
              </a:rPr>
              <a:t>you must give them cash, but their faithfulness is high</a:t>
            </a:r>
            <a:r>
              <a:rPr kumimoji="0" lang="en-ZA" sz="1300" b="0" i="1" u="none" strike="noStrike" kern="1200" cap="none" spc="0" normalizeH="0" baseline="0" noProof="0" dirty="0">
                <a:ln>
                  <a:noFill/>
                </a:ln>
                <a:solidFill>
                  <a:schemeClr val="accent2">
                    <a:lumMod val="75000"/>
                  </a:schemeClr>
                </a:solidFill>
                <a:effectLst/>
                <a:uLnTx/>
                <a:uFillTx/>
                <a:latin typeface="Open Sans"/>
                <a:ea typeface="+mn-ea"/>
                <a:cs typeface="+mn-cs"/>
              </a:rPr>
              <a:t>.</a:t>
            </a:r>
            <a:r>
              <a:rPr kumimoji="0" lang="en-ZA" sz="1300" b="0" i="1" u="none" strike="noStrike" kern="1200" cap="none" spc="0" normalizeH="0" baseline="0" noProof="0" dirty="0">
                <a:ln>
                  <a:noFill/>
                </a:ln>
                <a:solidFill>
                  <a:prstClr val="black"/>
                </a:solidFill>
                <a:effectLst/>
                <a:uLnTx/>
                <a:uFillTx/>
                <a:latin typeface="Open Sans"/>
                <a:ea typeface="+mn-ea"/>
                <a:cs typeface="+mn-cs"/>
              </a:rPr>
              <a:t> The Ugandans will make sure the supplies reach when they send.  They will also give you quality supplies…they are close to</a:t>
            </a:r>
            <a:r>
              <a:rPr kumimoji="0" lang="en-ZA" sz="1300" b="0" i="1" u="none" strike="noStrike" kern="1200" cap="none" spc="0" normalizeH="0" noProof="0" dirty="0">
                <a:ln>
                  <a:noFill/>
                </a:ln>
                <a:solidFill>
                  <a:prstClr val="black"/>
                </a:solidFill>
                <a:effectLst/>
                <a:uLnTx/>
                <a:uFillTx/>
                <a:latin typeface="Open Sans"/>
                <a:ea typeface="+mn-ea"/>
                <a:cs typeface="+mn-cs"/>
              </a:rPr>
              <a:t> my business, but not as close as the Tanzanians</a:t>
            </a:r>
            <a:endParaRPr kumimoji="0" lang="en-ZA" sz="1300" b="0" i="1" u="none" strike="noStrike" kern="1200" cap="none" spc="0" normalizeH="0" baseline="0" noProof="0" dirty="0">
              <a:ln>
                <a:noFill/>
              </a:ln>
              <a:solidFill>
                <a:prstClr val="black"/>
              </a:solidFill>
              <a:effectLst/>
              <a:uLnTx/>
              <a:uFillTx/>
              <a:latin typeface="Open Sans"/>
              <a:ea typeface="+mn-ea"/>
              <a:cs typeface="+mn-cs"/>
            </a:endParaRPr>
          </a:p>
        </p:txBody>
      </p:sp>
      <p:sp>
        <p:nvSpPr>
          <p:cNvPr id="43" name="TextBox 42">
            <a:extLst>
              <a:ext uri="{FF2B5EF4-FFF2-40B4-BE49-F238E27FC236}">
                <a16:creationId xmlns:a16="http://schemas.microsoft.com/office/drawing/2014/main" xmlns="" id="{A87CB806-2CF8-4263-A6D1-BA9CE263FBD6}"/>
              </a:ext>
            </a:extLst>
          </p:cNvPr>
          <p:cNvSpPr txBox="1"/>
          <p:nvPr/>
        </p:nvSpPr>
        <p:spPr>
          <a:xfrm>
            <a:off x="7063801" y="5610774"/>
            <a:ext cx="4936386" cy="774379"/>
          </a:xfrm>
          <a:prstGeom prst="rect">
            <a:avLst/>
          </a:prstGeom>
          <a:noFill/>
        </p:spPr>
        <p:txBody>
          <a:bodyPr wrap="square">
            <a:spAutoFit/>
          </a:bodyPr>
          <a:lstStyle>
            <a:defPPr>
              <a:defRPr lang="x-none"/>
            </a:defPPr>
            <a:lvl1pPr>
              <a:lnSpc>
                <a:spcPct val="110000"/>
              </a:lnSpc>
              <a:defRPr sz="1600" b="1" i="1"/>
            </a:lvl1p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ZA" sz="1500" b="1" i="1" u="none" strike="noStrike" kern="1200" cap="none" spc="0" normalizeH="0" baseline="0" noProof="0" dirty="0">
                <a:ln>
                  <a:noFill/>
                </a:ln>
                <a:solidFill>
                  <a:prstClr val="black"/>
                </a:solidFill>
                <a:effectLst/>
                <a:uLnTx/>
                <a:uFillTx/>
                <a:latin typeface="Open Sans"/>
                <a:ea typeface="+mn-ea"/>
                <a:cs typeface="+mn-cs"/>
              </a:rPr>
              <a:t>          </a:t>
            </a:r>
            <a:r>
              <a:rPr kumimoji="0" lang="en-ZA" sz="1300" b="1" i="1" u="none" strike="noStrike" kern="1200" cap="none" spc="0" normalizeH="0" baseline="0" noProof="0" dirty="0">
                <a:ln>
                  <a:noFill/>
                </a:ln>
                <a:solidFill>
                  <a:schemeClr val="accent1"/>
                </a:solidFill>
                <a:effectLst/>
                <a:uLnTx/>
                <a:uFillTx/>
                <a:latin typeface="Open Sans"/>
                <a:ea typeface="+mn-ea"/>
                <a:cs typeface="+mn-cs"/>
              </a:rPr>
              <a:t>The rest are the ones that have to think about business first</a:t>
            </a:r>
            <a:r>
              <a:rPr kumimoji="0" lang="en-ZA" sz="1300" b="0" i="1" u="none" strike="noStrike" kern="1200" cap="none" spc="0" normalizeH="0" baseline="0" noProof="0" dirty="0">
                <a:ln>
                  <a:noFill/>
                </a:ln>
                <a:solidFill>
                  <a:prstClr val="black"/>
                </a:solidFill>
                <a:effectLst/>
                <a:uLnTx/>
                <a:uFillTx/>
                <a:latin typeface="Open Sans"/>
                <a:ea typeface="+mn-ea"/>
                <a:cs typeface="+mn-cs"/>
              </a:rPr>
              <a:t>…That’s their nature </a:t>
            </a:r>
            <a:r>
              <a:rPr kumimoji="0" lang="en-ZA" sz="1300" b="1" i="1" u="none" strike="noStrike" kern="1200" cap="none" spc="0" normalizeH="0" baseline="0" noProof="0" dirty="0">
                <a:ln>
                  <a:noFill/>
                </a:ln>
                <a:solidFill>
                  <a:schemeClr val="accent1"/>
                </a:solidFill>
                <a:effectLst/>
                <a:uLnTx/>
                <a:uFillTx/>
                <a:latin typeface="Open Sans"/>
                <a:ea typeface="+mn-ea"/>
                <a:cs typeface="+mn-cs"/>
              </a:rPr>
              <a:t>they are unreliable </a:t>
            </a:r>
            <a:r>
              <a:rPr kumimoji="0" lang="en-ZA" sz="1300" b="0" i="1" u="none" strike="noStrike" kern="1200" cap="none" spc="0" normalizeH="0" baseline="0" noProof="0" dirty="0">
                <a:ln>
                  <a:noFill/>
                </a:ln>
                <a:solidFill>
                  <a:prstClr val="black"/>
                </a:solidFill>
                <a:effectLst/>
                <a:uLnTx/>
                <a:uFillTx/>
                <a:latin typeface="Open Sans"/>
                <a:ea typeface="+mn-ea"/>
                <a:cs typeface="+mn-cs"/>
              </a:rPr>
              <a:t>and you </a:t>
            </a:r>
            <a:r>
              <a:rPr kumimoji="0" lang="en-ZA" sz="1300" i="1" u="none" strike="noStrike" kern="1200" cap="none" spc="0" normalizeH="0" baseline="0" noProof="0" dirty="0">
                <a:ln>
                  <a:noFill/>
                </a:ln>
                <a:solidFill>
                  <a:schemeClr val="accent1"/>
                </a:solidFill>
                <a:effectLst/>
                <a:uLnTx/>
                <a:uFillTx/>
                <a:latin typeface="Open Sans"/>
                <a:ea typeface="+mn-ea"/>
                <a:cs typeface="+mn-cs"/>
              </a:rPr>
              <a:t>cannot trust</a:t>
            </a:r>
            <a:r>
              <a:rPr kumimoji="0" lang="en-ZA" sz="1300" b="0" i="1" u="none" strike="noStrike" kern="1200" cap="none" spc="0" normalizeH="0" baseline="0" noProof="0" dirty="0">
                <a:ln>
                  <a:noFill/>
                </a:ln>
                <a:solidFill>
                  <a:schemeClr val="accent1"/>
                </a:solidFill>
                <a:effectLst/>
                <a:uLnTx/>
                <a:uFillTx/>
                <a:latin typeface="Open Sans"/>
                <a:ea typeface="+mn-ea"/>
                <a:cs typeface="+mn-cs"/>
              </a:rPr>
              <a:t> </a:t>
            </a:r>
            <a:r>
              <a:rPr kumimoji="0" lang="en-ZA" sz="1300" b="0" i="1" u="none" strike="noStrike" kern="1200" cap="none" spc="0" normalizeH="0" baseline="0" noProof="0" dirty="0">
                <a:ln>
                  <a:noFill/>
                </a:ln>
                <a:solidFill>
                  <a:prstClr val="black"/>
                </a:solidFill>
                <a:effectLst/>
                <a:uLnTx/>
                <a:uFillTx/>
                <a:latin typeface="Open Sans"/>
                <a:ea typeface="+mn-ea"/>
                <a:cs typeface="+mn-cs"/>
              </a:rPr>
              <a:t>that they will keep the goods for you</a:t>
            </a:r>
          </a:p>
        </p:txBody>
      </p:sp>
      <p:sp>
        <p:nvSpPr>
          <p:cNvPr id="15" name="TextBox 14">
            <a:extLst>
              <a:ext uri="{FF2B5EF4-FFF2-40B4-BE49-F238E27FC236}">
                <a16:creationId xmlns:a16="http://schemas.microsoft.com/office/drawing/2014/main" xmlns="" id="{3C9B7C9C-D477-4258-A2B2-79C8AAC51394}"/>
              </a:ext>
            </a:extLst>
          </p:cNvPr>
          <p:cNvSpPr txBox="1"/>
          <p:nvPr/>
        </p:nvSpPr>
        <p:spPr>
          <a:xfrm>
            <a:off x="4770312" y="5608805"/>
            <a:ext cx="2224140" cy="1015663"/>
          </a:xfrm>
          <a:prstGeom prst="rect">
            <a:avLst/>
          </a:prstGeom>
          <a:solidFill>
            <a:schemeClr val="bg1"/>
          </a:solidFill>
        </p:spPr>
        <p:txBody>
          <a:bodyPr wrap="square" rtlCol="0">
            <a:spAutoFit/>
          </a:bodyPr>
          <a:lstStyle>
            <a:defPPr>
              <a:defRPr lang="x-none"/>
            </a:defPPr>
            <a:lvl1pPr marL="180000" indent="-180000">
              <a:buFont typeface="Arial" panose="020B0604020202020204" pitchFamily="34" charset="0"/>
              <a:buChar char="•"/>
              <a:defRPr sz="1600"/>
            </a:lvl1p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8B0E3A"/>
                </a:solidFill>
                <a:effectLst/>
                <a:uLnTx/>
                <a:uFillTx/>
                <a:latin typeface="Open Sans"/>
                <a:ea typeface="+mn-ea"/>
                <a:cs typeface="+mn-cs"/>
              </a:rPr>
              <a:t>No credit</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8B0E3A"/>
                </a:solidFill>
                <a:effectLst/>
                <a:uLnTx/>
                <a:uFillTx/>
                <a:latin typeface="Open Sans"/>
                <a:ea typeface="+mn-ea"/>
                <a:cs typeface="+mn-cs"/>
              </a:rPr>
              <a:t>Do not hold goods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8B0E3A"/>
                </a:solidFill>
                <a:effectLst/>
                <a:uLnTx/>
                <a:uFillTx/>
                <a:latin typeface="Open Sans"/>
                <a:ea typeface="+mn-ea"/>
                <a:cs typeface="+mn-cs"/>
              </a:rPr>
              <a:t>Do not organise delivery</a:t>
            </a:r>
          </a:p>
        </p:txBody>
      </p:sp>
      <p:pic>
        <p:nvPicPr>
          <p:cNvPr id="57" name="Picture 56" descr="A close up of a logo&#10;&#10;Description automatically generated">
            <a:extLst>
              <a:ext uri="{FF2B5EF4-FFF2-40B4-BE49-F238E27FC236}">
                <a16:creationId xmlns:a16="http://schemas.microsoft.com/office/drawing/2014/main" xmlns="" id="{3A75FE7A-1AA7-40FA-A128-75CC2CF81627}"/>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645151" y="477620"/>
            <a:ext cx="360000" cy="236922"/>
          </a:xfrm>
          <a:prstGeom prst="rect">
            <a:avLst/>
          </a:prstGeom>
        </p:spPr>
      </p:pic>
      <p:pic>
        <p:nvPicPr>
          <p:cNvPr id="59" name="Picture 58" descr="A close up of a logo&#10;&#10;Description automatically generated">
            <a:extLst>
              <a:ext uri="{FF2B5EF4-FFF2-40B4-BE49-F238E27FC236}">
                <a16:creationId xmlns:a16="http://schemas.microsoft.com/office/drawing/2014/main" xmlns="" id="{80601B59-45F4-4F5A-8895-E13BE8F36D66}"/>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883802" y="1538402"/>
            <a:ext cx="360000" cy="236922"/>
          </a:xfrm>
          <a:prstGeom prst="rect">
            <a:avLst/>
          </a:prstGeom>
        </p:spPr>
      </p:pic>
      <p:pic>
        <p:nvPicPr>
          <p:cNvPr id="61" name="Picture 60" descr="A close up of a logo&#10;&#10;Description automatically generated">
            <a:extLst>
              <a:ext uri="{FF2B5EF4-FFF2-40B4-BE49-F238E27FC236}">
                <a16:creationId xmlns:a16="http://schemas.microsoft.com/office/drawing/2014/main" xmlns="" id="{AD41EBF7-8009-40CC-924B-4DF51D8CA3B3}"/>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953402" y="3059478"/>
            <a:ext cx="360000" cy="236922"/>
          </a:xfrm>
          <a:prstGeom prst="rect">
            <a:avLst/>
          </a:prstGeom>
        </p:spPr>
      </p:pic>
      <p:pic>
        <p:nvPicPr>
          <p:cNvPr id="63" name="Picture 62" descr="A close up of a logo&#10;&#10;Description automatically generated">
            <a:extLst>
              <a:ext uri="{FF2B5EF4-FFF2-40B4-BE49-F238E27FC236}">
                <a16:creationId xmlns:a16="http://schemas.microsoft.com/office/drawing/2014/main" xmlns="" id="{C18F6A1D-F66E-4979-BF91-569D4F7BD5D6}"/>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987415" y="4165248"/>
            <a:ext cx="360000" cy="236922"/>
          </a:xfrm>
          <a:prstGeom prst="rect">
            <a:avLst/>
          </a:prstGeom>
        </p:spPr>
      </p:pic>
      <p:pic>
        <p:nvPicPr>
          <p:cNvPr id="65" name="Picture 64" descr="A close up of a logo&#10;&#10;Description automatically generated">
            <a:extLst>
              <a:ext uri="{FF2B5EF4-FFF2-40B4-BE49-F238E27FC236}">
                <a16:creationId xmlns:a16="http://schemas.microsoft.com/office/drawing/2014/main" xmlns="" id="{712F7B35-B4F6-47F9-A18B-2AF03563DFFC}"/>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7221734" y="5568396"/>
            <a:ext cx="360000" cy="236922"/>
          </a:xfrm>
          <a:prstGeom prst="rect">
            <a:avLst/>
          </a:prstGeom>
        </p:spPr>
      </p:pic>
      <p:sp>
        <p:nvSpPr>
          <p:cNvPr id="20" name="TextBox 19">
            <a:extLst>
              <a:ext uri="{FF2B5EF4-FFF2-40B4-BE49-F238E27FC236}">
                <a16:creationId xmlns:a16="http://schemas.microsoft.com/office/drawing/2014/main" xmlns="" id="{240890FA-0BB4-42F0-A8B0-7EA7427769DC}"/>
              </a:ext>
            </a:extLst>
          </p:cNvPr>
          <p:cNvSpPr txBox="1"/>
          <p:nvPr/>
        </p:nvSpPr>
        <p:spPr>
          <a:xfrm>
            <a:off x="1767691" y="1797738"/>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Tanzania</a:t>
            </a:r>
          </a:p>
        </p:txBody>
      </p:sp>
      <p:sp>
        <p:nvSpPr>
          <p:cNvPr id="21" name="TextBox 20">
            <a:extLst>
              <a:ext uri="{FF2B5EF4-FFF2-40B4-BE49-F238E27FC236}">
                <a16:creationId xmlns:a16="http://schemas.microsoft.com/office/drawing/2014/main" xmlns="" id="{463BCFE2-FBE9-4DAD-A2CA-B550DDB8C06F}"/>
              </a:ext>
            </a:extLst>
          </p:cNvPr>
          <p:cNvSpPr txBox="1"/>
          <p:nvPr/>
        </p:nvSpPr>
        <p:spPr>
          <a:xfrm>
            <a:off x="2607395" y="3315000"/>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Narok</a:t>
            </a:r>
          </a:p>
        </p:txBody>
      </p:sp>
      <p:sp>
        <p:nvSpPr>
          <p:cNvPr id="22" name="TextBox 21">
            <a:extLst>
              <a:ext uri="{FF2B5EF4-FFF2-40B4-BE49-F238E27FC236}">
                <a16:creationId xmlns:a16="http://schemas.microsoft.com/office/drawing/2014/main" xmlns="" id="{0F6BCFF8-3ED2-4AF8-A7E3-9F5170777EE9}"/>
              </a:ext>
            </a:extLst>
          </p:cNvPr>
          <p:cNvSpPr txBox="1"/>
          <p:nvPr/>
        </p:nvSpPr>
        <p:spPr>
          <a:xfrm>
            <a:off x="2299800" y="4294303"/>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a:t>
            </a:r>
            <a:r>
              <a:rPr kumimoji="0" lang="en-ZA" sz="1200" b="0" i="0" u="none" strike="noStrike" kern="1200" cap="none" spc="0" normalizeH="0" baseline="0" noProof="0" dirty="0" err="1">
                <a:ln>
                  <a:noFill/>
                </a:ln>
                <a:solidFill>
                  <a:prstClr val="black"/>
                </a:solidFill>
                <a:effectLst/>
                <a:uLnTx/>
                <a:uFillTx/>
                <a:latin typeface="Open Sans"/>
                <a:ea typeface="+mn-ea"/>
                <a:cs typeface="+mn-cs"/>
              </a:rPr>
              <a:t>Mwea</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3" name="TextBox 22">
            <a:extLst>
              <a:ext uri="{FF2B5EF4-FFF2-40B4-BE49-F238E27FC236}">
                <a16:creationId xmlns:a16="http://schemas.microsoft.com/office/drawing/2014/main" xmlns="" id="{549CF531-134B-4A30-98E2-B1F6AAEBB049}"/>
              </a:ext>
            </a:extLst>
          </p:cNvPr>
          <p:cNvSpPr txBox="1"/>
          <p:nvPr/>
        </p:nvSpPr>
        <p:spPr>
          <a:xfrm>
            <a:off x="3720214" y="2280750"/>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Uganda</a:t>
            </a:r>
          </a:p>
        </p:txBody>
      </p:sp>
      <p:sp>
        <p:nvSpPr>
          <p:cNvPr id="24" name="TextBox 23">
            <a:extLst>
              <a:ext uri="{FF2B5EF4-FFF2-40B4-BE49-F238E27FC236}">
                <a16:creationId xmlns:a16="http://schemas.microsoft.com/office/drawing/2014/main" xmlns="" id="{8ADABE2D-DB49-477C-8931-B12AE99DF78E}"/>
              </a:ext>
            </a:extLst>
          </p:cNvPr>
          <p:cNvSpPr txBox="1"/>
          <p:nvPr/>
        </p:nvSpPr>
        <p:spPr>
          <a:xfrm>
            <a:off x="3995742" y="3197980"/>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Narok</a:t>
            </a:r>
          </a:p>
        </p:txBody>
      </p:sp>
      <p:sp>
        <p:nvSpPr>
          <p:cNvPr id="25" name="TextBox 24">
            <a:extLst>
              <a:ext uri="{FF2B5EF4-FFF2-40B4-BE49-F238E27FC236}">
                <a16:creationId xmlns:a16="http://schemas.microsoft.com/office/drawing/2014/main" xmlns="" id="{31FEE553-E8EB-45CF-A624-C59E06ED7342}"/>
              </a:ext>
            </a:extLst>
          </p:cNvPr>
          <p:cNvSpPr txBox="1"/>
          <p:nvPr/>
        </p:nvSpPr>
        <p:spPr>
          <a:xfrm>
            <a:off x="4614080" y="978696"/>
            <a:ext cx="10224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a:t>
            </a:r>
            <a:r>
              <a:rPr kumimoji="0" lang="en-ZA" sz="1200" b="0" i="0" u="none" strike="noStrike" kern="1200" cap="none" spc="0" normalizeH="0" baseline="0" noProof="0" dirty="0" err="1">
                <a:ln>
                  <a:noFill/>
                </a:ln>
                <a:solidFill>
                  <a:prstClr val="black"/>
                </a:solidFill>
                <a:effectLst/>
                <a:uLnTx/>
                <a:uFillTx/>
                <a:latin typeface="Open Sans"/>
                <a:ea typeface="+mn-ea"/>
                <a:cs typeface="+mn-cs"/>
              </a:rPr>
              <a:t>Ukambani</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6" name="TextBox 25">
            <a:extLst>
              <a:ext uri="{FF2B5EF4-FFF2-40B4-BE49-F238E27FC236}">
                <a16:creationId xmlns:a16="http://schemas.microsoft.com/office/drawing/2014/main" xmlns="" id="{B918947C-71E2-49B9-87F0-B42FFBF987D2}"/>
              </a:ext>
            </a:extLst>
          </p:cNvPr>
          <p:cNvSpPr txBox="1"/>
          <p:nvPr/>
        </p:nvSpPr>
        <p:spPr>
          <a:xfrm>
            <a:off x="5158744" y="2555694"/>
            <a:ext cx="102240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a:t>
            </a:r>
            <a:r>
              <a:rPr kumimoji="0" lang="en-ZA" sz="1200" b="0" i="0" u="none" strike="noStrike" kern="1200" cap="none" spc="0" normalizeH="0" baseline="0" noProof="0" dirty="0" err="1">
                <a:ln>
                  <a:noFill/>
                </a:ln>
                <a:solidFill>
                  <a:prstClr val="black"/>
                </a:solidFill>
                <a:effectLst/>
                <a:uLnTx/>
                <a:uFillTx/>
                <a:latin typeface="Open Sans"/>
                <a:ea typeface="+mn-ea"/>
                <a:cs typeface="+mn-cs"/>
              </a:rPr>
              <a:t>Kisii</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7" name="TextBox 26">
            <a:extLst>
              <a:ext uri="{FF2B5EF4-FFF2-40B4-BE49-F238E27FC236}">
                <a16:creationId xmlns:a16="http://schemas.microsoft.com/office/drawing/2014/main" xmlns="" id="{2ACC95A5-0F18-4688-B039-6D0E1EE8AE7C}"/>
              </a:ext>
            </a:extLst>
          </p:cNvPr>
          <p:cNvSpPr txBox="1"/>
          <p:nvPr/>
        </p:nvSpPr>
        <p:spPr>
          <a:xfrm>
            <a:off x="5276312" y="3620898"/>
            <a:ext cx="1288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Nairobi CBD</a:t>
            </a:r>
          </a:p>
        </p:txBody>
      </p:sp>
      <p:sp>
        <p:nvSpPr>
          <p:cNvPr id="28" name="TextBox 27">
            <a:extLst>
              <a:ext uri="{FF2B5EF4-FFF2-40B4-BE49-F238E27FC236}">
                <a16:creationId xmlns:a16="http://schemas.microsoft.com/office/drawing/2014/main" xmlns="" id="{7A71E968-0C6F-4208-B9CB-A62AA6A290F3}"/>
              </a:ext>
            </a:extLst>
          </p:cNvPr>
          <p:cNvSpPr txBox="1"/>
          <p:nvPr/>
        </p:nvSpPr>
        <p:spPr>
          <a:xfrm>
            <a:off x="4976037" y="4541884"/>
            <a:ext cx="143064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Eastleigh</a:t>
            </a:r>
          </a:p>
        </p:txBody>
      </p:sp>
      <p:sp>
        <p:nvSpPr>
          <p:cNvPr id="90" name="Oval 89">
            <a:extLst>
              <a:ext uri="{FF2B5EF4-FFF2-40B4-BE49-F238E27FC236}">
                <a16:creationId xmlns:a16="http://schemas.microsoft.com/office/drawing/2014/main" xmlns="" id="{053082C3-792F-4380-B980-682966DED86D}"/>
              </a:ext>
            </a:extLst>
          </p:cNvPr>
          <p:cNvSpPr/>
          <p:nvPr/>
        </p:nvSpPr>
        <p:spPr>
          <a:xfrm>
            <a:off x="4081956" y="4730802"/>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1" name="TextBox 90">
            <a:extLst>
              <a:ext uri="{FF2B5EF4-FFF2-40B4-BE49-F238E27FC236}">
                <a16:creationId xmlns:a16="http://schemas.microsoft.com/office/drawing/2014/main" xmlns="" id="{F9149585-5787-41CB-825B-002958200E35}"/>
              </a:ext>
            </a:extLst>
          </p:cNvPr>
          <p:cNvSpPr txBox="1"/>
          <p:nvPr/>
        </p:nvSpPr>
        <p:spPr>
          <a:xfrm>
            <a:off x="3786192" y="4208242"/>
            <a:ext cx="98075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a:t>
            </a:r>
            <a:r>
              <a:rPr kumimoji="0" lang="en-ZA" sz="1200" b="0" i="0" u="none" strike="noStrike" kern="1200" cap="none" spc="0" normalizeH="0" baseline="0" noProof="0" dirty="0" err="1">
                <a:ln>
                  <a:noFill/>
                </a:ln>
                <a:solidFill>
                  <a:prstClr val="black"/>
                </a:solidFill>
                <a:effectLst/>
                <a:uLnTx/>
                <a:uFillTx/>
                <a:latin typeface="Open Sans"/>
                <a:ea typeface="+mn-ea"/>
                <a:cs typeface="+mn-cs"/>
              </a:rPr>
              <a:t>Ukambani</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5" name="TextBox 4">
            <a:extLst>
              <a:ext uri="{FF2B5EF4-FFF2-40B4-BE49-F238E27FC236}">
                <a16:creationId xmlns:a16="http://schemas.microsoft.com/office/drawing/2014/main" xmlns="" id="{1C66B553-916D-4263-995C-4B0387775F3D}"/>
              </a:ext>
            </a:extLst>
          </p:cNvPr>
          <p:cNvSpPr txBox="1"/>
          <p:nvPr/>
        </p:nvSpPr>
        <p:spPr>
          <a:xfrm>
            <a:off x="69505" y="9356"/>
            <a:ext cx="5705506" cy="400110"/>
          </a:xfrm>
          <a:prstGeom prst="rect">
            <a:avLst/>
          </a:prstGeom>
          <a:noFill/>
          <a:ln>
            <a:noFill/>
          </a:ln>
        </p:spPr>
        <p:txBody>
          <a:bodyPr wrap="square" rtlCol="0">
            <a:spAutoFit/>
          </a:bodyPr>
          <a:lstStyle/>
          <a:p>
            <a:r>
              <a:rPr lang="en-ZA" sz="2000" b="1" dirty="0">
                <a:solidFill>
                  <a:schemeClr val="bg1"/>
                </a:solidFill>
              </a:rPr>
              <a:t>CHRISTINE – SUPPLIER RELATIONSHIPS:</a:t>
            </a:r>
          </a:p>
        </p:txBody>
      </p:sp>
      <p:sp>
        <p:nvSpPr>
          <p:cNvPr id="55" name="Oval 54">
            <a:extLst>
              <a:ext uri="{FF2B5EF4-FFF2-40B4-BE49-F238E27FC236}">
                <a16:creationId xmlns:a16="http://schemas.microsoft.com/office/drawing/2014/main" xmlns="" id="{F9B54985-B3A4-40D4-88E5-197F44D48151}"/>
              </a:ext>
            </a:extLst>
          </p:cNvPr>
          <p:cNvSpPr/>
          <p:nvPr/>
        </p:nvSpPr>
        <p:spPr>
          <a:xfrm>
            <a:off x="3014386" y="290120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6" name="TextBox 65">
            <a:extLst>
              <a:ext uri="{FF2B5EF4-FFF2-40B4-BE49-F238E27FC236}">
                <a16:creationId xmlns:a16="http://schemas.microsoft.com/office/drawing/2014/main" xmlns="" id="{DEB0230A-5C30-4E1C-A1CE-42F1039C2958}"/>
              </a:ext>
            </a:extLst>
          </p:cNvPr>
          <p:cNvSpPr txBox="1"/>
          <p:nvPr/>
        </p:nvSpPr>
        <p:spPr>
          <a:xfrm>
            <a:off x="2356963" y="2585617"/>
            <a:ext cx="146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Kenya, </a:t>
            </a:r>
            <a:r>
              <a:rPr kumimoji="0" lang="en-ZA" sz="1200" b="0" i="0" u="none" strike="noStrike" kern="1200" cap="none" spc="0" normalizeH="0" baseline="0" noProof="0" dirty="0" err="1">
                <a:ln>
                  <a:noFill/>
                </a:ln>
                <a:solidFill>
                  <a:prstClr val="black"/>
                </a:solidFill>
                <a:effectLst/>
                <a:uLnTx/>
                <a:uFillTx/>
                <a:latin typeface="Open Sans"/>
                <a:ea typeface="+mn-ea"/>
                <a:cs typeface="+mn-cs"/>
              </a:rPr>
              <a:t>Ukambani</a:t>
            </a:r>
            <a:endParaRPr kumimoji="0" lang="en-ZA" sz="12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3" name="Diamond 12">
            <a:extLst>
              <a:ext uri="{FF2B5EF4-FFF2-40B4-BE49-F238E27FC236}">
                <a16:creationId xmlns:a16="http://schemas.microsoft.com/office/drawing/2014/main" xmlns="" id="{84570657-6DAA-4694-98C6-A333BE5FD0EF}"/>
              </a:ext>
            </a:extLst>
          </p:cNvPr>
          <p:cNvSpPr/>
          <p:nvPr/>
        </p:nvSpPr>
        <p:spPr>
          <a:xfrm>
            <a:off x="2387402" y="1466065"/>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Diamond 13">
            <a:extLst>
              <a:ext uri="{FF2B5EF4-FFF2-40B4-BE49-F238E27FC236}">
                <a16:creationId xmlns:a16="http://schemas.microsoft.com/office/drawing/2014/main" xmlns="" id="{E48B9347-A143-43B4-A687-0EDD7156A3A3}"/>
              </a:ext>
            </a:extLst>
          </p:cNvPr>
          <p:cNvSpPr/>
          <p:nvPr/>
        </p:nvSpPr>
        <p:spPr>
          <a:xfrm>
            <a:off x="2773578" y="1660970"/>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Diamond 15">
            <a:extLst>
              <a:ext uri="{FF2B5EF4-FFF2-40B4-BE49-F238E27FC236}">
                <a16:creationId xmlns:a16="http://schemas.microsoft.com/office/drawing/2014/main" xmlns="" id="{DBBFED7E-C8B5-4A1D-B3DC-0C621583BA0D}"/>
              </a:ext>
            </a:extLst>
          </p:cNvPr>
          <p:cNvSpPr/>
          <p:nvPr/>
        </p:nvSpPr>
        <p:spPr>
          <a:xfrm>
            <a:off x="2502187" y="1986496"/>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Diamond 16">
            <a:extLst>
              <a:ext uri="{FF2B5EF4-FFF2-40B4-BE49-F238E27FC236}">
                <a16:creationId xmlns:a16="http://schemas.microsoft.com/office/drawing/2014/main" xmlns="" id="{3F6EDABE-3287-48D9-98DC-735AD7F56A7E}"/>
              </a:ext>
            </a:extLst>
          </p:cNvPr>
          <p:cNvSpPr/>
          <p:nvPr/>
        </p:nvSpPr>
        <p:spPr>
          <a:xfrm>
            <a:off x="4169714" y="1872917"/>
            <a:ext cx="328484" cy="328484"/>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Diamond 17">
            <a:extLst>
              <a:ext uri="{FF2B5EF4-FFF2-40B4-BE49-F238E27FC236}">
                <a16:creationId xmlns:a16="http://schemas.microsoft.com/office/drawing/2014/main" xmlns="" id="{A6FF69A0-8836-40D3-A931-0EFA95ECD88D}"/>
              </a:ext>
            </a:extLst>
          </p:cNvPr>
          <p:cNvSpPr/>
          <p:nvPr/>
        </p:nvSpPr>
        <p:spPr>
          <a:xfrm>
            <a:off x="4484108" y="2197422"/>
            <a:ext cx="328484" cy="328484"/>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a:extLst>
              <a:ext uri="{FF2B5EF4-FFF2-40B4-BE49-F238E27FC236}">
                <a16:creationId xmlns:a16="http://schemas.microsoft.com/office/drawing/2014/main" xmlns="" id="{94E13E5B-73C1-4122-99A6-71B594AE0696}"/>
              </a:ext>
            </a:extLst>
          </p:cNvPr>
          <p:cNvSpPr/>
          <p:nvPr/>
        </p:nvSpPr>
        <p:spPr>
          <a:xfrm>
            <a:off x="-19015" y="6236073"/>
            <a:ext cx="2643742" cy="61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3" name="Diamond 52">
            <a:extLst>
              <a:ext uri="{FF2B5EF4-FFF2-40B4-BE49-F238E27FC236}">
                <a16:creationId xmlns:a16="http://schemas.microsoft.com/office/drawing/2014/main" xmlns="" id="{B217E09D-C602-4556-A172-D91986662B12}"/>
              </a:ext>
            </a:extLst>
          </p:cNvPr>
          <p:cNvSpPr/>
          <p:nvPr/>
        </p:nvSpPr>
        <p:spPr>
          <a:xfrm>
            <a:off x="73083" y="6429181"/>
            <a:ext cx="252000" cy="252000"/>
          </a:xfrm>
          <a:prstGeom prst="diamond">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xmlns="" id="{C458606D-709D-4578-8473-27F8155B7B77}"/>
              </a:ext>
            </a:extLst>
          </p:cNvPr>
          <p:cNvSpPr txBox="1"/>
          <p:nvPr/>
        </p:nvSpPr>
        <p:spPr>
          <a:xfrm>
            <a:off x="307348" y="6324349"/>
            <a:ext cx="1215037" cy="461665"/>
          </a:xfrm>
          <a:prstGeom prst="rect">
            <a:avLst/>
          </a:prstGeom>
          <a:noFill/>
        </p:spPr>
        <p:txBody>
          <a:bodyPr wrap="square" rtlCol="0">
            <a:spAutoFit/>
          </a:bodyPr>
          <a:lstStyle/>
          <a:p>
            <a:r>
              <a:rPr lang="en-ZA" sz="1200" dirty="0"/>
              <a:t>Cross border supplier</a:t>
            </a:r>
          </a:p>
        </p:txBody>
      </p:sp>
      <p:sp>
        <p:nvSpPr>
          <p:cNvPr id="58" name="Oval 57">
            <a:extLst>
              <a:ext uri="{FF2B5EF4-FFF2-40B4-BE49-F238E27FC236}">
                <a16:creationId xmlns:a16="http://schemas.microsoft.com/office/drawing/2014/main" xmlns="" id="{F9778F4C-B49F-4C8D-92C8-C7A06FE0C232}"/>
              </a:ext>
            </a:extLst>
          </p:cNvPr>
          <p:cNvSpPr/>
          <p:nvPr/>
        </p:nvSpPr>
        <p:spPr>
          <a:xfrm>
            <a:off x="1470263" y="6429181"/>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TextBox 29">
            <a:extLst>
              <a:ext uri="{FF2B5EF4-FFF2-40B4-BE49-F238E27FC236}">
                <a16:creationId xmlns:a16="http://schemas.microsoft.com/office/drawing/2014/main" xmlns="" id="{57E8DAF5-A18A-4B02-902F-A268B9CFDCE6}"/>
              </a:ext>
            </a:extLst>
          </p:cNvPr>
          <p:cNvSpPr txBox="1"/>
          <p:nvPr/>
        </p:nvSpPr>
        <p:spPr>
          <a:xfrm>
            <a:off x="1791612" y="6324349"/>
            <a:ext cx="1215037" cy="461665"/>
          </a:xfrm>
          <a:prstGeom prst="rect">
            <a:avLst/>
          </a:prstGeom>
          <a:noFill/>
        </p:spPr>
        <p:txBody>
          <a:bodyPr wrap="square" rtlCol="0">
            <a:spAutoFit/>
          </a:bodyPr>
          <a:lstStyle/>
          <a:p>
            <a:r>
              <a:rPr lang="en-ZA" sz="1200" dirty="0"/>
              <a:t>Local</a:t>
            </a:r>
          </a:p>
          <a:p>
            <a:r>
              <a:rPr lang="en-ZA" sz="1200" dirty="0"/>
              <a:t> supplier</a:t>
            </a:r>
          </a:p>
        </p:txBody>
      </p:sp>
    </p:spTree>
    <p:extLst>
      <p:ext uri="{BB962C8B-B14F-4D97-AF65-F5344CB8AC3E}">
        <p14:creationId xmlns:p14="http://schemas.microsoft.com/office/powerpoint/2010/main" val="2816535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50" grpId="0" animBg="1"/>
      <p:bldP spid="52" grpId="0" animBg="1"/>
      <p:bldP spid="54" grpId="0" animBg="1"/>
      <p:bldP spid="60" grpId="0" animBg="1"/>
      <p:bldP spid="62" grpId="0" animBg="1"/>
      <p:bldP spid="64" grpId="0" animBg="1"/>
      <p:bldP spid="68" grpId="0" animBg="1"/>
      <p:bldP spid="70" grpId="0" animBg="1"/>
      <p:bldP spid="72" grpId="0" animBg="1"/>
      <p:bldP spid="74" grpId="0" animBg="1"/>
      <p:bldP spid="11" grpId="0" animBg="1"/>
      <p:bldP spid="33" grpId="0"/>
      <p:bldP spid="37" grpId="0"/>
      <p:bldP spid="39" grpId="0"/>
      <p:bldP spid="41" grpId="0"/>
      <p:bldP spid="43" grpId="0"/>
      <p:bldP spid="15" grpId="0" animBg="1"/>
      <p:bldP spid="20" grpId="0"/>
      <p:bldP spid="21" grpId="0"/>
      <p:bldP spid="22" grpId="0"/>
      <p:bldP spid="23" grpId="0"/>
      <p:bldP spid="24" grpId="0"/>
      <p:bldP spid="25" grpId="0"/>
      <p:bldP spid="26" grpId="0"/>
      <p:bldP spid="27" grpId="0"/>
      <p:bldP spid="28" grpId="0"/>
      <p:bldP spid="90" grpId="0" animBg="1"/>
      <p:bldP spid="91" grpId="0"/>
      <p:bldP spid="55" grpId="0" animBg="1"/>
      <p:bldP spid="66" grpId="0"/>
      <p:bldP spid="13" grpId="0" animBg="1"/>
      <p:bldP spid="14"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BB126B67-00FC-4947-96C2-C730DF5A3A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15" name="Rectangle 14">
            <a:extLst>
              <a:ext uri="{FF2B5EF4-FFF2-40B4-BE49-F238E27FC236}">
                <a16:creationId xmlns:a16="http://schemas.microsoft.com/office/drawing/2014/main" xmlns="" id="{F12C1276-E287-4EF9-A275-5AE7C5C2EAF6}"/>
              </a:ext>
            </a:extLst>
          </p:cNvPr>
          <p:cNvSpPr/>
          <p:nvPr/>
        </p:nvSpPr>
        <p:spPr>
          <a:xfrm>
            <a:off x="6426201" y="1"/>
            <a:ext cx="5765800" cy="685799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3" name="Picture 2" descr="A picture containing person, food, person, holding&#10;&#10;Description automatically generated">
            <a:extLst>
              <a:ext uri="{FF2B5EF4-FFF2-40B4-BE49-F238E27FC236}">
                <a16:creationId xmlns:a16="http://schemas.microsoft.com/office/drawing/2014/main" xmlns="" id="{A64E3B55-C218-4D25-BF9F-F02BDC4F50DE}"/>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xmlns="" id="{16287DA4-B9DB-4FDD-BA71-DC7F42B1E749}"/>
              </a:ext>
            </a:extLst>
          </p:cNvPr>
          <p:cNvSpPr/>
          <p:nvPr/>
        </p:nvSpPr>
        <p:spPr>
          <a:xfrm>
            <a:off x="6426201" y="1"/>
            <a:ext cx="5765800" cy="685799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TextBox 8">
            <a:extLst>
              <a:ext uri="{FF2B5EF4-FFF2-40B4-BE49-F238E27FC236}">
                <a16:creationId xmlns:a16="http://schemas.microsoft.com/office/drawing/2014/main" xmlns="" id="{3175C08C-214F-4556-B0FC-7C633A01E80F}"/>
              </a:ext>
            </a:extLst>
          </p:cNvPr>
          <p:cNvSpPr txBox="1"/>
          <p:nvPr/>
        </p:nvSpPr>
        <p:spPr>
          <a:xfrm>
            <a:off x="6513514" y="221198"/>
            <a:ext cx="5591174" cy="6313908"/>
          </a:xfrm>
          <a:prstGeom prst="rect">
            <a:avLst/>
          </a:prstGeom>
          <a:noFill/>
        </p:spPr>
        <p:txBody>
          <a:bodyPr wrap="square" rtlCol="0">
            <a:spAutoFit/>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kumimoji="0" lang="en-ZA" sz="2800" b="1" i="0"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Shadrack sells tomatoes and onions in </a:t>
            </a:r>
            <a:r>
              <a:rPr kumimoji="0" lang="en-ZA" sz="2800" b="1" i="0" u="none" strike="noStrike" kern="1200" cap="none" spc="0" normalizeH="0" baseline="0" noProof="0" dirty="0" err="1">
                <a:ln>
                  <a:noFill/>
                </a:ln>
                <a:solidFill>
                  <a:schemeClr val="accent3">
                    <a:lumMod val="90000"/>
                    <a:lumOff val="10000"/>
                  </a:schemeClr>
                </a:solidFill>
                <a:effectLst/>
                <a:uLnTx/>
                <a:uFillTx/>
                <a:latin typeface="Open Sans"/>
                <a:ea typeface="+mn-ea"/>
                <a:cs typeface="+mn-cs"/>
              </a:rPr>
              <a:t>Muthurwa</a:t>
            </a:r>
            <a:r>
              <a:rPr kumimoji="0" lang="en-ZA" sz="2800" b="1" i="0"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 market</a:t>
            </a:r>
          </a:p>
          <a:p>
            <a:pPr marL="0" marR="0" lvl="0" indent="0" algn="l" defTabSz="914400" rtl="0" eaLnBrk="1" fontAlgn="auto" latinLnBrk="0" hangingPunct="1">
              <a:lnSpc>
                <a:spcPct val="105000"/>
              </a:lnSpc>
              <a:spcBef>
                <a:spcPts val="0"/>
              </a:spcBef>
              <a:spcAft>
                <a:spcPts val="0"/>
              </a:spcAft>
              <a:buClrTx/>
              <a:buSzTx/>
              <a:buFontTx/>
              <a:buNone/>
              <a:tabLst/>
              <a:defRPr/>
            </a:pPr>
            <a:endParaRPr kumimoji="0" lang="en-ZA" sz="700" b="1" i="0" u="none" strike="noStrike" kern="1200" cap="none" spc="0" normalizeH="0" baseline="0" noProof="0" dirty="0">
              <a:ln>
                <a:noFill/>
              </a:ln>
              <a:solidFill>
                <a:srgbClr val="8B0E3A"/>
              </a:solidFill>
              <a:effectLst/>
              <a:uLnTx/>
              <a:uFillTx/>
              <a:latin typeface="Open Sans"/>
              <a:ea typeface="+mn-ea"/>
              <a:cs typeface="+mn-cs"/>
            </a:endParaRP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dirty="0">
                <a:solidFill>
                  <a:prstClr val="black"/>
                </a:solidFill>
                <a:latin typeface="Open Sans"/>
              </a:rPr>
              <a:t>Shadrack’s </a:t>
            </a:r>
            <a:r>
              <a:rPr lang="en-ZA" sz="1500" b="1" dirty="0">
                <a:solidFill>
                  <a:prstClr val="black"/>
                </a:solidFill>
                <a:latin typeface="Open Sans"/>
              </a:rPr>
              <a:t>main customers are hotels and retailers </a:t>
            </a:r>
            <a:r>
              <a:rPr lang="en-ZA" sz="1500" dirty="0">
                <a:solidFill>
                  <a:prstClr val="black"/>
                </a:solidFill>
                <a:latin typeface="Open Sans"/>
              </a:rPr>
              <a:t>which purchase his goods wholesale, although he does also have some individual customers </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dirty="0">
                <a:solidFill>
                  <a:prstClr val="black"/>
                </a:solidFill>
                <a:latin typeface="Open Sans"/>
              </a:rPr>
              <a:t>He considers five hotel customers and five retailers as very close relationships</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Close customers </a:t>
            </a:r>
            <a:r>
              <a:rPr lang="en-ZA" sz="1500" b="1" dirty="0">
                <a:solidFill>
                  <a:prstClr val="black"/>
                </a:solidFill>
                <a:latin typeface="Open Sans"/>
              </a:rPr>
              <a:t>visit him regularly</a:t>
            </a:r>
            <a:r>
              <a:rPr lang="en-ZA" sz="1500" dirty="0">
                <a:solidFill>
                  <a:prstClr val="black"/>
                </a:solidFill>
                <a:latin typeface="Open Sans"/>
              </a:rPr>
              <a:t>, usually on a daily basis</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b="1" dirty="0">
                <a:solidFill>
                  <a:prstClr val="black"/>
                </a:solidFill>
                <a:latin typeface="Open Sans"/>
              </a:rPr>
              <a:t>They are loyal</a:t>
            </a:r>
            <a:r>
              <a:rPr lang="en-ZA" sz="1500" dirty="0">
                <a:solidFill>
                  <a:prstClr val="black"/>
                </a:solidFill>
                <a:latin typeface="Open Sans"/>
              </a:rPr>
              <a:t> to him, and will purchase from him even when the quality is lacking or cheaper options are available</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They also</a:t>
            </a:r>
            <a:r>
              <a:rPr lang="en-ZA" sz="1500" dirty="0">
                <a:solidFill>
                  <a:prstClr val="black"/>
                </a:solidFill>
                <a:latin typeface="Open Sans"/>
              </a:rPr>
              <a:t> </a:t>
            </a:r>
            <a:r>
              <a:rPr lang="en-ZA" sz="1500" b="1" dirty="0">
                <a:solidFill>
                  <a:prstClr val="black"/>
                </a:solidFill>
                <a:latin typeface="Open Sans"/>
              </a:rPr>
              <a:t>refer other customers to him</a:t>
            </a:r>
            <a:endParaRPr lang="en-ZA" sz="1500" dirty="0">
              <a:solidFill>
                <a:prstClr val="black"/>
              </a:solidFill>
              <a:latin typeface="Open Sans"/>
            </a:endParaRP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dirty="0">
                <a:solidFill>
                  <a:prstClr val="black"/>
                </a:solidFill>
                <a:latin typeface="Open Sans"/>
              </a:rPr>
              <a:t>Shadrack allows his </a:t>
            </a:r>
            <a:r>
              <a:rPr lang="en-ZA" sz="1500" b="1" dirty="0">
                <a:solidFill>
                  <a:prstClr val="black"/>
                </a:solidFill>
                <a:latin typeface="Open Sans"/>
              </a:rPr>
              <a:t>close customer to take goods on credit</a:t>
            </a:r>
            <a:r>
              <a:rPr lang="en-ZA" sz="1500" dirty="0">
                <a:solidFill>
                  <a:prstClr val="black"/>
                </a:solidFill>
                <a:latin typeface="Open Sans"/>
              </a:rPr>
              <a:t>, he will also borrow from them when he needs money to purchase stock</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He will </a:t>
            </a:r>
            <a:r>
              <a:rPr kumimoji="0" lang="en-ZA" sz="1500" i="0" u="none" strike="noStrike" kern="1200" cap="none" spc="0" normalizeH="0" baseline="0" noProof="0" dirty="0">
                <a:ln>
                  <a:noFill/>
                </a:ln>
                <a:solidFill>
                  <a:prstClr val="black"/>
                </a:solidFill>
                <a:effectLst/>
                <a:uLnTx/>
                <a:uFillTx/>
                <a:latin typeface="Open Sans"/>
                <a:ea typeface="+mn-ea"/>
                <a:cs typeface="+mn-cs"/>
              </a:rPr>
              <a:t>also</a:t>
            </a:r>
            <a:r>
              <a:rPr kumimoji="0" lang="en-ZA" sz="1500" b="1" i="0" u="none" strike="noStrike" kern="1200" cap="none" spc="0" normalizeH="0" baseline="0" noProof="0" dirty="0">
                <a:ln>
                  <a:noFill/>
                </a:ln>
                <a:solidFill>
                  <a:prstClr val="black"/>
                </a:solidFill>
                <a:effectLst/>
                <a:uLnTx/>
                <a:uFillTx/>
                <a:latin typeface="Open Sans"/>
                <a:ea typeface="+mn-ea"/>
                <a:cs typeface="+mn-cs"/>
              </a:rPr>
              <a:t> organise delivery</a:t>
            </a:r>
            <a:r>
              <a:rPr kumimoji="0" lang="en-ZA" sz="1500" b="0" i="0" u="none" strike="noStrike" kern="1200" cap="none" spc="0" normalizeH="0" baseline="0" noProof="0" dirty="0">
                <a:ln>
                  <a:noFill/>
                </a:ln>
                <a:solidFill>
                  <a:prstClr val="black"/>
                </a:solidFill>
                <a:effectLst/>
                <a:uLnTx/>
                <a:uFillTx/>
                <a:latin typeface="Open Sans"/>
                <a:ea typeface="+mn-ea"/>
                <a:cs typeface="+mn-cs"/>
              </a:rPr>
              <a:t> for close customers,</a:t>
            </a:r>
            <a:r>
              <a:rPr lang="en-ZA" sz="1500" dirty="0">
                <a:solidFill>
                  <a:prstClr val="black"/>
                </a:solidFill>
                <a:latin typeface="Open Sans"/>
              </a:rPr>
              <a:t> give them </a:t>
            </a:r>
            <a:r>
              <a:rPr lang="en-ZA" sz="1500" b="1" dirty="0">
                <a:solidFill>
                  <a:prstClr val="black"/>
                </a:solidFill>
                <a:latin typeface="Open Sans"/>
              </a:rPr>
              <a:t>discounts </a:t>
            </a:r>
            <a:r>
              <a:rPr lang="en-ZA" sz="1500" dirty="0">
                <a:solidFill>
                  <a:prstClr val="black"/>
                </a:solidFill>
                <a:latin typeface="Open Sans"/>
              </a:rPr>
              <a:t>and will try to get the best quality produce for them</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lang="en-ZA" sz="1500" dirty="0">
                <a:solidFill>
                  <a:prstClr val="black"/>
                </a:solidFill>
                <a:latin typeface="Open Sans"/>
              </a:rPr>
              <a:t>He has worked with many of his close customers for over four years, some were introduced to him by his mom who operated the shop before him</a:t>
            </a:r>
          </a:p>
          <a:p>
            <a:pPr marL="180000" marR="0" lvl="0" indent="-180000" algn="l" defTabSz="914400" rtl="0" eaLnBrk="1" fontAlgn="auto" latinLnBrk="0" hangingPunct="1">
              <a:lnSpc>
                <a:spcPct val="105000"/>
              </a:lnSpc>
              <a:spcBef>
                <a:spcPts val="0"/>
              </a:spcBef>
              <a:spcAft>
                <a:spcPts val="60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prstClr val="black"/>
                </a:solidFill>
                <a:effectLst/>
                <a:uLnTx/>
                <a:uFillTx/>
                <a:latin typeface="Open Sans"/>
                <a:ea typeface="+mn-ea"/>
                <a:cs typeface="+mn-cs"/>
              </a:rPr>
              <a:t>His customers pay him with cash and </a:t>
            </a:r>
            <a:r>
              <a:rPr kumimoji="0" lang="en-ZA" sz="1500" b="0" i="0" u="none" strike="noStrike" kern="1200" cap="none" spc="0" normalizeH="0" baseline="0" noProof="0" dirty="0" err="1">
                <a:ln>
                  <a:noFill/>
                </a:ln>
                <a:solidFill>
                  <a:prstClr val="black"/>
                </a:solidFill>
                <a:effectLst/>
                <a:uLnTx/>
                <a:uFillTx/>
                <a:latin typeface="Open Sans"/>
                <a:ea typeface="+mn-ea"/>
                <a:cs typeface="+mn-cs"/>
              </a:rPr>
              <a:t>Mpesa</a:t>
            </a:r>
            <a:endParaRPr kumimoji="0" lang="en-ZA" sz="15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xmlns="" id="{C9E4D09F-FF48-4F06-82AD-C2FD088CA4F0}"/>
              </a:ext>
            </a:extLst>
          </p:cNvPr>
          <p:cNvSpPr/>
          <p:nvPr/>
        </p:nvSpPr>
        <p:spPr>
          <a:xfrm>
            <a:off x="-1" y="-14517"/>
            <a:ext cx="4122058" cy="828000"/>
          </a:xfrm>
          <a:prstGeom prst="rect">
            <a:avLst/>
          </a:prstGeom>
          <a:solidFill>
            <a:schemeClr val="accent3">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3200" b="1" dirty="0"/>
              <a:t> Customer network</a:t>
            </a:r>
          </a:p>
        </p:txBody>
      </p:sp>
    </p:spTree>
    <p:extLst>
      <p:ext uri="{BB962C8B-B14F-4D97-AF65-F5344CB8AC3E}">
        <p14:creationId xmlns:p14="http://schemas.microsoft.com/office/powerpoint/2010/main" val="213025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02B759A-6EC6-4ECE-BA91-8BB9E665B17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495715" cy="6858000"/>
          </a:xfrm>
          <a:prstGeom prst="rect">
            <a:avLst/>
          </a:prstGeom>
        </p:spPr>
      </p:pic>
      <p:sp>
        <p:nvSpPr>
          <p:cNvPr id="6" name="Rectangle 5">
            <a:extLst>
              <a:ext uri="{FF2B5EF4-FFF2-40B4-BE49-F238E27FC236}">
                <a16:creationId xmlns:a16="http://schemas.microsoft.com/office/drawing/2014/main" xmlns="" id="{33682147-5385-4CF7-872C-8E5978C53B1D}"/>
              </a:ext>
            </a:extLst>
          </p:cNvPr>
          <p:cNvSpPr/>
          <p:nvPr/>
        </p:nvSpPr>
        <p:spPr>
          <a:xfrm>
            <a:off x="1" y="0"/>
            <a:ext cx="5583740" cy="396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0" name="TextBox 9">
            <a:extLst>
              <a:ext uri="{FF2B5EF4-FFF2-40B4-BE49-F238E27FC236}">
                <a16:creationId xmlns:a16="http://schemas.microsoft.com/office/drawing/2014/main" xmlns="" id="{3AB5BF7C-DC65-44F1-A05A-B09C8F7F561C}"/>
              </a:ext>
            </a:extLst>
          </p:cNvPr>
          <p:cNvSpPr txBox="1"/>
          <p:nvPr/>
        </p:nvSpPr>
        <p:spPr>
          <a:xfrm>
            <a:off x="2785415" y="5337147"/>
            <a:ext cx="1667656" cy="784830"/>
          </a:xfrm>
          <a:prstGeom prst="rect">
            <a:avLst/>
          </a:prstGeom>
          <a:solidFill>
            <a:srgbClr val="FFFFFF">
              <a:alpha val="74902"/>
            </a:srgbClr>
          </a:solidFill>
        </p:spPr>
        <p:txBody>
          <a:bodyPr wrap="square" rtlCol="0">
            <a:spAutoFit/>
          </a:bodyPr>
          <a:lstStyle>
            <a:defPPr>
              <a:defRPr lang="x-none"/>
            </a:defPPr>
            <a:lvl1pPr marL="180000" indent="-180000">
              <a:buFont typeface="Arial" panose="020B0604020202020204" pitchFamily="34" charset="0"/>
              <a:buChar char="•"/>
              <a:defRPr sz="1600"/>
            </a:lvl1p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E79C29">
                    <a:lumMod val="75000"/>
                  </a:srgbClr>
                </a:solidFill>
                <a:effectLst/>
                <a:uLnTx/>
                <a:uFillTx/>
                <a:latin typeface="Open Sans"/>
                <a:ea typeface="+mn-ea"/>
                <a:cs typeface="+mn-cs"/>
              </a:rPr>
              <a:t>Semi regular</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E79C29">
                    <a:lumMod val="75000"/>
                  </a:srgbClr>
                </a:solidFill>
                <a:effectLst/>
                <a:uLnTx/>
                <a:uFillTx/>
                <a:latin typeface="Open Sans"/>
                <a:ea typeface="+mn-ea"/>
                <a:cs typeface="+mn-cs"/>
              </a:rPr>
              <a:t>May use other suppliers</a:t>
            </a:r>
          </a:p>
        </p:txBody>
      </p:sp>
      <p:sp>
        <p:nvSpPr>
          <p:cNvPr id="2" name="TextBox 1">
            <a:extLst>
              <a:ext uri="{FF2B5EF4-FFF2-40B4-BE49-F238E27FC236}">
                <a16:creationId xmlns:a16="http://schemas.microsoft.com/office/drawing/2014/main" xmlns="" id="{56E3CF0A-0B1D-4752-A640-8494907F9B3A}"/>
              </a:ext>
            </a:extLst>
          </p:cNvPr>
          <p:cNvSpPr txBox="1"/>
          <p:nvPr/>
        </p:nvSpPr>
        <p:spPr>
          <a:xfrm>
            <a:off x="405270" y="925416"/>
            <a:ext cx="150177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04332">
                    <a:lumMod val="90000"/>
                    <a:lumOff val="10000"/>
                  </a:srgbClr>
                </a:solidFill>
                <a:effectLst/>
                <a:uLnTx/>
                <a:uFillTx/>
                <a:latin typeface="Open Sans"/>
                <a:ea typeface="+mn-ea"/>
                <a:cs typeface="+mn-cs"/>
              </a:rPr>
              <a:t>Very close</a:t>
            </a:r>
          </a:p>
        </p:txBody>
      </p:sp>
      <p:sp>
        <p:nvSpPr>
          <p:cNvPr id="3" name="TextBox 2">
            <a:extLst>
              <a:ext uri="{FF2B5EF4-FFF2-40B4-BE49-F238E27FC236}">
                <a16:creationId xmlns:a16="http://schemas.microsoft.com/office/drawing/2014/main" xmlns="" id="{B2C2002B-F47C-4E83-A2C2-AE14EDBFB939}"/>
              </a:ext>
            </a:extLst>
          </p:cNvPr>
          <p:cNvSpPr txBox="1"/>
          <p:nvPr/>
        </p:nvSpPr>
        <p:spPr>
          <a:xfrm>
            <a:off x="2318638" y="626113"/>
            <a:ext cx="1761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E79C29">
                    <a:lumMod val="75000"/>
                  </a:srgbClr>
                </a:solidFill>
                <a:effectLst/>
                <a:uLnTx/>
                <a:uFillTx/>
                <a:latin typeface="Open Sans"/>
                <a:ea typeface="+mn-ea"/>
                <a:cs typeface="+mn-cs"/>
              </a:rPr>
              <a:t>Moderately close</a:t>
            </a:r>
          </a:p>
        </p:txBody>
      </p:sp>
      <p:sp>
        <p:nvSpPr>
          <p:cNvPr id="4" name="TextBox 3">
            <a:extLst>
              <a:ext uri="{FF2B5EF4-FFF2-40B4-BE49-F238E27FC236}">
                <a16:creationId xmlns:a16="http://schemas.microsoft.com/office/drawing/2014/main" xmlns="" id="{DE774E0D-9FC5-49FF-90D7-EFD800AEAD6D}"/>
              </a:ext>
            </a:extLst>
          </p:cNvPr>
          <p:cNvSpPr txBox="1"/>
          <p:nvPr/>
        </p:nvSpPr>
        <p:spPr>
          <a:xfrm>
            <a:off x="4104823" y="534654"/>
            <a:ext cx="17619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8B0E3A"/>
                </a:solidFill>
                <a:effectLst/>
                <a:uLnTx/>
                <a:uFillTx/>
                <a:latin typeface="Open Sans"/>
                <a:ea typeface="+mn-ea"/>
                <a:cs typeface="+mn-cs"/>
              </a:rPr>
              <a:t>Not close</a:t>
            </a:r>
          </a:p>
        </p:txBody>
      </p:sp>
      <p:sp>
        <p:nvSpPr>
          <p:cNvPr id="11" name="TextBox 10">
            <a:extLst>
              <a:ext uri="{FF2B5EF4-FFF2-40B4-BE49-F238E27FC236}">
                <a16:creationId xmlns:a16="http://schemas.microsoft.com/office/drawing/2014/main" xmlns="" id="{BC8E1409-6B29-4370-A88B-60BD03AC2224}"/>
              </a:ext>
            </a:extLst>
          </p:cNvPr>
          <p:cNvSpPr txBox="1"/>
          <p:nvPr/>
        </p:nvSpPr>
        <p:spPr>
          <a:xfrm>
            <a:off x="190002" y="4936433"/>
            <a:ext cx="2349842" cy="1015663"/>
          </a:xfrm>
          <a:prstGeom prst="rect">
            <a:avLst/>
          </a:prstGeom>
          <a:solidFill>
            <a:srgbClr val="FFFFFF">
              <a:alpha val="74902"/>
            </a:srgbClr>
          </a:solidFill>
        </p:spPr>
        <p:txBody>
          <a:bodyPr wrap="square" rtlCol="0">
            <a:spAutoFit/>
          </a:body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Regular customers (most buy</a:t>
            </a:r>
            <a:r>
              <a:rPr kumimoji="0" lang="en-ZA" sz="1500" b="0" i="0" u="none" strike="noStrike" kern="1200" cap="none" spc="0" normalizeH="0" noProof="0" dirty="0">
                <a:ln>
                  <a:noFill/>
                </a:ln>
                <a:solidFill>
                  <a:srgbClr val="104332">
                    <a:lumMod val="90000"/>
                    <a:lumOff val="10000"/>
                  </a:srgbClr>
                </a:solidFill>
                <a:effectLst/>
                <a:uLnTx/>
                <a:uFillTx/>
                <a:latin typeface="Open Sans"/>
              </a:rPr>
              <a:t> daily)</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aseline="0" dirty="0">
                <a:solidFill>
                  <a:srgbClr val="104332">
                    <a:lumMod val="90000"/>
                    <a:lumOff val="10000"/>
                  </a:srgbClr>
                </a:solidFill>
                <a:latin typeface="Open Sans"/>
              </a:rPr>
              <a:t>Highly</a:t>
            </a:r>
            <a:r>
              <a:rPr lang="en-ZA" sz="1500" dirty="0">
                <a:solidFill>
                  <a:srgbClr val="104332">
                    <a:lumMod val="90000"/>
                    <a:lumOff val="10000"/>
                  </a:srgbClr>
                </a:solidFill>
                <a:latin typeface="Open Sans"/>
              </a:rPr>
              <a:t> loyal</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104332">
                    <a:lumMod val="90000"/>
                    <a:lumOff val="10000"/>
                  </a:srgbClr>
                </a:solidFill>
                <a:effectLst/>
                <a:uLnTx/>
                <a:uFillTx/>
                <a:latin typeface="Open Sans"/>
              </a:rPr>
              <a:t>Refer</a:t>
            </a:r>
            <a:r>
              <a:rPr kumimoji="0" lang="en-ZA" sz="1500" b="0" i="0" u="none" strike="noStrike" kern="1200" cap="none" spc="0" normalizeH="0" noProof="0" dirty="0">
                <a:ln>
                  <a:noFill/>
                </a:ln>
                <a:solidFill>
                  <a:srgbClr val="104332">
                    <a:lumMod val="90000"/>
                    <a:lumOff val="10000"/>
                  </a:srgbClr>
                </a:solidFill>
                <a:effectLst/>
                <a:uLnTx/>
                <a:uFillTx/>
                <a:latin typeface="Open Sans"/>
              </a:rPr>
              <a:t> other customers</a:t>
            </a:r>
            <a:endParaRPr kumimoji="0" lang="en-ZA" sz="1500" b="0" i="0" u="none" strike="noStrike" kern="1200" cap="none" spc="0" normalizeH="0" baseline="0" noProof="0" dirty="0">
              <a:ln>
                <a:noFill/>
              </a:ln>
              <a:solidFill>
                <a:srgbClr val="104332">
                  <a:lumMod val="90000"/>
                  <a:lumOff val="10000"/>
                </a:srgbClr>
              </a:solidFill>
              <a:effectLst/>
              <a:uLnTx/>
              <a:uFillTx/>
              <a:latin typeface="Open Sans"/>
            </a:endParaRPr>
          </a:p>
        </p:txBody>
      </p:sp>
      <p:sp>
        <p:nvSpPr>
          <p:cNvPr id="15" name="TextBox 14">
            <a:extLst>
              <a:ext uri="{FF2B5EF4-FFF2-40B4-BE49-F238E27FC236}">
                <a16:creationId xmlns:a16="http://schemas.microsoft.com/office/drawing/2014/main" xmlns="" id="{3C9B7C9C-D477-4258-A2B2-79C8AAC51394}"/>
              </a:ext>
            </a:extLst>
          </p:cNvPr>
          <p:cNvSpPr txBox="1"/>
          <p:nvPr/>
        </p:nvSpPr>
        <p:spPr>
          <a:xfrm>
            <a:off x="4165773" y="6046184"/>
            <a:ext cx="2178193" cy="553998"/>
          </a:xfrm>
          <a:prstGeom prst="rect">
            <a:avLst/>
          </a:prstGeom>
          <a:solidFill>
            <a:schemeClr val="bg1">
              <a:alpha val="74000"/>
            </a:schemeClr>
          </a:solidFill>
        </p:spPr>
        <p:txBody>
          <a:bodyPr wrap="square" rtlCol="0">
            <a:spAutoFit/>
          </a:bodyPr>
          <a:lstStyle>
            <a:defPPr>
              <a:defRPr lang="x-none"/>
            </a:defPPr>
            <a:lvl1pPr marL="180000" indent="-180000">
              <a:buFont typeface="Arial" panose="020B0604020202020204" pitchFamily="34" charset="0"/>
              <a:buChar char="•"/>
              <a:defRPr sz="1600"/>
            </a:lvl1pPr>
          </a:lstStyle>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500" b="0" i="0" u="none" strike="noStrike" kern="1200" cap="none" spc="0" normalizeH="0" baseline="0" noProof="0" dirty="0">
                <a:ln>
                  <a:noFill/>
                </a:ln>
                <a:solidFill>
                  <a:srgbClr val="8B0E3A"/>
                </a:solidFill>
                <a:effectLst/>
                <a:uLnTx/>
                <a:uFillTx/>
                <a:latin typeface="Open Sans"/>
              </a:rPr>
              <a:t>Irregular</a:t>
            </a:r>
            <a:r>
              <a:rPr kumimoji="0" lang="en-ZA" sz="1500" b="0" i="0" u="none" strike="noStrike" kern="1200" cap="none" spc="0" normalizeH="0" noProof="0" dirty="0">
                <a:ln>
                  <a:noFill/>
                </a:ln>
                <a:solidFill>
                  <a:srgbClr val="8B0E3A"/>
                </a:solidFill>
                <a:effectLst/>
                <a:uLnTx/>
                <a:uFillTx/>
                <a:latin typeface="Open Sans"/>
              </a:rPr>
              <a:t> customers</a:t>
            </a:r>
          </a:p>
          <a:p>
            <a:pPr marL="180000" marR="0" lvl="0" indent="-18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500" baseline="0" dirty="0">
                <a:solidFill>
                  <a:srgbClr val="8B0E3A"/>
                </a:solidFill>
                <a:latin typeface="Open Sans"/>
              </a:rPr>
              <a:t>Use</a:t>
            </a:r>
            <a:r>
              <a:rPr lang="en-ZA" sz="1500" dirty="0">
                <a:solidFill>
                  <a:srgbClr val="8B0E3A"/>
                </a:solidFill>
                <a:latin typeface="Open Sans"/>
              </a:rPr>
              <a:t> other suppliers</a:t>
            </a:r>
          </a:p>
        </p:txBody>
      </p:sp>
      <p:sp>
        <p:nvSpPr>
          <p:cNvPr id="20" name="TextBox 19">
            <a:extLst>
              <a:ext uri="{FF2B5EF4-FFF2-40B4-BE49-F238E27FC236}">
                <a16:creationId xmlns:a16="http://schemas.microsoft.com/office/drawing/2014/main" xmlns="" id="{240890FA-0BB4-42F0-A8B0-7EA7427769DC}"/>
              </a:ext>
            </a:extLst>
          </p:cNvPr>
          <p:cNvSpPr txBox="1"/>
          <p:nvPr/>
        </p:nvSpPr>
        <p:spPr>
          <a:xfrm>
            <a:off x="1797994" y="1783832"/>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Hotels</a:t>
            </a:r>
          </a:p>
        </p:txBody>
      </p:sp>
      <p:sp>
        <p:nvSpPr>
          <p:cNvPr id="5" name="TextBox 4">
            <a:extLst>
              <a:ext uri="{FF2B5EF4-FFF2-40B4-BE49-F238E27FC236}">
                <a16:creationId xmlns:a16="http://schemas.microsoft.com/office/drawing/2014/main" xmlns="" id="{1C66B553-916D-4263-995C-4B0387775F3D}"/>
              </a:ext>
            </a:extLst>
          </p:cNvPr>
          <p:cNvSpPr txBox="1"/>
          <p:nvPr/>
        </p:nvSpPr>
        <p:spPr>
          <a:xfrm>
            <a:off x="69505" y="9356"/>
            <a:ext cx="5705506"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Open Sans"/>
                <a:ea typeface="+mn-ea"/>
                <a:cs typeface="+mn-cs"/>
              </a:rPr>
              <a:t>SHADRACK – CUSTOMER RELATIONSHIPS:</a:t>
            </a:r>
          </a:p>
        </p:txBody>
      </p:sp>
      <p:sp>
        <p:nvSpPr>
          <p:cNvPr id="55" name="Oval 54">
            <a:extLst>
              <a:ext uri="{FF2B5EF4-FFF2-40B4-BE49-F238E27FC236}">
                <a16:creationId xmlns:a16="http://schemas.microsoft.com/office/drawing/2014/main" xmlns="" id="{F9B54985-B3A4-40D4-88E5-197F44D48151}"/>
              </a:ext>
            </a:extLst>
          </p:cNvPr>
          <p:cNvSpPr/>
          <p:nvPr/>
        </p:nvSpPr>
        <p:spPr>
          <a:xfrm>
            <a:off x="2648461" y="3686318"/>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Diamond 12">
            <a:extLst>
              <a:ext uri="{FF2B5EF4-FFF2-40B4-BE49-F238E27FC236}">
                <a16:creationId xmlns:a16="http://schemas.microsoft.com/office/drawing/2014/main" xmlns="" id="{84570657-6DAA-4694-98C6-A333BE5FD0EF}"/>
              </a:ext>
            </a:extLst>
          </p:cNvPr>
          <p:cNvSpPr/>
          <p:nvPr/>
        </p:nvSpPr>
        <p:spPr>
          <a:xfrm>
            <a:off x="2387402" y="1466065"/>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 name="Diamond 13">
            <a:extLst>
              <a:ext uri="{FF2B5EF4-FFF2-40B4-BE49-F238E27FC236}">
                <a16:creationId xmlns:a16="http://schemas.microsoft.com/office/drawing/2014/main" xmlns="" id="{E48B9347-A143-43B4-A687-0EDD7156A3A3}"/>
              </a:ext>
            </a:extLst>
          </p:cNvPr>
          <p:cNvSpPr/>
          <p:nvPr/>
        </p:nvSpPr>
        <p:spPr>
          <a:xfrm>
            <a:off x="2773578" y="1660970"/>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3" name="Rectangle 52">
            <a:extLst>
              <a:ext uri="{FF2B5EF4-FFF2-40B4-BE49-F238E27FC236}">
                <a16:creationId xmlns:a16="http://schemas.microsoft.com/office/drawing/2014/main" xmlns="" id="{DB82D6D2-E9BE-401A-A091-86D8B2FFEC15}"/>
              </a:ext>
            </a:extLst>
          </p:cNvPr>
          <p:cNvSpPr/>
          <p:nvPr/>
        </p:nvSpPr>
        <p:spPr>
          <a:xfrm>
            <a:off x="-19015" y="6327845"/>
            <a:ext cx="2980978" cy="534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6" name="Diamond 55">
            <a:extLst>
              <a:ext uri="{FF2B5EF4-FFF2-40B4-BE49-F238E27FC236}">
                <a16:creationId xmlns:a16="http://schemas.microsoft.com/office/drawing/2014/main" xmlns="" id="{90DDE094-2112-47EB-AA88-6E989C920A45}"/>
              </a:ext>
            </a:extLst>
          </p:cNvPr>
          <p:cNvSpPr/>
          <p:nvPr/>
        </p:nvSpPr>
        <p:spPr>
          <a:xfrm>
            <a:off x="73083" y="6469215"/>
            <a:ext cx="252000" cy="252000"/>
          </a:xfrm>
          <a:prstGeom prst="diamond">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TextBox 57">
            <a:extLst>
              <a:ext uri="{FF2B5EF4-FFF2-40B4-BE49-F238E27FC236}">
                <a16:creationId xmlns:a16="http://schemas.microsoft.com/office/drawing/2014/main" xmlns="" id="{F26C5F03-A0B3-4209-A018-6006D8BEA71F}"/>
              </a:ext>
            </a:extLst>
          </p:cNvPr>
          <p:cNvSpPr txBox="1"/>
          <p:nvPr/>
        </p:nvSpPr>
        <p:spPr>
          <a:xfrm>
            <a:off x="296055" y="6456716"/>
            <a:ext cx="1215037" cy="276999"/>
          </a:xfrm>
          <a:prstGeom prst="rect">
            <a:avLst/>
          </a:prstGeom>
          <a:noFill/>
        </p:spPr>
        <p:txBody>
          <a:bodyPr wrap="square" rtlCol="0">
            <a:spAutoFit/>
          </a:bodyPr>
          <a:lstStyle/>
          <a:p>
            <a:r>
              <a:rPr lang="en-ZA" sz="1200" dirty="0"/>
              <a:t>Hotel</a:t>
            </a:r>
          </a:p>
        </p:txBody>
      </p:sp>
      <p:sp>
        <p:nvSpPr>
          <p:cNvPr id="67" name="Oval 66">
            <a:extLst>
              <a:ext uri="{FF2B5EF4-FFF2-40B4-BE49-F238E27FC236}">
                <a16:creationId xmlns:a16="http://schemas.microsoft.com/office/drawing/2014/main" xmlns="" id="{E6CDD47D-74B1-4C8F-9010-4B32EE651071}"/>
              </a:ext>
            </a:extLst>
          </p:cNvPr>
          <p:cNvSpPr/>
          <p:nvPr/>
        </p:nvSpPr>
        <p:spPr>
          <a:xfrm>
            <a:off x="941700" y="6469215"/>
            <a:ext cx="252000" cy="252000"/>
          </a:xfrm>
          <a:prstGeom prst="ellipse">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 name="TextBox 8">
            <a:extLst>
              <a:ext uri="{FF2B5EF4-FFF2-40B4-BE49-F238E27FC236}">
                <a16:creationId xmlns:a16="http://schemas.microsoft.com/office/drawing/2014/main" xmlns="" id="{DE0317B0-9AD9-44D4-BAD8-B114BCBF8A82}"/>
              </a:ext>
            </a:extLst>
          </p:cNvPr>
          <p:cNvSpPr txBox="1"/>
          <p:nvPr/>
        </p:nvSpPr>
        <p:spPr>
          <a:xfrm>
            <a:off x="1169173" y="6456716"/>
            <a:ext cx="1215037" cy="276999"/>
          </a:xfrm>
          <a:prstGeom prst="rect">
            <a:avLst/>
          </a:prstGeom>
          <a:noFill/>
        </p:spPr>
        <p:txBody>
          <a:bodyPr wrap="square" rtlCol="0">
            <a:spAutoFit/>
          </a:bodyPr>
          <a:lstStyle/>
          <a:p>
            <a:r>
              <a:rPr lang="en-ZA" sz="1200" dirty="0"/>
              <a:t>Retailer</a:t>
            </a:r>
          </a:p>
        </p:txBody>
      </p:sp>
      <p:sp>
        <p:nvSpPr>
          <p:cNvPr id="12" name="Flowchart: Process 11">
            <a:extLst>
              <a:ext uri="{FF2B5EF4-FFF2-40B4-BE49-F238E27FC236}">
                <a16:creationId xmlns:a16="http://schemas.microsoft.com/office/drawing/2014/main" xmlns="" id="{3EE86A6A-29F9-40BD-AF0C-67D80584B836}"/>
              </a:ext>
            </a:extLst>
          </p:cNvPr>
          <p:cNvSpPr/>
          <p:nvPr/>
        </p:nvSpPr>
        <p:spPr>
          <a:xfrm>
            <a:off x="1893467" y="6530757"/>
            <a:ext cx="144000" cy="144000"/>
          </a:xfrm>
          <a:prstGeom prst="flowChartProcess">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Box 18">
            <a:extLst>
              <a:ext uri="{FF2B5EF4-FFF2-40B4-BE49-F238E27FC236}">
                <a16:creationId xmlns:a16="http://schemas.microsoft.com/office/drawing/2014/main" xmlns="" id="{69C5E8E0-7345-4586-8955-6C2F05FBC709}"/>
              </a:ext>
            </a:extLst>
          </p:cNvPr>
          <p:cNvSpPr txBox="1"/>
          <p:nvPr/>
        </p:nvSpPr>
        <p:spPr>
          <a:xfrm>
            <a:off x="2055912" y="6471230"/>
            <a:ext cx="1215037" cy="276999"/>
          </a:xfrm>
          <a:prstGeom prst="rect">
            <a:avLst/>
          </a:prstGeom>
          <a:noFill/>
        </p:spPr>
        <p:txBody>
          <a:bodyPr wrap="square" rtlCol="0">
            <a:spAutoFit/>
          </a:bodyPr>
          <a:lstStyle/>
          <a:p>
            <a:r>
              <a:rPr lang="en-ZA" sz="1200" dirty="0"/>
              <a:t>Individual</a:t>
            </a:r>
          </a:p>
        </p:txBody>
      </p:sp>
      <p:sp>
        <p:nvSpPr>
          <p:cNvPr id="73" name="Diamond 72">
            <a:extLst>
              <a:ext uri="{FF2B5EF4-FFF2-40B4-BE49-F238E27FC236}">
                <a16:creationId xmlns:a16="http://schemas.microsoft.com/office/drawing/2014/main" xmlns="" id="{1279D23B-CEC8-40E3-BABE-5E407F08C4C8}"/>
              </a:ext>
            </a:extLst>
          </p:cNvPr>
          <p:cNvSpPr/>
          <p:nvPr/>
        </p:nvSpPr>
        <p:spPr>
          <a:xfrm>
            <a:off x="2472168" y="1983899"/>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5" name="Diamond 74">
            <a:extLst>
              <a:ext uri="{FF2B5EF4-FFF2-40B4-BE49-F238E27FC236}">
                <a16:creationId xmlns:a16="http://schemas.microsoft.com/office/drawing/2014/main" xmlns="" id="{557B57ED-F1F6-48CD-9BBA-8854F9754F5B}"/>
              </a:ext>
            </a:extLst>
          </p:cNvPr>
          <p:cNvSpPr/>
          <p:nvPr/>
        </p:nvSpPr>
        <p:spPr>
          <a:xfrm>
            <a:off x="2900461" y="2049496"/>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6" name="Diamond 75">
            <a:extLst>
              <a:ext uri="{FF2B5EF4-FFF2-40B4-BE49-F238E27FC236}">
                <a16:creationId xmlns:a16="http://schemas.microsoft.com/office/drawing/2014/main" xmlns="" id="{465D4359-4529-4419-9546-41012AC5F16A}"/>
              </a:ext>
            </a:extLst>
          </p:cNvPr>
          <p:cNvSpPr/>
          <p:nvPr/>
        </p:nvSpPr>
        <p:spPr>
          <a:xfrm>
            <a:off x="2541475" y="2435276"/>
            <a:ext cx="324213" cy="324213"/>
          </a:xfrm>
          <a:prstGeom prst="diamond">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7" name="Oval 76">
            <a:extLst>
              <a:ext uri="{FF2B5EF4-FFF2-40B4-BE49-F238E27FC236}">
                <a16:creationId xmlns:a16="http://schemas.microsoft.com/office/drawing/2014/main" xmlns="" id="{ECD99EF0-DCDC-442A-BD39-D73FEF263DA1}"/>
              </a:ext>
            </a:extLst>
          </p:cNvPr>
          <p:cNvSpPr/>
          <p:nvPr/>
        </p:nvSpPr>
        <p:spPr>
          <a:xfrm>
            <a:off x="3097791" y="3679571"/>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8" name="Oval 77">
            <a:extLst>
              <a:ext uri="{FF2B5EF4-FFF2-40B4-BE49-F238E27FC236}">
                <a16:creationId xmlns:a16="http://schemas.microsoft.com/office/drawing/2014/main" xmlns="" id="{99C264DD-C6A1-4864-B38D-7BC0BA6E44A4}"/>
              </a:ext>
            </a:extLst>
          </p:cNvPr>
          <p:cNvSpPr/>
          <p:nvPr/>
        </p:nvSpPr>
        <p:spPr>
          <a:xfrm>
            <a:off x="2900461" y="4026490"/>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9" name="Oval 78">
            <a:extLst>
              <a:ext uri="{FF2B5EF4-FFF2-40B4-BE49-F238E27FC236}">
                <a16:creationId xmlns:a16="http://schemas.microsoft.com/office/drawing/2014/main" xmlns="" id="{2E545618-9FCD-40D4-AC8B-593B2E26932E}"/>
              </a:ext>
            </a:extLst>
          </p:cNvPr>
          <p:cNvSpPr/>
          <p:nvPr/>
        </p:nvSpPr>
        <p:spPr>
          <a:xfrm>
            <a:off x="2549508" y="4267497"/>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0" name="Oval 79">
            <a:extLst>
              <a:ext uri="{FF2B5EF4-FFF2-40B4-BE49-F238E27FC236}">
                <a16:creationId xmlns:a16="http://schemas.microsoft.com/office/drawing/2014/main" xmlns="" id="{9B77625E-D09E-4547-9CCB-73D78A3D849D}"/>
              </a:ext>
            </a:extLst>
          </p:cNvPr>
          <p:cNvSpPr/>
          <p:nvPr/>
        </p:nvSpPr>
        <p:spPr>
          <a:xfrm>
            <a:off x="2817995" y="4520669"/>
            <a:ext cx="252000" cy="252000"/>
          </a:xfrm>
          <a:prstGeom prst="ellipse">
            <a:avLst/>
          </a:prstGeom>
          <a:solidFill>
            <a:schemeClr val="accent3">
              <a:lumMod val="90000"/>
              <a:lumOff val="10000"/>
            </a:schemeClr>
          </a:solidFill>
          <a:ln>
            <a:solidFill>
              <a:schemeClr val="accent3">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1" name="TextBox 80">
            <a:extLst>
              <a:ext uri="{FF2B5EF4-FFF2-40B4-BE49-F238E27FC236}">
                <a16:creationId xmlns:a16="http://schemas.microsoft.com/office/drawing/2014/main" xmlns="" id="{3A17D3A6-0E57-4CFF-B3BB-98D84F21ECCF}"/>
              </a:ext>
            </a:extLst>
          </p:cNvPr>
          <p:cNvSpPr txBox="1"/>
          <p:nvPr/>
        </p:nvSpPr>
        <p:spPr>
          <a:xfrm>
            <a:off x="2711615" y="3301104"/>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Retailers</a:t>
            </a:r>
          </a:p>
        </p:txBody>
      </p:sp>
      <p:sp>
        <p:nvSpPr>
          <p:cNvPr id="82" name="Oval 81">
            <a:extLst>
              <a:ext uri="{FF2B5EF4-FFF2-40B4-BE49-F238E27FC236}">
                <a16:creationId xmlns:a16="http://schemas.microsoft.com/office/drawing/2014/main" xmlns="" id="{948CDB3D-CAA1-4673-875F-BDBB2E1340AB}"/>
              </a:ext>
            </a:extLst>
          </p:cNvPr>
          <p:cNvSpPr/>
          <p:nvPr/>
        </p:nvSpPr>
        <p:spPr>
          <a:xfrm>
            <a:off x="4053812" y="2672152"/>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3" name="Oval 82">
            <a:extLst>
              <a:ext uri="{FF2B5EF4-FFF2-40B4-BE49-F238E27FC236}">
                <a16:creationId xmlns:a16="http://schemas.microsoft.com/office/drawing/2014/main" xmlns="" id="{58545E13-6447-42F0-994F-091506EEBBED}"/>
              </a:ext>
            </a:extLst>
          </p:cNvPr>
          <p:cNvSpPr/>
          <p:nvPr/>
        </p:nvSpPr>
        <p:spPr>
          <a:xfrm>
            <a:off x="4533516" y="2679268"/>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4" name="Oval 83">
            <a:extLst>
              <a:ext uri="{FF2B5EF4-FFF2-40B4-BE49-F238E27FC236}">
                <a16:creationId xmlns:a16="http://schemas.microsoft.com/office/drawing/2014/main" xmlns="" id="{4AC42F2F-3FEA-4416-A94A-F8CD27696FC5}"/>
              </a:ext>
            </a:extLst>
          </p:cNvPr>
          <p:cNvSpPr/>
          <p:nvPr/>
        </p:nvSpPr>
        <p:spPr>
          <a:xfrm>
            <a:off x="4336186" y="3026187"/>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5" name="Oval 84">
            <a:extLst>
              <a:ext uri="{FF2B5EF4-FFF2-40B4-BE49-F238E27FC236}">
                <a16:creationId xmlns:a16="http://schemas.microsoft.com/office/drawing/2014/main" xmlns="" id="{E79FD88C-9D2D-4554-9D04-D3088DC009BF}"/>
              </a:ext>
            </a:extLst>
          </p:cNvPr>
          <p:cNvSpPr/>
          <p:nvPr/>
        </p:nvSpPr>
        <p:spPr>
          <a:xfrm>
            <a:off x="3985233" y="3267194"/>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B53BB069-3B65-4980-816F-92FB4D0F20BD}"/>
              </a:ext>
            </a:extLst>
          </p:cNvPr>
          <p:cNvSpPr/>
          <p:nvPr/>
        </p:nvSpPr>
        <p:spPr>
          <a:xfrm>
            <a:off x="4353329" y="3551183"/>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7" name="Oval 86">
            <a:extLst>
              <a:ext uri="{FF2B5EF4-FFF2-40B4-BE49-F238E27FC236}">
                <a16:creationId xmlns:a16="http://schemas.microsoft.com/office/drawing/2014/main" xmlns="" id="{16597FA2-890A-4A30-8063-24E03D9ED425}"/>
              </a:ext>
            </a:extLst>
          </p:cNvPr>
          <p:cNvSpPr/>
          <p:nvPr/>
        </p:nvSpPr>
        <p:spPr>
          <a:xfrm>
            <a:off x="4746229" y="3109620"/>
            <a:ext cx="252000" cy="252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9" name="Diamond 88">
            <a:extLst>
              <a:ext uri="{FF2B5EF4-FFF2-40B4-BE49-F238E27FC236}">
                <a16:creationId xmlns:a16="http://schemas.microsoft.com/office/drawing/2014/main" xmlns="" id="{AC89A9DE-3FB9-4287-8C28-EC7CB2827088}"/>
              </a:ext>
            </a:extLst>
          </p:cNvPr>
          <p:cNvSpPr/>
          <p:nvPr/>
        </p:nvSpPr>
        <p:spPr>
          <a:xfrm>
            <a:off x="3499944" y="1546037"/>
            <a:ext cx="324213" cy="324213"/>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2" name="Diamond 91">
            <a:extLst>
              <a:ext uri="{FF2B5EF4-FFF2-40B4-BE49-F238E27FC236}">
                <a16:creationId xmlns:a16="http://schemas.microsoft.com/office/drawing/2014/main" xmlns="" id="{4703B9DF-BEE6-4FE9-83AD-096899F648E0}"/>
              </a:ext>
            </a:extLst>
          </p:cNvPr>
          <p:cNvSpPr/>
          <p:nvPr/>
        </p:nvSpPr>
        <p:spPr>
          <a:xfrm>
            <a:off x="4114602" y="1479243"/>
            <a:ext cx="324213" cy="324213"/>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3" name="Diamond 92">
            <a:extLst>
              <a:ext uri="{FF2B5EF4-FFF2-40B4-BE49-F238E27FC236}">
                <a16:creationId xmlns:a16="http://schemas.microsoft.com/office/drawing/2014/main" xmlns="" id="{74C9A5A0-663B-4FE7-B522-891CDB9D427A}"/>
              </a:ext>
            </a:extLst>
          </p:cNvPr>
          <p:cNvSpPr/>
          <p:nvPr/>
        </p:nvSpPr>
        <p:spPr>
          <a:xfrm rot="21226098">
            <a:off x="3885973" y="1831255"/>
            <a:ext cx="324213" cy="324213"/>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Flowchart: Process 29">
            <a:extLst>
              <a:ext uri="{FF2B5EF4-FFF2-40B4-BE49-F238E27FC236}">
                <a16:creationId xmlns:a16="http://schemas.microsoft.com/office/drawing/2014/main" xmlns="" id="{D0D7C039-299B-4C33-94CC-6600F0B6550B}"/>
              </a:ext>
            </a:extLst>
          </p:cNvPr>
          <p:cNvSpPr/>
          <p:nvPr/>
        </p:nvSpPr>
        <p:spPr>
          <a:xfrm>
            <a:off x="3758552" y="4506015"/>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Flowchart: Process 30">
            <a:extLst>
              <a:ext uri="{FF2B5EF4-FFF2-40B4-BE49-F238E27FC236}">
                <a16:creationId xmlns:a16="http://schemas.microsoft.com/office/drawing/2014/main" xmlns="" id="{F3D0E823-73BB-4AD3-B979-C7B6DFBAE197}"/>
              </a:ext>
            </a:extLst>
          </p:cNvPr>
          <p:cNvSpPr/>
          <p:nvPr/>
        </p:nvSpPr>
        <p:spPr>
          <a:xfrm>
            <a:off x="3801713" y="4785370"/>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Flowchart: Process 31">
            <a:extLst>
              <a:ext uri="{FF2B5EF4-FFF2-40B4-BE49-F238E27FC236}">
                <a16:creationId xmlns:a16="http://schemas.microsoft.com/office/drawing/2014/main" xmlns="" id="{685CE101-79EE-4749-9330-0E94CA52852D}"/>
              </a:ext>
            </a:extLst>
          </p:cNvPr>
          <p:cNvSpPr/>
          <p:nvPr/>
        </p:nvSpPr>
        <p:spPr>
          <a:xfrm>
            <a:off x="4076402" y="4403972"/>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Flowchart: Process 33">
            <a:extLst>
              <a:ext uri="{FF2B5EF4-FFF2-40B4-BE49-F238E27FC236}">
                <a16:creationId xmlns:a16="http://schemas.microsoft.com/office/drawing/2014/main" xmlns="" id="{05692360-78E2-4EC8-A951-441AC34C21DD}"/>
              </a:ext>
            </a:extLst>
          </p:cNvPr>
          <p:cNvSpPr/>
          <p:nvPr/>
        </p:nvSpPr>
        <p:spPr>
          <a:xfrm>
            <a:off x="4128996" y="4747719"/>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Flowchart: Process 34">
            <a:extLst>
              <a:ext uri="{FF2B5EF4-FFF2-40B4-BE49-F238E27FC236}">
                <a16:creationId xmlns:a16="http://schemas.microsoft.com/office/drawing/2014/main" xmlns="" id="{BD7A6201-B215-4B20-91E8-6D9D9D9EB682}"/>
              </a:ext>
            </a:extLst>
          </p:cNvPr>
          <p:cNvSpPr/>
          <p:nvPr/>
        </p:nvSpPr>
        <p:spPr>
          <a:xfrm>
            <a:off x="3563251" y="4782067"/>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Flowchart: Process 35">
            <a:extLst>
              <a:ext uri="{FF2B5EF4-FFF2-40B4-BE49-F238E27FC236}">
                <a16:creationId xmlns:a16="http://schemas.microsoft.com/office/drawing/2014/main" xmlns="" id="{13AB208B-E6B2-49A7-8397-EF6E92B5DCFD}"/>
              </a:ext>
            </a:extLst>
          </p:cNvPr>
          <p:cNvSpPr/>
          <p:nvPr/>
        </p:nvSpPr>
        <p:spPr>
          <a:xfrm>
            <a:off x="4407329" y="4630158"/>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Flowchart: Process 37">
            <a:extLst>
              <a:ext uri="{FF2B5EF4-FFF2-40B4-BE49-F238E27FC236}">
                <a16:creationId xmlns:a16="http://schemas.microsoft.com/office/drawing/2014/main" xmlns="" id="{CC442B58-28A9-4FE4-8B76-80FD5F6439C8}"/>
              </a:ext>
            </a:extLst>
          </p:cNvPr>
          <p:cNvSpPr/>
          <p:nvPr/>
        </p:nvSpPr>
        <p:spPr>
          <a:xfrm>
            <a:off x="4453070" y="4881841"/>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Flowchart: Process 39">
            <a:extLst>
              <a:ext uri="{FF2B5EF4-FFF2-40B4-BE49-F238E27FC236}">
                <a16:creationId xmlns:a16="http://schemas.microsoft.com/office/drawing/2014/main" xmlns="" id="{F1078665-370D-4B75-AF4E-C7A7402D323B}"/>
              </a:ext>
            </a:extLst>
          </p:cNvPr>
          <p:cNvSpPr/>
          <p:nvPr/>
        </p:nvSpPr>
        <p:spPr>
          <a:xfrm>
            <a:off x="4161812" y="5017188"/>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Flowchart: Process 41">
            <a:extLst>
              <a:ext uri="{FF2B5EF4-FFF2-40B4-BE49-F238E27FC236}">
                <a16:creationId xmlns:a16="http://schemas.microsoft.com/office/drawing/2014/main" xmlns="" id="{8006BED3-6A4E-4524-8E08-40AEAC524DB4}"/>
              </a:ext>
            </a:extLst>
          </p:cNvPr>
          <p:cNvSpPr/>
          <p:nvPr/>
        </p:nvSpPr>
        <p:spPr>
          <a:xfrm>
            <a:off x="4360445" y="4358118"/>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4" name="Flowchart: Process 43">
            <a:extLst>
              <a:ext uri="{FF2B5EF4-FFF2-40B4-BE49-F238E27FC236}">
                <a16:creationId xmlns:a16="http://schemas.microsoft.com/office/drawing/2014/main" xmlns="" id="{F89685CB-D2E7-4FFA-90EB-CAA8875FA45A}"/>
              </a:ext>
            </a:extLst>
          </p:cNvPr>
          <p:cNvSpPr/>
          <p:nvPr/>
        </p:nvSpPr>
        <p:spPr>
          <a:xfrm>
            <a:off x="4628932" y="4408185"/>
            <a:ext cx="144000" cy="144000"/>
          </a:xfrm>
          <a:prstGeom prst="flowChartProcess">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Flowchart: Process 44">
            <a:extLst>
              <a:ext uri="{FF2B5EF4-FFF2-40B4-BE49-F238E27FC236}">
                <a16:creationId xmlns:a16="http://schemas.microsoft.com/office/drawing/2014/main" xmlns="" id="{B1AA2CC8-A856-4C38-9736-717C77BEF919}"/>
              </a:ext>
            </a:extLst>
          </p:cNvPr>
          <p:cNvSpPr/>
          <p:nvPr/>
        </p:nvSpPr>
        <p:spPr>
          <a:xfrm>
            <a:off x="5289812" y="3802074"/>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Flowchart: Process 45">
            <a:extLst>
              <a:ext uri="{FF2B5EF4-FFF2-40B4-BE49-F238E27FC236}">
                <a16:creationId xmlns:a16="http://schemas.microsoft.com/office/drawing/2014/main" xmlns="" id="{B31F5EAF-6353-49F1-9E1B-5F98A1BE59E9}"/>
              </a:ext>
            </a:extLst>
          </p:cNvPr>
          <p:cNvSpPr/>
          <p:nvPr/>
        </p:nvSpPr>
        <p:spPr>
          <a:xfrm>
            <a:off x="5332973" y="4081429"/>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7" name="Flowchart: Process 46">
            <a:extLst>
              <a:ext uri="{FF2B5EF4-FFF2-40B4-BE49-F238E27FC236}">
                <a16:creationId xmlns:a16="http://schemas.microsoft.com/office/drawing/2014/main" xmlns="" id="{9FC1EDA0-9BE7-4002-A4B4-5A426EA183CB}"/>
              </a:ext>
            </a:extLst>
          </p:cNvPr>
          <p:cNvSpPr/>
          <p:nvPr/>
        </p:nvSpPr>
        <p:spPr>
          <a:xfrm>
            <a:off x="5607662" y="3700031"/>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8" name="Flowchart: Process 47">
            <a:extLst>
              <a:ext uri="{FF2B5EF4-FFF2-40B4-BE49-F238E27FC236}">
                <a16:creationId xmlns:a16="http://schemas.microsoft.com/office/drawing/2014/main" xmlns="" id="{67FC918D-8C69-49BC-9EBA-C7758043B715}"/>
              </a:ext>
            </a:extLst>
          </p:cNvPr>
          <p:cNvSpPr/>
          <p:nvPr/>
        </p:nvSpPr>
        <p:spPr>
          <a:xfrm>
            <a:off x="5660256" y="4043778"/>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9" name="Flowchart: Process 108">
            <a:extLst>
              <a:ext uri="{FF2B5EF4-FFF2-40B4-BE49-F238E27FC236}">
                <a16:creationId xmlns:a16="http://schemas.microsoft.com/office/drawing/2014/main" xmlns="" id="{2FD21921-214E-4BC5-8C3B-6A9F68077502}"/>
              </a:ext>
            </a:extLst>
          </p:cNvPr>
          <p:cNvSpPr/>
          <p:nvPr/>
        </p:nvSpPr>
        <p:spPr>
          <a:xfrm>
            <a:off x="5535662" y="4362867"/>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1" name="Flowchart: Process 110">
            <a:extLst>
              <a:ext uri="{FF2B5EF4-FFF2-40B4-BE49-F238E27FC236}">
                <a16:creationId xmlns:a16="http://schemas.microsoft.com/office/drawing/2014/main" xmlns="" id="{5911A41F-196D-43C7-9551-0E684C366A6B}"/>
              </a:ext>
            </a:extLst>
          </p:cNvPr>
          <p:cNvSpPr/>
          <p:nvPr/>
        </p:nvSpPr>
        <p:spPr>
          <a:xfrm>
            <a:off x="5938589" y="3926217"/>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3" name="Flowchart: Process 112">
            <a:extLst>
              <a:ext uri="{FF2B5EF4-FFF2-40B4-BE49-F238E27FC236}">
                <a16:creationId xmlns:a16="http://schemas.microsoft.com/office/drawing/2014/main" xmlns="" id="{43547AB4-E81C-4045-A20B-BA0094EF0F14}"/>
              </a:ext>
            </a:extLst>
          </p:cNvPr>
          <p:cNvSpPr/>
          <p:nvPr/>
        </p:nvSpPr>
        <p:spPr>
          <a:xfrm>
            <a:off x="5984330" y="4177900"/>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5" name="Flowchart: Process 114">
            <a:extLst>
              <a:ext uri="{FF2B5EF4-FFF2-40B4-BE49-F238E27FC236}">
                <a16:creationId xmlns:a16="http://schemas.microsoft.com/office/drawing/2014/main" xmlns="" id="{7F3CA4D3-946B-485E-A6D4-FB37541FB84F}"/>
              </a:ext>
            </a:extLst>
          </p:cNvPr>
          <p:cNvSpPr/>
          <p:nvPr/>
        </p:nvSpPr>
        <p:spPr>
          <a:xfrm>
            <a:off x="5836505" y="4434867"/>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7" name="Flowchart: Process 116">
            <a:extLst>
              <a:ext uri="{FF2B5EF4-FFF2-40B4-BE49-F238E27FC236}">
                <a16:creationId xmlns:a16="http://schemas.microsoft.com/office/drawing/2014/main" xmlns="" id="{9FEAFB60-58E3-4B49-8A96-EE90FC651B99}"/>
              </a:ext>
            </a:extLst>
          </p:cNvPr>
          <p:cNvSpPr/>
          <p:nvPr/>
        </p:nvSpPr>
        <p:spPr>
          <a:xfrm>
            <a:off x="5891705" y="3654177"/>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9" name="Flowchart: Process 118">
            <a:extLst>
              <a:ext uri="{FF2B5EF4-FFF2-40B4-BE49-F238E27FC236}">
                <a16:creationId xmlns:a16="http://schemas.microsoft.com/office/drawing/2014/main" xmlns="" id="{D7882404-B7E6-45EA-9CDF-AE44ED352E30}"/>
              </a:ext>
            </a:extLst>
          </p:cNvPr>
          <p:cNvSpPr/>
          <p:nvPr/>
        </p:nvSpPr>
        <p:spPr>
          <a:xfrm>
            <a:off x="6162351" y="3769776"/>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1" name="Flowchart: Process 120">
            <a:extLst>
              <a:ext uri="{FF2B5EF4-FFF2-40B4-BE49-F238E27FC236}">
                <a16:creationId xmlns:a16="http://schemas.microsoft.com/office/drawing/2014/main" xmlns="" id="{0AA48245-803B-4E81-A078-7F584A2ECF62}"/>
              </a:ext>
            </a:extLst>
          </p:cNvPr>
          <p:cNvSpPr/>
          <p:nvPr/>
        </p:nvSpPr>
        <p:spPr>
          <a:xfrm>
            <a:off x="5310835" y="2952574"/>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3" name="Flowchart: Process 122">
            <a:extLst>
              <a:ext uri="{FF2B5EF4-FFF2-40B4-BE49-F238E27FC236}">
                <a16:creationId xmlns:a16="http://schemas.microsoft.com/office/drawing/2014/main" xmlns="" id="{5C518E22-F564-48DB-82F9-5C344C7E9850}"/>
              </a:ext>
            </a:extLst>
          </p:cNvPr>
          <p:cNvSpPr/>
          <p:nvPr/>
        </p:nvSpPr>
        <p:spPr>
          <a:xfrm>
            <a:off x="5296119" y="3218034"/>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5" name="Flowchart: Process 124">
            <a:extLst>
              <a:ext uri="{FF2B5EF4-FFF2-40B4-BE49-F238E27FC236}">
                <a16:creationId xmlns:a16="http://schemas.microsoft.com/office/drawing/2014/main" xmlns="" id="{D90DD4C4-6B58-4581-927D-11C91D5FD25B}"/>
              </a:ext>
            </a:extLst>
          </p:cNvPr>
          <p:cNvSpPr/>
          <p:nvPr/>
        </p:nvSpPr>
        <p:spPr>
          <a:xfrm>
            <a:off x="5568615" y="2850509"/>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7" name="Flowchart: Process 126">
            <a:extLst>
              <a:ext uri="{FF2B5EF4-FFF2-40B4-BE49-F238E27FC236}">
                <a16:creationId xmlns:a16="http://schemas.microsoft.com/office/drawing/2014/main" xmlns="" id="{F76E6484-1387-4237-924D-A6BC786BDFEA}"/>
              </a:ext>
            </a:extLst>
          </p:cNvPr>
          <p:cNvSpPr/>
          <p:nvPr/>
        </p:nvSpPr>
        <p:spPr>
          <a:xfrm>
            <a:off x="5579733" y="3122256"/>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9" name="Flowchart: Process 128">
            <a:extLst>
              <a:ext uri="{FF2B5EF4-FFF2-40B4-BE49-F238E27FC236}">
                <a16:creationId xmlns:a16="http://schemas.microsoft.com/office/drawing/2014/main" xmlns="" id="{A14731CD-9F8D-49B2-BB40-31D0E9CD2C68}"/>
              </a:ext>
            </a:extLst>
          </p:cNvPr>
          <p:cNvSpPr/>
          <p:nvPr/>
        </p:nvSpPr>
        <p:spPr>
          <a:xfrm>
            <a:off x="5426805" y="3470241"/>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1" name="Flowchart: Process 130">
            <a:extLst>
              <a:ext uri="{FF2B5EF4-FFF2-40B4-BE49-F238E27FC236}">
                <a16:creationId xmlns:a16="http://schemas.microsoft.com/office/drawing/2014/main" xmlns="" id="{11FB217C-CAA5-4582-A2FC-350D55DE70ED}"/>
              </a:ext>
            </a:extLst>
          </p:cNvPr>
          <p:cNvSpPr/>
          <p:nvPr/>
        </p:nvSpPr>
        <p:spPr>
          <a:xfrm>
            <a:off x="6045914" y="2945487"/>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3" name="Flowchart: Process 132">
            <a:extLst>
              <a:ext uri="{FF2B5EF4-FFF2-40B4-BE49-F238E27FC236}">
                <a16:creationId xmlns:a16="http://schemas.microsoft.com/office/drawing/2014/main" xmlns="" id="{709E3980-9C36-4BA9-855A-A4FD1D4B9786}"/>
              </a:ext>
            </a:extLst>
          </p:cNvPr>
          <p:cNvSpPr/>
          <p:nvPr/>
        </p:nvSpPr>
        <p:spPr>
          <a:xfrm>
            <a:off x="6152205" y="3470241"/>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5" name="Flowchart: Process 134">
            <a:extLst>
              <a:ext uri="{FF2B5EF4-FFF2-40B4-BE49-F238E27FC236}">
                <a16:creationId xmlns:a16="http://schemas.microsoft.com/office/drawing/2014/main" xmlns="" id="{53BAAA72-450E-4118-AC97-B4335CBFDD60}"/>
              </a:ext>
            </a:extLst>
          </p:cNvPr>
          <p:cNvSpPr/>
          <p:nvPr/>
        </p:nvSpPr>
        <p:spPr>
          <a:xfrm>
            <a:off x="5755758" y="3356284"/>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7" name="Flowchart: Process 136">
            <a:extLst>
              <a:ext uri="{FF2B5EF4-FFF2-40B4-BE49-F238E27FC236}">
                <a16:creationId xmlns:a16="http://schemas.microsoft.com/office/drawing/2014/main" xmlns="" id="{E176E607-A7CF-4F60-B219-9FC3F5D14AD8}"/>
              </a:ext>
            </a:extLst>
          </p:cNvPr>
          <p:cNvSpPr/>
          <p:nvPr/>
        </p:nvSpPr>
        <p:spPr>
          <a:xfrm>
            <a:off x="5811711" y="2964216"/>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9" name="Flowchart: Process 138">
            <a:extLst>
              <a:ext uri="{FF2B5EF4-FFF2-40B4-BE49-F238E27FC236}">
                <a16:creationId xmlns:a16="http://schemas.microsoft.com/office/drawing/2014/main" xmlns="" id="{9F255026-241D-4D9E-800E-8B2BBF5F6188}"/>
              </a:ext>
            </a:extLst>
          </p:cNvPr>
          <p:cNvSpPr/>
          <p:nvPr/>
        </p:nvSpPr>
        <p:spPr>
          <a:xfrm>
            <a:off x="6008205" y="3243759"/>
            <a:ext cx="144000" cy="144000"/>
          </a:xfrm>
          <a:prstGeom prst="flowChartProces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0" name="TextBox 139">
            <a:extLst>
              <a:ext uri="{FF2B5EF4-FFF2-40B4-BE49-F238E27FC236}">
                <a16:creationId xmlns:a16="http://schemas.microsoft.com/office/drawing/2014/main" xmlns="" id="{73DCFD84-7CBD-484F-8E71-39347851A80E}"/>
              </a:ext>
            </a:extLst>
          </p:cNvPr>
          <p:cNvSpPr txBox="1"/>
          <p:nvPr/>
        </p:nvSpPr>
        <p:spPr>
          <a:xfrm>
            <a:off x="3538769" y="1268636"/>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Hotels</a:t>
            </a:r>
          </a:p>
        </p:txBody>
      </p:sp>
      <p:sp>
        <p:nvSpPr>
          <p:cNvPr id="141" name="TextBox 140">
            <a:extLst>
              <a:ext uri="{FF2B5EF4-FFF2-40B4-BE49-F238E27FC236}">
                <a16:creationId xmlns:a16="http://schemas.microsoft.com/office/drawing/2014/main" xmlns="" id="{9A95BFB6-0B06-4DF5-B0B9-40A768D8284A}"/>
              </a:ext>
            </a:extLst>
          </p:cNvPr>
          <p:cNvSpPr txBox="1"/>
          <p:nvPr/>
        </p:nvSpPr>
        <p:spPr>
          <a:xfrm>
            <a:off x="3921340" y="2350175"/>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Retailers</a:t>
            </a:r>
          </a:p>
        </p:txBody>
      </p:sp>
      <p:sp>
        <p:nvSpPr>
          <p:cNvPr id="142" name="TextBox 141">
            <a:extLst>
              <a:ext uri="{FF2B5EF4-FFF2-40B4-BE49-F238E27FC236}">
                <a16:creationId xmlns:a16="http://schemas.microsoft.com/office/drawing/2014/main" xmlns="" id="{9F6BFC3C-1568-457D-966B-8B3D52980ACF}"/>
              </a:ext>
            </a:extLst>
          </p:cNvPr>
          <p:cNvSpPr txBox="1"/>
          <p:nvPr/>
        </p:nvSpPr>
        <p:spPr>
          <a:xfrm>
            <a:off x="3808998" y="3982430"/>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Individuals</a:t>
            </a:r>
          </a:p>
        </p:txBody>
      </p:sp>
      <p:sp>
        <p:nvSpPr>
          <p:cNvPr id="143" name="TextBox 142">
            <a:extLst>
              <a:ext uri="{FF2B5EF4-FFF2-40B4-BE49-F238E27FC236}">
                <a16:creationId xmlns:a16="http://schemas.microsoft.com/office/drawing/2014/main" xmlns="" id="{E45D0BF4-436E-43AC-9F73-831AEC5F65CF}"/>
              </a:ext>
            </a:extLst>
          </p:cNvPr>
          <p:cNvSpPr txBox="1"/>
          <p:nvPr/>
        </p:nvSpPr>
        <p:spPr>
          <a:xfrm>
            <a:off x="5108885" y="2462311"/>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Individuals</a:t>
            </a:r>
          </a:p>
        </p:txBody>
      </p:sp>
      <p:sp>
        <p:nvSpPr>
          <p:cNvPr id="144" name="Diamond 143">
            <a:extLst>
              <a:ext uri="{FF2B5EF4-FFF2-40B4-BE49-F238E27FC236}">
                <a16:creationId xmlns:a16="http://schemas.microsoft.com/office/drawing/2014/main" xmlns="" id="{D9D594C9-7163-409D-92C8-EDE74B559F0A}"/>
              </a:ext>
            </a:extLst>
          </p:cNvPr>
          <p:cNvSpPr/>
          <p:nvPr/>
        </p:nvSpPr>
        <p:spPr>
          <a:xfrm>
            <a:off x="4927925" y="1379291"/>
            <a:ext cx="324213" cy="32421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5" name="Diamond 144">
            <a:extLst>
              <a:ext uri="{FF2B5EF4-FFF2-40B4-BE49-F238E27FC236}">
                <a16:creationId xmlns:a16="http://schemas.microsoft.com/office/drawing/2014/main" xmlns="" id="{DA385AB5-807F-4A08-B7E2-976774FC07D4}"/>
              </a:ext>
            </a:extLst>
          </p:cNvPr>
          <p:cNvSpPr/>
          <p:nvPr/>
        </p:nvSpPr>
        <p:spPr>
          <a:xfrm>
            <a:off x="5542583" y="1312497"/>
            <a:ext cx="324213" cy="32421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6" name="Diamond 145">
            <a:extLst>
              <a:ext uri="{FF2B5EF4-FFF2-40B4-BE49-F238E27FC236}">
                <a16:creationId xmlns:a16="http://schemas.microsoft.com/office/drawing/2014/main" xmlns="" id="{6E2B6E8C-C08A-4C46-8BAB-E7E4E7F3B302}"/>
              </a:ext>
            </a:extLst>
          </p:cNvPr>
          <p:cNvSpPr/>
          <p:nvPr/>
        </p:nvSpPr>
        <p:spPr>
          <a:xfrm rot="21226098">
            <a:off x="5313954" y="1664509"/>
            <a:ext cx="324213" cy="324213"/>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47" name="TextBox 146">
            <a:extLst>
              <a:ext uri="{FF2B5EF4-FFF2-40B4-BE49-F238E27FC236}">
                <a16:creationId xmlns:a16="http://schemas.microsoft.com/office/drawing/2014/main" xmlns="" id="{584165B0-F7AF-4C6D-B5D5-D9E6B6290BCB}"/>
              </a:ext>
            </a:extLst>
          </p:cNvPr>
          <p:cNvSpPr txBox="1"/>
          <p:nvPr/>
        </p:nvSpPr>
        <p:spPr>
          <a:xfrm>
            <a:off x="4732801" y="1042773"/>
            <a:ext cx="12074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Hotels</a:t>
            </a:r>
          </a:p>
        </p:txBody>
      </p:sp>
      <p:sp>
        <p:nvSpPr>
          <p:cNvPr id="153" name="TextBox 152">
            <a:extLst>
              <a:ext uri="{FF2B5EF4-FFF2-40B4-BE49-F238E27FC236}">
                <a16:creationId xmlns:a16="http://schemas.microsoft.com/office/drawing/2014/main" xmlns="" id="{EEFDA908-F5BF-4D61-B8C1-325404B39877}"/>
              </a:ext>
            </a:extLst>
          </p:cNvPr>
          <p:cNvSpPr txBox="1"/>
          <p:nvPr/>
        </p:nvSpPr>
        <p:spPr>
          <a:xfrm>
            <a:off x="6534831" y="1072812"/>
            <a:ext cx="5481814" cy="892552"/>
          </a:xfrm>
          <a:prstGeom prst="rect">
            <a:avLst/>
          </a:prstGeom>
          <a:noFill/>
        </p:spPr>
        <p:txBody>
          <a:bodyPr wrap="square">
            <a:spAutoFit/>
          </a:bodyPr>
          <a:lstStyle/>
          <a:p>
            <a:r>
              <a:rPr lang="en-ZA" sz="1300" b="1" i="1" dirty="0"/>
              <a:t>       </a:t>
            </a:r>
            <a:r>
              <a:rPr lang="en-ZA" sz="1300" b="1" i="1" dirty="0">
                <a:solidFill>
                  <a:schemeClr val="accent3">
                    <a:lumMod val="90000"/>
                    <a:lumOff val="10000"/>
                  </a:schemeClr>
                </a:solidFill>
              </a:rPr>
              <a:t>He stands with me in bad times and good times</a:t>
            </a:r>
            <a:r>
              <a:rPr lang="en-ZA" sz="1300" i="1" dirty="0">
                <a:solidFill>
                  <a:schemeClr val="accent3">
                    <a:lumMod val="90000"/>
                    <a:lumOff val="10000"/>
                  </a:schemeClr>
                </a:solidFill>
              </a:rPr>
              <a:t>. </a:t>
            </a:r>
            <a:r>
              <a:rPr lang="en-ZA" sz="1300" b="1" i="1" dirty="0">
                <a:solidFill>
                  <a:schemeClr val="accent3">
                    <a:lumMod val="90000"/>
                    <a:lumOff val="10000"/>
                  </a:schemeClr>
                </a:solidFill>
              </a:rPr>
              <a:t>We share personal issues and advice with</a:t>
            </a:r>
            <a:r>
              <a:rPr lang="en-ZA" sz="1300" b="1" i="1" dirty="0"/>
              <a:t> </a:t>
            </a:r>
            <a:r>
              <a:rPr lang="en-ZA" sz="1300" i="1" dirty="0"/>
              <a:t>each other on business. </a:t>
            </a:r>
            <a:r>
              <a:rPr lang="en-ZA" sz="1300" b="1" i="1" dirty="0">
                <a:solidFill>
                  <a:schemeClr val="accent3">
                    <a:lumMod val="90000"/>
                    <a:lumOff val="10000"/>
                  </a:schemeClr>
                </a:solidFill>
              </a:rPr>
              <a:t>I also sell to him on credit which he pays on time. We also borrow from each other</a:t>
            </a:r>
            <a:endParaRPr lang="en-ZA" sz="1300" i="1" dirty="0">
              <a:solidFill>
                <a:schemeClr val="accent3">
                  <a:lumMod val="90000"/>
                  <a:lumOff val="10000"/>
                </a:schemeClr>
              </a:solidFill>
            </a:endParaRPr>
          </a:p>
        </p:txBody>
      </p:sp>
      <p:sp>
        <p:nvSpPr>
          <p:cNvPr id="155" name="TextBox 154">
            <a:extLst>
              <a:ext uri="{FF2B5EF4-FFF2-40B4-BE49-F238E27FC236}">
                <a16:creationId xmlns:a16="http://schemas.microsoft.com/office/drawing/2014/main" xmlns="" id="{D875E867-FFF4-4142-833D-E8171856D320}"/>
              </a:ext>
            </a:extLst>
          </p:cNvPr>
          <p:cNvSpPr txBox="1"/>
          <p:nvPr/>
        </p:nvSpPr>
        <p:spPr>
          <a:xfrm>
            <a:off x="6889069" y="2086398"/>
            <a:ext cx="5127576" cy="892552"/>
          </a:xfrm>
          <a:prstGeom prst="rect">
            <a:avLst/>
          </a:prstGeom>
          <a:noFill/>
        </p:spPr>
        <p:txBody>
          <a:bodyPr wrap="square">
            <a:spAutoFit/>
          </a:bodyPr>
          <a:lstStyle/>
          <a:p>
            <a:r>
              <a:rPr lang="en-ZA" sz="1300" i="1" dirty="0"/>
              <a:t>       customers have always been with me even if the Tomato prices fluctuates and goes high. </a:t>
            </a:r>
            <a:r>
              <a:rPr lang="en-ZA" sz="1300" b="1" i="1" dirty="0">
                <a:solidFill>
                  <a:schemeClr val="accent3">
                    <a:lumMod val="90000"/>
                    <a:lumOff val="10000"/>
                  </a:schemeClr>
                </a:solidFill>
              </a:rPr>
              <a:t>Even when it is Tomato season and they are sold everywhere, and even if there are cheaper at other places, they will still come and buy from me</a:t>
            </a:r>
          </a:p>
        </p:txBody>
      </p:sp>
      <p:sp>
        <p:nvSpPr>
          <p:cNvPr id="157" name="TextBox 156">
            <a:extLst>
              <a:ext uri="{FF2B5EF4-FFF2-40B4-BE49-F238E27FC236}">
                <a16:creationId xmlns:a16="http://schemas.microsoft.com/office/drawing/2014/main" xmlns="" id="{5D2CDC41-43DA-4FD7-84A5-B32A0866DDAD}"/>
              </a:ext>
            </a:extLst>
          </p:cNvPr>
          <p:cNvSpPr txBox="1"/>
          <p:nvPr/>
        </p:nvSpPr>
        <p:spPr>
          <a:xfrm>
            <a:off x="6889069" y="5155561"/>
            <a:ext cx="5127576" cy="692497"/>
          </a:xfrm>
          <a:prstGeom prst="rect">
            <a:avLst/>
          </a:prstGeom>
          <a:noFill/>
        </p:spPr>
        <p:txBody>
          <a:bodyPr wrap="square">
            <a:spAutoFit/>
          </a:bodyPr>
          <a:lstStyle/>
          <a:p>
            <a:r>
              <a:rPr lang="en-ZA" sz="1300" i="1" dirty="0"/>
              <a:t>      She is an</a:t>
            </a:r>
            <a:r>
              <a:rPr lang="en-ZA" sz="1300" i="1" dirty="0">
                <a:solidFill>
                  <a:schemeClr val="accent1"/>
                </a:solidFill>
              </a:rPr>
              <a:t> </a:t>
            </a:r>
            <a:r>
              <a:rPr lang="en-ZA" sz="1300" b="1" i="1" dirty="0">
                <a:solidFill>
                  <a:schemeClr val="accent1"/>
                </a:solidFill>
              </a:rPr>
              <a:t>inconsistent</a:t>
            </a:r>
            <a:r>
              <a:rPr lang="en-ZA" sz="1300" i="1" dirty="0">
                <a:solidFill>
                  <a:schemeClr val="accent1"/>
                </a:solidFill>
              </a:rPr>
              <a:t> </a:t>
            </a:r>
            <a:r>
              <a:rPr lang="en-ZA" sz="1300" i="1" dirty="0"/>
              <a:t>customer. she comes daily but </a:t>
            </a:r>
            <a:r>
              <a:rPr lang="en-ZA" sz="1300" b="1" i="1" dirty="0">
                <a:solidFill>
                  <a:schemeClr val="accent1"/>
                </a:solidFill>
              </a:rPr>
              <a:t>at times she can come and tell me today I’m not taking your tomatoes and then she moves to another place, </a:t>
            </a:r>
            <a:r>
              <a:rPr lang="en-ZA" sz="1300" i="1" dirty="0"/>
              <a:t>that’s why she is outside</a:t>
            </a:r>
          </a:p>
        </p:txBody>
      </p:sp>
      <p:sp>
        <p:nvSpPr>
          <p:cNvPr id="159" name="TextBox 158">
            <a:extLst>
              <a:ext uri="{FF2B5EF4-FFF2-40B4-BE49-F238E27FC236}">
                <a16:creationId xmlns:a16="http://schemas.microsoft.com/office/drawing/2014/main" xmlns="" id="{E5CDD1C3-E32E-4503-A8A5-BE229AE8C8C2}"/>
              </a:ext>
            </a:extLst>
          </p:cNvPr>
          <p:cNvSpPr txBox="1"/>
          <p:nvPr/>
        </p:nvSpPr>
        <p:spPr>
          <a:xfrm>
            <a:off x="6704119" y="6087698"/>
            <a:ext cx="5293476" cy="492443"/>
          </a:xfrm>
          <a:prstGeom prst="rect">
            <a:avLst/>
          </a:prstGeom>
          <a:noFill/>
        </p:spPr>
        <p:txBody>
          <a:bodyPr wrap="square">
            <a:spAutoFit/>
          </a:bodyPr>
          <a:lstStyle>
            <a:defPPr>
              <a:defRPr lang="en-US"/>
            </a:defPPr>
            <a:lvl1pPr>
              <a:defRPr sz="1300"/>
            </a:lvl1pPr>
          </a:lstStyle>
          <a:p>
            <a:r>
              <a:rPr lang="en-ZA" i="1" dirty="0"/>
              <a:t>      At times </a:t>
            </a:r>
            <a:r>
              <a:rPr lang="en-ZA" b="1" i="1" dirty="0">
                <a:solidFill>
                  <a:schemeClr val="accent1"/>
                </a:solidFill>
              </a:rPr>
              <a:t>she even lied to me that she has closed down </a:t>
            </a:r>
            <a:r>
              <a:rPr lang="en-ZA" i="1" dirty="0"/>
              <a:t>of which is not the case, </a:t>
            </a:r>
            <a:r>
              <a:rPr lang="en-ZA" b="1" i="1" dirty="0">
                <a:solidFill>
                  <a:schemeClr val="accent1"/>
                </a:solidFill>
              </a:rPr>
              <a:t>she has been buying from someone else</a:t>
            </a:r>
          </a:p>
        </p:txBody>
      </p:sp>
      <p:sp>
        <p:nvSpPr>
          <p:cNvPr id="161" name="TextBox 160">
            <a:extLst>
              <a:ext uri="{FF2B5EF4-FFF2-40B4-BE49-F238E27FC236}">
                <a16:creationId xmlns:a16="http://schemas.microsoft.com/office/drawing/2014/main" xmlns="" id="{FFBF0347-0CD7-4706-B6FA-82EEC2B47531}"/>
              </a:ext>
            </a:extLst>
          </p:cNvPr>
          <p:cNvSpPr txBox="1"/>
          <p:nvPr/>
        </p:nvSpPr>
        <p:spPr>
          <a:xfrm>
            <a:off x="6929684" y="4061289"/>
            <a:ext cx="5086961" cy="892552"/>
          </a:xfrm>
          <a:prstGeom prst="rect">
            <a:avLst/>
          </a:prstGeom>
          <a:noFill/>
        </p:spPr>
        <p:txBody>
          <a:bodyPr wrap="square">
            <a:spAutoFit/>
          </a:bodyPr>
          <a:lstStyle/>
          <a:p>
            <a:r>
              <a:rPr lang="en-ZA" sz="1300" b="1" i="1" dirty="0"/>
              <a:t>      </a:t>
            </a:r>
            <a:r>
              <a:rPr lang="en-ZA" sz="1300" b="1" i="1" dirty="0">
                <a:solidFill>
                  <a:schemeClr val="accent2">
                    <a:lumMod val="75000"/>
                  </a:schemeClr>
                </a:solidFill>
              </a:rPr>
              <a:t>She is not regular a customer she might come today then fail to come tomorrow but even if she misses once she will still come back</a:t>
            </a:r>
            <a:r>
              <a:rPr lang="en-ZA" sz="1300" i="1" dirty="0">
                <a:solidFill>
                  <a:schemeClr val="accent2">
                    <a:lumMod val="75000"/>
                  </a:schemeClr>
                </a:solidFill>
              </a:rPr>
              <a:t>,</a:t>
            </a:r>
            <a:r>
              <a:rPr lang="en-ZA" sz="1300" i="1" dirty="0"/>
              <a:t> so that’s why I value her, even if they don’t buy daily but at least can come and say hi.</a:t>
            </a:r>
          </a:p>
        </p:txBody>
      </p:sp>
      <p:sp>
        <p:nvSpPr>
          <p:cNvPr id="163" name="TextBox 162">
            <a:extLst>
              <a:ext uri="{FF2B5EF4-FFF2-40B4-BE49-F238E27FC236}">
                <a16:creationId xmlns:a16="http://schemas.microsoft.com/office/drawing/2014/main" xmlns="" id="{055C0B95-C62F-4F88-9A60-E3A0B9421D46}"/>
              </a:ext>
            </a:extLst>
          </p:cNvPr>
          <p:cNvSpPr txBox="1"/>
          <p:nvPr/>
        </p:nvSpPr>
        <p:spPr>
          <a:xfrm>
            <a:off x="5902355" y="193763"/>
            <a:ext cx="6114290" cy="692497"/>
          </a:xfrm>
          <a:prstGeom prst="rect">
            <a:avLst/>
          </a:prstGeom>
          <a:noFill/>
        </p:spPr>
        <p:txBody>
          <a:bodyPr wrap="square">
            <a:spAutoFit/>
          </a:bodyPr>
          <a:lstStyle/>
          <a:p>
            <a:r>
              <a:rPr lang="en-ZA" sz="1300" b="1" i="1" dirty="0"/>
              <a:t>     </a:t>
            </a:r>
            <a:r>
              <a:rPr lang="en-ZA" sz="1300" b="1" i="1" dirty="0">
                <a:solidFill>
                  <a:schemeClr val="accent3">
                    <a:lumMod val="90000"/>
                    <a:lumOff val="10000"/>
                  </a:schemeClr>
                </a:solidFill>
              </a:rPr>
              <a:t>My regular customers will come even if my tomatoes are not that good</a:t>
            </a:r>
            <a:r>
              <a:rPr lang="en-ZA" sz="1300" i="1" dirty="0"/>
              <a:t>, they’ll tell me: ‘Shadrack today they are not that good but I’ll just carry a few with me’. So, I do count them as my close customers because </a:t>
            </a:r>
            <a:r>
              <a:rPr lang="en-ZA" sz="1300" b="1" i="1" dirty="0">
                <a:solidFill>
                  <a:schemeClr val="accent3">
                    <a:lumMod val="90000"/>
                    <a:lumOff val="10000"/>
                  </a:schemeClr>
                </a:solidFill>
              </a:rPr>
              <a:t>they are loyal to me</a:t>
            </a:r>
            <a:endParaRPr lang="en-ZA" sz="1300" i="1" dirty="0">
              <a:solidFill>
                <a:schemeClr val="accent3">
                  <a:lumMod val="90000"/>
                  <a:lumOff val="10000"/>
                </a:schemeClr>
              </a:solidFill>
            </a:endParaRPr>
          </a:p>
        </p:txBody>
      </p:sp>
      <p:sp>
        <p:nvSpPr>
          <p:cNvPr id="168" name="TextBox 167">
            <a:extLst>
              <a:ext uri="{FF2B5EF4-FFF2-40B4-BE49-F238E27FC236}">
                <a16:creationId xmlns:a16="http://schemas.microsoft.com/office/drawing/2014/main" xmlns="" id="{E95DB9C4-7CA9-4705-8472-ECA5C28D5673}"/>
              </a:ext>
            </a:extLst>
          </p:cNvPr>
          <p:cNvSpPr txBox="1"/>
          <p:nvPr/>
        </p:nvSpPr>
        <p:spPr>
          <a:xfrm>
            <a:off x="6958644" y="3184958"/>
            <a:ext cx="5058001" cy="692497"/>
          </a:xfrm>
          <a:prstGeom prst="rect">
            <a:avLst/>
          </a:prstGeom>
          <a:noFill/>
        </p:spPr>
        <p:txBody>
          <a:bodyPr wrap="square">
            <a:spAutoFit/>
          </a:bodyPr>
          <a:lstStyle>
            <a:defPPr>
              <a:defRPr lang="en-US"/>
            </a:defPPr>
            <a:lvl1pPr>
              <a:defRPr sz="1300"/>
            </a:lvl1pPr>
          </a:lstStyle>
          <a:p>
            <a:r>
              <a:rPr lang="en-ZA" i="1" dirty="0"/>
              <a:t>       They are loyal to the business. Also </a:t>
            </a:r>
            <a:r>
              <a:rPr lang="en-ZA" b="1" i="1" dirty="0">
                <a:solidFill>
                  <a:schemeClr val="accent3">
                    <a:lumMod val="90000"/>
                    <a:lumOff val="10000"/>
                  </a:schemeClr>
                </a:solidFill>
              </a:rPr>
              <a:t>when we have functions we invite each other which is the social aspect of placing them close. We help each other</a:t>
            </a:r>
          </a:p>
        </p:txBody>
      </p:sp>
      <p:pic>
        <p:nvPicPr>
          <p:cNvPr id="169" name="Picture 168" descr="A close up of a logo&#10;&#10;Description automatically generated">
            <a:extLst>
              <a:ext uri="{FF2B5EF4-FFF2-40B4-BE49-F238E27FC236}">
                <a16:creationId xmlns:a16="http://schemas.microsoft.com/office/drawing/2014/main" xmlns="" id="{F5679E75-C87D-4657-94A4-C601D6A0650C}"/>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5844515" y="153900"/>
            <a:ext cx="360000" cy="236922"/>
          </a:xfrm>
          <a:prstGeom prst="rect">
            <a:avLst/>
          </a:prstGeom>
        </p:spPr>
      </p:pic>
      <p:pic>
        <p:nvPicPr>
          <p:cNvPr id="170" name="Picture 169" descr="A close up of a logo&#10;&#10;Description automatically generated">
            <a:extLst>
              <a:ext uri="{FF2B5EF4-FFF2-40B4-BE49-F238E27FC236}">
                <a16:creationId xmlns:a16="http://schemas.microsoft.com/office/drawing/2014/main" xmlns="" id="{75C05343-9E5A-40DA-8E24-C7AC2C07E50E}"/>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521514" y="1053858"/>
            <a:ext cx="360000" cy="236922"/>
          </a:xfrm>
          <a:prstGeom prst="rect">
            <a:avLst/>
          </a:prstGeom>
        </p:spPr>
      </p:pic>
      <p:pic>
        <p:nvPicPr>
          <p:cNvPr id="171" name="Picture 170" descr="A close up of a logo&#10;&#10;Description automatically generated">
            <a:extLst>
              <a:ext uri="{FF2B5EF4-FFF2-40B4-BE49-F238E27FC236}">
                <a16:creationId xmlns:a16="http://schemas.microsoft.com/office/drawing/2014/main" xmlns="" id="{322AB09B-F44B-4566-97AC-7E420AF6FDA8}"/>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874095" y="2052911"/>
            <a:ext cx="360000" cy="236922"/>
          </a:xfrm>
          <a:prstGeom prst="rect">
            <a:avLst/>
          </a:prstGeom>
        </p:spPr>
      </p:pic>
      <p:pic>
        <p:nvPicPr>
          <p:cNvPr id="172" name="Picture 171" descr="A close up of a logo&#10;&#10;Description automatically generated">
            <a:extLst>
              <a:ext uri="{FF2B5EF4-FFF2-40B4-BE49-F238E27FC236}">
                <a16:creationId xmlns:a16="http://schemas.microsoft.com/office/drawing/2014/main" xmlns="" id="{B98CB5C5-C128-45CD-A303-0183E50FB4E3}"/>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905330" y="3156020"/>
            <a:ext cx="360000" cy="236922"/>
          </a:xfrm>
          <a:prstGeom prst="rect">
            <a:avLst/>
          </a:prstGeom>
        </p:spPr>
      </p:pic>
      <p:pic>
        <p:nvPicPr>
          <p:cNvPr id="173" name="Picture 172" descr="A close up of a logo&#10;&#10;Description automatically generated">
            <a:extLst>
              <a:ext uri="{FF2B5EF4-FFF2-40B4-BE49-F238E27FC236}">
                <a16:creationId xmlns:a16="http://schemas.microsoft.com/office/drawing/2014/main" xmlns="" id="{7DEB136C-BEFF-4196-B620-855C31D5F70C}"/>
              </a:ext>
            </a:extLst>
          </p:cNvPr>
          <p:cNvPicPr>
            <a:picLocks noChangeAspect="1"/>
          </p:cNvPicPr>
          <p:nvPr/>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6870461" y="4061289"/>
            <a:ext cx="360000" cy="236922"/>
          </a:xfrm>
          <a:prstGeom prst="rect">
            <a:avLst/>
          </a:prstGeom>
        </p:spPr>
      </p:pic>
      <p:pic>
        <p:nvPicPr>
          <p:cNvPr id="174" name="Picture 173" descr="A close up of a logo&#10;&#10;Description automatically generated">
            <a:extLst>
              <a:ext uri="{FF2B5EF4-FFF2-40B4-BE49-F238E27FC236}">
                <a16:creationId xmlns:a16="http://schemas.microsoft.com/office/drawing/2014/main" xmlns="" id="{B887CBAC-4A48-4EDA-8B56-01DDE6E5886E}"/>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850881" y="5126986"/>
            <a:ext cx="360000" cy="236922"/>
          </a:xfrm>
          <a:prstGeom prst="rect">
            <a:avLst/>
          </a:prstGeom>
        </p:spPr>
      </p:pic>
      <p:pic>
        <p:nvPicPr>
          <p:cNvPr id="175" name="Picture 174" descr="A close up of a logo&#10;&#10;Description automatically generated">
            <a:extLst>
              <a:ext uri="{FF2B5EF4-FFF2-40B4-BE49-F238E27FC236}">
                <a16:creationId xmlns:a16="http://schemas.microsoft.com/office/drawing/2014/main" xmlns="" id="{A05555F1-93AB-4543-8080-F93776F8AB7A}"/>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633482" y="6040253"/>
            <a:ext cx="360000" cy="236922"/>
          </a:xfrm>
          <a:prstGeom prst="rect">
            <a:avLst/>
          </a:prstGeom>
        </p:spPr>
      </p:pic>
    </p:spTree>
    <p:extLst>
      <p:ext uri="{BB962C8B-B14F-4D97-AF65-F5344CB8AC3E}">
        <p14:creationId xmlns:p14="http://schemas.microsoft.com/office/powerpoint/2010/main" val="3160274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6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7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1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1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1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2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3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3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3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3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4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4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45"/>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4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47"/>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5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5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74"/>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4" grpId="0"/>
      <p:bldP spid="11" grpId="0" animBg="1"/>
      <p:bldP spid="15" grpId="0" animBg="1"/>
      <p:bldP spid="20" grpId="0"/>
      <p:bldP spid="55" grpId="0" animBg="1"/>
      <p:bldP spid="13" grpId="0" animBg="1"/>
      <p:bldP spid="14" grpId="0" animBg="1"/>
      <p:bldP spid="73" grpId="0" animBg="1"/>
      <p:bldP spid="75" grpId="0" animBg="1"/>
      <p:bldP spid="76" grpId="0" animBg="1"/>
      <p:bldP spid="77" grpId="0" animBg="1"/>
      <p:bldP spid="78" grpId="0" animBg="1"/>
      <p:bldP spid="79" grpId="0" animBg="1"/>
      <p:bldP spid="80" grpId="0" animBg="1"/>
      <p:bldP spid="81" grpId="0"/>
      <p:bldP spid="82" grpId="0" animBg="1"/>
      <p:bldP spid="83" grpId="0" animBg="1"/>
      <p:bldP spid="84" grpId="0" animBg="1"/>
      <p:bldP spid="85" grpId="0" animBg="1"/>
      <p:bldP spid="86" grpId="0" animBg="1"/>
      <p:bldP spid="87" grpId="0" animBg="1"/>
      <p:bldP spid="89" grpId="0" animBg="1"/>
      <p:bldP spid="92" grpId="0" animBg="1"/>
      <p:bldP spid="93" grpId="0" animBg="1"/>
      <p:bldP spid="30" grpId="0" animBg="1"/>
      <p:bldP spid="31" grpId="0" animBg="1"/>
      <p:bldP spid="32" grpId="0" animBg="1"/>
      <p:bldP spid="34" grpId="0" animBg="1"/>
      <p:bldP spid="35" grpId="0" animBg="1"/>
      <p:bldP spid="36" grpId="0" animBg="1"/>
      <p:bldP spid="38" grpId="0" animBg="1"/>
      <p:bldP spid="40" grpId="0" animBg="1"/>
      <p:bldP spid="42" grpId="0" animBg="1"/>
      <p:bldP spid="44" grpId="0" animBg="1"/>
      <p:bldP spid="45" grpId="0" animBg="1"/>
      <p:bldP spid="46" grpId="0" animBg="1"/>
      <p:bldP spid="47" grpId="0" animBg="1"/>
      <p:bldP spid="48" grpId="0" animBg="1"/>
      <p:bldP spid="109" grpId="0" animBg="1"/>
      <p:bldP spid="111" grpId="0" animBg="1"/>
      <p:bldP spid="113" grpId="0" animBg="1"/>
      <p:bldP spid="115" grpId="0" animBg="1"/>
      <p:bldP spid="117" grpId="0" animBg="1"/>
      <p:bldP spid="119" grpId="0" animBg="1"/>
      <p:bldP spid="121" grpId="0" animBg="1"/>
      <p:bldP spid="123" grpId="0" animBg="1"/>
      <p:bldP spid="125" grpId="0" animBg="1"/>
      <p:bldP spid="127" grpId="0" animBg="1"/>
      <p:bldP spid="129" grpId="0" animBg="1"/>
      <p:bldP spid="131" grpId="0" animBg="1"/>
      <p:bldP spid="133" grpId="0" animBg="1"/>
      <p:bldP spid="135" grpId="0" animBg="1"/>
      <p:bldP spid="137" grpId="0" animBg="1"/>
      <p:bldP spid="139" grpId="0" animBg="1"/>
      <p:bldP spid="140" grpId="0"/>
      <p:bldP spid="141" grpId="0"/>
      <p:bldP spid="142" grpId="0"/>
      <p:bldP spid="143" grpId="0"/>
      <p:bldP spid="144" grpId="0" animBg="1"/>
      <p:bldP spid="145" grpId="0" animBg="1"/>
      <p:bldP spid="146" grpId="0" animBg="1"/>
      <p:bldP spid="147" grpId="0"/>
      <p:bldP spid="153" grpId="0"/>
      <p:bldP spid="155" grpId="0"/>
      <p:bldP spid="157" grpId="0"/>
      <p:bldP spid="159" grpId="0"/>
      <p:bldP spid="161" grpId="0"/>
      <p:bldP spid="163" grpId="0"/>
      <p:bldP spid="1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peech Bubble: Rectangle with Corners Rounded 100">
            <a:extLst>
              <a:ext uri="{FF2B5EF4-FFF2-40B4-BE49-F238E27FC236}">
                <a16:creationId xmlns:a16="http://schemas.microsoft.com/office/drawing/2014/main" xmlns="" id="{A8ADC53F-56B7-4E82-8C2A-9A11AF5E46BB}"/>
              </a:ext>
            </a:extLst>
          </p:cNvPr>
          <p:cNvSpPr/>
          <p:nvPr/>
        </p:nvSpPr>
        <p:spPr>
          <a:xfrm>
            <a:off x="8776468" y="5668243"/>
            <a:ext cx="3042706" cy="895991"/>
          </a:xfrm>
          <a:prstGeom prst="wedgeRoundRectCallout">
            <a:avLst>
              <a:gd name="adj1" fmla="val 40471"/>
              <a:gd name="adj2" fmla="val -67314"/>
              <a:gd name="adj3" fmla="val 16667"/>
            </a:avLst>
          </a:prstGeom>
          <a:solidFill>
            <a:schemeClr val="bg2">
              <a:lumMod val="20000"/>
              <a:lumOff val="8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8" name="Speech Bubble: Rectangle with Corners Rounded 87">
            <a:extLst>
              <a:ext uri="{FF2B5EF4-FFF2-40B4-BE49-F238E27FC236}">
                <a16:creationId xmlns:a16="http://schemas.microsoft.com/office/drawing/2014/main" xmlns="" id="{B2309FDE-1DA0-483D-AFA7-267578966E7B}"/>
              </a:ext>
            </a:extLst>
          </p:cNvPr>
          <p:cNvSpPr/>
          <p:nvPr/>
        </p:nvSpPr>
        <p:spPr>
          <a:xfrm>
            <a:off x="8747891" y="3879303"/>
            <a:ext cx="2995293" cy="584485"/>
          </a:xfrm>
          <a:prstGeom prst="wedgeRoundRectCallout">
            <a:avLst>
              <a:gd name="adj1" fmla="val 40471"/>
              <a:gd name="adj2" fmla="val -67314"/>
              <a:gd name="adj3" fmla="val 16667"/>
            </a:avLst>
          </a:prstGeom>
          <a:solidFill>
            <a:schemeClr val="bg2">
              <a:lumMod val="20000"/>
              <a:lumOff val="8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2" name="Speech Bubble: Rectangle with Corners Rounded 71">
            <a:extLst>
              <a:ext uri="{FF2B5EF4-FFF2-40B4-BE49-F238E27FC236}">
                <a16:creationId xmlns:a16="http://schemas.microsoft.com/office/drawing/2014/main" xmlns="" id="{DE0D815C-8BA8-4032-8430-F8CAA774FD74}"/>
              </a:ext>
            </a:extLst>
          </p:cNvPr>
          <p:cNvSpPr/>
          <p:nvPr/>
        </p:nvSpPr>
        <p:spPr>
          <a:xfrm>
            <a:off x="4160326" y="5772235"/>
            <a:ext cx="3840673" cy="792000"/>
          </a:xfrm>
          <a:prstGeom prst="wedgeRoundRectCallout">
            <a:avLst>
              <a:gd name="adj1" fmla="val 40471"/>
              <a:gd name="adj2" fmla="val -67314"/>
              <a:gd name="adj3" fmla="val 16667"/>
            </a:avLst>
          </a:prstGeom>
          <a:solidFill>
            <a:schemeClr val="bg2">
              <a:lumMod val="20000"/>
              <a:lumOff val="8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0" name="Speech Bubble: Rectangle with Corners Rounded 49">
            <a:extLst>
              <a:ext uri="{FF2B5EF4-FFF2-40B4-BE49-F238E27FC236}">
                <a16:creationId xmlns:a16="http://schemas.microsoft.com/office/drawing/2014/main" xmlns="" id="{BDC944D7-9CE2-4EDB-8192-B954297D6684}"/>
              </a:ext>
            </a:extLst>
          </p:cNvPr>
          <p:cNvSpPr/>
          <p:nvPr/>
        </p:nvSpPr>
        <p:spPr>
          <a:xfrm>
            <a:off x="410545" y="3149646"/>
            <a:ext cx="3096000" cy="811468"/>
          </a:xfrm>
          <a:prstGeom prst="wedgeRoundRectCallout">
            <a:avLst>
              <a:gd name="adj1" fmla="val 39794"/>
              <a:gd name="adj2" fmla="val -58582"/>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94" name="Speech Bubble: Rectangle with Corners Rounded 93">
            <a:extLst>
              <a:ext uri="{FF2B5EF4-FFF2-40B4-BE49-F238E27FC236}">
                <a16:creationId xmlns:a16="http://schemas.microsoft.com/office/drawing/2014/main" xmlns="" id="{C13B9734-9944-487B-AB18-D798A8307DFB}"/>
              </a:ext>
            </a:extLst>
          </p:cNvPr>
          <p:cNvSpPr/>
          <p:nvPr/>
        </p:nvSpPr>
        <p:spPr>
          <a:xfrm>
            <a:off x="410545" y="4991351"/>
            <a:ext cx="3060000" cy="605294"/>
          </a:xfrm>
          <a:prstGeom prst="wedgeRoundRectCallout">
            <a:avLst>
              <a:gd name="adj1" fmla="val 41851"/>
              <a:gd name="adj2" fmla="val -6700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1" name="Rectangle 70">
            <a:extLst>
              <a:ext uri="{FF2B5EF4-FFF2-40B4-BE49-F238E27FC236}">
                <a16:creationId xmlns:a16="http://schemas.microsoft.com/office/drawing/2014/main" xmlns="" id="{06D38AD6-FF39-4860-B801-FCF198C45B8B}"/>
              </a:ext>
            </a:extLst>
          </p:cNvPr>
          <p:cNvSpPr/>
          <p:nvPr/>
        </p:nvSpPr>
        <p:spPr>
          <a:xfrm>
            <a:off x="1" y="0"/>
            <a:ext cx="8810624" cy="396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 name="TextBox 6">
            <a:extLst>
              <a:ext uri="{FF2B5EF4-FFF2-40B4-BE49-F238E27FC236}">
                <a16:creationId xmlns:a16="http://schemas.microsoft.com/office/drawing/2014/main" xmlns="" id="{CFCFBDBB-1913-4FC7-BE55-A1AD149AD81A}"/>
              </a:ext>
            </a:extLst>
          </p:cNvPr>
          <p:cNvSpPr txBox="1"/>
          <p:nvPr/>
        </p:nvSpPr>
        <p:spPr>
          <a:xfrm>
            <a:off x="1491891" y="761648"/>
            <a:ext cx="76997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mn-cs"/>
              </a:rPr>
              <a:t>Christine runs a salon in the Nairobi CBD. She operates out of a permanent premises. She pays for a county permit annually and her business name is registered. She is employed at a hotel and runs her salon to make extra income. She makes use of both formal and informal financial services in her business</a:t>
            </a:r>
          </a:p>
        </p:txBody>
      </p:sp>
      <p:sp>
        <p:nvSpPr>
          <p:cNvPr id="33" name="Oval 32">
            <a:extLst>
              <a:ext uri="{FF2B5EF4-FFF2-40B4-BE49-F238E27FC236}">
                <a16:creationId xmlns:a16="http://schemas.microsoft.com/office/drawing/2014/main" xmlns="" id="{8D56F080-50FA-4E6F-BBD2-F470185E2040}"/>
              </a:ext>
            </a:extLst>
          </p:cNvPr>
          <p:cNvSpPr/>
          <p:nvPr/>
        </p:nvSpPr>
        <p:spPr>
          <a:xfrm>
            <a:off x="246638" y="2313978"/>
            <a:ext cx="188925" cy="1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xmlns="" id="{2747633F-9FB7-4BB5-A33A-F9BE76F365AB}"/>
              </a:ext>
            </a:extLst>
          </p:cNvPr>
          <p:cNvSpPr txBox="1"/>
          <p:nvPr/>
        </p:nvSpPr>
        <p:spPr>
          <a:xfrm>
            <a:off x="480622" y="2268322"/>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Shylock</a:t>
            </a:r>
          </a:p>
        </p:txBody>
      </p:sp>
      <p:sp>
        <p:nvSpPr>
          <p:cNvPr id="35" name="TextBox 34">
            <a:extLst>
              <a:ext uri="{FF2B5EF4-FFF2-40B4-BE49-F238E27FC236}">
                <a16:creationId xmlns:a16="http://schemas.microsoft.com/office/drawing/2014/main" xmlns="" id="{16243F1E-C285-4646-96C8-3072F9209E9D}"/>
              </a:ext>
            </a:extLst>
          </p:cNvPr>
          <p:cNvSpPr txBox="1"/>
          <p:nvPr/>
        </p:nvSpPr>
        <p:spPr>
          <a:xfrm>
            <a:off x="480622" y="2490893"/>
            <a:ext cx="3132000" cy="60529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Christine takes small loans for her business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usually takes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20k loans, which must be repaid in 3 months with 20% interest</a:t>
            </a:r>
          </a:p>
        </p:txBody>
      </p:sp>
      <p:sp>
        <p:nvSpPr>
          <p:cNvPr id="41" name="TextBox 40">
            <a:extLst>
              <a:ext uri="{FF2B5EF4-FFF2-40B4-BE49-F238E27FC236}">
                <a16:creationId xmlns:a16="http://schemas.microsoft.com/office/drawing/2014/main" xmlns="" id="{2C56705F-2339-4BD3-B184-DF87BBAB3716}"/>
              </a:ext>
            </a:extLst>
          </p:cNvPr>
          <p:cNvSpPr txBox="1"/>
          <p:nvPr/>
        </p:nvSpPr>
        <p:spPr>
          <a:xfrm>
            <a:off x="480622" y="4051653"/>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Chama</a:t>
            </a:r>
          </a:p>
        </p:txBody>
      </p:sp>
      <p:sp>
        <p:nvSpPr>
          <p:cNvPr id="42" name="TextBox 41">
            <a:extLst>
              <a:ext uri="{FF2B5EF4-FFF2-40B4-BE49-F238E27FC236}">
                <a16:creationId xmlns:a16="http://schemas.microsoft.com/office/drawing/2014/main" xmlns="" id="{12B9E15D-EB38-4D9F-ADB7-F756E4743A75}"/>
              </a:ext>
            </a:extLst>
          </p:cNvPr>
          <p:cNvSpPr txBox="1"/>
          <p:nvPr/>
        </p:nvSpPr>
        <p:spPr>
          <a:xfrm>
            <a:off x="480622" y="4284606"/>
            <a:ext cx="3132000" cy="60529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Contributes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US" sz="1000" b="0" i="0" u="none" strike="noStrike" kern="1200" cap="none" spc="0" normalizeH="0" baseline="0" noProof="0" dirty="0">
                <a:ln>
                  <a:noFill/>
                </a:ln>
                <a:solidFill>
                  <a:prstClr val="black"/>
                </a:solidFill>
                <a:effectLst/>
                <a:uLnTx/>
                <a:uFillTx/>
                <a:latin typeface="Open Sans"/>
                <a:ea typeface="+mn-ea"/>
                <a:cs typeface="+mn-cs"/>
              </a:rPr>
              <a:t> 3K per week</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When it is her turn to get paid out she usually uses the money for personal expenses</a:t>
            </a:r>
          </a:p>
        </p:txBody>
      </p:sp>
      <p:sp>
        <p:nvSpPr>
          <p:cNvPr id="66" name="Rectangle 65">
            <a:extLst>
              <a:ext uri="{FF2B5EF4-FFF2-40B4-BE49-F238E27FC236}">
                <a16:creationId xmlns:a16="http://schemas.microsoft.com/office/drawing/2014/main" xmlns="" id="{EF5B8AB0-DCCF-4A67-89F0-CC4D468E091A}"/>
              </a:ext>
            </a:extLst>
          </p:cNvPr>
          <p:cNvSpPr/>
          <p:nvPr/>
        </p:nvSpPr>
        <p:spPr>
          <a:xfrm>
            <a:off x="129508" y="2190276"/>
            <a:ext cx="3632868" cy="45153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7" name="Rectangle 66">
            <a:extLst>
              <a:ext uri="{FF2B5EF4-FFF2-40B4-BE49-F238E27FC236}">
                <a16:creationId xmlns:a16="http://schemas.microsoft.com/office/drawing/2014/main" xmlns="" id="{9928488D-8D66-471C-9D2E-39008B52DA3F}"/>
              </a:ext>
            </a:extLst>
          </p:cNvPr>
          <p:cNvSpPr/>
          <p:nvPr/>
        </p:nvSpPr>
        <p:spPr>
          <a:xfrm>
            <a:off x="3910064" y="2190276"/>
            <a:ext cx="8152430" cy="4515324"/>
          </a:xfrm>
          <a:prstGeom prst="rect">
            <a:avLst/>
          </a:prstGeom>
          <a:no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CC02DEB4-C352-4552-9B5F-B23510C054FC}"/>
              </a:ext>
            </a:extLst>
          </p:cNvPr>
          <p:cNvSpPr/>
          <p:nvPr/>
        </p:nvSpPr>
        <p:spPr>
          <a:xfrm>
            <a:off x="4075620" y="2313978"/>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69" name="TextBox 68">
            <a:extLst>
              <a:ext uri="{FF2B5EF4-FFF2-40B4-BE49-F238E27FC236}">
                <a16:creationId xmlns:a16="http://schemas.microsoft.com/office/drawing/2014/main" xmlns="" id="{BE07F1A9-0C61-4C37-B3C7-31C3D63241EA}"/>
              </a:ext>
            </a:extLst>
          </p:cNvPr>
          <p:cNvSpPr txBox="1"/>
          <p:nvPr/>
        </p:nvSpPr>
        <p:spPr>
          <a:xfrm>
            <a:off x="4307458" y="2268322"/>
            <a:ext cx="3924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Employer SACCO</a:t>
            </a:r>
          </a:p>
        </p:txBody>
      </p:sp>
      <p:sp>
        <p:nvSpPr>
          <p:cNvPr id="70" name="TextBox 69">
            <a:extLst>
              <a:ext uri="{FF2B5EF4-FFF2-40B4-BE49-F238E27FC236}">
                <a16:creationId xmlns:a16="http://schemas.microsoft.com/office/drawing/2014/main" xmlns="" id="{3FBD9983-BCBB-4B99-A980-2E5416502392}"/>
              </a:ext>
            </a:extLst>
          </p:cNvPr>
          <p:cNvSpPr txBox="1"/>
          <p:nvPr/>
        </p:nvSpPr>
        <p:spPr>
          <a:xfrm>
            <a:off x="69505" y="9356"/>
            <a:ext cx="7464770"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Open Sans"/>
                <a:ea typeface="+mn-ea"/>
                <a:cs typeface="+mn-cs"/>
              </a:rPr>
              <a:t>Financial products and services network analysis</a:t>
            </a:r>
          </a:p>
        </p:txBody>
      </p:sp>
      <p:sp>
        <p:nvSpPr>
          <p:cNvPr id="73" name="TextBox 72">
            <a:extLst>
              <a:ext uri="{FF2B5EF4-FFF2-40B4-BE49-F238E27FC236}">
                <a16:creationId xmlns:a16="http://schemas.microsoft.com/office/drawing/2014/main" xmlns="" id="{87D465A6-AE9A-4EE2-8CFD-02322E4A7B3B}"/>
              </a:ext>
            </a:extLst>
          </p:cNvPr>
          <p:cNvSpPr txBox="1"/>
          <p:nvPr/>
        </p:nvSpPr>
        <p:spPr>
          <a:xfrm>
            <a:off x="78348" y="1828950"/>
            <a:ext cx="2751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8B0E3A"/>
                </a:solidFill>
                <a:effectLst/>
                <a:uLnTx/>
                <a:uFillTx/>
                <a:latin typeface="Open Sans"/>
                <a:ea typeface="+mn-ea"/>
                <a:cs typeface="+mn-cs"/>
              </a:rPr>
              <a:t>Informal relationships</a:t>
            </a:r>
          </a:p>
        </p:txBody>
      </p:sp>
      <p:sp>
        <p:nvSpPr>
          <p:cNvPr id="74" name="TextBox 73">
            <a:extLst>
              <a:ext uri="{FF2B5EF4-FFF2-40B4-BE49-F238E27FC236}">
                <a16:creationId xmlns:a16="http://schemas.microsoft.com/office/drawing/2014/main" xmlns="" id="{C58C219D-F825-4706-8532-59D16ADB8FA3}"/>
              </a:ext>
            </a:extLst>
          </p:cNvPr>
          <p:cNvSpPr txBox="1"/>
          <p:nvPr/>
        </p:nvSpPr>
        <p:spPr>
          <a:xfrm>
            <a:off x="3966070" y="1848237"/>
            <a:ext cx="2751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Formal relationships</a:t>
            </a:r>
          </a:p>
        </p:txBody>
      </p:sp>
      <p:sp>
        <p:nvSpPr>
          <p:cNvPr id="75" name="TextBox 74">
            <a:extLst>
              <a:ext uri="{FF2B5EF4-FFF2-40B4-BE49-F238E27FC236}">
                <a16:creationId xmlns:a16="http://schemas.microsoft.com/office/drawing/2014/main" xmlns="" id="{BBCC6A51-D556-45C4-9B66-6C5034B83A9C}"/>
              </a:ext>
            </a:extLst>
          </p:cNvPr>
          <p:cNvSpPr txBox="1"/>
          <p:nvPr/>
        </p:nvSpPr>
        <p:spPr>
          <a:xfrm>
            <a:off x="4307458" y="2562746"/>
            <a:ext cx="3857094" cy="116955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She contributes every month (deducted from her salary)</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Can get loans of up to three times her savings. She has used numerous loans to invest in her business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Can access ‘quick loans’ of less than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US" sz="1000" b="0" i="0" u="none" strike="noStrike" kern="1200" cap="none" spc="0" normalizeH="0" baseline="0" noProof="0" dirty="0">
                <a:ln>
                  <a:noFill/>
                </a:ln>
                <a:solidFill>
                  <a:prstClr val="black"/>
                </a:solidFill>
                <a:effectLst/>
                <a:uLnTx/>
                <a:uFillTx/>
                <a:latin typeface="Open Sans"/>
                <a:ea typeface="+mn-ea"/>
                <a:cs typeface="+mn-cs"/>
              </a:rPr>
              <a:t> 40k, or larger loans over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US" sz="1000" b="0" i="0" u="none" strike="noStrike" kern="1200" cap="none" spc="0" normalizeH="0" baseline="0" noProof="0" dirty="0">
                <a:ln>
                  <a:noFill/>
                </a:ln>
                <a:solidFill>
                  <a:prstClr val="black"/>
                </a:solidFill>
                <a:effectLst/>
                <a:uLnTx/>
                <a:uFillTx/>
                <a:latin typeface="Open Sans"/>
                <a:ea typeface="+mn-ea"/>
                <a:cs typeface="+mn-cs"/>
              </a:rPr>
              <a:t> 40k which require five colleagues as guarantors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Repayment is made directly from her salary</a:t>
            </a:r>
          </a:p>
        </p:txBody>
      </p:sp>
      <p:grpSp>
        <p:nvGrpSpPr>
          <p:cNvPr id="93" name="Group 92">
            <a:extLst>
              <a:ext uri="{FF2B5EF4-FFF2-40B4-BE49-F238E27FC236}">
                <a16:creationId xmlns:a16="http://schemas.microsoft.com/office/drawing/2014/main" xmlns="" id="{68C3EAB0-50FC-4E70-AC25-56680FB56BAB}"/>
              </a:ext>
            </a:extLst>
          </p:cNvPr>
          <p:cNvGrpSpPr/>
          <p:nvPr/>
        </p:nvGrpSpPr>
        <p:grpSpPr>
          <a:xfrm>
            <a:off x="9448503" y="802975"/>
            <a:ext cx="2657662" cy="646332"/>
            <a:chOff x="8360084" y="77716"/>
            <a:chExt cx="2657662" cy="646332"/>
          </a:xfrm>
        </p:grpSpPr>
        <p:sp>
          <p:nvSpPr>
            <p:cNvPr id="91" name="Rectangle 90">
              <a:extLst>
                <a:ext uri="{FF2B5EF4-FFF2-40B4-BE49-F238E27FC236}">
                  <a16:creationId xmlns:a16="http://schemas.microsoft.com/office/drawing/2014/main" xmlns="" id="{33E9DC46-6883-43AA-8985-8D44221780B3}"/>
                </a:ext>
              </a:extLst>
            </p:cNvPr>
            <p:cNvSpPr/>
            <p:nvPr/>
          </p:nvSpPr>
          <p:spPr>
            <a:xfrm>
              <a:off x="8360084" y="77716"/>
              <a:ext cx="2526991" cy="646332"/>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AF6D81A7-E120-4974-9EC4-6E2D95D305CE}"/>
                </a:ext>
              </a:extLst>
            </p:cNvPr>
            <p:cNvSpPr/>
            <p:nvPr/>
          </p:nvSpPr>
          <p:spPr>
            <a:xfrm>
              <a:off x="8486546" y="183941"/>
              <a:ext cx="147600" cy="14621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7" name="Star: 5 Points 86">
              <a:extLst>
                <a:ext uri="{FF2B5EF4-FFF2-40B4-BE49-F238E27FC236}">
                  <a16:creationId xmlns:a16="http://schemas.microsoft.com/office/drawing/2014/main" xmlns="" id="{D7B55B47-569D-49E2-8D7C-D0C8294BC565}"/>
                </a:ext>
              </a:extLst>
            </p:cNvPr>
            <p:cNvSpPr/>
            <p:nvPr/>
          </p:nvSpPr>
          <p:spPr>
            <a:xfrm>
              <a:off x="8466787" y="406658"/>
              <a:ext cx="190800" cy="189315"/>
            </a:xfrm>
            <a:prstGeom prst="star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89" name="TextBox 88">
              <a:extLst>
                <a:ext uri="{FF2B5EF4-FFF2-40B4-BE49-F238E27FC236}">
                  <a16:creationId xmlns:a16="http://schemas.microsoft.com/office/drawing/2014/main" xmlns="" id="{0FED3E8D-00E1-4897-86A1-FBBC5C57D0BF}"/>
                </a:ext>
              </a:extLst>
            </p:cNvPr>
            <p:cNvSpPr txBox="1"/>
            <p:nvPr/>
          </p:nvSpPr>
          <p:spPr>
            <a:xfrm>
              <a:off x="8703822" y="146409"/>
              <a:ext cx="2313924" cy="214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black"/>
                  </a:solidFill>
                  <a:effectLst/>
                  <a:uLnTx/>
                  <a:uFillTx/>
                  <a:latin typeface="Open Sans"/>
                  <a:ea typeface="+mn-ea"/>
                  <a:cs typeface="+mn-cs"/>
                </a:rPr>
                <a:t>FSPs used for </a:t>
              </a:r>
              <a:r>
                <a:rPr kumimoji="0" lang="en-ZA" sz="1050" b="1" i="1" u="none" strike="noStrike" kern="1200" cap="none" spc="0" normalizeH="0" baseline="0" noProof="0" dirty="0">
                  <a:ln>
                    <a:noFill/>
                  </a:ln>
                  <a:solidFill>
                    <a:prstClr val="black"/>
                  </a:solidFill>
                  <a:effectLst/>
                  <a:uLnTx/>
                  <a:uFillTx/>
                  <a:latin typeface="Open Sans"/>
                  <a:ea typeface="+mn-ea"/>
                  <a:cs typeface="+mn-cs"/>
                </a:rPr>
                <a:t>business</a:t>
              </a:r>
              <a:r>
                <a:rPr kumimoji="0" lang="en-ZA" sz="1050" b="0" i="1" u="none" strike="noStrike" kern="1200" cap="none" spc="0" normalizeH="0" baseline="0" noProof="0" dirty="0">
                  <a:ln>
                    <a:noFill/>
                  </a:ln>
                  <a:solidFill>
                    <a:prstClr val="black"/>
                  </a:solidFill>
                  <a:effectLst/>
                  <a:uLnTx/>
                  <a:uFillTx/>
                  <a:latin typeface="Open Sans"/>
                  <a:ea typeface="+mn-ea"/>
                  <a:cs typeface="+mn-cs"/>
                </a:rPr>
                <a:t> purposes</a:t>
              </a:r>
            </a:p>
          </p:txBody>
        </p:sp>
        <p:sp>
          <p:nvSpPr>
            <p:cNvPr id="90" name="TextBox 89">
              <a:extLst>
                <a:ext uri="{FF2B5EF4-FFF2-40B4-BE49-F238E27FC236}">
                  <a16:creationId xmlns:a16="http://schemas.microsoft.com/office/drawing/2014/main" xmlns="" id="{E127CF0B-5202-441E-A81C-07BC363068DB}"/>
                </a:ext>
              </a:extLst>
            </p:cNvPr>
            <p:cNvSpPr txBox="1"/>
            <p:nvPr/>
          </p:nvSpPr>
          <p:spPr>
            <a:xfrm>
              <a:off x="8694297" y="422845"/>
              <a:ext cx="2013452" cy="214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black"/>
                  </a:solidFill>
                  <a:effectLst/>
                  <a:uLnTx/>
                  <a:uFillTx/>
                  <a:latin typeface="Open Sans"/>
                  <a:ea typeface="+mn-ea"/>
                  <a:cs typeface="+mn-cs"/>
                </a:rPr>
                <a:t>FSPs for </a:t>
              </a:r>
              <a:r>
                <a:rPr kumimoji="0" lang="en-ZA" sz="1050" b="1" i="1" u="none" strike="noStrike" kern="1200" cap="none" spc="0" normalizeH="0" baseline="0" noProof="0" dirty="0">
                  <a:ln>
                    <a:noFill/>
                  </a:ln>
                  <a:solidFill>
                    <a:prstClr val="black"/>
                  </a:solidFill>
                  <a:effectLst/>
                  <a:uLnTx/>
                  <a:uFillTx/>
                  <a:latin typeface="Open Sans"/>
                  <a:ea typeface="+mn-ea"/>
                  <a:cs typeface="+mn-cs"/>
                </a:rPr>
                <a:t>personal</a:t>
              </a:r>
              <a:r>
                <a:rPr kumimoji="0" lang="en-ZA" sz="1050" b="0" i="1" u="none" strike="noStrike" kern="1200" cap="none" spc="0" normalizeH="0" baseline="0" noProof="0" dirty="0">
                  <a:ln>
                    <a:noFill/>
                  </a:ln>
                  <a:solidFill>
                    <a:prstClr val="black"/>
                  </a:solidFill>
                  <a:effectLst/>
                  <a:uLnTx/>
                  <a:uFillTx/>
                  <a:latin typeface="Open Sans"/>
                  <a:ea typeface="+mn-ea"/>
                  <a:cs typeface="+mn-cs"/>
                </a:rPr>
                <a:t> use</a:t>
              </a:r>
            </a:p>
          </p:txBody>
        </p:sp>
      </p:grpSp>
      <p:sp>
        <p:nvSpPr>
          <p:cNvPr id="96" name="TextBox 95">
            <a:extLst>
              <a:ext uri="{FF2B5EF4-FFF2-40B4-BE49-F238E27FC236}">
                <a16:creationId xmlns:a16="http://schemas.microsoft.com/office/drawing/2014/main" xmlns="" id="{9140E2E7-3F94-4965-8A5A-E459DD97ADE3}"/>
              </a:ext>
            </a:extLst>
          </p:cNvPr>
          <p:cNvSpPr txBox="1"/>
          <p:nvPr/>
        </p:nvSpPr>
        <p:spPr>
          <a:xfrm>
            <a:off x="450096" y="5042647"/>
            <a:ext cx="288170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00" b="0" i="1" u="none" strike="noStrike" kern="1200" cap="none" spc="0" normalizeH="0" baseline="0" noProof="0" dirty="0">
                <a:ln>
                  <a:noFill/>
                </a:ln>
                <a:solidFill>
                  <a:srgbClr val="8B0E3A"/>
                </a:solidFill>
                <a:effectLst/>
                <a:uLnTx/>
                <a:uFillTx/>
                <a:latin typeface="Open Sans"/>
                <a:ea typeface="+mn-ea"/>
                <a:cs typeface="+mn-cs"/>
              </a:rPr>
              <a:t>Sometimes I feel so bad when the money is used on other things and I just wish I could use it on the business</a:t>
            </a:r>
          </a:p>
        </p:txBody>
      </p:sp>
      <p:pic>
        <p:nvPicPr>
          <p:cNvPr id="44" name="Picture 43">
            <a:extLst>
              <a:ext uri="{FF2B5EF4-FFF2-40B4-BE49-F238E27FC236}">
                <a16:creationId xmlns:a16="http://schemas.microsoft.com/office/drawing/2014/main" xmlns="" id="{9E809D27-ED56-4073-830F-37D96C9852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285" y="465335"/>
            <a:ext cx="1260000" cy="1248749"/>
          </a:xfrm>
          <a:prstGeom prst="rect">
            <a:avLst/>
          </a:prstGeom>
        </p:spPr>
      </p:pic>
      <p:sp>
        <p:nvSpPr>
          <p:cNvPr id="51" name="TextBox 50">
            <a:extLst>
              <a:ext uri="{FF2B5EF4-FFF2-40B4-BE49-F238E27FC236}">
                <a16:creationId xmlns:a16="http://schemas.microsoft.com/office/drawing/2014/main" xmlns="" id="{E7E35B28-EE39-4A66-A144-DC6ED4CA07B2}"/>
              </a:ext>
            </a:extLst>
          </p:cNvPr>
          <p:cNvSpPr txBox="1"/>
          <p:nvPr/>
        </p:nvSpPr>
        <p:spPr>
          <a:xfrm>
            <a:off x="450096" y="3199468"/>
            <a:ext cx="3102729" cy="707886"/>
          </a:xfrm>
          <a:prstGeom prst="rect">
            <a:avLst/>
          </a:prstGeom>
          <a:noFill/>
        </p:spPr>
        <p:txBody>
          <a:bodyPr wrap="square">
            <a:spAutoFit/>
          </a:bodyPr>
          <a:lstStyle>
            <a:defPPr>
              <a:defRPr lang="en-US"/>
            </a:defPPr>
            <a:lvl1pPr marR="0" lvl="0" indent="0" fontAlgn="auto">
              <a:lnSpc>
                <a:spcPct val="100000"/>
              </a:lnSpc>
              <a:spcBef>
                <a:spcPts val="0"/>
              </a:spcBef>
              <a:spcAft>
                <a:spcPts val="400"/>
              </a:spcAft>
              <a:buClrTx/>
              <a:buSzTx/>
              <a:buFontTx/>
              <a:buNone/>
              <a:tabLst/>
              <a:defRPr kumimoji="0" sz="1000" i="1" u="none" strike="noStrike" cap="none" spc="0" normalizeH="0" baseline="0">
                <a:ln>
                  <a:noFill/>
                </a:ln>
                <a:solidFill>
                  <a:schemeClr val="accent1"/>
                </a:solidFill>
                <a:effectLst/>
                <a:uLnTx/>
                <a:uFillTx/>
                <a:latin typeface="Open Sans"/>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00" b="0" i="1" u="none" strike="noStrike" kern="1200" cap="none" spc="0" normalizeH="0" baseline="0" noProof="0" dirty="0">
                <a:ln>
                  <a:noFill/>
                </a:ln>
                <a:solidFill>
                  <a:srgbClr val="8B0E3A"/>
                </a:solidFill>
                <a:effectLst/>
                <a:uLnTx/>
                <a:uFillTx/>
                <a:latin typeface="Open Sans"/>
                <a:ea typeface="+mn-ea"/>
                <a:cs typeface="+mn-cs"/>
              </a:rPr>
              <a:t>She gives quick loans to small businesses, sometimes I want to stock more sodas in my fridge then I take 20k from her at 20% interest; when I take money from her it is always for the business</a:t>
            </a:r>
            <a:endParaRPr kumimoji="0" lang="en-ZA" sz="1000" b="0" i="1" u="none" strike="noStrike" kern="1200" cap="none" spc="0" normalizeH="0" baseline="0" noProof="0" dirty="0">
              <a:ln>
                <a:noFill/>
              </a:ln>
              <a:solidFill>
                <a:srgbClr val="8B0E3A"/>
              </a:solidFill>
              <a:effectLst/>
              <a:uLnTx/>
              <a:uFillTx/>
              <a:latin typeface="Open Sans"/>
              <a:ea typeface="+mn-ea"/>
              <a:cs typeface="+mn-cs"/>
            </a:endParaRPr>
          </a:p>
        </p:txBody>
      </p:sp>
      <p:sp>
        <p:nvSpPr>
          <p:cNvPr id="52" name="Star: 5 Points 51">
            <a:extLst>
              <a:ext uri="{FF2B5EF4-FFF2-40B4-BE49-F238E27FC236}">
                <a16:creationId xmlns:a16="http://schemas.microsoft.com/office/drawing/2014/main" xmlns="" id="{CFF88131-F462-4BD6-853A-81A63D6AE77B}"/>
              </a:ext>
            </a:extLst>
          </p:cNvPr>
          <p:cNvSpPr/>
          <p:nvPr/>
        </p:nvSpPr>
        <p:spPr>
          <a:xfrm>
            <a:off x="246638" y="4053755"/>
            <a:ext cx="269745" cy="269745"/>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53" name="TextBox 52">
            <a:extLst>
              <a:ext uri="{FF2B5EF4-FFF2-40B4-BE49-F238E27FC236}">
                <a16:creationId xmlns:a16="http://schemas.microsoft.com/office/drawing/2014/main" xmlns="" id="{9C810386-6E82-4A35-8544-450116C115B1}"/>
              </a:ext>
            </a:extLst>
          </p:cNvPr>
          <p:cNvSpPr txBox="1"/>
          <p:nvPr/>
        </p:nvSpPr>
        <p:spPr>
          <a:xfrm>
            <a:off x="480622" y="5701722"/>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Family</a:t>
            </a:r>
          </a:p>
        </p:txBody>
      </p:sp>
      <p:sp>
        <p:nvSpPr>
          <p:cNvPr id="54" name="TextBox 53">
            <a:extLst>
              <a:ext uri="{FF2B5EF4-FFF2-40B4-BE49-F238E27FC236}">
                <a16:creationId xmlns:a16="http://schemas.microsoft.com/office/drawing/2014/main" xmlns="" id="{3002A1AE-8B50-4B57-BD1D-CD995309C820}"/>
              </a:ext>
            </a:extLst>
          </p:cNvPr>
          <p:cNvSpPr txBox="1"/>
          <p:nvPr/>
        </p:nvSpPr>
        <p:spPr>
          <a:xfrm>
            <a:off x="480622" y="5934675"/>
            <a:ext cx="3132000" cy="75918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Sometimes receives money from her brother, usually around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US" sz="1000" b="0" i="0" u="none" strike="noStrike" kern="1200" cap="none" spc="0" normalizeH="0" baseline="0" noProof="0" dirty="0">
                <a:ln>
                  <a:noFill/>
                </a:ln>
                <a:solidFill>
                  <a:prstClr val="black"/>
                </a:solidFill>
                <a:effectLst/>
                <a:uLnTx/>
                <a:uFillTx/>
                <a:latin typeface="Open Sans"/>
                <a:ea typeface="+mn-ea"/>
                <a:cs typeface="+mn-cs"/>
              </a:rPr>
              <a:t> 10,000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This is usually used to buy food, never to support her business</a:t>
            </a:r>
          </a:p>
        </p:txBody>
      </p:sp>
      <p:sp>
        <p:nvSpPr>
          <p:cNvPr id="55" name="Star: 5 Points 54">
            <a:extLst>
              <a:ext uri="{FF2B5EF4-FFF2-40B4-BE49-F238E27FC236}">
                <a16:creationId xmlns:a16="http://schemas.microsoft.com/office/drawing/2014/main" xmlns="" id="{6F675475-9CB0-4E17-A696-57249BC54946}"/>
              </a:ext>
            </a:extLst>
          </p:cNvPr>
          <p:cNvSpPr/>
          <p:nvPr/>
        </p:nvSpPr>
        <p:spPr>
          <a:xfrm>
            <a:off x="246638" y="5703824"/>
            <a:ext cx="269745" cy="269745"/>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59" name="Oval 58">
            <a:extLst>
              <a:ext uri="{FF2B5EF4-FFF2-40B4-BE49-F238E27FC236}">
                <a16:creationId xmlns:a16="http://schemas.microsoft.com/office/drawing/2014/main" xmlns="" id="{51EA00AE-05AE-4ABB-A333-A593BFA40BB7}"/>
              </a:ext>
            </a:extLst>
          </p:cNvPr>
          <p:cNvSpPr/>
          <p:nvPr/>
        </p:nvSpPr>
        <p:spPr>
          <a:xfrm>
            <a:off x="4075620" y="3836292"/>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0" name="TextBox 59">
            <a:extLst>
              <a:ext uri="{FF2B5EF4-FFF2-40B4-BE49-F238E27FC236}">
                <a16:creationId xmlns:a16="http://schemas.microsoft.com/office/drawing/2014/main" xmlns="" id="{122904A9-27E2-4DBB-8905-6D8AA0B77B8D}"/>
              </a:ext>
            </a:extLst>
          </p:cNvPr>
          <p:cNvSpPr txBox="1"/>
          <p:nvPr/>
        </p:nvSpPr>
        <p:spPr>
          <a:xfrm>
            <a:off x="4307458" y="3793192"/>
            <a:ext cx="3924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Cooperative Bank account</a:t>
            </a:r>
          </a:p>
        </p:txBody>
      </p:sp>
      <p:sp>
        <p:nvSpPr>
          <p:cNvPr id="61" name="TextBox 60">
            <a:extLst>
              <a:ext uri="{FF2B5EF4-FFF2-40B4-BE49-F238E27FC236}">
                <a16:creationId xmlns:a16="http://schemas.microsoft.com/office/drawing/2014/main" xmlns="" id="{EA287D34-5B69-47F7-A2AC-CE6742AB711A}"/>
              </a:ext>
            </a:extLst>
          </p:cNvPr>
          <p:cNvSpPr txBox="1"/>
          <p:nvPr/>
        </p:nvSpPr>
        <p:spPr>
          <a:xfrm>
            <a:off x="4307458" y="4072496"/>
            <a:ext cx="3924000" cy="163121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Opened an account to build up a relationship with the bank for when she is no longer employed and will not have access to her employer SACCO</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Deposits funds from Till number into her bank account </a:t>
            </a:r>
            <a:r>
              <a:rPr kumimoji="0" lang="en-US" sz="1000" b="0" i="1" u="none" strike="noStrike" kern="1200" cap="none" spc="0" normalizeH="0" baseline="0" noProof="0" dirty="0">
                <a:ln>
                  <a:noFill/>
                </a:ln>
                <a:solidFill>
                  <a:prstClr val="black"/>
                </a:solidFill>
                <a:effectLst/>
                <a:uLnTx/>
                <a:uFillTx/>
                <a:latin typeface="Open Sans"/>
                <a:ea typeface="+mn-ea"/>
                <a:cs typeface="+mn-cs"/>
              </a:rPr>
              <a:t>“the more they see me save with them the more they will give me loans when I want”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Pays her employees from her account into their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Mpesa</a:t>
            </a:r>
            <a:r>
              <a:rPr kumimoji="0" lang="en-US" sz="1000" b="0" i="0" u="none" strike="noStrike" kern="1200" cap="none" spc="0" normalizeH="0" baseline="0" noProof="0" dirty="0">
                <a:ln>
                  <a:noFill/>
                </a:ln>
                <a:solidFill>
                  <a:prstClr val="black"/>
                </a:solidFill>
                <a:effectLst/>
                <a:uLnTx/>
                <a:uFillTx/>
                <a:latin typeface="Open Sans"/>
                <a:ea typeface="+mn-ea"/>
                <a:cs typeface="+mn-cs"/>
              </a:rPr>
              <a:t> wallets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Took a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US" sz="1000" b="0" i="0" u="none" strike="noStrike" kern="1200" cap="none" spc="0" normalizeH="0" baseline="0" noProof="0" dirty="0">
                <a:ln>
                  <a:noFill/>
                </a:ln>
                <a:solidFill>
                  <a:prstClr val="black"/>
                </a:solidFill>
                <a:effectLst/>
                <a:uLnTx/>
                <a:uFillTx/>
                <a:latin typeface="Open Sans"/>
                <a:ea typeface="+mn-ea"/>
                <a:cs typeface="+mn-cs"/>
              </a:rPr>
              <a:t> 300K loan in 2016 for her business and to start building a credit history with the bank</a:t>
            </a:r>
          </a:p>
        </p:txBody>
      </p:sp>
      <p:sp>
        <p:nvSpPr>
          <p:cNvPr id="62" name="TextBox 61">
            <a:extLst>
              <a:ext uri="{FF2B5EF4-FFF2-40B4-BE49-F238E27FC236}">
                <a16:creationId xmlns:a16="http://schemas.microsoft.com/office/drawing/2014/main" xmlns="" id="{5EC965C5-618D-421E-9F98-3DAFC8AD1C67}"/>
              </a:ext>
            </a:extLst>
          </p:cNvPr>
          <p:cNvSpPr txBox="1"/>
          <p:nvPr/>
        </p:nvSpPr>
        <p:spPr>
          <a:xfrm>
            <a:off x="4250308" y="5824317"/>
            <a:ext cx="3674492" cy="707886"/>
          </a:xfrm>
          <a:prstGeom prst="rect">
            <a:avLst/>
          </a:prstGeom>
          <a:noFill/>
        </p:spPr>
        <p:txBody>
          <a:bodyPr wrap="square">
            <a:spAutoFit/>
          </a:bodyPr>
          <a:lstStyle>
            <a:defPPr>
              <a:defRPr lang="en-US"/>
            </a:defPPr>
            <a:lvl1pPr marR="0" lvl="0" indent="0" fontAlgn="auto">
              <a:lnSpc>
                <a:spcPct val="100000"/>
              </a:lnSpc>
              <a:spcBef>
                <a:spcPts val="0"/>
              </a:spcBef>
              <a:spcAft>
                <a:spcPts val="400"/>
              </a:spcAft>
              <a:buClrTx/>
              <a:buSzTx/>
              <a:buFontTx/>
              <a:buNone/>
              <a:tabLst/>
              <a:defRPr kumimoji="0" sz="1000" i="1" u="none" strike="noStrike" cap="none" spc="0" normalizeH="0" baseline="0">
                <a:ln>
                  <a:noFill/>
                </a:ln>
                <a:solidFill>
                  <a:schemeClr val="accent1"/>
                </a:solidFill>
                <a:effectLst/>
                <a:uLnTx/>
                <a:uFillTx/>
                <a:latin typeface="Open Sans"/>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ZA" sz="1000" b="0" i="1" u="none" strike="noStrike" kern="1200" cap="none" spc="0" normalizeH="0" baseline="0" noProof="0" dirty="0">
                <a:ln>
                  <a:noFill/>
                </a:ln>
                <a:solidFill>
                  <a:srgbClr val="001E28">
                    <a:lumMod val="90000"/>
                    <a:lumOff val="10000"/>
                  </a:srgbClr>
                </a:solidFill>
                <a:effectLst/>
                <a:uLnTx/>
                <a:uFillTx/>
                <a:latin typeface="Open Sans"/>
                <a:ea typeface="+mn-ea"/>
                <a:cs typeface="+mn-cs"/>
              </a:rPr>
              <a:t>When I apply for a loan, they come here to see which street we are located; they also want to see the current business license, and they want to see what I have in the business that can cover for the loan payment in case I default</a:t>
            </a:r>
          </a:p>
        </p:txBody>
      </p:sp>
      <p:sp>
        <p:nvSpPr>
          <p:cNvPr id="64" name="TextBox 63">
            <a:extLst>
              <a:ext uri="{FF2B5EF4-FFF2-40B4-BE49-F238E27FC236}">
                <a16:creationId xmlns:a16="http://schemas.microsoft.com/office/drawing/2014/main" xmlns="" id="{CC878C8E-BC8E-4EB2-8C3C-0FBCC2288C35}"/>
              </a:ext>
            </a:extLst>
          </p:cNvPr>
          <p:cNvSpPr txBox="1"/>
          <p:nvPr/>
        </p:nvSpPr>
        <p:spPr>
          <a:xfrm>
            <a:off x="8568071" y="2268322"/>
            <a:ext cx="3483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err="1">
                <a:ln>
                  <a:noFill/>
                </a:ln>
                <a:solidFill>
                  <a:srgbClr val="001E28">
                    <a:lumMod val="90000"/>
                    <a:lumOff val="10000"/>
                  </a:srgbClr>
                </a:solidFill>
                <a:effectLst/>
                <a:uLnTx/>
                <a:uFillTx/>
                <a:latin typeface="Open Sans"/>
                <a:ea typeface="+mn-ea"/>
                <a:cs typeface="+mn-cs"/>
              </a:rPr>
              <a:t>Mpesa</a:t>
            </a:r>
            <a:endPar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endParaRPr>
          </a:p>
        </p:txBody>
      </p:sp>
      <p:sp>
        <p:nvSpPr>
          <p:cNvPr id="65" name="TextBox 64">
            <a:extLst>
              <a:ext uri="{FF2B5EF4-FFF2-40B4-BE49-F238E27FC236}">
                <a16:creationId xmlns:a16="http://schemas.microsoft.com/office/drawing/2014/main" xmlns="" id="{A8364C02-90F9-4732-9037-B57D52BD6F0E}"/>
              </a:ext>
            </a:extLst>
          </p:cNvPr>
          <p:cNvSpPr txBox="1"/>
          <p:nvPr/>
        </p:nvSpPr>
        <p:spPr>
          <a:xfrm>
            <a:off x="8568070" y="2553268"/>
            <a:ext cx="3492000" cy="116955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Has a Till number for her business and a personal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Mpesa</a:t>
            </a:r>
            <a:r>
              <a:rPr kumimoji="0" lang="en-US" sz="1000" b="0" i="0" u="none" strike="noStrike" kern="1200" cap="none" spc="0" normalizeH="0" baseline="0" noProof="0" dirty="0">
                <a:ln>
                  <a:noFill/>
                </a:ln>
                <a:solidFill>
                  <a:prstClr val="black"/>
                </a:solidFill>
                <a:effectLst/>
                <a:uLnTx/>
                <a:uFillTx/>
                <a:latin typeface="Open Sans"/>
                <a:ea typeface="+mn-ea"/>
                <a:cs typeface="+mn-cs"/>
              </a:rPr>
              <a:t> account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Encourages customers to pay via Till Number</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All funds from Till number are deposited into Cooperative bank account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All day-to-day transactions done via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Mpesa</a:t>
            </a:r>
            <a:r>
              <a:rPr kumimoji="0" lang="en-US" sz="1000" b="0" i="0" u="none" strike="noStrike" kern="1200" cap="none" spc="0" normalizeH="0" baseline="0" noProof="0" dirty="0">
                <a:ln>
                  <a:noFill/>
                </a:ln>
                <a:solidFill>
                  <a:prstClr val="black"/>
                </a:solidFill>
                <a:effectLst/>
                <a:uLnTx/>
                <a:uFillTx/>
                <a:latin typeface="Open Sans"/>
                <a:ea typeface="+mn-ea"/>
                <a:cs typeface="+mn-cs"/>
              </a:rPr>
              <a:t> </a:t>
            </a:r>
          </a:p>
        </p:txBody>
      </p:sp>
      <p:sp>
        <p:nvSpPr>
          <p:cNvPr id="83" name="TextBox 82">
            <a:extLst>
              <a:ext uri="{FF2B5EF4-FFF2-40B4-BE49-F238E27FC236}">
                <a16:creationId xmlns:a16="http://schemas.microsoft.com/office/drawing/2014/main" xmlns="" id="{E05AFEE1-B7DA-4685-B390-BFBECEEAFBC1}"/>
              </a:ext>
            </a:extLst>
          </p:cNvPr>
          <p:cNvSpPr txBox="1"/>
          <p:nvPr/>
        </p:nvSpPr>
        <p:spPr>
          <a:xfrm>
            <a:off x="8827184" y="3895725"/>
            <a:ext cx="2916000" cy="553998"/>
          </a:xfrm>
          <a:prstGeom prst="rect">
            <a:avLst/>
          </a:prstGeom>
          <a:noFill/>
        </p:spPr>
        <p:txBody>
          <a:bodyPr wrap="square">
            <a:spAutoFit/>
          </a:bodyPr>
          <a:lstStyle>
            <a:defPPr>
              <a:defRPr lang="en-US"/>
            </a:defPPr>
            <a:lvl1pPr marR="0" lvl="0" indent="0" fontAlgn="auto">
              <a:lnSpc>
                <a:spcPct val="100000"/>
              </a:lnSpc>
              <a:spcBef>
                <a:spcPts val="0"/>
              </a:spcBef>
              <a:spcAft>
                <a:spcPts val="400"/>
              </a:spcAft>
              <a:buClrTx/>
              <a:buSzTx/>
              <a:buFontTx/>
              <a:buNone/>
              <a:tabLst/>
              <a:defRPr kumimoji="0" sz="1000" i="1" u="none" strike="noStrike" cap="none" spc="0" normalizeH="0" baseline="0">
                <a:ln>
                  <a:noFill/>
                </a:ln>
                <a:solidFill>
                  <a:schemeClr val="accent4">
                    <a:lumMod val="90000"/>
                    <a:lumOff val="10000"/>
                  </a:schemeClr>
                </a:solidFill>
                <a:effectLst/>
                <a:uLnTx/>
                <a:uFillTx/>
                <a:latin typeface="Open Sans"/>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00" b="0" i="1" u="none" strike="noStrike" kern="1200" cap="none" spc="0" normalizeH="0" baseline="0" noProof="0" dirty="0">
                <a:ln>
                  <a:noFill/>
                </a:ln>
                <a:solidFill>
                  <a:srgbClr val="001E28">
                    <a:lumMod val="90000"/>
                    <a:lumOff val="10000"/>
                  </a:srgbClr>
                </a:solidFill>
                <a:effectLst/>
                <a:uLnTx/>
                <a:uFillTx/>
                <a:latin typeface="Open Sans"/>
                <a:ea typeface="+mn-ea"/>
                <a:cs typeface="+mn-cs"/>
              </a:rPr>
              <a:t>It has been a very long time since I went into the banking hall to transact over the counter or even the ATM, I do all transactions over the phone</a:t>
            </a:r>
          </a:p>
        </p:txBody>
      </p:sp>
      <p:sp>
        <p:nvSpPr>
          <p:cNvPr id="92" name="Oval 91">
            <a:extLst>
              <a:ext uri="{FF2B5EF4-FFF2-40B4-BE49-F238E27FC236}">
                <a16:creationId xmlns:a16="http://schemas.microsoft.com/office/drawing/2014/main" xmlns="" id="{C22D3B59-84B2-4241-ACF6-66BDE7AA6782}"/>
              </a:ext>
            </a:extLst>
          </p:cNvPr>
          <p:cNvSpPr/>
          <p:nvPr/>
        </p:nvSpPr>
        <p:spPr>
          <a:xfrm>
            <a:off x="8305302" y="2313978"/>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Open Sans"/>
              <a:ea typeface="+mn-ea"/>
              <a:cs typeface="+mn-cs"/>
            </a:endParaRPr>
          </a:p>
        </p:txBody>
      </p:sp>
      <p:sp>
        <p:nvSpPr>
          <p:cNvPr id="95" name="TextBox 94">
            <a:extLst>
              <a:ext uri="{FF2B5EF4-FFF2-40B4-BE49-F238E27FC236}">
                <a16:creationId xmlns:a16="http://schemas.microsoft.com/office/drawing/2014/main" xmlns="" id="{57DB6B9B-2453-410E-9853-7F787FDA8291}"/>
              </a:ext>
            </a:extLst>
          </p:cNvPr>
          <p:cNvSpPr txBox="1"/>
          <p:nvPr/>
        </p:nvSpPr>
        <p:spPr>
          <a:xfrm>
            <a:off x="8568071" y="4561984"/>
            <a:ext cx="3483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Mobile loans</a:t>
            </a:r>
          </a:p>
        </p:txBody>
      </p:sp>
      <p:sp>
        <p:nvSpPr>
          <p:cNvPr id="97" name="TextBox 96">
            <a:extLst>
              <a:ext uri="{FF2B5EF4-FFF2-40B4-BE49-F238E27FC236}">
                <a16:creationId xmlns:a16="http://schemas.microsoft.com/office/drawing/2014/main" xmlns="" id="{B050FAE9-4C11-43ED-8B6E-95BF4DB0358F}"/>
              </a:ext>
            </a:extLst>
          </p:cNvPr>
          <p:cNvSpPr txBox="1"/>
          <p:nvPr/>
        </p:nvSpPr>
        <p:spPr>
          <a:xfrm>
            <a:off x="8568070" y="4838983"/>
            <a:ext cx="3492000" cy="75918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Christine has used multiple mobile loans from different providers (Branch, Tala, </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Zenka</a:t>
            </a:r>
            <a:r>
              <a:rPr kumimoji="0" lang="en-US" sz="1000" b="0" i="0" u="none" strike="noStrike" kern="1200" cap="none" spc="0" normalizeH="0" baseline="0" noProof="0" dirty="0">
                <a:ln>
                  <a:noFill/>
                </a:ln>
                <a:solidFill>
                  <a:prstClr val="black"/>
                </a:solidFill>
                <a:effectLst/>
                <a:uLnTx/>
                <a:uFillTx/>
                <a:latin typeface="Open Sans"/>
                <a:ea typeface="+mn-ea"/>
                <a:cs typeface="+mn-cs"/>
              </a:rPr>
              <a:t>, M-</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Shwari</a:t>
            </a:r>
            <a:r>
              <a:rPr kumimoji="0" lang="en-US" sz="1000" b="0" i="0" u="none" strike="noStrike" kern="1200" cap="none" spc="0" normalizeH="0" baseline="0" noProof="0" dirty="0">
                <a:ln>
                  <a:noFill/>
                </a:ln>
                <a:solidFill>
                  <a:prstClr val="black"/>
                </a:solidFill>
                <a:effectLst/>
                <a:uLnTx/>
                <a:uFillTx/>
                <a:latin typeface="Open Sans"/>
                <a:ea typeface="+mn-ea"/>
                <a:cs typeface="+mn-cs"/>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Open Sans"/>
                <a:ea typeface="+mn-ea"/>
                <a:cs typeface="+mn-cs"/>
              </a:rPr>
              <a:t>She u</a:t>
            </a:r>
            <a:r>
              <a:rPr kumimoji="0" lang="en-US" sz="1000" b="0" i="0" u="none" strike="noStrike" kern="1200" cap="none" spc="0" normalizeH="0" baseline="0" noProof="0" dirty="0" err="1">
                <a:ln>
                  <a:noFill/>
                </a:ln>
                <a:solidFill>
                  <a:prstClr val="black"/>
                </a:solidFill>
                <a:effectLst/>
                <a:uLnTx/>
                <a:uFillTx/>
                <a:latin typeface="Open Sans"/>
                <a:ea typeface="+mn-ea"/>
                <a:cs typeface="+mn-cs"/>
              </a:rPr>
              <a:t>ses</a:t>
            </a:r>
            <a:r>
              <a:rPr kumimoji="0" lang="en-US" sz="1000" b="0" i="0" u="none" strike="noStrike" kern="1200" cap="none" spc="0" normalizeH="0" baseline="0" noProof="0" dirty="0">
                <a:ln>
                  <a:noFill/>
                </a:ln>
                <a:solidFill>
                  <a:prstClr val="black"/>
                </a:solidFill>
                <a:effectLst/>
                <a:uLnTx/>
                <a:uFillTx/>
                <a:latin typeface="Open Sans"/>
                <a:ea typeface="+mn-ea"/>
                <a:cs typeface="+mn-cs"/>
              </a:rPr>
              <a:t> these for emergencies and personal payments, but never for her business</a:t>
            </a:r>
          </a:p>
        </p:txBody>
      </p:sp>
      <p:sp>
        <p:nvSpPr>
          <p:cNvPr id="99" name="Star: 5 Points 98">
            <a:extLst>
              <a:ext uri="{FF2B5EF4-FFF2-40B4-BE49-F238E27FC236}">
                <a16:creationId xmlns:a16="http://schemas.microsoft.com/office/drawing/2014/main" xmlns="" id="{3A962EC2-5066-4DD6-ADB5-5709DFD27069}"/>
              </a:ext>
            </a:extLst>
          </p:cNvPr>
          <p:cNvSpPr/>
          <p:nvPr/>
        </p:nvSpPr>
        <p:spPr>
          <a:xfrm>
            <a:off x="8305302" y="4579732"/>
            <a:ext cx="269745" cy="269745"/>
          </a:xfrm>
          <a:prstGeom prst="star5">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100" name="TextBox 99">
            <a:extLst>
              <a:ext uri="{FF2B5EF4-FFF2-40B4-BE49-F238E27FC236}">
                <a16:creationId xmlns:a16="http://schemas.microsoft.com/office/drawing/2014/main" xmlns="" id="{4FFC2ECF-D9CC-4FFC-B314-71B564FF2B9A}"/>
              </a:ext>
            </a:extLst>
          </p:cNvPr>
          <p:cNvSpPr txBox="1"/>
          <p:nvPr/>
        </p:nvSpPr>
        <p:spPr>
          <a:xfrm>
            <a:off x="8836709" y="5699004"/>
            <a:ext cx="2916000" cy="861774"/>
          </a:xfrm>
          <a:prstGeom prst="rect">
            <a:avLst/>
          </a:prstGeom>
          <a:noFill/>
        </p:spPr>
        <p:txBody>
          <a:bodyPr wrap="square">
            <a:spAutoFit/>
          </a:bodyPr>
          <a:lstStyle>
            <a:defPPr>
              <a:defRPr lang="en-US"/>
            </a:defPPr>
            <a:lvl1pPr marR="0" lvl="0" indent="0" fontAlgn="auto">
              <a:lnSpc>
                <a:spcPct val="100000"/>
              </a:lnSpc>
              <a:spcBef>
                <a:spcPts val="0"/>
              </a:spcBef>
              <a:spcAft>
                <a:spcPts val="400"/>
              </a:spcAft>
              <a:buClrTx/>
              <a:buSzTx/>
              <a:buFontTx/>
              <a:buNone/>
              <a:tabLst/>
              <a:defRPr kumimoji="0" sz="1000" i="1" u="none" strike="noStrike" cap="none" spc="0" normalizeH="0" baseline="0">
                <a:ln>
                  <a:noFill/>
                </a:ln>
                <a:solidFill>
                  <a:schemeClr val="accent4">
                    <a:lumMod val="90000"/>
                    <a:lumOff val="10000"/>
                  </a:schemeClr>
                </a:solidFill>
                <a:effectLst/>
                <a:uLnTx/>
                <a:uFillTx/>
                <a:latin typeface="Open Sans"/>
              </a:defRPr>
            </a:lvl1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00" b="0" i="1" u="none" strike="noStrike" kern="1200" cap="none" spc="0" normalizeH="0" baseline="0" noProof="0" dirty="0">
                <a:ln>
                  <a:noFill/>
                </a:ln>
                <a:solidFill>
                  <a:srgbClr val="001E28">
                    <a:lumMod val="90000"/>
                    <a:lumOff val="10000"/>
                  </a:srgbClr>
                </a:solidFill>
                <a:effectLst/>
                <a:uLnTx/>
                <a:uFillTx/>
                <a:latin typeface="Open Sans"/>
                <a:ea typeface="+mn-ea"/>
                <a:cs typeface="+mn-cs"/>
              </a:rPr>
              <a:t>Most of the time I use the mobile loan apps for emergencies, my mother would call me and say she wants to buy a cow or something personal, so I borrow from the apps for other purposes not for the business</a:t>
            </a:r>
            <a:endParaRPr kumimoji="0" lang="en-ZA" sz="1000" b="0" i="1" u="none" strike="noStrike" kern="1200" cap="none" spc="0" normalizeH="0" baseline="0" noProof="0" dirty="0">
              <a:ln>
                <a:noFill/>
              </a:ln>
              <a:solidFill>
                <a:srgbClr val="001E28">
                  <a:lumMod val="90000"/>
                  <a:lumOff val="10000"/>
                </a:srgbClr>
              </a:solidFill>
              <a:effectLst/>
              <a:uLnTx/>
              <a:uFillTx/>
              <a:latin typeface="Open Sans"/>
              <a:ea typeface="+mn-ea"/>
              <a:cs typeface="+mn-cs"/>
            </a:endParaRPr>
          </a:p>
        </p:txBody>
      </p:sp>
    </p:spTree>
    <p:extLst>
      <p:ext uri="{BB962C8B-B14F-4D97-AF65-F5344CB8AC3E}">
        <p14:creationId xmlns:p14="http://schemas.microsoft.com/office/powerpoint/2010/main" val="158202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peech Bubble: Rectangle with Corners Rounded 93">
            <a:extLst>
              <a:ext uri="{FF2B5EF4-FFF2-40B4-BE49-F238E27FC236}">
                <a16:creationId xmlns:a16="http://schemas.microsoft.com/office/drawing/2014/main" xmlns="" id="{C13B9734-9944-487B-AB18-D798A8307DFB}"/>
              </a:ext>
            </a:extLst>
          </p:cNvPr>
          <p:cNvSpPr/>
          <p:nvPr/>
        </p:nvSpPr>
        <p:spPr>
          <a:xfrm>
            <a:off x="344896" y="5759160"/>
            <a:ext cx="2960747" cy="763020"/>
          </a:xfrm>
          <a:prstGeom prst="wedgeRoundRectCallout">
            <a:avLst>
              <a:gd name="adj1" fmla="val -7642"/>
              <a:gd name="adj2" fmla="val -68574"/>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1" name="Rectangle 70">
            <a:extLst>
              <a:ext uri="{FF2B5EF4-FFF2-40B4-BE49-F238E27FC236}">
                <a16:creationId xmlns:a16="http://schemas.microsoft.com/office/drawing/2014/main" xmlns="" id="{06D38AD6-FF39-4860-B801-FCF198C45B8B}"/>
              </a:ext>
            </a:extLst>
          </p:cNvPr>
          <p:cNvSpPr/>
          <p:nvPr/>
        </p:nvSpPr>
        <p:spPr>
          <a:xfrm>
            <a:off x="1" y="0"/>
            <a:ext cx="8810624" cy="3960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6" name="Picture 5">
            <a:extLst>
              <a:ext uri="{FF2B5EF4-FFF2-40B4-BE49-F238E27FC236}">
                <a16:creationId xmlns:a16="http://schemas.microsoft.com/office/drawing/2014/main" xmlns="" id="{CAF859D8-5EDC-4D57-BAA7-51E2B93A015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4631" y="444625"/>
            <a:ext cx="1264511" cy="1294182"/>
          </a:xfrm>
          <a:prstGeom prst="rect">
            <a:avLst/>
          </a:prstGeom>
        </p:spPr>
      </p:pic>
      <p:sp>
        <p:nvSpPr>
          <p:cNvPr id="7" name="TextBox 6">
            <a:extLst>
              <a:ext uri="{FF2B5EF4-FFF2-40B4-BE49-F238E27FC236}">
                <a16:creationId xmlns:a16="http://schemas.microsoft.com/office/drawing/2014/main" xmlns="" id="{CFCFBDBB-1913-4FC7-BE55-A1AD149AD81A}"/>
              </a:ext>
            </a:extLst>
          </p:cNvPr>
          <p:cNvSpPr txBox="1"/>
          <p:nvPr/>
        </p:nvSpPr>
        <p:spPr>
          <a:xfrm>
            <a:off x="1491891" y="761648"/>
            <a:ext cx="76997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Open Sans"/>
                <a:ea typeface="+mn-ea"/>
                <a:cs typeface="+mn-cs"/>
              </a:rPr>
              <a:t>Agnes owns a metal fabrication business in Nairobi. She operates out of a temporary structure on an open piece of land. She does not pay any money to the County, but did recently register her business name in response to a small tender. She makes use of both formal and informal financial products and services, and has used several bank loans to grow her business. </a:t>
            </a:r>
          </a:p>
        </p:txBody>
      </p:sp>
      <p:sp>
        <p:nvSpPr>
          <p:cNvPr id="33" name="Oval 32">
            <a:extLst>
              <a:ext uri="{FF2B5EF4-FFF2-40B4-BE49-F238E27FC236}">
                <a16:creationId xmlns:a16="http://schemas.microsoft.com/office/drawing/2014/main" xmlns="" id="{8D56F080-50FA-4E6F-BBD2-F470185E2040}"/>
              </a:ext>
            </a:extLst>
          </p:cNvPr>
          <p:cNvSpPr/>
          <p:nvPr/>
        </p:nvSpPr>
        <p:spPr>
          <a:xfrm>
            <a:off x="280181" y="2311421"/>
            <a:ext cx="188925" cy="1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xmlns="" id="{2747633F-9FB7-4BB5-A33A-F9BE76F365AB}"/>
              </a:ext>
            </a:extLst>
          </p:cNvPr>
          <p:cNvSpPr txBox="1"/>
          <p:nvPr/>
        </p:nvSpPr>
        <p:spPr>
          <a:xfrm>
            <a:off x="524846" y="2268322"/>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Family</a:t>
            </a:r>
          </a:p>
        </p:txBody>
      </p:sp>
      <p:sp>
        <p:nvSpPr>
          <p:cNvPr id="35" name="TextBox 34">
            <a:extLst>
              <a:ext uri="{FF2B5EF4-FFF2-40B4-BE49-F238E27FC236}">
                <a16:creationId xmlns:a16="http://schemas.microsoft.com/office/drawing/2014/main" xmlns="" id="{16243F1E-C285-4646-96C8-3072F9209E9D}"/>
              </a:ext>
            </a:extLst>
          </p:cNvPr>
          <p:cNvSpPr txBox="1"/>
          <p:nvPr/>
        </p:nvSpPr>
        <p:spPr>
          <a:xfrm>
            <a:off x="504128" y="2490893"/>
            <a:ext cx="2923528" cy="178510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Her husband supports her business both by assisting her with her record keeping and by providing finance when needed</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He supplied her with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50k for start-up capital</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In 2017 her husband took a loan from his employer on her behalf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Agnes’s sister also helps her out if she does not have money to pay back one of her loans </a:t>
            </a:r>
          </a:p>
        </p:txBody>
      </p:sp>
      <p:sp>
        <p:nvSpPr>
          <p:cNvPr id="36" name="Oval 35">
            <a:extLst>
              <a:ext uri="{FF2B5EF4-FFF2-40B4-BE49-F238E27FC236}">
                <a16:creationId xmlns:a16="http://schemas.microsoft.com/office/drawing/2014/main" xmlns="" id="{F402CBF8-D0A1-4FFC-871B-859820F9F4B8}"/>
              </a:ext>
            </a:extLst>
          </p:cNvPr>
          <p:cNvSpPr/>
          <p:nvPr/>
        </p:nvSpPr>
        <p:spPr>
          <a:xfrm>
            <a:off x="3555382" y="2311421"/>
            <a:ext cx="188925" cy="1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xmlns="" id="{B6A2E7F5-2915-4E7B-9774-574F9D726EFC}"/>
              </a:ext>
            </a:extLst>
          </p:cNvPr>
          <p:cNvSpPr txBox="1"/>
          <p:nvPr/>
        </p:nvSpPr>
        <p:spPr>
          <a:xfrm>
            <a:off x="3749830" y="2268322"/>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Merry-go-round</a:t>
            </a:r>
          </a:p>
        </p:txBody>
      </p:sp>
      <p:sp>
        <p:nvSpPr>
          <p:cNvPr id="38" name="TextBox 37">
            <a:extLst>
              <a:ext uri="{FF2B5EF4-FFF2-40B4-BE49-F238E27FC236}">
                <a16:creationId xmlns:a16="http://schemas.microsoft.com/office/drawing/2014/main" xmlns="" id="{310180F0-AB25-485F-8C1F-585110D69EAB}"/>
              </a:ext>
            </a:extLst>
          </p:cNvPr>
          <p:cNvSpPr txBox="1"/>
          <p:nvPr/>
        </p:nvSpPr>
        <p:spPr>
          <a:xfrm>
            <a:off x="3749830" y="2530293"/>
            <a:ext cx="2974033" cy="232371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is a member of various groups – a daily, weekly, monthly and annual contribution group</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contributes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Shs</a:t>
            </a:r>
            <a:r>
              <a:rPr kumimoji="0" lang="en-ZA" sz="1000" b="0" i="0" u="none" strike="noStrike" kern="1200" cap="none" spc="0" normalizeH="0" baseline="0" noProof="0" dirty="0">
                <a:ln>
                  <a:noFill/>
                </a:ln>
                <a:solidFill>
                  <a:prstClr val="black"/>
                </a:solidFill>
                <a:effectLst/>
                <a:uLnTx/>
                <a:uFillTx/>
                <a:latin typeface="Open Sans"/>
                <a:ea typeface="+mn-ea"/>
                <a:cs typeface="+mn-cs"/>
              </a:rPr>
              <a:t> 100 to the daily group and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2000 to the weekly group; she does not specify how much she contributes to the other groups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Some of these groups are specifically with other business owners</a:t>
            </a:r>
            <a:endParaRPr kumimoji="0" lang="en-ZA" sz="1000" b="0" i="1" u="none" strike="noStrike" kern="1200" cap="none" spc="0" normalizeH="0" baseline="0" noProof="0" dirty="0">
              <a:ln>
                <a:noFill/>
              </a:ln>
              <a:solidFill>
                <a:prstClr val="black"/>
              </a:solidFill>
              <a:effectLst/>
              <a:uLnTx/>
              <a:uFillTx/>
              <a:latin typeface="Open Sans"/>
              <a:ea typeface="+mn-ea"/>
              <a:cs typeface="+mn-cs"/>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generally reinvests the money she receives back into the business. On one occasion she received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30k which she used to “boost” the business</a:t>
            </a:r>
          </a:p>
        </p:txBody>
      </p:sp>
      <p:sp>
        <p:nvSpPr>
          <p:cNvPr id="40" name="Oval 39">
            <a:extLst>
              <a:ext uri="{FF2B5EF4-FFF2-40B4-BE49-F238E27FC236}">
                <a16:creationId xmlns:a16="http://schemas.microsoft.com/office/drawing/2014/main" xmlns="" id="{EA1A37B0-017A-4442-9616-1115585F3271}"/>
              </a:ext>
            </a:extLst>
          </p:cNvPr>
          <p:cNvSpPr/>
          <p:nvPr/>
        </p:nvSpPr>
        <p:spPr>
          <a:xfrm>
            <a:off x="277984" y="4424195"/>
            <a:ext cx="188925" cy="1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xmlns="" id="{2C56705F-2339-4BD3-B184-DF87BBAB3716}"/>
              </a:ext>
            </a:extLst>
          </p:cNvPr>
          <p:cNvSpPr txBox="1"/>
          <p:nvPr/>
        </p:nvSpPr>
        <p:spPr>
          <a:xfrm>
            <a:off x="524846" y="4381096"/>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Colleagues / friends</a:t>
            </a:r>
          </a:p>
        </p:txBody>
      </p:sp>
      <p:sp>
        <p:nvSpPr>
          <p:cNvPr id="42" name="TextBox 41">
            <a:extLst>
              <a:ext uri="{FF2B5EF4-FFF2-40B4-BE49-F238E27FC236}">
                <a16:creationId xmlns:a16="http://schemas.microsoft.com/office/drawing/2014/main" xmlns="" id="{12B9E15D-EB38-4D9F-ADB7-F756E4743A75}"/>
              </a:ext>
            </a:extLst>
          </p:cNvPr>
          <p:cNvSpPr txBox="1"/>
          <p:nvPr/>
        </p:nvSpPr>
        <p:spPr>
          <a:xfrm>
            <a:off x="524846" y="4728280"/>
            <a:ext cx="2870056" cy="91307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has two colleagues or “friends” as she refers to them that she borrows small amounts from</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O</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ccasionally</a:t>
            </a:r>
            <a:r>
              <a:rPr kumimoji="0" lang="en-ZA" sz="1000" b="0" i="0" u="none" strike="noStrike" kern="1200" cap="none" spc="0" normalizeH="0" baseline="0" noProof="0" dirty="0">
                <a:ln>
                  <a:noFill/>
                </a:ln>
                <a:solidFill>
                  <a:prstClr val="black"/>
                </a:solidFill>
                <a:effectLst/>
                <a:uLnTx/>
                <a:uFillTx/>
                <a:latin typeface="Open Sans"/>
                <a:ea typeface="+mn-ea"/>
                <a:cs typeface="+mn-cs"/>
              </a:rPr>
              <a:t> she will also lend money to them</a:t>
            </a:r>
          </a:p>
        </p:txBody>
      </p:sp>
      <p:sp>
        <p:nvSpPr>
          <p:cNvPr id="46" name="Oval 45">
            <a:extLst>
              <a:ext uri="{FF2B5EF4-FFF2-40B4-BE49-F238E27FC236}">
                <a16:creationId xmlns:a16="http://schemas.microsoft.com/office/drawing/2014/main" xmlns="" id="{60B9ED88-D600-41C4-B245-0549AE75A4DA}"/>
              </a:ext>
            </a:extLst>
          </p:cNvPr>
          <p:cNvSpPr/>
          <p:nvPr/>
        </p:nvSpPr>
        <p:spPr>
          <a:xfrm>
            <a:off x="3659359" y="4961899"/>
            <a:ext cx="188925" cy="19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7" name="TextBox 46">
            <a:extLst>
              <a:ext uri="{FF2B5EF4-FFF2-40B4-BE49-F238E27FC236}">
                <a16:creationId xmlns:a16="http://schemas.microsoft.com/office/drawing/2014/main" xmlns="" id="{21224320-1AAB-44FD-A5A6-A0B065088FE7}"/>
              </a:ext>
            </a:extLst>
          </p:cNvPr>
          <p:cNvSpPr txBox="1"/>
          <p:nvPr/>
        </p:nvSpPr>
        <p:spPr>
          <a:xfrm>
            <a:off x="3853807" y="4918800"/>
            <a:ext cx="24669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8B0E3A"/>
                </a:solidFill>
                <a:effectLst/>
                <a:uLnTx/>
                <a:uFillTx/>
                <a:latin typeface="Open Sans"/>
                <a:ea typeface="+mn-ea"/>
                <a:cs typeface="+mn-cs"/>
              </a:rPr>
              <a:t>Welfare</a:t>
            </a:r>
          </a:p>
        </p:txBody>
      </p:sp>
      <p:sp>
        <p:nvSpPr>
          <p:cNvPr id="49" name="TextBox 48">
            <a:extLst>
              <a:ext uri="{FF2B5EF4-FFF2-40B4-BE49-F238E27FC236}">
                <a16:creationId xmlns:a16="http://schemas.microsoft.com/office/drawing/2014/main" xmlns="" id="{8976B7F1-F321-4D82-B04C-217CDA325024}"/>
              </a:ext>
            </a:extLst>
          </p:cNvPr>
          <p:cNvSpPr txBox="1"/>
          <p:nvPr/>
        </p:nvSpPr>
        <p:spPr>
          <a:xfrm>
            <a:off x="3853807" y="5172954"/>
            <a:ext cx="2870056" cy="93871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is a member of the Jua-Kali Welfare group which supports members in case of sickness or death of a family member</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has received support from this group on three occasions</a:t>
            </a:r>
          </a:p>
        </p:txBody>
      </p:sp>
      <p:sp>
        <p:nvSpPr>
          <p:cNvPr id="66" name="Rectangle 65">
            <a:extLst>
              <a:ext uri="{FF2B5EF4-FFF2-40B4-BE49-F238E27FC236}">
                <a16:creationId xmlns:a16="http://schemas.microsoft.com/office/drawing/2014/main" xmlns="" id="{EF5B8AB0-DCCF-4A67-89F0-CC4D468E091A}"/>
              </a:ext>
            </a:extLst>
          </p:cNvPr>
          <p:cNvSpPr/>
          <p:nvPr/>
        </p:nvSpPr>
        <p:spPr>
          <a:xfrm>
            <a:off x="129507" y="2190276"/>
            <a:ext cx="6594356" cy="45153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7" name="Rectangle 66">
            <a:extLst>
              <a:ext uri="{FF2B5EF4-FFF2-40B4-BE49-F238E27FC236}">
                <a16:creationId xmlns:a16="http://schemas.microsoft.com/office/drawing/2014/main" xmlns="" id="{9928488D-8D66-471C-9D2E-39008B52DA3F}"/>
              </a:ext>
            </a:extLst>
          </p:cNvPr>
          <p:cNvSpPr/>
          <p:nvPr/>
        </p:nvSpPr>
        <p:spPr>
          <a:xfrm>
            <a:off x="6830871" y="2190276"/>
            <a:ext cx="5231622" cy="4515324"/>
          </a:xfrm>
          <a:prstGeom prst="rect">
            <a:avLst/>
          </a:prstGeom>
          <a:no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8" name="Oval 67">
            <a:extLst>
              <a:ext uri="{FF2B5EF4-FFF2-40B4-BE49-F238E27FC236}">
                <a16:creationId xmlns:a16="http://schemas.microsoft.com/office/drawing/2014/main" xmlns="" id="{CC02DEB4-C352-4552-9B5F-B23510C054FC}"/>
              </a:ext>
            </a:extLst>
          </p:cNvPr>
          <p:cNvSpPr/>
          <p:nvPr/>
        </p:nvSpPr>
        <p:spPr>
          <a:xfrm>
            <a:off x="6974814" y="2324487"/>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9" name="TextBox 68">
            <a:extLst>
              <a:ext uri="{FF2B5EF4-FFF2-40B4-BE49-F238E27FC236}">
                <a16:creationId xmlns:a16="http://schemas.microsoft.com/office/drawing/2014/main" xmlns="" id="{BE07F1A9-0C61-4C37-B3C7-31C3D63241EA}"/>
              </a:ext>
            </a:extLst>
          </p:cNvPr>
          <p:cNvSpPr txBox="1"/>
          <p:nvPr/>
        </p:nvSpPr>
        <p:spPr>
          <a:xfrm>
            <a:off x="7204220" y="2246205"/>
            <a:ext cx="3483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KWFT (Kenyan Women Microfinance Bank)</a:t>
            </a:r>
          </a:p>
        </p:txBody>
      </p:sp>
      <p:sp>
        <p:nvSpPr>
          <p:cNvPr id="70" name="TextBox 69">
            <a:extLst>
              <a:ext uri="{FF2B5EF4-FFF2-40B4-BE49-F238E27FC236}">
                <a16:creationId xmlns:a16="http://schemas.microsoft.com/office/drawing/2014/main" xmlns="" id="{3FBD9983-BCBB-4B99-A980-2E5416502392}"/>
              </a:ext>
            </a:extLst>
          </p:cNvPr>
          <p:cNvSpPr txBox="1"/>
          <p:nvPr/>
        </p:nvSpPr>
        <p:spPr>
          <a:xfrm>
            <a:off x="69505" y="9356"/>
            <a:ext cx="7464770"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srgbClr val="FFFFFF"/>
                </a:solidFill>
                <a:effectLst/>
                <a:uLnTx/>
                <a:uFillTx/>
                <a:latin typeface="Open Sans"/>
                <a:ea typeface="+mn-ea"/>
                <a:cs typeface="+mn-cs"/>
              </a:rPr>
              <a:t>Financial products and services network analysis</a:t>
            </a:r>
          </a:p>
        </p:txBody>
      </p:sp>
      <p:sp>
        <p:nvSpPr>
          <p:cNvPr id="73" name="TextBox 72">
            <a:extLst>
              <a:ext uri="{FF2B5EF4-FFF2-40B4-BE49-F238E27FC236}">
                <a16:creationId xmlns:a16="http://schemas.microsoft.com/office/drawing/2014/main" xmlns="" id="{87D465A6-AE9A-4EE2-8CFD-02322E4A7B3B}"/>
              </a:ext>
            </a:extLst>
          </p:cNvPr>
          <p:cNvSpPr txBox="1"/>
          <p:nvPr/>
        </p:nvSpPr>
        <p:spPr>
          <a:xfrm>
            <a:off x="78348" y="1828950"/>
            <a:ext cx="2751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8B0E3A"/>
                </a:solidFill>
                <a:effectLst/>
                <a:uLnTx/>
                <a:uFillTx/>
                <a:latin typeface="Open Sans"/>
                <a:ea typeface="+mn-ea"/>
                <a:cs typeface="+mn-cs"/>
              </a:rPr>
              <a:t>Informal relationships</a:t>
            </a:r>
          </a:p>
        </p:txBody>
      </p:sp>
      <p:sp>
        <p:nvSpPr>
          <p:cNvPr id="74" name="TextBox 73">
            <a:extLst>
              <a:ext uri="{FF2B5EF4-FFF2-40B4-BE49-F238E27FC236}">
                <a16:creationId xmlns:a16="http://schemas.microsoft.com/office/drawing/2014/main" xmlns="" id="{C58C219D-F825-4706-8532-59D16ADB8FA3}"/>
              </a:ext>
            </a:extLst>
          </p:cNvPr>
          <p:cNvSpPr txBox="1"/>
          <p:nvPr/>
        </p:nvSpPr>
        <p:spPr>
          <a:xfrm>
            <a:off x="6719864" y="1810260"/>
            <a:ext cx="27513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Formal relationships</a:t>
            </a:r>
          </a:p>
        </p:txBody>
      </p:sp>
      <p:sp>
        <p:nvSpPr>
          <p:cNvPr id="75" name="TextBox 74">
            <a:extLst>
              <a:ext uri="{FF2B5EF4-FFF2-40B4-BE49-F238E27FC236}">
                <a16:creationId xmlns:a16="http://schemas.microsoft.com/office/drawing/2014/main" xmlns="" id="{BBCC6A51-D556-45C4-9B66-6C5034B83A9C}"/>
              </a:ext>
            </a:extLst>
          </p:cNvPr>
          <p:cNvSpPr txBox="1"/>
          <p:nvPr/>
        </p:nvSpPr>
        <p:spPr>
          <a:xfrm>
            <a:off x="7204220" y="2478401"/>
            <a:ext cx="4824000" cy="1477328"/>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refers to this as a Sacco</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opened an account with them about 20 years ago and has taken at least two loans from them to grow her business, one of which was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200k</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does not like the group loan structure as this has affected her negatively in the past when group members missed payments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While KWFT has supported her business she stopped using them around two years ago</a:t>
            </a:r>
          </a:p>
        </p:txBody>
      </p:sp>
      <p:sp>
        <p:nvSpPr>
          <p:cNvPr id="76" name="TextBox 75">
            <a:extLst>
              <a:ext uri="{FF2B5EF4-FFF2-40B4-BE49-F238E27FC236}">
                <a16:creationId xmlns:a16="http://schemas.microsoft.com/office/drawing/2014/main" xmlns="" id="{3CF906AB-198E-4896-8E7E-8022FB8134CE}"/>
              </a:ext>
            </a:extLst>
          </p:cNvPr>
          <p:cNvSpPr txBox="1"/>
          <p:nvPr/>
        </p:nvSpPr>
        <p:spPr>
          <a:xfrm>
            <a:off x="7204220" y="3813557"/>
            <a:ext cx="29923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Equity Bank</a:t>
            </a:r>
          </a:p>
        </p:txBody>
      </p:sp>
      <p:sp>
        <p:nvSpPr>
          <p:cNvPr id="77" name="TextBox 76">
            <a:extLst>
              <a:ext uri="{FF2B5EF4-FFF2-40B4-BE49-F238E27FC236}">
                <a16:creationId xmlns:a16="http://schemas.microsoft.com/office/drawing/2014/main" xmlns="" id="{24D6B64C-9CA9-463B-A762-362AFAFC7F38}"/>
              </a:ext>
            </a:extLst>
          </p:cNvPr>
          <p:cNvSpPr txBox="1"/>
          <p:nvPr/>
        </p:nvSpPr>
        <p:spPr>
          <a:xfrm>
            <a:off x="7204220" y="4045753"/>
            <a:ext cx="4824000" cy="1118255"/>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Her account at Equity Bank appears to be primarily for the purposes of accessing loans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She has accessed numerous loans for her business from Equity (based on her savings  with them) of between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20k and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KSh</a:t>
            </a:r>
            <a:r>
              <a:rPr kumimoji="0" lang="en-ZA" sz="1000" b="0" i="0" u="none" strike="noStrike" kern="1200" cap="none" spc="0" normalizeH="0" baseline="0" noProof="0" dirty="0">
                <a:ln>
                  <a:noFill/>
                </a:ln>
                <a:solidFill>
                  <a:prstClr val="black"/>
                </a:solidFill>
                <a:effectLst/>
                <a:uLnTx/>
                <a:uFillTx/>
                <a:latin typeface="Open Sans"/>
                <a:ea typeface="+mn-ea"/>
                <a:cs typeface="+mn-cs"/>
              </a:rPr>
              <a:t> 150k</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However, these are group loans which she does not like because of her experience with other group members defaulting</a:t>
            </a:r>
          </a:p>
        </p:txBody>
      </p:sp>
      <p:sp>
        <p:nvSpPr>
          <p:cNvPr id="78" name="Oval 77">
            <a:extLst>
              <a:ext uri="{FF2B5EF4-FFF2-40B4-BE49-F238E27FC236}">
                <a16:creationId xmlns:a16="http://schemas.microsoft.com/office/drawing/2014/main" xmlns="" id="{69E405F1-8A22-4DF5-8D0D-0758747EB369}"/>
              </a:ext>
            </a:extLst>
          </p:cNvPr>
          <p:cNvSpPr/>
          <p:nvPr/>
        </p:nvSpPr>
        <p:spPr>
          <a:xfrm>
            <a:off x="7025319" y="3843020"/>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79" name="TextBox 78">
            <a:extLst>
              <a:ext uri="{FF2B5EF4-FFF2-40B4-BE49-F238E27FC236}">
                <a16:creationId xmlns:a16="http://schemas.microsoft.com/office/drawing/2014/main" xmlns="" id="{94B8BB26-A8FC-430C-8B1F-79A58FB8CB2F}"/>
              </a:ext>
            </a:extLst>
          </p:cNvPr>
          <p:cNvSpPr txBox="1"/>
          <p:nvPr/>
        </p:nvSpPr>
        <p:spPr>
          <a:xfrm>
            <a:off x="7204220" y="5240466"/>
            <a:ext cx="29923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rPr>
              <a:t>Cooperative Bank</a:t>
            </a:r>
          </a:p>
        </p:txBody>
      </p:sp>
      <p:sp>
        <p:nvSpPr>
          <p:cNvPr id="80" name="Oval 79">
            <a:extLst>
              <a:ext uri="{FF2B5EF4-FFF2-40B4-BE49-F238E27FC236}">
                <a16:creationId xmlns:a16="http://schemas.microsoft.com/office/drawing/2014/main" xmlns="" id="{C8EE3E6E-7DF4-42AB-B441-9EA528AC10ED}"/>
              </a:ext>
            </a:extLst>
          </p:cNvPr>
          <p:cNvSpPr/>
          <p:nvPr/>
        </p:nvSpPr>
        <p:spPr>
          <a:xfrm>
            <a:off x="6961465" y="5262640"/>
            <a:ext cx="188925" cy="190800"/>
          </a:xfrm>
          <a:prstGeom prst="ellipse">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1" name="TextBox 80">
            <a:extLst>
              <a:ext uri="{FF2B5EF4-FFF2-40B4-BE49-F238E27FC236}">
                <a16:creationId xmlns:a16="http://schemas.microsoft.com/office/drawing/2014/main" xmlns="" id="{2A051255-A5B0-44CC-AD5E-D71A8619BBE3}"/>
              </a:ext>
            </a:extLst>
          </p:cNvPr>
          <p:cNvSpPr txBox="1"/>
          <p:nvPr/>
        </p:nvSpPr>
        <p:spPr>
          <a:xfrm>
            <a:off x="7204220" y="5999344"/>
            <a:ext cx="4824000" cy="630942"/>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has a personal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Mpesa</a:t>
            </a:r>
            <a:r>
              <a:rPr kumimoji="0" lang="en-ZA" sz="1000" b="0" i="0" u="none" strike="noStrike" kern="1200" cap="none" spc="0" normalizeH="0" baseline="0" noProof="0" dirty="0">
                <a:ln>
                  <a:noFill/>
                </a:ln>
                <a:solidFill>
                  <a:prstClr val="black"/>
                </a:solidFill>
                <a:effectLst/>
                <a:uLnTx/>
                <a:uFillTx/>
                <a:latin typeface="Open Sans"/>
                <a:ea typeface="+mn-ea"/>
                <a:cs typeface="+mn-cs"/>
              </a:rPr>
              <a:t> account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On occasion she will allow customers to pay her via her personal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mobil</a:t>
            </a:r>
            <a:r>
              <a:rPr kumimoji="0" lang="en-ZA" sz="1000" b="0" i="0" u="none" strike="noStrike" kern="1200" cap="none" spc="0" normalizeH="0" baseline="0" noProof="0" dirty="0">
                <a:ln>
                  <a:noFill/>
                </a:ln>
                <a:solidFill>
                  <a:prstClr val="black"/>
                </a:solidFill>
                <a:effectLst/>
                <a:uLnTx/>
                <a:uFillTx/>
                <a:latin typeface="Open Sans"/>
                <a:ea typeface="+mn-ea"/>
                <a:cs typeface="+mn-cs"/>
              </a:rPr>
              <a:t>e money account but she does not encouraged it due to risk of payment reversals</a:t>
            </a:r>
          </a:p>
        </p:txBody>
      </p:sp>
      <p:sp>
        <p:nvSpPr>
          <p:cNvPr id="82" name="TextBox 81">
            <a:extLst>
              <a:ext uri="{FF2B5EF4-FFF2-40B4-BE49-F238E27FC236}">
                <a16:creationId xmlns:a16="http://schemas.microsoft.com/office/drawing/2014/main" xmlns="" id="{54A614CC-6B22-4F66-AA60-1106CAA60736}"/>
              </a:ext>
            </a:extLst>
          </p:cNvPr>
          <p:cNvSpPr txBox="1"/>
          <p:nvPr/>
        </p:nvSpPr>
        <p:spPr>
          <a:xfrm>
            <a:off x="7204220" y="5829439"/>
            <a:ext cx="29923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err="1">
                <a:ln>
                  <a:noFill/>
                </a:ln>
                <a:solidFill>
                  <a:srgbClr val="001E28">
                    <a:lumMod val="90000"/>
                    <a:lumOff val="10000"/>
                  </a:srgbClr>
                </a:solidFill>
                <a:effectLst/>
                <a:uLnTx/>
                <a:uFillTx/>
                <a:latin typeface="Open Sans"/>
                <a:ea typeface="+mn-ea"/>
                <a:cs typeface="+mn-cs"/>
              </a:rPr>
              <a:t>Mpesa</a:t>
            </a:r>
            <a:endParaRPr kumimoji="0" lang="en-ZA" sz="1200" b="1" i="0" u="none" strike="noStrike" kern="1200" cap="none" spc="0" normalizeH="0" baseline="0" noProof="0" dirty="0">
              <a:ln>
                <a:noFill/>
              </a:ln>
              <a:solidFill>
                <a:srgbClr val="001E28">
                  <a:lumMod val="90000"/>
                  <a:lumOff val="10000"/>
                </a:srgbClr>
              </a:solidFill>
              <a:effectLst/>
              <a:uLnTx/>
              <a:uFillTx/>
              <a:latin typeface="Open Sans"/>
              <a:ea typeface="+mn-ea"/>
              <a:cs typeface="+mn-cs"/>
            </a:endParaRPr>
          </a:p>
        </p:txBody>
      </p:sp>
      <p:sp>
        <p:nvSpPr>
          <p:cNvPr id="84" name="Star: 5 Points 83">
            <a:extLst>
              <a:ext uri="{FF2B5EF4-FFF2-40B4-BE49-F238E27FC236}">
                <a16:creationId xmlns:a16="http://schemas.microsoft.com/office/drawing/2014/main" xmlns="" id="{0F21C458-421D-43E2-9F2D-6138D7912B0C}"/>
              </a:ext>
            </a:extLst>
          </p:cNvPr>
          <p:cNvSpPr/>
          <p:nvPr/>
        </p:nvSpPr>
        <p:spPr>
          <a:xfrm>
            <a:off x="6949105" y="5842841"/>
            <a:ext cx="269745" cy="269745"/>
          </a:xfrm>
          <a:prstGeom prst="star5">
            <a:avLst/>
          </a:prstGeom>
          <a:solidFill>
            <a:schemeClr val="accent4">
              <a:lumMod val="90000"/>
              <a:lumOff val="10000"/>
            </a:schemeClr>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85" name="TextBox 84">
            <a:extLst>
              <a:ext uri="{FF2B5EF4-FFF2-40B4-BE49-F238E27FC236}">
                <a16:creationId xmlns:a16="http://schemas.microsoft.com/office/drawing/2014/main" xmlns="" id="{62DF8525-DD82-4961-B921-D4E7292823F4}"/>
              </a:ext>
            </a:extLst>
          </p:cNvPr>
          <p:cNvSpPr txBox="1"/>
          <p:nvPr/>
        </p:nvSpPr>
        <p:spPr>
          <a:xfrm>
            <a:off x="7204220" y="5459705"/>
            <a:ext cx="4824000" cy="24622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prstClr val="black"/>
                </a:solidFill>
                <a:effectLst/>
                <a:uLnTx/>
                <a:uFillTx/>
                <a:latin typeface="Open Sans"/>
                <a:ea typeface="+mn-ea"/>
                <a:cs typeface="+mn-cs"/>
              </a:rPr>
              <a:t>Agnes also has an account here </a:t>
            </a:r>
            <a:r>
              <a:rPr kumimoji="0" lang="en-ZA" sz="1000" b="0" i="0" u="none" strike="noStrike" kern="1200" cap="none" spc="0" normalizeH="0" baseline="0" noProof="0" dirty="0" err="1">
                <a:ln>
                  <a:noFill/>
                </a:ln>
                <a:solidFill>
                  <a:prstClr val="black"/>
                </a:solidFill>
                <a:effectLst/>
                <a:uLnTx/>
                <a:uFillTx/>
                <a:latin typeface="Open Sans"/>
                <a:ea typeface="+mn-ea"/>
                <a:cs typeface="+mn-cs"/>
              </a:rPr>
              <a:t>bu</a:t>
            </a:r>
            <a:r>
              <a:rPr kumimoji="0" lang="en-ZA" sz="1000" b="0" i="0" u="none" strike="noStrike" kern="1200" cap="none" spc="0" normalizeH="0" baseline="0" noProof="0" dirty="0">
                <a:ln>
                  <a:noFill/>
                </a:ln>
                <a:solidFill>
                  <a:prstClr val="black"/>
                </a:solidFill>
                <a:effectLst/>
                <a:uLnTx/>
                <a:uFillTx/>
                <a:latin typeface="Open Sans"/>
                <a:ea typeface="+mn-ea"/>
                <a:cs typeface="+mn-cs"/>
              </a:rPr>
              <a:t>t has not used it to access any loans </a:t>
            </a:r>
          </a:p>
        </p:txBody>
      </p:sp>
      <p:grpSp>
        <p:nvGrpSpPr>
          <p:cNvPr id="93" name="Group 92">
            <a:extLst>
              <a:ext uri="{FF2B5EF4-FFF2-40B4-BE49-F238E27FC236}">
                <a16:creationId xmlns:a16="http://schemas.microsoft.com/office/drawing/2014/main" xmlns="" id="{68C3EAB0-50FC-4E70-AC25-56680FB56BAB}"/>
              </a:ext>
            </a:extLst>
          </p:cNvPr>
          <p:cNvGrpSpPr/>
          <p:nvPr/>
        </p:nvGrpSpPr>
        <p:grpSpPr>
          <a:xfrm>
            <a:off x="9448503" y="802975"/>
            <a:ext cx="2657662" cy="646332"/>
            <a:chOff x="8360084" y="77716"/>
            <a:chExt cx="2657662" cy="646332"/>
          </a:xfrm>
        </p:grpSpPr>
        <p:sp>
          <p:nvSpPr>
            <p:cNvPr id="91" name="Rectangle 90">
              <a:extLst>
                <a:ext uri="{FF2B5EF4-FFF2-40B4-BE49-F238E27FC236}">
                  <a16:creationId xmlns:a16="http://schemas.microsoft.com/office/drawing/2014/main" xmlns="" id="{33E9DC46-6883-43AA-8985-8D44221780B3}"/>
                </a:ext>
              </a:extLst>
            </p:cNvPr>
            <p:cNvSpPr/>
            <p:nvPr/>
          </p:nvSpPr>
          <p:spPr>
            <a:xfrm>
              <a:off x="8360084" y="77716"/>
              <a:ext cx="2526991" cy="646332"/>
            </a:xfrm>
            <a:prstGeom prst="rect">
              <a:avLst/>
            </a:prstGeom>
            <a:solidFill>
              <a:schemeClr val="bg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6" name="Oval 85">
              <a:extLst>
                <a:ext uri="{FF2B5EF4-FFF2-40B4-BE49-F238E27FC236}">
                  <a16:creationId xmlns:a16="http://schemas.microsoft.com/office/drawing/2014/main" xmlns="" id="{AF6D81A7-E120-4974-9EC4-6E2D95D305CE}"/>
                </a:ext>
              </a:extLst>
            </p:cNvPr>
            <p:cNvSpPr/>
            <p:nvPr/>
          </p:nvSpPr>
          <p:spPr>
            <a:xfrm>
              <a:off x="8486546" y="183941"/>
              <a:ext cx="147600" cy="146215"/>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Open Sans"/>
                <a:ea typeface="+mn-ea"/>
                <a:cs typeface="+mn-cs"/>
              </a:endParaRPr>
            </a:p>
          </p:txBody>
        </p:sp>
        <p:sp>
          <p:nvSpPr>
            <p:cNvPr id="87" name="Star: 5 Points 86">
              <a:extLst>
                <a:ext uri="{FF2B5EF4-FFF2-40B4-BE49-F238E27FC236}">
                  <a16:creationId xmlns:a16="http://schemas.microsoft.com/office/drawing/2014/main" xmlns="" id="{D7B55B47-569D-49E2-8D7C-D0C8294BC565}"/>
                </a:ext>
              </a:extLst>
            </p:cNvPr>
            <p:cNvSpPr/>
            <p:nvPr/>
          </p:nvSpPr>
          <p:spPr>
            <a:xfrm>
              <a:off x="8466787" y="406658"/>
              <a:ext cx="190800" cy="189315"/>
            </a:xfrm>
            <a:prstGeom prst="star5">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solidFill>
                    <a:srgbClr val="001E28">
                      <a:lumMod val="90000"/>
                      <a:lumOff val="10000"/>
                    </a:srgbClr>
                  </a:solidFill>
                </a:ln>
                <a:solidFill>
                  <a:srgbClr val="001E28">
                    <a:lumMod val="90000"/>
                    <a:lumOff val="10000"/>
                  </a:srgbClr>
                </a:solidFill>
                <a:effectLst/>
                <a:uLnTx/>
                <a:uFillTx/>
                <a:latin typeface="Open Sans"/>
                <a:ea typeface="+mn-ea"/>
                <a:cs typeface="+mn-cs"/>
              </a:endParaRPr>
            </a:p>
          </p:txBody>
        </p:sp>
        <p:sp>
          <p:nvSpPr>
            <p:cNvPr id="89" name="TextBox 88">
              <a:extLst>
                <a:ext uri="{FF2B5EF4-FFF2-40B4-BE49-F238E27FC236}">
                  <a16:creationId xmlns:a16="http://schemas.microsoft.com/office/drawing/2014/main" xmlns="" id="{0FED3E8D-00E1-4897-86A1-FBBC5C57D0BF}"/>
                </a:ext>
              </a:extLst>
            </p:cNvPr>
            <p:cNvSpPr txBox="1"/>
            <p:nvPr/>
          </p:nvSpPr>
          <p:spPr>
            <a:xfrm>
              <a:off x="8703822" y="146409"/>
              <a:ext cx="2313924" cy="214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black"/>
                  </a:solidFill>
                  <a:effectLst/>
                  <a:uLnTx/>
                  <a:uFillTx/>
                  <a:latin typeface="Open Sans"/>
                  <a:ea typeface="+mn-ea"/>
                  <a:cs typeface="+mn-cs"/>
                </a:rPr>
                <a:t>FSPs used for </a:t>
              </a:r>
              <a:r>
                <a:rPr kumimoji="0" lang="en-ZA" sz="1050" b="1" i="1" u="none" strike="noStrike" kern="1200" cap="none" spc="0" normalizeH="0" baseline="0" noProof="0" dirty="0">
                  <a:ln>
                    <a:noFill/>
                  </a:ln>
                  <a:solidFill>
                    <a:prstClr val="black"/>
                  </a:solidFill>
                  <a:effectLst/>
                  <a:uLnTx/>
                  <a:uFillTx/>
                  <a:latin typeface="Open Sans"/>
                  <a:ea typeface="+mn-ea"/>
                  <a:cs typeface="+mn-cs"/>
                </a:rPr>
                <a:t>business</a:t>
              </a:r>
              <a:r>
                <a:rPr kumimoji="0" lang="en-ZA" sz="1050" b="0" i="1" u="none" strike="noStrike" kern="1200" cap="none" spc="0" normalizeH="0" baseline="0" noProof="0" dirty="0">
                  <a:ln>
                    <a:noFill/>
                  </a:ln>
                  <a:solidFill>
                    <a:prstClr val="black"/>
                  </a:solidFill>
                  <a:effectLst/>
                  <a:uLnTx/>
                  <a:uFillTx/>
                  <a:latin typeface="Open Sans"/>
                  <a:ea typeface="+mn-ea"/>
                  <a:cs typeface="+mn-cs"/>
                </a:rPr>
                <a:t> purposes</a:t>
              </a:r>
            </a:p>
          </p:txBody>
        </p:sp>
        <p:sp>
          <p:nvSpPr>
            <p:cNvPr id="90" name="TextBox 89">
              <a:extLst>
                <a:ext uri="{FF2B5EF4-FFF2-40B4-BE49-F238E27FC236}">
                  <a16:creationId xmlns:a16="http://schemas.microsoft.com/office/drawing/2014/main" xmlns="" id="{E127CF0B-5202-441E-A81C-07BC363068DB}"/>
                </a:ext>
              </a:extLst>
            </p:cNvPr>
            <p:cNvSpPr txBox="1"/>
            <p:nvPr/>
          </p:nvSpPr>
          <p:spPr>
            <a:xfrm>
              <a:off x="8694297" y="422845"/>
              <a:ext cx="2013452" cy="2140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50" b="0" i="1" u="none" strike="noStrike" kern="1200" cap="none" spc="0" normalizeH="0" baseline="0" noProof="0" dirty="0">
                  <a:ln>
                    <a:noFill/>
                  </a:ln>
                  <a:solidFill>
                    <a:prstClr val="black"/>
                  </a:solidFill>
                  <a:effectLst/>
                  <a:uLnTx/>
                  <a:uFillTx/>
                  <a:latin typeface="Open Sans"/>
                  <a:ea typeface="+mn-ea"/>
                  <a:cs typeface="+mn-cs"/>
                </a:rPr>
                <a:t>FSPs for </a:t>
              </a:r>
              <a:r>
                <a:rPr kumimoji="0" lang="en-ZA" sz="1050" b="1" i="1" u="none" strike="noStrike" kern="1200" cap="none" spc="0" normalizeH="0" baseline="0" noProof="0" dirty="0">
                  <a:ln>
                    <a:noFill/>
                  </a:ln>
                  <a:solidFill>
                    <a:prstClr val="black"/>
                  </a:solidFill>
                  <a:effectLst/>
                  <a:uLnTx/>
                  <a:uFillTx/>
                  <a:latin typeface="Open Sans"/>
                  <a:ea typeface="+mn-ea"/>
                  <a:cs typeface="+mn-cs"/>
                </a:rPr>
                <a:t>personal</a:t>
              </a:r>
              <a:r>
                <a:rPr kumimoji="0" lang="en-ZA" sz="1050" b="0" i="1" u="none" strike="noStrike" kern="1200" cap="none" spc="0" normalizeH="0" baseline="0" noProof="0" dirty="0">
                  <a:ln>
                    <a:noFill/>
                  </a:ln>
                  <a:solidFill>
                    <a:prstClr val="black"/>
                  </a:solidFill>
                  <a:effectLst/>
                  <a:uLnTx/>
                  <a:uFillTx/>
                  <a:latin typeface="Open Sans"/>
                  <a:ea typeface="+mn-ea"/>
                  <a:cs typeface="+mn-cs"/>
                </a:rPr>
                <a:t> use</a:t>
              </a:r>
            </a:p>
          </p:txBody>
        </p:sp>
      </p:grpSp>
      <p:sp>
        <p:nvSpPr>
          <p:cNvPr id="96" name="TextBox 95">
            <a:extLst>
              <a:ext uri="{FF2B5EF4-FFF2-40B4-BE49-F238E27FC236}">
                <a16:creationId xmlns:a16="http://schemas.microsoft.com/office/drawing/2014/main" xmlns="" id="{9140E2E7-3F94-4965-8A5A-E459DD97ADE3}"/>
              </a:ext>
            </a:extLst>
          </p:cNvPr>
          <p:cNvSpPr txBox="1"/>
          <p:nvPr/>
        </p:nvSpPr>
        <p:spPr>
          <a:xfrm>
            <a:off x="362242" y="5849734"/>
            <a:ext cx="2926053"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00" b="0" i="1" u="none" strike="noStrike" kern="1200" cap="none" spc="0" normalizeH="0" baseline="0" noProof="0" dirty="0">
                <a:ln>
                  <a:noFill/>
                </a:ln>
                <a:solidFill>
                  <a:srgbClr val="8B0E3A"/>
                </a:solidFill>
                <a:effectLst/>
                <a:uLnTx/>
                <a:uFillTx/>
                <a:latin typeface="Open Sans"/>
                <a:ea typeface="+mn-ea"/>
                <a:cs typeface="+mn-cs"/>
              </a:rPr>
              <a:t>I sometimes need something to use at work, but I do not have the money at hand, like I need 10k or 5k, then I would borrow from them</a:t>
            </a:r>
            <a:endParaRPr kumimoji="0" lang="en-ZA" sz="1000" b="0" i="1" u="none" strike="noStrike" kern="1200" cap="none" spc="0" normalizeH="0" baseline="0" noProof="0" dirty="0">
              <a:ln>
                <a:noFill/>
              </a:ln>
              <a:solidFill>
                <a:srgbClr val="8B0E3A"/>
              </a:solidFill>
              <a:effectLst/>
              <a:uLnTx/>
              <a:uFillTx/>
              <a:latin typeface="Open Sans"/>
              <a:ea typeface="+mn-ea"/>
              <a:cs typeface="+mn-cs"/>
            </a:endParaRPr>
          </a:p>
        </p:txBody>
      </p:sp>
    </p:spTree>
    <p:extLst>
      <p:ext uri="{BB962C8B-B14F-4D97-AF65-F5344CB8AC3E}">
        <p14:creationId xmlns:p14="http://schemas.microsoft.com/office/powerpoint/2010/main" val="285267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indoor, cake, colorful&#10;&#10;Description automatically generated">
            <a:extLst>
              <a:ext uri="{FF2B5EF4-FFF2-40B4-BE49-F238E27FC236}">
                <a16:creationId xmlns:a16="http://schemas.microsoft.com/office/drawing/2014/main" xmlns="" id="{102836FE-5168-4989-831D-093175EC745A}"/>
              </a:ext>
            </a:extLst>
          </p:cNvPr>
          <p:cNvPicPr>
            <a:picLocks noChangeAspect="1"/>
          </p:cNvPicPr>
          <p:nvPr/>
        </p:nvPicPr>
        <p:blipFill rotWithShape="1">
          <a:blip r:embed="rId2" cstate="screen">
            <a:duotone>
              <a:prstClr val="black"/>
              <a:schemeClr val="accent6">
                <a:tint val="45000"/>
                <a:satMod val="400000"/>
              </a:schemeClr>
            </a:duotone>
            <a:extLst>
              <a:ext uri="{28A0092B-C50C-407E-A947-70E740481C1C}">
                <a14:useLocalDpi xmlns:a14="http://schemas.microsoft.com/office/drawing/2010/main"/>
              </a:ext>
            </a:extLst>
          </a:blip>
          <a:srcRect/>
          <a:stretch/>
        </p:blipFill>
        <p:spPr>
          <a:xfrm flipH="1">
            <a:off x="-18646" y="0"/>
            <a:ext cx="7168745" cy="6858000"/>
          </a:xfrm>
          <a:prstGeom prst="rect">
            <a:avLst/>
          </a:prstGeom>
        </p:spPr>
      </p:pic>
      <p:pic>
        <p:nvPicPr>
          <p:cNvPr id="6" name="Picture 5">
            <a:extLst>
              <a:ext uri="{FF2B5EF4-FFF2-40B4-BE49-F238E27FC236}">
                <a16:creationId xmlns:a16="http://schemas.microsoft.com/office/drawing/2014/main" xmlns="" id="{FC2419B5-81ED-435B-9AEA-07AB0DF655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651" r="22662" b="18651"/>
          <a:stretch/>
        </p:blipFill>
        <p:spPr>
          <a:xfrm>
            <a:off x="5026130" y="0"/>
            <a:ext cx="7165870" cy="6934746"/>
          </a:xfrm>
          <a:prstGeom prst="rect">
            <a:avLst/>
          </a:prstGeom>
        </p:spPr>
      </p:pic>
      <p:sp>
        <p:nvSpPr>
          <p:cNvPr id="3" name="Text Placeholder 2">
            <a:extLst>
              <a:ext uri="{FF2B5EF4-FFF2-40B4-BE49-F238E27FC236}">
                <a16:creationId xmlns:a16="http://schemas.microsoft.com/office/drawing/2014/main" xmlns="" id="{9B8628C8-2E2E-442C-B6C2-48FDC922A9BF}"/>
              </a:ext>
            </a:extLst>
          </p:cNvPr>
          <p:cNvSpPr>
            <a:spLocks noGrp="1"/>
          </p:cNvSpPr>
          <p:nvPr>
            <p:ph type="body" sz="quarter" idx="10"/>
          </p:nvPr>
        </p:nvSpPr>
        <p:spPr>
          <a:xfrm>
            <a:off x="6647821" y="658748"/>
            <a:ext cx="4707793" cy="1139825"/>
          </a:xfrm>
        </p:spPr>
        <p:txBody>
          <a:bodyPr/>
          <a:lstStyle/>
          <a:p>
            <a:r>
              <a:rPr lang="en-ZA" sz="4000" b="1" dirty="0"/>
              <a:t>Relationship ranking exercise</a:t>
            </a:r>
          </a:p>
        </p:txBody>
      </p:sp>
      <p:sp>
        <p:nvSpPr>
          <p:cNvPr id="5" name="Slide Number Placeholder 4">
            <a:extLst>
              <a:ext uri="{FF2B5EF4-FFF2-40B4-BE49-F238E27FC236}">
                <a16:creationId xmlns:a16="http://schemas.microsoft.com/office/drawing/2014/main" xmlns="" id="{5F3BE56E-45DE-4E67-B7F5-A03C753C97C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D4EFA4-1F90-4D2B-A593-3266C62E9295}" type="slidenum">
              <a:rPr kumimoji="0" lang="en-ZA" sz="1200" b="0" i="0" u="none" strike="noStrike" kern="1200" cap="none" spc="0" normalizeH="0" baseline="0" noProof="0" smtClean="0">
                <a:ln>
                  <a:noFill/>
                </a:ln>
                <a:solidFill>
                  <a:prstClr val="black"/>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ZA" sz="1200" b="0" i="0" u="none" strike="noStrike" kern="1200" cap="none" spc="0" normalizeH="0" baseline="0" noProof="0">
                <a:ln>
                  <a:noFill/>
                </a:ln>
                <a:solidFill>
                  <a:prstClr val="black"/>
                </a:solidFill>
                <a:effectLst/>
                <a:uLnTx/>
                <a:uFillTx/>
                <a:latin typeface="Open Sans"/>
                <a:ea typeface="+mn-ea"/>
                <a:cs typeface="+mn-cs"/>
              </a:rPr>
              <a:t> |</a:t>
            </a:r>
          </a:p>
        </p:txBody>
      </p:sp>
      <p:sp>
        <p:nvSpPr>
          <p:cNvPr id="7" name="TextBox 6">
            <a:extLst>
              <a:ext uri="{FF2B5EF4-FFF2-40B4-BE49-F238E27FC236}">
                <a16:creationId xmlns:a16="http://schemas.microsoft.com/office/drawing/2014/main" xmlns="" id="{198B3C41-50F2-4EBA-9C7F-C519DEBC8E49}"/>
              </a:ext>
            </a:extLst>
          </p:cNvPr>
          <p:cNvSpPr txBox="1"/>
          <p:nvPr/>
        </p:nvSpPr>
        <p:spPr>
          <a:xfrm>
            <a:off x="6647821" y="2190035"/>
            <a:ext cx="4707792" cy="373095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Open Sans"/>
                <a:ea typeface="+mn-ea"/>
                <a:cs typeface="+mn-cs"/>
              </a:rPr>
              <a:t>Six business owners were asked to rank various relationships by classifying them as green, red or orange where:</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chemeClr val="accent3">
                    <a:lumMod val="90000"/>
                    <a:lumOff val="10000"/>
                  </a:schemeClr>
                </a:solidFill>
                <a:effectLst/>
                <a:uLnTx/>
                <a:uFillTx/>
                <a:latin typeface="Open Sans"/>
                <a:ea typeface="+mn-ea"/>
                <a:cs typeface="+mn-cs"/>
              </a:rPr>
              <a:t>Green</a:t>
            </a:r>
            <a:r>
              <a:rPr kumimoji="0" lang="en-ZA" sz="1800" b="1" i="0" u="none" strike="noStrike" kern="1200" cap="none" spc="0" normalizeH="0" baseline="0" noProof="0" dirty="0">
                <a:ln>
                  <a:noFill/>
                </a:ln>
                <a:solidFill>
                  <a:prstClr val="black"/>
                </a:solidFill>
                <a:effectLst/>
                <a:uLnTx/>
                <a:uFillTx/>
                <a:latin typeface="Open Sans"/>
                <a:ea typeface="+mn-ea"/>
                <a:cs typeface="+mn-cs"/>
              </a:rPr>
              <a:t> </a:t>
            </a:r>
            <a:r>
              <a:rPr kumimoji="0" lang="en-ZA" sz="1800" b="0" i="0" u="none" strike="noStrike" kern="1200" cap="none" spc="0" normalizeH="0" baseline="0" noProof="0" dirty="0">
                <a:ln>
                  <a:noFill/>
                </a:ln>
                <a:solidFill>
                  <a:prstClr val="black"/>
                </a:solidFill>
                <a:effectLst/>
                <a:uLnTx/>
                <a:uFillTx/>
                <a:latin typeface="Open Sans"/>
                <a:ea typeface="+mn-ea"/>
                <a:cs typeface="+mn-cs"/>
              </a:rPr>
              <a:t>indicates the relationship has added a lot of value to the business</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rgbClr val="E6931A"/>
                </a:solidFill>
                <a:effectLst/>
                <a:uLnTx/>
                <a:uFillTx/>
                <a:latin typeface="Open Sans"/>
                <a:ea typeface="+mn-ea"/>
                <a:cs typeface="+mn-cs"/>
              </a:rPr>
              <a:t>Orange</a:t>
            </a:r>
            <a:r>
              <a:rPr kumimoji="0" lang="en-ZA" sz="1800" b="0" i="0" u="none" strike="noStrike" kern="1200" cap="none" spc="0" normalizeH="0" baseline="0" noProof="0" dirty="0">
                <a:ln>
                  <a:noFill/>
                </a:ln>
                <a:solidFill>
                  <a:srgbClr val="E6931A"/>
                </a:solidFill>
                <a:effectLst/>
                <a:uLnTx/>
                <a:uFillTx/>
                <a:latin typeface="Open Sans"/>
                <a:ea typeface="+mn-ea"/>
                <a:cs typeface="+mn-cs"/>
              </a:rPr>
              <a:t> </a:t>
            </a:r>
            <a:r>
              <a:rPr kumimoji="0" lang="en-ZA" sz="1800" b="0" i="0" u="none" strike="noStrike" kern="1200" cap="none" spc="0" normalizeH="0" baseline="0" noProof="0" dirty="0">
                <a:ln>
                  <a:noFill/>
                </a:ln>
                <a:solidFill>
                  <a:prstClr val="black"/>
                </a:solidFill>
                <a:effectLst/>
                <a:uLnTx/>
                <a:uFillTx/>
                <a:latin typeface="Open Sans"/>
                <a:ea typeface="+mn-ea"/>
                <a:cs typeface="+mn-cs"/>
              </a:rPr>
              <a:t>indicates the relationship has added some value to the business</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ZA" sz="1800" b="1" i="0" u="none" strike="noStrike" kern="1200" cap="none" spc="0" normalizeH="0" baseline="0" noProof="0" dirty="0">
                <a:ln>
                  <a:noFill/>
                </a:ln>
                <a:solidFill>
                  <a:srgbClr val="960000"/>
                </a:solidFill>
                <a:effectLst/>
                <a:uLnTx/>
                <a:uFillTx/>
                <a:latin typeface="Open Sans"/>
                <a:ea typeface="+mn-ea"/>
                <a:cs typeface="+mn-cs"/>
              </a:rPr>
              <a:t>Red</a:t>
            </a:r>
            <a:r>
              <a:rPr kumimoji="0" lang="en-ZA" sz="1800" b="1" i="0" u="none" strike="noStrike" kern="1200" cap="none" spc="0" normalizeH="0" baseline="0" noProof="0" dirty="0">
                <a:ln>
                  <a:noFill/>
                </a:ln>
                <a:solidFill>
                  <a:prstClr val="black"/>
                </a:solidFill>
                <a:effectLst/>
                <a:uLnTx/>
                <a:uFillTx/>
                <a:latin typeface="Open Sans"/>
                <a:ea typeface="+mn-ea"/>
                <a:cs typeface="+mn-cs"/>
              </a:rPr>
              <a:t> </a:t>
            </a:r>
            <a:r>
              <a:rPr kumimoji="0" lang="en-ZA" sz="1800" b="0" i="0" u="none" strike="noStrike" kern="1200" cap="none" spc="0" normalizeH="0" baseline="0" noProof="0" dirty="0">
                <a:ln>
                  <a:noFill/>
                </a:ln>
                <a:solidFill>
                  <a:prstClr val="black"/>
                </a:solidFill>
                <a:effectLst/>
                <a:uLnTx/>
                <a:uFillTx/>
                <a:latin typeface="Open Sans"/>
                <a:ea typeface="+mn-ea"/>
                <a:cs typeface="+mn-cs"/>
              </a:rPr>
              <a:t>indicates the relationship has not added any value to the business</a:t>
            </a:r>
          </a:p>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31341831"/>
      </p:ext>
    </p:extLst>
  </p:cSld>
  <p:clrMapOvr>
    <a:masterClrMapping/>
  </p:clrMapOvr>
</p:sld>
</file>

<file path=ppt/theme/theme1.xml><?xml version="1.0" encoding="utf-8"?>
<a:theme xmlns:a="http://schemas.openxmlformats.org/drawingml/2006/main" name="Blank slide">
  <a:themeElements>
    <a:clrScheme name="71POINT4 V2">
      <a:dk1>
        <a:sysClr val="windowText" lastClr="000000"/>
      </a:dk1>
      <a:lt1>
        <a:srgbClr val="FFFFFF"/>
      </a:lt1>
      <a:dk2>
        <a:srgbClr val="4D4D4D"/>
      </a:dk2>
      <a:lt2>
        <a:srgbClr val="C0C0C0"/>
      </a:lt2>
      <a:accent1>
        <a:srgbClr val="8B0E3A"/>
      </a:accent1>
      <a:accent2>
        <a:srgbClr val="E79C29"/>
      </a:accent2>
      <a:accent3>
        <a:srgbClr val="104332"/>
      </a:accent3>
      <a:accent4>
        <a:srgbClr val="001E28"/>
      </a:accent4>
      <a:accent5>
        <a:srgbClr val="313339"/>
      </a:accent5>
      <a:accent6>
        <a:srgbClr val="909090"/>
      </a:accent6>
      <a:hlink>
        <a:srgbClr val="0E798B"/>
      </a:hlink>
      <a:folHlink>
        <a:srgbClr val="954F72"/>
      </a:folHlink>
    </a:clrScheme>
    <a:fontScheme name="Custom 16">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over page">
  <a:themeElements>
    <a:clrScheme name="71POINT4 V2">
      <a:dk1>
        <a:sysClr val="windowText" lastClr="000000"/>
      </a:dk1>
      <a:lt1>
        <a:srgbClr val="FFFFFF"/>
      </a:lt1>
      <a:dk2>
        <a:srgbClr val="4D4D4D"/>
      </a:dk2>
      <a:lt2>
        <a:srgbClr val="C0C0C0"/>
      </a:lt2>
      <a:accent1>
        <a:srgbClr val="8B0E3A"/>
      </a:accent1>
      <a:accent2>
        <a:srgbClr val="E79C29"/>
      </a:accent2>
      <a:accent3>
        <a:srgbClr val="104332"/>
      </a:accent3>
      <a:accent4>
        <a:srgbClr val="001E28"/>
      </a:accent4>
      <a:accent5>
        <a:srgbClr val="313339"/>
      </a:accent5>
      <a:accent6>
        <a:srgbClr val="909090"/>
      </a:accent6>
      <a:hlink>
        <a:srgbClr val="0E798B"/>
      </a:hlink>
      <a:folHlink>
        <a:srgbClr val="954F72"/>
      </a:folHlink>
    </a:clrScheme>
    <a:fontScheme name="Custom 10">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Blank slide">
  <a:themeElements>
    <a:clrScheme name="71POINT4 V2">
      <a:dk1>
        <a:sysClr val="windowText" lastClr="000000"/>
      </a:dk1>
      <a:lt1>
        <a:srgbClr val="FFFFFF"/>
      </a:lt1>
      <a:dk2>
        <a:srgbClr val="4D4D4D"/>
      </a:dk2>
      <a:lt2>
        <a:srgbClr val="C0C0C0"/>
      </a:lt2>
      <a:accent1>
        <a:srgbClr val="8B0E3A"/>
      </a:accent1>
      <a:accent2>
        <a:srgbClr val="E79C29"/>
      </a:accent2>
      <a:accent3>
        <a:srgbClr val="104332"/>
      </a:accent3>
      <a:accent4>
        <a:srgbClr val="001E28"/>
      </a:accent4>
      <a:accent5>
        <a:srgbClr val="313339"/>
      </a:accent5>
      <a:accent6>
        <a:srgbClr val="909090"/>
      </a:accent6>
      <a:hlink>
        <a:srgbClr val="0E798B"/>
      </a:hlink>
      <a:folHlink>
        <a:srgbClr val="954F72"/>
      </a:folHlink>
    </a:clrScheme>
    <a:fontScheme name="Custom 16">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FF4A47DEA204409CEF0FA10D4DBD56" ma:contentTypeVersion="12" ma:contentTypeDescription="Create a new document." ma:contentTypeScope="" ma:versionID="4af56e6f7e073fa7428a19a3d7a3d413">
  <xsd:schema xmlns:xsd="http://www.w3.org/2001/XMLSchema" xmlns:xs="http://www.w3.org/2001/XMLSchema" xmlns:p="http://schemas.microsoft.com/office/2006/metadata/properties" xmlns:ns2="16130031-ea00-4c5e-b140-6d0d0c8f30b6" xmlns:ns3="685fd050-ea86-4a27-aa36-f0dcb78fcbc2" targetNamespace="http://schemas.microsoft.com/office/2006/metadata/properties" ma:root="true" ma:fieldsID="9dad0050751231ecba6c841acc913fca" ns2:_="" ns3:_="">
    <xsd:import namespace="16130031-ea00-4c5e-b140-6d0d0c8f30b6"/>
    <xsd:import namespace="685fd050-ea86-4a27-aa36-f0dcb78fcb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130031-ea00-4c5e-b140-6d0d0c8f3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5fd050-ea86-4a27-aa36-f0dcb78fcb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D6EDDC-66F0-480B-86A5-78BC2B765938}">
  <ds:schemaRefs>
    <ds:schemaRef ds:uri="http://schemas.microsoft.com/sharepoint/v3/contenttype/forms"/>
  </ds:schemaRefs>
</ds:datastoreItem>
</file>

<file path=customXml/itemProps2.xml><?xml version="1.0" encoding="utf-8"?>
<ds:datastoreItem xmlns:ds="http://schemas.openxmlformats.org/officeDocument/2006/customXml" ds:itemID="{FA3EF310-80C4-4A12-AD23-45BA43351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130031-ea00-4c5e-b140-6d0d0c8f30b6"/>
    <ds:schemaRef ds:uri="685fd050-ea86-4a27-aa36-f0dcb78fcb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532E8-79DE-41DD-A432-7AF019DB745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8013</TotalTime>
  <Words>5551</Words>
  <Application>Microsoft Macintosh PowerPoint</Application>
  <PresentationFormat>Custom</PresentationFormat>
  <Paragraphs>688</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Blank slide</vt:lpstr>
      <vt:lpstr>2_Cover page</vt:lpstr>
      <vt:lpstr>1_Blank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Hayworth</dc:creator>
  <cp:lastModifiedBy>Nancy Okwengu</cp:lastModifiedBy>
  <cp:revision>68</cp:revision>
  <dcterms:created xsi:type="dcterms:W3CDTF">2020-11-07T15:04:39Z</dcterms:created>
  <dcterms:modified xsi:type="dcterms:W3CDTF">2021-03-12T09:52:08Z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0x0101008BFF4A47DEA204409CEF0FA10D4DBD56</vt:lpwstr>
  </property>
</Properties>
</file>