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1"/>
  </p:notesMasterIdLst>
  <p:sldIdLst>
    <p:sldId id="367" r:id="rId5"/>
    <p:sldId id="353" r:id="rId6"/>
    <p:sldId id="263" r:id="rId7"/>
    <p:sldId id="354" r:id="rId8"/>
    <p:sldId id="1743" r:id="rId9"/>
    <p:sldId id="1749" r:id="rId10"/>
    <p:sldId id="319" r:id="rId11"/>
    <p:sldId id="1738" r:id="rId12"/>
    <p:sldId id="1736" r:id="rId13"/>
    <p:sldId id="1748" r:id="rId14"/>
    <p:sldId id="1750" r:id="rId15"/>
    <p:sldId id="1741" r:id="rId16"/>
    <p:sldId id="312" r:id="rId17"/>
    <p:sldId id="1742" r:id="rId18"/>
    <p:sldId id="1740" r:id="rId19"/>
    <p:sldId id="293" r:id="rId20"/>
    <p:sldId id="294" r:id="rId21"/>
    <p:sldId id="288" r:id="rId22"/>
    <p:sldId id="286" r:id="rId23"/>
    <p:sldId id="301" r:id="rId24"/>
    <p:sldId id="314" r:id="rId25"/>
    <p:sldId id="295" r:id="rId26"/>
    <p:sldId id="315" r:id="rId27"/>
    <p:sldId id="316" r:id="rId28"/>
    <p:sldId id="1746" r:id="rId29"/>
    <p:sldId id="1745" r:id="rId30"/>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gilxcci+fCO4WwMwANcA965hbQ7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za Mbole Namboya" initials="WMN" lastIdx="11" clrIdx="0"/>
  <p:cmAuthor id="2" name="Carol Matiko" initials="C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33E76FD-16CE-4004-8930-E9CA49D6BD84}">
  <a:tblStyle styleId="{933E76FD-16CE-4004-8930-E9CA49D6BD8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EDBE3EA-9D24-4F8B-9B0B-6CE233B5B1F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FEF50-D7BC-4A27-A026-5F7118EA8E60}"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6E7"/>
          </a:solidFill>
        </a:fill>
      </a:tcStyle>
    </a:wholeTbl>
    <a:band1H>
      <a:tcTxStyle/>
      <a:tcStyle>
        <a:tcBdr/>
        <a:fill>
          <a:solidFill>
            <a:srgbClr val="FFEDCC"/>
          </a:solidFill>
        </a:fill>
      </a:tcStyle>
    </a:band1H>
    <a:band2H>
      <a:tcTxStyle/>
      <a:tcStyle>
        <a:tcBdr/>
      </a:tcStyle>
    </a:band2H>
    <a:band1V>
      <a:tcTxStyle/>
      <a:tcStyle>
        <a:tcBdr/>
        <a:fill>
          <a:solidFill>
            <a:srgbClr val="FFEDCC"/>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3" autoAdjust="0"/>
    <p:restoredTop sz="69801" autoAdjust="0"/>
  </p:normalViewPr>
  <p:slideViewPr>
    <p:cSldViewPr snapToGrid="0">
      <p:cViewPr varScale="1">
        <p:scale>
          <a:sx n="124" d="100"/>
          <a:sy n="124" d="100"/>
        </p:scale>
        <p:origin x="-45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commentAuthors" Target="commentAuthors.xml"/><Relationship Id="rId91" Type="http://schemas.openxmlformats.org/officeDocument/2006/relationships/presProps" Target="presProps.xml"/><Relationship Id="rId92" Type="http://schemas.openxmlformats.org/officeDocument/2006/relationships/viewProps" Target="view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93" Type="http://schemas.openxmlformats.org/officeDocument/2006/relationships/theme" Target="theme/theme1.xml"/><Relationship Id="rId94"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89" Type="http://customschemas.google.com/relationships/presentationmetadata" Target="meta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arol%20Matiko\Desktop\FILES%20THT%20WERE%20IN%20DRIVE%20D\carol\Desktop\Desktop\carol%201\documents\CAROL(2)\Various%20clients\FSD\Covid%20Impact%20Low%20cost%20schools\Tables%20(Schools%20Size).xlsx"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4" Type="http://schemas.microsoft.com/office/2011/relationships/chartColorStyle" Target="colors3.xml"/><Relationship Id="rId1" Type="http://schemas.openxmlformats.org/officeDocument/2006/relationships/oleObject" Target="file:///C:\Users\Carol%20Matiko\Desktop\FILES%20THT%20WERE%20IN%20DRIVE%20D\carol\Desktop\Desktop\carol%201\documents\CAROL(2)\Various%20clients\FSD\Covid%20Impact%20Low%20cost%20schools\Tables%20(Schools%20Size).xlsx" TargetMode="External"/><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Carol%20Matiko\Desktop\FILES%20THT%20WERE%20IN%20DRIVE%20D\carol\Desktop\Desktop\carol%201\documents\CAROL(2)\Various%20clients\FSD\Covid%20Impact%20Low%20cost%20schools\Tables%20(Schools%20Size).xlsx" TargetMode="External"/><Relationship Id="rId2" Type="http://schemas.microsoft.com/office/2011/relationships/chartStyle" Target="style4.xml"/><Relationship Id="rId3" Type="http://schemas.microsoft.com/office/2011/relationships/chartColorStyle" Target="colors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5.xml"/><Relationship Id="rId3" Type="http://schemas.microsoft.com/office/2011/relationships/chartColorStyle" Target="colors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Registration Status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9A31-CC4A-A63E-9A5F94A41EB4}"/>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9A31-CC4A-A63E-9A5F94A41EB4}"/>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9A31-CC4A-A63E-9A5F94A41EB4}"/>
              </c:ext>
            </c:extLst>
          </c:dPt>
          <c:dLbls>
            <c:dLbl>
              <c:idx val="0"/>
              <c:spPr>
                <a:noFill/>
                <a:ln>
                  <a:noFill/>
                </a:ln>
                <a:effectLst/>
              </c:spPr>
              <c:txPr>
                <a:bodyPr rot="0" spcFirstLastPara="1" vertOverflow="ellipsis" vert="horz" wrap="square" anchor="ctr" anchorCtr="1"/>
                <a:lstStyle/>
                <a:p>
                  <a:pPr>
                    <a:defRPr sz="7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anchor="ctr" anchorCtr="1"/>
                <a:lstStyle/>
                <a:p>
                  <a:pPr>
                    <a:defRPr sz="7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dLbl>
            <c:dLbl>
              <c:idx val="2"/>
              <c:spPr>
                <a:noFill/>
                <a:ln>
                  <a:noFill/>
                </a:ln>
                <a:effectLst/>
              </c:spPr>
              <c:txPr>
                <a:bodyPr rot="0" spcFirstLastPara="1" vertOverflow="ellipsis" vert="horz" wrap="square" anchor="ctr" anchorCtr="1"/>
                <a:lstStyle/>
                <a:p>
                  <a:pPr>
                    <a:defRPr sz="7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In the process of registering </c:v>
                </c:pt>
                <c:pt idx="1">
                  <c:v>Already registered</c:v>
                </c:pt>
                <c:pt idx="2">
                  <c:v>Note yet registered</c:v>
                </c:pt>
              </c:strCache>
            </c:strRef>
          </c:cat>
          <c:val>
            <c:numRef>
              <c:f>Sheet1!$B$2:$B$4</c:f>
              <c:numCache>
                <c:formatCode>0%</c:formatCode>
                <c:ptCount val="3"/>
                <c:pt idx="0">
                  <c:v>0.34</c:v>
                </c:pt>
                <c:pt idx="1">
                  <c:v>0.55</c:v>
                </c:pt>
                <c:pt idx="2">
                  <c:v>0.11</c:v>
                </c:pt>
              </c:numCache>
            </c:numRef>
          </c:val>
          <c:extLst xmlns:c16r2="http://schemas.microsoft.com/office/drawing/2015/06/chart">
            <c:ext xmlns:c16="http://schemas.microsoft.com/office/drawing/2014/chart" uri="{C3380CC4-5D6E-409C-BE32-E72D297353CC}">
              <c16:uniqueId val="{00000006-9A31-CC4A-A63E-9A5F94A41EB4}"/>
            </c:ext>
          </c:extLst>
        </c:ser>
        <c:dLbls>
          <c:dLblPos val="outEnd"/>
          <c:showLegendKey val="0"/>
          <c:showVal val="0"/>
          <c:showCatName val="0"/>
          <c:showSerName val="0"/>
          <c:showPercent val="1"/>
          <c:showBubbleSize val="0"/>
          <c:showLeaderLines val="1"/>
        </c:dLbls>
        <c:firstSliceAng val="78"/>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b="1" dirty="0"/>
              <a:t>During these months which of these did you do to support the household needs?</a:t>
            </a:r>
          </a:p>
          <a:p>
            <a:pPr>
              <a:defRPr sz="1200" b="0" i="0" u="none" strike="noStrike" kern="1200" spc="0" baseline="0">
                <a:solidFill>
                  <a:schemeClr val="tx1">
                    <a:lumMod val="65000"/>
                    <a:lumOff val="35000"/>
                  </a:schemeClr>
                </a:solidFill>
                <a:latin typeface="+mn-lt"/>
                <a:ea typeface="+mn-ea"/>
                <a:cs typeface="+mn-cs"/>
              </a:defRPr>
            </a:pPr>
            <a:r>
              <a:rPr lang="en-US" dirty="0"/>
              <a:t>324  parents </a:t>
            </a:r>
          </a:p>
        </c:rich>
      </c:tx>
      <c:layout>
        <c:manualLayout>
          <c:xMode val="edge"/>
          <c:yMode val="edge"/>
          <c:x val="0.127034001863347"/>
          <c:y val="0.0"/>
        </c:manualLayout>
      </c:layout>
      <c:overlay val="0"/>
      <c:spPr>
        <a:noFill/>
        <a:ln>
          <a:noFill/>
        </a:ln>
        <a:effectLst/>
      </c:spPr>
    </c:title>
    <c:autoTitleDeleted val="0"/>
    <c:plotArea>
      <c:layout>
        <c:manualLayout>
          <c:layoutTarget val="inner"/>
          <c:xMode val="edge"/>
          <c:yMode val="edge"/>
          <c:x val="0.327275594265292"/>
          <c:y val="0.170905706358627"/>
          <c:w val="0.648649726965999"/>
          <c:h val="0.739309070652512"/>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Sheet1!$G$610:$G$619</c:f>
              <c:strCache>
                <c:ptCount val="10"/>
                <c:pt idx="0">
                  <c:v> Loan from a shylock/money lender</c:v>
                </c:pt>
                <c:pt idx="1">
                  <c:v> Loan from bank/MFI/Sacco</c:v>
                </c:pt>
                <c:pt idx="2">
                  <c:v> Loan from a Chama</c:v>
                </c:pt>
                <c:pt idx="3">
                  <c:v> Sold an asset </c:v>
                </c:pt>
                <c:pt idx="4">
                  <c:v> Loan from mobile lenders </c:v>
                </c:pt>
                <c:pt idx="5">
                  <c:v> Loan from friend/family</c:v>
                </c:pt>
                <c:pt idx="6">
                  <c:v> Cut back expenses </c:v>
                </c:pt>
                <c:pt idx="7">
                  <c:v> Remittances</c:v>
                </c:pt>
                <c:pt idx="8">
                  <c:v> Got another income source  </c:v>
                </c:pt>
                <c:pt idx="9">
                  <c:v> Used savings</c:v>
                </c:pt>
              </c:strCache>
            </c:strRef>
          </c:cat>
          <c:val>
            <c:numRef>
              <c:f>Sheet1!$H$610:$H$619</c:f>
              <c:numCache>
                <c:formatCode>###0%</c:formatCode>
                <c:ptCount val="10"/>
                <c:pt idx="0">
                  <c:v>0.0339506172839506</c:v>
                </c:pt>
                <c:pt idx="1">
                  <c:v>0.0679012345679012</c:v>
                </c:pt>
                <c:pt idx="2">
                  <c:v>0.12037037037037</c:v>
                </c:pt>
                <c:pt idx="3">
                  <c:v>0.132716049382716</c:v>
                </c:pt>
                <c:pt idx="4">
                  <c:v>0.160493827160494</c:v>
                </c:pt>
                <c:pt idx="5">
                  <c:v>0.169753086419753</c:v>
                </c:pt>
                <c:pt idx="6">
                  <c:v>0.25</c:v>
                </c:pt>
                <c:pt idx="7">
                  <c:v>0.268518518518519</c:v>
                </c:pt>
                <c:pt idx="8">
                  <c:v>0.432098765432099</c:v>
                </c:pt>
                <c:pt idx="9">
                  <c:v>0.524691358024692</c:v>
                </c:pt>
              </c:numCache>
            </c:numRef>
          </c:val>
          <c:extLst xmlns:c16r2="http://schemas.microsoft.com/office/drawing/2015/06/chart">
            <c:ext xmlns:c16="http://schemas.microsoft.com/office/drawing/2014/chart" uri="{C3380CC4-5D6E-409C-BE32-E72D297353CC}">
              <c16:uniqueId val="{00000000-DB34-7E47-8A42-B51F1E21B57B}"/>
            </c:ext>
          </c:extLst>
        </c:ser>
        <c:dLbls>
          <c:showLegendKey val="0"/>
          <c:showVal val="0"/>
          <c:showCatName val="0"/>
          <c:showSerName val="0"/>
          <c:showPercent val="0"/>
          <c:showBubbleSize val="0"/>
        </c:dLbls>
        <c:gapWidth val="75"/>
        <c:axId val="2105695224"/>
        <c:axId val="2105603624"/>
      </c:barChart>
      <c:catAx>
        <c:axId val="2105695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05603624"/>
        <c:crosses val="autoZero"/>
        <c:auto val="1"/>
        <c:lblAlgn val="ctr"/>
        <c:lblOffset val="100"/>
        <c:noMultiLvlLbl val="0"/>
      </c:catAx>
      <c:valAx>
        <c:axId val="2105603624"/>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0569522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66424386394315"/>
          <c:y val="0.175925925925926"/>
          <c:w val="0.946715122721137"/>
          <c:h val="0.6230701370662"/>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1-3CA1-4715-9E1A-FFB88CFFA817}"/>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3-3CA1-4715-9E1A-FFB88CFFA817}"/>
              </c:ext>
            </c:extLst>
          </c:dPt>
          <c:dPt>
            <c:idx val="2"/>
            <c:invertIfNegative val="0"/>
            <c:bubble3D val="0"/>
            <c:spPr>
              <a:solidFill>
                <a:schemeClr val="accent1">
                  <a:lumMod val="20000"/>
                  <a:lumOff val="80000"/>
                </a:schemeClr>
              </a:solidFill>
              <a:ln>
                <a:noFill/>
              </a:ln>
              <a:effectLst/>
            </c:spPr>
            <c:extLst xmlns:c16r2="http://schemas.microsoft.com/office/drawing/2015/06/chart">
              <c:ext xmlns:c16="http://schemas.microsoft.com/office/drawing/2014/chart" uri="{C3380CC4-5D6E-409C-BE32-E72D297353CC}">
                <c16:uniqueId val="{00000005-3CA1-4715-9E1A-FFB88CFFA81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'parents '!$A$48:$A$50</c:f>
              <c:strCache>
                <c:ptCount val="3"/>
                <c:pt idx="0">
                  <c:v>more debts than in March 2020</c:v>
                </c:pt>
                <c:pt idx="1">
                  <c:v>debt level has not changed from March 2020 </c:v>
                </c:pt>
                <c:pt idx="2">
                  <c:v>debt is less than in March 2020</c:v>
                </c:pt>
              </c:strCache>
            </c:strRef>
          </c:cat>
          <c:val>
            <c:numRef>
              <c:f>'parents '!$B$48:$B$50</c:f>
              <c:numCache>
                <c:formatCode>0%</c:formatCode>
                <c:ptCount val="3"/>
                <c:pt idx="0">
                  <c:v>0.83</c:v>
                </c:pt>
                <c:pt idx="1">
                  <c:v>0.12</c:v>
                </c:pt>
                <c:pt idx="2">
                  <c:v>0.04</c:v>
                </c:pt>
              </c:numCache>
            </c:numRef>
          </c:val>
          <c:extLst xmlns:c16r2="http://schemas.microsoft.com/office/drawing/2015/06/chart">
            <c:ext xmlns:c16="http://schemas.microsoft.com/office/drawing/2014/chart" uri="{C3380CC4-5D6E-409C-BE32-E72D297353CC}">
              <c16:uniqueId val="{00000006-3CA1-4715-9E1A-FFB88CFFA817}"/>
            </c:ext>
          </c:extLst>
        </c:ser>
        <c:dLbls>
          <c:showLegendKey val="0"/>
          <c:showVal val="0"/>
          <c:showCatName val="0"/>
          <c:showSerName val="0"/>
          <c:showPercent val="0"/>
          <c:showBubbleSize val="0"/>
        </c:dLbls>
        <c:gapWidth val="10"/>
        <c:overlap val="-27"/>
        <c:axId val="2134355160"/>
        <c:axId val="2134700696"/>
      </c:barChart>
      <c:catAx>
        <c:axId val="213435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34700696"/>
        <c:crosses val="autoZero"/>
        <c:auto val="1"/>
        <c:lblAlgn val="ctr"/>
        <c:lblOffset val="100"/>
        <c:noMultiLvlLbl val="0"/>
      </c:catAx>
      <c:valAx>
        <c:axId val="2134700696"/>
        <c:scaling>
          <c:orientation val="minMax"/>
        </c:scaling>
        <c:delete val="1"/>
        <c:axPos val="l"/>
        <c:numFmt formatCode="0%" sourceLinked="1"/>
        <c:majorTickMark val="none"/>
        <c:minorTickMark val="none"/>
        <c:tickLblPos val="nextTo"/>
        <c:crossAx val="21343551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accent3"/>
      </a:solid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dirty="0"/>
              <a:t>What has been the greatest challenge for your household during this COVID-19 period?</a:t>
            </a:r>
          </a:p>
        </c:rich>
      </c:tx>
      <c:overlay val="0"/>
      <c:spPr>
        <a:noFill/>
        <a:ln>
          <a:noFill/>
        </a:ln>
        <a:effectLst/>
      </c:spPr>
    </c:title>
    <c:autoTitleDeleted val="0"/>
    <c:plotArea>
      <c:layout/>
      <c:barChart>
        <c:barDir val="col"/>
        <c:grouping val="clustered"/>
        <c:varyColors val="0"/>
        <c:ser>
          <c:idx val="0"/>
          <c:order val="0"/>
          <c:spPr>
            <a:solidFill>
              <a:schemeClr val="accent4"/>
            </a:solidFill>
            <a:ln w="158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'parents '!$E$143:$E$149</c:f>
              <c:strCache>
                <c:ptCount val="7"/>
                <c:pt idx="0">
                  <c:v> Unable to feed the family</c:v>
                </c:pt>
                <c:pt idx="1">
                  <c:v> Lack of rent</c:v>
                </c:pt>
                <c:pt idx="2">
                  <c:v> Lack of money</c:v>
                </c:pt>
                <c:pt idx="3">
                  <c:v>Worry about education expenses</c:v>
                </c:pt>
                <c:pt idx="4">
                  <c:v> Sickness</c:v>
                </c:pt>
                <c:pt idx="5">
                  <c:v>Coping  with the children in the house</c:v>
                </c:pt>
                <c:pt idx="6">
                  <c:v>Other </c:v>
                </c:pt>
              </c:strCache>
            </c:strRef>
          </c:cat>
          <c:val>
            <c:numRef>
              <c:f>'parents '!$F$143:$F$149</c:f>
              <c:numCache>
                <c:formatCode>0%</c:formatCode>
                <c:ptCount val="7"/>
                <c:pt idx="0">
                  <c:v>0.46</c:v>
                </c:pt>
                <c:pt idx="1">
                  <c:v>0.36</c:v>
                </c:pt>
                <c:pt idx="2">
                  <c:v>0.18</c:v>
                </c:pt>
                <c:pt idx="3">
                  <c:v>0.06</c:v>
                </c:pt>
                <c:pt idx="4">
                  <c:v>0.03</c:v>
                </c:pt>
                <c:pt idx="5">
                  <c:v>0.04</c:v>
                </c:pt>
                <c:pt idx="6">
                  <c:v>0.0315789473684211</c:v>
                </c:pt>
              </c:numCache>
            </c:numRef>
          </c:val>
          <c:extLst xmlns:c16r2="http://schemas.microsoft.com/office/drawing/2015/06/chart">
            <c:ext xmlns:c16="http://schemas.microsoft.com/office/drawing/2014/chart" uri="{C3380CC4-5D6E-409C-BE32-E72D297353CC}">
              <c16:uniqueId val="{00000000-B614-4CCB-977C-99B474C4A5F2}"/>
            </c:ext>
          </c:extLst>
        </c:ser>
        <c:dLbls>
          <c:showLegendKey val="0"/>
          <c:showVal val="0"/>
          <c:showCatName val="0"/>
          <c:showSerName val="0"/>
          <c:showPercent val="0"/>
          <c:showBubbleSize val="0"/>
        </c:dLbls>
        <c:gapWidth val="98"/>
        <c:overlap val="4"/>
        <c:axId val="-2138182568"/>
        <c:axId val="-2138179112"/>
      </c:barChart>
      <c:catAx>
        <c:axId val="-213818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38179112"/>
        <c:crosses val="autoZero"/>
        <c:auto val="1"/>
        <c:lblAlgn val="ctr"/>
        <c:lblOffset val="100"/>
        <c:noMultiLvlLbl val="0"/>
      </c:catAx>
      <c:valAx>
        <c:axId val="-2138179112"/>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138182568"/>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4563-0343-89DB-E358B562435B}"/>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2-4563-0343-89DB-E358B562435B}"/>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4563-0343-89DB-E358B562435B}"/>
              </c:ext>
            </c:extLst>
          </c:dPt>
          <c:dLbls>
            <c:dLbl>
              <c:idx val="0"/>
              <c:layout>
                <c:manualLayout>
                  <c:x val="0.0"/>
                  <c:y val="-0.00519044859371538"/>
                </c:manualLayout>
              </c:layout>
              <c:spPr>
                <a:noFill/>
                <a:ln>
                  <a:noFill/>
                </a:ln>
                <a:effectLst/>
              </c:spPr>
              <c:txPr>
                <a:bodyPr rot="0" spcFirstLastPara="1" vertOverflow="ellipsis" vert="horz" wrap="square" anchor="ctr" anchorCtr="1"/>
                <a:lstStyle/>
                <a:p>
                  <a:pPr>
                    <a:defRPr sz="12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8222591432352107"/>
                      <c:h val="0.44549620279859181"/>
                    </c:manualLayout>
                  </c15:layout>
                </c:ext>
                <c:ext xmlns:c16="http://schemas.microsoft.com/office/drawing/2014/chart" uri="{C3380CC4-5D6E-409C-BE32-E72D297353CC}">
                  <c16:uniqueId val="{00000001-4563-0343-89DB-E358B562435B}"/>
                </c:ext>
              </c:extLst>
            </c:dLbl>
            <c:dLbl>
              <c:idx val="1"/>
              <c:layout>
                <c:manualLayout>
                  <c:x val="-0.0644353338055216"/>
                  <c:y val="-0.206520052276935"/>
                </c:manualLayout>
              </c:layout>
              <c:spPr>
                <a:noFill/>
                <a:ln>
                  <a:noFill/>
                </a:ln>
                <a:effectLst/>
              </c:spPr>
              <c:txPr>
                <a:bodyPr rot="0" spcFirstLastPara="1" vertOverflow="ellipsis" vert="horz" wrap="square" anchor="ctr" anchorCtr="1"/>
                <a:lstStyle/>
                <a:p>
                  <a:pPr>
                    <a:defRPr sz="12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1533525398860809"/>
                      <c:h val="0.30218791712610993"/>
                    </c:manualLayout>
                  </c15:layout>
                </c:ext>
                <c:ext xmlns:c16="http://schemas.microsoft.com/office/drawing/2014/chart" uri="{C3380CC4-5D6E-409C-BE32-E72D297353CC}">
                  <c16:uniqueId val="{00000002-4563-0343-89DB-E358B562435B}"/>
                </c:ext>
              </c:extLst>
            </c:dLbl>
            <c:dLbl>
              <c:idx val="2"/>
              <c:spPr>
                <a:noFill/>
                <a:ln>
                  <a:noFill/>
                </a:ln>
                <a:effectLst/>
              </c:spPr>
              <c:txPr>
                <a:bodyPr rot="0" spcFirstLastPara="1" vertOverflow="ellipsis" vert="horz" wrap="square" anchor="ctr" anchorCtr="1"/>
                <a:lstStyle/>
                <a:p>
                  <a:pPr>
                    <a:defRPr sz="12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Same number of students</c:v>
                </c:pt>
                <c:pt idx="1">
                  <c:v>Less students</c:v>
                </c:pt>
                <c:pt idx="2">
                  <c:v>More students</c:v>
                </c:pt>
              </c:strCache>
            </c:strRef>
          </c:cat>
          <c:val>
            <c:numRef>
              <c:f>Sheet1!$B$2:$B$4</c:f>
              <c:numCache>
                <c:formatCode>General</c:formatCode>
                <c:ptCount val="3"/>
                <c:pt idx="0">
                  <c:v>17.0</c:v>
                </c:pt>
                <c:pt idx="1">
                  <c:v>62.0</c:v>
                </c:pt>
                <c:pt idx="2">
                  <c:v>20.0</c:v>
                </c:pt>
              </c:numCache>
            </c:numRef>
          </c:val>
          <c:extLst xmlns:c16r2="http://schemas.microsoft.com/office/drawing/2015/06/chart">
            <c:ext xmlns:c16="http://schemas.microsoft.com/office/drawing/2014/chart" uri="{C3380CC4-5D6E-409C-BE32-E72D297353CC}">
              <c16:uniqueId val="{00000000-4563-0343-89DB-E358B562435B}"/>
            </c:ext>
          </c:extLst>
        </c:ser>
        <c:dLbls>
          <c:dLblPos val="outEnd"/>
          <c:showLegendKey val="0"/>
          <c:showVal val="0"/>
          <c:showCatName val="0"/>
          <c:showSerName val="0"/>
          <c:showPercent val="1"/>
          <c:showBubbleSize val="0"/>
          <c:showLeaderLines val="1"/>
        </c:dLbls>
        <c:firstSliceAng val="257"/>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50.png"/></Relationships>
</file>

<file path=ppt/drawings/drawing1.xml><?xml version="1.0" encoding="utf-8"?>
<c:userShapes xmlns:c="http://schemas.openxmlformats.org/drawingml/2006/chart">
  <cdr:relSizeAnchor xmlns:cdr="http://schemas.openxmlformats.org/drawingml/2006/chartDrawing">
    <cdr:from>
      <cdr:x>0</cdr:x>
      <cdr:y>0.03037</cdr:y>
    </cdr:from>
    <cdr:to>
      <cdr:x>0.96968</cdr:x>
      <cdr:y>0.13779</cdr:y>
    </cdr:to>
    <cdr:pic>
      <cdr:nvPicPr>
        <cdr:cNvPr id="2" name="chart">
          <a:extLst xmlns:a="http://schemas.openxmlformats.org/drawingml/2006/main">
            <a:ext uri="{FF2B5EF4-FFF2-40B4-BE49-F238E27FC236}">
              <a16:creationId xmlns:a16="http://schemas.microsoft.com/office/drawing/2014/main" xmlns="" id="{11ABC632-B232-4D13-8040-89CD72D481C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114261"/>
          <a:ext cx="4016570" cy="4041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516617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dirty="0">
                <a:latin typeface="Arial"/>
                <a:ea typeface="+mn-ea"/>
                <a:cs typeface="Arial"/>
              </a:rPr>
              <a:t>Type your notes</a:t>
            </a:r>
          </a:p>
        </p:txBody>
      </p:sp>
      <p:sp>
        <p:nvSpPr>
          <p:cNvPr id="4" name="Slide Number Placeholder 3"/>
          <p:cNvSpPr>
            <a:spLocks noGrp="1"/>
          </p:cNvSpPr>
          <p:nvPr>
            <p:ph type="sldNum" sz="quarter" idx="5"/>
          </p:nvPr>
        </p:nvSpPr>
        <p:spPr/>
        <p:txBody>
          <a:bodyPr lIns="93177" tIns="46589" rIns="93177" bIns="46589"/>
          <a:lstStyle/>
          <a:p>
            <a:pPr algn="r" defTabSz="931774">
              <a:buClrTx/>
              <a:defRPr/>
            </a:pPr>
            <a:fld id="{4F38AFD9-D5DB-4A47-A4BE-251B4DF1413A}" type="slidenum">
              <a:rPr lang="en-US" sz="1200" kern="1200">
                <a:solidFill>
                  <a:prstClr val="black"/>
                </a:solidFill>
                <a:latin typeface="Calibri" panose="020F0502020204030204"/>
                <a:ea typeface="+mn-ea"/>
                <a:cs typeface="+mn-cs"/>
              </a:rPr>
              <a:pPr algn="r" defTabSz="931774">
                <a:buClrTx/>
                <a:defRPr/>
              </a:pPr>
              <a:t>1</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6064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p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73" name="Google Shape;1873;p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5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82" name="Google Shape;1882;p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89" name="Google Shape;1889;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dirty="0">
                <a:latin typeface="Arial"/>
                <a:ea typeface="+mn-ea"/>
                <a:cs typeface="Arial"/>
              </a:rPr>
              <a:t>Type your notes</a:t>
            </a:r>
          </a:p>
        </p:txBody>
      </p:sp>
      <p:sp>
        <p:nvSpPr>
          <p:cNvPr id="4" name="Slide Number Placeholder 3"/>
          <p:cNvSpPr>
            <a:spLocks noGrp="1"/>
          </p:cNvSpPr>
          <p:nvPr>
            <p:ph type="sldNum" sz="quarter" idx="5"/>
          </p:nvPr>
        </p:nvSpPr>
        <p:spPr/>
        <p:txBody>
          <a:bodyPr lIns="93177" tIns="46589" rIns="93177" bIns="46589"/>
          <a:lstStyle/>
          <a:p>
            <a:pPr algn="r" defTabSz="931774">
              <a:buClrTx/>
              <a:defRPr/>
            </a:pPr>
            <a:fld id="{4F38AFD9-D5DB-4A47-A4BE-251B4DF1413A}" type="slidenum">
              <a:rPr lang="en-US" sz="1200" kern="1200">
                <a:solidFill>
                  <a:prstClr val="black"/>
                </a:solidFill>
                <a:latin typeface="Calibri" panose="020F0502020204030204"/>
                <a:ea typeface="+mn-ea"/>
                <a:cs typeface="+mn-cs"/>
              </a:rPr>
              <a:pPr algn="r" defTabSz="931774">
                <a:buClrTx/>
                <a:defRPr/>
              </a:pPr>
              <a:t>15</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3832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9" name="Google Shape;1479;p38: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6" name="Google Shape;1486;p3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p33: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4" name="Google Shape;1104;p3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33530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674" name="Google Shape;1674;p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p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95" name="Google Shape;1895;p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8: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6" name="Google Shape;1496;p40: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p6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915" name="Google Shape;1915;p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929" name="Google Shape;1929;p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929" name="Google Shape;1929;p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650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dirty="0">
                <a:latin typeface="Arial"/>
                <a:ea typeface="+mn-ea"/>
                <a:cs typeface="Arial"/>
              </a:rPr>
              <a:t>Type your notes</a:t>
            </a:r>
          </a:p>
        </p:txBody>
      </p:sp>
      <p:sp>
        <p:nvSpPr>
          <p:cNvPr id="4" name="Slide Number Placeholder 3"/>
          <p:cNvSpPr>
            <a:spLocks noGrp="1"/>
          </p:cNvSpPr>
          <p:nvPr>
            <p:ph type="sldNum" sz="quarter" idx="5"/>
          </p:nvPr>
        </p:nvSpPr>
        <p:spPr/>
        <p:txBody>
          <a:bodyPr lIns="93177" tIns="46589" rIns="93177" bIns="46589"/>
          <a:lstStyle/>
          <a:p>
            <a:pPr algn="r" defTabSz="931774">
              <a:buClrTx/>
              <a:defRPr/>
            </a:pPr>
            <a:fld id="{4F38AFD9-D5DB-4A47-A4BE-251B4DF1413A}" type="slidenum">
              <a:rPr lang="en-US" sz="1200" kern="1200">
                <a:solidFill>
                  <a:prstClr val="black"/>
                </a:solidFill>
                <a:latin typeface="Calibri" panose="020F0502020204030204"/>
                <a:ea typeface="+mn-ea"/>
                <a:cs typeface="+mn-cs"/>
              </a:rPr>
              <a:pPr algn="r" defTabSz="931774">
                <a:buClrTx/>
                <a:defRPr/>
              </a:pPr>
              <a:t>26</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529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930275"/>
            <a:ext cx="4460875" cy="2509838"/>
          </a:xfrm>
          <a:prstGeom prst="rect">
            <a:avLst/>
          </a:prstGeom>
          <a:noFill/>
          <a:ln w="12700">
            <a:solidFill>
              <a:prstClr val="black"/>
            </a:solidFill>
          </a:ln>
        </p:spPr>
      </p:sp>
      <p:sp>
        <p:nvSpPr>
          <p:cNvPr id="3" name="Notes Placeholder 2"/>
          <p:cNvSpPr>
            <a:spLocks noGrp="1"/>
          </p:cNvSpPr>
          <p:nvPr>
            <p:ph type="body" idx="1"/>
          </p:nvPr>
        </p:nvSpPr>
        <p:spPr>
          <a:xfrm>
            <a:off x="467360" y="3579760"/>
            <a:ext cx="3738880" cy="2927720"/>
          </a:xfrm>
          <a:prstGeom prst="rect">
            <a:avLst/>
          </a:prstGeom>
        </p:spPr>
        <p:txBody>
          <a:bodyPr/>
          <a:lstStyle/>
          <a:p>
            <a:endParaRPr lang="x-none" dirty="0"/>
          </a:p>
        </p:txBody>
      </p:sp>
    </p:spTree>
    <p:extLst>
      <p:ext uri="{BB962C8B-B14F-4D97-AF65-F5344CB8AC3E}">
        <p14:creationId xmlns:p14="http://schemas.microsoft.com/office/powerpoint/2010/main" val="308386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930275"/>
            <a:ext cx="4460875" cy="2509838"/>
          </a:xfrm>
          <a:prstGeom prst="rect">
            <a:avLst/>
          </a:prstGeom>
          <a:noFill/>
          <a:ln w="12700">
            <a:solidFill>
              <a:prstClr val="black"/>
            </a:solidFill>
          </a:ln>
        </p:spPr>
      </p:sp>
      <p:sp>
        <p:nvSpPr>
          <p:cNvPr id="3" name="Notes Placeholder 2"/>
          <p:cNvSpPr>
            <a:spLocks noGrp="1"/>
          </p:cNvSpPr>
          <p:nvPr>
            <p:ph type="body" idx="1"/>
          </p:nvPr>
        </p:nvSpPr>
        <p:spPr>
          <a:xfrm>
            <a:off x="467360" y="3579760"/>
            <a:ext cx="3738880" cy="2927720"/>
          </a:xfrm>
          <a:prstGeom prst="rect">
            <a:avLst/>
          </a:prstGeom>
        </p:spPr>
        <p:txBody>
          <a:bodyPr/>
          <a:lstStyle/>
          <a:p>
            <a:endParaRPr lang="x-none" dirty="0"/>
          </a:p>
        </p:txBody>
      </p:sp>
    </p:spTree>
    <p:extLst>
      <p:ext uri="{BB962C8B-B14F-4D97-AF65-F5344CB8AC3E}">
        <p14:creationId xmlns:p14="http://schemas.microsoft.com/office/powerpoint/2010/main" val="1460109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930275"/>
            <a:ext cx="4460875" cy="2509838"/>
          </a:xfrm>
          <a:prstGeom prst="rect">
            <a:avLst/>
          </a:prstGeom>
          <a:noFill/>
          <a:ln w="12700">
            <a:solidFill>
              <a:prstClr val="black"/>
            </a:solidFill>
          </a:ln>
        </p:spPr>
      </p:sp>
      <p:sp>
        <p:nvSpPr>
          <p:cNvPr id="3" name="Notes Placeholder 2"/>
          <p:cNvSpPr>
            <a:spLocks noGrp="1"/>
          </p:cNvSpPr>
          <p:nvPr>
            <p:ph type="body" idx="1"/>
          </p:nvPr>
        </p:nvSpPr>
        <p:spPr>
          <a:xfrm>
            <a:off x="467360" y="3579760"/>
            <a:ext cx="3738880" cy="2927720"/>
          </a:xfrm>
          <a:prstGeom prst="rect">
            <a:avLst/>
          </a:prstGeom>
        </p:spPr>
        <p:txBody>
          <a:bodyPr/>
          <a:lstStyle/>
          <a:p>
            <a:endParaRPr lang="x-none" dirty="0"/>
          </a:p>
        </p:txBody>
      </p:sp>
    </p:spTree>
    <p:extLst>
      <p:ext uri="{BB962C8B-B14F-4D97-AF65-F5344CB8AC3E}">
        <p14:creationId xmlns:p14="http://schemas.microsoft.com/office/powerpoint/2010/main" val="1003480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930275"/>
            <a:ext cx="4460875" cy="2509838"/>
          </a:xfrm>
          <a:prstGeom prst="rect">
            <a:avLst/>
          </a:prstGeom>
          <a:noFill/>
          <a:ln w="12700">
            <a:solidFill>
              <a:prstClr val="black"/>
            </a:solidFill>
          </a:ln>
        </p:spPr>
      </p:sp>
      <p:sp>
        <p:nvSpPr>
          <p:cNvPr id="3" name="Notes Placeholder 2"/>
          <p:cNvSpPr>
            <a:spLocks noGrp="1"/>
          </p:cNvSpPr>
          <p:nvPr>
            <p:ph type="body" idx="1"/>
          </p:nvPr>
        </p:nvSpPr>
        <p:spPr>
          <a:xfrm>
            <a:off x="467360" y="3579760"/>
            <a:ext cx="3738880" cy="2927720"/>
          </a:xfrm>
          <a:prstGeom prst="rect">
            <a:avLst/>
          </a:prstGeom>
        </p:spPr>
        <p:txBody>
          <a:bodyPr/>
          <a:lstStyle/>
          <a:p>
            <a:endParaRPr lang="en-GB" dirty="0"/>
          </a:p>
        </p:txBody>
      </p:sp>
    </p:spTree>
    <p:extLst>
      <p:ext uri="{BB962C8B-B14F-4D97-AF65-F5344CB8AC3E}">
        <p14:creationId xmlns:p14="http://schemas.microsoft.com/office/powerpoint/2010/main" val="1735200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dirty="0">
                <a:latin typeface="Arial"/>
                <a:ea typeface="+mn-ea"/>
                <a:cs typeface="Arial"/>
              </a:rPr>
              <a:t>Type your notes</a:t>
            </a:r>
          </a:p>
        </p:txBody>
      </p:sp>
      <p:sp>
        <p:nvSpPr>
          <p:cNvPr id="4" name="Slide Number Placeholder 3"/>
          <p:cNvSpPr>
            <a:spLocks noGrp="1"/>
          </p:cNvSpPr>
          <p:nvPr>
            <p:ph type="sldNum" sz="quarter" idx="5"/>
          </p:nvPr>
        </p:nvSpPr>
        <p:spPr/>
        <p:txBody>
          <a:bodyPr lIns="93177" tIns="46589" rIns="93177" bIns="46589"/>
          <a:lstStyle/>
          <a:p>
            <a:pPr algn="r" defTabSz="931774">
              <a:buClrTx/>
              <a:defRPr/>
            </a:pPr>
            <a:fld id="{4F38AFD9-D5DB-4A47-A4BE-251B4DF1413A}" type="slidenum">
              <a:rPr lang="en-US" sz="1200" kern="1200">
                <a:solidFill>
                  <a:prstClr val="black"/>
                </a:solidFill>
                <a:latin typeface="Calibri" panose="020F0502020204030204"/>
                <a:ea typeface="+mn-ea"/>
                <a:cs typeface="+mn-cs"/>
              </a:rPr>
              <a:pPr algn="r" defTabSz="931774">
                <a:buClrTx/>
                <a:defRPr/>
              </a:pPr>
              <a:t>8</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13353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lIns="93177" tIns="46589" rIns="93177" bIns="46589"/>
          <a:lstStyle/>
          <a:p>
            <a:fld id="{4F38AFD9-D5DB-4A47-A4BE-251B4DF1413A}" type="slidenum">
              <a:rPr lang="en-US"/>
              <a:t>10</a:t>
            </a:fld>
            <a:endParaRPr lang="en-US"/>
          </a:p>
        </p:txBody>
      </p:sp>
    </p:spTree>
    <p:extLst>
      <p:ext uri="{BB962C8B-B14F-4D97-AF65-F5344CB8AC3E}">
        <p14:creationId xmlns:p14="http://schemas.microsoft.com/office/powerpoint/2010/main" val="422748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930275"/>
            <a:ext cx="4460875" cy="2509838"/>
          </a:xfrm>
          <a:prstGeom prst="rect">
            <a:avLst/>
          </a:prstGeom>
          <a:noFill/>
          <a:ln w="12700">
            <a:solidFill>
              <a:prstClr val="black"/>
            </a:solidFill>
          </a:ln>
        </p:spPr>
      </p:sp>
      <p:sp>
        <p:nvSpPr>
          <p:cNvPr id="3" name="Notes Placeholder 2"/>
          <p:cNvSpPr>
            <a:spLocks noGrp="1"/>
          </p:cNvSpPr>
          <p:nvPr>
            <p:ph type="body" idx="1"/>
          </p:nvPr>
        </p:nvSpPr>
        <p:spPr>
          <a:xfrm>
            <a:off x="467360" y="3579760"/>
            <a:ext cx="3738880" cy="2927720"/>
          </a:xfrm>
          <a:prstGeom prst="rect">
            <a:avLst/>
          </a:prstGeom>
        </p:spPr>
        <p:txBody>
          <a:bodyPr/>
          <a:lstStyle/>
          <a:p>
            <a:endParaRPr lang="x-none" dirty="0"/>
          </a:p>
        </p:txBody>
      </p:sp>
    </p:spTree>
    <p:extLst>
      <p:ext uri="{BB962C8B-B14F-4D97-AF65-F5344CB8AC3E}">
        <p14:creationId xmlns:p14="http://schemas.microsoft.com/office/powerpoint/2010/main" val="175669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69"/>
          <p:cNvSpPr txBox="1">
            <a:spLocks noGrp="1"/>
          </p:cNvSpPr>
          <p:nvPr>
            <p:ph type="title"/>
          </p:nvPr>
        </p:nvSpPr>
        <p:spPr>
          <a:xfrm>
            <a:off x="768900" y="403200"/>
            <a:ext cx="325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6" name="Google Shape;26;p69"/>
          <p:cNvSpPr txBox="1">
            <a:spLocks noGrp="1"/>
          </p:cNvSpPr>
          <p:nvPr>
            <p:ph type="body" idx="1"/>
          </p:nvPr>
        </p:nvSpPr>
        <p:spPr>
          <a:xfrm>
            <a:off x="768900" y="2572275"/>
            <a:ext cx="3258000" cy="18801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Google Shape;50;p73"/>
          <p:cNvSpPr txBox="1">
            <a:spLocks noGrp="1"/>
          </p:cNvSpPr>
          <p:nvPr>
            <p:ph type="body" idx="1"/>
          </p:nvPr>
        </p:nvSpPr>
        <p:spPr>
          <a:xfrm>
            <a:off x="768900" y="1559050"/>
            <a:ext cx="5259000" cy="30099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51" name="Google Shape;51;p73"/>
          <p:cNvSpPr txBox="1">
            <a:spLocks noGrp="1"/>
          </p:cNvSpPr>
          <p:nvPr>
            <p:ph type="title"/>
          </p:nvPr>
        </p:nvSpPr>
        <p:spPr>
          <a:xfrm>
            <a:off x="768900" y="403200"/>
            <a:ext cx="43833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hree Columns">
  <p:cSld name="TITLE_AND_BODY_1_1">
    <p:spTree>
      <p:nvGrpSpPr>
        <p:cNvPr id="1" name="Shape 59"/>
        <p:cNvGrpSpPr/>
        <p:nvPr/>
      </p:nvGrpSpPr>
      <p:grpSpPr>
        <a:xfrm>
          <a:off x="0" y="0"/>
          <a:ext cx="0" cy="0"/>
          <a:chOff x="0" y="0"/>
          <a:chExt cx="0" cy="0"/>
        </a:xfrm>
      </p:grpSpPr>
      <p:sp>
        <p:nvSpPr>
          <p:cNvPr id="60" name="Google Shape;60;p76"/>
          <p:cNvSpPr txBox="1">
            <a:spLocks noGrp="1"/>
          </p:cNvSpPr>
          <p:nvPr>
            <p:ph type="title"/>
          </p:nvPr>
        </p:nvSpPr>
        <p:spPr>
          <a:xfrm>
            <a:off x="1076700" y="2893029"/>
            <a:ext cx="2096100" cy="499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1800"/>
              <a:buNone/>
              <a:defRPr sz="1800">
                <a:solidFill>
                  <a:schemeClr val="accent1"/>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61" name="Google Shape;61;p76"/>
          <p:cNvSpPr txBox="1">
            <a:spLocks noGrp="1"/>
          </p:cNvSpPr>
          <p:nvPr>
            <p:ph type="subTitle" idx="1"/>
          </p:nvPr>
        </p:nvSpPr>
        <p:spPr>
          <a:xfrm>
            <a:off x="1076700" y="3428524"/>
            <a:ext cx="2096100" cy="97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76"/>
          <p:cNvSpPr txBox="1">
            <a:spLocks noGrp="1"/>
          </p:cNvSpPr>
          <p:nvPr>
            <p:ph type="title" idx="2"/>
          </p:nvPr>
        </p:nvSpPr>
        <p:spPr>
          <a:xfrm>
            <a:off x="768900" y="403200"/>
            <a:ext cx="37563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4" name="Google Shape;64;p76"/>
          <p:cNvSpPr txBox="1">
            <a:spLocks noGrp="1"/>
          </p:cNvSpPr>
          <p:nvPr>
            <p:ph type="title" idx="3"/>
          </p:nvPr>
        </p:nvSpPr>
        <p:spPr>
          <a:xfrm>
            <a:off x="3523950" y="2893029"/>
            <a:ext cx="2096100" cy="499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1800"/>
              <a:buNone/>
              <a:defRPr sz="1800">
                <a:solidFill>
                  <a:schemeClr val="accent1"/>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65" name="Google Shape;65;p76"/>
          <p:cNvSpPr txBox="1">
            <a:spLocks noGrp="1"/>
          </p:cNvSpPr>
          <p:nvPr>
            <p:ph type="subTitle" idx="4"/>
          </p:nvPr>
        </p:nvSpPr>
        <p:spPr>
          <a:xfrm>
            <a:off x="3523950" y="3428524"/>
            <a:ext cx="2096100" cy="97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 name="Google Shape;66;p76"/>
          <p:cNvSpPr txBox="1">
            <a:spLocks noGrp="1"/>
          </p:cNvSpPr>
          <p:nvPr>
            <p:ph type="title" idx="5"/>
          </p:nvPr>
        </p:nvSpPr>
        <p:spPr>
          <a:xfrm>
            <a:off x="5971200" y="2893029"/>
            <a:ext cx="2096100" cy="499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1800"/>
              <a:buNone/>
              <a:defRPr sz="1800">
                <a:solidFill>
                  <a:schemeClr val="accent1"/>
                </a:solidFill>
              </a:defRPr>
            </a:lvl1pPr>
            <a:lvl2pPr lvl="1" algn="ctr">
              <a:lnSpc>
                <a:spcPct val="100000"/>
              </a:lnSpc>
              <a:spcBef>
                <a:spcPts val="0"/>
              </a:spcBef>
              <a:spcAft>
                <a:spcPts val="0"/>
              </a:spcAft>
              <a:buClr>
                <a:schemeClr val="accent1"/>
              </a:buClr>
              <a:buSzPts val="1800"/>
              <a:buNone/>
              <a:defRPr sz="1800">
                <a:solidFill>
                  <a:schemeClr val="accent1"/>
                </a:solidFill>
              </a:defRPr>
            </a:lvl2pPr>
            <a:lvl3pPr lvl="2" algn="ctr">
              <a:lnSpc>
                <a:spcPct val="100000"/>
              </a:lnSpc>
              <a:spcBef>
                <a:spcPts val="0"/>
              </a:spcBef>
              <a:spcAft>
                <a:spcPts val="0"/>
              </a:spcAft>
              <a:buClr>
                <a:schemeClr val="accent1"/>
              </a:buClr>
              <a:buSzPts val="1800"/>
              <a:buNone/>
              <a:defRPr sz="1800">
                <a:solidFill>
                  <a:schemeClr val="accent1"/>
                </a:solidFill>
              </a:defRPr>
            </a:lvl3pPr>
            <a:lvl4pPr lvl="3" algn="ctr">
              <a:lnSpc>
                <a:spcPct val="100000"/>
              </a:lnSpc>
              <a:spcBef>
                <a:spcPts val="0"/>
              </a:spcBef>
              <a:spcAft>
                <a:spcPts val="0"/>
              </a:spcAft>
              <a:buClr>
                <a:schemeClr val="accent1"/>
              </a:buClr>
              <a:buSzPts val="1800"/>
              <a:buNone/>
              <a:defRPr sz="1800">
                <a:solidFill>
                  <a:schemeClr val="accent1"/>
                </a:solidFill>
              </a:defRPr>
            </a:lvl4pPr>
            <a:lvl5pPr lvl="4" algn="ctr">
              <a:lnSpc>
                <a:spcPct val="100000"/>
              </a:lnSpc>
              <a:spcBef>
                <a:spcPts val="0"/>
              </a:spcBef>
              <a:spcAft>
                <a:spcPts val="0"/>
              </a:spcAft>
              <a:buClr>
                <a:schemeClr val="accent1"/>
              </a:buClr>
              <a:buSzPts val="1800"/>
              <a:buNone/>
              <a:defRPr sz="1800">
                <a:solidFill>
                  <a:schemeClr val="accent1"/>
                </a:solidFill>
              </a:defRPr>
            </a:lvl5pPr>
            <a:lvl6pPr lvl="5" algn="ctr">
              <a:lnSpc>
                <a:spcPct val="100000"/>
              </a:lnSpc>
              <a:spcBef>
                <a:spcPts val="0"/>
              </a:spcBef>
              <a:spcAft>
                <a:spcPts val="0"/>
              </a:spcAft>
              <a:buClr>
                <a:schemeClr val="accent1"/>
              </a:buClr>
              <a:buSzPts val="1800"/>
              <a:buNone/>
              <a:defRPr sz="1800">
                <a:solidFill>
                  <a:schemeClr val="accent1"/>
                </a:solidFill>
              </a:defRPr>
            </a:lvl6pPr>
            <a:lvl7pPr lvl="6" algn="ctr">
              <a:lnSpc>
                <a:spcPct val="100000"/>
              </a:lnSpc>
              <a:spcBef>
                <a:spcPts val="0"/>
              </a:spcBef>
              <a:spcAft>
                <a:spcPts val="0"/>
              </a:spcAft>
              <a:buClr>
                <a:schemeClr val="accent1"/>
              </a:buClr>
              <a:buSzPts val="1800"/>
              <a:buNone/>
              <a:defRPr sz="1800">
                <a:solidFill>
                  <a:schemeClr val="accent1"/>
                </a:solidFill>
              </a:defRPr>
            </a:lvl7pPr>
            <a:lvl8pPr lvl="7" algn="ctr">
              <a:lnSpc>
                <a:spcPct val="100000"/>
              </a:lnSpc>
              <a:spcBef>
                <a:spcPts val="0"/>
              </a:spcBef>
              <a:spcAft>
                <a:spcPts val="0"/>
              </a:spcAft>
              <a:buClr>
                <a:schemeClr val="accent1"/>
              </a:buClr>
              <a:buSzPts val="1800"/>
              <a:buNone/>
              <a:defRPr sz="1800">
                <a:solidFill>
                  <a:schemeClr val="accent1"/>
                </a:solidFill>
              </a:defRPr>
            </a:lvl8pPr>
            <a:lvl9pPr lvl="8" algn="ctr">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67" name="Google Shape;67;p76"/>
          <p:cNvSpPr txBox="1">
            <a:spLocks noGrp="1"/>
          </p:cNvSpPr>
          <p:nvPr>
            <p:ph type="subTitle" idx="6"/>
          </p:nvPr>
        </p:nvSpPr>
        <p:spPr>
          <a:xfrm>
            <a:off x="5971200" y="3428524"/>
            <a:ext cx="2096100" cy="97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77"/>
          <p:cNvSpPr txBox="1">
            <a:spLocks noGrp="1"/>
          </p:cNvSpPr>
          <p:nvPr>
            <p:ph type="title"/>
          </p:nvPr>
        </p:nvSpPr>
        <p:spPr>
          <a:xfrm>
            <a:off x="768900" y="403200"/>
            <a:ext cx="43833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wo Columns ">
  <p:cSld name="TITLE_AND_BODY_1_1_1">
    <p:spTree>
      <p:nvGrpSpPr>
        <p:cNvPr id="1" name="Shape 76"/>
        <p:cNvGrpSpPr/>
        <p:nvPr/>
      </p:nvGrpSpPr>
      <p:grpSpPr>
        <a:xfrm>
          <a:off x="0" y="0"/>
          <a:ext cx="0" cy="0"/>
          <a:chOff x="0" y="0"/>
          <a:chExt cx="0" cy="0"/>
        </a:xfrm>
      </p:grpSpPr>
      <p:sp>
        <p:nvSpPr>
          <p:cNvPr id="77" name="Google Shape;77;p79"/>
          <p:cNvSpPr txBox="1">
            <a:spLocks noGrp="1"/>
          </p:cNvSpPr>
          <p:nvPr>
            <p:ph type="title"/>
          </p:nvPr>
        </p:nvSpPr>
        <p:spPr>
          <a:xfrm>
            <a:off x="1076700" y="1880825"/>
            <a:ext cx="3371400" cy="49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Clr>
                <a:schemeClr val="accent1"/>
              </a:buClr>
              <a:buSzPts val="1800"/>
              <a:buNone/>
              <a:defRPr sz="1800">
                <a:solidFill>
                  <a:schemeClr val="accent1"/>
                </a:solidFill>
              </a:defRPr>
            </a:lvl2pPr>
            <a:lvl3pPr lvl="2" algn="l">
              <a:lnSpc>
                <a:spcPct val="100000"/>
              </a:lnSpc>
              <a:spcBef>
                <a:spcPts val="0"/>
              </a:spcBef>
              <a:spcAft>
                <a:spcPts val="0"/>
              </a:spcAft>
              <a:buClr>
                <a:schemeClr val="accent1"/>
              </a:buClr>
              <a:buSzPts val="1800"/>
              <a:buNone/>
              <a:defRPr sz="1800">
                <a:solidFill>
                  <a:schemeClr val="accent1"/>
                </a:solidFill>
              </a:defRPr>
            </a:lvl3pPr>
            <a:lvl4pPr lvl="3" algn="l">
              <a:lnSpc>
                <a:spcPct val="100000"/>
              </a:lnSpc>
              <a:spcBef>
                <a:spcPts val="0"/>
              </a:spcBef>
              <a:spcAft>
                <a:spcPts val="0"/>
              </a:spcAft>
              <a:buClr>
                <a:schemeClr val="accent1"/>
              </a:buClr>
              <a:buSzPts val="1800"/>
              <a:buNone/>
              <a:defRPr sz="1800">
                <a:solidFill>
                  <a:schemeClr val="accent1"/>
                </a:solidFill>
              </a:defRPr>
            </a:lvl4pPr>
            <a:lvl5pPr lvl="4" algn="l">
              <a:lnSpc>
                <a:spcPct val="100000"/>
              </a:lnSpc>
              <a:spcBef>
                <a:spcPts val="0"/>
              </a:spcBef>
              <a:spcAft>
                <a:spcPts val="0"/>
              </a:spcAft>
              <a:buClr>
                <a:schemeClr val="accent1"/>
              </a:buClr>
              <a:buSzPts val="1800"/>
              <a:buNone/>
              <a:defRPr sz="1800">
                <a:solidFill>
                  <a:schemeClr val="accent1"/>
                </a:solidFill>
              </a:defRPr>
            </a:lvl5pPr>
            <a:lvl6pPr lvl="5" algn="l">
              <a:lnSpc>
                <a:spcPct val="100000"/>
              </a:lnSpc>
              <a:spcBef>
                <a:spcPts val="0"/>
              </a:spcBef>
              <a:spcAft>
                <a:spcPts val="0"/>
              </a:spcAft>
              <a:buClr>
                <a:schemeClr val="accent1"/>
              </a:buClr>
              <a:buSzPts val="1800"/>
              <a:buNone/>
              <a:defRPr sz="1800">
                <a:solidFill>
                  <a:schemeClr val="accent1"/>
                </a:solidFill>
              </a:defRPr>
            </a:lvl6pPr>
            <a:lvl7pPr lvl="6" algn="l">
              <a:lnSpc>
                <a:spcPct val="100000"/>
              </a:lnSpc>
              <a:spcBef>
                <a:spcPts val="0"/>
              </a:spcBef>
              <a:spcAft>
                <a:spcPts val="0"/>
              </a:spcAft>
              <a:buClr>
                <a:schemeClr val="accent1"/>
              </a:buClr>
              <a:buSzPts val="1800"/>
              <a:buNone/>
              <a:defRPr sz="1800">
                <a:solidFill>
                  <a:schemeClr val="accent1"/>
                </a:solidFill>
              </a:defRPr>
            </a:lvl7pPr>
            <a:lvl8pPr lvl="7" algn="l">
              <a:lnSpc>
                <a:spcPct val="100000"/>
              </a:lnSpc>
              <a:spcBef>
                <a:spcPts val="0"/>
              </a:spcBef>
              <a:spcAft>
                <a:spcPts val="0"/>
              </a:spcAft>
              <a:buClr>
                <a:schemeClr val="accent1"/>
              </a:buClr>
              <a:buSzPts val="1800"/>
              <a:buNone/>
              <a:defRPr sz="1800">
                <a:solidFill>
                  <a:schemeClr val="accent1"/>
                </a:solidFill>
              </a:defRPr>
            </a:lvl8pPr>
            <a:lvl9pPr lvl="8" algn="l">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78" name="Google Shape;78;p79"/>
          <p:cNvSpPr txBox="1">
            <a:spLocks noGrp="1"/>
          </p:cNvSpPr>
          <p:nvPr>
            <p:ph type="subTitle" idx="1"/>
          </p:nvPr>
        </p:nvSpPr>
        <p:spPr>
          <a:xfrm>
            <a:off x="1076700" y="2416324"/>
            <a:ext cx="3371400" cy="671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9" name="Google Shape;79;p79"/>
          <p:cNvSpPr txBox="1">
            <a:spLocks noGrp="1"/>
          </p:cNvSpPr>
          <p:nvPr>
            <p:ph type="title" idx="2"/>
          </p:nvPr>
        </p:nvSpPr>
        <p:spPr>
          <a:xfrm>
            <a:off x="768900" y="403200"/>
            <a:ext cx="43833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1" name="Google Shape;81;p79"/>
          <p:cNvSpPr txBox="1">
            <a:spLocks noGrp="1"/>
          </p:cNvSpPr>
          <p:nvPr>
            <p:ph type="title" idx="3"/>
          </p:nvPr>
        </p:nvSpPr>
        <p:spPr>
          <a:xfrm>
            <a:off x="1076700" y="3254725"/>
            <a:ext cx="3371400" cy="49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1800"/>
              <a:buNone/>
              <a:defRPr sz="1800">
                <a:solidFill>
                  <a:schemeClr val="accent1"/>
                </a:solidFill>
              </a:defRPr>
            </a:lvl1pPr>
            <a:lvl2pPr lvl="1" algn="l">
              <a:lnSpc>
                <a:spcPct val="100000"/>
              </a:lnSpc>
              <a:spcBef>
                <a:spcPts val="0"/>
              </a:spcBef>
              <a:spcAft>
                <a:spcPts val="0"/>
              </a:spcAft>
              <a:buClr>
                <a:schemeClr val="accent1"/>
              </a:buClr>
              <a:buSzPts val="1800"/>
              <a:buNone/>
              <a:defRPr sz="1800">
                <a:solidFill>
                  <a:schemeClr val="accent1"/>
                </a:solidFill>
              </a:defRPr>
            </a:lvl2pPr>
            <a:lvl3pPr lvl="2" algn="l">
              <a:lnSpc>
                <a:spcPct val="100000"/>
              </a:lnSpc>
              <a:spcBef>
                <a:spcPts val="0"/>
              </a:spcBef>
              <a:spcAft>
                <a:spcPts val="0"/>
              </a:spcAft>
              <a:buClr>
                <a:schemeClr val="accent1"/>
              </a:buClr>
              <a:buSzPts val="1800"/>
              <a:buNone/>
              <a:defRPr sz="1800">
                <a:solidFill>
                  <a:schemeClr val="accent1"/>
                </a:solidFill>
              </a:defRPr>
            </a:lvl3pPr>
            <a:lvl4pPr lvl="3" algn="l">
              <a:lnSpc>
                <a:spcPct val="100000"/>
              </a:lnSpc>
              <a:spcBef>
                <a:spcPts val="0"/>
              </a:spcBef>
              <a:spcAft>
                <a:spcPts val="0"/>
              </a:spcAft>
              <a:buClr>
                <a:schemeClr val="accent1"/>
              </a:buClr>
              <a:buSzPts val="1800"/>
              <a:buNone/>
              <a:defRPr sz="1800">
                <a:solidFill>
                  <a:schemeClr val="accent1"/>
                </a:solidFill>
              </a:defRPr>
            </a:lvl4pPr>
            <a:lvl5pPr lvl="4" algn="l">
              <a:lnSpc>
                <a:spcPct val="100000"/>
              </a:lnSpc>
              <a:spcBef>
                <a:spcPts val="0"/>
              </a:spcBef>
              <a:spcAft>
                <a:spcPts val="0"/>
              </a:spcAft>
              <a:buClr>
                <a:schemeClr val="accent1"/>
              </a:buClr>
              <a:buSzPts val="1800"/>
              <a:buNone/>
              <a:defRPr sz="1800">
                <a:solidFill>
                  <a:schemeClr val="accent1"/>
                </a:solidFill>
              </a:defRPr>
            </a:lvl5pPr>
            <a:lvl6pPr lvl="5" algn="l">
              <a:lnSpc>
                <a:spcPct val="100000"/>
              </a:lnSpc>
              <a:spcBef>
                <a:spcPts val="0"/>
              </a:spcBef>
              <a:spcAft>
                <a:spcPts val="0"/>
              </a:spcAft>
              <a:buClr>
                <a:schemeClr val="accent1"/>
              </a:buClr>
              <a:buSzPts val="1800"/>
              <a:buNone/>
              <a:defRPr sz="1800">
                <a:solidFill>
                  <a:schemeClr val="accent1"/>
                </a:solidFill>
              </a:defRPr>
            </a:lvl6pPr>
            <a:lvl7pPr lvl="6" algn="l">
              <a:lnSpc>
                <a:spcPct val="100000"/>
              </a:lnSpc>
              <a:spcBef>
                <a:spcPts val="0"/>
              </a:spcBef>
              <a:spcAft>
                <a:spcPts val="0"/>
              </a:spcAft>
              <a:buClr>
                <a:schemeClr val="accent1"/>
              </a:buClr>
              <a:buSzPts val="1800"/>
              <a:buNone/>
              <a:defRPr sz="1800">
                <a:solidFill>
                  <a:schemeClr val="accent1"/>
                </a:solidFill>
              </a:defRPr>
            </a:lvl7pPr>
            <a:lvl8pPr lvl="7" algn="l">
              <a:lnSpc>
                <a:spcPct val="100000"/>
              </a:lnSpc>
              <a:spcBef>
                <a:spcPts val="0"/>
              </a:spcBef>
              <a:spcAft>
                <a:spcPts val="0"/>
              </a:spcAft>
              <a:buClr>
                <a:schemeClr val="accent1"/>
              </a:buClr>
              <a:buSzPts val="1800"/>
              <a:buNone/>
              <a:defRPr sz="1800">
                <a:solidFill>
                  <a:schemeClr val="accent1"/>
                </a:solidFill>
              </a:defRPr>
            </a:lvl8pPr>
            <a:lvl9pPr lvl="8" algn="l">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82" name="Google Shape;82;p79"/>
          <p:cNvSpPr txBox="1">
            <a:spLocks noGrp="1"/>
          </p:cNvSpPr>
          <p:nvPr>
            <p:ph type="subTitle" idx="4"/>
          </p:nvPr>
        </p:nvSpPr>
        <p:spPr>
          <a:xfrm>
            <a:off x="1076700" y="3790224"/>
            <a:ext cx="3371400" cy="671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71040" y="789162"/>
            <a:ext cx="6426237" cy="1678781"/>
          </a:xfrm>
        </p:spPr>
        <p:txBody>
          <a:bodyPr anchor="b"/>
          <a:lstStyle>
            <a:lvl1pPr algn="ctr">
              <a:defRPr sz="4217"/>
            </a:lvl1pPr>
          </a:lstStyle>
          <a:p>
            <a:r>
              <a:t>Title</a:t>
            </a:r>
          </a:p>
        </p:txBody>
      </p:sp>
      <p:sp>
        <p:nvSpPr>
          <p:cNvPr id="3" name="Subtitle 2"/>
          <p:cNvSpPr>
            <a:spLocks noGrp="1"/>
          </p:cNvSpPr>
          <p:nvPr>
            <p:ph type="subTitle" idx="1"/>
          </p:nvPr>
        </p:nvSpPr>
        <p:spPr>
          <a:xfrm>
            <a:off x="1071040" y="2532683"/>
            <a:ext cx="6426237" cy="1164208"/>
          </a:xfrm>
        </p:spPr>
        <p:txBody>
          <a:bodyPr/>
          <a:lstStyle>
            <a:lvl1pPr marL="0" indent="0" algn="ctr">
              <a:buNone/>
              <a:defRPr sz="1687"/>
            </a:lvl1pPr>
            <a:lvl2pPr marL="321320" indent="0" algn="ctr">
              <a:buNone/>
              <a:defRPr sz="1406"/>
            </a:lvl2pPr>
            <a:lvl3pPr marL="642640" indent="0" algn="ctr">
              <a:buNone/>
              <a:defRPr sz="1265"/>
            </a:lvl3pPr>
            <a:lvl4pPr marL="963960" indent="0" algn="ctr">
              <a:buNone/>
              <a:defRPr sz="1124"/>
            </a:lvl4pPr>
            <a:lvl5pPr marL="1285281" indent="0" algn="ctr">
              <a:buNone/>
              <a:defRPr sz="1124"/>
            </a:lvl5pPr>
            <a:lvl6pPr marL="1606601" indent="0" algn="ctr">
              <a:buNone/>
              <a:defRPr sz="1124"/>
            </a:lvl6pPr>
            <a:lvl7pPr marL="1927921" indent="0" algn="ctr">
              <a:buNone/>
              <a:defRPr sz="1124"/>
            </a:lvl7pPr>
            <a:lvl8pPr marL="2249241" indent="0" algn="ctr">
              <a:buNone/>
              <a:defRPr sz="1124"/>
            </a:lvl8pPr>
            <a:lvl9pPr marL="2570561" indent="0" algn="ctr">
              <a:buNone/>
              <a:defRPr sz="1124"/>
            </a:lvl9pPr>
          </a:lstStyle>
          <a:p>
            <a:r>
              <a:t>Subtitle</a:t>
            </a:r>
          </a:p>
        </p:txBody>
      </p:sp>
      <p:sp>
        <p:nvSpPr>
          <p:cNvPr id="4" name="Date placeholder 3"/>
          <p:cNvSpPr>
            <a:spLocks noGrp="1"/>
          </p:cNvSpPr>
          <p:nvPr>
            <p:ph type="dt" sz="half" idx="10"/>
          </p:nvPr>
        </p:nvSpPr>
        <p:spPr/>
        <p:txBody>
          <a:bodyPr/>
          <a:lstStyle/>
          <a:p>
            <a:fld id="{F9752D8A-EC43-4DBE-A0A3-F85CCEE694BD}" type="datetime1">
              <a:rPr lang="en-GB" smtClean="0"/>
              <a:t>2/24/21</a:t>
            </a:fld>
            <a:endParaRPr dirty="0"/>
          </a:p>
        </p:txBody>
      </p:sp>
      <p:sp>
        <p:nvSpPr>
          <p:cNvPr id="5" name="Bottom colontitle 4"/>
          <p:cNvSpPr>
            <a:spLocks noGrp="1"/>
          </p:cNvSpPr>
          <p:nvPr>
            <p:ph type="ftr" sz="quarter" idx="11"/>
          </p:nvPr>
        </p:nvSpPr>
        <p:spPr/>
        <p:txBody>
          <a:bodyPr/>
          <a:lstStyle/>
          <a:p>
            <a:endParaRPr dirty="0"/>
          </a:p>
        </p:txBody>
      </p:sp>
      <p:sp>
        <p:nvSpPr>
          <p:cNvPr id="6" name="Slide number 5"/>
          <p:cNvSpPr>
            <a:spLocks noGrp="1"/>
          </p:cNvSpPr>
          <p:nvPr>
            <p:ph type="sldNum" sz="quarter" idx="12"/>
          </p:nvPr>
        </p:nvSpPr>
        <p:spPr/>
        <p:txBody>
          <a:bodyPr/>
          <a:lstStyle/>
          <a:p>
            <a:fld id="{6CB18C70-803E-428A-BAB3-289BE172EF8D}" type="slidenum">
              <a:rPr smtClean="0"/>
              <a:t>‹#›</a:t>
            </a:fld>
            <a:endParaRPr dirty="0"/>
          </a:p>
        </p:txBody>
      </p:sp>
    </p:spTree>
    <p:extLst>
      <p:ext uri="{BB962C8B-B14F-4D97-AF65-F5344CB8AC3E}">
        <p14:creationId xmlns:p14="http://schemas.microsoft.com/office/powerpoint/2010/main" val="378011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10004-D3CD-4F64-9469-54B4DAB27BC4}"/>
              </a:ext>
            </a:extLst>
          </p:cNvPr>
          <p:cNvSpPr>
            <a:spLocks noGrp="1"/>
          </p:cNvSpPr>
          <p:nvPr>
            <p:ph type="title"/>
          </p:nvPr>
        </p:nvSpPr>
        <p:spPr>
          <a:xfrm>
            <a:off x="0" y="168763"/>
            <a:ext cx="9144000" cy="506250"/>
          </a:xfrm>
        </p:spPr>
        <p:txBody>
          <a:bodyPr/>
          <a:lstStyle>
            <a:lvl1pPr>
              <a:defRPr>
                <a:latin typeface="Aharoni" panose="02010803020104030203" pitchFamily="2" charset="-79"/>
                <a:cs typeface="Aharoni" panose="02010803020104030203" pitchFamily="2" charset="-79"/>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xmlns="" id="{CC6CE1E2-AB0E-4AEB-BDE7-0FF34712C9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6859D2B-259D-4212-B339-BD2F644F7C3F}"/>
              </a:ext>
            </a:extLst>
          </p:cNvPr>
          <p:cNvSpPr>
            <a:spLocks noGrp="1"/>
          </p:cNvSpPr>
          <p:nvPr>
            <p:ph type="dt" sz="half" idx="10"/>
          </p:nvPr>
        </p:nvSpPr>
        <p:spPr/>
        <p:txBody>
          <a:bodyPr/>
          <a:lstStyle/>
          <a:p>
            <a:fld id="{E15158C1-C5E3-4804-8688-7B655E2728D7}" type="datetime1">
              <a:rPr lang="en-GB" smtClean="0"/>
              <a:t>2/24/21</a:t>
            </a:fld>
            <a:endParaRPr lang="en-GB" dirty="0"/>
          </a:p>
        </p:txBody>
      </p:sp>
      <p:sp>
        <p:nvSpPr>
          <p:cNvPr id="5" name="Footer Placeholder 4">
            <a:extLst>
              <a:ext uri="{FF2B5EF4-FFF2-40B4-BE49-F238E27FC236}">
                <a16:creationId xmlns:a16="http://schemas.microsoft.com/office/drawing/2014/main" xmlns="" id="{39F0AE3B-7AE2-4E2C-8E5C-B4703CCD9FF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688DDCF1-068E-4110-9EDF-18687AC3E9F1}"/>
              </a:ext>
            </a:extLst>
          </p:cNvPr>
          <p:cNvSpPr>
            <a:spLocks noGrp="1"/>
          </p:cNvSpPr>
          <p:nvPr>
            <p:ph type="sldNum" sz="quarter" idx="12"/>
          </p:nvPr>
        </p:nvSpPr>
        <p:spPr/>
        <p:txBody>
          <a:bodyPr/>
          <a:lstStyle/>
          <a:p>
            <a:fld id="{F8C26750-D9C5-4920-ADE6-912F9D7D6762}" type="slidenum">
              <a:rPr lang="en-GB" smtClean="0"/>
              <a:t>‹#›</a:t>
            </a:fld>
            <a:endParaRPr lang="en-GB" dirty="0"/>
          </a:p>
        </p:txBody>
      </p:sp>
    </p:spTree>
    <p:extLst>
      <p:ext uri="{BB962C8B-B14F-4D97-AF65-F5344CB8AC3E}">
        <p14:creationId xmlns:p14="http://schemas.microsoft.com/office/powerpoint/2010/main" val="27577963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2800"/>
              <a:buFont typeface="Righteous"/>
              <a:buNone/>
              <a:defRPr sz="2800" b="0" i="0" u="none" strike="noStrike" cap="none">
                <a:solidFill>
                  <a:schemeClr val="dk2"/>
                </a:solidFill>
                <a:latin typeface="Righteous"/>
                <a:ea typeface="Righteous"/>
                <a:cs typeface="Righteous"/>
                <a:sym typeface="Righteous"/>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dirty="0"/>
          </a:p>
        </p:txBody>
      </p:sp>
      <p:sp>
        <p:nvSpPr>
          <p:cNvPr id="7" name="Google Shape;7;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2"/>
              </a:buClr>
              <a:buSzPts val="1800"/>
              <a:buFont typeface="Abel"/>
              <a:buChar char="●"/>
              <a:defRPr sz="1800" b="0" i="0" u="none" strike="noStrike" cap="none">
                <a:solidFill>
                  <a:schemeClr val="dk2"/>
                </a:solidFill>
                <a:latin typeface="Abel"/>
                <a:ea typeface="Abel"/>
                <a:cs typeface="Abel"/>
                <a:sym typeface="Abel"/>
              </a:defRPr>
            </a:lvl1pPr>
            <a:lvl2pPr marL="914400" marR="0" lvl="1"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2pPr>
            <a:lvl3pPr marL="1371600" marR="0" lvl="2"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3pPr>
            <a:lvl4pPr marL="1828800" marR="0" lvl="3"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4pPr>
            <a:lvl5pPr marL="2286000" marR="0" lvl="4"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5pPr>
            <a:lvl6pPr marL="2743200" marR="0" lvl="5"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6pPr>
            <a:lvl7pPr marL="3200400" marR="0" lvl="6"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7pPr>
            <a:lvl8pPr marL="3657600" marR="0" lvl="7" indent="-317500" algn="l" rtl="0">
              <a:lnSpc>
                <a:spcPct val="100000"/>
              </a:lnSpc>
              <a:spcBef>
                <a:spcPts val="1600"/>
              </a:spcBef>
              <a:spcAft>
                <a:spcPts val="0"/>
              </a:spcAft>
              <a:buClr>
                <a:schemeClr val="dk2"/>
              </a:buClr>
              <a:buSzPts val="1400"/>
              <a:buFont typeface="Abel"/>
              <a:buChar char="○"/>
              <a:defRPr sz="1400" b="0" i="0" u="none" strike="noStrike" cap="none">
                <a:solidFill>
                  <a:schemeClr val="dk2"/>
                </a:solidFill>
                <a:latin typeface="Abel"/>
                <a:ea typeface="Abel"/>
                <a:cs typeface="Abel"/>
                <a:sym typeface="Abel"/>
              </a:defRPr>
            </a:lvl8pPr>
            <a:lvl9pPr marL="4114800" marR="0" lvl="8" indent="-317500" algn="l" rtl="0">
              <a:lnSpc>
                <a:spcPct val="100000"/>
              </a:lnSpc>
              <a:spcBef>
                <a:spcPts val="1600"/>
              </a:spcBef>
              <a:spcAft>
                <a:spcPts val="1600"/>
              </a:spcAft>
              <a:buClr>
                <a:schemeClr val="dk2"/>
              </a:buClr>
              <a:buSzPts val="1400"/>
              <a:buFont typeface="Abel"/>
              <a:buChar char="■"/>
              <a:defRPr sz="1400" b="0" i="0" u="none" strike="noStrike" cap="none">
                <a:solidFill>
                  <a:schemeClr val="dk2"/>
                </a:solidFill>
                <a:latin typeface="Abel"/>
                <a:ea typeface="Abel"/>
                <a:cs typeface="Abel"/>
                <a:sym typeface="Abel"/>
              </a:defRPr>
            </a:lvl9pPr>
          </a:lstStyle>
          <a:p>
            <a:endParaRPr/>
          </a:p>
        </p:txBody>
      </p:sp>
      <p:pic>
        <p:nvPicPr>
          <p:cNvPr id="8" name="Google Shape;8;p66"/>
          <p:cNvPicPr preferRelativeResize="0"/>
          <p:nvPr/>
        </p:nvPicPr>
        <p:blipFill rotWithShape="1">
          <a:blip r:embed="rId10">
            <a:alphaModFix/>
          </a:blip>
          <a:srcRect/>
          <a:stretch/>
        </p:blipFill>
        <p:spPr>
          <a:xfrm>
            <a:off x="8336849" y="-215280"/>
            <a:ext cx="743651" cy="10511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5" r:id="rId2"/>
    <p:sldLayoutId id="2147483658" r:id="rId3"/>
    <p:sldLayoutId id="2147483659" r:id="rId4"/>
    <p:sldLayoutId id="2147483661" r:id="rId5"/>
    <p:sldLayoutId id="2147483662" r:id="rId6"/>
    <p:sldLayoutId id="2147483663" r:id="rId7"/>
    <p:sldLayoutId id="214748366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hart" Target="../charts/char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jpe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2.png"/></Relationships>
</file>

<file path=ppt/slides/_rels/slide22.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emf"/><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sv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8.png"/><Relationship Id="rId11" Type="http://schemas.openxmlformats.org/officeDocument/2006/relationships/chart" Target="../charts/chart1.xml"/><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jpeg"/><Relationship Id="rId1" Type="http://schemas.openxmlformats.org/officeDocument/2006/relationships/slideLayout" Target="../slideLayouts/slideLayout8.xml"/><Relationship Id="rId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tats"/>
        <p:cNvGrpSpPr/>
        <p:nvPr/>
      </p:nvGrpSpPr>
      <p:grpSpPr>
        <a:xfrm>
          <a:off x="0" y="0"/>
          <a:ext cx="0" cy="0"/>
          <a:chOff x="0" y="0"/>
          <a:chExt cx="0" cy="0"/>
        </a:xfrm>
      </p:grpSpPr>
      <p:sp>
        <p:nvSpPr>
          <p:cNvPr id="2" name="Rectangle 1">
            <a:extLst>
              <a:ext uri="{FF2B5EF4-FFF2-40B4-BE49-F238E27FC236}">
                <a16:creationId xmlns:a16="http://schemas.microsoft.com/office/drawing/2014/main" xmlns="" id="{AFBCD28D-F34C-614D-84E2-3061117E91E4}"/>
              </a:ext>
            </a:extLst>
          </p:cNvPr>
          <p:cNvSpPr/>
          <p:nvPr/>
        </p:nvSpPr>
        <p:spPr>
          <a:xfrm>
            <a:off x="0" y="3314702"/>
            <a:ext cx="2261589" cy="1516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xmlns="" id="{D29C95A8-F52B-4E91-BE20-9CAE64F4B2B3}"/>
              </a:ext>
            </a:extLst>
          </p:cNvPr>
          <p:cNvPicPr>
            <a:picLocks noChangeAspect="1"/>
          </p:cNvPicPr>
          <p:nvPr/>
        </p:nvPicPr>
        <p:blipFill>
          <a:blip r:embed="rId3"/>
          <a:stretch>
            <a:fillRect/>
          </a:stretch>
        </p:blipFill>
        <p:spPr>
          <a:xfrm>
            <a:off x="2261589" y="489562"/>
            <a:ext cx="6882411" cy="4653938"/>
          </a:xfrm>
          <a:prstGeom prst="rect">
            <a:avLst/>
          </a:prstGeom>
        </p:spPr>
      </p:pic>
      <p:sp>
        <p:nvSpPr>
          <p:cNvPr id="6" name="Google Shape;88;p1">
            <a:extLst>
              <a:ext uri="{FF2B5EF4-FFF2-40B4-BE49-F238E27FC236}">
                <a16:creationId xmlns:a16="http://schemas.microsoft.com/office/drawing/2014/main" xmlns="" id="{5F6C0EDE-1494-403B-AA0C-9F05939AEEFD}"/>
              </a:ext>
            </a:extLst>
          </p:cNvPr>
          <p:cNvSpPr txBox="1"/>
          <p:nvPr/>
        </p:nvSpPr>
        <p:spPr>
          <a:xfrm>
            <a:off x="240602" y="2144110"/>
            <a:ext cx="7646098" cy="264422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4200"/>
              <a:buFont typeface="Righteous"/>
              <a:buNone/>
            </a:pPr>
            <a:r>
              <a:rPr lang="en-GB" sz="4200" b="1" i="0" u="none" strike="noStrike" cap="none" dirty="0">
                <a:solidFill>
                  <a:schemeClr val="accent1"/>
                </a:solidFill>
                <a:latin typeface="Century Gothic" panose="020B0502020202020204" pitchFamily="34" charset="0"/>
                <a:ea typeface="Righteous"/>
                <a:cs typeface="Righteous"/>
                <a:sym typeface="Righteous"/>
              </a:rPr>
              <a:t>COVID-19 Impact on </a:t>
            </a:r>
            <a:r>
              <a:rPr lang="en-GB" sz="4200" b="1" dirty="0">
                <a:solidFill>
                  <a:schemeClr val="accent1"/>
                </a:solidFill>
                <a:latin typeface="Century Gothic" panose="020B0502020202020204" pitchFamily="34" charset="0"/>
                <a:ea typeface="Righteous"/>
                <a:cs typeface="Righteous"/>
                <a:sym typeface="Righteous"/>
              </a:rPr>
              <a:t>Low Cost Primary </a:t>
            </a:r>
            <a:r>
              <a:rPr lang="en-GB" sz="4200" b="1" i="0" u="none" strike="noStrike" cap="none" dirty="0">
                <a:solidFill>
                  <a:schemeClr val="accent1"/>
                </a:solidFill>
                <a:latin typeface="Century Gothic" panose="020B0502020202020204" pitchFamily="34" charset="0"/>
                <a:ea typeface="Righteous"/>
                <a:cs typeface="Righteous"/>
                <a:sym typeface="Righteous"/>
              </a:rPr>
              <a:t>Schools</a:t>
            </a:r>
            <a:endParaRPr sz="4200" b="1"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915237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Dept level"/>
        <p:cNvGrpSpPr/>
        <p:nvPr/>
      </p:nvGrpSpPr>
      <p:grpSpPr>
        <a:xfrm>
          <a:off x="0" y="0"/>
          <a:ext cx="0" cy="0"/>
          <a:chOff x="0" y="0"/>
          <a:chExt cx="0" cy="0"/>
        </a:xfrm>
      </p:grpSpPr>
      <p:sp>
        <p:nvSpPr>
          <p:cNvPr id="30" name="Rectangle 29">
            <a:extLst>
              <a:ext uri="{FF2B5EF4-FFF2-40B4-BE49-F238E27FC236}">
                <a16:creationId xmlns:a16="http://schemas.microsoft.com/office/drawing/2014/main" xmlns="" id="{D752AD31-6DBC-A04F-BBBD-5D621D41FB9F}"/>
              </a:ext>
            </a:extLst>
          </p:cNvPr>
          <p:cNvSpPr/>
          <p:nvPr/>
        </p:nvSpPr>
        <p:spPr>
          <a:xfrm>
            <a:off x="6118235" y="1166315"/>
            <a:ext cx="2754064" cy="3440159"/>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EB884620-C783-3B40-BDA2-852266FF4704}"/>
              </a:ext>
            </a:extLst>
          </p:cNvPr>
          <p:cNvSpPr/>
          <p:nvPr/>
        </p:nvSpPr>
        <p:spPr>
          <a:xfrm>
            <a:off x="374660" y="1137740"/>
            <a:ext cx="2754064" cy="3440159"/>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Body text copy"/>
          <p:cNvSpPr/>
          <p:nvPr/>
        </p:nvSpPr>
        <p:spPr>
          <a:xfrm>
            <a:off x="603263" y="1840453"/>
            <a:ext cx="933025" cy="540719"/>
          </a:xfrm>
          <a:prstGeom prst="rect">
            <a:avLst/>
          </a:prstGeom>
        </p:spPr>
        <p:txBody>
          <a:bodyPr spcFirstLastPara="0" lIns="66940" tIns="66940" rIns="66940" bIns="0" anchor="t"/>
          <a:lstStyle/>
          <a:p>
            <a:pPr algn="ctr" hangingPunct="0">
              <a:lnSpc>
                <a:spcPct val="100000"/>
              </a:lnSpc>
            </a:pPr>
            <a:r>
              <a:rPr sz="3000" b="1" dirty="0">
                <a:solidFill>
                  <a:schemeClr val="accent2"/>
                </a:solidFill>
                <a:latin typeface="+mn-lt"/>
                <a:cs typeface="Oswald"/>
              </a:rPr>
              <a:t>82%</a:t>
            </a:r>
          </a:p>
        </p:txBody>
      </p:sp>
      <p:sp>
        <p:nvSpPr>
          <p:cNvPr id="3" name="Body text copy"/>
          <p:cNvSpPr/>
          <p:nvPr/>
        </p:nvSpPr>
        <p:spPr>
          <a:xfrm>
            <a:off x="1594892" y="1845966"/>
            <a:ext cx="1229299" cy="449478"/>
          </a:xfrm>
          <a:prstGeom prst="rect">
            <a:avLst/>
          </a:prstGeom>
        </p:spPr>
        <p:txBody>
          <a:bodyPr spcFirstLastPara="0" lIns="66940" tIns="66940" rIns="66940" bIns="0" anchor="t"/>
          <a:lstStyle/>
          <a:p>
            <a:pPr algn="l" hangingPunct="0"/>
            <a:r>
              <a:rPr lang="en-US" sz="1100" b="1" dirty="0">
                <a:solidFill>
                  <a:schemeClr val="accent2"/>
                </a:solidFill>
                <a:latin typeface="+mn-lt"/>
                <a:cs typeface="Roboto"/>
              </a:rPr>
              <a:t>More debts than I had in March 2020 </a:t>
            </a:r>
          </a:p>
        </p:txBody>
      </p:sp>
      <p:sp>
        <p:nvSpPr>
          <p:cNvPr id="4" name="Body text copy"/>
          <p:cNvSpPr/>
          <p:nvPr/>
        </p:nvSpPr>
        <p:spPr>
          <a:xfrm>
            <a:off x="399623" y="1137740"/>
            <a:ext cx="2729101" cy="508744"/>
          </a:xfrm>
          <a:prstGeom prst="rect">
            <a:avLst/>
          </a:prstGeom>
        </p:spPr>
        <p:txBody>
          <a:bodyPr spcFirstLastPara="0" lIns="66940" tIns="66940" rIns="66940" bIns="0" anchor="t"/>
          <a:lstStyle/>
          <a:p>
            <a:pPr algn="l" hangingPunct="0">
              <a:lnSpc>
                <a:spcPct val="100000"/>
              </a:lnSpc>
            </a:pPr>
            <a:r>
              <a:rPr sz="1200" dirty="0">
                <a:latin typeface="+mn-lt"/>
              </a:rPr>
              <a:t>How would you rate your debts level compared to March 2020</a:t>
            </a:r>
            <a:r>
              <a:rPr lang="en-US" sz="1200" dirty="0">
                <a:latin typeface="+mn-lt"/>
              </a:rPr>
              <a:t>?</a:t>
            </a:r>
            <a:r>
              <a:rPr sz="1200" dirty="0">
                <a:latin typeface="+mn-lt"/>
              </a:rPr>
              <a:t> </a:t>
            </a:r>
          </a:p>
        </p:txBody>
      </p:sp>
      <p:sp>
        <p:nvSpPr>
          <p:cNvPr id="6" name="Body text copy"/>
          <p:cNvSpPr/>
          <p:nvPr/>
        </p:nvSpPr>
        <p:spPr>
          <a:xfrm>
            <a:off x="603263" y="2889371"/>
            <a:ext cx="933025" cy="545347"/>
          </a:xfrm>
          <a:prstGeom prst="rect">
            <a:avLst/>
          </a:prstGeom>
        </p:spPr>
        <p:txBody>
          <a:bodyPr spcFirstLastPara="0" lIns="66940" tIns="66940" rIns="66940" bIns="0" anchor="t"/>
          <a:lstStyle/>
          <a:p>
            <a:pPr algn="ctr" hangingPunct="0">
              <a:lnSpc>
                <a:spcPct val="100000"/>
              </a:lnSpc>
            </a:pPr>
            <a:r>
              <a:rPr sz="3000" b="1" dirty="0">
                <a:solidFill>
                  <a:schemeClr val="accent2"/>
                </a:solidFill>
                <a:latin typeface="+mn-lt"/>
                <a:cs typeface="Oswald"/>
              </a:rPr>
              <a:t>14%</a:t>
            </a:r>
          </a:p>
        </p:txBody>
      </p:sp>
      <p:sp>
        <p:nvSpPr>
          <p:cNvPr id="7" name="Body text copy"/>
          <p:cNvSpPr/>
          <p:nvPr/>
        </p:nvSpPr>
        <p:spPr>
          <a:xfrm>
            <a:off x="1578629" y="2844096"/>
            <a:ext cx="1276822" cy="477038"/>
          </a:xfrm>
          <a:prstGeom prst="rect">
            <a:avLst/>
          </a:prstGeom>
        </p:spPr>
        <p:txBody>
          <a:bodyPr spcFirstLastPara="0" lIns="66940" tIns="66940" rIns="66940" bIns="0" anchor="t"/>
          <a:lstStyle/>
          <a:p>
            <a:pPr algn="l" hangingPunct="0"/>
            <a:r>
              <a:rPr lang="en-US" sz="1100" b="1" dirty="0">
                <a:solidFill>
                  <a:schemeClr val="accent2"/>
                </a:solidFill>
                <a:latin typeface="+mn-lt"/>
              </a:rPr>
              <a:t>D</a:t>
            </a:r>
            <a:r>
              <a:rPr sz="1100" b="1" dirty="0">
                <a:solidFill>
                  <a:schemeClr val="accent2"/>
                </a:solidFill>
                <a:latin typeface="+mn-lt"/>
              </a:rPr>
              <a:t>ebt level has not changed from March</a:t>
            </a:r>
            <a:endParaRPr lang="en-US" sz="1100" b="1" dirty="0">
              <a:solidFill>
                <a:schemeClr val="accent2"/>
              </a:solidFill>
              <a:latin typeface="+mn-lt"/>
            </a:endParaRPr>
          </a:p>
        </p:txBody>
      </p:sp>
      <p:sp>
        <p:nvSpPr>
          <p:cNvPr id="8" name="Body text copy"/>
          <p:cNvSpPr/>
          <p:nvPr/>
        </p:nvSpPr>
        <p:spPr>
          <a:xfrm>
            <a:off x="603263" y="3758488"/>
            <a:ext cx="885976" cy="542653"/>
          </a:xfrm>
          <a:prstGeom prst="rect">
            <a:avLst/>
          </a:prstGeom>
        </p:spPr>
        <p:txBody>
          <a:bodyPr spcFirstLastPara="0" lIns="66940" tIns="66940" rIns="66940" bIns="0" anchor="t"/>
          <a:lstStyle/>
          <a:p>
            <a:pPr algn="ctr" hangingPunct="0">
              <a:lnSpc>
                <a:spcPct val="100000"/>
              </a:lnSpc>
            </a:pPr>
            <a:r>
              <a:rPr sz="3000" b="1" dirty="0">
                <a:solidFill>
                  <a:schemeClr val="accent2"/>
                </a:solidFill>
                <a:latin typeface="+mn-lt"/>
                <a:cs typeface="Oswald"/>
              </a:rPr>
              <a:t>3%</a:t>
            </a:r>
          </a:p>
        </p:txBody>
      </p:sp>
      <p:sp>
        <p:nvSpPr>
          <p:cNvPr id="9" name="Body text copy"/>
          <p:cNvSpPr/>
          <p:nvPr/>
        </p:nvSpPr>
        <p:spPr>
          <a:xfrm>
            <a:off x="1620955" y="3730679"/>
            <a:ext cx="1110068" cy="784779"/>
          </a:xfrm>
          <a:prstGeom prst="rect">
            <a:avLst/>
          </a:prstGeom>
        </p:spPr>
        <p:txBody>
          <a:bodyPr spcFirstLastPara="0" lIns="66940" tIns="66940" rIns="66940" bIns="0" anchor="t"/>
          <a:lstStyle/>
          <a:p>
            <a:pPr algn="l" hangingPunct="0"/>
            <a:r>
              <a:rPr lang="en-US" sz="1100" b="1" dirty="0">
                <a:solidFill>
                  <a:schemeClr val="accent2"/>
                </a:solidFill>
                <a:latin typeface="+mn-lt"/>
              </a:rPr>
              <a:t>L</a:t>
            </a:r>
            <a:r>
              <a:rPr sz="1100" b="1" dirty="0">
                <a:solidFill>
                  <a:schemeClr val="accent2"/>
                </a:solidFill>
                <a:latin typeface="+mn-lt"/>
              </a:rPr>
              <a:t>ess debts than I had in March 2020</a:t>
            </a:r>
            <a:endParaRPr lang="en-US" sz="1100" b="1" dirty="0">
              <a:solidFill>
                <a:schemeClr val="accent2"/>
              </a:solidFill>
              <a:latin typeface="+mn-lt"/>
            </a:endParaRPr>
          </a:p>
        </p:txBody>
      </p:sp>
      <p:sp>
        <p:nvSpPr>
          <p:cNvPr id="20" name="Title 19">
            <a:extLst>
              <a:ext uri="{FF2B5EF4-FFF2-40B4-BE49-F238E27FC236}">
                <a16:creationId xmlns:a16="http://schemas.microsoft.com/office/drawing/2014/main" xmlns="" id="{0496C1A8-B7F4-44DB-A6AB-8E0DAA8E04D6}"/>
              </a:ext>
            </a:extLst>
          </p:cNvPr>
          <p:cNvSpPr>
            <a:spLocks noGrp="1"/>
          </p:cNvSpPr>
          <p:nvPr>
            <p:ph type="title"/>
          </p:nvPr>
        </p:nvSpPr>
        <p:spPr>
          <a:xfrm>
            <a:off x="246069" y="133838"/>
            <a:ext cx="8332852" cy="804420"/>
          </a:xfrm>
        </p:spPr>
        <p:txBody>
          <a:bodyPr>
            <a:noAutofit/>
          </a:bodyPr>
          <a:lstStyle/>
          <a:p>
            <a:r>
              <a:rPr lang="en-GB" sz="1800" b="1" kern="1200" dirty="0">
                <a:solidFill>
                  <a:schemeClr val="accent2"/>
                </a:solidFill>
                <a:latin typeface="+mj-lt"/>
                <a:ea typeface="+mj-ea"/>
                <a:cs typeface="Arial"/>
              </a:rPr>
              <a:t>8 out of 10  teachers have accumulated more debt during this period. Although a half to on some casual jobs, the majority reported a drop in income  </a:t>
            </a:r>
            <a:r>
              <a:rPr lang="en-GB" sz="1800" dirty="0">
                <a:solidFill>
                  <a:schemeClr val="accent2"/>
                </a:solidFill>
                <a:latin typeface="+mj-lt"/>
              </a:rPr>
              <a:t/>
            </a:r>
            <a:br>
              <a:rPr lang="en-GB" sz="1800" dirty="0">
                <a:solidFill>
                  <a:schemeClr val="accent2"/>
                </a:solidFill>
                <a:latin typeface="+mj-lt"/>
              </a:rPr>
            </a:br>
            <a:endParaRPr lang="en-GB" sz="1800" dirty="0">
              <a:solidFill>
                <a:schemeClr val="accent2"/>
              </a:solidFill>
              <a:latin typeface="+mj-lt"/>
            </a:endParaRPr>
          </a:p>
        </p:txBody>
      </p:sp>
      <p:sp>
        <p:nvSpPr>
          <p:cNvPr id="21" name="TextBox 20">
            <a:extLst>
              <a:ext uri="{FF2B5EF4-FFF2-40B4-BE49-F238E27FC236}">
                <a16:creationId xmlns:a16="http://schemas.microsoft.com/office/drawing/2014/main" xmlns="" id="{7AA5E4D7-1816-48D1-BA3C-22535BF59EB7}"/>
              </a:ext>
            </a:extLst>
          </p:cNvPr>
          <p:cNvSpPr txBox="1"/>
          <p:nvPr/>
        </p:nvSpPr>
        <p:spPr>
          <a:xfrm>
            <a:off x="208866" y="4884503"/>
            <a:ext cx="1678780" cy="243785"/>
          </a:xfrm>
          <a:prstGeom prst="rect">
            <a:avLst/>
          </a:prstGeom>
          <a:noFill/>
          <a:ln>
            <a:noFill/>
          </a:ln>
        </p:spPr>
        <p:txBody>
          <a:bodyPr wrap="square" rtlCol="0">
            <a:spAutoFit/>
          </a:bodyPr>
          <a:lstStyle/>
          <a:p>
            <a:r>
              <a:rPr lang="en-US" sz="984" i="1" dirty="0"/>
              <a:t>Teachers N=302 </a:t>
            </a:r>
            <a:endParaRPr lang="x-none" sz="984" i="1" dirty="0"/>
          </a:p>
        </p:txBody>
      </p:sp>
      <p:sp>
        <p:nvSpPr>
          <p:cNvPr id="10" name="Oval 9">
            <a:extLst>
              <a:ext uri="{FF2B5EF4-FFF2-40B4-BE49-F238E27FC236}">
                <a16:creationId xmlns:a16="http://schemas.microsoft.com/office/drawing/2014/main" xmlns="" id="{7A337B3D-3524-4ADC-A9B0-0FED3235E85B}"/>
              </a:ext>
            </a:extLst>
          </p:cNvPr>
          <p:cNvSpPr/>
          <p:nvPr/>
        </p:nvSpPr>
        <p:spPr>
          <a:xfrm>
            <a:off x="589578" y="1697404"/>
            <a:ext cx="922487" cy="914557"/>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Body text copy">
            <a:extLst>
              <a:ext uri="{FF2B5EF4-FFF2-40B4-BE49-F238E27FC236}">
                <a16:creationId xmlns:a16="http://schemas.microsoft.com/office/drawing/2014/main" xmlns="" id="{D8D01F24-E8BB-4527-9821-647440A4531C}"/>
              </a:ext>
            </a:extLst>
          </p:cNvPr>
          <p:cNvSpPr/>
          <p:nvPr/>
        </p:nvSpPr>
        <p:spPr>
          <a:xfrm>
            <a:off x="7012112" y="1915764"/>
            <a:ext cx="1047935" cy="449478"/>
          </a:xfrm>
          <a:prstGeom prst="rect">
            <a:avLst/>
          </a:prstGeom>
        </p:spPr>
        <p:txBody>
          <a:bodyPr spcFirstLastPara="0" lIns="66940" tIns="66940" rIns="66940" bIns="0" anchor="t"/>
          <a:lstStyle/>
          <a:p>
            <a:pPr algn="ctr" hangingPunct="0">
              <a:lnSpc>
                <a:spcPct val="100000"/>
              </a:lnSpc>
            </a:pPr>
            <a:r>
              <a:rPr sz="3000" b="1" dirty="0">
                <a:solidFill>
                  <a:schemeClr val="accent2"/>
                </a:solidFill>
                <a:latin typeface="+mj-lt"/>
                <a:cs typeface="Oswald"/>
              </a:rPr>
              <a:t>8</a:t>
            </a:r>
            <a:r>
              <a:rPr lang="en-US" sz="3000" b="1" dirty="0">
                <a:solidFill>
                  <a:schemeClr val="accent2"/>
                </a:solidFill>
                <a:latin typeface="+mj-lt"/>
                <a:cs typeface="Oswald"/>
              </a:rPr>
              <a:t>5</a:t>
            </a:r>
            <a:r>
              <a:rPr sz="3000" b="1" dirty="0">
                <a:solidFill>
                  <a:schemeClr val="accent2"/>
                </a:solidFill>
                <a:latin typeface="+mj-lt"/>
                <a:cs typeface="Oswald"/>
              </a:rPr>
              <a:t>%</a:t>
            </a:r>
          </a:p>
        </p:txBody>
      </p:sp>
      <p:sp>
        <p:nvSpPr>
          <p:cNvPr id="45" name="Body text copy">
            <a:extLst>
              <a:ext uri="{FF2B5EF4-FFF2-40B4-BE49-F238E27FC236}">
                <a16:creationId xmlns:a16="http://schemas.microsoft.com/office/drawing/2014/main" xmlns="" id="{2F6AA5A8-E459-458F-8A48-ACA3AE5328C8}"/>
              </a:ext>
            </a:extLst>
          </p:cNvPr>
          <p:cNvSpPr/>
          <p:nvPr/>
        </p:nvSpPr>
        <p:spPr>
          <a:xfrm>
            <a:off x="6995927" y="2965854"/>
            <a:ext cx="1047935" cy="449478"/>
          </a:xfrm>
          <a:prstGeom prst="rect">
            <a:avLst/>
          </a:prstGeom>
        </p:spPr>
        <p:txBody>
          <a:bodyPr spcFirstLastPara="0" lIns="66940" tIns="66940" rIns="66940" bIns="0" anchor="t"/>
          <a:lstStyle/>
          <a:p>
            <a:pPr algn="ctr" hangingPunct="0">
              <a:lnSpc>
                <a:spcPct val="100000"/>
              </a:lnSpc>
            </a:pPr>
            <a:r>
              <a:rPr sz="3000" b="1" dirty="0">
                <a:solidFill>
                  <a:schemeClr val="accent2"/>
                </a:solidFill>
                <a:latin typeface="+mj-lt"/>
                <a:cs typeface="Oswald"/>
              </a:rPr>
              <a:t>1</a:t>
            </a:r>
            <a:r>
              <a:rPr lang="en-US" sz="3000" b="1" dirty="0">
                <a:solidFill>
                  <a:schemeClr val="accent2"/>
                </a:solidFill>
                <a:latin typeface="+mj-lt"/>
                <a:cs typeface="Oswald"/>
              </a:rPr>
              <a:t>1</a:t>
            </a:r>
            <a:r>
              <a:rPr sz="3000" b="1" dirty="0">
                <a:solidFill>
                  <a:schemeClr val="accent2"/>
                </a:solidFill>
                <a:latin typeface="+mj-lt"/>
                <a:cs typeface="Oswald"/>
              </a:rPr>
              <a:t>%</a:t>
            </a:r>
          </a:p>
        </p:txBody>
      </p:sp>
      <p:sp>
        <p:nvSpPr>
          <p:cNvPr id="46" name="Body text copy">
            <a:extLst>
              <a:ext uri="{FF2B5EF4-FFF2-40B4-BE49-F238E27FC236}">
                <a16:creationId xmlns:a16="http://schemas.microsoft.com/office/drawing/2014/main" xmlns="" id="{410FD216-ECDF-4738-8835-829F55C3BFC1}"/>
              </a:ext>
            </a:extLst>
          </p:cNvPr>
          <p:cNvSpPr/>
          <p:nvPr/>
        </p:nvSpPr>
        <p:spPr>
          <a:xfrm>
            <a:off x="6969190" y="4001765"/>
            <a:ext cx="1047935" cy="449478"/>
          </a:xfrm>
          <a:prstGeom prst="rect">
            <a:avLst/>
          </a:prstGeom>
        </p:spPr>
        <p:txBody>
          <a:bodyPr spcFirstLastPara="0" lIns="66940" tIns="66940" rIns="66940" bIns="0" anchor="t"/>
          <a:lstStyle/>
          <a:p>
            <a:pPr algn="ctr" hangingPunct="0">
              <a:lnSpc>
                <a:spcPct val="100000"/>
              </a:lnSpc>
            </a:pPr>
            <a:r>
              <a:rPr lang="en-US" sz="3000" b="1" dirty="0">
                <a:solidFill>
                  <a:schemeClr val="accent2"/>
                </a:solidFill>
                <a:latin typeface="+mj-lt"/>
                <a:cs typeface="Oswald"/>
              </a:rPr>
              <a:t>2</a:t>
            </a:r>
            <a:r>
              <a:rPr sz="3000" b="1" dirty="0">
                <a:solidFill>
                  <a:schemeClr val="accent2"/>
                </a:solidFill>
                <a:latin typeface="+mj-lt"/>
                <a:cs typeface="Oswald"/>
              </a:rPr>
              <a:t>%</a:t>
            </a:r>
          </a:p>
        </p:txBody>
      </p:sp>
      <p:sp>
        <p:nvSpPr>
          <p:cNvPr id="47" name="Body text copy">
            <a:extLst>
              <a:ext uri="{FF2B5EF4-FFF2-40B4-BE49-F238E27FC236}">
                <a16:creationId xmlns:a16="http://schemas.microsoft.com/office/drawing/2014/main" xmlns="" id="{0BDA8444-6A68-4C79-9DD0-90B79581F5CB}"/>
              </a:ext>
            </a:extLst>
          </p:cNvPr>
          <p:cNvSpPr/>
          <p:nvPr/>
        </p:nvSpPr>
        <p:spPr>
          <a:xfrm>
            <a:off x="7988542" y="1989671"/>
            <a:ext cx="1199802" cy="446774"/>
          </a:xfrm>
          <a:prstGeom prst="rect">
            <a:avLst/>
          </a:prstGeom>
        </p:spPr>
        <p:txBody>
          <a:bodyPr spcFirstLastPara="0" lIns="66940" tIns="66940" rIns="66940" bIns="0" anchor="t"/>
          <a:lstStyle/>
          <a:p>
            <a:pPr algn="l" hangingPunct="0">
              <a:lnSpc>
                <a:spcPct val="125000"/>
              </a:lnSpc>
            </a:pPr>
            <a:r>
              <a:rPr sz="1100" b="1" dirty="0">
                <a:solidFill>
                  <a:schemeClr val="accent3">
                    <a:lumMod val="60000"/>
                    <a:lumOff val="40000"/>
                  </a:schemeClr>
                </a:solidFill>
                <a:latin typeface="+mn-lt"/>
                <a:cs typeface="Roboto"/>
              </a:rPr>
              <a:t> </a:t>
            </a:r>
            <a:r>
              <a:rPr lang="en-GB" sz="1100" b="1" kern="1200" dirty="0">
                <a:solidFill>
                  <a:schemeClr val="accent3">
                    <a:lumMod val="60000"/>
                    <a:lumOff val="40000"/>
                  </a:schemeClr>
                </a:solidFill>
                <a:latin typeface="+mn-lt"/>
                <a:ea typeface="+mn-ea"/>
              </a:rPr>
              <a:t>Reduced</a:t>
            </a:r>
            <a:endParaRPr lang="en-US" sz="1100" b="1" kern="1200" dirty="0">
              <a:solidFill>
                <a:schemeClr val="accent3">
                  <a:lumMod val="60000"/>
                  <a:lumOff val="40000"/>
                </a:schemeClr>
              </a:solidFill>
              <a:latin typeface="+mn-lt"/>
              <a:ea typeface="+mn-ea"/>
            </a:endParaRPr>
          </a:p>
        </p:txBody>
      </p:sp>
      <p:sp>
        <p:nvSpPr>
          <p:cNvPr id="48" name="Body text copy">
            <a:extLst>
              <a:ext uri="{FF2B5EF4-FFF2-40B4-BE49-F238E27FC236}">
                <a16:creationId xmlns:a16="http://schemas.microsoft.com/office/drawing/2014/main" xmlns="" id="{C029B6C6-F932-4803-A4C6-E37B0C986CC7}"/>
              </a:ext>
            </a:extLst>
          </p:cNvPr>
          <p:cNvSpPr/>
          <p:nvPr/>
        </p:nvSpPr>
        <p:spPr>
          <a:xfrm>
            <a:off x="7988542" y="3041393"/>
            <a:ext cx="1333256" cy="449478"/>
          </a:xfrm>
          <a:prstGeom prst="rect">
            <a:avLst/>
          </a:prstGeom>
        </p:spPr>
        <p:txBody>
          <a:bodyPr spcFirstLastPara="0" lIns="66940" tIns="66940" rIns="66940" bIns="0" anchor="t"/>
          <a:lstStyle/>
          <a:p>
            <a:pPr algn="l" hangingPunct="0">
              <a:lnSpc>
                <a:spcPct val="125000"/>
              </a:lnSpc>
            </a:pPr>
            <a:r>
              <a:rPr sz="1100" b="1" dirty="0">
                <a:solidFill>
                  <a:srgbClr val="00C5CE"/>
                </a:solidFill>
                <a:latin typeface="+mn-lt"/>
                <a:cs typeface="Roboto"/>
              </a:rPr>
              <a:t> </a:t>
            </a:r>
            <a:r>
              <a:rPr lang="en-GB" sz="1100" b="1" kern="1200" dirty="0">
                <a:solidFill>
                  <a:schemeClr val="accent3">
                    <a:lumMod val="60000"/>
                    <a:lumOff val="40000"/>
                  </a:schemeClr>
                </a:solidFill>
                <a:latin typeface="+mn-lt"/>
                <a:ea typeface="+mn-ea"/>
              </a:rPr>
              <a:t>Remained </a:t>
            </a:r>
            <a:endParaRPr lang="en-US" sz="1100" b="1" kern="1200" dirty="0">
              <a:solidFill>
                <a:schemeClr val="accent3">
                  <a:lumMod val="60000"/>
                  <a:lumOff val="40000"/>
                </a:schemeClr>
              </a:solidFill>
              <a:latin typeface="+mn-lt"/>
              <a:ea typeface="+mn-ea"/>
            </a:endParaRPr>
          </a:p>
        </p:txBody>
      </p:sp>
      <p:sp>
        <p:nvSpPr>
          <p:cNvPr id="49" name="Body text copy">
            <a:extLst>
              <a:ext uri="{FF2B5EF4-FFF2-40B4-BE49-F238E27FC236}">
                <a16:creationId xmlns:a16="http://schemas.microsoft.com/office/drawing/2014/main" xmlns="" id="{1B92F400-8931-4721-8126-576486552CD4}"/>
              </a:ext>
            </a:extLst>
          </p:cNvPr>
          <p:cNvSpPr/>
          <p:nvPr/>
        </p:nvSpPr>
        <p:spPr>
          <a:xfrm>
            <a:off x="7988542" y="4055417"/>
            <a:ext cx="1314525" cy="449478"/>
          </a:xfrm>
          <a:prstGeom prst="rect">
            <a:avLst/>
          </a:prstGeom>
        </p:spPr>
        <p:txBody>
          <a:bodyPr spcFirstLastPara="0" lIns="66940" tIns="66940" rIns="66940" bIns="0" anchor="t"/>
          <a:lstStyle/>
          <a:p>
            <a:pPr algn="l" hangingPunct="0">
              <a:lnSpc>
                <a:spcPct val="125000"/>
              </a:lnSpc>
            </a:pPr>
            <a:r>
              <a:rPr sz="1100" b="1" dirty="0">
                <a:solidFill>
                  <a:srgbClr val="00C5CE"/>
                </a:solidFill>
                <a:latin typeface="+mn-lt"/>
                <a:cs typeface="Roboto"/>
              </a:rPr>
              <a:t> </a:t>
            </a:r>
            <a:r>
              <a:rPr lang="en-GB" sz="1100" b="1" kern="1200" dirty="0">
                <a:solidFill>
                  <a:schemeClr val="accent3">
                    <a:lumMod val="60000"/>
                    <a:lumOff val="40000"/>
                  </a:schemeClr>
                </a:solidFill>
                <a:latin typeface="+mn-lt"/>
                <a:ea typeface="+mn-ea"/>
              </a:rPr>
              <a:t>Reduced </a:t>
            </a:r>
            <a:endParaRPr lang="en-US" sz="1100" b="1" kern="1200" dirty="0">
              <a:solidFill>
                <a:schemeClr val="accent3">
                  <a:lumMod val="60000"/>
                  <a:lumOff val="40000"/>
                </a:schemeClr>
              </a:solidFill>
              <a:latin typeface="+mn-lt"/>
              <a:ea typeface="+mn-ea"/>
            </a:endParaRPr>
          </a:p>
        </p:txBody>
      </p:sp>
      <p:pic>
        <p:nvPicPr>
          <p:cNvPr id="51" name="Interaction24-O">
            <a:extLst>
              <a:ext uri="{FF2B5EF4-FFF2-40B4-BE49-F238E27FC236}">
                <a16:creationId xmlns:a16="http://schemas.microsoft.com/office/drawing/2014/main" xmlns="" id="{5320EF7B-7E51-4AAC-A3ED-F6894806EA4A}"/>
              </a:ext>
            </a:extLst>
          </p:cNvPr>
          <p:cNvPicPr/>
          <p:nvPr/>
        </p:nvPicPr>
        <p:blipFill rotWithShape="1">
          <a:blip r:embed="rId3"/>
          <a:stretch>
            <a:fillRect/>
          </a:stretch>
        </p:blipFill>
        <p:spPr>
          <a:xfrm>
            <a:off x="6308926" y="1990958"/>
            <a:ext cx="676732" cy="533090"/>
          </a:xfrm>
          <a:prstGeom prst="rect">
            <a:avLst/>
          </a:prstGeom>
        </p:spPr>
      </p:pic>
      <p:pic>
        <p:nvPicPr>
          <p:cNvPr id="52" name="BusinessOutline14">
            <a:extLst>
              <a:ext uri="{FF2B5EF4-FFF2-40B4-BE49-F238E27FC236}">
                <a16:creationId xmlns:a16="http://schemas.microsoft.com/office/drawing/2014/main" xmlns="" id="{7EE35373-6434-4BE8-BA0D-2B9882805592}"/>
              </a:ext>
            </a:extLst>
          </p:cNvPr>
          <p:cNvPicPr/>
          <p:nvPr/>
        </p:nvPicPr>
        <p:blipFill rotWithShape="1">
          <a:blip r:embed="rId4"/>
          <a:stretch>
            <a:fillRect/>
          </a:stretch>
        </p:blipFill>
        <p:spPr>
          <a:xfrm>
            <a:off x="6366476" y="3853893"/>
            <a:ext cx="708359" cy="660251"/>
          </a:xfrm>
          <a:prstGeom prst="rect">
            <a:avLst/>
          </a:prstGeom>
        </p:spPr>
      </p:pic>
      <p:pic>
        <p:nvPicPr>
          <p:cNvPr id="53" name="Symbol_5">
            <a:extLst>
              <a:ext uri="{FF2B5EF4-FFF2-40B4-BE49-F238E27FC236}">
                <a16:creationId xmlns:a16="http://schemas.microsoft.com/office/drawing/2014/main" xmlns="" id="{CAE0FEFD-8E20-4057-B9AC-5D1541415C7D}"/>
              </a:ext>
            </a:extLst>
          </p:cNvPr>
          <p:cNvPicPr/>
          <p:nvPr/>
        </p:nvPicPr>
        <p:blipFill rotWithShape="1">
          <a:blip r:embed="rId5"/>
          <a:stretch>
            <a:fillRect/>
          </a:stretch>
        </p:blipFill>
        <p:spPr>
          <a:xfrm>
            <a:off x="6324553" y="2873199"/>
            <a:ext cx="741594" cy="631543"/>
          </a:xfrm>
          <a:prstGeom prst="rect">
            <a:avLst/>
          </a:prstGeom>
        </p:spPr>
      </p:pic>
      <p:sp>
        <p:nvSpPr>
          <p:cNvPr id="54" name="Body text copy">
            <a:extLst>
              <a:ext uri="{FF2B5EF4-FFF2-40B4-BE49-F238E27FC236}">
                <a16:creationId xmlns:a16="http://schemas.microsoft.com/office/drawing/2014/main" xmlns="" id="{A310CEB1-E4AB-4306-8E93-D63E7F7DF41E}"/>
              </a:ext>
            </a:extLst>
          </p:cNvPr>
          <p:cNvSpPr/>
          <p:nvPr/>
        </p:nvSpPr>
        <p:spPr>
          <a:xfrm>
            <a:off x="6180261" y="1137740"/>
            <a:ext cx="2858990" cy="508744"/>
          </a:xfrm>
          <a:prstGeom prst="rect">
            <a:avLst/>
          </a:prstGeom>
        </p:spPr>
        <p:txBody>
          <a:bodyPr spcFirstLastPara="0" lIns="66940" tIns="66940" rIns="66940" bIns="0" anchor="t"/>
          <a:lstStyle/>
          <a:p>
            <a:pPr algn="l" hangingPunct="0">
              <a:lnSpc>
                <a:spcPct val="100000"/>
              </a:lnSpc>
            </a:pPr>
            <a:r>
              <a:rPr lang="en-US" sz="1200" dirty="0">
                <a:latin typeface="+mn-lt"/>
              </a:rPr>
              <a:t>How is your income today compared to March 2020?</a:t>
            </a:r>
          </a:p>
        </p:txBody>
      </p:sp>
      <p:sp>
        <p:nvSpPr>
          <p:cNvPr id="14" name="TextBox 13">
            <a:extLst>
              <a:ext uri="{FF2B5EF4-FFF2-40B4-BE49-F238E27FC236}">
                <a16:creationId xmlns:a16="http://schemas.microsoft.com/office/drawing/2014/main" xmlns="" id="{AE64DED9-CFC7-4C6E-A690-ECE1A06C3B72}"/>
              </a:ext>
            </a:extLst>
          </p:cNvPr>
          <p:cNvSpPr txBox="1"/>
          <p:nvPr/>
        </p:nvSpPr>
        <p:spPr>
          <a:xfrm>
            <a:off x="3395424" y="1137740"/>
            <a:ext cx="1882247" cy="338554"/>
          </a:xfrm>
          <a:prstGeom prst="rect">
            <a:avLst/>
          </a:prstGeom>
          <a:noFill/>
        </p:spPr>
        <p:txBody>
          <a:bodyPr wrap="none" rtlCol="0">
            <a:spAutoFit/>
          </a:bodyPr>
          <a:lstStyle/>
          <a:p>
            <a:r>
              <a:rPr lang="en-US" sz="1600" b="1" u="sng" dirty="0">
                <a:solidFill>
                  <a:schemeClr val="accent6"/>
                </a:solidFill>
              </a:rPr>
              <a:t>How they coped?</a:t>
            </a:r>
            <a:endParaRPr lang="x-none" sz="1600" b="1" u="sng" dirty="0">
              <a:solidFill>
                <a:schemeClr val="accent6"/>
              </a:solidFill>
            </a:endParaRPr>
          </a:p>
        </p:txBody>
      </p:sp>
      <p:sp>
        <p:nvSpPr>
          <p:cNvPr id="55" name="TextBox 54">
            <a:extLst>
              <a:ext uri="{FF2B5EF4-FFF2-40B4-BE49-F238E27FC236}">
                <a16:creationId xmlns:a16="http://schemas.microsoft.com/office/drawing/2014/main" xmlns="" id="{0E93B664-8C0C-433F-B133-9F052802A6A8}"/>
              </a:ext>
            </a:extLst>
          </p:cNvPr>
          <p:cNvSpPr txBox="1"/>
          <p:nvPr/>
        </p:nvSpPr>
        <p:spPr>
          <a:xfrm>
            <a:off x="3660532" y="1581806"/>
            <a:ext cx="2576879" cy="3323987"/>
          </a:xfrm>
          <a:prstGeom prst="rect">
            <a:avLst/>
          </a:prstGeom>
          <a:noFill/>
        </p:spPr>
        <p:txBody>
          <a:bodyPr wrap="square">
            <a:spAutoFit/>
          </a:bodyPr>
          <a:lstStyle/>
          <a:p>
            <a:pPr algn="l" fontAlgn="t"/>
            <a:r>
              <a:rPr lang="en-GB" sz="1800" b="1" dirty="0">
                <a:latin typeface="+mn-lt"/>
              </a:rPr>
              <a:t>52% </a:t>
            </a:r>
            <a:r>
              <a:rPr lang="en-GB" sz="1400" u="none" strike="noStrike" dirty="0">
                <a:solidFill>
                  <a:schemeClr val="tx1"/>
                </a:solidFill>
                <a:effectLst/>
                <a:latin typeface="+mn-lt"/>
              </a:rPr>
              <a:t>another income source </a:t>
            </a:r>
            <a:r>
              <a:rPr lang="en-GB" sz="1200" u="none" strike="noStrike" dirty="0">
                <a:solidFill>
                  <a:schemeClr val="tx1"/>
                </a:solidFill>
                <a:effectLst/>
                <a:latin typeface="+mn-lt"/>
              </a:rPr>
              <a:t>(construction, farming, tuition, etc</a:t>
            </a:r>
            <a:r>
              <a:rPr lang="en-GB" sz="1400" u="none" strike="noStrike" dirty="0">
                <a:solidFill>
                  <a:schemeClr val="tx1"/>
                </a:solidFill>
                <a:effectLst/>
                <a:latin typeface="+mn-lt"/>
              </a:rPr>
              <a:t>)  </a:t>
            </a:r>
          </a:p>
          <a:p>
            <a:pPr algn="l" fontAlgn="t"/>
            <a:endParaRPr lang="en-GB" b="0" i="0" dirty="0">
              <a:solidFill>
                <a:schemeClr val="tx1"/>
              </a:solidFill>
              <a:latin typeface="+mn-lt"/>
            </a:endParaRPr>
          </a:p>
          <a:p>
            <a:pPr algn="l" fontAlgn="t"/>
            <a:r>
              <a:rPr lang="en-GB" sz="1800" b="1" u="none" strike="noStrike" dirty="0">
                <a:solidFill>
                  <a:schemeClr val="tx1"/>
                </a:solidFill>
                <a:effectLst/>
                <a:latin typeface="+mn-lt"/>
              </a:rPr>
              <a:t>37% </a:t>
            </a:r>
            <a:r>
              <a:rPr lang="en-GB" sz="1400" u="none" strike="noStrike" dirty="0">
                <a:solidFill>
                  <a:schemeClr val="tx1"/>
                </a:solidFill>
                <a:effectLst/>
                <a:latin typeface="+mn-lt"/>
              </a:rPr>
              <a:t>Savings </a:t>
            </a:r>
          </a:p>
          <a:p>
            <a:pPr algn="l" fontAlgn="t"/>
            <a:endParaRPr lang="en-GB" sz="1400" u="none" strike="noStrike" dirty="0">
              <a:solidFill>
                <a:schemeClr val="tx1"/>
              </a:solidFill>
              <a:effectLst/>
              <a:latin typeface="+mn-lt"/>
            </a:endParaRPr>
          </a:p>
          <a:p>
            <a:pPr algn="l" fontAlgn="t"/>
            <a:r>
              <a:rPr lang="en-GB" sz="1800" b="1" i="0" dirty="0">
                <a:solidFill>
                  <a:schemeClr val="tx1"/>
                </a:solidFill>
                <a:latin typeface="+mn-lt"/>
              </a:rPr>
              <a:t>32% </a:t>
            </a:r>
            <a:r>
              <a:rPr lang="en-GB" dirty="0">
                <a:solidFill>
                  <a:schemeClr val="tx1"/>
                </a:solidFill>
                <a:latin typeface="+mn-lt"/>
              </a:rPr>
              <a:t>family/friends donations</a:t>
            </a:r>
          </a:p>
          <a:p>
            <a:pPr algn="l" fontAlgn="t"/>
            <a:r>
              <a:rPr lang="en-GB" dirty="0">
                <a:solidFill>
                  <a:schemeClr val="tx1"/>
                </a:solidFill>
                <a:latin typeface="+mn-lt"/>
              </a:rPr>
              <a:t> </a:t>
            </a:r>
          </a:p>
          <a:p>
            <a:pPr algn="l" fontAlgn="t"/>
            <a:r>
              <a:rPr lang="en-GB" sz="1800" b="1" dirty="0">
                <a:solidFill>
                  <a:schemeClr val="tx1"/>
                </a:solidFill>
                <a:latin typeface="+mn-lt"/>
              </a:rPr>
              <a:t>24% </a:t>
            </a:r>
            <a:r>
              <a:rPr lang="en-GB" dirty="0">
                <a:solidFill>
                  <a:schemeClr val="tx1"/>
                </a:solidFill>
                <a:latin typeface="+mn-lt"/>
              </a:rPr>
              <a:t>family/friend loan</a:t>
            </a:r>
          </a:p>
          <a:p>
            <a:pPr algn="l" fontAlgn="t"/>
            <a:endParaRPr lang="en-GB" dirty="0">
              <a:solidFill>
                <a:schemeClr val="tx1"/>
              </a:solidFill>
              <a:latin typeface="+mn-lt"/>
            </a:endParaRPr>
          </a:p>
          <a:p>
            <a:pPr algn="l" fontAlgn="t"/>
            <a:r>
              <a:rPr lang="en-GB" sz="1800" b="1" dirty="0">
                <a:solidFill>
                  <a:schemeClr val="tx1"/>
                </a:solidFill>
                <a:latin typeface="+mn-lt"/>
              </a:rPr>
              <a:t>23% </a:t>
            </a:r>
            <a:r>
              <a:rPr lang="en-GB" dirty="0">
                <a:solidFill>
                  <a:schemeClr val="tx1"/>
                </a:solidFill>
                <a:latin typeface="+mn-lt"/>
              </a:rPr>
              <a:t>Mobile lenders loan</a:t>
            </a:r>
          </a:p>
          <a:p>
            <a:pPr algn="l" fontAlgn="t"/>
            <a:endParaRPr lang="en-GB" sz="1200" dirty="0">
              <a:solidFill>
                <a:schemeClr val="tx1"/>
              </a:solidFill>
              <a:latin typeface="+mn-lt"/>
            </a:endParaRPr>
          </a:p>
          <a:p>
            <a:pPr algn="l" fontAlgn="t"/>
            <a:r>
              <a:rPr lang="en-GB" sz="1000" i="1" dirty="0">
                <a:solidFill>
                  <a:schemeClr val="tx1"/>
                </a:solidFill>
                <a:latin typeface="+mn-lt"/>
              </a:rPr>
              <a:t>*top 5 mentions </a:t>
            </a:r>
            <a:endParaRPr lang="en-GB" sz="1000" b="0" i="1" u="none" strike="noStrike" dirty="0">
              <a:solidFill>
                <a:srgbClr val="333399"/>
              </a:solidFill>
              <a:effectLst/>
              <a:latin typeface="+mn-lt"/>
            </a:endParaRPr>
          </a:p>
        </p:txBody>
      </p:sp>
      <p:pic>
        <p:nvPicPr>
          <p:cNvPr id="11" name="Picture 10">
            <a:extLst>
              <a:ext uri="{FF2B5EF4-FFF2-40B4-BE49-F238E27FC236}">
                <a16:creationId xmlns:a16="http://schemas.microsoft.com/office/drawing/2014/main" xmlns="" id="{0502D3C3-4EF2-4B32-9258-4736260D9234}"/>
              </a:ext>
            </a:extLst>
          </p:cNvPr>
          <p:cNvPicPr>
            <a:picLocks noChangeAspect="1"/>
          </p:cNvPicPr>
          <p:nvPr/>
        </p:nvPicPr>
        <p:blipFill>
          <a:blip r:embed="rId6"/>
          <a:stretch>
            <a:fillRect/>
          </a:stretch>
        </p:blipFill>
        <p:spPr>
          <a:xfrm>
            <a:off x="3200164" y="1560492"/>
            <a:ext cx="533400" cy="3017407"/>
          </a:xfrm>
          <a:prstGeom prst="rect">
            <a:avLst/>
          </a:prstGeom>
        </p:spPr>
      </p:pic>
      <p:sp>
        <p:nvSpPr>
          <p:cNvPr id="28" name="Oval 27">
            <a:extLst>
              <a:ext uri="{FF2B5EF4-FFF2-40B4-BE49-F238E27FC236}">
                <a16:creationId xmlns:a16="http://schemas.microsoft.com/office/drawing/2014/main" xmlns="" id="{29FEDEC4-53D5-6D47-8DAA-D0F4D55F7C00}"/>
              </a:ext>
            </a:extLst>
          </p:cNvPr>
          <p:cNvSpPr/>
          <p:nvPr/>
        </p:nvSpPr>
        <p:spPr>
          <a:xfrm>
            <a:off x="7074835" y="1786592"/>
            <a:ext cx="922487" cy="914557"/>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72127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160AC2B4-BD8E-4523-A332-8239F7C50701}"/>
              </a:ext>
            </a:extLst>
          </p:cNvPr>
          <p:cNvGraphicFramePr>
            <a:graphicFrameLocks noGrp="1"/>
          </p:cNvGraphicFramePr>
          <p:nvPr>
            <p:extLst>
              <p:ext uri="{D42A27DB-BD31-4B8C-83A1-F6EECF244321}">
                <p14:modId xmlns:p14="http://schemas.microsoft.com/office/powerpoint/2010/main" val="1852331426"/>
              </p:ext>
            </p:extLst>
          </p:nvPr>
        </p:nvGraphicFramePr>
        <p:xfrm>
          <a:off x="403557" y="1623040"/>
          <a:ext cx="5805331" cy="3364215"/>
        </p:xfrm>
        <a:graphic>
          <a:graphicData uri="http://schemas.openxmlformats.org/drawingml/2006/table">
            <a:tbl>
              <a:tblPr firstRow="1" bandRow="1">
                <a:tableStyleId>{933E76FD-16CE-4004-8930-E9CA49D6BD84}</a:tableStyleId>
              </a:tblPr>
              <a:tblGrid>
                <a:gridCol w="2072005">
                  <a:extLst>
                    <a:ext uri="{9D8B030D-6E8A-4147-A177-3AD203B41FA5}">
                      <a16:colId xmlns:a16="http://schemas.microsoft.com/office/drawing/2014/main" xmlns="" val="72990039"/>
                    </a:ext>
                  </a:extLst>
                </a:gridCol>
                <a:gridCol w="1748313">
                  <a:extLst>
                    <a:ext uri="{9D8B030D-6E8A-4147-A177-3AD203B41FA5}">
                      <a16:colId xmlns:a16="http://schemas.microsoft.com/office/drawing/2014/main" xmlns="" val="40226312"/>
                    </a:ext>
                  </a:extLst>
                </a:gridCol>
                <a:gridCol w="1985013">
                  <a:extLst>
                    <a:ext uri="{9D8B030D-6E8A-4147-A177-3AD203B41FA5}">
                      <a16:colId xmlns:a16="http://schemas.microsoft.com/office/drawing/2014/main" xmlns="" val="915603047"/>
                    </a:ext>
                  </a:extLst>
                </a:gridCol>
              </a:tblGrid>
              <a:tr h="29978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dirty="0">
                          <a:ln>
                            <a:noFill/>
                          </a:ln>
                          <a:solidFill>
                            <a:srgbClr val="002060"/>
                          </a:solidFill>
                          <a:effectLst/>
                          <a:uLnTx/>
                          <a:uFillTx/>
                          <a:latin typeface="+mj-lt"/>
                          <a:ea typeface="Arial"/>
                          <a:cs typeface="Arial"/>
                          <a:sym typeface="Arial"/>
                        </a:rPr>
                        <a:t>Main source of livelihood</a:t>
                      </a:r>
                      <a:endParaRPr kumimoji="0" lang="en-GB" sz="1200" b="0" i="0" u="none" strike="noStrike" kern="1200" cap="none" spc="0" normalizeH="0" baseline="0" noProof="0" dirty="0">
                        <a:ln>
                          <a:noFill/>
                        </a:ln>
                        <a:solidFill>
                          <a:srgbClr val="002060"/>
                        </a:solidFill>
                        <a:effectLst/>
                        <a:uLnTx/>
                        <a:uFillTx/>
                        <a:latin typeface="+mj-lt"/>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dirty="0">
                          <a:ln>
                            <a:noFill/>
                          </a:ln>
                          <a:solidFill>
                            <a:srgbClr val="002060"/>
                          </a:solidFill>
                          <a:effectLst/>
                          <a:uLnTx/>
                          <a:uFillTx/>
                          <a:latin typeface="+mj-lt"/>
                          <a:ea typeface="Arial"/>
                          <a:cs typeface="Arial"/>
                          <a:sym typeface="Arial"/>
                        </a:rPr>
                        <a:t>March 2020</a:t>
                      </a:r>
                      <a:endParaRPr kumimoji="0" lang="en-GB" sz="1200" b="0" i="0" u="none" strike="noStrike" kern="1200" cap="none" spc="0" normalizeH="0" baseline="0" noProof="0" dirty="0">
                        <a:ln>
                          <a:noFill/>
                        </a:ln>
                        <a:solidFill>
                          <a:srgbClr val="0D1220"/>
                        </a:solidFill>
                        <a:effectLst/>
                        <a:uLnTx/>
                        <a:uFillTx/>
                        <a:latin typeface="+mj-lt"/>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0" normalizeH="0" baseline="0" noProof="0" dirty="0">
                          <a:ln>
                            <a:noFill/>
                          </a:ln>
                          <a:solidFill>
                            <a:srgbClr val="002060"/>
                          </a:solidFill>
                          <a:effectLst/>
                          <a:uLnTx/>
                          <a:uFillTx/>
                          <a:latin typeface="+mj-lt"/>
                          <a:ea typeface="Arial"/>
                          <a:cs typeface="Arial"/>
                          <a:sym typeface="Arial"/>
                        </a:rPr>
                        <a:t>Oct 2020</a:t>
                      </a:r>
                      <a:endParaRPr kumimoji="0" lang="en-GB" sz="1200" b="0" i="0" u="none" strike="noStrike" kern="1200" cap="none" spc="0" normalizeH="0" baseline="0" noProof="0" dirty="0">
                        <a:ln>
                          <a:noFill/>
                        </a:ln>
                        <a:solidFill>
                          <a:srgbClr val="0D1220"/>
                        </a:solidFill>
                        <a:effectLst/>
                        <a:uLnTx/>
                        <a:uFillTx/>
                        <a:latin typeface="+mj-lt"/>
                        <a:ea typeface="Arial"/>
                        <a:cs typeface="Arial"/>
                        <a:sym typeface="Arial"/>
                      </a:endParaRPr>
                    </a:p>
                    <a:p>
                      <a:pPr algn="ctr"/>
                      <a:endParaRPr lang="x-none" sz="1200" dirty="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35878034"/>
                  </a:ext>
                </a:extLst>
              </a:tr>
              <a:tr h="324040">
                <a:tc>
                  <a:txBody>
                    <a:bodyPr/>
                    <a:lstStyle/>
                    <a:p>
                      <a:pPr algn="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rPr>
                        <a:t>Casual employment</a:t>
                      </a:r>
                    </a:p>
                    <a:p>
                      <a:pPr algn="r"/>
                      <a:endPar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199053213"/>
                  </a:ext>
                </a:extLst>
              </a:tr>
              <a:tr h="119554">
                <a:tc>
                  <a:txBody>
                    <a:bodyPr/>
                    <a:lstStyle/>
                    <a:p>
                      <a:pPr algn="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rPr>
                        <a:t>Employed</a:t>
                      </a:r>
                    </a:p>
                    <a:p>
                      <a:pPr algn="r"/>
                      <a:endPar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37441888"/>
                  </a:ext>
                </a:extLst>
              </a:tr>
              <a:tr h="316215">
                <a:tc>
                  <a:txBody>
                    <a:bodyPr/>
                    <a:lstStyle/>
                    <a:p>
                      <a:pPr algn="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rPr>
                        <a:t>Own business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342997303"/>
                  </a:ext>
                </a:extLst>
              </a:tr>
              <a:tr h="233903">
                <a:tc>
                  <a:txBody>
                    <a:bodyPr/>
                    <a:lstStyle/>
                    <a:p>
                      <a:pPr algn="r"/>
                      <a:endPar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endParaRPr>
                    </a:p>
                    <a:p>
                      <a:pPr algn="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rPr>
                        <a:t>Farming</a:t>
                      </a:r>
                    </a:p>
                    <a:p>
                      <a:pPr algn="r"/>
                      <a:endPar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12889372"/>
                  </a:ext>
                </a:extLst>
              </a:tr>
              <a:tr h="0">
                <a:tc>
                  <a:txBody>
                    <a:bodyPr/>
                    <a:lstStyle/>
                    <a:p>
                      <a:pPr algn="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rPr>
                        <a:t>Remittances</a:t>
                      </a:r>
                    </a:p>
                    <a:p>
                      <a:pPr algn="r"/>
                      <a:endPar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56432783"/>
                  </a:ext>
                </a:extLst>
              </a:tr>
              <a:tr h="266002">
                <a:tc>
                  <a:txBody>
                    <a:bodyPr/>
                    <a:lstStyle/>
                    <a:p>
                      <a:pPr algn="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Arial"/>
                          <a:cs typeface="Arial"/>
                          <a:sym typeface="Arial"/>
                        </a:rPr>
                        <a:t>Other </a:t>
                      </a:r>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x-non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5378612"/>
                  </a:ext>
                </a:extLst>
              </a:tr>
            </a:tbl>
          </a:graphicData>
        </a:graphic>
      </p:graphicFrame>
      <p:pic>
        <p:nvPicPr>
          <p:cNvPr id="1032" name="Picture 8" descr="Image result for remittance icon">
            <a:extLst>
              <a:ext uri="{FF2B5EF4-FFF2-40B4-BE49-F238E27FC236}">
                <a16:creationId xmlns:a16="http://schemas.microsoft.com/office/drawing/2014/main" xmlns="" id="{80ACF451-F14A-40F2-94E4-7B81971CE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4" y="3973454"/>
            <a:ext cx="591484" cy="579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mployed icon">
            <a:extLst>
              <a:ext uri="{FF2B5EF4-FFF2-40B4-BE49-F238E27FC236}">
                <a16:creationId xmlns:a16="http://schemas.microsoft.com/office/drawing/2014/main" xmlns="" id="{0848F4D3-12BD-4F1D-ADC1-58E356551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34" y="2407284"/>
            <a:ext cx="658575" cy="6433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85CF341-2DE8-4BD6-B332-033121434D98}"/>
              </a:ext>
            </a:extLst>
          </p:cNvPr>
          <p:cNvSpPr txBox="1"/>
          <p:nvPr/>
        </p:nvSpPr>
        <p:spPr>
          <a:xfrm>
            <a:off x="254022" y="324230"/>
            <a:ext cx="8397141" cy="369332"/>
          </a:xfrm>
          <a:prstGeom prst="rect">
            <a:avLst/>
          </a:prstGeom>
          <a:noFill/>
        </p:spPr>
        <p:txBody>
          <a:bodyPr wrap="square">
            <a:spAutoFit/>
          </a:bodyPr>
          <a:lstStyle/>
          <a:p>
            <a:pPr defTabSz="642595">
              <a:spcAft>
                <a:spcPts val="450"/>
              </a:spcAft>
              <a:buClrTx/>
              <a:defRPr/>
            </a:pPr>
            <a:r>
              <a:rPr lang="en-US" sz="1800" b="1" kern="1200" dirty="0">
                <a:solidFill>
                  <a:schemeClr val="accent2"/>
                </a:solidFill>
                <a:latin typeface="+mj-lt"/>
                <a:ea typeface="+mj-ea"/>
                <a:sym typeface="Righteous"/>
              </a:rPr>
              <a:t>Households livelihood options have shifted with COVID- 19 </a:t>
            </a:r>
          </a:p>
        </p:txBody>
      </p:sp>
      <p:sp>
        <p:nvSpPr>
          <p:cNvPr id="31" name="TextBox 30">
            <a:extLst>
              <a:ext uri="{FF2B5EF4-FFF2-40B4-BE49-F238E27FC236}">
                <a16:creationId xmlns:a16="http://schemas.microsoft.com/office/drawing/2014/main" xmlns="" id="{792DE70A-BA85-48AF-A096-E14BD7D5E7A7}"/>
              </a:ext>
            </a:extLst>
          </p:cNvPr>
          <p:cNvSpPr txBox="1"/>
          <p:nvPr/>
        </p:nvSpPr>
        <p:spPr>
          <a:xfrm>
            <a:off x="293286" y="712927"/>
            <a:ext cx="8397141" cy="944874"/>
          </a:xfrm>
          <a:prstGeom prst="rect">
            <a:avLst/>
          </a:prstGeom>
          <a:noFill/>
        </p:spPr>
        <p:txBody>
          <a:bodyPr wrap="square">
            <a:spAutoFit/>
          </a:bodyPr>
          <a:lstStyle/>
          <a:p>
            <a:pPr marL="285750" marR="0" lvl="0" indent="-285750" algn="l" defTabSz="914400" rtl="0" eaLnBrk="1" fontAlgn="auto" latinLnBrk="0" hangingPunct="1">
              <a:lnSpc>
                <a:spcPct val="90000"/>
              </a:lnSpc>
              <a:spcBef>
                <a:spcPct val="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chemeClr val="accent2"/>
                </a:solidFill>
                <a:effectLst/>
                <a:uLnTx/>
                <a:uFillTx/>
                <a:latin typeface="Century Gothic"/>
                <a:ea typeface="+mj-ea"/>
                <a:cs typeface="Aharoni" panose="02010803020104030203" pitchFamily="2" charset="-79"/>
              </a:rPr>
              <a:t>Since COVID-19 started the proportion of the households that mainly depended on employment  reduced from 32% to 5%. </a:t>
            </a:r>
          </a:p>
          <a:p>
            <a:pPr marL="285750" marR="0" lvl="0" indent="-285750" algn="l" defTabSz="914400" rtl="0" eaLnBrk="1" fontAlgn="auto" latinLnBrk="0" hangingPunct="1">
              <a:lnSpc>
                <a:spcPct val="90000"/>
              </a:lnSpc>
              <a:spcBef>
                <a:spcPct val="0"/>
              </a:spcBef>
              <a:spcAft>
                <a:spcPts val="60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chemeClr val="accent2"/>
                </a:solidFill>
                <a:effectLst/>
                <a:uLnTx/>
                <a:uFillTx/>
                <a:latin typeface="Century Gothic"/>
                <a:ea typeface="+mj-ea"/>
                <a:cs typeface="Aharoni" panose="02010803020104030203" pitchFamily="2" charset="-79"/>
              </a:rPr>
              <a:t>There has been an increase in households dependent on agriculture and casual employment.</a:t>
            </a:r>
            <a:endParaRPr kumimoji="0" lang="en-GB" sz="1400" b="0" i="0" u="none" strike="noStrike" kern="1200" cap="none" spc="0" normalizeH="0" baseline="0" noProof="0" dirty="0">
              <a:ln>
                <a:noFill/>
              </a:ln>
              <a:solidFill>
                <a:schemeClr val="accent2"/>
              </a:solidFill>
              <a:effectLst/>
              <a:uLnTx/>
              <a:uFillTx/>
              <a:latin typeface="Century Gothic"/>
              <a:ea typeface="+mj-ea"/>
              <a:cs typeface="Aharoni" panose="02010803020104030203" pitchFamily="2" charset="-79"/>
            </a:endParaRPr>
          </a:p>
        </p:txBody>
      </p:sp>
      <p:sp>
        <p:nvSpPr>
          <p:cNvPr id="33" name="TextBox 32">
            <a:extLst>
              <a:ext uri="{FF2B5EF4-FFF2-40B4-BE49-F238E27FC236}">
                <a16:creationId xmlns:a16="http://schemas.microsoft.com/office/drawing/2014/main" xmlns="" id="{C307B558-E6DA-44D8-A744-BF7E39AA4541}"/>
              </a:ext>
            </a:extLst>
          </p:cNvPr>
          <p:cNvSpPr txBox="1"/>
          <p:nvPr/>
        </p:nvSpPr>
        <p:spPr>
          <a:xfrm>
            <a:off x="77803" y="4962236"/>
            <a:ext cx="2879414" cy="230832"/>
          </a:xfrm>
          <a:prstGeom prst="rect">
            <a:avLst/>
          </a:prstGeom>
          <a:noFill/>
          <a:ln>
            <a:noFill/>
          </a:ln>
        </p:spPr>
        <p:txBody>
          <a:bodyPr wrap="square" rtlCol="0">
            <a:spAutoFit/>
          </a:bodyPr>
          <a:lstStyle/>
          <a:p>
            <a:r>
              <a:rPr lang="en-US" sz="900" i="1" dirty="0">
                <a:solidFill>
                  <a:schemeClr val="tx1"/>
                </a:solidFill>
              </a:rPr>
              <a:t>Parents =N 324 </a:t>
            </a:r>
            <a:endParaRPr lang="x-none" sz="900" i="1" dirty="0">
              <a:solidFill>
                <a:schemeClr val="tx1"/>
              </a:solidFill>
            </a:endParaRPr>
          </a:p>
        </p:txBody>
      </p:sp>
      <p:pic>
        <p:nvPicPr>
          <p:cNvPr id="42" name="Linear Bar copy 3">
            <a:extLst>
              <a:ext uri="{FF2B5EF4-FFF2-40B4-BE49-F238E27FC236}">
                <a16:creationId xmlns:a16="http://schemas.microsoft.com/office/drawing/2014/main" xmlns="" id="{769A578A-2469-41A8-A556-988C1CAA86E7}"/>
              </a:ext>
            </a:extLst>
          </p:cNvPr>
          <p:cNvPicPr/>
          <p:nvPr/>
        </p:nvPicPr>
        <p:blipFill rotWithShape="1">
          <a:blip r:embed="rId5"/>
          <a:srcRect r="41836" b="-11738"/>
          <a:stretch/>
        </p:blipFill>
        <p:spPr>
          <a:xfrm>
            <a:off x="2449954" y="2090165"/>
            <a:ext cx="1599987" cy="330603"/>
          </a:xfrm>
          <a:prstGeom prst="rect">
            <a:avLst/>
          </a:prstGeom>
        </p:spPr>
      </p:pic>
      <p:pic>
        <p:nvPicPr>
          <p:cNvPr id="43" name="Linear Bar copy 4">
            <a:extLst>
              <a:ext uri="{FF2B5EF4-FFF2-40B4-BE49-F238E27FC236}">
                <a16:creationId xmlns:a16="http://schemas.microsoft.com/office/drawing/2014/main" xmlns="" id="{FAA59987-F3BD-4E1B-97C9-84B68D1595B2}"/>
              </a:ext>
            </a:extLst>
          </p:cNvPr>
          <p:cNvPicPr/>
          <p:nvPr/>
        </p:nvPicPr>
        <p:blipFill rotWithShape="1">
          <a:blip r:embed="rId6"/>
          <a:srcRect r="46536" b="-11738"/>
          <a:stretch/>
        </p:blipFill>
        <p:spPr>
          <a:xfrm>
            <a:off x="2449954" y="2654598"/>
            <a:ext cx="1499434" cy="307776"/>
          </a:xfrm>
          <a:prstGeom prst="rect">
            <a:avLst/>
          </a:prstGeom>
        </p:spPr>
      </p:pic>
      <p:pic>
        <p:nvPicPr>
          <p:cNvPr id="44" name="Linear Bar copy 5">
            <a:extLst>
              <a:ext uri="{FF2B5EF4-FFF2-40B4-BE49-F238E27FC236}">
                <a16:creationId xmlns:a16="http://schemas.microsoft.com/office/drawing/2014/main" xmlns="" id="{F56C778E-5A9E-42B1-8A44-8DD2BD1D1781}"/>
              </a:ext>
            </a:extLst>
          </p:cNvPr>
          <p:cNvPicPr/>
          <p:nvPr/>
        </p:nvPicPr>
        <p:blipFill rotWithShape="1">
          <a:blip r:embed="rId7"/>
          <a:srcRect r="56565" b="-11738"/>
          <a:stretch/>
        </p:blipFill>
        <p:spPr>
          <a:xfrm>
            <a:off x="2449954" y="3118399"/>
            <a:ext cx="1239705" cy="303503"/>
          </a:xfrm>
          <a:prstGeom prst="rect">
            <a:avLst/>
          </a:prstGeom>
        </p:spPr>
      </p:pic>
      <p:pic>
        <p:nvPicPr>
          <p:cNvPr id="45" name="Linear Bar copy 6">
            <a:extLst>
              <a:ext uri="{FF2B5EF4-FFF2-40B4-BE49-F238E27FC236}">
                <a16:creationId xmlns:a16="http://schemas.microsoft.com/office/drawing/2014/main" xmlns="" id="{FA6F5344-115D-4FA0-BBF7-024EA3BB5413}"/>
              </a:ext>
            </a:extLst>
          </p:cNvPr>
          <p:cNvPicPr/>
          <p:nvPr/>
        </p:nvPicPr>
        <p:blipFill rotWithShape="1">
          <a:blip r:embed="rId8"/>
          <a:srcRect r="70394"/>
          <a:stretch/>
        </p:blipFill>
        <p:spPr>
          <a:xfrm>
            <a:off x="2452840" y="3634571"/>
            <a:ext cx="882446" cy="264458"/>
          </a:xfrm>
          <a:prstGeom prst="rect">
            <a:avLst/>
          </a:prstGeom>
        </p:spPr>
      </p:pic>
      <p:pic>
        <p:nvPicPr>
          <p:cNvPr id="46" name="Linear Bar copy 7">
            <a:extLst>
              <a:ext uri="{FF2B5EF4-FFF2-40B4-BE49-F238E27FC236}">
                <a16:creationId xmlns:a16="http://schemas.microsoft.com/office/drawing/2014/main" xmlns="" id="{7803E124-73EC-4080-8021-C552D09600E1}"/>
              </a:ext>
            </a:extLst>
          </p:cNvPr>
          <p:cNvPicPr/>
          <p:nvPr/>
        </p:nvPicPr>
        <p:blipFill rotWithShape="1">
          <a:blip r:embed="rId9"/>
          <a:srcRect r="70156"/>
          <a:stretch/>
        </p:blipFill>
        <p:spPr>
          <a:xfrm>
            <a:off x="2452839" y="4111698"/>
            <a:ext cx="882447" cy="303503"/>
          </a:xfrm>
          <a:prstGeom prst="rect">
            <a:avLst/>
          </a:prstGeom>
        </p:spPr>
      </p:pic>
      <p:pic>
        <p:nvPicPr>
          <p:cNvPr id="53" name="Linear Bar">
            <a:extLst>
              <a:ext uri="{FF2B5EF4-FFF2-40B4-BE49-F238E27FC236}">
                <a16:creationId xmlns:a16="http://schemas.microsoft.com/office/drawing/2014/main" xmlns="" id="{F0454CF4-C947-44D1-B7D0-B55264F175AF}"/>
              </a:ext>
            </a:extLst>
          </p:cNvPr>
          <p:cNvPicPr/>
          <p:nvPr/>
        </p:nvPicPr>
        <p:blipFill rotWithShape="1">
          <a:blip r:embed="rId10"/>
          <a:stretch>
            <a:fillRect/>
          </a:stretch>
        </p:blipFill>
        <p:spPr>
          <a:xfrm>
            <a:off x="4177263" y="2082944"/>
            <a:ext cx="2749593" cy="271192"/>
          </a:xfrm>
          <a:prstGeom prst="rect">
            <a:avLst/>
          </a:prstGeom>
        </p:spPr>
      </p:pic>
      <p:pic>
        <p:nvPicPr>
          <p:cNvPr id="54" name="Linear Bar copy 1">
            <a:extLst>
              <a:ext uri="{FF2B5EF4-FFF2-40B4-BE49-F238E27FC236}">
                <a16:creationId xmlns:a16="http://schemas.microsoft.com/office/drawing/2014/main" xmlns="" id="{41AA3E4A-1D1E-4C03-A5E4-BC0C3BFED50C}"/>
              </a:ext>
            </a:extLst>
          </p:cNvPr>
          <p:cNvPicPr/>
          <p:nvPr/>
        </p:nvPicPr>
        <p:blipFill rotWithShape="1">
          <a:blip r:embed="rId11"/>
          <a:stretch>
            <a:fillRect/>
          </a:stretch>
        </p:blipFill>
        <p:spPr>
          <a:xfrm>
            <a:off x="4203640" y="2582855"/>
            <a:ext cx="2842505" cy="307776"/>
          </a:xfrm>
          <a:prstGeom prst="rect">
            <a:avLst/>
          </a:prstGeom>
        </p:spPr>
      </p:pic>
      <p:pic>
        <p:nvPicPr>
          <p:cNvPr id="55" name="Linear Bar copy 2">
            <a:extLst>
              <a:ext uri="{FF2B5EF4-FFF2-40B4-BE49-F238E27FC236}">
                <a16:creationId xmlns:a16="http://schemas.microsoft.com/office/drawing/2014/main" xmlns="" id="{934B3CFC-E876-41B2-AFE9-780B103E4D2B}"/>
              </a:ext>
            </a:extLst>
          </p:cNvPr>
          <p:cNvPicPr/>
          <p:nvPr/>
        </p:nvPicPr>
        <p:blipFill rotWithShape="1">
          <a:blip r:embed="rId12"/>
          <a:stretch>
            <a:fillRect/>
          </a:stretch>
        </p:blipFill>
        <p:spPr>
          <a:xfrm>
            <a:off x="4218840" y="3116262"/>
            <a:ext cx="2842500" cy="285690"/>
          </a:xfrm>
          <a:prstGeom prst="rect">
            <a:avLst/>
          </a:prstGeom>
        </p:spPr>
      </p:pic>
      <p:pic>
        <p:nvPicPr>
          <p:cNvPr id="56" name="Linear Bar copy 3">
            <a:extLst>
              <a:ext uri="{FF2B5EF4-FFF2-40B4-BE49-F238E27FC236}">
                <a16:creationId xmlns:a16="http://schemas.microsoft.com/office/drawing/2014/main" xmlns="" id="{3241A0D7-97C8-4217-83F7-326C96DBE403}"/>
              </a:ext>
            </a:extLst>
          </p:cNvPr>
          <p:cNvPicPr/>
          <p:nvPr/>
        </p:nvPicPr>
        <p:blipFill rotWithShape="1">
          <a:blip r:embed="rId13"/>
          <a:srcRect r="55353"/>
          <a:stretch/>
        </p:blipFill>
        <p:spPr>
          <a:xfrm>
            <a:off x="4226075" y="3684330"/>
            <a:ext cx="1325984" cy="264458"/>
          </a:xfrm>
          <a:prstGeom prst="rect">
            <a:avLst/>
          </a:prstGeom>
        </p:spPr>
      </p:pic>
      <p:sp>
        <p:nvSpPr>
          <p:cNvPr id="77" name="TextBox 76">
            <a:extLst>
              <a:ext uri="{FF2B5EF4-FFF2-40B4-BE49-F238E27FC236}">
                <a16:creationId xmlns:a16="http://schemas.microsoft.com/office/drawing/2014/main" xmlns="" id="{2DAB7D0A-F2E3-4A98-BA38-E6B613F9E130}"/>
              </a:ext>
            </a:extLst>
          </p:cNvPr>
          <p:cNvSpPr txBox="1"/>
          <p:nvPr/>
        </p:nvSpPr>
        <p:spPr>
          <a:xfrm>
            <a:off x="254022" y="2962374"/>
            <a:ext cx="1111000" cy="307777"/>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93" name="Group 92">
            <a:extLst>
              <a:ext uri="{FF2B5EF4-FFF2-40B4-BE49-F238E27FC236}">
                <a16:creationId xmlns:a16="http://schemas.microsoft.com/office/drawing/2014/main" xmlns="" id="{74BDEC63-2A21-49E0-9D0D-9DBD20B6CF6C}"/>
              </a:ext>
            </a:extLst>
          </p:cNvPr>
          <p:cNvGrpSpPr/>
          <p:nvPr/>
        </p:nvGrpSpPr>
        <p:grpSpPr>
          <a:xfrm>
            <a:off x="4248939" y="4493096"/>
            <a:ext cx="835376" cy="400050"/>
            <a:chOff x="7506696" y="4257765"/>
            <a:chExt cx="835376" cy="400050"/>
          </a:xfrm>
        </p:grpSpPr>
        <p:sp>
          <p:nvSpPr>
            <p:cNvPr id="89" name="Oval 88">
              <a:extLst>
                <a:ext uri="{FF2B5EF4-FFF2-40B4-BE49-F238E27FC236}">
                  <a16:creationId xmlns:a16="http://schemas.microsoft.com/office/drawing/2014/main" xmlns="" id="{6FFCBF9B-643E-4D72-BF71-EB369013B2C2}"/>
                </a:ext>
              </a:extLst>
            </p:cNvPr>
            <p:cNvSpPr/>
            <p:nvPr/>
          </p:nvSpPr>
          <p:spPr>
            <a:xfrm>
              <a:off x="7506696" y="4340075"/>
              <a:ext cx="378176" cy="26742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endParaRPr lang="x-none" dirty="0">
                <a:solidFill>
                  <a:schemeClr val="tx1"/>
                </a:solidFill>
              </a:endParaRPr>
            </a:p>
          </p:txBody>
        </p:sp>
        <p:pic>
          <p:nvPicPr>
            <p:cNvPr id="92" name="Picture 91">
              <a:extLst>
                <a:ext uri="{FF2B5EF4-FFF2-40B4-BE49-F238E27FC236}">
                  <a16:creationId xmlns:a16="http://schemas.microsoft.com/office/drawing/2014/main" xmlns="" id="{EB6BE6CC-B645-48C0-9567-61A97237FE1F}"/>
                </a:ext>
              </a:extLst>
            </p:cNvPr>
            <p:cNvPicPr>
              <a:picLocks noChangeAspect="1"/>
            </p:cNvPicPr>
            <p:nvPr/>
          </p:nvPicPr>
          <p:blipFill>
            <a:blip r:embed="rId14"/>
            <a:stretch>
              <a:fillRect/>
            </a:stretch>
          </p:blipFill>
          <p:spPr>
            <a:xfrm>
              <a:off x="7884872" y="4257765"/>
              <a:ext cx="457200" cy="400050"/>
            </a:xfrm>
            <a:prstGeom prst="rect">
              <a:avLst/>
            </a:prstGeom>
          </p:spPr>
        </p:pic>
      </p:grpSp>
      <p:pic>
        <p:nvPicPr>
          <p:cNvPr id="94" name="Linear Bar copy 1">
            <a:extLst>
              <a:ext uri="{FF2B5EF4-FFF2-40B4-BE49-F238E27FC236}">
                <a16:creationId xmlns:a16="http://schemas.microsoft.com/office/drawing/2014/main" xmlns="" id="{5772C7DC-7EA5-4718-9D3A-1F1E75C1571A}"/>
              </a:ext>
            </a:extLst>
          </p:cNvPr>
          <p:cNvPicPr/>
          <p:nvPr/>
        </p:nvPicPr>
        <p:blipFill rotWithShape="1">
          <a:blip r:embed="rId11"/>
          <a:stretch>
            <a:fillRect/>
          </a:stretch>
        </p:blipFill>
        <p:spPr>
          <a:xfrm>
            <a:off x="4226075" y="4120573"/>
            <a:ext cx="2842505" cy="307776"/>
          </a:xfrm>
          <a:prstGeom prst="rect">
            <a:avLst/>
          </a:prstGeom>
        </p:spPr>
      </p:pic>
      <p:grpSp>
        <p:nvGrpSpPr>
          <p:cNvPr id="34" name="Group 33">
            <a:extLst>
              <a:ext uri="{FF2B5EF4-FFF2-40B4-BE49-F238E27FC236}">
                <a16:creationId xmlns:a16="http://schemas.microsoft.com/office/drawing/2014/main" xmlns="" id="{AE2BC9AB-18E5-4000-A3B6-C22F22CC6D09}"/>
              </a:ext>
            </a:extLst>
          </p:cNvPr>
          <p:cNvGrpSpPr/>
          <p:nvPr/>
        </p:nvGrpSpPr>
        <p:grpSpPr>
          <a:xfrm>
            <a:off x="2468194" y="4569078"/>
            <a:ext cx="978046" cy="312455"/>
            <a:chOff x="9644524" y="4425196"/>
            <a:chExt cx="978046" cy="369954"/>
          </a:xfrm>
        </p:grpSpPr>
        <p:sp>
          <p:nvSpPr>
            <p:cNvPr id="35" name="Oval 34">
              <a:extLst>
                <a:ext uri="{FF2B5EF4-FFF2-40B4-BE49-F238E27FC236}">
                  <a16:creationId xmlns:a16="http://schemas.microsoft.com/office/drawing/2014/main" xmlns="" id="{1B29B0D2-4B32-436C-80B5-19E41A226B5E}"/>
                </a:ext>
              </a:extLst>
            </p:cNvPr>
            <p:cNvSpPr/>
            <p:nvPr/>
          </p:nvSpPr>
          <p:spPr>
            <a:xfrm>
              <a:off x="9644524" y="4464828"/>
              <a:ext cx="378176" cy="27699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endParaRPr lang="x-none" dirty="0">
                <a:solidFill>
                  <a:schemeClr val="tx1"/>
                </a:solidFill>
              </a:endParaRPr>
            </a:p>
          </p:txBody>
        </p:sp>
        <p:pic>
          <p:nvPicPr>
            <p:cNvPr id="36" name="Picture 35">
              <a:extLst>
                <a:ext uri="{FF2B5EF4-FFF2-40B4-BE49-F238E27FC236}">
                  <a16:creationId xmlns:a16="http://schemas.microsoft.com/office/drawing/2014/main" xmlns="" id="{EF7853D4-A7E7-46EA-8A28-8D98B2A2DEDC}"/>
                </a:ext>
              </a:extLst>
            </p:cNvPr>
            <p:cNvPicPr>
              <a:picLocks noChangeAspect="1"/>
            </p:cNvPicPr>
            <p:nvPr/>
          </p:nvPicPr>
          <p:blipFill>
            <a:blip r:embed="rId15"/>
            <a:stretch>
              <a:fillRect/>
            </a:stretch>
          </p:blipFill>
          <p:spPr>
            <a:xfrm>
              <a:off x="10135131" y="4425196"/>
              <a:ext cx="487439" cy="369954"/>
            </a:xfrm>
            <a:prstGeom prst="rect">
              <a:avLst/>
            </a:prstGeom>
          </p:spPr>
        </p:pic>
      </p:grpSp>
      <p:sp>
        <p:nvSpPr>
          <p:cNvPr id="37" name="TextBox 36">
            <a:extLst>
              <a:ext uri="{FF2B5EF4-FFF2-40B4-BE49-F238E27FC236}">
                <a16:creationId xmlns:a16="http://schemas.microsoft.com/office/drawing/2014/main" xmlns="" id="{7A989FD6-5671-4667-AE51-130A2739894E}"/>
              </a:ext>
            </a:extLst>
          </p:cNvPr>
          <p:cNvSpPr txBox="1"/>
          <p:nvPr/>
        </p:nvSpPr>
        <p:spPr>
          <a:xfrm>
            <a:off x="6241060" y="1741879"/>
            <a:ext cx="2698922" cy="2748766"/>
          </a:xfrm>
          <a:prstGeom prst="rect">
            <a:avLst/>
          </a:prstGeom>
          <a:noFill/>
        </p:spPr>
        <p:txBody>
          <a:bodyPr wrap="square">
            <a:spAutoFit/>
          </a:bodyPr>
          <a:lstStyle/>
          <a:p>
            <a:pPr>
              <a:lnSpc>
                <a:spcPct val="107000"/>
              </a:lnSpc>
              <a:spcAft>
                <a:spcPts val="800"/>
              </a:spcAft>
            </a:pPr>
            <a:r>
              <a:rPr lang="en-US" sz="1200" b="1" dirty="0">
                <a:effectLst/>
                <a:latin typeface="+mn-lt"/>
                <a:ea typeface="Calibri" panose="020F0502020204030204" pitchFamily="34" charset="0"/>
                <a:cs typeface="Times New Roman" panose="02020603050405020304" pitchFamily="18" charset="0"/>
              </a:rPr>
              <a:t>Domestic workers faced major challenges  </a:t>
            </a:r>
            <a:r>
              <a:rPr lang="en-US" sz="1200" dirty="0">
                <a:effectLst/>
                <a:latin typeface="+mn-lt"/>
                <a:ea typeface="Calibri" panose="020F0502020204030204" pitchFamily="34" charset="0"/>
                <a:cs typeface="Times New Roman" panose="02020603050405020304" pitchFamily="18" charset="0"/>
              </a:rPr>
              <a:t>“</a:t>
            </a:r>
            <a:r>
              <a:rPr lang="x-none" sz="1200" i="1" dirty="0">
                <a:latin typeface="+mn-lt"/>
                <a:cs typeface="Times New Roman" panose="02020603050405020304" pitchFamily="18" charset="0"/>
              </a:rPr>
              <a:t>most of those people they normally say they don’t want people around their homes since</a:t>
            </a:r>
            <a:r>
              <a:rPr lang="en-US" sz="1200" i="1" dirty="0">
                <a:latin typeface="+mn-lt"/>
                <a:cs typeface="Times New Roman" panose="02020603050405020304" pitchFamily="18" charset="0"/>
              </a:rPr>
              <a:t> </a:t>
            </a:r>
            <a:r>
              <a:rPr lang="en-US" sz="1200" i="1" dirty="0" err="1">
                <a:latin typeface="+mn-lt"/>
                <a:cs typeface="Times New Roman" panose="02020603050405020304" pitchFamily="18" charset="0"/>
              </a:rPr>
              <a:t>Covid</a:t>
            </a:r>
            <a:r>
              <a:rPr lang="en-US" sz="1200" i="1" dirty="0">
                <a:latin typeface="+mn-lt"/>
                <a:cs typeface="Times New Roman" panose="02020603050405020304" pitchFamily="18" charset="0"/>
              </a:rPr>
              <a:t> came, so its tough , some  employers have relocated” (parent)  </a:t>
            </a:r>
            <a:endParaRPr lang="x-none" sz="1200" i="1" dirty="0">
              <a:latin typeface="+mn-lt"/>
              <a:cs typeface="Times New Roman" panose="02020603050405020304" pitchFamily="18" charset="0"/>
            </a:endParaRPr>
          </a:p>
          <a:p>
            <a:pPr>
              <a:lnSpc>
                <a:spcPct val="107000"/>
              </a:lnSpc>
              <a:spcAft>
                <a:spcPts val="800"/>
              </a:spcAft>
            </a:pPr>
            <a:r>
              <a:rPr lang="en-US" sz="1200" b="1" dirty="0">
                <a:effectLst/>
                <a:latin typeface="+mn-lt"/>
                <a:ea typeface="Calibri" panose="020F0502020204030204" pitchFamily="34" charset="0"/>
                <a:cs typeface="Times New Roman" panose="02020603050405020304" pitchFamily="18" charset="0"/>
              </a:rPr>
              <a:t>There </a:t>
            </a:r>
            <a:r>
              <a:rPr lang="en-US" sz="1200" b="1" dirty="0">
                <a:latin typeface="+mn-lt"/>
                <a:ea typeface="Calibri" panose="020F0502020204030204" pitchFamily="34" charset="0"/>
                <a:cs typeface="Times New Roman" panose="02020603050405020304" pitchFamily="18" charset="0"/>
              </a:rPr>
              <a:t>were shifts within the business category </a:t>
            </a:r>
            <a:r>
              <a:rPr lang="en-US" sz="1200" b="1" i="1" dirty="0">
                <a:latin typeface="+mn-lt"/>
                <a:ea typeface="Calibri" panose="020F0502020204030204" pitchFamily="34" charset="0"/>
                <a:cs typeface="Times New Roman" panose="02020603050405020304" pitchFamily="18" charset="0"/>
              </a:rPr>
              <a:t>“</a:t>
            </a:r>
            <a:r>
              <a:rPr lang="en-US" sz="1200" i="1" dirty="0">
                <a:effectLst/>
                <a:latin typeface="+mn-lt"/>
                <a:ea typeface="Calibri" panose="020F0502020204030204" pitchFamily="34" charset="0"/>
                <a:cs typeface="Times New Roman" panose="02020603050405020304" pitchFamily="18" charset="0"/>
              </a:rPr>
              <a:t>(husbands) </a:t>
            </a:r>
            <a:r>
              <a:rPr lang="x-none" sz="1200" i="1" dirty="0">
                <a:effectLst/>
                <a:latin typeface="+mn-lt"/>
                <a:ea typeface="Calibri" panose="020F0502020204030204" pitchFamily="34" charset="0"/>
                <a:cs typeface="Times New Roman" panose="02020603050405020304" pitchFamily="18" charset="0"/>
              </a:rPr>
              <a:t>now sells </a:t>
            </a:r>
            <a:r>
              <a:rPr lang="x-none" sz="1200" i="1" dirty="0" err="1">
                <a:effectLst/>
                <a:latin typeface="+mn-lt"/>
                <a:ea typeface="Calibri" panose="020F0502020204030204" pitchFamily="34" charset="0"/>
                <a:cs typeface="Times New Roman" panose="02020603050405020304" pitchFamily="18" charset="0"/>
              </a:rPr>
              <a:t>omena</a:t>
            </a:r>
            <a:r>
              <a:rPr lang="x-none" sz="1200" i="1" dirty="0">
                <a:effectLst/>
                <a:latin typeface="+mn-lt"/>
                <a:ea typeface="Calibri" panose="020F0502020204030204" pitchFamily="34" charset="0"/>
                <a:cs typeface="Times New Roman" panose="02020603050405020304" pitchFamily="18" charset="0"/>
              </a:rPr>
              <a:t> to boost his income since depending on the </a:t>
            </a:r>
            <a:r>
              <a:rPr lang="en-US" sz="1200" i="1" dirty="0">
                <a:effectLst/>
                <a:latin typeface="+mn-lt"/>
                <a:ea typeface="Calibri" panose="020F0502020204030204" pitchFamily="34" charset="0"/>
                <a:cs typeface="Times New Roman" panose="02020603050405020304" pitchFamily="18" charset="0"/>
              </a:rPr>
              <a:t>second-hand </a:t>
            </a:r>
            <a:r>
              <a:rPr lang="x-none" sz="1200" i="1" dirty="0">
                <a:effectLst/>
                <a:latin typeface="+mn-lt"/>
                <a:ea typeface="Calibri" panose="020F0502020204030204" pitchFamily="34" charset="0"/>
                <a:cs typeface="Times New Roman" panose="02020603050405020304" pitchFamily="18" charset="0"/>
              </a:rPr>
              <a:t>clothes business was not possible</a:t>
            </a:r>
            <a:r>
              <a:rPr lang="en-US" sz="1200" i="1" dirty="0">
                <a:latin typeface="+mn-lt"/>
                <a:ea typeface="Calibri" panose="020F0502020204030204" pitchFamily="34" charset="0"/>
                <a:cs typeface="Times New Roman" panose="02020603050405020304" pitchFamily="18" charset="0"/>
              </a:rPr>
              <a:t>.” (parent) </a:t>
            </a:r>
            <a:endParaRPr lang="x-none" sz="1200" i="1" dirty="0">
              <a:effectLst/>
              <a:latin typeface="+mn-lt"/>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47128E29-DDF5-4B53-B85B-2A797BFF0570}"/>
              </a:ext>
            </a:extLst>
          </p:cNvPr>
          <p:cNvSpPr/>
          <p:nvPr/>
        </p:nvSpPr>
        <p:spPr>
          <a:xfrm>
            <a:off x="1000366" y="2541485"/>
            <a:ext cx="4901670" cy="45531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26" name="Picture 2" descr="Image result for manua work icon">
            <a:extLst>
              <a:ext uri="{FF2B5EF4-FFF2-40B4-BE49-F238E27FC236}">
                <a16:creationId xmlns:a16="http://schemas.microsoft.com/office/drawing/2014/main" xmlns="" id="{D97A04E2-4EE4-401D-BBCD-D656D7EE77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834" y="1986478"/>
            <a:ext cx="498813" cy="4863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2663184-6351-4F06-8161-0053D1F3A1D0}"/>
              </a:ext>
            </a:extLst>
          </p:cNvPr>
          <p:cNvPicPr>
            <a:picLocks noChangeAspect="1"/>
          </p:cNvPicPr>
          <p:nvPr/>
        </p:nvPicPr>
        <p:blipFill>
          <a:blip r:embed="rId17"/>
          <a:stretch>
            <a:fillRect/>
          </a:stretch>
        </p:blipFill>
        <p:spPr>
          <a:xfrm>
            <a:off x="618405" y="3041784"/>
            <a:ext cx="468953" cy="556392"/>
          </a:xfrm>
          <a:prstGeom prst="rect">
            <a:avLst/>
          </a:prstGeom>
        </p:spPr>
      </p:pic>
      <p:pic>
        <p:nvPicPr>
          <p:cNvPr id="6" name="Picture 5">
            <a:extLst>
              <a:ext uri="{FF2B5EF4-FFF2-40B4-BE49-F238E27FC236}">
                <a16:creationId xmlns:a16="http://schemas.microsoft.com/office/drawing/2014/main" xmlns="" id="{4F8A2559-8819-4AEC-9BF6-0031325210D2}"/>
              </a:ext>
            </a:extLst>
          </p:cNvPr>
          <p:cNvPicPr>
            <a:picLocks noChangeAspect="1"/>
          </p:cNvPicPr>
          <p:nvPr/>
        </p:nvPicPr>
        <p:blipFill>
          <a:blip r:embed="rId18"/>
          <a:stretch>
            <a:fillRect/>
          </a:stretch>
        </p:blipFill>
        <p:spPr>
          <a:xfrm>
            <a:off x="1000366" y="3486306"/>
            <a:ext cx="504466" cy="459893"/>
          </a:xfrm>
          <a:prstGeom prst="rect">
            <a:avLst/>
          </a:prstGeom>
        </p:spPr>
      </p:pic>
    </p:spTree>
    <p:extLst>
      <p:ext uri="{BB962C8B-B14F-4D97-AF65-F5344CB8AC3E}">
        <p14:creationId xmlns:p14="http://schemas.microsoft.com/office/powerpoint/2010/main" val="2631649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56"/>
          <p:cNvSpPr txBox="1"/>
          <p:nvPr/>
        </p:nvSpPr>
        <p:spPr>
          <a:xfrm>
            <a:off x="276658" y="228601"/>
            <a:ext cx="8230344" cy="841078"/>
          </a:xfrm>
          <a:prstGeom prst="rect">
            <a:avLst/>
          </a:prstGeom>
          <a:noFill/>
          <a:ln>
            <a:noFill/>
          </a:ln>
        </p:spPr>
        <p:txBody>
          <a:bodyPr spcFirstLastPara="1" wrap="square" lIns="91425" tIns="91425" rIns="91425" bIns="91425" anchor="b" anchorCtr="0">
            <a:noAutofit/>
          </a:bodyPr>
          <a:lstStyle/>
          <a:p>
            <a:pPr marL="0" lvl="0" indent="0" defTabSz="642595">
              <a:spcAft>
                <a:spcPts val="450"/>
              </a:spcAft>
              <a:buClrTx/>
              <a:buSzPts val="3000"/>
              <a:buFont typeface="Arial"/>
              <a:buNone/>
              <a:defRPr/>
            </a:pPr>
            <a:r>
              <a:rPr lang="en-GB" sz="2000" b="1" kern="1200" dirty="0">
                <a:solidFill>
                  <a:schemeClr val="accent2"/>
                </a:solidFill>
                <a:latin typeface="+mj-lt"/>
                <a:ea typeface="+mj-ea"/>
                <a:sym typeface="Righteous"/>
              </a:rPr>
              <a:t>Households turned to savings  to cope as their indebtedness increased </a:t>
            </a:r>
            <a:endParaRPr sz="2000" b="1" kern="1200" dirty="0">
              <a:solidFill>
                <a:schemeClr val="accent2"/>
              </a:solidFill>
              <a:latin typeface="+mj-lt"/>
              <a:ea typeface="+mj-ea"/>
            </a:endParaRPr>
          </a:p>
        </p:txBody>
      </p:sp>
      <p:graphicFrame>
        <p:nvGraphicFramePr>
          <p:cNvPr id="1876" name="Google Shape;1876;p56"/>
          <p:cNvGraphicFramePr/>
          <p:nvPr>
            <p:extLst>
              <p:ext uri="{D42A27DB-BD31-4B8C-83A1-F6EECF244321}">
                <p14:modId xmlns:p14="http://schemas.microsoft.com/office/powerpoint/2010/main" val="3176536858"/>
              </p:ext>
            </p:extLst>
          </p:nvPr>
        </p:nvGraphicFramePr>
        <p:xfrm>
          <a:off x="276657" y="1267200"/>
          <a:ext cx="4667583" cy="3647700"/>
        </p:xfrm>
        <a:graphic>
          <a:graphicData uri="http://schemas.openxmlformats.org/drawingml/2006/chart">
            <c:chart xmlns:c="http://schemas.openxmlformats.org/drawingml/2006/chart" xmlns:r="http://schemas.openxmlformats.org/officeDocument/2006/relationships" r:id="rId3"/>
          </a:graphicData>
        </a:graphic>
      </p:graphicFrame>
      <p:sp>
        <p:nvSpPr>
          <p:cNvPr id="1879" name="Google Shape;1879;p56"/>
          <p:cNvSpPr txBox="1"/>
          <p:nvPr/>
        </p:nvSpPr>
        <p:spPr>
          <a:xfrm>
            <a:off x="169977" y="4910164"/>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dirty="0">
                <a:solidFill>
                  <a:schemeClr val="tx1"/>
                </a:solidFill>
                <a:latin typeface="Arial"/>
                <a:ea typeface="Arial"/>
                <a:cs typeface="Arial"/>
                <a:sym typeface="Arial"/>
              </a:rPr>
              <a:t>Parents  N=324 </a:t>
            </a:r>
            <a:endParaRPr dirty="0">
              <a:solidFill>
                <a:schemeClr val="tx1"/>
              </a:solidFill>
            </a:endParaRPr>
          </a:p>
        </p:txBody>
      </p:sp>
      <p:graphicFrame>
        <p:nvGraphicFramePr>
          <p:cNvPr id="7" name="Chart 6">
            <a:extLst>
              <a:ext uri="{FF2B5EF4-FFF2-40B4-BE49-F238E27FC236}">
                <a16:creationId xmlns:a16="http://schemas.microsoft.com/office/drawing/2014/main" xmlns="" id="{A84DCB1D-FECE-45B7-A11C-8536F0DBA23A}"/>
              </a:ext>
            </a:extLst>
          </p:cNvPr>
          <p:cNvGraphicFramePr>
            <a:graphicFrameLocks/>
          </p:cNvGraphicFramePr>
          <p:nvPr>
            <p:extLst>
              <p:ext uri="{D42A27DB-BD31-4B8C-83A1-F6EECF244321}">
                <p14:modId xmlns:p14="http://schemas.microsoft.com/office/powerpoint/2010/main" val="3123448244"/>
              </p:ext>
            </p:extLst>
          </p:nvPr>
        </p:nvGraphicFramePr>
        <p:xfrm>
          <a:off x="4925642" y="1267200"/>
          <a:ext cx="4160757" cy="33619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5" name="Google Shape;1885;p57"/>
          <p:cNvSpPr txBox="1"/>
          <p:nvPr/>
        </p:nvSpPr>
        <p:spPr>
          <a:xfrm>
            <a:off x="601579" y="3754533"/>
            <a:ext cx="8007628"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dirty="0">
                <a:solidFill>
                  <a:srgbClr val="000000"/>
                </a:solidFill>
                <a:latin typeface="+mn-lt"/>
                <a:ea typeface="Abel"/>
                <a:cs typeface="Abel"/>
                <a:sym typeface="Abel"/>
              </a:rPr>
              <a:t>Chama loans were considered as most ideal for school and other needs but in the current situation, this is not option</a:t>
            </a:r>
            <a:endParaRPr sz="1200" dirty="0">
              <a:latin typeface="+mn-lt"/>
            </a:endParaRPr>
          </a:p>
          <a:p>
            <a:pPr marL="0" marR="0" lvl="0" indent="0" algn="l" rtl="0">
              <a:lnSpc>
                <a:spcPct val="100000"/>
              </a:lnSpc>
              <a:spcBef>
                <a:spcPts val="0"/>
              </a:spcBef>
              <a:spcAft>
                <a:spcPts val="0"/>
              </a:spcAft>
              <a:buNone/>
            </a:pPr>
            <a:r>
              <a:rPr lang="en-GB" sz="1200" b="0" i="0" u="none" strike="noStrike" cap="none" dirty="0">
                <a:solidFill>
                  <a:srgbClr val="000000"/>
                </a:solidFill>
                <a:latin typeface="+mn-lt"/>
                <a:ea typeface="Abel"/>
                <a:cs typeface="Abel"/>
                <a:sym typeface="Abel"/>
              </a:rPr>
              <a:t> </a:t>
            </a:r>
            <a:endParaRPr sz="1200" dirty="0">
              <a:latin typeface="+mn-lt"/>
            </a:endParaRPr>
          </a:p>
          <a:p>
            <a:pPr marL="0" marR="0" lvl="0" indent="0" algn="l" rtl="0">
              <a:lnSpc>
                <a:spcPct val="100000"/>
              </a:lnSpc>
              <a:spcBef>
                <a:spcPts val="0"/>
              </a:spcBef>
              <a:spcAft>
                <a:spcPts val="0"/>
              </a:spcAft>
              <a:buNone/>
            </a:pPr>
            <a:r>
              <a:rPr lang="en-GB" sz="1200" b="0" i="0" u="none" strike="noStrike" cap="none" dirty="0">
                <a:solidFill>
                  <a:srgbClr val="000000"/>
                </a:solidFill>
                <a:latin typeface="+mn-lt"/>
                <a:ea typeface="Abel"/>
                <a:cs typeface="Abel"/>
                <a:sym typeface="Abel"/>
              </a:rPr>
              <a:t>“</a:t>
            </a:r>
            <a:r>
              <a:rPr lang="en-GB" sz="1200" b="0" i="1" u="none" strike="noStrike" cap="none" dirty="0">
                <a:solidFill>
                  <a:srgbClr val="000000"/>
                </a:solidFill>
                <a:latin typeface="+mn-lt"/>
                <a:ea typeface="Abel"/>
                <a:cs typeface="Abel"/>
                <a:sym typeface="Abel"/>
              </a:rPr>
              <a:t>Chama has really been my greatest support financially since it is what I have been using to pay school fees…. now everyone needs a loan from it, who do you give …”(parent)</a:t>
            </a:r>
            <a:endParaRPr sz="1200" b="0" i="0" u="none" strike="noStrike" cap="none" dirty="0">
              <a:solidFill>
                <a:srgbClr val="000000"/>
              </a:solidFill>
              <a:latin typeface="+mn-lt"/>
              <a:ea typeface="Abel"/>
              <a:cs typeface="Abel"/>
              <a:sym typeface="Abel"/>
            </a:endParaRPr>
          </a:p>
        </p:txBody>
      </p:sp>
      <p:sp>
        <p:nvSpPr>
          <p:cNvPr id="5" name="Google Shape;1875;p56">
            <a:extLst>
              <a:ext uri="{FF2B5EF4-FFF2-40B4-BE49-F238E27FC236}">
                <a16:creationId xmlns:a16="http://schemas.microsoft.com/office/drawing/2014/main" xmlns="" id="{2C114B25-4AB5-4E22-AFA2-7E9D4A10667D}"/>
              </a:ext>
            </a:extLst>
          </p:cNvPr>
          <p:cNvSpPr txBox="1"/>
          <p:nvPr/>
        </p:nvSpPr>
        <p:spPr>
          <a:xfrm>
            <a:off x="482397" y="377820"/>
            <a:ext cx="7629637" cy="696769"/>
          </a:xfrm>
          <a:prstGeom prst="rect">
            <a:avLst/>
          </a:prstGeom>
          <a:noFill/>
          <a:ln>
            <a:noFill/>
          </a:ln>
        </p:spPr>
        <p:txBody>
          <a:bodyPr spcFirstLastPara="1" wrap="square" lIns="91425" tIns="91425" rIns="91425" bIns="91425" anchor="b" anchorCtr="0">
            <a:noAutofit/>
          </a:bodyPr>
          <a:lstStyle/>
          <a:p>
            <a:pPr defTabSz="642595">
              <a:spcAft>
                <a:spcPts val="450"/>
              </a:spcAft>
              <a:buClrTx/>
              <a:buSzPts val="3000"/>
              <a:defRPr/>
            </a:pPr>
            <a:r>
              <a:rPr lang="en-GB" sz="1800" b="1" kern="1200" dirty="0">
                <a:solidFill>
                  <a:schemeClr val="accent2"/>
                </a:solidFill>
                <a:latin typeface="+mj-lt"/>
                <a:ea typeface="+mj-ea"/>
                <a:sym typeface="Righteous"/>
              </a:rPr>
              <a:t>Households have struggled to provide 3 meals a day and credit options have dwindled </a:t>
            </a:r>
            <a:endParaRPr sz="1800" b="1" kern="1200" dirty="0">
              <a:solidFill>
                <a:schemeClr val="accent2"/>
              </a:solidFill>
              <a:latin typeface="+mj-lt"/>
              <a:ea typeface="+mj-ea"/>
            </a:endParaRPr>
          </a:p>
        </p:txBody>
      </p:sp>
      <p:graphicFrame>
        <p:nvGraphicFramePr>
          <p:cNvPr id="6" name="Chart 5">
            <a:extLst>
              <a:ext uri="{FF2B5EF4-FFF2-40B4-BE49-F238E27FC236}">
                <a16:creationId xmlns:a16="http://schemas.microsoft.com/office/drawing/2014/main" xmlns="" id="{9A4A9204-532B-46B8-B0CC-9BE2E0B1D402}"/>
              </a:ext>
            </a:extLst>
          </p:cNvPr>
          <p:cNvGraphicFramePr>
            <a:graphicFrameLocks/>
          </p:cNvGraphicFramePr>
          <p:nvPr>
            <p:extLst>
              <p:ext uri="{D42A27DB-BD31-4B8C-83A1-F6EECF244321}">
                <p14:modId xmlns:p14="http://schemas.microsoft.com/office/powerpoint/2010/main" val="783213982"/>
              </p:ext>
            </p:extLst>
          </p:nvPr>
        </p:nvGraphicFramePr>
        <p:xfrm>
          <a:off x="601579" y="1083734"/>
          <a:ext cx="7772400" cy="2670800"/>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1879;p56">
            <a:extLst>
              <a:ext uri="{FF2B5EF4-FFF2-40B4-BE49-F238E27FC236}">
                <a16:creationId xmlns:a16="http://schemas.microsoft.com/office/drawing/2014/main" xmlns="" id="{93AEC399-78CB-4A6F-AC83-0ADDBBE86A32}"/>
              </a:ext>
            </a:extLst>
          </p:cNvPr>
          <p:cNvSpPr txBox="1"/>
          <p:nvPr/>
        </p:nvSpPr>
        <p:spPr>
          <a:xfrm>
            <a:off x="0" y="4912668"/>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dirty="0">
                <a:solidFill>
                  <a:schemeClr val="accent2"/>
                </a:solidFill>
                <a:latin typeface="Arial"/>
                <a:ea typeface="Arial"/>
                <a:cs typeface="Arial"/>
                <a:sym typeface="Arial"/>
              </a:rPr>
              <a:t>Parents  N=324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58"/>
          <p:cNvSpPr txBox="1"/>
          <p:nvPr/>
        </p:nvSpPr>
        <p:spPr>
          <a:xfrm>
            <a:off x="445505" y="242888"/>
            <a:ext cx="7949088" cy="68741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000"/>
              <a:buFont typeface="Righteous"/>
              <a:buNone/>
            </a:pPr>
            <a:r>
              <a:rPr lang="en-US" sz="1800" b="1" kern="1200" dirty="0">
                <a:solidFill>
                  <a:schemeClr val="accent2"/>
                </a:solidFill>
                <a:latin typeface="+mj-lt"/>
                <a:ea typeface="+mj-ea"/>
                <a:sym typeface="Righteous"/>
              </a:rPr>
              <a:t>Incomes have been affected, rent has become a problem and conflicts have escalated </a:t>
            </a:r>
          </a:p>
        </p:txBody>
      </p:sp>
      <p:sp>
        <p:nvSpPr>
          <p:cNvPr id="1892" name="Google Shape;1892;p58"/>
          <p:cNvSpPr txBox="1"/>
          <p:nvPr/>
        </p:nvSpPr>
        <p:spPr>
          <a:xfrm>
            <a:off x="1000125" y="1225608"/>
            <a:ext cx="7844936" cy="3539390"/>
          </a:xfrm>
          <a:prstGeom prst="rect">
            <a:avLst/>
          </a:prstGeom>
          <a:noFill/>
          <a:ln>
            <a:noFill/>
          </a:ln>
        </p:spPr>
        <p:txBody>
          <a:bodyPr spcFirstLastPara="1" wrap="square" lIns="91425" tIns="45700" rIns="91425" bIns="45700" anchor="t" anchorCtr="0">
            <a:spAutoFit/>
          </a:bodyPr>
          <a:lstStyle/>
          <a:p>
            <a:pPr algn="just"/>
            <a:r>
              <a:rPr lang="en-US" b="1" kern="1200" dirty="0">
                <a:solidFill>
                  <a:schemeClr val="accent2"/>
                </a:solidFill>
                <a:latin typeface="Century Gothic"/>
                <a:ea typeface="+mj-ea"/>
                <a:cs typeface="Aharoni" panose="02010803020104030203" pitchFamily="2" charset="-79"/>
              </a:rPr>
              <a:t>Collapse of certain livelihood options </a:t>
            </a:r>
            <a:r>
              <a:rPr lang="en-US" kern="1200" dirty="0">
                <a:solidFill>
                  <a:schemeClr val="accent2"/>
                </a:solidFill>
                <a:latin typeface="Century Gothic"/>
                <a:ea typeface="+mj-ea"/>
                <a:cs typeface="Aharoni" panose="02010803020104030203" pitchFamily="2" charset="-79"/>
              </a:rPr>
              <a:t>such as day care, pig rearing etc.</a:t>
            </a:r>
          </a:p>
          <a:p>
            <a:pPr algn="just"/>
            <a:endParaRPr lang="en-US" kern="1200" dirty="0">
              <a:solidFill>
                <a:schemeClr val="accent2"/>
              </a:solidFill>
              <a:latin typeface="Century Gothic"/>
              <a:ea typeface="+mj-ea"/>
              <a:cs typeface="Aharoni" panose="02010803020104030203" pitchFamily="2" charset="-79"/>
            </a:endParaRPr>
          </a:p>
          <a:p>
            <a:pPr algn="just"/>
            <a:r>
              <a:rPr lang="en-US" b="1" kern="1200" dirty="0">
                <a:solidFill>
                  <a:schemeClr val="accent2"/>
                </a:solidFill>
                <a:latin typeface="Century Gothic"/>
                <a:ea typeface="+mj-ea"/>
                <a:cs typeface="Aharoni" panose="02010803020104030203" pitchFamily="2" charset="-79"/>
              </a:rPr>
              <a:t>Rent was a challenge in urban areas: Moving to smaller houses has privacy issues</a:t>
            </a:r>
          </a:p>
          <a:p>
            <a:pPr algn="just"/>
            <a:r>
              <a:rPr lang="en-US" kern="1200" dirty="0">
                <a:solidFill>
                  <a:schemeClr val="accent2"/>
                </a:solidFill>
                <a:latin typeface="Century Gothic"/>
                <a:ea typeface="+mj-ea"/>
                <a:cs typeface="Aharoni" panose="02010803020104030203" pitchFamily="2" charset="-79"/>
              </a:rPr>
              <a:t> “</a:t>
            </a:r>
            <a:r>
              <a:rPr lang="en-US" i="1" kern="1200" dirty="0">
                <a:solidFill>
                  <a:schemeClr val="accent2"/>
                </a:solidFill>
                <a:latin typeface="Century Gothic"/>
                <a:ea typeface="+mj-ea"/>
                <a:cs typeface="Aharoni" panose="02010803020104030203" pitchFamily="2" charset="-79"/>
              </a:rPr>
              <a:t>I </a:t>
            </a:r>
            <a:r>
              <a:rPr lang="x-none" i="1" kern="1200" dirty="0">
                <a:solidFill>
                  <a:schemeClr val="accent2"/>
                </a:solidFill>
                <a:latin typeface="Century Gothic"/>
                <a:ea typeface="+mj-ea"/>
                <a:cs typeface="Aharoni" panose="02010803020104030203" pitchFamily="2" charset="-79"/>
              </a:rPr>
              <a:t>have a lot of trauma especially as they witness our sleeping arrangement </a:t>
            </a:r>
            <a:r>
              <a:rPr lang="en-US" i="1" kern="1200" dirty="0">
                <a:solidFill>
                  <a:schemeClr val="accent2"/>
                </a:solidFill>
                <a:latin typeface="Century Gothic"/>
                <a:ea typeface="+mj-ea"/>
                <a:cs typeface="Aharoni" panose="02010803020104030203" pitchFamily="2" charset="-79"/>
              </a:rPr>
              <a:t>(moved to a single house) …” (parent).</a:t>
            </a:r>
          </a:p>
          <a:p>
            <a:pPr marL="240990" indent="-240990" algn="just">
              <a:buFont typeface="+mj-lt"/>
              <a:buAutoNum type="arabicPeriod"/>
            </a:pPr>
            <a:endParaRPr lang="en-US" kern="1200" dirty="0">
              <a:solidFill>
                <a:schemeClr val="accent2"/>
              </a:solidFill>
              <a:latin typeface="Century Gothic"/>
              <a:ea typeface="+mj-ea"/>
              <a:cs typeface="Aharoni" panose="02010803020104030203" pitchFamily="2" charset="-79"/>
            </a:endParaRPr>
          </a:p>
          <a:p>
            <a:pPr algn="just"/>
            <a:r>
              <a:rPr lang="en-US" b="1" kern="1200" dirty="0">
                <a:solidFill>
                  <a:schemeClr val="accent2"/>
                </a:solidFill>
                <a:latin typeface="Century Gothic"/>
                <a:ea typeface="+mj-ea"/>
                <a:cs typeface="Aharoni" panose="02010803020104030203" pitchFamily="2" charset="-79"/>
              </a:rPr>
              <a:t>Wage rates for casual work has dropped with increased supply reduced demand</a:t>
            </a:r>
          </a:p>
          <a:p>
            <a:pPr algn="just"/>
            <a:r>
              <a:rPr lang="en-US" kern="1200" dirty="0">
                <a:solidFill>
                  <a:schemeClr val="accent2"/>
                </a:solidFill>
                <a:latin typeface="Century Gothic"/>
                <a:ea typeface="+mj-ea"/>
                <a:cs typeface="Aharoni" panose="02010803020104030203" pitchFamily="2" charset="-79"/>
              </a:rPr>
              <a:t>“….</a:t>
            </a:r>
            <a:r>
              <a:rPr lang="x-none" kern="1200" dirty="0">
                <a:solidFill>
                  <a:schemeClr val="accent2"/>
                </a:solidFill>
                <a:latin typeface="Century Gothic"/>
                <a:ea typeface="+mj-ea"/>
                <a:cs typeface="Aharoni" panose="02010803020104030203" pitchFamily="2" charset="-79"/>
              </a:rPr>
              <a:t>they know we are desperate and will take any amount.</a:t>
            </a:r>
            <a:r>
              <a:rPr lang="en-US" kern="1200" dirty="0">
                <a:solidFill>
                  <a:schemeClr val="accent2"/>
                </a:solidFill>
                <a:latin typeface="Century Gothic"/>
                <a:ea typeface="+mj-ea"/>
                <a:cs typeface="Aharoni" panose="02010803020104030203" pitchFamily="2" charset="-79"/>
              </a:rPr>
              <a:t>”(parent)</a:t>
            </a:r>
          </a:p>
          <a:p>
            <a:pPr algn="just"/>
            <a:endParaRPr lang="en-US" kern="1200" dirty="0">
              <a:solidFill>
                <a:schemeClr val="accent2"/>
              </a:solidFill>
              <a:latin typeface="Century Gothic"/>
              <a:ea typeface="+mj-ea"/>
              <a:cs typeface="Aharoni" panose="02010803020104030203" pitchFamily="2" charset="-79"/>
            </a:endParaRPr>
          </a:p>
          <a:p>
            <a:pPr algn="just"/>
            <a:r>
              <a:rPr lang="en-US" kern="1200" dirty="0">
                <a:solidFill>
                  <a:schemeClr val="accent2"/>
                </a:solidFill>
                <a:latin typeface="Century Gothic"/>
                <a:ea typeface="+mj-ea"/>
                <a:cs typeface="Aharoni" panose="02010803020104030203" pitchFamily="2" charset="-79"/>
              </a:rPr>
              <a:t> </a:t>
            </a:r>
            <a:r>
              <a:rPr lang="en-US" b="1" kern="1200" dirty="0">
                <a:solidFill>
                  <a:schemeClr val="accent2"/>
                </a:solidFill>
                <a:latin typeface="Century Gothic"/>
                <a:ea typeface="+mj-ea"/>
                <a:cs typeface="Aharoni" panose="02010803020104030203" pitchFamily="2" charset="-79"/>
              </a:rPr>
              <a:t>Loss of control of assets </a:t>
            </a:r>
            <a:r>
              <a:rPr lang="en-US" kern="1200" dirty="0">
                <a:solidFill>
                  <a:schemeClr val="accent2"/>
                </a:solidFill>
                <a:latin typeface="Century Gothic"/>
                <a:ea typeface="+mj-ea"/>
                <a:cs typeface="Aharoni" panose="02010803020104030203" pitchFamily="2" charset="-79"/>
              </a:rPr>
              <a:t>- cessation of travel meant less interaction with the village with cases where others took advantage of their absence </a:t>
            </a:r>
          </a:p>
          <a:p>
            <a:pPr algn="just"/>
            <a:r>
              <a:rPr lang="en-US" kern="1200" dirty="0">
                <a:solidFill>
                  <a:schemeClr val="accent2"/>
                </a:solidFill>
                <a:latin typeface="Century Gothic"/>
                <a:ea typeface="+mj-ea"/>
                <a:cs typeface="Aharoni" panose="02010803020104030203" pitchFamily="2" charset="-79"/>
              </a:rPr>
              <a:t>“</a:t>
            </a:r>
            <a:r>
              <a:rPr lang="x-none" i="1" kern="1200" dirty="0">
                <a:solidFill>
                  <a:schemeClr val="accent2"/>
                </a:solidFill>
                <a:latin typeface="Century Gothic"/>
                <a:ea typeface="+mj-ea"/>
                <a:cs typeface="Aharoni" panose="02010803020104030203" pitchFamily="2" charset="-79"/>
              </a:rPr>
              <a:t>When the lockdown was imposed, my in-laws took advantage and sold our land upcountry </a:t>
            </a:r>
            <a:r>
              <a:rPr lang="en-GB" i="1" kern="1200" dirty="0">
                <a:solidFill>
                  <a:schemeClr val="accent2"/>
                </a:solidFill>
                <a:latin typeface="Century Gothic"/>
                <a:ea typeface="+mj-ea"/>
                <a:cs typeface="Aharoni" panose="02010803020104030203" pitchFamily="2" charset="-79"/>
              </a:rPr>
              <a:t>.</a:t>
            </a:r>
            <a:r>
              <a:rPr lang="en-US" i="1" kern="1200" dirty="0">
                <a:solidFill>
                  <a:schemeClr val="accent2"/>
                </a:solidFill>
                <a:latin typeface="Century Gothic"/>
                <a:ea typeface="+mj-ea"/>
                <a:cs typeface="Aharoni" panose="02010803020104030203" pitchFamily="2" charset="-79"/>
              </a:rPr>
              <a:t>..”(parent) </a:t>
            </a:r>
          </a:p>
          <a:p>
            <a:pPr algn="just"/>
            <a:endParaRPr lang="en-US" kern="1200" dirty="0">
              <a:solidFill>
                <a:schemeClr val="accent2"/>
              </a:solidFill>
              <a:latin typeface="Century Gothic"/>
              <a:ea typeface="+mj-ea"/>
              <a:cs typeface="Aharoni" panose="02010803020104030203" pitchFamily="2" charset="-79"/>
            </a:endParaRPr>
          </a:p>
          <a:p>
            <a:pPr algn="just"/>
            <a:r>
              <a:rPr lang="en-US" b="1" kern="1200" dirty="0">
                <a:solidFill>
                  <a:schemeClr val="accent2"/>
                </a:solidFill>
                <a:latin typeface="Century Gothic"/>
                <a:ea typeface="+mj-ea"/>
                <a:cs typeface="Aharoni" panose="02010803020104030203" pitchFamily="2" charset="-79"/>
              </a:rPr>
              <a:t>Domestic violence  </a:t>
            </a:r>
            <a:r>
              <a:rPr lang="en-US" kern="1200" dirty="0">
                <a:solidFill>
                  <a:schemeClr val="accent2"/>
                </a:solidFill>
                <a:latin typeface="Century Gothic"/>
                <a:ea typeface="+mj-ea"/>
                <a:cs typeface="Aharoni" panose="02010803020104030203" pitchFamily="2" charset="-79"/>
              </a:rPr>
              <a:t>“</a:t>
            </a:r>
            <a:r>
              <a:rPr lang="x-none" kern="1200" dirty="0">
                <a:solidFill>
                  <a:schemeClr val="accent2"/>
                </a:solidFill>
                <a:latin typeface="Century Gothic"/>
                <a:ea typeface="+mj-ea"/>
                <a:cs typeface="Aharoni" panose="02010803020104030203" pitchFamily="2" charset="-79"/>
              </a:rPr>
              <a:t>it has affected me personally since we fight with my husband about money</a:t>
            </a:r>
            <a:r>
              <a:rPr lang="en-GB" kern="1200" dirty="0">
                <a:solidFill>
                  <a:schemeClr val="accent2"/>
                </a:solidFill>
                <a:latin typeface="Century Gothic"/>
                <a:ea typeface="+mj-ea"/>
                <a:cs typeface="Aharoni" panose="02010803020104030203" pitchFamily="2" charset="-79"/>
              </a:rPr>
              <a:t>.</a:t>
            </a:r>
            <a:r>
              <a:rPr lang="en-US" kern="1200" dirty="0">
                <a:solidFill>
                  <a:schemeClr val="accent2"/>
                </a:solidFill>
                <a:latin typeface="Century Gothic"/>
                <a:ea typeface="+mj-ea"/>
                <a:cs typeface="Aharoni" panose="02010803020104030203" pitchFamily="2" charset="-79"/>
              </a:rPr>
              <a:t>” (parent)</a:t>
            </a:r>
            <a:endParaRPr b="0" i="0" u="none" strike="noStrike" cap="none" dirty="0">
              <a:solidFill>
                <a:schemeClr val="accent2"/>
              </a:solidFill>
              <a:latin typeface="Abel"/>
              <a:ea typeface="Abel"/>
              <a:cs typeface="Abel"/>
              <a:sym typeface="Abel"/>
            </a:endParaRPr>
          </a:p>
        </p:txBody>
      </p:sp>
      <p:pic>
        <p:nvPicPr>
          <p:cNvPr id="4" name="Picture 3">
            <a:extLst>
              <a:ext uri="{FF2B5EF4-FFF2-40B4-BE49-F238E27FC236}">
                <a16:creationId xmlns:a16="http://schemas.microsoft.com/office/drawing/2014/main" xmlns="" id="{FE5EAA98-DD23-4904-8DDA-9AB8DD804E25}"/>
              </a:ext>
            </a:extLst>
          </p:cNvPr>
          <p:cNvPicPr>
            <a:picLocks noChangeAspect="1"/>
          </p:cNvPicPr>
          <p:nvPr/>
        </p:nvPicPr>
        <p:blipFill>
          <a:blip r:embed="rId3"/>
          <a:stretch>
            <a:fillRect/>
          </a:stretch>
        </p:blipFill>
        <p:spPr>
          <a:xfrm>
            <a:off x="126417" y="1088348"/>
            <a:ext cx="638175" cy="36766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tats"/>
        <p:cNvGrpSpPr/>
        <p:nvPr/>
      </p:nvGrpSpPr>
      <p:grpSpPr>
        <a:xfrm>
          <a:off x="0" y="0"/>
          <a:ext cx="0" cy="0"/>
          <a:chOff x="0" y="0"/>
          <a:chExt cx="0" cy="0"/>
        </a:xfrm>
      </p:grpSpPr>
      <p:pic>
        <p:nvPicPr>
          <p:cNvPr id="6" name="Picture 5">
            <a:extLst>
              <a:ext uri="{FF2B5EF4-FFF2-40B4-BE49-F238E27FC236}">
                <a16:creationId xmlns:a16="http://schemas.microsoft.com/office/drawing/2014/main" xmlns="" id="{964BD253-5B46-5544-B9AD-48CF093AE532}"/>
              </a:ext>
            </a:extLst>
          </p:cNvPr>
          <p:cNvPicPr>
            <a:picLocks noChangeAspect="1"/>
          </p:cNvPicPr>
          <p:nvPr/>
        </p:nvPicPr>
        <p:blipFill rotWithShape="1">
          <a:blip r:embed="rId3"/>
          <a:srcRect b="23141"/>
          <a:stretch/>
        </p:blipFill>
        <p:spPr>
          <a:xfrm>
            <a:off x="2261589" y="471489"/>
            <a:ext cx="6882411" cy="4672012"/>
          </a:xfrm>
          <a:prstGeom prst="rect">
            <a:avLst/>
          </a:prstGeom>
        </p:spPr>
      </p:pic>
      <p:sp>
        <p:nvSpPr>
          <p:cNvPr id="7" name="Rectangle 6">
            <a:extLst>
              <a:ext uri="{FF2B5EF4-FFF2-40B4-BE49-F238E27FC236}">
                <a16:creationId xmlns:a16="http://schemas.microsoft.com/office/drawing/2014/main" xmlns="" id="{5077D180-8C21-6846-B80E-16139B529B53}"/>
              </a:ext>
            </a:extLst>
          </p:cNvPr>
          <p:cNvSpPr/>
          <p:nvPr/>
        </p:nvSpPr>
        <p:spPr>
          <a:xfrm>
            <a:off x="0" y="3314702"/>
            <a:ext cx="2261589" cy="1516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Body text copy"/>
          <p:cNvSpPr/>
          <p:nvPr/>
        </p:nvSpPr>
        <p:spPr>
          <a:xfrm>
            <a:off x="114300" y="3644481"/>
            <a:ext cx="6882410" cy="1027530"/>
          </a:xfrm>
          <a:prstGeom prst="rect">
            <a:avLst/>
          </a:prstGeom>
        </p:spPr>
        <p:txBody>
          <a:bodyPr spcFirstLastPara="0" lIns="66940" tIns="66940" rIns="66940" bIns="0" anchor="t"/>
          <a:lstStyle/>
          <a:p>
            <a:r>
              <a:rPr lang="en-GB" sz="4200" b="1" dirty="0">
                <a:solidFill>
                  <a:schemeClr val="accent1"/>
                </a:solidFill>
                <a:latin typeface="+mj-lt"/>
                <a:ea typeface="+mj-ea"/>
                <a:cs typeface="+mj-cs"/>
              </a:rPr>
              <a:t>Journey to Recovery </a:t>
            </a:r>
          </a:p>
        </p:txBody>
      </p:sp>
    </p:spTree>
    <p:extLst>
      <p:ext uri="{BB962C8B-B14F-4D97-AF65-F5344CB8AC3E}">
        <p14:creationId xmlns:p14="http://schemas.microsoft.com/office/powerpoint/2010/main" val="1106042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2" name="Google Shape;1482;p38"/>
          <p:cNvSpPr txBox="1">
            <a:spLocks noGrp="1"/>
          </p:cNvSpPr>
          <p:nvPr>
            <p:ph type="title"/>
          </p:nvPr>
        </p:nvSpPr>
        <p:spPr>
          <a:xfrm>
            <a:off x="315301" y="386898"/>
            <a:ext cx="7475748" cy="755700"/>
          </a:xfrm>
          <a:prstGeom prst="rect">
            <a:avLst/>
          </a:prstGeom>
          <a:noFill/>
          <a:ln>
            <a:noFill/>
          </a:ln>
        </p:spPr>
        <p:txBody>
          <a:bodyPr spcFirstLastPara="1" wrap="square" lIns="91425" tIns="91425" rIns="91425" bIns="91425" anchor="b" anchorCtr="0">
            <a:noAutofit/>
          </a:bodyPr>
          <a:lstStyle/>
          <a:p>
            <a:r>
              <a:rPr lang="en-GB" sz="1800" b="1" kern="1200" dirty="0">
                <a:solidFill>
                  <a:schemeClr val="accent2"/>
                </a:solidFill>
                <a:latin typeface="+mn-lt"/>
                <a:ea typeface="+mj-ea"/>
                <a:cs typeface="Arial"/>
                <a:sym typeface="Arial"/>
              </a:rPr>
              <a:t>Reopening presents significant financial demands for meeting the safety needs and financing normal operations</a:t>
            </a:r>
            <a:endParaRPr sz="1800" b="1" kern="1200" dirty="0">
              <a:solidFill>
                <a:schemeClr val="accent2"/>
              </a:solidFill>
              <a:latin typeface="+mn-lt"/>
              <a:ea typeface="+mj-ea"/>
              <a:cs typeface="Arial"/>
              <a:sym typeface="Arial"/>
            </a:endParaRPr>
          </a:p>
        </p:txBody>
      </p:sp>
      <p:sp>
        <p:nvSpPr>
          <p:cNvPr id="7" name="TextBox 6">
            <a:extLst>
              <a:ext uri="{FF2B5EF4-FFF2-40B4-BE49-F238E27FC236}">
                <a16:creationId xmlns:a16="http://schemas.microsoft.com/office/drawing/2014/main" xmlns="" id="{B741241E-9F8E-420F-A63B-6D4EE2DB4CCE}"/>
              </a:ext>
            </a:extLst>
          </p:cNvPr>
          <p:cNvSpPr txBox="1"/>
          <p:nvPr/>
        </p:nvSpPr>
        <p:spPr>
          <a:xfrm>
            <a:off x="1108082" y="1413078"/>
            <a:ext cx="7633251" cy="3288080"/>
          </a:xfrm>
          <a:prstGeom prst="rect">
            <a:avLst/>
          </a:prstGeom>
          <a:noFill/>
        </p:spPr>
        <p:txBody>
          <a:bodyPr wrap="square">
            <a:spAutoFit/>
          </a:bodyPr>
          <a:lstStyle/>
          <a:p>
            <a:pPr marL="240990" indent="-240990">
              <a:spcAft>
                <a:spcPts val="703"/>
              </a:spcAft>
              <a:buFont typeface="+mj-lt"/>
              <a:buAutoNum type="arabicPeriod"/>
            </a:pPr>
            <a:r>
              <a:rPr lang="en-US" b="1" kern="1200" dirty="0">
                <a:solidFill>
                  <a:schemeClr val="accent2"/>
                </a:solidFill>
                <a:latin typeface="Century Gothic"/>
                <a:ea typeface="+mj-ea"/>
                <a:cs typeface="Aharoni" panose="02010803020104030203" pitchFamily="2" charset="-79"/>
              </a:rPr>
              <a:t>Schools are struggling to realise social distancing protocols </a:t>
            </a:r>
            <a:r>
              <a:rPr lang="en-US" kern="1200" dirty="0">
                <a:solidFill>
                  <a:schemeClr val="accent2"/>
                </a:solidFill>
                <a:latin typeface="Century Gothic"/>
                <a:ea typeface="+mj-ea"/>
                <a:cs typeface="Aharoni" panose="02010803020104030203" pitchFamily="2" charset="-79"/>
              </a:rPr>
              <a:t>– how to manage space, books, desks, play time, lunch time travel, maintaining physical contact  with young learner.</a:t>
            </a:r>
          </a:p>
          <a:p>
            <a:pPr marL="240990" indent="-240990">
              <a:spcAft>
                <a:spcPts val="703"/>
              </a:spcAft>
              <a:buFont typeface="+mj-lt"/>
              <a:buAutoNum type="arabicPeriod"/>
            </a:pPr>
            <a:endParaRPr lang="x-none" kern="1200" dirty="0">
              <a:solidFill>
                <a:schemeClr val="accent2"/>
              </a:solidFill>
              <a:latin typeface="Century Gothic"/>
              <a:ea typeface="+mj-ea"/>
              <a:cs typeface="Aharoni" panose="02010803020104030203" pitchFamily="2" charset="-79"/>
            </a:endParaRPr>
          </a:p>
          <a:p>
            <a:pPr marL="240990" indent="-240990">
              <a:buFont typeface="+mj-lt"/>
              <a:buAutoNum type="arabicPeriod"/>
            </a:pPr>
            <a:r>
              <a:rPr lang="en-US" b="1" kern="1200" dirty="0">
                <a:solidFill>
                  <a:schemeClr val="accent2"/>
                </a:solidFill>
                <a:latin typeface="Century Gothic"/>
                <a:ea typeface="+mj-ea"/>
                <a:cs typeface="Aharoni" panose="02010803020104030203" pitchFamily="2" charset="-79"/>
              </a:rPr>
              <a:t>Schools lack working capital </a:t>
            </a:r>
            <a:r>
              <a:rPr lang="en-US" kern="1200" dirty="0">
                <a:solidFill>
                  <a:schemeClr val="accent2"/>
                </a:solidFill>
                <a:latin typeface="Century Gothic"/>
                <a:ea typeface="+mj-ea"/>
                <a:cs typeface="Aharoni" panose="02010803020104030203" pitchFamily="2" charset="-79"/>
              </a:rPr>
              <a:t>to; </a:t>
            </a:r>
          </a:p>
          <a:p>
            <a:pPr marL="562310" lvl="1" indent="-240990">
              <a:buFont typeface="+mj-lt"/>
              <a:buAutoNum type="alphaLcParenR"/>
            </a:pPr>
            <a:r>
              <a:rPr lang="en-US" kern="1200" dirty="0">
                <a:solidFill>
                  <a:schemeClr val="accent2"/>
                </a:solidFill>
                <a:latin typeface="Century Gothic"/>
                <a:ea typeface="+mj-ea"/>
                <a:cs typeface="Aharoni" panose="02010803020104030203" pitchFamily="2" charset="-79"/>
              </a:rPr>
              <a:t>Purchase PPE, adequate water and storage </a:t>
            </a:r>
          </a:p>
          <a:p>
            <a:pPr marL="562310" lvl="1" indent="-240990">
              <a:buFont typeface="+mj-lt"/>
              <a:buAutoNum type="alphaLcParenR"/>
            </a:pPr>
            <a:r>
              <a:rPr lang="en-US" kern="1200" dirty="0">
                <a:solidFill>
                  <a:schemeClr val="accent2"/>
                </a:solidFill>
                <a:latin typeface="Century Gothic"/>
                <a:ea typeface="+mj-ea"/>
                <a:cs typeface="Aharoni" panose="02010803020104030203" pitchFamily="2" charset="-79"/>
              </a:rPr>
              <a:t>Clear rent arrears vs. the expansion of the school infrastructure dilemma</a:t>
            </a:r>
          </a:p>
          <a:p>
            <a:pPr marL="562310" lvl="1" indent="-240990">
              <a:buFont typeface="+mj-lt"/>
              <a:buAutoNum type="alphaLcParenR"/>
            </a:pPr>
            <a:r>
              <a:rPr lang="en-US" kern="1200" dirty="0">
                <a:solidFill>
                  <a:schemeClr val="accent2"/>
                </a:solidFill>
                <a:latin typeface="Century Gothic"/>
                <a:ea typeface="+mj-ea"/>
                <a:cs typeface="Aharoni" panose="02010803020104030203" pitchFamily="2" charset="-79"/>
              </a:rPr>
              <a:t>Providing safety needs such as feeding programs</a:t>
            </a:r>
          </a:p>
          <a:p>
            <a:pPr marL="562310" lvl="1" indent="-240990">
              <a:buFont typeface="+mj-lt"/>
              <a:buAutoNum type="alphaLcParenR"/>
            </a:pPr>
            <a:r>
              <a:rPr lang="en-US" kern="1200" dirty="0">
                <a:solidFill>
                  <a:schemeClr val="accent2"/>
                </a:solidFill>
                <a:latin typeface="Century Gothic"/>
                <a:ea typeface="+mj-ea"/>
                <a:cs typeface="Aharoni" panose="02010803020104030203" pitchFamily="2" charset="-79"/>
              </a:rPr>
              <a:t>Parents are unlikely to accommodate any extra financial demand </a:t>
            </a:r>
            <a:endParaRPr lang="x-none" kern="1200" dirty="0">
              <a:solidFill>
                <a:schemeClr val="accent2"/>
              </a:solidFill>
              <a:latin typeface="Century Gothic"/>
              <a:ea typeface="+mj-ea"/>
              <a:cs typeface="Aharoni" panose="02010803020104030203" pitchFamily="2" charset="-79"/>
            </a:endParaRPr>
          </a:p>
          <a:p>
            <a:pPr marL="240990" indent="-240990">
              <a:buFont typeface="+mj-lt"/>
              <a:buAutoNum type="arabicPeriod"/>
            </a:pPr>
            <a:endParaRPr lang="en-US" kern="1200" dirty="0">
              <a:solidFill>
                <a:schemeClr val="accent2"/>
              </a:solidFill>
              <a:latin typeface="Century Gothic"/>
              <a:ea typeface="+mj-ea"/>
              <a:cs typeface="Aharoni" panose="02010803020104030203" pitchFamily="2" charset="-79"/>
            </a:endParaRPr>
          </a:p>
          <a:p>
            <a:pPr marL="240990" indent="-240990">
              <a:buFont typeface="+mj-lt"/>
              <a:buAutoNum type="arabicPeriod"/>
            </a:pPr>
            <a:endParaRPr lang="en-US" kern="1200" dirty="0">
              <a:solidFill>
                <a:schemeClr val="accent2"/>
              </a:solidFill>
              <a:latin typeface="Century Gothic"/>
              <a:ea typeface="+mj-ea"/>
              <a:cs typeface="Aharoni" panose="02010803020104030203" pitchFamily="2" charset="-79"/>
            </a:endParaRPr>
          </a:p>
          <a:p>
            <a:pPr marL="240990" indent="-240990">
              <a:buFont typeface="+mj-lt"/>
              <a:buAutoNum type="arabicPeriod"/>
            </a:pPr>
            <a:r>
              <a:rPr lang="en-US" b="1" kern="1200" dirty="0">
                <a:solidFill>
                  <a:schemeClr val="accent2"/>
                </a:solidFill>
                <a:latin typeface="Century Gothic"/>
                <a:ea typeface="+mj-ea"/>
                <a:cs typeface="Aharoni" panose="02010803020104030203" pitchFamily="2" charset="-79"/>
              </a:rPr>
              <a:t>Changes in the family interactions/structure  </a:t>
            </a:r>
            <a:r>
              <a:rPr lang="en-US" kern="1200" dirty="0">
                <a:solidFill>
                  <a:schemeClr val="accent2"/>
                </a:solidFill>
                <a:latin typeface="Century Gothic"/>
                <a:ea typeface="+mj-ea"/>
                <a:cs typeface="Aharoni" panose="02010803020104030203" pitchFamily="2" charset="-79"/>
              </a:rPr>
              <a:t>– stressed home environment with parents out of work, increase in families living apart, potential increase in child domestic </a:t>
            </a:r>
            <a:r>
              <a:rPr lang="en-US" kern="1200" dirty="0" err="1">
                <a:solidFill>
                  <a:schemeClr val="accent2"/>
                </a:solidFill>
                <a:latin typeface="Century Gothic"/>
                <a:ea typeface="+mj-ea"/>
                <a:cs typeface="Aharoni" panose="02010803020104030203" pitchFamily="2" charset="-79"/>
              </a:rPr>
              <a:t>labour</a:t>
            </a:r>
            <a:r>
              <a:rPr lang="en-US" kern="1200" dirty="0">
                <a:solidFill>
                  <a:schemeClr val="accent2"/>
                </a:solidFill>
                <a:latin typeface="Century Gothic"/>
                <a:ea typeface="+mj-ea"/>
                <a:cs typeface="Aharoni" panose="02010803020104030203" pitchFamily="2" charset="-79"/>
              </a:rPr>
              <a:t>, extended hours unsupervised,  immorality, </a:t>
            </a:r>
            <a:r>
              <a:rPr lang="en-US" kern="1200" dirty="0" err="1">
                <a:solidFill>
                  <a:schemeClr val="accent2"/>
                </a:solidFill>
                <a:latin typeface="Century Gothic"/>
                <a:ea typeface="+mj-ea"/>
                <a:cs typeface="Aharoni" panose="02010803020104030203" pitchFamily="2" charset="-79"/>
              </a:rPr>
              <a:t>etc</a:t>
            </a:r>
            <a:r>
              <a:rPr lang="en-US" kern="1200" dirty="0">
                <a:solidFill>
                  <a:schemeClr val="accent2"/>
                </a:solidFill>
                <a:latin typeface="Century Gothic"/>
                <a:ea typeface="+mj-ea"/>
                <a:cs typeface="Aharoni" panose="02010803020104030203" pitchFamily="2" charset="-79"/>
              </a:rPr>
              <a:t> </a:t>
            </a:r>
            <a:endParaRPr lang="en-US" sz="984" dirty="0">
              <a:solidFill>
                <a:schemeClr val="accent2"/>
              </a:solidFill>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1517E0A6-0E30-4BDC-A78D-14F59E0FFD8C}"/>
              </a:ext>
            </a:extLst>
          </p:cNvPr>
          <p:cNvPicPr>
            <a:picLocks noChangeAspect="1"/>
          </p:cNvPicPr>
          <p:nvPr/>
        </p:nvPicPr>
        <p:blipFill>
          <a:blip r:embed="rId3"/>
          <a:stretch>
            <a:fillRect/>
          </a:stretch>
        </p:blipFill>
        <p:spPr>
          <a:xfrm>
            <a:off x="166375" y="1413078"/>
            <a:ext cx="962025" cy="740359"/>
          </a:xfrm>
          <a:prstGeom prst="rect">
            <a:avLst/>
          </a:prstGeom>
        </p:spPr>
      </p:pic>
      <p:pic>
        <p:nvPicPr>
          <p:cNvPr id="9" name="Picture 2" descr="Image result for icon no money">
            <a:extLst>
              <a:ext uri="{FF2B5EF4-FFF2-40B4-BE49-F238E27FC236}">
                <a16:creationId xmlns:a16="http://schemas.microsoft.com/office/drawing/2014/main" xmlns="" id="{E349177B-5E35-4330-8C65-9B82DF706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65" y="2423917"/>
            <a:ext cx="828219" cy="8282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icon family interactions">
            <a:extLst>
              <a:ext uri="{FF2B5EF4-FFF2-40B4-BE49-F238E27FC236}">
                <a16:creationId xmlns:a16="http://schemas.microsoft.com/office/drawing/2014/main" xmlns="" id="{0A4E0C68-C7D8-43CF-BCC8-2B06BF887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01" y="3798648"/>
            <a:ext cx="792781" cy="792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pic>
        <p:nvPicPr>
          <p:cNvPr id="6" name="Picture 5">
            <a:extLst>
              <a:ext uri="{FF2B5EF4-FFF2-40B4-BE49-F238E27FC236}">
                <a16:creationId xmlns:a16="http://schemas.microsoft.com/office/drawing/2014/main" xmlns="" id="{F55BE909-29BB-4C1F-9860-1A9F6D2B3683}"/>
              </a:ext>
            </a:extLst>
          </p:cNvPr>
          <p:cNvPicPr>
            <a:picLocks noChangeAspect="1"/>
          </p:cNvPicPr>
          <p:nvPr/>
        </p:nvPicPr>
        <p:blipFill>
          <a:blip r:embed="rId3"/>
          <a:stretch>
            <a:fillRect/>
          </a:stretch>
        </p:blipFill>
        <p:spPr>
          <a:xfrm>
            <a:off x="175657" y="1386478"/>
            <a:ext cx="1279298" cy="2795378"/>
          </a:xfrm>
          <a:prstGeom prst="rect">
            <a:avLst/>
          </a:prstGeom>
        </p:spPr>
      </p:pic>
      <p:pic>
        <p:nvPicPr>
          <p:cNvPr id="7" name="Picture 6">
            <a:extLst>
              <a:ext uri="{FF2B5EF4-FFF2-40B4-BE49-F238E27FC236}">
                <a16:creationId xmlns:a16="http://schemas.microsoft.com/office/drawing/2014/main" xmlns="" id="{6A4BDC12-43FC-46E2-B58B-C668C80B93AB}"/>
              </a:ext>
            </a:extLst>
          </p:cNvPr>
          <p:cNvPicPr>
            <a:picLocks noChangeAspect="1"/>
          </p:cNvPicPr>
          <p:nvPr/>
        </p:nvPicPr>
        <p:blipFill>
          <a:blip r:embed="rId4"/>
          <a:stretch>
            <a:fillRect/>
          </a:stretch>
        </p:blipFill>
        <p:spPr>
          <a:xfrm>
            <a:off x="4176704" y="1370441"/>
            <a:ext cx="1770870" cy="2778458"/>
          </a:xfrm>
          <a:prstGeom prst="rect">
            <a:avLst/>
          </a:prstGeom>
        </p:spPr>
      </p:pic>
      <p:sp>
        <p:nvSpPr>
          <p:cNvPr id="1488" name="Google Shape;1488;p39"/>
          <p:cNvSpPr txBox="1">
            <a:spLocks noGrp="1"/>
          </p:cNvSpPr>
          <p:nvPr>
            <p:ph type="title"/>
          </p:nvPr>
        </p:nvSpPr>
        <p:spPr>
          <a:xfrm>
            <a:off x="436335" y="291103"/>
            <a:ext cx="7819610" cy="561022"/>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GB" sz="1800" b="1" kern="1200" dirty="0">
                <a:solidFill>
                  <a:schemeClr val="accent2"/>
                </a:solidFill>
                <a:latin typeface="+mj-lt"/>
                <a:ea typeface="+mj-ea"/>
                <a:cs typeface="Arial"/>
                <a:sym typeface="Arial"/>
              </a:rPr>
              <a:t>Both female and male owned schools will struggle to recover</a:t>
            </a:r>
            <a:endParaRPr sz="1800" b="1" kern="1200" dirty="0">
              <a:solidFill>
                <a:schemeClr val="accent2"/>
              </a:solidFill>
              <a:latin typeface="+mj-lt"/>
              <a:ea typeface="+mj-ea"/>
              <a:cs typeface="Arial"/>
              <a:sym typeface="Arial"/>
            </a:endParaRPr>
          </a:p>
        </p:txBody>
      </p:sp>
      <p:sp>
        <p:nvSpPr>
          <p:cNvPr id="1490" name="Google Shape;1490;p39"/>
          <p:cNvSpPr txBox="1">
            <a:spLocks noGrp="1"/>
          </p:cNvSpPr>
          <p:nvPr>
            <p:ph type="body" idx="1"/>
          </p:nvPr>
        </p:nvSpPr>
        <p:spPr>
          <a:xfrm>
            <a:off x="1312378" y="1386478"/>
            <a:ext cx="3181400" cy="2895962"/>
          </a:xfrm>
          <a:prstGeom prst="rect">
            <a:avLst/>
          </a:prstGeom>
          <a:noFill/>
          <a:ln>
            <a:noFill/>
          </a:ln>
        </p:spPr>
        <p:txBody>
          <a:bodyPr spcFirstLastPara="1" wrap="square" lIns="91425" tIns="91425" rIns="91425" bIns="91425" anchor="t" anchorCtr="0">
            <a:noAutofit/>
          </a:bodyPr>
          <a:lstStyle/>
          <a:p>
            <a:pPr marL="200825" indent="-200825">
              <a:buFont typeface="Courier New" panose="02070309020205020404" pitchFamily="49" charset="0"/>
              <a:buChar char="o"/>
            </a:pPr>
            <a:r>
              <a:rPr lang="en-US" sz="1400" b="1" kern="1200" dirty="0">
                <a:solidFill>
                  <a:schemeClr val="accent2"/>
                </a:solidFill>
                <a:latin typeface="Century Gothic"/>
                <a:ea typeface="+mj-ea"/>
                <a:cs typeface="Aharoni" panose="02010803020104030203" pitchFamily="2" charset="-79"/>
              </a:rPr>
              <a:t>Double income households</a:t>
            </a:r>
            <a:r>
              <a:rPr lang="en-US" sz="1400" kern="1200" dirty="0">
                <a:solidFill>
                  <a:schemeClr val="accent2"/>
                </a:solidFill>
                <a:latin typeface="Century Gothic"/>
                <a:ea typeface="+mj-ea"/>
                <a:cs typeface="Aharoni" panose="02010803020104030203" pitchFamily="2" charset="-79"/>
              </a:rPr>
              <a:t>, spouse provides financial assistance directly to the school /exclusion from domestic bills. </a:t>
            </a:r>
          </a:p>
          <a:p>
            <a:pPr marL="200825" indent="-200825">
              <a:buFont typeface="Courier New" panose="02070309020205020404" pitchFamily="49" charset="0"/>
              <a:buChar char="o"/>
            </a:pPr>
            <a:endParaRPr lang="en-US" sz="1400" kern="1200" dirty="0">
              <a:solidFill>
                <a:schemeClr val="accent2"/>
              </a:solidFill>
              <a:latin typeface="Century Gothic"/>
              <a:ea typeface="+mj-ea"/>
              <a:cs typeface="Aharoni" panose="02010803020104030203" pitchFamily="2" charset="-79"/>
            </a:endParaRPr>
          </a:p>
          <a:p>
            <a:pPr marL="200825" indent="-200825">
              <a:buFont typeface="Courier New" panose="02070309020205020404" pitchFamily="49" charset="0"/>
              <a:buChar char="o"/>
            </a:pPr>
            <a:r>
              <a:rPr lang="en-US" sz="1400" kern="1200" dirty="0">
                <a:solidFill>
                  <a:schemeClr val="accent2"/>
                </a:solidFill>
                <a:latin typeface="Century Gothic"/>
                <a:ea typeface="+mj-ea"/>
                <a:cs typeface="Aharoni" panose="02010803020104030203" pitchFamily="2" charset="-79"/>
              </a:rPr>
              <a:t>Extended family are more willing to </a:t>
            </a:r>
            <a:r>
              <a:rPr lang="en-US" sz="1400" b="1" kern="1200" dirty="0">
                <a:solidFill>
                  <a:schemeClr val="accent2"/>
                </a:solidFill>
                <a:latin typeface="Century Gothic"/>
                <a:ea typeface="+mj-ea"/>
                <a:cs typeface="Aharoni" panose="02010803020104030203" pitchFamily="2" charset="-79"/>
              </a:rPr>
              <a:t>send remittances </a:t>
            </a:r>
            <a:r>
              <a:rPr lang="en-US" sz="1400" kern="1200" dirty="0">
                <a:solidFill>
                  <a:schemeClr val="accent2"/>
                </a:solidFill>
                <a:latin typeface="Century Gothic"/>
                <a:ea typeface="+mj-ea"/>
                <a:cs typeface="Aharoni" panose="02010803020104030203" pitchFamily="2" charset="-79"/>
              </a:rPr>
              <a:t>to a female.</a:t>
            </a:r>
          </a:p>
          <a:p>
            <a:pPr marL="200825" indent="-200825">
              <a:buFont typeface="Courier New" panose="02070309020205020404" pitchFamily="49" charset="0"/>
              <a:buChar char="o"/>
            </a:pPr>
            <a:endParaRPr lang="en-US" sz="1400" kern="1200" dirty="0">
              <a:solidFill>
                <a:schemeClr val="accent2"/>
              </a:solidFill>
              <a:latin typeface="Century Gothic"/>
              <a:ea typeface="+mj-ea"/>
              <a:cs typeface="Aharoni" panose="02010803020104030203" pitchFamily="2" charset="-79"/>
            </a:endParaRPr>
          </a:p>
          <a:p>
            <a:pPr marL="200825" indent="-200825">
              <a:buFont typeface="Courier New" panose="02070309020205020404" pitchFamily="49" charset="0"/>
              <a:buChar char="o"/>
            </a:pPr>
            <a:r>
              <a:rPr lang="en-US" sz="1400" kern="1200" dirty="0">
                <a:solidFill>
                  <a:schemeClr val="accent2"/>
                </a:solidFill>
                <a:latin typeface="Century Gothic"/>
                <a:ea typeface="+mj-ea"/>
                <a:cs typeface="Aharoni" panose="02010803020104030203" pitchFamily="2" charset="-79"/>
              </a:rPr>
              <a:t>Female owners have </a:t>
            </a:r>
            <a:r>
              <a:rPr lang="en-US" sz="1400" b="1" kern="1200" dirty="0">
                <a:solidFill>
                  <a:schemeClr val="accent2"/>
                </a:solidFill>
                <a:latin typeface="Century Gothic"/>
                <a:ea typeface="+mj-ea"/>
                <a:cs typeface="Aharoni" panose="02010803020104030203" pitchFamily="2" charset="-79"/>
              </a:rPr>
              <a:t>higher degrees of perseverance </a:t>
            </a:r>
            <a:r>
              <a:rPr lang="en-US" sz="1400" kern="1200" dirty="0">
                <a:solidFill>
                  <a:schemeClr val="accent2"/>
                </a:solidFill>
                <a:latin typeface="Century Gothic"/>
                <a:ea typeface="+mj-ea"/>
                <a:cs typeface="Aharoni" panose="02010803020104030203" pitchFamily="2" charset="-79"/>
              </a:rPr>
              <a:t>as they are more likely to be driven by non-financial motivations.</a:t>
            </a:r>
            <a:endParaRPr lang="x-none" sz="1400" kern="1200" dirty="0">
              <a:solidFill>
                <a:schemeClr val="accent2"/>
              </a:solidFill>
              <a:latin typeface="Century Gothic"/>
              <a:ea typeface="+mj-ea"/>
              <a:cs typeface="Aharoni" panose="02010803020104030203" pitchFamily="2" charset="-79"/>
            </a:endParaRPr>
          </a:p>
        </p:txBody>
      </p:sp>
      <p:sp>
        <p:nvSpPr>
          <p:cNvPr id="1491" name="Google Shape;1491;p39"/>
          <p:cNvSpPr txBox="1"/>
          <p:nvPr/>
        </p:nvSpPr>
        <p:spPr>
          <a:xfrm>
            <a:off x="5630499" y="1386478"/>
            <a:ext cx="3259622" cy="2904897"/>
          </a:xfrm>
          <a:prstGeom prst="rect">
            <a:avLst/>
          </a:prstGeom>
          <a:noFill/>
          <a:ln>
            <a:noFill/>
          </a:ln>
        </p:spPr>
        <p:txBody>
          <a:bodyPr spcFirstLastPara="1" wrap="square" lIns="91425" tIns="91425" rIns="91425" bIns="91425" anchor="t" anchorCtr="0">
            <a:noAutofit/>
          </a:bodyPr>
          <a:lstStyle/>
          <a:p>
            <a:pPr marL="200825" indent="-200825">
              <a:buFont typeface="Courier New" panose="02070309020205020404" pitchFamily="49" charset="0"/>
              <a:buChar char="o"/>
            </a:pPr>
            <a:r>
              <a:rPr lang="en-US" b="1" kern="1200" dirty="0">
                <a:solidFill>
                  <a:schemeClr val="accent2"/>
                </a:solidFill>
                <a:latin typeface="Century Gothic"/>
                <a:ea typeface="+mj-ea"/>
                <a:cs typeface="Aharoni" panose="02010803020104030203" pitchFamily="2" charset="-79"/>
              </a:rPr>
              <a:t>Operate multiple businesses</a:t>
            </a:r>
            <a:r>
              <a:rPr lang="en-US" kern="1200" dirty="0">
                <a:solidFill>
                  <a:schemeClr val="accent2"/>
                </a:solidFill>
                <a:latin typeface="Century Gothic"/>
                <a:ea typeface="+mj-ea"/>
                <a:cs typeface="Aharoni" panose="02010803020104030203" pitchFamily="2" charset="-79"/>
              </a:rPr>
              <a:t>, access to operating capital. </a:t>
            </a:r>
          </a:p>
          <a:p>
            <a:pPr marL="200825" indent="-200825">
              <a:buFont typeface="Courier New" panose="02070309020205020404" pitchFamily="49" charset="0"/>
              <a:buChar char="o"/>
            </a:pPr>
            <a:endParaRPr lang="en-US" kern="1200" dirty="0">
              <a:solidFill>
                <a:schemeClr val="accent2"/>
              </a:solidFill>
              <a:latin typeface="Century Gothic"/>
              <a:ea typeface="+mj-ea"/>
              <a:cs typeface="Aharoni" panose="02010803020104030203" pitchFamily="2" charset="-79"/>
            </a:endParaRPr>
          </a:p>
          <a:p>
            <a:pPr marL="200825" indent="-200825">
              <a:buFont typeface="Courier New" panose="02070309020205020404" pitchFamily="49" charset="0"/>
              <a:buChar char="o"/>
            </a:pPr>
            <a:r>
              <a:rPr lang="en-US" kern="1200" dirty="0">
                <a:solidFill>
                  <a:schemeClr val="accent2"/>
                </a:solidFill>
                <a:latin typeface="Century Gothic"/>
                <a:ea typeface="+mj-ea"/>
                <a:cs typeface="Aharoni" panose="02010803020104030203" pitchFamily="2" charset="-79"/>
              </a:rPr>
              <a:t>Potential to </a:t>
            </a:r>
            <a:r>
              <a:rPr lang="en-US" b="1" kern="1200" dirty="0">
                <a:solidFill>
                  <a:schemeClr val="accent2"/>
                </a:solidFill>
                <a:latin typeface="Century Gothic"/>
                <a:ea typeface="+mj-ea"/>
                <a:cs typeface="Aharoni" panose="02010803020104030203" pitchFamily="2" charset="-79"/>
              </a:rPr>
              <a:t>get higher loan levels </a:t>
            </a:r>
            <a:r>
              <a:rPr lang="en-US" kern="1200" dirty="0">
                <a:solidFill>
                  <a:schemeClr val="accent2"/>
                </a:solidFill>
                <a:latin typeface="Century Gothic"/>
                <a:ea typeface="+mj-ea"/>
                <a:cs typeface="Aharoni" panose="02010803020104030203" pitchFamily="2" charset="-79"/>
              </a:rPr>
              <a:t>as they have collateral. </a:t>
            </a:r>
          </a:p>
          <a:p>
            <a:pPr marL="200825" indent="-200825">
              <a:buFont typeface="Courier New" panose="02070309020205020404" pitchFamily="49" charset="0"/>
              <a:buChar char="o"/>
            </a:pPr>
            <a:endParaRPr lang="en-US" kern="1200" dirty="0">
              <a:solidFill>
                <a:schemeClr val="accent2"/>
              </a:solidFill>
              <a:latin typeface="Century Gothic"/>
              <a:ea typeface="+mj-ea"/>
              <a:cs typeface="Aharoni" panose="02010803020104030203" pitchFamily="2" charset="-79"/>
            </a:endParaRPr>
          </a:p>
          <a:p>
            <a:pPr marL="200825" indent="-200825">
              <a:buFont typeface="Courier New" panose="02070309020205020404" pitchFamily="49" charset="0"/>
              <a:buChar char="o"/>
            </a:pPr>
            <a:r>
              <a:rPr lang="en-US" kern="1200" dirty="0">
                <a:solidFill>
                  <a:schemeClr val="accent2"/>
                </a:solidFill>
                <a:latin typeface="Century Gothic"/>
                <a:ea typeface="+mj-ea"/>
                <a:cs typeface="Aharoni" panose="02010803020104030203" pitchFamily="2" charset="-79"/>
              </a:rPr>
              <a:t>Less likely to retain expenses based on an </a:t>
            </a:r>
            <a:r>
              <a:rPr lang="en-US" b="1" kern="1200" dirty="0">
                <a:solidFill>
                  <a:schemeClr val="accent2"/>
                </a:solidFill>
                <a:latin typeface="Century Gothic"/>
                <a:ea typeface="+mj-ea"/>
                <a:cs typeface="Aharoni" panose="02010803020104030203" pitchFamily="2" charset="-79"/>
              </a:rPr>
              <a:t>emotional appeal</a:t>
            </a:r>
            <a:r>
              <a:rPr lang="en-US" kern="1200" dirty="0">
                <a:solidFill>
                  <a:schemeClr val="accent2"/>
                </a:solidFill>
                <a:latin typeface="Century Gothic"/>
                <a:ea typeface="+mj-ea"/>
                <a:cs typeface="Aharoni" panose="02010803020104030203" pitchFamily="2" charset="-79"/>
              </a:rPr>
              <a:t>. Qualitatively, female owners were more likely provide a small stipend to teachers when schools were closed.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33"/>
          <p:cNvSpPr txBox="1">
            <a:spLocks noGrp="1"/>
          </p:cNvSpPr>
          <p:nvPr>
            <p:ph type="title"/>
          </p:nvPr>
        </p:nvSpPr>
        <p:spPr>
          <a:xfrm>
            <a:off x="1157091" y="1332399"/>
            <a:ext cx="1998095" cy="49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800"/>
              <a:buNone/>
            </a:pPr>
            <a:r>
              <a:rPr lang="en-GB">
                <a:latin typeface="+mn-lt"/>
              </a:rPr>
              <a:t>Financial issues</a:t>
            </a:r>
            <a:endParaRPr>
              <a:latin typeface="+mn-lt"/>
            </a:endParaRPr>
          </a:p>
        </p:txBody>
      </p:sp>
      <p:sp>
        <p:nvSpPr>
          <p:cNvPr id="1131" name="Google Shape;1131;p33"/>
          <p:cNvSpPr txBox="1">
            <a:spLocks noGrp="1"/>
          </p:cNvSpPr>
          <p:nvPr>
            <p:ph type="subTitle" idx="1"/>
          </p:nvPr>
        </p:nvSpPr>
        <p:spPr>
          <a:xfrm>
            <a:off x="1157091" y="2011039"/>
            <a:ext cx="1998095" cy="23239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GB" sz="1000" dirty="0">
                <a:latin typeface="+mn-lt"/>
              </a:rPr>
              <a:t>Most difficult financial issue when you reopen</a:t>
            </a:r>
            <a:endParaRPr sz="1000" dirty="0">
              <a:latin typeface="+mn-lt"/>
            </a:endParaRPr>
          </a:p>
          <a:p>
            <a:pPr marL="285750" lvl="0" indent="-285750" algn="l" rtl="0">
              <a:lnSpc>
                <a:spcPct val="100000"/>
              </a:lnSpc>
              <a:spcBef>
                <a:spcPts val="0"/>
              </a:spcBef>
              <a:spcAft>
                <a:spcPts val="0"/>
              </a:spcAft>
              <a:buSzPts val="1600"/>
              <a:buFont typeface="Arial"/>
              <a:buChar char="•"/>
            </a:pPr>
            <a:r>
              <a:rPr lang="en-GB" sz="1000" dirty="0">
                <a:latin typeface="+mn-lt"/>
              </a:rPr>
              <a:t> 49%   school fees collection </a:t>
            </a:r>
            <a:endParaRPr sz="1000" dirty="0">
              <a:latin typeface="+mn-lt"/>
            </a:endParaRPr>
          </a:p>
          <a:p>
            <a:pPr marL="285750" lvl="0" indent="-285750" algn="l" rtl="0">
              <a:lnSpc>
                <a:spcPct val="100000"/>
              </a:lnSpc>
              <a:spcBef>
                <a:spcPts val="0"/>
              </a:spcBef>
              <a:spcAft>
                <a:spcPts val="0"/>
              </a:spcAft>
              <a:buSzPts val="1600"/>
              <a:buFont typeface="Arial"/>
              <a:buChar char="•"/>
            </a:pPr>
            <a:r>
              <a:rPr lang="en-GB" sz="1000" dirty="0">
                <a:latin typeface="+mn-lt"/>
              </a:rPr>
              <a:t>27% rent / infrastructure.</a:t>
            </a:r>
            <a:endParaRPr sz="1000" dirty="0">
              <a:latin typeface="+mn-lt"/>
            </a:endParaRPr>
          </a:p>
          <a:p>
            <a:pPr marL="285750" lvl="0" indent="-285750" algn="l" rtl="0">
              <a:lnSpc>
                <a:spcPct val="100000"/>
              </a:lnSpc>
              <a:spcBef>
                <a:spcPts val="0"/>
              </a:spcBef>
              <a:spcAft>
                <a:spcPts val="0"/>
              </a:spcAft>
              <a:buSzPts val="1600"/>
              <a:buFont typeface="Arial"/>
              <a:buChar char="•"/>
            </a:pPr>
            <a:r>
              <a:rPr lang="en-GB" sz="1000" dirty="0">
                <a:latin typeface="+mn-lt"/>
              </a:rPr>
              <a:t>8% Funds for COVID-19 management </a:t>
            </a:r>
          </a:p>
          <a:p>
            <a:pPr marL="285750" lvl="0" indent="-285750" algn="l" rtl="0">
              <a:lnSpc>
                <a:spcPct val="100000"/>
              </a:lnSpc>
              <a:spcBef>
                <a:spcPts val="0"/>
              </a:spcBef>
              <a:spcAft>
                <a:spcPts val="0"/>
              </a:spcAft>
              <a:buSzPts val="1600"/>
              <a:buFont typeface="Arial"/>
              <a:buChar char="•"/>
            </a:pPr>
            <a:r>
              <a:rPr lang="en-GB" sz="1000" dirty="0">
                <a:latin typeface="+mn-lt"/>
              </a:rPr>
              <a:t>6% Funds for utilities, food </a:t>
            </a:r>
            <a:endParaRPr sz="1000" dirty="0">
              <a:latin typeface="+mn-lt"/>
            </a:endParaRPr>
          </a:p>
        </p:txBody>
      </p:sp>
      <p:sp>
        <p:nvSpPr>
          <p:cNvPr id="1132" name="Google Shape;1132;p33"/>
          <p:cNvSpPr txBox="1"/>
          <p:nvPr/>
        </p:nvSpPr>
        <p:spPr>
          <a:xfrm>
            <a:off x="4048580" y="1536143"/>
            <a:ext cx="2236654" cy="499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1800"/>
              <a:buFont typeface="Righteous"/>
              <a:buNone/>
            </a:pPr>
            <a:r>
              <a:rPr lang="en-GB" sz="1800" b="0" i="0" u="none" strike="noStrike" cap="none" dirty="0">
                <a:solidFill>
                  <a:schemeClr val="accent1"/>
                </a:solidFill>
                <a:latin typeface="+mn-lt"/>
                <a:ea typeface="Righteous"/>
                <a:cs typeface="Righteous"/>
                <a:sym typeface="Righteous"/>
              </a:rPr>
              <a:t>Non-financial issue</a:t>
            </a:r>
            <a:endParaRPr dirty="0">
              <a:latin typeface="+mn-lt"/>
            </a:endParaRPr>
          </a:p>
        </p:txBody>
      </p:sp>
      <p:sp>
        <p:nvSpPr>
          <p:cNvPr id="1133" name="Google Shape;1133;p33"/>
          <p:cNvSpPr txBox="1"/>
          <p:nvPr/>
        </p:nvSpPr>
        <p:spPr>
          <a:xfrm>
            <a:off x="4021258" y="2011039"/>
            <a:ext cx="1816450" cy="232397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SzPts val="1600"/>
              <a:buFont typeface="Abel"/>
              <a:buNone/>
            </a:pPr>
            <a:r>
              <a:rPr lang="en-GB" sz="1000" b="0" i="0" u="none" strike="noStrike" cap="none" dirty="0">
                <a:solidFill>
                  <a:schemeClr val="dk2"/>
                </a:solidFill>
                <a:latin typeface="+mn-lt"/>
                <a:ea typeface="Abel"/>
                <a:cs typeface="Abel"/>
                <a:sym typeface="Abel"/>
              </a:rPr>
              <a:t>Most difficult Non-financial issue when you reopen</a:t>
            </a:r>
            <a:endParaRPr sz="1000" dirty="0">
              <a:latin typeface="+mn-lt"/>
            </a:endParaRPr>
          </a:p>
          <a:p>
            <a:pPr marL="171450" marR="0" lvl="0" indent="-171450" algn="l" rtl="0">
              <a:lnSpc>
                <a:spcPct val="100000"/>
              </a:lnSpc>
              <a:spcBef>
                <a:spcPts val="0"/>
              </a:spcBef>
              <a:spcAft>
                <a:spcPts val="0"/>
              </a:spcAft>
              <a:buClr>
                <a:schemeClr val="dk2"/>
              </a:buClr>
              <a:buSzPts val="1600"/>
              <a:buFont typeface="Arial"/>
              <a:buChar char="•"/>
            </a:pPr>
            <a:r>
              <a:rPr lang="en-GB" sz="1000" b="0" i="0" u="none" strike="noStrike" cap="none" dirty="0">
                <a:solidFill>
                  <a:schemeClr val="dk2"/>
                </a:solidFill>
                <a:latin typeface="+mn-lt"/>
                <a:ea typeface="Abel"/>
                <a:cs typeface="Abel"/>
                <a:sym typeface="Abel"/>
              </a:rPr>
              <a:t>46% COVID-19 management</a:t>
            </a:r>
            <a:endParaRPr sz="1000" dirty="0">
              <a:latin typeface="+mn-lt"/>
            </a:endParaRPr>
          </a:p>
          <a:p>
            <a:pPr marL="171450" indent="-171450">
              <a:buClr>
                <a:schemeClr val="dk2"/>
              </a:buClr>
              <a:buSzPts val="1600"/>
              <a:buFont typeface="Arial"/>
              <a:buChar char="•"/>
            </a:pPr>
            <a:r>
              <a:rPr lang="en-GB" sz="1000" dirty="0">
                <a:solidFill>
                  <a:schemeClr val="dk2"/>
                </a:solidFill>
                <a:latin typeface="+mn-lt"/>
                <a:ea typeface="Abel"/>
                <a:cs typeface="Abel"/>
                <a:sym typeface="Abel"/>
              </a:rPr>
              <a:t>23% Student's ability to cope/sociopsychology support </a:t>
            </a:r>
            <a:endParaRPr lang="en-GB" sz="1000" dirty="0">
              <a:latin typeface="+mn-lt"/>
            </a:endParaRPr>
          </a:p>
          <a:p>
            <a:pPr marL="171450" marR="0" lvl="0" indent="-171450" algn="l" rtl="0">
              <a:lnSpc>
                <a:spcPct val="100000"/>
              </a:lnSpc>
              <a:spcBef>
                <a:spcPts val="0"/>
              </a:spcBef>
              <a:spcAft>
                <a:spcPts val="0"/>
              </a:spcAft>
              <a:buClr>
                <a:schemeClr val="dk2"/>
              </a:buClr>
              <a:buSzPts val="1600"/>
              <a:buFont typeface="Arial"/>
              <a:buChar char="•"/>
            </a:pPr>
            <a:r>
              <a:rPr lang="en-GB" sz="1000" b="0" i="0" u="none" strike="noStrike" cap="none" dirty="0">
                <a:solidFill>
                  <a:schemeClr val="dk2"/>
                </a:solidFill>
                <a:latin typeface="+mn-lt"/>
                <a:ea typeface="Abel"/>
                <a:cs typeface="Abel"/>
                <a:sym typeface="Abel"/>
              </a:rPr>
              <a:t>23% Uncertainty of numbers that will return</a:t>
            </a:r>
          </a:p>
          <a:p>
            <a:pPr marL="171450" marR="0" lvl="0" indent="-171450" algn="l" rtl="0">
              <a:lnSpc>
                <a:spcPct val="100000"/>
              </a:lnSpc>
              <a:spcBef>
                <a:spcPts val="0"/>
              </a:spcBef>
              <a:spcAft>
                <a:spcPts val="0"/>
              </a:spcAft>
              <a:buClr>
                <a:schemeClr val="dk2"/>
              </a:buClr>
              <a:buSzPts val="1600"/>
              <a:buFont typeface="Arial"/>
              <a:buChar char="•"/>
            </a:pPr>
            <a:r>
              <a:rPr lang="en-GB" sz="1000" dirty="0">
                <a:solidFill>
                  <a:schemeClr val="dk2"/>
                </a:solidFill>
                <a:latin typeface="+mn-lt"/>
                <a:sym typeface="Abel"/>
              </a:rPr>
              <a:t>7%  retaining teachers  </a:t>
            </a:r>
            <a:endParaRPr sz="1000" dirty="0">
              <a:latin typeface="+mn-lt"/>
            </a:endParaRPr>
          </a:p>
        </p:txBody>
      </p:sp>
      <p:sp>
        <p:nvSpPr>
          <p:cNvPr id="1134" name="Google Shape;1134;p33"/>
          <p:cNvSpPr txBox="1"/>
          <p:nvPr/>
        </p:nvSpPr>
        <p:spPr>
          <a:xfrm>
            <a:off x="6148933" y="1156059"/>
            <a:ext cx="2663472" cy="3046948"/>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dirty="0">
                <a:solidFill>
                  <a:schemeClr val="lt1"/>
                </a:solidFill>
                <a:latin typeface="+mn-lt"/>
                <a:ea typeface="Abel"/>
                <a:cs typeface="Abel"/>
                <a:sym typeface="Abel"/>
              </a:rPr>
              <a:t>What are some of the adjustments on  reopening?</a:t>
            </a:r>
            <a:endParaRPr sz="1200" b="1" dirty="0">
              <a:latin typeface="+mn-lt"/>
            </a:endParaRPr>
          </a:p>
          <a:p>
            <a:pPr marL="0" marR="0" lvl="0" indent="0" algn="l" rtl="0">
              <a:lnSpc>
                <a:spcPct val="100000"/>
              </a:lnSpc>
              <a:spcBef>
                <a:spcPts val="0"/>
              </a:spcBef>
              <a:spcAft>
                <a:spcPts val="0"/>
              </a:spcAft>
              <a:buNone/>
            </a:pPr>
            <a:endParaRPr sz="1200" b="1" i="0" u="none" strike="noStrike" cap="none" dirty="0">
              <a:solidFill>
                <a:schemeClr val="lt1"/>
              </a:solidFill>
              <a:latin typeface="+mn-lt"/>
              <a:ea typeface="Abel"/>
              <a:cs typeface="Abel"/>
              <a:sym typeface="Abel"/>
            </a:endParaRPr>
          </a:p>
          <a:p>
            <a:pPr marL="0" marR="0" lvl="0" indent="0" algn="l" rtl="0">
              <a:lnSpc>
                <a:spcPct val="100000"/>
              </a:lnSpc>
              <a:spcBef>
                <a:spcPts val="0"/>
              </a:spcBef>
              <a:spcAft>
                <a:spcPts val="0"/>
              </a:spcAft>
              <a:buNone/>
            </a:pPr>
            <a:r>
              <a:rPr lang="en-GB" sz="1200" b="0" i="0" u="none" strike="noStrike" cap="none" dirty="0">
                <a:solidFill>
                  <a:schemeClr val="lt1"/>
                </a:solidFill>
                <a:latin typeface="+mn-lt"/>
                <a:ea typeface="Abel"/>
                <a:cs typeface="Abel"/>
                <a:sym typeface="Abel"/>
              </a:rPr>
              <a:t>Possible areas of readjustments are as follows;</a:t>
            </a:r>
            <a:endParaRPr sz="1200" dirty="0">
              <a:latin typeface="+mn-lt"/>
            </a:endParaRPr>
          </a:p>
          <a:p>
            <a:pPr marL="171450" marR="0" lvl="0" indent="-171450" algn="l" rtl="0">
              <a:lnSpc>
                <a:spcPct val="100000"/>
              </a:lnSpc>
              <a:spcBef>
                <a:spcPts val="0"/>
              </a:spcBef>
              <a:spcAft>
                <a:spcPts val="0"/>
              </a:spcAft>
              <a:buClr>
                <a:srgbClr val="000000"/>
              </a:buClr>
              <a:buSzPts val="1200"/>
              <a:buFont typeface="Arial"/>
              <a:buChar char="•"/>
            </a:pPr>
            <a:r>
              <a:rPr lang="en-GB" sz="1200" b="0" i="0" u="none" strike="noStrike" cap="none" dirty="0">
                <a:solidFill>
                  <a:schemeClr val="lt1"/>
                </a:solidFill>
                <a:latin typeface="+mn-lt"/>
                <a:ea typeface="Abel"/>
                <a:cs typeface="Abel"/>
                <a:sym typeface="Abel"/>
              </a:rPr>
              <a:t>School payments (77%), Reducing fees not considered viable. Could allow lower value staggered payments or  differentiated pricing depending on the parent's status.  </a:t>
            </a:r>
            <a:endParaRPr sz="1200" dirty="0">
              <a:latin typeface="+mn-lt"/>
            </a:endParaRPr>
          </a:p>
          <a:p>
            <a:pPr marL="171450" marR="0" lvl="0" indent="-171450" algn="l" rtl="0">
              <a:lnSpc>
                <a:spcPct val="100000"/>
              </a:lnSpc>
              <a:spcBef>
                <a:spcPts val="0"/>
              </a:spcBef>
              <a:spcAft>
                <a:spcPts val="0"/>
              </a:spcAft>
              <a:buClr>
                <a:srgbClr val="000000"/>
              </a:buClr>
              <a:buSzPts val="1200"/>
              <a:buFont typeface="Arial"/>
              <a:buChar char="•"/>
            </a:pPr>
            <a:r>
              <a:rPr lang="en-GB" sz="1200" b="0" i="0" u="none" strike="noStrike" cap="none" dirty="0">
                <a:solidFill>
                  <a:schemeClr val="lt1"/>
                </a:solidFill>
                <a:latin typeface="+mn-lt"/>
                <a:ea typeface="Abel"/>
                <a:cs typeface="Abel"/>
                <a:sym typeface="Abel"/>
              </a:rPr>
              <a:t>Loan/credits (15%)</a:t>
            </a:r>
            <a:endParaRPr sz="1200" dirty="0">
              <a:latin typeface="+mn-lt"/>
            </a:endParaRPr>
          </a:p>
          <a:p>
            <a:pPr marL="171450" marR="0" lvl="0" indent="-171450" algn="l" rtl="0">
              <a:lnSpc>
                <a:spcPct val="100000"/>
              </a:lnSpc>
              <a:spcBef>
                <a:spcPts val="0"/>
              </a:spcBef>
              <a:spcAft>
                <a:spcPts val="0"/>
              </a:spcAft>
              <a:buClr>
                <a:srgbClr val="000000"/>
              </a:buClr>
              <a:buSzPts val="1200"/>
              <a:buFont typeface="Arial"/>
              <a:buChar char="•"/>
            </a:pPr>
            <a:r>
              <a:rPr lang="en-GB" sz="1200" b="0" i="0" u="none" strike="noStrike" cap="none" dirty="0">
                <a:solidFill>
                  <a:schemeClr val="lt1"/>
                </a:solidFill>
                <a:latin typeface="+mn-lt"/>
                <a:ea typeface="Abel"/>
                <a:cs typeface="Abel"/>
                <a:sym typeface="Abel"/>
              </a:rPr>
              <a:t>Sponsors/gifts donors from within the country (9%) and outside the country (5%)</a:t>
            </a:r>
            <a:endParaRPr sz="1200" b="0" i="0" u="none" strike="noStrike" cap="none" dirty="0">
              <a:solidFill>
                <a:schemeClr val="lt1"/>
              </a:solidFill>
              <a:latin typeface="+mn-lt"/>
              <a:ea typeface="Abel"/>
              <a:cs typeface="Abel"/>
              <a:sym typeface="Abel"/>
            </a:endParaRPr>
          </a:p>
        </p:txBody>
      </p:sp>
      <p:sp>
        <p:nvSpPr>
          <p:cNvPr id="1135" name="Google Shape;1135;p33"/>
          <p:cNvSpPr txBox="1"/>
          <p:nvPr/>
        </p:nvSpPr>
        <p:spPr>
          <a:xfrm>
            <a:off x="0" y="4904756"/>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dirty="0">
                <a:solidFill>
                  <a:schemeClr val="tx1"/>
                </a:solidFill>
                <a:latin typeface="Arial"/>
                <a:ea typeface="Arial"/>
                <a:cs typeface="Arial"/>
                <a:sym typeface="Arial"/>
              </a:rPr>
              <a:t>Owners/heads N=946 </a:t>
            </a:r>
            <a:endParaRPr sz="900" b="0" i="1" u="none" strike="noStrike" cap="none" dirty="0">
              <a:solidFill>
                <a:schemeClr val="tx1"/>
              </a:solidFill>
              <a:latin typeface="Arial"/>
              <a:ea typeface="Arial"/>
              <a:cs typeface="Arial"/>
              <a:sym typeface="Arial"/>
            </a:endParaRPr>
          </a:p>
        </p:txBody>
      </p:sp>
      <p:sp>
        <p:nvSpPr>
          <p:cNvPr id="1136" name="Google Shape;1136;p33"/>
          <p:cNvSpPr/>
          <p:nvPr/>
        </p:nvSpPr>
        <p:spPr>
          <a:xfrm>
            <a:off x="472273" y="1332399"/>
            <a:ext cx="492369" cy="4872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7" name="Google Shape;1137;p33"/>
          <p:cNvSpPr/>
          <p:nvPr/>
        </p:nvSpPr>
        <p:spPr>
          <a:xfrm>
            <a:off x="472273" y="1809312"/>
            <a:ext cx="492369" cy="210837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8" name="Google Shape;1138;p33"/>
          <p:cNvSpPr/>
          <p:nvPr/>
        </p:nvSpPr>
        <p:spPr>
          <a:xfrm>
            <a:off x="3416440" y="1332398"/>
            <a:ext cx="492369" cy="22389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9" name="Google Shape;1139;p33"/>
          <p:cNvSpPr/>
          <p:nvPr/>
        </p:nvSpPr>
        <p:spPr>
          <a:xfrm>
            <a:off x="3416440" y="3564820"/>
            <a:ext cx="492369" cy="36174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40" name="Google Shape;1140;p33"/>
          <p:cNvSpPr txBox="1"/>
          <p:nvPr/>
        </p:nvSpPr>
        <p:spPr>
          <a:xfrm>
            <a:off x="450500" y="3871583"/>
            <a:ext cx="54711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chemeClr val="accent2"/>
                </a:solidFill>
                <a:latin typeface="Arial"/>
                <a:ea typeface="Arial"/>
                <a:cs typeface="Arial"/>
                <a:sym typeface="Arial"/>
              </a:rPr>
              <a:t>88%</a:t>
            </a:r>
            <a:endParaRPr/>
          </a:p>
        </p:txBody>
      </p:sp>
      <p:sp>
        <p:nvSpPr>
          <p:cNvPr id="1141" name="Google Shape;1141;p33"/>
          <p:cNvSpPr txBox="1"/>
          <p:nvPr/>
        </p:nvSpPr>
        <p:spPr>
          <a:xfrm>
            <a:off x="3334377" y="3871583"/>
            <a:ext cx="54711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chemeClr val="accent2"/>
                </a:solidFill>
                <a:latin typeface="Arial"/>
                <a:ea typeface="Arial"/>
                <a:cs typeface="Arial"/>
                <a:sym typeface="Arial"/>
              </a:rPr>
              <a:t>12%</a:t>
            </a:r>
            <a:endParaRPr/>
          </a:p>
        </p:txBody>
      </p:sp>
      <p:sp>
        <p:nvSpPr>
          <p:cNvPr id="15" name="TextBox 14">
            <a:extLst>
              <a:ext uri="{FF2B5EF4-FFF2-40B4-BE49-F238E27FC236}">
                <a16:creationId xmlns:a16="http://schemas.microsoft.com/office/drawing/2014/main" xmlns="" id="{B590E179-642B-4CCC-B6A3-583AD8AE02CE}"/>
              </a:ext>
            </a:extLst>
          </p:cNvPr>
          <p:cNvSpPr txBox="1"/>
          <p:nvPr/>
        </p:nvSpPr>
        <p:spPr>
          <a:xfrm>
            <a:off x="165735" y="384785"/>
            <a:ext cx="8322365" cy="646331"/>
          </a:xfrm>
          <a:prstGeom prst="rect">
            <a:avLst/>
          </a:prstGeom>
          <a:noFill/>
        </p:spPr>
        <p:txBody>
          <a:bodyPr wrap="square">
            <a:spAutoFit/>
          </a:bodyPr>
          <a:lstStyle/>
          <a:p>
            <a:pPr>
              <a:buClr>
                <a:schemeClr val="dk2"/>
              </a:buClr>
              <a:buSzPts val="3000"/>
            </a:pPr>
            <a:r>
              <a:rPr lang="en-GB" sz="1800" b="1" kern="1200" dirty="0">
                <a:solidFill>
                  <a:schemeClr val="dk2"/>
                </a:solidFill>
                <a:latin typeface="+mn-lt"/>
                <a:ea typeface="+mj-ea"/>
                <a:sym typeface="Righteous"/>
              </a:rPr>
              <a:t>School management’s concerns are mainly financial – Will parents be able to pay school fees given the reduced incomes? </a:t>
            </a:r>
            <a:endParaRPr lang="x-none" sz="1800" b="1" kern="1200" dirty="0">
              <a:solidFill>
                <a:schemeClr val="dk2"/>
              </a:solidFill>
              <a:latin typeface="+mn-lt"/>
              <a:ea typeface="+mj-ea"/>
              <a:sym typeface="Righteous"/>
            </a:endParaRPr>
          </a:p>
        </p:txBody>
      </p:sp>
      <p:sp>
        <p:nvSpPr>
          <p:cNvPr id="17" name="TextBox 16">
            <a:extLst>
              <a:ext uri="{FF2B5EF4-FFF2-40B4-BE49-F238E27FC236}">
                <a16:creationId xmlns:a16="http://schemas.microsoft.com/office/drawing/2014/main" xmlns="" id="{FC9C72A9-C5E2-42C5-9146-625C00F7DFE1}"/>
              </a:ext>
            </a:extLst>
          </p:cNvPr>
          <p:cNvSpPr txBox="1"/>
          <p:nvPr/>
        </p:nvSpPr>
        <p:spPr>
          <a:xfrm>
            <a:off x="450500" y="4140223"/>
            <a:ext cx="5910107" cy="276999"/>
          </a:xfrm>
          <a:prstGeom prst="rect">
            <a:avLst/>
          </a:prstGeom>
          <a:noFill/>
        </p:spPr>
        <p:txBody>
          <a:bodyPr wrap="square">
            <a:spAutoFit/>
          </a:bodyPr>
          <a:lstStyle/>
          <a:p>
            <a:r>
              <a:rPr lang="en-US" sz="1200" i="1" dirty="0">
                <a:latin typeface="+mn-lt"/>
              </a:rPr>
              <a:t>The non- financial needs are described as being addressed by finances</a:t>
            </a:r>
            <a:endParaRPr lang="x-none" sz="1200" i="1" dirty="0">
              <a:latin typeface="+mn-lt"/>
            </a:endParaRPr>
          </a:p>
        </p:txBody>
      </p:sp>
      <p:sp>
        <p:nvSpPr>
          <p:cNvPr id="19" name="TextBox 18">
            <a:extLst>
              <a:ext uri="{FF2B5EF4-FFF2-40B4-BE49-F238E27FC236}">
                <a16:creationId xmlns:a16="http://schemas.microsoft.com/office/drawing/2014/main" xmlns="" id="{029B3AF7-FC91-42D1-BE6A-45BDD453FE3D}"/>
              </a:ext>
            </a:extLst>
          </p:cNvPr>
          <p:cNvSpPr txBox="1"/>
          <p:nvPr/>
        </p:nvSpPr>
        <p:spPr>
          <a:xfrm>
            <a:off x="472273" y="4451902"/>
            <a:ext cx="7900202" cy="400110"/>
          </a:xfrm>
          <a:prstGeom prst="rect">
            <a:avLst/>
          </a:prstGeom>
          <a:noFill/>
        </p:spPr>
        <p:txBody>
          <a:bodyPr wrap="square">
            <a:spAutoFit/>
          </a:bodyPr>
          <a:lstStyle/>
          <a:p>
            <a:pPr marL="0" marR="0" lvl="0" indent="0" algn="l" rtl="0">
              <a:lnSpc>
                <a:spcPct val="100000"/>
              </a:lnSpc>
              <a:spcBef>
                <a:spcPts val="0"/>
              </a:spcBef>
              <a:spcAft>
                <a:spcPts val="0"/>
              </a:spcAft>
              <a:buNone/>
            </a:pPr>
            <a:r>
              <a:rPr lang="en-US" sz="1000" b="0" i="1" u="none" strike="noStrike" cap="none" dirty="0">
                <a:solidFill>
                  <a:schemeClr val="accent2"/>
                </a:solidFill>
                <a:latin typeface="+mn-lt"/>
                <a:ea typeface="Arial"/>
                <a:cs typeface="Arial"/>
                <a:sym typeface="Arial"/>
              </a:rPr>
              <a:t>People in this area don’t fear corona, maybe in town but in the reserves they don’t wear masks may be only when one is going to town” (school owner)</a:t>
            </a:r>
            <a:endParaRPr lang="en-US" sz="1000" b="0" i="0" u="none" strike="noStrike" cap="none" dirty="0">
              <a:solidFill>
                <a:schemeClr val="accent2"/>
              </a:solidFill>
              <a:latin typeface="+mn-lt"/>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cxnSp>
        <p:nvCxnSpPr>
          <p:cNvPr id="1108" name="Google Shape;1108;p31"/>
          <p:cNvCxnSpPr/>
          <p:nvPr/>
        </p:nvCxnSpPr>
        <p:spPr>
          <a:xfrm>
            <a:off x="4355196" y="4804060"/>
            <a:ext cx="4788804" cy="0"/>
          </a:xfrm>
          <a:prstGeom prst="straightConnector1">
            <a:avLst/>
          </a:prstGeom>
          <a:noFill/>
          <a:ln w="9525" cap="flat" cmpd="sng">
            <a:solidFill>
              <a:schemeClr val="accent2"/>
            </a:solidFill>
            <a:prstDash val="solid"/>
            <a:round/>
            <a:headEnd type="none" w="sm" len="sm"/>
            <a:tailEnd type="none" w="sm" len="sm"/>
          </a:ln>
        </p:spPr>
      </p:cxnSp>
      <p:sp>
        <p:nvSpPr>
          <p:cNvPr id="1111" name="Google Shape;1111;p31"/>
          <p:cNvSpPr txBox="1"/>
          <p:nvPr/>
        </p:nvSpPr>
        <p:spPr>
          <a:xfrm>
            <a:off x="191991" y="4821556"/>
            <a:ext cx="3006812"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dirty="0">
                <a:solidFill>
                  <a:schemeClr val="tx1"/>
                </a:solidFill>
                <a:latin typeface="Arial"/>
                <a:ea typeface="Arial"/>
                <a:cs typeface="Arial"/>
                <a:sym typeface="Arial"/>
              </a:rPr>
              <a:t>Owners/heads N=946 </a:t>
            </a:r>
            <a:endParaRPr sz="900" b="0" i="1" u="none" strike="noStrike" cap="none" dirty="0">
              <a:solidFill>
                <a:schemeClr val="tx1"/>
              </a:solidFill>
              <a:latin typeface="Arial"/>
              <a:ea typeface="Arial"/>
              <a:cs typeface="Arial"/>
              <a:sym typeface="Arial"/>
            </a:endParaRPr>
          </a:p>
        </p:txBody>
      </p:sp>
      <p:graphicFrame>
        <p:nvGraphicFramePr>
          <p:cNvPr id="1112" name="Google Shape;1112;p31"/>
          <p:cNvGraphicFramePr/>
          <p:nvPr>
            <p:extLst>
              <p:ext uri="{D42A27DB-BD31-4B8C-83A1-F6EECF244321}">
                <p14:modId xmlns:p14="http://schemas.microsoft.com/office/powerpoint/2010/main" val="1534744583"/>
              </p:ext>
            </p:extLst>
          </p:nvPr>
        </p:nvGraphicFramePr>
        <p:xfrm>
          <a:off x="3276181" y="1204327"/>
          <a:ext cx="3499153" cy="2446802"/>
        </p:xfrm>
        <a:graphic>
          <a:graphicData uri="http://schemas.openxmlformats.org/drawingml/2006/chart">
            <c:chart xmlns:c="http://schemas.openxmlformats.org/drawingml/2006/chart" xmlns:r="http://schemas.openxmlformats.org/officeDocument/2006/relationships" r:id="rId3"/>
          </a:graphicData>
        </a:graphic>
      </p:graphicFrame>
      <p:sp>
        <p:nvSpPr>
          <p:cNvPr id="1114" name="Google Shape;1114;p31"/>
          <p:cNvSpPr/>
          <p:nvPr/>
        </p:nvSpPr>
        <p:spPr>
          <a:xfrm>
            <a:off x="6506308" y="1380875"/>
            <a:ext cx="2076809" cy="1633691"/>
          </a:xfrm>
          <a:prstGeom prst="rect">
            <a:avLst/>
          </a:prstGeom>
          <a:solidFill>
            <a:schemeClr val="bg2">
              <a:lumMod val="10000"/>
              <a:lumOff val="90000"/>
            </a:schemeClr>
          </a:solidFill>
          <a:ln>
            <a:noFill/>
          </a:ln>
        </p:spPr>
        <p:txBody>
          <a:bodyPr spcFirstLastPara="1" wrap="square" lIns="95250" tIns="47625" rIns="95250" bIns="0" anchor="t" anchorCtr="0">
            <a:noAutofit/>
          </a:bodyPr>
          <a:lstStyle/>
          <a:p>
            <a:pPr marL="0" marR="0" lvl="0" indent="0" algn="l" rtl="0">
              <a:lnSpc>
                <a:spcPct val="150000"/>
              </a:lnSpc>
              <a:spcBef>
                <a:spcPts val="0"/>
              </a:spcBef>
              <a:spcAft>
                <a:spcPts val="0"/>
              </a:spcAft>
              <a:buNone/>
            </a:pPr>
            <a:r>
              <a:rPr lang="en-GB" sz="1200" b="1" i="0" u="none" strike="noStrike" cap="none" dirty="0">
                <a:solidFill>
                  <a:schemeClr val="accent2"/>
                </a:solidFill>
                <a:latin typeface="+mn-lt"/>
                <a:ea typeface="Arial"/>
                <a:cs typeface="Arial"/>
                <a:sym typeface="Arial"/>
              </a:rPr>
              <a:t>Expect less Students</a:t>
            </a:r>
            <a:endParaRPr sz="1200" dirty="0">
              <a:latin typeface="+mn-lt"/>
            </a:endParaRPr>
          </a:p>
          <a:p>
            <a:pPr marL="171450" lvl="0" indent="-171450">
              <a:lnSpc>
                <a:spcPct val="150000"/>
              </a:lnSpc>
              <a:buSzPts val="800"/>
              <a:buFont typeface="Courier New" panose="02070309020205020404" pitchFamily="49" charset="0"/>
              <a:buChar char="o"/>
            </a:pPr>
            <a:r>
              <a:rPr lang="en-GB" sz="1200" b="0" i="0" u="none" strike="noStrike" cap="none" dirty="0">
                <a:solidFill>
                  <a:schemeClr val="accent2"/>
                </a:solidFill>
                <a:latin typeface="+mn-lt"/>
                <a:ea typeface="Arial"/>
                <a:cs typeface="Arial"/>
                <a:sym typeface="Arial"/>
              </a:rPr>
              <a:t>Households have moved  (</a:t>
            </a:r>
            <a:r>
              <a:rPr lang="en-US" sz="1200" b="0" i="0" u="none" strike="noStrike" cap="none" dirty="0">
                <a:solidFill>
                  <a:schemeClr val="accent2"/>
                </a:solidFill>
                <a:latin typeface="+mn-lt"/>
                <a:ea typeface="Arial"/>
                <a:cs typeface="Arial"/>
                <a:sym typeface="Arial"/>
              </a:rPr>
              <a:t>72%)</a:t>
            </a:r>
            <a:endParaRPr lang="en-US" sz="1200" dirty="0">
              <a:latin typeface="+mn-lt"/>
            </a:endParaRPr>
          </a:p>
          <a:p>
            <a:pPr marL="171450" marR="0" lvl="0" indent="-171450" algn="l" rtl="0">
              <a:lnSpc>
                <a:spcPct val="150000"/>
              </a:lnSpc>
              <a:spcBef>
                <a:spcPts val="0"/>
              </a:spcBef>
              <a:spcAft>
                <a:spcPts val="0"/>
              </a:spcAft>
              <a:buClr>
                <a:srgbClr val="000000"/>
              </a:buClr>
              <a:buSzPts val="800"/>
              <a:buFont typeface="Courier New" panose="02070309020205020404" pitchFamily="49" charset="0"/>
              <a:buChar char="o"/>
            </a:pPr>
            <a:r>
              <a:rPr lang="en-US" sz="1200" dirty="0">
                <a:solidFill>
                  <a:schemeClr val="accent2"/>
                </a:solidFill>
                <a:latin typeface="+mn-lt"/>
              </a:rPr>
              <a:t>P</a:t>
            </a:r>
            <a:r>
              <a:rPr lang="en-US" sz="1200" b="0" i="0" u="none" strike="noStrike" cap="none" dirty="0">
                <a:solidFill>
                  <a:schemeClr val="accent2"/>
                </a:solidFill>
                <a:latin typeface="+mn-lt"/>
                <a:ea typeface="Arial"/>
                <a:cs typeface="Arial"/>
                <a:sym typeface="Arial"/>
              </a:rPr>
              <a:t>arents unable to pay school fees (40%)</a:t>
            </a:r>
            <a:endParaRPr lang="en-US" sz="1200" dirty="0">
              <a:latin typeface="+mn-lt"/>
            </a:endParaRPr>
          </a:p>
        </p:txBody>
      </p:sp>
      <p:sp>
        <p:nvSpPr>
          <p:cNvPr id="1115" name="Google Shape;1115;p31"/>
          <p:cNvSpPr/>
          <p:nvPr/>
        </p:nvSpPr>
        <p:spPr>
          <a:xfrm>
            <a:off x="3405908" y="3717099"/>
            <a:ext cx="4788804" cy="955020"/>
          </a:xfrm>
          <a:prstGeom prst="rect">
            <a:avLst/>
          </a:prstGeom>
          <a:solidFill>
            <a:schemeClr val="bg2">
              <a:lumMod val="10000"/>
              <a:lumOff val="90000"/>
            </a:schemeClr>
          </a:solidFill>
          <a:ln>
            <a:noFill/>
          </a:ln>
        </p:spPr>
        <p:txBody>
          <a:bodyPr spcFirstLastPara="1" wrap="square" lIns="95250" tIns="47625" rIns="95250" bIns="0" anchor="t" anchorCtr="0">
            <a:noAutofit/>
          </a:bodyPr>
          <a:lstStyle/>
          <a:p>
            <a:pPr marL="0" marR="0" lvl="0" indent="0" algn="l" rtl="0">
              <a:lnSpc>
                <a:spcPct val="150000"/>
              </a:lnSpc>
              <a:spcBef>
                <a:spcPts val="0"/>
              </a:spcBef>
              <a:spcAft>
                <a:spcPts val="0"/>
              </a:spcAft>
              <a:buNone/>
            </a:pPr>
            <a:r>
              <a:rPr lang="en-GB" sz="1200" b="1" i="0" u="none" strike="noStrike" cap="none" dirty="0">
                <a:solidFill>
                  <a:schemeClr val="accent2"/>
                </a:solidFill>
                <a:latin typeface="+mn-lt"/>
                <a:ea typeface="Arial"/>
                <a:cs typeface="Arial"/>
                <a:sym typeface="Arial"/>
              </a:rPr>
              <a:t>Expect more students </a:t>
            </a:r>
            <a:endParaRPr lang="en-GB" sz="1200" b="1" dirty="0">
              <a:solidFill>
                <a:schemeClr val="accent2"/>
              </a:solidFill>
              <a:latin typeface="+mn-lt"/>
            </a:endParaRPr>
          </a:p>
          <a:p>
            <a:pPr marL="171450" marR="0" lvl="0" indent="-171450" algn="l" rtl="0">
              <a:lnSpc>
                <a:spcPct val="150000"/>
              </a:lnSpc>
              <a:spcBef>
                <a:spcPts val="0"/>
              </a:spcBef>
              <a:spcAft>
                <a:spcPts val="0"/>
              </a:spcAft>
              <a:buFont typeface="Courier New" panose="02070309020205020404" pitchFamily="49" charset="0"/>
              <a:buChar char="o"/>
            </a:pPr>
            <a:r>
              <a:rPr lang="en-GB" sz="1200" b="0" i="0" u="none" strike="noStrike" cap="none" dirty="0">
                <a:solidFill>
                  <a:schemeClr val="accent2"/>
                </a:solidFill>
                <a:latin typeface="+mn-lt"/>
                <a:ea typeface="Arial"/>
                <a:cs typeface="Arial"/>
                <a:sym typeface="Arial"/>
              </a:rPr>
              <a:t>Other schools which may close (70%)</a:t>
            </a:r>
            <a:endParaRPr sz="1200" dirty="0">
              <a:latin typeface="+mn-lt"/>
            </a:endParaRPr>
          </a:p>
          <a:p>
            <a:pPr marL="171450" marR="0" lvl="0" indent="-171450" algn="l" rtl="0">
              <a:lnSpc>
                <a:spcPct val="150000"/>
              </a:lnSpc>
              <a:spcBef>
                <a:spcPts val="0"/>
              </a:spcBef>
              <a:spcAft>
                <a:spcPts val="0"/>
              </a:spcAft>
              <a:buClr>
                <a:srgbClr val="000000"/>
              </a:buClr>
              <a:buSzPts val="800"/>
              <a:buFont typeface="Courier New" panose="02070309020205020404" pitchFamily="49" charset="0"/>
              <a:buChar char="o"/>
            </a:pPr>
            <a:r>
              <a:rPr lang="en-GB" sz="1200" dirty="0">
                <a:solidFill>
                  <a:schemeClr val="accent2"/>
                </a:solidFill>
                <a:latin typeface="+mn-lt"/>
              </a:rPr>
              <a:t>M</a:t>
            </a:r>
            <a:r>
              <a:rPr lang="en-GB" sz="1200" b="0" i="0" u="none" strike="noStrike" cap="none" dirty="0">
                <a:solidFill>
                  <a:schemeClr val="accent2"/>
                </a:solidFill>
                <a:latin typeface="+mn-lt"/>
                <a:ea typeface="Arial"/>
                <a:cs typeface="Arial"/>
                <a:sym typeface="Arial"/>
              </a:rPr>
              <a:t>ovement of people into the school catchment area (13%) </a:t>
            </a:r>
            <a:endParaRPr sz="1200" dirty="0">
              <a:latin typeface="+mn-lt"/>
            </a:endParaRPr>
          </a:p>
        </p:txBody>
      </p:sp>
      <p:sp>
        <p:nvSpPr>
          <p:cNvPr id="14" name="Google Shape;1093;p30">
            <a:extLst>
              <a:ext uri="{FF2B5EF4-FFF2-40B4-BE49-F238E27FC236}">
                <a16:creationId xmlns:a16="http://schemas.microsoft.com/office/drawing/2014/main" xmlns="" id="{F3482123-C702-4714-A675-16E4323D3BA4}"/>
              </a:ext>
            </a:extLst>
          </p:cNvPr>
          <p:cNvSpPr/>
          <p:nvPr/>
        </p:nvSpPr>
        <p:spPr>
          <a:xfrm>
            <a:off x="560883" y="1565520"/>
            <a:ext cx="2248365" cy="1888430"/>
          </a:xfrm>
          <a:custGeom>
            <a:avLst/>
            <a:gdLst/>
            <a:ahLst/>
            <a:cxnLst/>
            <a:rect l="l" t="t" r="r" b="b"/>
            <a:pathLst>
              <a:path w="41446" h="34811" extrusionOk="0">
                <a:moveTo>
                  <a:pt x="18660" y="1"/>
                </a:moveTo>
                <a:cubicBezTo>
                  <a:pt x="17955" y="1"/>
                  <a:pt x="17296" y="39"/>
                  <a:pt x="16677" y="90"/>
                </a:cubicBezTo>
                <a:cubicBezTo>
                  <a:pt x="12442" y="443"/>
                  <a:pt x="8357" y="1771"/>
                  <a:pt x="5032" y="4638"/>
                </a:cubicBezTo>
                <a:cubicBezTo>
                  <a:pt x="2049" y="7210"/>
                  <a:pt x="1" y="11125"/>
                  <a:pt x="491" y="15033"/>
                </a:cubicBezTo>
                <a:cubicBezTo>
                  <a:pt x="964" y="18806"/>
                  <a:pt x="4267" y="22243"/>
                  <a:pt x="8032" y="22243"/>
                </a:cubicBezTo>
                <a:cubicBezTo>
                  <a:pt x="8166" y="22243"/>
                  <a:pt x="8301" y="22238"/>
                  <a:pt x="8437" y="22229"/>
                </a:cubicBezTo>
                <a:cubicBezTo>
                  <a:pt x="10584" y="22088"/>
                  <a:pt x="12747" y="20925"/>
                  <a:pt x="14804" y="20925"/>
                </a:cubicBezTo>
                <a:cubicBezTo>
                  <a:pt x="15383" y="20925"/>
                  <a:pt x="15953" y="21017"/>
                  <a:pt x="16513" y="21250"/>
                </a:cubicBezTo>
                <a:cubicBezTo>
                  <a:pt x="19186" y="22365"/>
                  <a:pt x="19685" y="25827"/>
                  <a:pt x="20891" y="28458"/>
                </a:cubicBezTo>
                <a:cubicBezTo>
                  <a:pt x="22614" y="32213"/>
                  <a:pt x="26630" y="34811"/>
                  <a:pt x="30745" y="34811"/>
                </a:cubicBezTo>
                <a:cubicBezTo>
                  <a:pt x="30997" y="34811"/>
                  <a:pt x="31250" y="34801"/>
                  <a:pt x="31502" y="34781"/>
                </a:cubicBezTo>
                <a:cubicBezTo>
                  <a:pt x="35872" y="34436"/>
                  <a:pt x="39857" y="31006"/>
                  <a:pt x="40722" y="26709"/>
                </a:cubicBezTo>
                <a:cubicBezTo>
                  <a:pt x="41372" y="23478"/>
                  <a:pt x="41446" y="18974"/>
                  <a:pt x="40528" y="15807"/>
                </a:cubicBezTo>
                <a:cubicBezTo>
                  <a:pt x="39241" y="11363"/>
                  <a:pt x="36773" y="7276"/>
                  <a:pt x="31102" y="4297"/>
                </a:cubicBezTo>
                <a:lnTo>
                  <a:pt x="31101" y="4296"/>
                </a:lnTo>
                <a:cubicBezTo>
                  <a:pt x="25767" y="739"/>
                  <a:pt x="21771" y="1"/>
                  <a:pt x="1866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098;p30">
            <a:extLst>
              <a:ext uri="{FF2B5EF4-FFF2-40B4-BE49-F238E27FC236}">
                <a16:creationId xmlns:a16="http://schemas.microsoft.com/office/drawing/2014/main" xmlns="" id="{7492545B-D575-48EE-B8D2-DCDB00924B25}"/>
              </a:ext>
            </a:extLst>
          </p:cNvPr>
          <p:cNvSpPr txBox="1"/>
          <p:nvPr/>
        </p:nvSpPr>
        <p:spPr>
          <a:xfrm>
            <a:off x="834850" y="1751095"/>
            <a:ext cx="3405909" cy="89266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3000"/>
              <a:buFont typeface="Righteous"/>
              <a:buNone/>
            </a:pPr>
            <a:r>
              <a:rPr lang="en-GB" sz="4000" b="1" i="0" u="none" strike="noStrike" cap="none" dirty="0">
                <a:solidFill>
                  <a:schemeClr val="accent2"/>
                </a:solidFill>
                <a:latin typeface="+mj-lt"/>
                <a:ea typeface="Righteous"/>
                <a:cs typeface="Righteous"/>
                <a:sym typeface="Righteous"/>
              </a:rPr>
              <a:t>21 </a:t>
            </a:r>
          </a:p>
          <a:p>
            <a:pPr marL="0" marR="0" lvl="0" indent="0" algn="l" rtl="0">
              <a:lnSpc>
                <a:spcPct val="100000"/>
              </a:lnSpc>
              <a:spcBef>
                <a:spcPts val="0"/>
              </a:spcBef>
              <a:spcAft>
                <a:spcPts val="0"/>
              </a:spcAft>
              <a:buClr>
                <a:schemeClr val="dk2"/>
              </a:buClr>
              <a:buSzPts val="3000"/>
              <a:buFont typeface="Righteous"/>
              <a:buNone/>
            </a:pPr>
            <a:r>
              <a:rPr lang="en-GB" sz="2400" b="1" i="0" u="none" strike="noStrike" cap="none" dirty="0">
                <a:solidFill>
                  <a:schemeClr val="accent2"/>
                </a:solidFill>
                <a:latin typeface="+mj-lt"/>
                <a:ea typeface="Righteous"/>
                <a:cs typeface="Righteous"/>
                <a:sym typeface="Righteous"/>
              </a:rPr>
              <a:t>Schools (2%)</a:t>
            </a:r>
            <a:endParaRPr sz="2400" b="1" dirty="0">
              <a:latin typeface="+mj-lt"/>
            </a:endParaRPr>
          </a:p>
        </p:txBody>
      </p:sp>
      <p:sp>
        <p:nvSpPr>
          <p:cNvPr id="13" name="Google Shape;1099;p30">
            <a:extLst>
              <a:ext uri="{FF2B5EF4-FFF2-40B4-BE49-F238E27FC236}">
                <a16:creationId xmlns:a16="http://schemas.microsoft.com/office/drawing/2014/main" xmlns="" id="{1C1AF2F4-6162-48CD-B861-AD96C0FB739E}"/>
              </a:ext>
            </a:extLst>
          </p:cNvPr>
          <p:cNvSpPr txBox="1"/>
          <p:nvPr/>
        </p:nvSpPr>
        <p:spPr>
          <a:xfrm>
            <a:off x="230680" y="2942448"/>
            <a:ext cx="3006812" cy="160039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Font typeface="Courier New" panose="02070309020205020404" pitchFamily="49" charset="0"/>
              <a:buChar char="o"/>
            </a:pPr>
            <a:r>
              <a:rPr lang="en-GB" dirty="0">
                <a:solidFill>
                  <a:schemeClr val="accent2"/>
                </a:solidFill>
                <a:latin typeface="+mn-lt"/>
                <a:ea typeface="Abel"/>
                <a:cs typeface="Abel"/>
                <a:sym typeface="Abel"/>
              </a:rPr>
              <a:t>I</a:t>
            </a:r>
            <a:r>
              <a:rPr lang="en-GB" b="0" i="0" u="none" strike="noStrike" cap="none" dirty="0">
                <a:solidFill>
                  <a:schemeClr val="accent2"/>
                </a:solidFill>
                <a:latin typeface="+mn-lt"/>
                <a:ea typeface="Abel"/>
                <a:cs typeface="Abel"/>
                <a:sym typeface="Abel"/>
              </a:rPr>
              <a:t>ndicate they will not reopen mainly due to lack of funds to pay salaries and rent.</a:t>
            </a:r>
            <a:endParaRPr lang="en-GB" dirty="0">
              <a:solidFill>
                <a:schemeClr val="accent2"/>
              </a:solidFill>
              <a:latin typeface="+mn-lt"/>
              <a:sym typeface="Abel"/>
            </a:endParaRPr>
          </a:p>
          <a:p>
            <a:pPr marL="285750" marR="0" lvl="0" indent="-285750" algn="l" rtl="0">
              <a:lnSpc>
                <a:spcPct val="100000"/>
              </a:lnSpc>
              <a:spcBef>
                <a:spcPts val="0"/>
              </a:spcBef>
              <a:spcAft>
                <a:spcPts val="0"/>
              </a:spcAft>
              <a:buFont typeface="Courier New" panose="02070309020205020404" pitchFamily="49" charset="0"/>
              <a:buChar char="o"/>
            </a:pPr>
            <a:r>
              <a:rPr lang="en-GB" dirty="0">
                <a:solidFill>
                  <a:schemeClr val="accent2"/>
                </a:solidFill>
                <a:latin typeface="+mn-lt"/>
                <a:sym typeface="Abel"/>
              </a:rPr>
              <a:t>Qualitatively these schools already had challenges with </a:t>
            </a:r>
            <a:r>
              <a:rPr lang="en-GB" b="1" dirty="0">
                <a:solidFill>
                  <a:schemeClr val="accent2"/>
                </a:solidFill>
                <a:latin typeface="+mn-lt"/>
                <a:sym typeface="Abel"/>
              </a:rPr>
              <a:t>school fee payments and high teacher attrition.</a:t>
            </a:r>
            <a:endParaRPr b="1" dirty="0">
              <a:solidFill>
                <a:schemeClr val="accent2"/>
              </a:solidFill>
              <a:latin typeface="+mn-lt"/>
            </a:endParaRPr>
          </a:p>
        </p:txBody>
      </p:sp>
      <p:sp>
        <p:nvSpPr>
          <p:cNvPr id="15" name="Title 1">
            <a:extLst>
              <a:ext uri="{FF2B5EF4-FFF2-40B4-BE49-F238E27FC236}">
                <a16:creationId xmlns:a16="http://schemas.microsoft.com/office/drawing/2014/main" xmlns="" id="{9518E18E-2B8F-4DDC-A7EE-F6E44B148E72}"/>
              </a:ext>
            </a:extLst>
          </p:cNvPr>
          <p:cNvSpPr>
            <a:spLocks noGrp="1"/>
          </p:cNvSpPr>
          <p:nvPr>
            <p:ph type="title"/>
          </p:nvPr>
        </p:nvSpPr>
        <p:spPr>
          <a:xfrm>
            <a:off x="191990" y="365713"/>
            <a:ext cx="8052600" cy="1002629"/>
          </a:xfrm>
        </p:spPr>
        <p:txBody>
          <a:bodyPr/>
          <a:lstStyle/>
          <a:p>
            <a:r>
              <a:rPr lang="en-GB" sz="1800" b="1" dirty="0">
                <a:latin typeface="+mj-lt"/>
                <a:cs typeface="Aharoni" panose="02010803020104030203" pitchFamily="2" charset="-79"/>
              </a:rPr>
              <a:t>Only 2% of the schools were unlikely  to reopen. Of schools that will reopen, 6 in every 10 schools will have less students than they had when they closed </a:t>
            </a:r>
            <a:endParaRPr lang="x-none" sz="1800" b="1" dirty="0">
              <a:latin typeface="+mj-lt"/>
              <a:cs typeface="Aharoni" panose="02010803020104030203" pitchFamily="2" charset="-79"/>
            </a:endParaRPr>
          </a:p>
        </p:txBody>
      </p:sp>
    </p:spTree>
    <p:extLst>
      <p:ext uri="{BB962C8B-B14F-4D97-AF65-F5344CB8AC3E}">
        <p14:creationId xmlns:p14="http://schemas.microsoft.com/office/powerpoint/2010/main" val="125914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7D48BE43-0E0D-4442-B443-1D1D5F710ECE}"/>
              </a:ext>
            </a:extLst>
          </p:cNvPr>
          <p:cNvSpPr txBox="1">
            <a:spLocks/>
          </p:cNvSpPr>
          <p:nvPr/>
        </p:nvSpPr>
        <p:spPr>
          <a:xfrm>
            <a:off x="320101" y="339644"/>
            <a:ext cx="8503796" cy="392223"/>
          </a:xfrm>
          <a:prstGeom prst="rect">
            <a:avLst/>
          </a:prstGeom>
        </p:spPr>
        <p:txBody>
          <a:bodyPr vert="horz" lIns="68547" tIns="34273" rIns="68547" bIns="34273"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42595">
              <a:lnSpc>
                <a:spcPct val="100000"/>
              </a:lnSpc>
              <a:spcBef>
                <a:spcPts val="0"/>
              </a:spcBef>
              <a:spcAft>
                <a:spcPts val="450"/>
              </a:spcAft>
              <a:buClrTx/>
              <a:buSzPts val="3000"/>
              <a:defRPr/>
            </a:pPr>
            <a:r>
              <a:rPr lang="en-US" sz="1800" b="1" dirty="0">
                <a:solidFill>
                  <a:schemeClr val="accent2"/>
                </a:solidFill>
                <a:latin typeface="Century Gothic" panose="020B0502020202020204" pitchFamily="34" charset="0"/>
                <a:cs typeface="Arial"/>
                <a:sym typeface="Righteous"/>
              </a:rPr>
              <a:t>Background </a:t>
            </a:r>
          </a:p>
        </p:txBody>
      </p:sp>
      <p:sp>
        <p:nvSpPr>
          <p:cNvPr id="17" name="TextBox 16">
            <a:extLst>
              <a:ext uri="{FF2B5EF4-FFF2-40B4-BE49-F238E27FC236}">
                <a16:creationId xmlns:a16="http://schemas.microsoft.com/office/drawing/2014/main" xmlns="" id="{11975C8E-BFCB-4A42-88CE-CBE711F16325}"/>
              </a:ext>
            </a:extLst>
          </p:cNvPr>
          <p:cNvSpPr txBox="1"/>
          <p:nvPr/>
        </p:nvSpPr>
        <p:spPr>
          <a:xfrm>
            <a:off x="320101" y="2292494"/>
            <a:ext cx="2779702" cy="369332"/>
          </a:xfrm>
          <a:prstGeom prst="rect">
            <a:avLst/>
          </a:prstGeom>
          <a:noFill/>
        </p:spPr>
        <p:txBody>
          <a:bodyPr wrap="square" rtlCol="0">
            <a:spAutoFit/>
          </a:bodyPr>
          <a:lstStyle/>
          <a:p>
            <a:r>
              <a:rPr lang="en-US" sz="1800" b="1" dirty="0">
                <a:solidFill>
                  <a:schemeClr val="accent2"/>
                </a:solidFill>
                <a:latin typeface="Century Gothic" panose="020B0502020202020204" pitchFamily="34" charset="0"/>
              </a:rPr>
              <a:t>Key questions</a:t>
            </a:r>
          </a:p>
        </p:txBody>
      </p:sp>
      <p:sp>
        <p:nvSpPr>
          <p:cNvPr id="20" name="TextBox 19">
            <a:extLst>
              <a:ext uri="{FF2B5EF4-FFF2-40B4-BE49-F238E27FC236}">
                <a16:creationId xmlns:a16="http://schemas.microsoft.com/office/drawing/2014/main" xmlns="" id="{1160D012-23E4-4A13-90C3-68CF350AFAE6}"/>
              </a:ext>
            </a:extLst>
          </p:cNvPr>
          <p:cNvSpPr txBox="1"/>
          <p:nvPr/>
        </p:nvSpPr>
        <p:spPr>
          <a:xfrm>
            <a:off x="320102" y="880270"/>
            <a:ext cx="3973484" cy="1053109"/>
          </a:xfrm>
          <a:prstGeom prst="rect">
            <a:avLst/>
          </a:prstGeom>
          <a:noFill/>
        </p:spPr>
        <p:txBody>
          <a:bodyPr wrap="square">
            <a:spAutoFit/>
          </a:bodyPr>
          <a:lstStyle/>
          <a:p>
            <a:pPr marL="0" indent="0">
              <a:lnSpc>
                <a:spcPct val="114000"/>
              </a:lnSpc>
              <a:buNone/>
            </a:pPr>
            <a:r>
              <a:rPr lang="en-US" b="1" dirty="0">
                <a:solidFill>
                  <a:schemeClr val="tx1"/>
                </a:solidFill>
                <a:latin typeface="Century Gothic" panose="020B0502020202020204" pitchFamily="34" charset="0"/>
              </a:rPr>
              <a:t>To understand the impact of COVID-19 on low-cost private primary schools in Kenya and to explore financing options for their recovery.</a:t>
            </a:r>
          </a:p>
        </p:txBody>
      </p:sp>
      <p:pic>
        <p:nvPicPr>
          <p:cNvPr id="22" name="Picture 2" descr="Informal schools in Nairobi's Mathare slum are centers for child protection  - UrbanAfrica.Net">
            <a:extLst>
              <a:ext uri="{FF2B5EF4-FFF2-40B4-BE49-F238E27FC236}">
                <a16:creationId xmlns:a16="http://schemas.microsoft.com/office/drawing/2014/main" xmlns="" id="{88A08E9C-6FE8-49E7-90AA-81657F45A6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179"/>
          <a:stretch/>
        </p:blipFill>
        <p:spPr bwMode="auto">
          <a:xfrm>
            <a:off x="4597093" y="731867"/>
            <a:ext cx="4546907" cy="44116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30F581B3-316B-4435-96A1-6988C5AA82A1}"/>
              </a:ext>
            </a:extLst>
          </p:cNvPr>
          <p:cNvSpPr txBox="1"/>
          <p:nvPr/>
        </p:nvSpPr>
        <p:spPr>
          <a:xfrm>
            <a:off x="598517" y="2904819"/>
            <a:ext cx="3973484" cy="1569660"/>
          </a:xfrm>
          <a:prstGeom prst="rect">
            <a:avLst/>
          </a:prstGeom>
          <a:noFill/>
        </p:spPr>
        <p:txBody>
          <a:bodyPr wrap="square">
            <a:spAutoFit/>
          </a:bodyPr>
          <a:lstStyle/>
          <a:p>
            <a:r>
              <a:rPr lang="en-US" sz="1200" dirty="0">
                <a:latin typeface="Century Gothic" panose="020B0502020202020204" pitchFamily="34" charset="0"/>
              </a:rPr>
              <a:t>What is the </a:t>
            </a:r>
            <a:r>
              <a:rPr lang="en-US" sz="1200" b="1" dirty="0">
                <a:latin typeface="Century Gothic" panose="020B0502020202020204" pitchFamily="34" charset="0"/>
              </a:rPr>
              <a:t>extent of COVID-19 impact on low cost private primary </a:t>
            </a:r>
            <a:r>
              <a:rPr lang="en-US" sz="1200" dirty="0">
                <a:latin typeface="Century Gothic" panose="020B0502020202020204" pitchFamily="34" charset="0"/>
              </a:rPr>
              <a:t>schools?</a:t>
            </a:r>
          </a:p>
          <a:p>
            <a:endParaRPr lang="en-US" sz="1200" dirty="0">
              <a:latin typeface="Century Gothic" panose="020B0502020202020204" pitchFamily="34" charset="0"/>
            </a:endParaRPr>
          </a:p>
          <a:p>
            <a:r>
              <a:rPr lang="en-US" sz="1200" dirty="0">
                <a:latin typeface="Century Gothic" panose="020B0502020202020204" pitchFamily="34" charset="0"/>
              </a:rPr>
              <a:t>Will </a:t>
            </a:r>
            <a:r>
              <a:rPr lang="en-US" sz="1200" b="1" dirty="0">
                <a:latin typeface="Century Gothic" panose="020B0502020202020204" pitchFamily="34" charset="0"/>
              </a:rPr>
              <a:t>low-income households afford school </a:t>
            </a:r>
            <a:r>
              <a:rPr lang="en-US" sz="1200" dirty="0">
                <a:latin typeface="Century Gothic" panose="020B0502020202020204" pitchFamily="34" charset="0"/>
              </a:rPr>
              <a:t>education for their children?</a:t>
            </a:r>
          </a:p>
          <a:p>
            <a:endParaRPr lang="en-US" sz="1200" dirty="0">
              <a:latin typeface="Century Gothic" panose="020B0502020202020204" pitchFamily="34" charset="0"/>
            </a:endParaRPr>
          </a:p>
          <a:p>
            <a:r>
              <a:rPr lang="en-US" sz="1200" dirty="0">
                <a:latin typeface="Century Gothic" panose="020B0502020202020204" pitchFamily="34" charset="0"/>
              </a:rPr>
              <a:t>What are </a:t>
            </a:r>
            <a:r>
              <a:rPr lang="en-US" sz="1200" b="1" dirty="0">
                <a:latin typeface="Century Gothic" panose="020B0502020202020204" pitchFamily="34" charset="0"/>
              </a:rPr>
              <a:t>the financing options </a:t>
            </a:r>
            <a:r>
              <a:rPr lang="en-US" sz="1200" dirty="0">
                <a:latin typeface="Century Gothic" panose="020B0502020202020204" pitchFamily="34" charset="0"/>
              </a:rPr>
              <a:t>to enable low income households pay for school education?</a:t>
            </a:r>
          </a:p>
        </p:txBody>
      </p:sp>
      <p:pic>
        <p:nvPicPr>
          <p:cNvPr id="5" name="Picture 4">
            <a:extLst>
              <a:ext uri="{FF2B5EF4-FFF2-40B4-BE49-F238E27FC236}">
                <a16:creationId xmlns:a16="http://schemas.microsoft.com/office/drawing/2014/main" xmlns="" id="{030C388E-65F0-4806-B8E4-ADAB18D9B2BD}"/>
              </a:ext>
            </a:extLst>
          </p:cNvPr>
          <p:cNvPicPr>
            <a:picLocks noChangeAspect="1"/>
          </p:cNvPicPr>
          <p:nvPr/>
        </p:nvPicPr>
        <p:blipFill>
          <a:blip r:embed="rId3"/>
          <a:stretch>
            <a:fillRect/>
          </a:stretch>
        </p:blipFill>
        <p:spPr>
          <a:xfrm>
            <a:off x="273017" y="3034651"/>
            <a:ext cx="319069" cy="324432"/>
          </a:xfrm>
          <a:prstGeom prst="rect">
            <a:avLst/>
          </a:prstGeom>
        </p:spPr>
      </p:pic>
      <p:pic>
        <p:nvPicPr>
          <p:cNvPr id="11" name="Picture 10">
            <a:extLst>
              <a:ext uri="{FF2B5EF4-FFF2-40B4-BE49-F238E27FC236}">
                <a16:creationId xmlns:a16="http://schemas.microsoft.com/office/drawing/2014/main" xmlns="" id="{A39EBEE4-9FE6-B140-AFDF-02C386A5B519}"/>
              </a:ext>
            </a:extLst>
          </p:cNvPr>
          <p:cNvPicPr>
            <a:picLocks noChangeAspect="1"/>
          </p:cNvPicPr>
          <p:nvPr/>
        </p:nvPicPr>
        <p:blipFill>
          <a:blip r:embed="rId3"/>
          <a:stretch>
            <a:fillRect/>
          </a:stretch>
        </p:blipFill>
        <p:spPr>
          <a:xfrm>
            <a:off x="254356" y="3603819"/>
            <a:ext cx="319069" cy="324432"/>
          </a:xfrm>
          <a:prstGeom prst="rect">
            <a:avLst/>
          </a:prstGeom>
        </p:spPr>
      </p:pic>
      <p:pic>
        <p:nvPicPr>
          <p:cNvPr id="13" name="Picture 12">
            <a:extLst>
              <a:ext uri="{FF2B5EF4-FFF2-40B4-BE49-F238E27FC236}">
                <a16:creationId xmlns:a16="http://schemas.microsoft.com/office/drawing/2014/main" xmlns="" id="{93993E12-B2DD-DA4C-A448-98481D19637B}"/>
              </a:ext>
            </a:extLst>
          </p:cNvPr>
          <p:cNvPicPr>
            <a:picLocks noChangeAspect="1"/>
          </p:cNvPicPr>
          <p:nvPr/>
        </p:nvPicPr>
        <p:blipFill>
          <a:blip r:embed="rId3"/>
          <a:stretch>
            <a:fillRect/>
          </a:stretch>
        </p:blipFill>
        <p:spPr>
          <a:xfrm>
            <a:off x="254356" y="4238301"/>
            <a:ext cx="319069" cy="324432"/>
          </a:xfrm>
          <a:prstGeom prst="rect">
            <a:avLst/>
          </a:prstGeom>
        </p:spPr>
      </p:pic>
    </p:spTree>
    <p:extLst>
      <p:ext uri="{BB962C8B-B14F-4D97-AF65-F5344CB8AC3E}">
        <p14:creationId xmlns:p14="http://schemas.microsoft.com/office/powerpoint/2010/main" val="2584109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46"/>
          <p:cNvSpPr txBox="1">
            <a:spLocks noGrp="1"/>
          </p:cNvSpPr>
          <p:nvPr>
            <p:ph type="title"/>
          </p:nvPr>
        </p:nvSpPr>
        <p:spPr>
          <a:xfrm>
            <a:off x="592298" y="1475121"/>
            <a:ext cx="2850989" cy="206863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accent1"/>
              </a:buClr>
              <a:buSzPts val="1800"/>
              <a:buNone/>
            </a:pPr>
            <a:r>
              <a:rPr lang="en-GB" sz="1500" b="1" dirty="0">
                <a:solidFill>
                  <a:schemeClr val="accent6"/>
                </a:solidFill>
                <a:latin typeface="+mn-lt"/>
              </a:rPr>
              <a:t>9 out of 10 teachers have already resumed/likely to resume teaching in the same school.  A contributing factor is that 6 in 10 of the teachers indicate its unlikely/uncertain to get a job in a different school.</a:t>
            </a:r>
            <a:endParaRPr sz="1500" b="1" dirty="0">
              <a:solidFill>
                <a:schemeClr val="accent6"/>
              </a:solidFill>
              <a:latin typeface="+mn-lt"/>
            </a:endParaRPr>
          </a:p>
        </p:txBody>
      </p:sp>
      <p:grpSp>
        <p:nvGrpSpPr>
          <p:cNvPr id="1677" name="Google Shape;1677;p46"/>
          <p:cNvGrpSpPr/>
          <p:nvPr/>
        </p:nvGrpSpPr>
        <p:grpSpPr>
          <a:xfrm>
            <a:off x="6569131" y="1018495"/>
            <a:ext cx="2261842" cy="3695038"/>
            <a:chOff x="104775" y="1009650"/>
            <a:chExt cx="2727892" cy="7502208"/>
          </a:xfrm>
        </p:grpSpPr>
        <p:pic>
          <p:nvPicPr>
            <p:cNvPr id="1678" name="Google Shape;1678;p46"/>
            <p:cNvPicPr preferRelativeResize="0"/>
            <p:nvPr/>
          </p:nvPicPr>
          <p:blipFill rotWithShape="1">
            <a:blip r:embed="rId3">
              <a:alphaModFix/>
            </a:blip>
            <a:srcRect/>
            <a:stretch/>
          </p:blipFill>
          <p:spPr>
            <a:xfrm>
              <a:off x="104775" y="1009650"/>
              <a:ext cx="641963" cy="7106377"/>
            </a:xfrm>
            <a:prstGeom prst="rect">
              <a:avLst/>
            </a:prstGeom>
            <a:noFill/>
            <a:ln>
              <a:noFill/>
            </a:ln>
          </p:spPr>
        </p:pic>
        <p:sp>
          <p:nvSpPr>
            <p:cNvPr id="1679" name="Google Shape;1679;p46"/>
            <p:cNvSpPr/>
            <p:nvPr/>
          </p:nvSpPr>
          <p:spPr>
            <a:xfrm>
              <a:off x="831465" y="1871946"/>
              <a:ext cx="1885950" cy="933450"/>
            </a:xfrm>
            <a:prstGeom prst="rect">
              <a:avLst/>
            </a:prstGeom>
            <a:noFill/>
            <a:ln>
              <a:noFill/>
            </a:ln>
          </p:spPr>
          <p:txBody>
            <a:bodyPr spcFirstLastPara="1" wrap="square" lIns="47625" tIns="47625" rIns="47625" bIns="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accent4"/>
                  </a:solidFill>
                  <a:latin typeface="Montserrat"/>
                  <a:ea typeface="Montserrat"/>
                  <a:cs typeface="Montserrat"/>
                  <a:sym typeface="Montserrat"/>
                </a:rPr>
                <a:t>61%</a:t>
              </a:r>
              <a:endParaRPr/>
            </a:p>
          </p:txBody>
        </p:sp>
        <p:sp>
          <p:nvSpPr>
            <p:cNvPr id="1680" name="Google Shape;1680;p46"/>
            <p:cNvSpPr/>
            <p:nvPr/>
          </p:nvSpPr>
          <p:spPr>
            <a:xfrm>
              <a:off x="831465" y="2636660"/>
              <a:ext cx="1390650" cy="447675"/>
            </a:xfrm>
            <a:prstGeom prst="rect">
              <a:avLst/>
            </a:prstGeom>
            <a:noFill/>
            <a:ln>
              <a:noFill/>
            </a:ln>
          </p:spPr>
          <p:txBody>
            <a:bodyPr spcFirstLastPara="1" wrap="square" lIns="47625" tIns="47625" rIns="47625" bIns="0" anchor="t" anchorCtr="0">
              <a:noAutofit/>
            </a:bodyPr>
            <a:lstStyle/>
            <a:p>
              <a:pPr marL="0" marR="0" lvl="0" indent="0" algn="l" rtl="0">
                <a:lnSpc>
                  <a:spcPct val="125000"/>
                </a:lnSpc>
                <a:spcBef>
                  <a:spcPts val="0"/>
                </a:spcBef>
                <a:spcAft>
                  <a:spcPts val="0"/>
                </a:spcAft>
                <a:buNone/>
              </a:pPr>
              <a:r>
                <a:rPr lang="en-GB" sz="900" b="0" i="0" u="none" strike="noStrike" cap="none">
                  <a:solidFill>
                    <a:srgbClr val="000000"/>
                  </a:solidFill>
                  <a:latin typeface="Roboto"/>
                  <a:ea typeface="Roboto"/>
                  <a:cs typeface="Roboto"/>
                  <a:sym typeface="Roboto"/>
                </a:rPr>
                <a:t>Likely</a:t>
              </a:r>
              <a:endParaRPr/>
            </a:p>
          </p:txBody>
        </p:sp>
        <p:sp>
          <p:nvSpPr>
            <p:cNvPr id="1681" name="Google Shape;1681;p46"/>
            <p:cNvSpPr/>
            <p:nvPr/>
          </p:nvSpPr>
          <p:spPr>
            <a:xfrm>
              <a:off x="831465" y="5404429"/>
              <a:ext cx="1885950" cy="933450"/>
            </a:xfrm>
            <a:prstGeom prst="rect">
              <a:avLst/>
            </a:prstGeom>
            <a:noFill/>
            <a:ln>
              <a:noFill/>
            </a:ln>
          </p:spPr>
          <p:txBody>
            <a:bodyPr spcFirstLastPara="1" wrap="square" lIns="47625" tIns="47625" rIns="47625" bIns="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accent4"/>
                  </a:solidFill>
                  <a:latin typeface="Montserrat"/>
                  <a:ea typeface="Montserrat"/>
                  <a:cs typeface="Montserrat"/>
                  <a:sym typeface="Montserrat"/>
                </a:rPr>
                <a:t>28%</a:t>
              </a:r>
              <a:endParaRPr/>
            </a:p>
          </p:txBody>
        </p:sp>
        <p:sp>
          <p:nvSpPr>
            <p:cNvPr id="1682" name="Google Shape;1682;p46"/>
            <p:cNvSpPr/>
            <p:nvPr/>
          </p:nvSpPr>
          <p:spPr>
            <a:xfrm>
              <a:off x="831465" y="6066124"/>
              <a:ext cx="2001202" cy="619125"/>
            </a:xfrm>
            <a:prstGeom prst="rect">
              <a:avLst/>
            </a:prstGeom>
            <a:noFill/>
            <a:ln>
              <a:noFill/>
            </a:ln>
          </p:spPr>
          <p:txBody>
            <a:bodyPr spcFirstLastPara="1" wrap="square" lIns="47625" tIns="47625" rIns="47625" bIns="0" anchor="t" anchorCtr="0">
              <a:noAutofit/>
            </a:bodyPr>
            <a:lstStyle/>
            <a:p>
              <a:pPr marL="0" marR="0" lvl="0" indent="0" algn="l" rtl="0">
                <a:lnSpc>
                  <a:spcPct val="125000"/>
                </a:lnSpc>
                <a:spcBef>
                  <a:spcPts val="0"/>
                </a:spcBef>
                <a:spcAft>
                  <a:spcPts val="0"/>
                </a:spcAft>
                <a:buNone/>
              </a:pPr>
              <a:r>
                <a:rPr lang="en-GB" sz="900" b="0" i="0" u="none" strike="noStrike" cap="none">
                  <a:solidFill>
                    <a:srgbClr val="121212"/>
                  </a:solidFill>
                  <a:latin typeface="Roboto"/>
                  <a:ea typeface="Roboto"/>
                  <a:cs typeface="Roboto"/>
                  <a:sym typeface="Roboto"/>
                </a:rPr>
                <a:t>Have already Resumed</a:t>
              </a:r>
              <a:endParaRPr/>
            </a:p>
          </p:txBody>
        </p:sp>
        <p:sp>
          <p:nvSpPr>
            <p:cNvPr id="1683" name="Google Shape;1683;p46"/>
            <p:cNvSpPr/>
            <p:nvPr/>
          </p:nvSpPr>
          <p:spPr>
            <a:xfrm>
              <a:off x="831465" y="6964189"/>
              <a:ext cx="1885950" cy="933450"/>
            </a:xfrm>
            <a:prstGeom prst="rect">
              <a:avLst/>
            </a:prstGeom>
            <a:noFill/>
            <a:ln>
              <a:noFill/>
            </a:ln>
          </p:spPr>
          <p:txBody>
            <a:bodyPr spcFirstLastPara="1" wrap="square" lIns="47625" tIns="47625" rIns="47625" bIns="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accent4"/>
                  </a:solidFill>
                  <a:latin typeface="Montserrat"/>
                  <a:ea typeface="Montserrat"/>
                  <a:cs typeface="Montserrat"/>
                  <a:sym typeface="Montserrat"/>
                </a:rPr>
                <a:t>11%</a:t>
              </a:r>
              <a:endParaRPr/>
            </a:p>
          </p:txBody>
        </p:sp>
        <p:sp>
          <p:nvSpPr>
            <p:cNvPr id="1684" name="Google Shape;1684;p46"/>
            <p:cNvSpPr/>
            <p:nvPr/>
          </p:nvSpPr>
          <p:spPr>
            <a:xfrm>
              <a:off x="831465" y="7720195"/>
              <a:ext cx="2001202" cy="791663"/>
            </a:xfrm>
            <a:prstGeom prst="rect">
              <a:avLst/>
            </a:prstGeom>
            <a:noFill/>
            <a:ln>
              <a:noFill/>
            </a:ln>
          </p:spPr>
          <p:txBody>
            <a:bodyPr spcFirstLastPara="1" wrap="square" lIns="47625" tIns="47625" rIns="47625" bIns="0" anchor="t" anchorCtr="0">
              <a:noAutofit/>
            </a:bodyPr>
            <a:lstStyle/>
            <a:p>
              <a:pPr marL="0" marR="0" lvl="0" indent="0" algn="l" rtl="0">
                <a:lnSpc>
                  <a:spcPct val="125000"/>
                </a:lnSpc>
                <a:spcBef>
                  <a:spcPts val="0"/>
                </a:spcBef>
                <a:spcAft>
                  <a:spcPts val="0"/>
                </a:spcAft>
                <a:buNone/>
              </a:pPr>
              <a:r>
                <a:rPr lang="en-GB" sz="900" b="0" i="0" u="none" strike="noStrike" cap="none">
                  <a:solidFill>
                    <a:srgbClr val="121212"/>
                  </a:solidFill>
                  <a:latin typeface="Roboto"/>
                  <a:ea typeface="Roboto"/>
                  <a:cs typeface="Roboto"/>
                  <a:sym typeface="Roboto"/>
                </a:rPr>
                <a:t>Unlikely / Unsure</a:t>
              </a:r>
              <a:endParaRPr/>
            </a:p>
          </p:txBody>
        </p:sp>
      </p:grpSp>
      <p:pic>
        <p:nvPicPr>
          <p:cNvPr id="1689" name="Google Shape;1689;p46"/>
          <p:cNvPicPr preferRelativeResize="0"/>
          <p:nvPr/>
        </p:nvPicPr>
        <p:blipFill rotWithShape="1">
          <a:blip r:embed="rId4">
            <a:alphaModFix/>
          </a:blip>
          <a:srcRect/>
          <a:stretch/>
        </p:blipFill>
        <p:spPr>
          <a:xfrm>
            <a:off x="591059" y="3811619"/>
            <a:ext cx="938333" cy="938333"/>
          </a:xfrm>
          <a:prstGeom prst="rect">
            <a:avLst/>
          </a:prstGeom>
          <a:noFill/>
          <a:ln>
            <a:noFill/>
          </a:ln>
        </p:spPr>
      </p:pic>
      <p:sp>
        <p:nvSpPr>
          <p:cNvPr id="1690" name="Google Shape;1690;p46"/>
          <p:cNvSpPr/>
          <p:nvPr/>
        </p:nvSpPr>
        <p:spPr>
          <a:xfrm>
            <a:off x="1639018" y="3899961"/>
            <a:ext cx="1599859" cy="618612"/>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None/>
            </a:pPr>
            <a:r>
              <a:rPr lang="en-GB" sz="1000" b="0" i="0" u="none" strike="noStrike" cap="none" dirty="0">
                <a:solidFill>
                  <a:schemeClr val="accent4"/>
                </a:solidFill>
                <a:latin typeface="+mn-lt"/>
                <a:ea typeface="Abel"/>
                <a:cs typeface="Abel"/>
                <a:sym typeface="Abel"/>
              </a:rPr>
              <a:t>Are not likely / unsure to get a teaching position in a different school?</a:t>
            </a:r>
            <a:endParaRPr sz="1000" dirty="0">
              <a:latin typeface="+mn-lt"/>
            </a:endParaRPr>
          </a:p>
        </p:txBody>
      </p:sp>
      <p:pic>
        <p:nvPicPr>
          <p:cNvPr id="1691" name="Google Shape;1691;p46"/>
          <p:cNvPicPr preferRelativeResize="0"/>
          <p:nvPr/>
        </p:nvPicPr>
        <p:blipFill rotWithShape="1">
          <a:blip r:embed="rId5">
            <a:alphaModFix/>
          </a:blip>
          <a:srcRect/>
          <a:stretch/>
        </p:blipFill>
        <p:spPr>
          <a:xfrm>
            <a:off x="3230983" y="3848100"/>
            <a:ext cx="938333" cy="938333"/>
          </a:xfrm>
          <a:prstGeom prst="rect">
            <a:avLst/>
          </a:prstGeom>
          <a:noFill/>
          <a:ln>
            <a:noFill/>
          </a:ln>
        </p:spPr>
      </p:pic>
      <p:sp>
        <p:nvSpPr>
          <p:cNvPr id="1692" name="Google Shape;1692;p46"/>
          <p:cNvSpPr/>
          <p:nvPr/>
        </p:nvSpPr>
        <p:spPr>
          <a:xfrm>
            <a:off x="4239568" y="3899961"/>
            <a:ext cx="1671665" cy="653489"/>
          </a:xfrm>
          <a:prstGeom prst="rect">
            <a:avLst/>
          </a:prstGeom>
          <a:noFill/>
          <a:ln>
            <a:noFill/>
          </a:ln>
        </p:spPr>
        <p:txBody>
          <a:bodyPr spcFirstLastPara="1" wrap="square" lIns="95250" tIns="47625" rIns="95250" bIns="0" anchor="t" anchorCtr="0">
            <a:noAutofit/>
          </a:bodyPr>
          <a:lstStyle/>
          <a:p>
            <a:pPr marL="0" marR="0" lvl="0" indent="0" algn="l" rtl="0">
              <a:lnSpc>
                <a:spcPct val="125000"/>
              </a:lnSpc>
              <a:spcBef>
                <a:spcPts val="0"/>
              </a:spcBef>
              <a:spcAft>
                <a:spcPts val="0"/>
              </a:spcAft>
              <a:buNone/>
            </a:pPr>
            <a:r>
              <a:rPr lang="en-GB" sz="1000" b="0" i="0" u="none" strike="noStrike" cap="none" dirty="0">
                <a:solidFill>
                  <a:schemeClr val="accent4"/>
                </a:solidFill>
                <a:latin typeface="+mn-lt"/>
                <a:ea typeface="Abel"/>
                <a:cs typeface="Abel"/>
                <a:sym typeface="Abel"/>
              </a:rPr>
              <a:t>Are likely to continue pursuing a career as a teacher?</a:t>
            </a:r>
            <a:endParaRPr sz="1000" b="0" i="0" u="none" strike="noStrike" cap="none" dirty="0">
              <a:solidFill>
                <a:schemeClr val="accent4"/>
              </a:solidFill>
              <a:latin typeface="+mn-lt"/>
              <a:ea typeface="Abel"/>
              <a:cs typeface="Abel"/>
              <a:sym typeface="Abel"/>
            </a:endParaRPr>
          </a:p>
        </p:txBody>
      </p:sp>
      <p:sp>
        <p:nvSpPr>
          <p:cNvPr id="1695" name="Google Shape;1695;p46"/>
          <p:cNvSpPr txBox="1"/>
          <p:nvPr/>
        </p:nvSpPr>
        <p:spPr>
          <a:xfrm>
            <a:off x="346493" y="375973"/>
            <a:ext cx="7946515" cy="646290"/>
          </a:xfrm>
          <a:prstGeom prst="rect">
            <a:avLst/>
          </a:prstGeom>
          <a:noFill/>
          <a:ln>
            <a:noFill/>
          </a:ln>
        </p:spPr>
        <p:txBody>
          <a:bodyPr spcFirstLastPara="1" wrap="square" lIns="91425" tIns="45700" rIns="91425" bIns="45700" anchor="t" anchorCtr="0">
            <a:spAutoFit/>
          </a:bodyPr>
          <a:lstStyle/>
          <a:p>
            <a:pPr marL="0" lvl="0" indent="0">
              <a:buClr>
                <a:schemeClr val="dk2"/>
              </a:buClr>
              <a:buSzPts val="3000"/>
              <a:buFont typeface="Arial"/>
              <a:buNone/>
            </a:pPr>
            <a:r>
              <a:rPr lang="en-GB" sz="1800" b="1" kern="1200" dirty="0">
                <a:solidFill>
                  <a:schemeClr val="accent2"/>
                </a:solidFill>
                <a:latin typeface="+mj-lt"/>
                <a:ea typeface="+mj-ea"/>
                <a:sym typeface="Righteous"/>
              </a:rPr>
              <a:t>Getting teachers back is not a big challenge for this sector: there are limited options in terms of livelihoods for teachers</a:t>
            </a:r>
            <a:endParaRPr sz="1800" b="1" kern="1200" dirty="0">
              <a:solidFill>
                <a:schemeClr val="accent2"/>
              </a:solidFill>
              <a:latin typeface="+mj-lt"/>
              <a:ea typeface="+mj-ea"/>
              <a:sym typeface="Righteous"/>
            </a:endParaRPr>
          </a:p>
        </p:txBody>
      </p:sp>
      <p:sp>
        <p:nvSpPr>
          <p:cNvPr id="16" name="TextBox 15">
            <a:extLst>
              <a:ext uri="{FF2B5EF4-FFF2-40B4-BE49-F238E27FC236}">
                <a16:creationId xmlns:a16="http://schemas.microsoft.com/office/drawing/2014/main" xmlns="" id="{6B7FADF2-785F-4C73-B3A3-E296F62B917C}"/>
              </a:ext>
            </a:extLst>
          </p:cNvPr>
          <p:cNvSpPr txBox="1"/>
          <p:nvPr/>
        </p:nvSpPr>
        <p:spPr>
          <a:xfrm>
            <a:off x="-88738" y="4893539"/>
            <a:ext cx="1362075" cy="230832"/>
          </a:xfrm>
          <a:prstGeom prst="rect">
            <a:avLst/>
          </a:prstGeom>
          <a:noFill/>
          <a:ln>
            <a:noFill/>
          </a:ln>
        </p:spPr>
        <p:txBody>
          <a:bodyPr wrap="square" rtlCol="0">
            <a:spAutoFit/>
          </a:bodyPr>
          <a:lstStyle/>
          <a:p>
            <a:pPr algn="r"/>
            <a:r>
              <a:rPr lang="en-US" sz="900" i="1" dirty="0"/>
              <a:t>Teachers N=302 </a:t>
            </a:r>
            <a:endParaRPr lang="x-none" sz="900" i="1" dirty="0"/>
          </a:p>
        </p:txBody>
      </p:sp>
      <p:pic>
        <p:nvPicPr>
          <p:cNvPr id="2" name="Picture 1">
            <a:extLst>
              <a:ext uri="{FF2B5EF4-FFF2-40B4-BE49-F238E27FC236}">
                <a16:creationId xmlns:a16="http://schemas.microsoft.com/office/drawing/2014/main" xmlns="" id="{2E72B80C-8BB6-7943-9FD4-A6D54777D5D1}"/>
              </a:ext>
            </a:extLst>
          </p:cNvPr>
          <p:cNvPicPr>
            <a:picLocks noChangeAspect="1"/>
          </p:cNvPicPr>
          <p:nvPr/>
        </p:nvPicPr>
        <p:blipFill>
          <a:blip r:embed="rId6"/>
          <a:stretch>
            <a:fillRect/>
          </a:stretch>
        </p:blipFill>
        <p:spPr>
          <a:xfrm>
            <a:off x="3516930" y="1124330"/>
            <a:ext cx="2601082" cy="25852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59"/>
          <p:cNvSpPr txBox="1"/>
          <p:nvPr/>
        </p:nvSpPr>
        <p:spPr>
          <a:xfrm>
            <a:off x="251460" y="512146"/>
            <a:ext cx="8641079" cy="62124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000"/>
              <a:buFont typeface="Righteous"/>
              <a:buNone/>
            </a:pPr>
            <a:r>
              <a:rPr lang="en-GB" sz="1800" b="1" kern="1200" dirty="0">
                <a:solidFill>
                  <a:schemeClr val="accent2"/>
                </a:solidFill>
                <a:latin typeface="+mj-lt"/>
                <a:ea typeface="+mj-ea"/>
                <a:sym typeface="Righteous"/>
              </a:rPr>
              <a:t>Another factor driving resilience is that  the majority (85%) of parents certain they will send their children back to the same schools</a:t>
            </a:r>
          </a:p>
        </p:txBody>
      </p:sp>
      <p:sp>
        <p:nvSpPr>
          <p:cNvPr id="1898" name="Google Shape;1898;p59"/>
          <p:cNvSpPr txBox="1"/>
          <p:nvPr/>
        </p:nvSpPr>
        <p:spPr>
          <a:xfrm>
            <a:off x="3600317" y="3393680"/>
            <a:ext cx="5053233" cy="1475364"/>
          </a:xfrm>
          <a:prstGeom prst="rect">
            <a:avLst/>
          </a:prstGeom>
          <a:solidFill>
            <a:srgbClr val="DBF2F9"/>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b="1" i="0" u="none" strike="noStrike" cap="none" dirty="0">
                <a:solidFill>
                  <a:srgbClr val="000000"/>
                </a:solidFill>
                <a:latin typeface="+mn-lt"/>
                <a:ea typeface="Abel"/>
                <a:cs typeface="Abel"/>
                <a:sym typeface="Abel"/>
              </a:rPr>
              <a:t>Schools are considered a safe haven for learners relative to their home environment  </a:t>
            </a:r>
            <a:r>
              <a:rPr lang="en-GB" b="0" i="1" u="none" strike="noStrike" cap="none" dirty="0">
                <a:solidFill>
                  <a:srgbClr val="000000"/>
                </a:solidFill>
                <a:latin typeface="+mn-lt"/>
                <a:ea typeface="Abel"/>
                <a:cs typeface="Abel"/>
                <a:sym typeface="Abel"/>
              </a:rPr>
              <a:t>“.. this area is risky and its good if a girl stays at school so I had to go and talk to the teacher to let her stay at school if she comes home and I am not there it is risky because I will be exposing her.”(parent)</a:t>
            </a:r>
            <a:endParaRPr b="0" i="1" u="none" strike="noStrike" cap="none" dirty="0">
              <a:solidFill>
                <a:srgbClr val="000000"/>
              </a:solidFill>
              <a:latin typeface="+mn-lt"/>
              <a:ea typeface="Abel"/>
              <a:cs typeface="Abel"/>
              <a:sym typeface="Abel"/>
            </a:endParaRPr>
          </a:p>
        </p:txBody>
      </p:sp>
      <p:sp>
        <p:nvSpPr>
          <p:cNvPr id="1900" name="Google Shape;1900;p59"/>
          <p:cNvSpPr/>
          <p:nvPr/>
        </p:nvSpPr>
        <p:spPr>
          <a:xfrm>
            <a:off x="1383618" y="1672820"/>
            <a:ext cx="1815183" cy="1444743"/>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None/>
            </a:pPr>
            <a:r>
              <a:rPr lang="en-GB" sz="1000" b="0" i="0" u="none" strike="noStrike" cap="none" dirty="0">
                <a:solidFill>
                  <a:schemeClr val="accent2"/>
                </a:solidFill>
                <a:latin typeface="+mn-lt"/>
                <a:ea typeface="Righteous"/>
                <a:cs typeface="Righteous"/>
                <a:sym typeface="Righteous"/>
              </a:rPr>
              <a:t>How likely is it that all your children in school X go back to the same school when it opens </a:t>
            </a:r>
            <a:endParaRPr sz="1000" b="0" i="0" u="none" strike="noStrike" cap="none" dirty="0">
              <a:solidFill>
                <a:schemeClr val="accent2"/>
              </a:solidFill>
              <a:latin typeface="+mn-lt"/>
              <a:ea typeface="Righteous"/>
              <a:cs typeface="Righteous"/>
              <a:sym typeface="Righteous"/>
            </a:endParaRPr>
          </a:p>
          <a:p>
            <a:pPr marL="0" marR="0" lvl="0" indent="0" algn="l" rtl="0">
              <a:lnSpc>
                <a:spcPct val="100000"/>
              </a:lnSpc>
              <a:spcBef>
                <a:spcPts val="0"/>
              </a:spcBef>
              <a:spcAft>
                <a:spcPts val="0"/>
              </a:spcAft>
              <a:buNone/>
            </a:pPr>
            <a:endParaRPr sz="1000" b="0" i="0" u="none" strike="noStrike" cap="none" dirty="0">
              <a:solidFill>
                <a:schemeClr val="accent2"/>
              </a:solidFill>
              <a:latin typeface="+mn-lt"/>
              <a:ea typeface="Righteous"/>
              <a:cs typeface="Righteous"/>
              <a:sym typeface="Righteous"/>
            </a:endParaRPr>
          </a:p>
          <a:p>
            <a:r>
              <a:rPr lang="en-GB" sz="1500" b="1" i="0" u="none" strike="noStrike" cap="none" dirty="0">
                <a:solidFill>
                  <a:schemeClr val="accent2"/>
                </a:solidFill>
                <a:latin typeface="+mn-lt"/>
                <a:ea typeface="Arial"/>
                <a:cs typeface="Arial"/>
                <a:sym typeface="Arial"/>
              </a:rPr>
              <a:t>85% </a:t>
            </a:r>
            <a:r>
              <a:rPr lang="en-GB" sz="1500" dirty="0">
                <a:solidFill>
                  <a:schemeClr val="accent2"/>
                </a:solidFill>
                <a:latin typeface="+mn-lt"/>
                <a:sym typeface="Righteous"/>
              </a:rPr>
              <a:t> likely/very </a:t>
            </a:r>
            <a:r>
              <a:rPr lang="en-GB" sz="1500" b="0" i="0" u="none" strike="noStrike" cap="none" dirty="0">
                <a:solidFill>
                  <a:schemeClr val="accent2"/>
                </a:solidFill>
                <a:latin typeface="+mn-lt"/>
                <a:ea typeface="Righteous"/>
                <a:cs typeface="Righteous"/>
                <a:sym typeface="Righteous"/>
              </a:rPr>
              <a:t> </a:t>
            </a:r>
            <a:r>
              <a:rPr lang="en-GB" sz="1000" b="0" i="0" u="none" strike="noStrike" cap="none" dirty="0">
                <a:solidFill>
                  <a:schemeClr val="accent2"/>
                </a:solidFill>
                <a:latin typeface="+mn-lt"/>
                <a:ea typeface="Righteous"/>
                <a:cs typeface="Righteous"/>
                <a:sym typeface="Righteous"/>
              </a:rPr>
              <a:t>Have already resumed"</a:t>
            </a:r>
            <a:endParaRPr dirty="0">
              <a:latin typeface="+mn-lt"/>
            </a:endParaRPr>
          </a:p>
          <a:p>
            <a:pPr marL="0" marR="0" lvl="0" indent="0" algn="l" rtl="0">
              <a:lnSpc>
                <a:spcPct val="100000"/>
              </a:lnSpc>
              <a:spcBef>
                <a:spcPts val="0"/>
              </a:spcBef>
              <a:spcAft>
                <a:spcPts val="0"/>
              </a:spcAft>
              <a:buNone/>
            </a:pPr>
            <a:endParaRPr sz="1000" b="0" i="0" u="none" strike="noStrike" cap="none" dirty="0">
              <a:solidFill>
                <a:schemeClr val="accent2"/>
              </a:solidFill>
              <a:latin typeface="+mn-lt"/>
              <a:ea typeface="Righteous"/>
              <a:cs typeface="Righteous"/>
              <a:sym typeface="Righteous"/>
            </a:endParaRPr>
          </a:p>
        </p:txBody>
      </p:sp>
      <p:sp>
        <p:nvSpPr>
          <p:cNvPr id="1903" name="Google Shape;1903;p59"/>
          <p:cNvSpPr txBox="1"/>
          <p:nvPr/>
        </p:nvSpPr>
        <p:spPr>
          <a:xfrm>
            <a:off x="513221" y="4097973"/>
            <a:ext cx="54711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dirty="0">
                <a:solidFill>
                  <a:schemeClr val="accent2"/>
                </a:solidFill>
                <a:latin typeface="Arial"/>
                <a:ea typeface="Arial"/>
                <a:cs typeface="Arial"/>
                <a:sym typeface="Arial"/>
              </a:rPr>
              <a:t>85%</a:t>
            </a:r>
            <a:endParaRPr dirty="0"/>
          </a:p>
        </p:txBody>
      </p:sp>
      <p:sp>
        <p:nvSpPr>
          <p:cNvPr id="1904" name="Google Shape;1904;p59"/>
          <p:cNvSpPr/>
          <p:nvPr/>
        </p:nvSpPr>
        <p:spPr>
          <a:xfrm>
            <a:off x="1383619" y="3235726"/>
            <a:ext cx="1815183" cy="1158704"/>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None/>
            </a:pPr>
            <a:r>
              <a:rPr lang="en-GB" sz="1500" b="1" i="0" u="none" strike="noStrike" cap="none" dirty="0">
                <a:solidFill>
                  <a:schemeClr val="accent2"/>
                </a:solidFill>
                <a:latin typeface="+mn-lt"/>
                <a:ea typeface="Arial"/>
                <a:cs typeface="Arial"/>
                <a:sym typeface="Arial"/>
              </a:rPr>
              <a:t>15% </a:t>
            </a:r>
            <a:r>
              <a:rPr lang="en-GB" sz="1500" dirty="0">
                <a:solidFill>
                  <a:schemeClr val="accent2"/>
                </a:solidFill>
                <a:latin typeface="+mn-lt"/>
                <a:sym typeface="Righteous"/>
              </a:rPr>
              <a:t>unlikely/very </a:t>
            </a:r>
            <a:r>
              <a:rPr lang="en-US" sz="1000" dirty="0">
                <a:solidFill>
                  <a:schemeClr val="accent2"/>
                </a:solidFill>
                <a:latin typeface="+mn-lt"/>
                <a:sym typeface="Abel"/>
              </a:rPr>
              <a:t>unlikely have school fees concerns or unsure of the school status in terms of reopening </a:t>
            </a:r>
            <a:endParaRPr sz="1000" dirty="0">
              <a:solidFill>
                <a:schemeClr val="accent2"/>
              </a:solidFill>
              <a:latin typeface="+mn-lt"/>
            </a:endParaRPr>
          </a:p>
        </p:txBody>
      </p:sp>
      <p:sp>
        <p:nvSpPr>
          <p:cNvPr id="1911" name="Google Shape;1911;p59"/>
          <p:cNvSpPr/>
          <p:nvPr/>
        </p:nvSpPr>
        <p:spPr>
          <a:xfrm>
            <a:off x="3617386" y="1325632"/>
            <a:ext cx="5053233" cy="1919118"/>
          </a:xfrm>
          <a:prstGeom prst="rect">
            <a:avLst/>
          </a:prstGeom>
          <a:solidFill>
            <a:srgbClr val="F2F2F2"/>
          </a:solid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None/>
            </a:pPr>
            <a:r>
              <a:rPr lang="en-GB" b="1" i="0" u="sng" strike="noStrike" cap="none" dirty="0">
                <a:solidFill>
                  <a:srgbClr val="121212"/>
                </a:solidFill>
                <a:latin typeface="+mn-lt"/>
                <a:ea typeface="Abel"/>
                <a:cs typeface="Abel"/>
                <a:sym typeface="Abel"/>
              </a:rPr>
              <a:t>Greatest Challenge for parents (n=324)</a:t>
            </a:r>
          </a:p>
          <a:p>
            <a:pPr marL="0" marR="0" lvl="0" indent="0" algn="l" rtl="0">
              <a:lnSpc>
                <a:spcPct val="100000"/>
              </a:lnSpc>
              <a:spcBef>
                <a:spcPts val="0"/>
              </a:spcBef>
              <a:spcAft>
                <a:spcPts val="0"/>
              </a:spcAft>
              <a:buNone/>
            </a:pPr>
            <a:endParaRPr dirty="0">
              <a:latin typeface="+mn-lt"/>
            </a:endParaRPr>
          </a:p>
          <a:p>
            <a:pPr marL="171450" marR="0" lvl="0" indent="-171450" algn="l" rtl="0">
              <a:lnSpc>
                <a:spcPct val="100000"/>
              </a:lnSpc>
              <a:spcBef>
                <a:spcPts val="0"/>
              </a:spcBef>
              <a:spcAft>
                <a:spcPts val="0"/>
              </a:spcAft>
              <a:buClr>
                <a:srgbClr val="121212"/>
              </a:buClr>
              <a:buSzPts val="900"/>
              <a:buFont typeface="Arial"/>
              <a:buChar char="•"/>
            </a:pPr>
            <a:r>
              <a:rPr lang="en-GB" b="0" i="0" u="none" strike="noStrike" cap="none" dirty="0">
                <a:solidFill>
                  <a:srgbClr val="121212"/>
                </a:solidFill>
                <a:latin typeface="+mn-lt"/>
                <a:ea typeface="Abel"/>
                <a:cs typeface="Abel"/>
                <a:sym typeface="Abel"/>
              </a:rPr>
              <a:t>Paying school fees			(48%)</a:t>
            </a:r>
            <a:endParaRPr dirty="0">
              <a:latin typeface="+mn-lt"/>
            </a:endParaRPr>
          </a:p>
          <a:p>
            <a:pPr marL="171450" marR="0" lvl="0" indent="-171450" algn="l" rtl="0">
              <a:lnSpc>
                <a:spcPct val="100000"/>
              </a:lnSpc>
              <a:spcBef>
                <a:spcPts val="0"/>
              </a:spcBef>
              <a:spcAft>
                <a:spcPts val="0"/>
              </a:spcAft>
              <a:buClr>
                <a:srgbClr val="121212"/>
              </a:buClr>
              <a:buSzPts val="900"/>
              <a:buFont typeface="Arial"/>
              <a:buChar char="•"/>
            </a:pPr>
            <a:r>
              <a:rPr lang="en-GB" b="0" i="0" u="none" strike="noStrike" cap="none" dirty="0">
                <a:solidFill>
                  <a:srgbClr val="121212"/>
                </a:solidFill>
                <a:latin typeface="+mn-lt"/>
                <a:ea typeface="Abel"/>
                <a:cs typeface="Abel"/>
                <a:sym typeface="Abel"/>
              </a:rPr>
              <a:t>Health safety of the children		(32%)</a:t>
            </a:r>
            <a:endParaRPr dirty="0">
              <a:latin typeface="+mn-lt"/>
            </a:endParaRPr>
          </a:p>
          <a:p>
            <a:pPr marL="171450" marR="0" lvl="0" indent="-171450" algn="l" rtl="0">
              <a:lnSpc>
                <a:spcPct val="100000"/>
              </a:lnSpc>
              <a:spcBef>
                <a:spcPts val="0"/>
              </a:spcBef>
              <a:spcAft>
                <a:spcPts val="0"/>
              </a:spcAft>
              <a:buClr>
                <a:srgbClr val="121212"/>
              </a:buClr>
              <a:buSzPts val="900"/>
              <a:buFont typeface="Arial"/>
              <a:buChar char="•"/>
            </a:pPr>
            <a:r>
              <a:rPr lang="en-GB" b="0" i="0" u="none" strike="noStrike" cap="none" dirty="0">
                <a:solidFill>
                  <a:srgbClr val="121212"/>
                </a:solidFill>
                <a:latin typeface="+mn-lt"/>
                <a:ea typeface="Abel"/>
                <a:cs typeface="Abel"/>
                <a:sym typeface="Abel"/>
              </a:rPr>
              <a:t>Buying uniform &amp; stationery		(8%)</a:t>
            </a:r>
          </a:p>
          <a:p>
            <a:pPr marL="171450" marR="0" lvl="0" indent="-171450" algn="l" rtl="0">
              <a:lnSpc>
                <a:spcPct val="100000"/>
              </a:lnSpc>
              <a:spcBef>
                <a:spcPts val="0"/>
              </a:spcBef>
              <a:spcAft>
                <a:spcPts val="0"/>
              </a:spcAft>
              <a:buClr>
                <a:srgbClr val="121212"/>
              </a:buClr>
              <a:buSzPts val="900"/>
              <a:buFont typeface="Arial"/>
              <a:buChar char="•"/>
            </a:pPr>
            <a:r>
              <a:rPr lang="en-GB" dirty="0">
                <a:solidFill>
                  <a:srgbClr val="121212"/>
                </a:solidFill>
                <a:latin typeface="+mn-lt"/>
                <a:ea typeface="Abel"/>
                <a:cs typeface="Abel"/>
                <a:sym typeface="Abel"/>
              </a:rPr>
              <a:t>Teacher/quality of teaching	 	(3%)</a:t>
            </a:r>
          </a:p>
          <a:p>
            <a:pPr marL="171450" marR="0" lvl="0" indent="-171450" algn="l" rtl="0">
              <a:lnSpc>
                <a:spcPct val="100000"/>
              </a:lnSpc>
              <a:spcBef>
                <a:spcPts val="0"/>
              </a:spcBef>
              <a:spcAft>
                <a:spcPts val="0"/>
              </a:spcAft>
              <a:buClr>
                <a:srgbClr val="121212"/>
              </a:buClr>
              <a:buSzPts val="900"/>
              <a:buFont typeface="Arial"/>
              <a:buChar char="•"/>
            </a:pPr>
            <a:r>
              <a:rPr lang="en-GB" b="0" i="0" u="none" strike="noStrike" cap="none" dirty="0">
                <a:solidFill>
                  <a:srgbClr val="121212"/>
                </a:solidFill>
                <a:latin typeface="+mn-lt"/>
                <a:ea typeface="Abel"/>
                <a:cs typeface="Abel"/>
                <a:sym typeface="Abel"/>
              </a:rPr>
              <a:t>Other			 	(3%)</a:t>
            </a:r>
          </a:p>
          <a:p>
            <a:pPr marL="171450" marR="0" lvl="0" indent="-171450" algn="l" rtl="0">
              <a:lnSpc>
                <a:spcPct val="100000"/>
              </a:lnSpc>
              <a:spcBef>
                <a:spcPts val="0"/>
              </a:spcBef>
              <a:spcAft>
                <a:spcPts val="0"/>
              </a:spcAft>
              <a:buClr>
                <a:srgbClr val="121212"/>
              </a:buClr>
              <a:buSzPts val="900"/>
              <a:buFont typeface="Arial"/>
              <a:buChar char="•"/>
            </a:pPr>
            <a:r>
              <a:rPr lang="en-GB" dirty="0">
                <a:solidFill>
                  <a:srgbClr val="121212"/>
                </a:solidFill>
                <a:latin typeface="+mn-lt"/>
                <a:sym typeface="Abel"/>
              </a:rPr>
              <a:t>None			 	(6%)</a:t>
            </a:r>
            <a:endParaRPr dirty="0">
              <a:latin typeface="+mn-lt"/>
            </a:endParaRPr>
          </a:p>
        </p:txBody>
      </p:sp>
      <p:sp>
        <p:nvSpPr>
          <p:cNvPr id="1912" name="Google Shape;1912;p59"/>
          <p:cNvSpPr txBox="1"/>
          <p:nvPr/>
        </p:nvSpPr>
        <p:spPr>
          <a:xfrm>
            <a:off x="0" y="4894206"/>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a:solidFill>
                  <a:schemeClr val="tx1"/>
                </a:solidFill>
                <a:latin typeface="Arial"/>
                <a:ea typeface="Arial"/>
                <a:cs typeface="Arial"/>
                <a:sym typeface="Arial"/>
              </a:rPr>
              <a:t>Parents  N=324 </a:t>
            </a:r>
            <a:endParaRPr>
              <a:solidFill>
                <a:schemeClr val="tx1"/>
              </a:solidFill>
            </a:endParaRPr>
          </a:p>
        </p:txBody>
      </p:sp>
      <p:pic>
        <p:nvPicPr>
          <p:cNvPr id="3" name="Picture 2">
            <a:extLst>
              <a:ext uri="{FF2B5EF4-FFF2-40B4-BE49-F238E27FC236}">
                <a16:creationId xmlns:a16="http://schemas.microsoft.com/office/drawing/2014/main" xmlns="" id="{E9964E05-EEDA-4986-BA02-2EF033431C0B}"/>
              </a:ext>
            </a:extLst>
          </p:cNvPr>
          <p:cNvPicPr>
            <a:picLocks noChangeAspect="1"/>
          </p:cNvPicPr>
          <p:nvPr/>
        </p:nvPicPr>
        <p:blipFill>
          <a:blip r:embed="rId3"/>
          <a:stretch>
            <a:fillRect/>
          </a:stretch>
        </p:blipFill>
        <p:spPr>
          <a:xfrm>
            <a:off x="26090" y="1508561"/>
            <a:ext cx="1374871" cy="26228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40"/>
          <p:cNvSpPr txBox="1">
            <a:spLocks noGrp="1"/>
          </p:cNvSpPr>
          <p:nvPr>
            <p:ph type="title"/>
          </p:nvPr>
        </p:nvSpPr>
        <p:spPr>
          <a:xfrm>
            <a:off x="346325" y="327081"/>
            <a:ext cx="8451349"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GB" sz="1800" b="1" kern="1200" dirty="0">
                <a:solidFill>
                  <a:schemeClr val="accent2"/>
                </a:solidFill>
                <a:latin typeface="+mj-lt"/>
                <a:ea typeface="+mj-ea"/>
                <a:cs typeface="Arial"/>
                <a:sym typeface="Arial"/>
              </a:rPr>
              <a:t>More than half of the schools (57%) will require financial assistance. 47% of all schools would like the government to help</a:t>
            </a:r>
            <a:endParaRPr sz="1800" b="1" kern="1200" dirty="0">
              <a:solidFill>
                <a:schemeClr val="accent2"/>
              </a:solidFill>
              <a:latin typeface="+mj-lt"/>
              <a:ea typeface="+mj-ea"/>
              <a:cs typeface="Arial"/>
              <a:sym typeface="Arial"/>
            </a:endParaRPr>
          </a:p>
        </p:txBody>
      </p:sp>
      <p:sp>
        <p:nvSpPr>
          <p:cNvPr id="1500" name="Google Shape;1500;p40"/>
          <p:cNvSpPr txBox="1"/>
          <p:nvPr/>
        </p:nvSpPr>
        <p:spPr>
          <a:xfrm>
            <a:off x="612776" y="1144698"/>
            <a:ext cx="36521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900"/>
              <a:buFont typeface="Arial"/>
              <a:buNone/>
            </a:pPr>
            <a:r>
              <a:rPr lang="en-GB" sz="900" b="1" i="0" u="none" strike="noStrike" cap="none" dirty="0">
                <a:solidFill>
                  <a:schemeClr val="accent2"/>
                </a:solidFill>
                <a:latin typeface="Arial"/>
                <a:ea typeface="Arial"/>
                <a:cs typeface="Arial"/>
                <a:sym typeface="Arial"/>
              </a:rPr>
              <a:t>As an estimate, how long will it take you after reopening to resume/get to the status you were as at March 2020 (in months) </a:t>
            </a:r>
            <a:endParaRPr sz="900" b="1" i="0" u="none" strike="noStrike" cap="none" dirty="0">
              <a:solidFill>
                <a:schemeClr val="accent2"/>
              </a:solidFill>
              <a:latin typeface="Arial"/>
              <a:ea typeface="Arial"/>
              <a:cs typeface="Arial"/>
              <a:sym typeface="Arial"/>
            </a:endParaRPr>
          </a:p>
        </p:txBody>
      </p:sp>
      <p:grpSp>
        <p:nvGrpSpPr>
          <p:cNvPr id="1501" name="Google Shape;1501;p40"/>
          <p:cNvGrpSpPr/>
          <p:nvPr/>
        </p:nvGrpSpPr>
        <p:grpSpPr>
          <a:xfrm>
            <a:off x="445896" y="1473009"/>
            <a:ext cx="4750718" cy="1031220"/>
            <a:chOff x="201140" y="1463880"/>
            <a:chExt cx="6902350" cy="1492754"/>
          </a:xfrm>
        </p:grpSpPr>
        <p:pic>
          <p:nvPicPr>
            <p:cNvPr id="1502" name="Google Shape;1502;p40"/>
            <p:cNvPicPr preferRelativeResize="0"/>
            <p:nvPr/>
          </p:nvPicPr>
          <p:blipFill rotWithShape="1">
            <a:blip r:embed="rId3">
              <a:alphaModFix/>
            </a:blip>
            <a:srcRect/>
            <a:stretch/>
          </p:blipFill>
          <p:spPr>
            <a:xfrm>
              <a:off x="490123" y="1639437"/>
              <a:ext cx="1260000" cy="634428"/>
            </a:xfrm>
            <a:prstGeom prst="rect">
              <a:avLst/>
            </a:prstGeom>
            <a:noFill/>
            <a:ln>
              <a:noFill/>
            </a:ln>
          </p:spPr>
        </p:pic>
        <p:pic>
          <p:nvPicPr>
            <p:cNvPr id="1503" name="Google Shape;1503;p40"/>
            <p:cNvPicPr preferRelativeResize="0"/>
            <p:nvPr/>
          </p:nvPicPr>
          <p:blipFill rotWithShape="1">
            <a:blip r:embed="rId4">
              <a:alphaModFix/>
            </a:blip>
            <a:srcRect/>
            <a:stretch/>
          </p:blipFill>
          <p:spPr>
            <a:xfrm rot="10800000">
              <a:off x="1730733" y="2291438"/>
              <a:ext cx="1260000" cy="634436"/>
            </a:xfrm>
            <a:prstGeom prst="rect">
              <a:avLst/>
            </a:prstGeom>
            <a:noFill/>
            <a:ln>
              <a:noFill/>
            </a:ln>
          </p:spPr>
        </p:pic>
        <p:pic>
          <p:nvPicPr>
            <p:cNvPr id="1504" name="Google Shape;1504;p40"/>
            <p:cNvPicPr preferRelativeResize="0"/>
            <p:nvPr/>
          </p:nvPicPr>
          <p:blipFill rotWithShape="1">
            <a:blip r:embed="rId3">
              <a:alphaModFix/>
            </a:blip>
            <a:srcRect/>
            <a:stretch/>
          </p:blipFill>
          <p:spPr>
            <a:xfrm>
              <a:off x="2993287" y="1704425"/>
              <a:ext cx="1260000" cy="644225"/>
            </a:xfrm>
            <a:prstGeom prst="rect">
              <a:avLst/>
            </a:prstGeom>
            <a:noFill/>
            <a:ln>
              <a:noFill/>
            </a:ln>
          </p:spPr>
        </p:pic>
        <p:pic>
          <p:nvPicPr>
            <p:cNvPr id="1505" name="Google Shape;1505;p40"/>
            <p:cNvPicPr preferRelativeResize="0"/>
            <p:nvPr/>
          </p:nvPicPr>
          <p:blipFill rotWithShape="1">
            <a:blip r:embed="rId4">
              <a:alphaModFix/>
            </a:blip>
            <a:srcRect/>
            <a:stretch/>
          </p:blipFill>
          <p:spPr>
            <a:xfrm rot="10800000">
              <a:off x="4240666" y="2322200"/>
              <a:ext cx="1260000" cy="634434"/>
            </a:xfrm>
            <a:prstGeom prst="rect">
              <a:avLst/>
            </a:prstGeom>
            <a:noFill/>
            <a:ln>
              <a:noFill/>
            </a:ln>
          </p:spPr>
        </p:pic>
        <p:sp>
          <p:nvSpPr>
            <p:cNvPr id="1506" name="Google Shape;1506;p40"/>
            <p:cNvSpPr/>
            <p:nvPr/>
          </p:nvSpPr>
          <p:spPr>
            <a:xfrm>
              <a:off x="201140" y="1651129"/>
              <a:ext cx="1800000" cy="647701"/>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FFFFFF"/>
                  </a:solidFill>
                  <a:latin typeface="Libre Baskerville"/>
                  <a:ea typeface="Libre Baskerville"/>
                  <a:cs typeface="Libre Baskerville"/>
                  <a:sym typeface="Libre Baskerville"/>
                </a:rPr>
                <a:t>25%</a:t>
              </a:r>
              <a:endParaRPr/>
            </a:p>
          </p:txBody>
        </p:sp>
        <p:sp>
          <p:nvSpPr>
            <p:cNvPr id="1507" name="Google Shape;1507;p40"/>
            <p:cNvSpPr/>
            <p:nvPr/>
          </p:nvSpPr>
          <p:spPr>
            <a:xfrm>
              <a:off x="1460733" y="2250290"/>
              <a:ext cx="1800000" cy="647699"/>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121212"/>
                  </a:solidFill>
                  <a:latin typeface="Libre Baskerville"/>
                  <a:ea typeface="Libre Baskerville"/>
                  <a:cs typeface="Libre Baskerville"/>
                  <a:sym typeface="Libre Baskerville"/>
                </a:rPr>
                <a:t>19%</a:t>
              </a:r>
              <a:endParaRPr/>
            </a:p>
          </p:txBody>
        </p:sp>
        <p:sp>
          <p:nvSpPr>
            <p:cNvPr id="1508" name="Google Shape;1508;p40"/>
            <p:cNvSpPr/>
            <p:nvPr/>
          </p:nvSpPr>
          <p:spPr>
            <a:xfrm>
              <a:off x="2758323" y="1840071"/>
              <a:ext cx="1764000" cy="647699"/>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FFFFFF"/>
                  </a:solidFill>
                  <a:latin typeface="Libre Baskerville"/>
                  <a:ea typeface="Libre Baskerville"/>
                  <a:cs typeface="Libre Baskerville"/>
                  <a:sym typeface="Libre Baskerville"/>
                </a:rPr>
                <a:t>24%</a:t>
              </a:r>
              <a:endParaRPr/>
            </a:p>
          </p:txBody>
        </p:sp>
        <p:sp>
          <p:nvSpPr>
            <p:cNvPr id="1509" name="Google Shape;1509;p40"/>
            <p:cNvSpPr/>
            <p:nvPr/>
          </p:nvSpPr>
          <p:spPr>
            <a:xfrm>
              <a:off x="3970666" y="2216362"/>
              <a:ext cx="1800000" cy="647701"/>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121212"/>
                  </a:solidFill>
                  <a:latin typeface="Libre Baskerville"/>
                  <a:ea typeface="Libre Baskerville"/>
                  <a:cs typeface="Libre Baskerville"/>
                  <a:sym typeface="Libre Baskerville"/>
                </a:rPr>
                <a:t>14%</a:t>
              </a:r>
              <a:endParaRPr/>
            </a:p>
          </p:txBody>
        </p:sp>
        <p:sp>
          <p:nvSpPr>
            <p:cNvPr id="1510" name="Google Shape;1510;p40"/>
            <p:cNvSpPr/>
            <p:nvPr/>
          </p:nvSpPr>
          <p:spPr>
            <a:xfrm>
              <a:off x="443603" y="2222516"/>
              <a:ext cx="1260000" cy="4572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121212"/>
                  </a:solidFill>
                  <a:latin typeface="Roboto"/>
                  <a:ea typeface="Roboto"/>
                  <a:cs typeface="Roboto"/>
                  <a:sym typeface="Roboto"/>
                </a:rPr>
                <a:t>Less than 3 months</a:t>
              </a:r>
              <a:endParaRPr/>
            </a:p>
          </p:txBody>
        </p:sp>
        <p:sp>
          <p:nvSpPr>
            <p:cNvPr id="1511" name="Google Shape;1511;p40"/>
            <p:cNvSpPr/>
            <p:nvPr/>
          </p:nvSpPr>
          <p:spPr>
            <a:xfrm>
              <a:off x="1784418" y="1463880"/>
              <a:ext cx="1260000" cy="4572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00C5CE"/>
                  </a:solidFill>
                  <a:latin typeface="Roboto"/>
                  <a:ea typeface="Roboto"/>
                  <a:cs typeface="Roboto"/>
                  <a:sym typeface="Roboto"/>
                </a:rPr>
                <a:t>4 to 6 months</a:t>
              </a:r>
              <a:endParaRPr/>
            </a:p>
          </p:txBody>
        </p:sp>
        <p:sp>
          <p:nvSpPr>
            <p:cNvPr id="1512" name="Google Shape;1512;p40"/>
            <p:cNvSpPr/>
            <p:nvPr/>
          </p:nvSpPr>
          <p:spPr>
            <a:xfrm>
              <a:off x="4247945" y="1570770"/>
              <a:ext cx="1260000" cy="7239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dirty="0">
                  <a:solidFill>
                    <a:srgbClr val="00C5CE"/>
                  </a:solidFill>
                  <a:latin typeface="Roboto"/>
                  <a:ea typeface="Roboto"/>
                  <a:cs typeface="Roboto"/>
                  <a:sym typeface="Roboto"/>
                </a:rPr>
                <a:t>More than 12 months</a:t>
              </a:r>
              <a:endParaRPr dirty="0"/>
            </a:p>
          </p:txBody>
        </p:sp>
        <p:sp>
          <p:nvSpPr>
            <p:cNvPr id="1513" name="Google Shape;1513;p40"/>
            <p:cNvSpPr/>
            <p:nvPr/>
          </p:nvSpPr>
          <p:spPr>
            <a:xfrm>
              <a:off x="2925979" y="2260073"/>
              <a:ext cx="1260000" cy="4572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dirty="0">
                  <a:solidFill>
                    <a:srgbClr val="121212"/>
                  </a:solidFill>
                  <a:latin typeface="Roboto"/>
                  <a:ea typeface="Roboto"/>
                  <a:cs typeface="Roboto"/>
                  <a:sym typeface="Roboto"/>
                </a:rPr>
                <a:t>7 to 12 months</a:t>
              </a:r>
              <a:endParaRPr dirty="0"/>
            </a:p>
          </p:txBody>
        </p:sp>
        <p:pic>
          <p:nvPicPr>
            <p:cNvPr id="1514" name="Google Shape;1514;p40"/>
            <p:cNvPicPr preferRelativeResize="0"/>
            <p:nvPr/>
          </p:nvPicPr>
          <p:blipFill rotWithShape="1">
            <a:blip r:embed="rId3">
              <a:alphaModFix/>
            </a:blip>
            <a:srcRect/>
            <a:stretch/>
          </p:blipFill>
          <p:spPr>
            <a:xfrm>
              <a:off x="5551464" y="1668299"/>
              <a:ext cx="1260000" cy="644225"/>
            </a:xfrm>
            <a:prstGeom prst="rect">
              <a:avLst/>
            </a:prstGeom>
            <a:noFill/>
            <a:ln>
              <a:noFill/>
            </a:ln>
          </p:spPr>
        </p:pic>
        <p:sp>
          <p:nvSpPr>
            <p:cNvPr id="1515" name="Google Shape;1515;p40"/>
            <p:cNvSpPr/>
            <p:nvPr/>
          </p:nvSpPr>
          <p:spPr>
            <a:xfrm>
              <a:off x="5339490" y="1741533"/>
              <a:ext cx="1764000" cy="647699"/>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FFFFFF"/>
                  </a:solidFill>
                  <a:latin typeface="Libre Baskerville"/>
                  <a:ea typeface="Libre Baskerville"/>
                  <a:cs typeface="Libre Baskerville"/>
                  <a:sym typeface="Libre Baskerville"/>
                </a:rPr>
                <a:t>18%</a:t>
              </a:r>
              <a:endParaRPr/>
            </a:p>
          </p:txBody>
        </p:sp>
        <p:sp>
          <p:nvSpPr>
            <p:cNvPr id="1516" name="Google Shape;1516;p40"/>
            <p:cNvSpPr/>
            <p:nvPr/>
          </p:nvSpPr>
          <p:spPr>
            <a:xfrm>
              <a:off x="5524335" y="2224816"/>
              <a:ext cx="1260000" cy="457200"/>
            </a:xfrm>
            <a:prstGeom prst="rect">
              <a:avLst/>
            </a:prstGeom>
            <a:no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000" b="1" i="0" u="none" strike="noStrike" cap="none">
                  <a:solidFill>
                    <a:srgbClr val="121212"/>
                  </a:solidFill>
                  <a:latin typeface="Roboto"/>
                  <a:ea typeface="Roboto"/>
                  <a:cs typeface="Roboto"/>
                  <a:sym typeface="Roboto"/>
                </a:rPr>
                <a:t>Don’t Know</a:t>
              </a:r>
              <a:endParaRPr sz="1000" b="1" i="0" u="none" strike="noStrike" cap="none">
                <a:solidFill>
                  <a:srgbClr val="121212"/>
                </a:solidFill>
                <a:latin typeface="Roboto"/>
                <a:ea typeface="Roboto"/>
                <a:cs typeface="Roboto"/>
                <a:sym typeface="Roboto"/>
              </a:endParaRPr>
            </a:p>
          </p:txBody>
        </p:sp>
      </p:grpSp>
      <p:sp>
        <p:nvSpPr>
          <p:cNvPr id="1517" name="Google Shape;1517;p40"/>
          <p:cNvSpPr txBox="1"/>
          <p:nvPr/>
        </p:nvSpPr>
        <p:spPr>
          <a:xfrm>
            <a:off x="5266616" y="1277879"/>
            <a:ext cx="3630797" cy="9386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dirty="0">
                <a:solidFill>
                  <a:schemeClr val="dk2"/>
                </a:solidFill>
                <a:latin typeface="+mn-lt"/>
                <a:ea typeface="Abel"/>
                <a:cs typeface="Abel"/>
                <a:sym typeface="Abel"/>
              </a:rPr>
              <a:t>A quarter of the schools are optimistic that in 3 months upon reopening they will have recovered. They are hoping that parents will be supportive going by the school’s previous academic performance parents. </a:t>
            </a:r>
            <a:endParaRPr sz="1100" b="0" i="0" u="none" strike="noStrike" cap="none" dirty="0">
              <a:solidFill>
                <a:schemeClr val="dk2"/>
              </a:solidFill>
              <a:latin typeface="+mn-lt"/>
              <a:ea typeface="Abel"/>
              <a:cs typeface="Abel"/>
              <a:sym typeface="Abel"/>
            </a:endParaRPr>
          </a:p>
        </p:txBody>
      </p:sp>
      <p:sp>
        <p:nvSpPr>
          <p:cNvPr id="1518" name="Google Shape;1518;p40"/>
          <p:cNvSpPr txBox="1"/>
          <p:nvPr/>
        </p:nvSpPr>
        <p:spPr>
          <a:xfrm>
            <a:off x="587284" y="2652414"/>
            <a:ext cx="36521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1" i="0" u="none" strike="noStrike" cap="none" dirty="0">
                <a:solidFill>
                  <a:schemeClr val="accent2"/>
                </a:solidFill>
                <a:latin typeface="+mn-lt"/>
                <a:ea typeface="Arial"/>
                <a:cs typeface="Arial"/>
                <a:sym typeface="Arial"/>
              </a:rPr>
              <a:t>What support (if any) would help you get back to where you were in March 2020 in the shortest time? n=946</a:t>
            </a:r>
            <a:endParaRPr dirty="0">
              <a:solidFill>
                <a:schemeClr val="accent2"/>
              </a:solidFill>
              <a:latin typeface="+mn-lt"/>
            </a:endParaRPr>
          </a:p>
        </p:txBody>
      </p:sp>
      <p:sp>
        <p:nvSpPr>
          <p:cNvPr id="1520" name="Google Shape;1520;p40"/>
          <p:cNvSpPr txBox="1"/>
          <p:nvPr/>
        </p:nvSpPr>
        <p:spPr>
          <a:xfrm>
            <a:off x="154006" y="4861569"/>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dirty="0">
                <a:solidFill>
                  <a:schemeClr val="tx1"/>
                </a:solidFill>
                <a:latin typeface="Arial"/>
                <a:ea typeface="Arial"/>
                <a:cs typeface="Arial"/>
                <a:sym typeface="Arial"/>
              </a:rPr>
              <a:t>Owners/heads N=946 </a:t>
            </a:r>
            <a:endParaRPr sz="900" b="0" i="1" u="none" strike="noStrike" cap="none" dirty="0">
              <a:solidFill>
                <a:schemeClr val="tx1"/>
              </a:solidFill>
              <a:latin typeface="Arial"/>
              <a:ea typeface="Arial"/>
              <a:cs typeface="Arial"/>
              <a:sym typeface="Arial"/>
            </a:endParaRPr>
          </a:p>
        </p:txBody>
      </p:sp>
      <p:sp>
        <p:nvSpPr>
          <p:cNvPr id="1523" name="Google Shape;1523;p40"/>
          <p:cNvSpPr txBox="1"/>
          <p:nvPr/>
        </p:nvSpPr>
        <p:spPr>
          <a:xfrm>
            <a:off x="4744635" y="2660804"/>
            <a:ext cx="365218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1" i="0" u="none" strike="noStrike" cap="none" dirty="0">
                <a:solidFill>
                  <a:schemeClr val="accent2"/>
                </a:solidFill>
                <a:latin typeface="+mn-lt"/>
                <a:ea typeface="Arial"/>
                <a:cs typeface="Arial"/>
                <a:sym typeface="Arial"/>
              </a:rPr>
              <a:t>Who do you think should provide this support? n=689</a:t>
            </a:r>
            <a:endParaRPr dirty="0">
              <a:solidFill>
                <a:schemeClr val="accent2"/>
              </a:solidFill>
              <a:latin typeface="+mn-lt"/>
            </a:endParaRPr>
          </a:p>
        </p:txBody>
      </p:sp>
      <p:pic>
        <p:nvPicPr>
          <p:cNvPr id="30" name="Linear Bar copy 3">
            <a:extLst>
              <a:ext uri="{FF2B5EF4-FFF2-40B4-BE49-F238E27FC236}">
                <a16:creationId xmlns:a16="http://schemas.microsoft.com/office/drawing/2014/main" xmlns="" id="{11D615AC-81E8-4CA3-9763-12983F286572}"/>
              </a:ext>
            </a:extLst>
          </p:cNvPr>
          <p:cNvPicPr>
            <a:picLocks/>
          </p:cNvPicPr>
          <p:nvPr/>
        </p:nvPicPr>
        <p:blipFill rotWithShape="1">
          <a:blip r:embed="rId5"/>
          <a:srcRect r="28896" b="5971"/>
          <a:stretch/>
        </p:blipFill>
        <p:spPr>
          <a:xfrm>
            <a:off x="2376833" y="3142654"/>
            <a:ext cx="1493117" cy="237896"/>
          </a:xfrm>
          <a:prstGeom prst="rect">
            <a:avLst/>
          </a:prstGeom>
        </p:spPr>
      </p:pic>
      <p:pic>
        <p:nvPicPr>
          <p:cNvPr id="31" name="Linear Bar copy 4">
            <a:extLst>
              <a:ext uri="{FF2B5EF4-FFF2-40B4-BE49-F238E27FC236}">
                <a16:creationId xmlns:a16="http://schemas.microsoft.com/office/drawing/2014/main" xmlns="" id="{E508B375-A3DA-49EE-9B33-B024DAA7DCC6}"/>
              </a:ext>
            </a:extLst>
          </p:cNvPr>
          <p:cNvPicPr>
            <a:picLocks noChangeAspect="1"/>
          </p:cNvPicPr>
          <p:nvPr/>
        </p:nvPicPr>
        <p:blipFill rotWithShape="1">
          <a:blip r:embed="rId6"/>
          <a:srcRect t="-1" r="58714" b="-2970"/>
          <a:stretch/>
        </p:blipFill>
        <p:spPr>
          <a:xfrm>
            <a:off x="2382543" y="3486280"/>
            <a:ext cx="877425" cy="260516"/>
          </a:xfrm>
          <a:prstGeom prst="rect">
            <a:avLst/>
          </a:prstGeom>
        </p:spPr>
      </p:pic>
      <p:pic>
        <p:nvPicPr>
          <p:cNvPr id="32" name="Linear Bar copy 5">
            <a:extLst>
              <a:ext uri="{FF2B5EF4-FFF2-40B4-BE49-F238E27FC236}">
                <a16:creationId xmlns:a16="http://schemas.microsoft.com/office/drawing/2014/main" xmlns="" id="{ACDCB2BB-691C-42BD-B0D0-0D5386D6631B}"/>
              </a:ext>
            </a:extLst>
          </p:cNvPr>
          <p:cNvPicPr>
            <a:picLocks noChangeAspect="1"/>
          </p:cNvPicPr>
          <p:nvPr/>
        </p:nvPicPr>
        <p:blipFill rotWithShape="1">
          <a:blip r:embed="rId7"/>
          <a:srcRect t="-1" r="66521" b="-14991"/>
          <a:stretch/>
        </p:blipFill>
        <p:spPr>
          <a:xfrm>
            <a:off x="2390605" y="3801947"/>
            <a:ext cx="711501" cy="290928"/>
          </a:xfrm>
          <a:prstGeom prst="rect">
            <a:avLst/>
          </a:prstGeom>
        </p:spPr>
      </p:pic>
      <p:pic>
        <p:nvPicPr>
          <p:cNvPr id="33" name="Linear Bar copy 6">
            <a:extLst>
              <a:ext uri="{FF2B5EF4-FFF2-40B4-BE49-F238E27FC236}">
                <a16:creationId xmlns:a16="http://schemas.microsoft.com/office/drawing/2014/main" xmlns="" id="{D074C2C4-650E-4349-A984-86BEBFFA7551}"/>
              </a:ext>
            </a:extLst>
          </p:cNvPr>
          <p:cNvPicPr>
            <a:picLocks noChangeAspect="1"/>
          </p:cNvPicPr>
          <p:nvPr/>
        </p:nvPicPr>
        <p:blipFill rotWithShape="1">
          <a:blip r:embed="rId8"/>
          <a:srcRect r="67466" b="-7008"/>
          <a:stretch/>
        </p:blipFill>
        <p:spPr>
          <a:xfrm>
            <a:off x="2410687" y="4198605"/>
            <a:ext cx="691419" cy="270733"/>
          </a:xfrm>
          <a:prstGeom prst="rect">
            <a:avLst/>
          </a:prstGeom>
        </p:spPr>
      </p:pic>
      <p:pic>
        <p:nvPicPr>
          <p:cNvPr id="34" name="Linear Bar copy 7">
            <a:extLst>
              <a:ext uri="{FF2B5EF4-FFF2-40B4-BE49-F238E27FC236}">
                <a16:creationId xmlns:a16="http://schemas.microsoft.com/office/drawing/2014/main" xmlns="" id="{D06222F1-FE0C-42EA-8E4A-E41672D7239F}"/>
              </a:ext>
            </a:extLst>
          </p:cNvPr>
          <p:cNvPicPr>
            <a:picLocks noChangeAspect="1"/>
          </p:cNvPicPr>
          <p:nvPr/>
        </p:nvPicPr>
        <p:blipFill rotWithShape="1">
          <a:blip r:embed="rId9"/>
          <a:srcRect t="1" r="66521" b="-26217"/>
          <a:stretch/>
        </p:blipFill>
        <p:spPr>
          <a:xfrm>
            <a:off x="2403993" y="4599137"/>
            <a:ext cx="711501" cy="319331"/>
          </a:xfrm>
          <a:prstGeom prst="rect">
            <a:avLst/>
          </a:prstGeom>
        </p:spPr>
      </p:pic>
      <p:sp>
        <p:nvSpPr>
          <p:cNvPr id="35" name="TextBox 34">
            <a:extLst>
              <a:ext uri="{FF2B5EF4-FFF2-40B4-BE49-F238E27FC236}">
                <a16:creationId xmlns:a16="http://schemas.microsoft.com/office/drawing/2014/main" xmlns="" id="{1D2B3BF6-D90F-4F2A-B314-922764246BF7}"/>
              </a:ext>
            </a:extLst>
          </p:cNvPr>
          <p:cNvSpPr txBox="1"/>
          <p:nvPr/>
        </p:nvSpPr>
        <p:spPr>
          <a:xfrm>
            <a:off x="696086" y="3150190"/>
            <a:ext cx="1472081" cy="230832"/>
          </a:xfrm>
          <a:prstGeom prst="rect">
            <a:avLst/>
          </a:prstGeom>
          <a:noFill/>
        </p:spPr>
        <p:txBody>
          <a:bodyPr wrap="square" rtlCol="0">
            <a:spAutoFit/>
          </a:bodyPr>
          <a:lstStyle/>
          <a:p>
            <a:r>
              <a:rPr lang="en-GB" sz="900" dirty="0">
                <a:latin typeface="+mn-lt"/>
              </a:rPr>
              <a:t>Financial support</a:t>
            </a:r>
          </a:p>
        </p:txBody>
      </p:sp>
      <p:sp>
        <p:nvSpPr>
          <p:cNvPr id="36" name="TextBox 35">
            <a:extLst>
              <a:ext uri="{FF2B5EF4-FFF2-40B4-BE49-F238E27FC236}">
                <a16:creationId xmlns:a16="http://schemas.microsoft.com/office/drawing/2014/main" xmlns="" id="{36A22174-79BF-4537-9476-A2CB3A531DB8}"/>
              </a:ext>
            </a:extLst>
          </p:cNvPr>
          <p:cNvSpPr txBox="1"/>
          <p:nvPr/>
        </p:nvSpPr>
        <p:spPr>
          <a:xfrm>
            <a:off x="696086" y="3493816"/>
            <a:ext cx="2034975" cy="230832"/>
          </a:xfrm>
          <a:prstGeom prst="rect">
            <a:avLst/>
          </a:prstGeom>
          <a:noFill/>
        </p:spPr>
        <p:txBody>
          <a:bodyPr wrap="square" rtlCol="0">
            <a:spAutoFit/>
          </a:bodyPr>
          <a:lstStyle/>
          <a:p>
            <a:r>
              <a:rPr lang="en-GB" sz="900" dirty="0">
                <a:latin typeface="+mn-lt"/>
              </a:rPr>
              <a:t>Support in salary payment</a:t>
            </a:r>
          </a:p>
        </p:txBody>
      </p:sp>
      <p:sp>
        <p:nvSpPr>
          <p:cNvPr id="37" name="TextBox 36">
            <a:extLst>
              <a:ext uri="{FF2B5EF4-FFF2-40B4-BE49-F238E27FC236}">
                <a16:creationId xmlns:a16="http://schemas.microsoft.com/office/drawing/2014/main" xmlns="" id="{BC40DFEB-2414-48A4-A389-4F264C443D56}"/>
              </a:ext>
            </a:extLst>
          </p:cNvPr>
          <p:cNvSpPr txBox="1"/>
          <p:nvPr/>
        </p:nvSpPr>
        <p:spPr>
          <a:xfrm>
            <a:off x="696086" y="3798668"/>
            <a:ext cx="2034974" cy="230832"/>
          </a:xfrm>
          <a:prstGeom prst="rect">
            <a:avLst/>
          </a:prstGeom>
          <a:noFill/>
        </p:spPr>
        <p:txBody>
          <a:bodyPr wrap="square" rtlCol="0">
            <a:spAutoFit/>
          </a:bodyPr>
          <a:lstStyle/>
          <a:p>
            <a:r>
              <a:rPr lang="en-GB" sz="900" dirty="0">
                <a:latin typeface="+mn-lt"/>
              </a:rPr>
              <a:t>Assist in rent payment</a:t>
            </a:r>
          </a:p>
        </p:txBody>
      </p:sp>
      <p:sp>
        <p:nvSpPr>
          <p:cNvPr id="38" name="TextBox 37">
            <a:extLst>
              <a:ext uri="{FF2B5EF4-FFF2-40B4-BE49-F238E27FC236}">
                <a16:creationId xmlns:a16="http://schemas.microsoft.com/office/drawing/2014/main" xmlns="" id="{587BCAB2-A17A-4DE3-AE32-0401C7CBF829}"/>
              </a:ext>
            </a:extLst>
          </p:cNvPr>
          <p:cNvSpPr txBox="1"/>
          <p:nvPr/>
        </p:nvSpPr>
        <p:spPr>
          <a:xfrm>
            <a:off x="696086" y="4097991"/>
            <a:ext cx="1995642" cy="369332"/>
          </a:xfrm>
          <a:prstGeom prst="rect">
            <a:avLst/>
          </a:prstGeom>
          <a:noFill/>
        </p:spPr>
        <p:txBody>
          <a:bodyPr wrap="square" rtlCol="0">
            <a:spAutoFit/>
          </a:bodyPr>
          <a:lstStyle/>
          <a:p>
            <a:r>
              <a:rPr lang="en-US" sz="900" dirty="0">
                <a:latin typeface="+mn-lt"/>
              </a:rPr>
              <a:t>Ensure there is Covid-19 measure facilities</a:t>
            </a:r>
            <a:endParaRPr lang="en-GB" sz="900" dirty="0">
              <a:latin typeface="+mn-lt"/>
            </a:endParaRPr>
          </a:p>
        </p:txBody>
      </p:sp>
      <p:sp>
        <p:nvSpPr>
          <p:cNvPr id="39" name="TextBox 38">
            <a:extLst>
              <a:ext uri="{FF2B5EF4-FFF2-40B4-BE49-F238E27FC236}">
                <a16:creationId xmlns:a16="http://schemas.microsoft.com/office/drawing/2014/main" xmlns="" id="{1C36EC6F-AB46-4147-A98C-727ED48B6BE0}"/>
              </a:ext>
            </a:extLst>
          </p:cNvPr>
          <p:cNvSpPr txBox="1"/>
          <p:nvPr/>
        </p:nvSpPr>
        <p:spPr>
          <a:xfrm>
            <a:off x="691991" y="4549030"/>
            <a:ext cx="1472081" cy="230832"/>
          </a:xfrm>
          <a:prstGeom prst="rect">
            <a:avLst/>
          </a:prstGeom>
          <a:noFill/>
        </p:spPr>
        <p:txBody>
          <a:bodyPr wrap="square" rtlCol="0">
            <a:spAutoFit/>
          </a:bodyPr>
          <a:lstStyle/>
          <a:p>
            <a:r>
              <a:rPr lang="en-GB" sz="900" dirty="0">
                <a:latin typeface="+mn-lt"/>
              </a:rPr>
              <a:t>Provision of food</a:t>
            </a:r>
          </a:p>
        </p:txBody>
      </p:sp>
      <p:sp>
        <p:nvSpPr>
          <p:cNvPr id="40" name="Rectangle: Rounded Corners 39">
            <a:extLst>
              <a:ext uri="{FF2B5EF4-FFF2-40B4-BE49-F238E27FC236}">
                <a16:creationId xmlns:a16="http://schemas.microsoft.com/office/drawing/2014/main" xmlns="" id="{E047C7AD-05E3-47BD-A764-F5032EF4276B}"/>
              </a:ext>
            </a:extLst>
          </p:cNvPr>
          <p:cNvSpPr/>
          <p:nvPr/>
        </p:nvSpPr>
        <p:spPr>
          <a:xfrm>
            <a:off x="612776" y="3137763"/>
            <a:ext cx="3394787" cy="931043"/>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41" name="Arrow: Right 40">
            <a:extLst>
              <a:ext uri="{FF2B5EF4-FFF2-40B4-BE49-F238E27FC236}">
                <a16:creationId xmlns:a16="http://schemas.microsoft.com/office/drawing/2014/main" xmlns="" id="{A148780E-75A8-4A78-BB88-EEAF1E3ED472}"/>
              </a:ext>
            </a:extLst>
          </p:cNvPr>
          <p:cNvSpPr/>
          <p:nvPr/>
        </p:nvSpPr>
        <p:spPr>
          <a:xfrm>
            <a:off x="4007564" y="3388120"/>
            <a:ext cx="564663" cy="497354"/>
          </a:xfrm>
          <a:prstGeom prst="rightArrow">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grpSp>
        <p:nvGrpSpPr>
          <p:cNvPr id="42" name="Group 41">
            <a:extLst>
              <a:ext uri="{FF2B5EF4-FFF2-40B4-BE49-F238E27FC236}">
                <a16:creationId xmlns:a16="http://schemas.microsoft.com/office/drawing/2014/main" xmlns="" id="{DDD766FF-7231-4A94-9179-B31781BD80AE}"/>
              </a:ext>
            </a:extLst>
          </p:cNvPr>
          <p:cNvGrpSpPr/>
          <p:nvPr/>
        </p:nvGrpSpPr>
        <p:grpSpPr>
          <a:xfrm>
            <a:off x="4744635" y="3067934"/>
            <a:ext cx="2509617" cy="1667552"/>
            <a:chOff x="6737348" y="3963563"/>
            <a:chExt cx="3570976" cy="2147506"/>
          </a:xfrm>
        </p:grpSpPr>
        <p:sp>
          <p:nvSpPr>
            <p:cNvPr id="43" name="TextBox 42">
              <a:extLst>
                <a:ext uri="{FF2B5EF4-FFF2-40B4-BE49-F238E27FC236}">
                  <a16:creationId xmlns:a16="http://schemas.microsoft.com/office/drawing/2014/main" xmlns="" id="{8B78F3E7-5156-4B89-9E02-BCEE3C15CEB8}"/>
                </a:ext>
              </a:extLst>
            </p:cNvPr>
            <p:cNvSpPr txBox="1"/>
            <p:nvPr/>
          </p:nvSpPr>
          <p:spPr>
            <a:xfrm>
              <a:off x="6737348" y="3963563"/>
              <a:ext cx="2094648" cy="297270"/>
            </a:xfrm>
            <a:prstGeom prst="rect">
              <a:avLst/>
            </a:prstGeom>
            <a:noFill/>
          </p:spPr>
          <p:txBody>
            <a:bodyPr wrap="square" rtlCol="0">
              <a:spAutoFit/>
            </a:bodyPr>
            <a:lstStyle/>
            <a:p>
              <a:pPr algn="l" fontAlgn="b"/>
              <a:r>
                <a:rPr lang="en-GB" sz="900" dirty="0">
                  <a:latin typeface="+mn-lt"/>
                </a:rPr>
                <a:t> Government</a:t>
              </a:r>
            </a:p>
          </p:txBody>
        </p:sp>
        <p:sp>
          <p:nvSpPr>
            <p:cNvPr id="44" name="TextBox 43">
              <a:extLst>
                <a:ext uri="{FF2B5EF4-FFF2-40B4-BE49-F238E27FC236}">
                  <a16:creationId xmlns:a16="http://schemas.microsoft.com/office/drawing/2014/main" xmlns="" id="{ED429753-917B-451D-9807-FF9948E4ECB9}"/>
                </a:ext>
              </a:extLst>
            </p:cNvPr>
            <p:cNvSpPr txBox="1"/>
            <p:nvPr/>
          </p:nvSpPr>
          <p:spPr>
            <a:xfrm>
              <a:off x="6737348" y="4385511"/>
              <a:ext cx="2895600" cy="297270"/>
            </a:xfrm>
            <a:prstGeom prst="rect">
              <a:avLst/>
            </a:prstGeom>
            <a:noFill/>
          </p:spPr>
          <p:txBody>
            <a:bodyPr wrap="square" rtlCol="0">
              <a:spAutoFit/>
            </a:bodyPr>
            <a:lstStyle/>
            <a:p>
              <a:pPr algn="l" fontAlgn="b"/>
              <a:r>
                <a:rPr lang="en-GB" sz="900" dirty="0">
                  <a:latin typeface="+mn-lt"/>
                </a:rPr>
                <a:t> Well wishers/ donors</a:t>
              </a:r>
            </a:p>
          </p:txBody>
        </p:sp>
        <p:sp>
          <p:nvSpPr>
            <p:cNvPr id="45" name="TextBox 44">
              <a:extLst>
                <a:ext uri="{FF2B5EF4-FFF2-40B4-BE49-F238E27FC236}">
                  <a16:creationId xmlns:a16="http://schemas.microsoft.com/office/drawing/2014/main" xmlns="" id="{F8FD431E-D9AE-4EC8-9A75-EA7750FE76C4}"/>
                </a:ext>
              </a:extLst>
            </p:cNvPr>
            <p:cNvSpPr txBox="1"/>
            <p:nvPr/>
          </p:nvSpPr>
          <p:spPr>
            <a:xfrm>
              <a:off x="6737348" y="4787547"/>
              <a:ext cx="2946741" cy="475633"/>
            </a:xfrm>
            <a:prstGeom prst="rect">
              <a:avLst/>
            </a:prstGeom>
            <a:noFill/>
          </p:spPr>
          <p:txBody>
            <a:bodyPr wrap="square" rtlCol="0">
              <a:spAutoFit/>
            </a:bodyPr>
            <a:lstStyle/>
            <a:p>
              <a:pPr algn="l" fontAlgn="b"/>
              <a:r>
                <a:rPr lang="en-GB" sz="900" dirty="0">
                  <a:latin typeface="+mn-lt"/>
                </a:rPr>
                <a:t>Non Governmental Organizations (NGOs)</a:t>
              </a:r>
            </a:p>
          </p:txBody>
        </p:sp>
        <p:sp>
          <p:nvSpPr>
            <p:cNvPr id="46" name="TextBox 45">
              <a:extLst>
                <a:ext uri="{FF2B5EF4-FFF2-40B4-BE49-F238E27FC236}">
                  <a16:creationId xmlns:a16="http://schemas.microsoft.com/office/drawing/2014/main" xmlns="" id="{0EBC9DCC-DEB3-410F-B806-23239B6AB6CD}"/>
                </a:ext>
              </a:extLst>
            </p:cNvPr>
            <p:cNvSpPr txBox="1"/>
            <p:nvPr/>
          </p:nvSpPr>
          <p:spPr>
            <a:xfrm>
              <a:off x="6737348" y="5390289"/>
              <a:ext cx="3570976" cy="297270"/>
            </a:xfrm>
            <a:prstGeom prst="rect">
              <a:avLst/>
            </a:prstGeom>
            <a:noFill/>
          </p:spPr>
          <p:txBody>
            <a:bodyPr wrap="square" rtlCol="0">
              <a:spAutoFit/>
            </a:bodyPr>
            <a:lstStyle/>
            <a:p>
              <a:pPr algn="l" fontAlgn="b"/>
              <a:r>
                <a:rPr lang="en-GB" sz="900" dirty="0">
                  <a:latin typeface="+mn-lt"/>
                </a:rPr>
                <a:t> Parents &amp; school committee</a:t>
              </a:r>
            </a:p>
          </p:txBody>
        </p:sp>
        <p:sp>
          <p:nvSpPr>
            <p:cNvPr id="47" name="TextBox 46">
              <a:extLst>
                <a:ext uri="{FF2B5EF4-FFF2-40B4-BE49-F238E27FC236}">
                  <a16:creationId xmlns:a16="http://schemas.microsoft.com/office/drawing/2014/main" xmlns="" id="{CB605C6A-F436-4DD1-AB4B-7723BC3C6CFA}"/>
                </a:ext>
              </a:extLst>
            </p:cNvPr>
            <p:cNvSpPr txBox="1"/>
            <p:nvPr/>
          </p:nvSpPr>
          <p:spPr>
            <a:xfrm>
              <a:off x="6737348" y="5813799"/>
              <a:ext cx="3570976" cy="297270"/>
            </a:xfrm>
            <a:prstGeom prst="rect">
              <a:avLst/>
            </a:prstGeom>
            <a:noFill/>
          </p:spPr>
          <p:txBody>
            <a:bodyPr wrap="square" rtlCol="0">
              <a:spAutoFit/>
            </a:bodyPr>
            <a:lstStyle/>
            <a:p>
              <a:pPr algn="l" fontAlgn="b"/>
              <a:r>
                <a:rPr lang="en-GB" sz="900" dirty="0">
                  <a:latin typeface="+mn-lt"/>
                </a:rPr>
                <a:t> Banks/ Microfinance/ Saccos</a:t>
              </a:r>
            </a:p>
          </p:txBody>
        </p:sp>
      </p:grpSp>
      <p:pic>
        <p:nvPicPr>
          <p:cNvPr id="49" name="Linear Bar copy 3">
            <a:extLst>
              <a:ext uri="{FF2B5EF4-FFF2-40B4-BE49-F238E27FC236}">
                <a16:creationId xmlns:a16="http://schemas.microsoft.com/office/drawing/2014/main" xmlns="" id="{F8ED5EB9-34EC-4157-8F52-539CF86555C9}"/>
              </a:ext>
            </a:extLst>
          </p:cNvPr>
          <p:cNvPicPr>
            <a:picLocks noChangeAspect="1"/>
          </p:cNvPicPr>
          <p:nvPr/>
        </p:nvPicPr>
        <p:blipFill rotWithShape="1">
          <a:blip r:embed="rId10"/>
          <a:srcRect t="-1" r="21480" b="-10583"/>
          <a:stretch/>
        </p:blipFill>
        <p:spPr>
          <a:xfrm>
            <a:off x="6797905" y="2981099"/>
            <a:ext cx="1668720" cy="318640"/>
          </a:xfrm>
          <a:prstGeom prst="rect">
            <a:avLst/>
          </a:prstGeom>
        </p:spPr>
      </p:pic>
      <p:pic>
        <p:nvPicPr>
          <p:cNvPr id="50" name="Linear Bar copy 4">
            <a:extLst>
              <a:ext uri="{FF2B5EF4-FFF2-40B4-BE49-F238E27FC236}">
                <a16:creationId xmlns:a16="http://schemas.microsoft.com/office/drawing/2014/main" xmlns="" id="{25987950-7E39-46CB-8A2C-E5F6BF9899AC}"/>
              </a:ext>
            </a:extLst>
          </p:cNvPr>
          <p:cNvPicPr>
            <a:picLocks noChangeAspect="1"/>
          </p:cNvPicPr>
          <p:nvPr/>
        </p:nvPicPr>
        <p:blipFill rotWithShape="1">
          <a:blip r:embed="rId11"/>
          <a:srcRect t="-1" r="53848" b="-10583"/>
          <a:stretch/>
        </p:blipFill>
        <p:spPr>
          <a:xfrm>
            <a:off x="6822094" y="3351905"/>
            <a:ext cx="980838" cy="318640"/>
          </a:xfrm>
          <a:prstGeom prst="rect">
            <a:avLst/>
          </a:prstGeom>
        </p:spPr>
      </p:pic>
      <p:pic>
        <p:nvPicPr>
          <p:cNvPr id="51" name="Linear Bar copy 5">
            <a:extLst>
              <a:ext uri="{FF2B5EF4-FFF2-40B4-BE49-F238E27FC236}">
                <a16:creationId xmlns:a16="http://schemas.microsoft.com/office/drawing/2014/main" xmlns="" id="{36B7D117-6596-4DF0-96D5-DADCEC5B2520}"/>
              </a:ext>
            </a:extLst>
          </p:cNvPr>
          <p:cNvPicPr>
            <a:picLocks noChangeAspect="1"/>
          </p:cNvPicPr>
          <p:nvPr/>
        </p:nvPicPr>
        <p:blipFill rotWithShape="1">
          <a:blip r:embed="rId12"/>
          <a:srcRect r="53690" b="7548"/>
          <a:stretch/>
        </p:blipFill>
        <p:spPr>
          <a:xfrm>
            <a:off x="6818742" y="3751138"/>
            <a:ext cx="984190" cy="266395"/>
          </a:xfrm>
          <a:prstGeom prst="rect">
            <a:avLst/>
          </a:prstGeom>
        </p:spPr>
      </p:pic>
      <p:pic>
        <p:nvPicPr>
          <p:cNvPr id="52" name="Linear Bar copy 6">
            <a:extLst>
              <a:ext uri="{FF2B5EF4-FFF2-40B4-BE49-F238E27FC236}">
                <a16:creationId xmlns:a16="http://schemas.microsoft.com/office/drawing/2014/main" xmlns="" id="{036B4B2C-DA6E-4120-A596-C683F9F908EA}"/>
              </a:ext>
            </a:extLst>
          </p:cNvPr>
          <p:cNvPicPr>
            <a:picLocks noChangeAspect="1"/>
          </p:cNvPicPr>
          <p:nvPr/>
        </p:nvPicPr>
        <p:blipFill rotWithShape="1">
          <a:blip r:embed="rId13"/>
          <a:srcRect r="71757"/>
          <a:stretch/>
        </p:blipFill>
        <p:spPr>
          <a:xfrm>
            <a:off x="6823462" y="4095475"/>
            <a:ext cx="600217" cy="288143"/>
          </a:xfrm>
          <a:prstGeom prst="rect">
            <a:avLst/>
          </a:prstGeom>
        </p:spPr>
      </p:pic>
      <p:pic>
        <p:nvPicPr>
          <p:cNvPr id="53" name="Linear Bar copy 7">
            <a:extLst>
              <a:ext uri="{FF2B5EF4-FFF2-40B4-BE49-F238E27FC236}">
                <a16:creationId xmlns:a16="http://schemas.microsoft.com/office/drawing/2014/main" xmlns="" id="{B13162EE-7C6B-482C-B3B3-5DED7811E749}"/>
              </a:ext>
            </a:extLst>
          </p:cNvPr>
          <p:cNvPicPr>
            <a:picLocks/>
          </p:cNvPicPr>
          <p:nvPr/>
        </p:nvPicPr>
        <p:blipFill rotWithShape="1">
          <a:blip r:embed="rId14"/>
          <a:srcRect r="67400"/>
          <a:stretch/>
        </p:blipFill>
        <p:spPr>
          <a:xfrm>
            <a:off x="6816767" y="4461559"/>
            <a:ext cx="692811" cy="28814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6"/>
        <p:cNvGrpSpPr/>
        <p:nvPr/>
      </p:nvGrpSpPr>
      <p:grpSpPr>
        <a:xfrm>
          <a:off x="0" y="0"/>
          <a:ext cx="0" cy="0"/>
          <a:chOff x="0" y="0"/>
          <a:chExt cx="0" cy="0"/>
        </a:xfrm>
      </p:grpSpPr>
      <p:sp>
        <p:nvSpPr>
          <p:cNvPr id="1917" name="Google Shape;1917;p60"/>
          <p:cNvSpPr txBox="1"/>
          <p:nvPr/>
        </p:nvSpPr>
        <p:spPr>
          <a:xfrm>
            <a:off x="226983" y="374811"/>
            <a:ext cx="8235302" cy="76467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000"/>
              <a:buFont typeface="Righteous"/>
              <a:buNone/>
            </a:pPr>
            <a:r>
              <a:rPr lang="en-GB" sz="1800" b="1" kern="1200" dirty="0">
                <a:solidFill>
                  <a:schemeClr val="accent2"/>
                </a:solidFill>
                <a:latin typeface="+mj-lt"/>
                <a:ea typeface="+mj-ea"/>
                <a:sym typeface="Righteous"/>
              </a:rPr>
              <a:t>42% of households estimate that it will take more than 6 months for them to recover financially once “normalcy” resumes</a:t>
            </a:r>
            <a:endParaRPr sz="1800" b="1" kern="1200" dirty="0">
              <a:solidFill>
                <a:schemeClr val="accent2"/>
              </a:solidFill>
              <a:latin typeface="+mj-lt"/>
              <a:ea typeface="+mj-ea"/>
              <a:sym typeface="Righteous"/>
            </a:endParaRPr>
          </a:p>
        </p:txBody>
      </p:sp>
      <p:sp>
        <p:nvSpPr>
          <p:cNvPr id="1920" name="Google Shape;1920;p60"/>
          <p:cNvSpPr/>
          <p:nvPr/>
        </p:nvSpPr>
        <p:spPr>
          <a:xfrm>
            <a:off x="2908412" y="1485737"/>
            <a:ext cx="2334147" cy="930299"/>
          </a:xfrm>
          <a:prstGeom prst="rect">
            <a:avLst/>
          </a:prstGeom>
          <a:noFill/>
          <a:ln w="28575" cap="flat" cmpd="sng">
            <a:solidFill>
              <a:schemeClr val="accent1"/>
            </a:solidFill>
            <a:prstDash val="solid"/>
            <a:round/>
            <a:headEnd type="none" w="sm" len="sm"/>
            <a:tailEnd type="none" w="sm" len="sm"/>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200" b="1" i="0" u="none" strike="noStrike" cap="none" dirty="0">
                <a:solidFill>
                  <a:srgbClr val="121212"/>
                </a:solidFill>
                <a:latin typeface="+mn-lt"/>
                <a:ea typeface="Abel"/>
                <a:cs typeface="Abel"/>
                <a:sym typeface="Abel"/>
              </a:rPr>
              <a:t>What support </a:t>
            </a:r>
            <a:r>
              <a:rPr lang="en-GB" sz="1200" b="0" i="0" u="none" strike="noStrike" cap="none" dirty="0">
                <a:solidFill>
                  <a:srgbClr val="121212"/>
                </a:solidFill>
                <a:latin typeface="+mn-lt"/>
                <a:ea typeface="Abel"/>
                <a:cs typeface="Abel"/>
                <a:sym typeface="Abel"/>
              </a:rPr>
              <a:t>(if any) would help you get back to where you were in March 2020 in the shortest time</a:t>
            </a:r>
            <a:endParaRPr sz="1200" dirty="0">
              <a:latin typeface="+mn-lt"/>
            </a:endParaRPr>
          </a:p>
        </p:txBody>
      </p:sp>
      <p:sp>
        <p:nvSpPr>
          <p:cNvPr id="1921" name="Google Shape;1921;p60"/>
          <p:cNvSpPr/>
          <p:nvPr/>
        </p:nvSpPr>
        <p:spPr>
          <a:xfrm>
            <a:off x="284133" y="1485736"/>
            <a:ext cx="2485806" cy="930300"/>
          </a:xfrm>
          <a:prstGeom prst="rect">
            <a:avLst/>
          </a:prstGeom>
          <a:noFill/>
          <a:ln w="28575" cap="flat" cmpd="sng">
            <a:solidFill>
              <a:schemeClr val="accent1"/>
            </a:solidFill>
            <a:prstDash val="solid"/>
            <a:round/>
            <a:headEnd type="none" w="sm" len="sm"/>
            <a:tailEnd type="none" w="sm" len="sm"/>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200" b="0" i="0" u="none" strike="noStrike" cap="none" dirty="0">
                <a:solidFill>
                  <a:srgbClr val="121212"/>
                </a:solidFill>
                <a:latin typeface="+mn-lt"/>
                <a:ea typeface="Abel"/>
                <a:cs typeface="Abel"/>
                <a:sym typeface="Abel"/>
              </a:rPr>
              <a:t>As an </a:t>
            </a:r>
            <a:r>
              <a:rPr lang="en-GB" sz="1200" b="1" i="0" u="none" strike="noStrike" cap="none" dirty="0">
                <a:solidFill>
                  <a:srgbClr val="121212"/>
                </a:solidFill>
                <a:latin typeface="+mn-lt"/>
                <a:ea typeface="Abel"/>
                <a:cs typeface="Abel"/>
                <a:sym typeface="Abel"/>
              </a:rPr>
              <a:t>estimate, how long will it take </a:t>
            </a:r>
            <a:r>
              <a:rPr lang="en-GB" sz="1200" b="0" i="0" u="none" strike="noStrike" cap="none" dirty="0">
                <a:solidFill>
                  <a:srgbClr val="121212"/>
                </a:solidFill>
                <a:latin typeface="+mn-lt"/>
                <a:ea typeface="Abel"/>
                <a:cs typeface="Abel"/>
                <a:sym typeface="Abel"/>
              </a:rPr>
              <a:t>you to get back to financial position you were at as at March 2020 [Months]</a:t>
            </a:r>
            <a:endParaRPr sz="1200" dirty="0">
              <a:latin typeface="+mn-lt"/>
            </a:endParaRPr>
          </a:p>
        </p:txBody>
      </p:sp>
      <p:sp>
        <p:nvSpPr>
          <p:cNvPr id="1923" name="Google Shape;1923;p60"/>
          <p:cNvSpPr/>
          <p:nvPr/>
        </p:nvSpPr>
        <p:spPr>
          <a:xfrm>
            <a:off x="284133" y="2571583"/>
            <a:ext cx="2477651" cy="1498739"/>
          </a:xfrm>
          <a:prstGeom prst="rect">
            <a:avLst/>
          </a:prstGeom>
          <a:solidFill>
            <a:srgbClr val="F2F2F2"/>
          </a:solidFill>
          <a:ln>
            <a:noFill/>
          </a:ln>
        </p:spPr>
        <p:txBody>
          <a:bodyPr spcFirstLastPara="1" wrap="square" lIns="95250" tIns="95250" rIns="95250" bIns="0" anchor="t" anchorCtr="0">
            <a:noAutofit/>
          </a:bodyPr>
          <a:lstStyle/>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Less than 3 months 	(33%)</a:t>
            </a:r>
            <a:endParaRPr sz="1100" dirty="0">
              <a:latin typeface="+mn-lt"/>
            </a:endParaRPr>
          </a:p>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4-6 months		(24%)</a:t>
            </a:r>
            <a:endParaRPr sz="1100" dirty="0">
              <a:latin typeface="+mn-lt"/>
            </a:endParaRPr>
          </a:p>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7-9 months		(12%)</a:t>
            </a:r>
            <a:endParaRPr sz="1100" b="0" i="0" u="none" strike="noStrike" cap="none" dirty="0">
              <a:solidFill>
                <a:srgbClr val="121212"/>
              </a:solidFill>
              <a:latin typeface="+mn-lt"/>
              <a:ea typeface="Abel"/>
              <a:cs typeface="Abel"/>
              <a:sym typeface="Abel"/>
            </a:endParaRPr>
          </a:p>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10-12 months	(25%)</a:t>
            </a:r>
            <a:endParaRPr sz="1100" dirty="0">
              <a:latin typeface="+mn-lt"/>
            </a:endParaRPr>
          </a:p>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More than 1 year 	(5%)</a:t>
            </a:r>
            <a:endParaRPr sz="1100" dirty="0">
              <a:latin typeface="+mn-lt"/>
            </a:endParaRPr>
          </a:p>
          <a:p>
            <a:pPr marL="228600" marR="0" lvl="0" indent="-165100" algn="l" rtl="0">
              <a:lnSpc>
                <a:spcPct val="150000"/>
              </a:lnSpc>
              <a:spcBef>
                <a:spcPts val="0"/>
              </a:spcBef>
              <a:spcAft>
                <a:spcPts val="0"/>
              </a:spcAft>
              <a:buClr>
                <a:srgbClr val="121212"/>
              </a:buClr>
              <a:buSzPts val="1000"/>
              <a:buFont typeface="Courier New"/>
              <a:buNone/>
            </a:pPr>
            <a:endParaRPr sz="1100" b="0" i="0" u="none" strike="noStrike" cap="none" dirty="0">
              <a:solidFill>
                <a:srgbClr val="121212"/>
              </a:solidFill>
              <a:latin typeface="+mn-lt"/>
              <a:ea typeface="Abel"/>
              <a:cs typeface="Abel"/>
              <a:sym typeface="Abel"/>
            </a:endParaRPr>
          </a:p>
        </p:txBody>
      </p:sp>
      <p:sp>
        <p:nvSpPr>
          <p:cNvPr id="1924" name="Google Shape;1924;p60"/>
          <p:cNvSpPr/>
          <p:nvPr/>
        </p:nvSpPr>
        <p:spPr>
          <a:xfrm>
            <a:off x="2836659" y="2681785"/>
            <a:ext cx="2477651" cy="1388537"/>
          </a:xfrm>
          <a:prstGeom prst="rect">
            <a:avLst/>
          </a:prstGeom>
          <a:solidFill>
            <a:srgbClr val="F2F2F2"/>
          </a:solidFill>
          <a:ln>
            <a:noFill/>
          </a:ln>
        </p:spPr>
        <p:txBody>
          <a:bodyPr spcFirstLastPara="1" wrap="square" lIns="95250" tIns="95250" rIns="95250" bIns="0" anchor="t" anchorCtr="0">
            <a:noAutofit/>
          </a:bodyPr>
          <a:lstStyle/>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Capital for business	(40%)</a:t>
            </a:r>
            <a:endParaRPr sz="1100" dirty="0">
              <a:latin typeface="+mn-lt"/>
            </a:endParaRPr>
          </a:p>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Financial support 	(21%)</a:t>
            </a:r>
            <a:endParaRPr sz="1100" dirty="0">
              <a:latin typeface="+mn-lt"/>
            </a:endParaRPr>
          </a:p>
          <a:p>
            <a:pPr marL="0" marR="0" lvl="0" indent="0" algn="l" rtl="0">
              <a:lnSpc>
                <a:spcPct val="150000"/>
              </a:lnSpc>
              <a:spcBef>
                <a:spcPts val="0"/>
              </a:spcBef>
              <a:spcAft>
                <a:spcPts val="0"/>
              </a:spcAft>
              <a:buNone/>
            </a:pPr>
            <a:r>
              <a:rPr lang="en-GB" sz="1100" b="0" i="0" u="none" strike="noStrike" cap="none" dirty="0">
                <a:solidFill>
                  <a:srgbClr val="121212"/>
                </a:solidFill>
                <a:latin typeface="+mn-lt"/>
                <a:ea typeface="Abel"/>
                <a:cs typeface="Abel"/>
                <a:sym typeface="Abel"/>
              </a:rPr>
              <a:t>Getting a well paying job	(16%)</a:t>
            </a:r>
            <a:endParaRPr sz="1100" b="0" i="0" u="none" strike="noStrike" cap="none" dirty="0">
              <a:solidFill>
                <a:srgbClr val="121212"/>
              </a:solidFill>
              <a:latin typeface="+mn-lt"/>
              <a:ea typeface="Abel"/>
              <a:cs typeface="Abel"/>
              <a:sym typeface="Abel"/>
            </a:endParaRPr>
          </a:p>
          <a:p>
            <a:pPr marL="0" marR="0" lvl="0" indent="0" algn="l" rtl="0">
              <a:lnSpc>
                <a:spcPct val="100000"/>
              </a:lnSpc>
              <a:spcBef>
                <a:spcPts val="0"/>
              </a:spcBef>
              <a:spcAft>
                <a:spcPts val="0"/>
              </a:spcAft>
              <a:buNone/>
            </a:pPr>
            <a:r>
              <a:rPr lang="en-GB" sz="1100" b="0" i="0" u="none" strike="noStrike" cap="none" dirty="0">
                <a:solidFill>
                  <a:srgbClr val="121212"/>
                </a:solidFill>
                <a:latin typeface="+mn-lt"/>
                <a:ea typeface="Abel"/>
                <a:cs typeface="Abel"/>
                <a:sym typeface="Abel"/>
              </a:rPr>
              <a:t>Help with school payment	(15%)</a:t>
            </a:r>
            <a:endParaRPr sz="1100" dirty="0">
              <a:latin typeface="+mn-lt"/>
            </a:endParaRPr>
          </a:p>
          <a:p>
            <a:pPr marL="0" marR="0" lvl="0" indent="0" algn="l" rtl="0">
              <a:lnSpc>
                <a:spcPct val="100000"/>
              </a:lnSpc>
              <a:spcBef>
                <a:spcPts val="0"/>
              </a:spcBef>
              <a:spcAft>
                <a:spcPts val="0"/>
              </a:spcAft>
              <a:buNone/>
            </a:pPr>
            <a:r>
              <a:rPr lang="en-GB" sz="1100" b="0" i="0" u="none" strike="noStrike" cap="none" dirty="0">
                <a:solidFill>
                  <a:srgbClr val="121212"/>
                </a:solidFill>
                <a:latin typeface="+mn-lt"/>
                <a:ea typeface="Abel"/>
                <a:cs typeface="Abel"/>
                <a:sym typeface="Abel"/>
              </a:rPr>
              <a:t>/learning materials </a:t>
            </a:r>
          </a:p>
          <a:p>
            <a:pPr marL="0" marR="0" lvl="0" indent="0" algn="l" rtl="0">
              <a:lnSpc>
                <a:spcPct val="100000"/>
              </a:lnSpc>
              <a:spcBef>
                <a:spcPts val="0"/>
              </a:spcBef>
              <a:spcAft>
                <a:spcPts val="0"/>
              </a:spcAft>
              <a:buNone/>
            </a:pPr>
            <a:r>
              <a:rPr lang="en-GB" sz="1100" b="0" i="0" u="none" strike="noStrike" cap="none" dirty="0">
                <a:solidFill>
                  <a:srgbClr val="121212"/>
                </a:solidFill>
                <a:latin typeface="+mn-lt"/>
                <a:ea typeface="Abel"/>
                <a:cs typeface="Abel"/>
                <a:sym typeface="Abel"/>
              </a:rPr>
              <a:t>		</a:t>
            </a:r>
            <a:endParaRPr sz="1100" dirty="0">
              <a:latin typeface="+mn-lt"/>
            </a:endParaRPr>
          </a:p>
        </p:txBody>
      </p:sp>
      <p:sp>
        <p:nvSpPr>
          <p:cNvPr id="1925" name="Google Shape;1925;p60"/>
          <p:cNvSpPr txBox="1"/>
          <p:nvPr/>
        </p:nvSpPr>
        <p:spPr>
          <a:xfrm>
            <a:off x="5452783" y="1188273"/>
            <a:ext cx="3585850" cy="3785611"/>
          </a:xfrm>
          <a:prstGeom prst="rect">
            <a:avLst/>
          </a:prstGeom>
          <a:solidFill>
            <a:srgbClr val="DBF2F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dirty="0">
                <a:solidFill>
                  <a:srgbClr val="000000"/>
                </a:solidFill>
                <a:latin typeface="+mn-lt"/>
                <a:ea typeface="Abel"/>
                <a:cs typeface="Abel"/>
                <a:sym typeface="Abel"/>
              </a:rPr>
              <a:t>Parents might not be as concerned about safety</a:t>
            </a:r>
            <a:r>
              <a:rPr lang="en-GB" sz="1200" b="0" i="0" u="none" strike="noStrike" cap="none" dirty="0">
                <a:solidFill>
                  <a:srgbClr val="000000"/>
                </a:solidFill>
                <a:latin typeface="+mn-lt"/>
                <a:ea typeface="Abel"/>
                <a:cs typeface="Abel"/>
                <a:sym typeface="Abel"/>
              </a:rPr>
              <a:t> </a:t>
            </a:r>
            <a:r>
              <a:rPr lang="en-GB" sz="1200" b="1" i="0" u="none" strike="noStrike" cap="none" dirty="0">
                <a:solidFill>
                  <a:srgbClr val="000000"/>
                </a:solidFill>
                <a:latin typeface="+mn-lt"/>
                <a:ea typeface="Abel"/>
                <a:cs typeface="Abel"/>
                <a:sym typeface="Abel"/>
              </a:rPr>
              <a:t>in</a:t>
            </a:r>
            <a:r>
              <a:rPr lang="en-GB" sz="1200" b="0" i="0" u="none" strike="noStrike" cap="none" dirty="0">
                <a:solidFill>
                  <a:srgbClr val="000000"/>
                </a:solidFill>
                <a:latin typeface="+mn-lt"/>
                <a:ea typeface="Abel"/>
                <a:cs typeface="Abel"/>
                <a:sym typeface="Abel"/>
              </a:rPr>
              <a:t> </a:t>
            </a:r>
            <a:r>
              <a:rPr lang="en-GB" sz="1200" b="1" i="0" u="none" strike="noStrike" cap="none" dirty="0">
                <a:solidFill>
                  <a:srgbClr val="000000"/>
                </a:solidFill>
                <a:latin typeface="+mn-lt"/>
                <a:ea typeface="Abel"/>
                <a:cs typeface="Abel"/>
                <a:sym typeface="Abel"/>
              </a:rPr>
              <a:t>relation to COVID-19 </a:t>
            </a:r>
            <a:r>
              <a:rPr lang="en-GB" sz="1200" b="0" i="1" u="none" strike="noStrike" cap="none" dirty="0">
                <a:solidFill>
                  <a:srgbClr val="000000"/>
                </a:solidFill>
                <a:latin typeface="+mn-lt"/>
                <a:ea typeface="Abel"/>
                <a:cs typeface="Abel"/>
                <a:sym typeface="Abel"/>
              </a:rPr>
              <a:t>“am not worried, children play with others the whole day here, so what is the difference in the school..” (parent)</a:t>
            </a:r>
            <a:endParaRPr sz="1200" dirty="0">
              <a:latin typeface="+mn-lt"/>
            </a:endParaRPr>
          </a:p>
          <a:p>
            <a:pPr marL="0" marR="0" lvl="0" indent="0" algn="l" rtl="0">
              <a:lnSpc>
                <a:spcPct val="100000"/>
              </a:lnSpc>
              <a:spcBef>
                <a:spcPts val="0"/>
              </a:spcBef>
              <a:spcAft>
                <a:spcPts val="0"/>
              </a:spcAft>
              <a:buNone/>
            </a:pPr>
            <a:endParaRPr sz="1200" b="0" i="0" u="none" strike="noStrike" cap="none" dirty="0">
              <a:solidFill>
                <a:srgbClr val="000000"/>
              </a:solidFill>
              <a:latin typeface="+mn-lt"/>
              <a:ea typeface="Abel"/>
              <a:cs typeface="Abel"/>
              <a:sym typeface="Abel"/>
            </a:endParaRPr>
          </a:p>
          <a:p>
            <a:pPr marL="0" marR="0" lvl="0" indent="0" algn="l" rtl="0">
              <a:lnSpc>
                <a:spcPct val="100000"/>
              </a:lnSpc>
              <a:spcBef>
                <a:spcPts val="0"/>
              </a:spcBef>
              <a:spcAft>
                <a:spcPts val="0"/>
              </a:spcAft>
              <a:buNone/>
            </a:pPr>
            <a:r>
              <a:rPr lang="en-GB" sz="1200" b="0" i="0" u="none" strike="noStrike" cap="none" dirty="0">
                <a:solidFill>
                  <a:srgbClr val="000000"/>
                </a:solidFill>
                <a:latin typeface="+mn-lt"/>
                <a:ea typeface="Abel"/>
                <a:cs typeface="Abel"/>
                <a:sym typeface="Abel"/>
              </a:rPr>
              <a:t>Parents are ardent that </a:t>
            </a:r>
            <a:r>
              <a:rPr lang="en-GB" sz="1200" b="1" i="0" u="none" strike="noStrike" cap="none" dirty="0">
                <a:solidFill>
                  <a:srgbClr val="000000"/>
                </a:solidFill>
                <a:latin typeface="+mn-lt"/>
                <a:ea typeface="Abel"/>
                <a:cs typeface="Abel"/>
                <a:sym typeface="Abel"/>
              </a:rPr>
              <a:t>their children catch </a:t>
            </a:r>
            <a:r>
              <a:rPr lang="en-GB" sz="1200" b="0" i="0" u="none" strike="noStrike" cap="none" dirty="0">
                <a:solidFill>
                  <a:srgbClr val="000000"/>
                </a:solidFill>
                <a:latin typeface="+mn-lt"/>
                <a:ea typeface="Abel"/>
                <a:cs typeface="Abel"/>
                <a:sym typeface="Abel"/>
              </a:rPr>
              <a:t>up with peers that  had remote classes</a:t>
            </a:r>
            <a:endParaRPr sz="1200" dirty="0">
              <a:latin typeface="+mn-lt"/>
            </a:endParaRPr>
          </a:p>
          <a:p>
            <a:pPr marL="0" marR="0" lvl="0" indent="0" algn="l" rtl="0">
              <a:lnSpc>
                <a:spcPct val="100000"/>
              </a:lnSpc>
              <a:spcBef>
                <a:spcPts val="0"/>
              </a:spcBef>
              <a:spcAft>
                <a:spcPts val="0"/>
              </a:spcAft>
              <a:buNone/>
            </a:pPr>
            <a:r>
              <a:rPr lang="en-GB" sz="1200" b="0" i="0" u="none" strike="noStrike" cap="none" dirty="0">
                <a:solidFill>
                  <a:srgbClr val="000000"/>
                </a:solidFill>
                <a:latin typeface="+mn-lt"/>
                <a:ea typeface="Abel"/>
                <a:cs typeface="Abel"/>
                <a:sym typeface="Abel"/>
              </a:rPr>
              <a:t>“</a:t>
            </a:r>
            <a:r>
              <a:rPr lang="en-GB" sz="1200" b="0" i="1" u="none" strike="noStrike" cap="none" dirty="0">
                <a:solidFill>
                  <a:srgbClr val="000000"/>
                </a:solidFill>
                <a:latin typeface="+mn-lt"/>
                <a:ea typeface="Abel"/>
                <a:cs typeface="Abel"/>
                <a:sym typeface="Abel"/>
              </a:rPr>
              <a:t>yet us here our children were not privileged to attend those lessons (online, on TV, on Radio) so it is upon us to try hard and pay for fees so that our children are not sent home, also the time is limited to cover all topics.” (parent)</a:t>
            </a:r>
            <a:endParaRPr sz="1200" dirty="0">
              <a:latin typeface="+mn-lt"/>
            </a:endParaRPr>
          </a:p>
          <a:p>
            <a:pPr marL="0" marR="0" lvl="0" indent="0" algn="l" rtl="0">
              <a:lnSpc>
                <a:spcPct val="100000"/>
              </a:lnSpc>
              <a:spcBef>
                <a:spcPts val="0"/>
              </a:spcBef>
              <a:spcAft>
                <a:spcPts val="0"/>
              </a:spcAft>
              <a:buNone/>
            </a:pPr>
            <a:endParaRPr sz="1200" b="0" i="1" u="none" strike="noStrike" cap="none" dirty="0">
              <a:solidFill>
                <a:srgbClr val="000000"/>
              </a:solidFill>
              <a:latin typeface="+mn-lt"/>
              <a:ea typeface="Abel"/>
              <a:cs typeface="Abel"/>
              <a:sym typeface="Abel"/>
            </a:endParaRPr>
          </a:p>
          <a:p>
            <a:pPr marL="0" marR="0" lvl="0" indent="0" algn="l" rtl="0">
              <a:lnSpc>
                <a:spcPct val="100000"/>
              </a:lnSpc>
              <a:spcBef>
                <a:spcPts val="0"/>
              </a:spcBef>
              <a:spcAft>
                <a:spcPts val="0"/>
              </a:spcAft>
              <a:buNone/>
            </a:pPr>
            <a:r>
              <a:rPr lang="en-GB" sz="1200" b="1" i="0" u="none" strike="noStrike" cap="none" dirty="0">
                <a:solidFill>
                  <a:srgbClr val="000000"/>
                </a:solidFill>
                <a:latin typeface="+mn-lt"/>
                <a:ea typeface="Abel"/>
                <a:cs typeface="Abel"/>
                <a:sym typeface="Abel"/>
              </a:rPr>
              <a:t>Enabling students access to online learning </a:t>
            </a:r>
            <a:r>
              <a:rPr lang="en-GB" sz="1200" b="0" i="0" u="none" strike="noStrike" cap="none" dirty="0">
                <a:solidFill>
                  <a:srgbClr val="000000"/>
                </a:solidFill>
                <a:latin typeface="+mn-lt"/>
                <a:ea typeface="Abel"/>
                <a:cs typeface="Abel"/>
                <a:sym typeface="Abel"/>
              </a:rPr>
              <a:t>by providing gadgets is an area that some parents are keen on, however others are concerned about connection costs and technology illiteracy in their part </a:t>
            </a:r>
            <a:endParaRPr sz="1200" b="0" i="0" u="none" strike="noStrike" cap="none" dirty="0">
              <a:solidFill>
                <a:srgbClr val="000000"/>
              </a:solidFill>
              <a:latin typeface="+mn-lt"/>
              <a:ea typeface="Abel"/>
              <a:cs typeface="Abel"/>
              <a:sym typeface="Abel"/>
            </a:endParaRPr>
          </a:p>
        </p:txBody>
      </p:sp>
      <p:sp>
        <p:nvSpPr>
          <p:cNvPr id="1926" name="Google Shape;1926;p60"/>
          <p:cNvSpPr txBox="1"/>
          <p:nvPr/>
        </p:nvSpPr>
        <p:spPr>
          <a:xfrm>
            <a:off x="105367" y="4858468"/>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dirty="0">
                <a:solidFill>
                  <a:schemeClr val="tx1"/>
                </a:solidFill>
                <a:latin typeface="Arial"/>
                <a:ea typeface="Arial"/>
                <a:cs typeface="Arial"/>
                <a:sym typeface="Arial"/>
              </a:rPr>
              <a:t>Parents  N=324 </a:t>
            </a:r>
            <a:endParaRPr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61"/>
          <p:cNvSpPr txBox="1"/>
          <p:nvPr/>
        </p:nvSpPr>
        <p:spPr>
          <a:xfrm>
            <a:off x="193760" y="247761"/>
            <a:ext cx="8274570" cy="68618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000"/>
              <a:buFont typeface="Righteous"/>
              <a:buNone/>
            </a:pPr>
            <a:r>
              <a:rPr lang="en-GB" sz="1800" b="1" kern="1200" dirty="0">
                <a:solidFill>
                  <a:schemeClr val="accent2"/>
                </a:solidFill>
                <a:latin typeface="+mj-lt"/>
                <a:ea typeface="+mj-ea"/>
                <a:sym typeface="Righteous"/>
              </a:rPr>
              <a:t>55% of the parents would be willing to borrow to pay fees under the current circumstances but will struggle to pay</a:t>
            </a:r>
            <a:endParaRPr sz="1800" b="1" kern="1200" dirty="0">
              <a:solidFill>
                <a:schemeClr val="accent2"/>
              </a:solidFill>
              <a:latin typeface="+mj-lt"/>
              <a:ea typeface="+mj-ea"/>
            </a:endParaRPr>
          </a:p>
        </p:txBody>
      </p:sp>
      <p:sp>
        <p:nvSpPr>
          <p:cNvPr id="1932" name="Google Shape;1932;p61"/>
          <p:cNvSpPr/>
          <p:nvPr/>
        </p:nvSpPr>
        <p:spPr>
          <a:xfrm>
            <a:off x="2989478" y="1113769"/>
            <a:ext cx="2463940" cy="930300"/>
          </a:xfrm>
          <a:prstGeom prst="rect">
            <a:avLst/>
          </a:prstGeom>
          <a:solidFill>
            <a:srgbClr val="F7F7F7"/>
          </a:solid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200" b="1" dirty="0">
                <a:solidFill>
                  <a:srgbClr val="121212"/>
                </a:solidFill>
                <a:latin typeface="+mn-lt"/>
                <a:sym typeface="Abel"/>
              </a:rPr>
              <a:t>In the current situation would you borrow money to pay for school fees?</a:t>
            </a:r>
            <a:endParaRPr sz="1200" b="1" dirty="0">
              <a:solidFill>
                <a:srgbClr val="121212"/>
              </a:solidFill>
              <a:latin typeface="+mn-lt"/>
            </a:endParaRPr>
          </a:p>
          <a:p>
            <a:pPr marL="0" marR="0" lvl="0" indent="0" algn="ctr" rtl="0">
              <a:lnSpc>
                <a:spcPct val="100000"/>
              </a:lnSpc>
              <a:spcBef>
                <a:spcPts val="0"/>
              </a:spcBef>
              <a:spcAft>
                <a:spcPts val="0"/>
              </a:spcAft>
              <a:buNone/>
            </a:pPr>
            <a:r>
              <a:rPr lang="en-GB" sz="1200" b="1" dirty="0">
                <a:solidFill>
                  <a:srgbClr val="121212"/>
                </a:solidFill>
                <a:latin typeface="+mn-lt"/>
                <a:sym typeface="Abel"/>
              </a:rPr>
              <a:t>% Saying "Yes"</a:t>
            </a:r>
            <a:endParaRPr sz="1200" b="1" dirty="0">
              <a:solidFill>
                <a:srgbClr val="121212"/>
              </a:solidFill>
              <a:latin typeface="+mn-lt"/>
            </a:endParaRPr>
          </a:p>
        </p:txBody>
      </p:sp>
      <p:sp>
        <p:nvSpPr>
          <p:cNvPr id="1933" name="Google Shape;1933;p61"/>
          <p:cNvSpPr/>
          <p:nvPr/>
        </p:nvSpPr>
        <p:spPr>
          <a:xfrm>
            <a:off x="5565696" y="1113769"/>
            <a:ext cx="2557809" cy="930300"/>
          </a:xfrm>
          <a:prstGeom prst="rect">
            <a:avLst/>
          </a:prstGeom>
          <a:solidFill>
            <a:srgbClr val="F7F7F7"/>
          </a:solid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200" b="1" dirty="0">
                <a:solidFill>
                  <a:srgbClr val="121212"/>
                </a:solidFill>
                <a:latin typeface="+mn-lt"/>
                <a:sym typeface="Abel"/>
              </a:rPr>
              <a:t>How much would you be able to commit to school fees payment given your current circumstances per term?</a:t>
            </a:r>
            <a:endParaRPr sz="1200" b="1" dirty="0">
              <a:solidFill>
                <a:srgbClr val="121212"/>
              </a:solidFill>
              <a:latin typeface="+mn-lt"/>
            </a:endParaRPr>
          </a:p>
        </p:txBody>
      </p:sp>
      <p:sp>
        <p:nvSpPr>
          <p:cNvPr id="1935" name="Google Shape;1935;p61"/>
          <p:cNvSpPr/>
          <p:nvPr/>
        </p:nvSpPr>
        <p:spPr>
          <a:xfrm>
            <a:off x="357713" y="1113769"/>
            <a:ext cx="2463941" cy="930300"/>
          </a:xfrm>
          <a:prstGeom prst="rect">
            <a:avLst/>
          </a:prstGeom>
          <a:solidFill>
            <a:srgbClr val="F7F7F7"/>
          </a:solidFill>
          <a:ln>
            <a:noFill/>
          </a:ln>
        </p:spPr>
        <p:txBody>
          <a:bodyPr spcFirstLastPara="1" wrap="square" lIns="95250" tIns="95250" rIns="95250" bIns="0" anchor="t" anchorCtr="0">
            <a:noAutofit/>
          </a:bodyPr>
          <a:lstStyle/>
          <a:p>
            <a:pPr marL="0" marR="0" lvl="0" indent="0" algn="ctr" rtl="0">
              <a:lnSpc>
                <a:spcPct val="100000"/>
              </a:lnSpc>
              <a:spcBef>
                <a:spcPts val="0"/>
              </a:spcBef>
              <a:spcAft>
                <a:spcPts val="0"/>
              </a:spcAft>
              <a:buNone/>
            </a:pPr>
            <a:r>
              <a:rPr lang="en-GB" sz="1200" b="1" i="0" u="none" strike="noStrike" cap="none" dirty="0">
                <a:solidFill>
                  <a:srgbClr val="121212"/>
                </a:solidFill>
                <a:latin typeface="+mn-lt"/>
                <a:ea typeface="Abel"/>
                <a:cs typeface="Abel"/>
                <a:sym typeface="Abel"/>
              </a:rPr>
              <a:t> </a:t>
            </a:r>
            <a:r>
              <a:rPr lang="en-GB" sz="1200" b="1" dirty="0">
                <a:solidFill>
                  <a:srgbClr val="121212"/>
                </a:solidFill>
                <a:latin typeface="+mn-lt"/>
                <a:ea typeface="Abel"/>
                <a:cs typeface="Abel"/>
                <a:sym typeface="Abel"/>
              </a:rPr>
              <a:t>In t</a:t>
            </a:r>
            <a:r>
              <a:rPr lang="en-GB" sz="1200" b="1" i="0" u="none" strike="noStrike" cap="none" dirty="0">
                <a:solidFill>
                  <a:srgbClr val="121212"/>
                </a:solidFill>
                <a:latin typeface="+mn-lt"/>
                <a:ea typeface="Abel"/>
                <a:cs typeface="Abel"/>
                <a:sym typeface="Abel"/>
              </a:rPr>
              <a:t>erm 1 in 2020, what would have been the fees per term for all your children who were in school then?</a:t>
            </a:r>
            <a:endParaRPr sz="1200" b="1" i="0" u="none" strike="noStrike" cap="none" dirty="0">
              <a:solidFill>
                <a:srgbClr val="121212"/>
              </a:solidFill>
              <a:latin typeface="+mn-lt"/>
              <a:ea typeface="Abel"/>
              <a:cs typeface="Abel"/>
              <a:sym typeface="Abel"/>
            </a:endParaRPr>
          </a:p>
        </p:txBody>
      </p:sp>
      <p:sp>
        <p:nvSpPr>
          <p:cNvPr id="1936" name="Google Shape;1936;p61"/>
          <p:cNvSpPr/>
          <p:nvPr/>
        </p:nvSpPr>
        <p:spPr>
          <a:xfrm>
            <a:off x="5915531" y="2205534"/>
            <a:ext cx="2207974" cy="536711"/>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None/>
            </a:pPr>
            <a:r>
              <a:rPr lang="en-GB" b="1" i="0" u="none" strike="noStrike" cap="none" dirty="0">
                <a:solidFill>
                  <a:srgbClr val="121212"/>
                </a:solidFill>
                <a:latin typeface="+mj-lt"/>
                <a:ea typeface="Abel"/>
                <a:cs typeface="Abel"/>
                <a:sym typeface="Abel"/>
              </a:rPr>
              <a:t>Average	 Kes. 11,628</a:t>
            </a:r>
            <a:endParaRPr b="1" dirty="0">
              <a:latin typeface="+mj-lt"/>
            </a:endParaRPr>
          </a:p>
          <a:p>
            <a:pPr marL="0" marR="0" lvl="0" indent="0" algn="l" rtl="0">
              <a:lnSpc>
                <a:spcPct val="100000"/>
              </a:lnSpc>
              <a:spcBef>
                <a:spcPts val="0"/>
              </a:spcBef>
              <a:spcAft>
                <a:spcPts val="0"/>
              </a:spcAft>
              <a:buNone/>
            </a:pPr>
            <a:r>
              <a:rPr lang="en-GB" b="1" i="0" u="none" strike="noStrike" cap="none" dirty="0">
                <a:solidFill>
                  <a:srgbClr val="121212"/>
                </a:solidFill>
                <a:latin typeface="+mj-lt"/>
                <a:ea typeface="Abel"/>
                <a:cs typeface="Abel"/>
                <a:sym typeface="Abel"/>
              </a:rPr>
              <a:t>Median 	Kes. 4,500</a:t>
            </a:r>
            <a:endParaRPr b="1" dirty="0">
              <a:latin typeface="+mj-lt"/>
            </a:endParaRPr>
          </a:p>
        </p:txBody>
      </p:sp>
      <p:sp>
        <p:nvSpPr>
          <p:cNvPr id="1938" name="Google Shape;1938;p61"/>
          <p:cNvSpPr/>
          <p:nvPr/>
        </p:nvSpPr>
        <p:spPr>
          <a:xfrm>
            <a:off x="477904" y="2157024"/>
            <a:ext cx="2110917" cy="633733"/>
          </a:xfrm>
          <a:prstGeom prst="rect">
            <a:avLst/>
          </a:prstGeom>
          <a:noFill/>
          <a:ln>
            <a:noFill/>
          </a:ln>
        </p:spPr>
        <p:txBody>
          <a:bodyPr spcFirstLastPara="1" wrap="square" lIns="95250" tIns="95250" rIns="95250" bIns="0" anchor="t" anchorCtr="0">
            <a:noAutofit/>
          </a:bodyPr>
          <a:lstStyle/>
          <a:p>
            <a:pPr marL="0" marR="0" lvl="0" indent="0" algn="l" rtl="0">
              <a:lnSpc>
                <a:spcPct val="100000"/>
              </a:lnSpc>
              <a:spcBef>
                <a:spcPts val="0"/>
              </a:spcBef>
              <a:spcAft>
                <a:spcPts val="0"/>
              </a:spcAft>
              <a:buNone/>
            </a:pPr>
            <a:r>
              <a:rPr lang="en-GB" b="1" i="0" u="none" strike="noStrike" cap="none" dirty="0">
                <a:solidFill>
                  <a:srgbClr val="121212"/>
                </a:solidFill>
                <a:latin typeface="+mj-lt"/>
                <a:ea typeface="Abel"/>
                <a:cs typeface="Abel"/>
                <a:sym typeface="Abel"/>
              </a:rPr>
              <a:t>Average 	Kes. 16,014</a:t>
            </a:r>
            <a:endParaRPr b="1" i="0" u="none" strike="noStrike" cap="none" dirty="0">
              <a:solidFill>
                <a:srgbClr val="121212"/>
              </a:solidFill>
              <a:latin typeface="+mj-lt"/>
              <a:ea typeface="Abel"/>
              <a:cs typeface="Abel"/>
              <a:sym typeface="Abel"/>
            </a:endParaRPr>
          </a:p>
          <a:p>
            <a:pPr marL="0" marR="0" lvl="0" indent="0" algn="l" rtl="0">
              <a:lnSpc>
                <a:spcPct val="100000"/>
              </a:lnSpc>
              <a:spcBef>
                <a:spcPts val="0"/>
              </a:spcBef>
              <a:spcAft>
                <a:spcPts val="0"/>
              </a:spcAft>
              <a:buNone/>
            </a:pPr>
            <a:r>
              <a:rPr lang="en-GB" b="1" i="0" u="none" strike="noStrike" cap="none" dirty="0">
                <a:solidFill>
                  <a:srgbClr val="121212"/>
                </a:solidFill>
                <a:latin typeface="+mj-lt"/>
                <a:ea typeface="Abel"/>
                <a:cs typeface="Abel"/>
                <a:sym typeface="Abel"/>
              </a:rPr>
              <a:t>Median 	Kes. 10,000</a:t>
            </a:r>
            <a:endParaRPr b="1" dirty="0">
              <a:latin typeface="+mj-lt"/>
            </a:endParaRPr>
          </a:p>
        </p:txBody>
      </p:sp>
      <p:pic>
        <p:nvPicPr>
          <p:cNvPr id="1939" name="Google Shape;1939;p61"/>
          <p:cNvPicPr preferRelativeResize="0"/>
          <p:nvPr/>
        </p:nvPicPr>
        <p:blipFill rotWithShape="1">
          <a:blip r:embed="rId3">
            <a:alphaModFix/>
          </a:blip>
          <a:srcRect/>
          <a:stretch/>
        </p:blipFill>
        <p:spPr>
          <a:xfrm>
            <a:off x="3799769" y="2196172"/>
            <a:ext cx="603058" cy="589421"/>
          </a:xfrm>
          <a:prstGeom prst="rect">
            <a:avLst/>
          </a:prstGeom>
          <a:noFill/>
          <a:ln>
            <a:noFill/>
          </a:ln>
        </p:spPr>
      </p:pic>
      <p:sp>
        <p:nvSpPr>
          <p:cNvPr id="1940" name="Google Shape;1940;p61"/>
          <p:cNvSpPr txBox="1"/>
          <p:nvPr/>
        </p:nvSpPr>
        <p:spPr>
          <a:xfrm>
            <a:off x="0" y="3057655"/>
            <a:ext cx="9074150" cy="1790963"/>
          </a:xfrm>
          <a:prstGeom prst="rect">
            <a:avLst/>
          </a:prstGeom>
          <a:solidFill>
            <a:srgbClr val="DBF2F9"/>
          </a:solidFill>
          <a:ln>
            <a:noFill/>
          </a:ln>
        </p:spPr>
        <p:txBody>
          <a:bodyPr spcFirstLastPara="1" wrap="square" lIns="91425" tIns="45700" rIns="91425" bIns="45700" anchor="t" anchorCtr="0">
            <a:spAutoFit/>
          </a:bodyPr>
          <a:lstStyle/>
          <a:p>
            <a:pPr marL="171450" marR="0" lvl="0" indent="-171450" rtl="0">
              <a:lnSpc>
                <a:spcPct val="107000"/>
              </a:lnSpc>
              <a:spcBef>
                <a:spcPts val="800"/>
              </a:spcBef>
              <a:spcAft>
                <a:spcPts val="0"/>
              </a:spcAft>
              <a:buFont typeface="Arial" panose="020B0604020202020204" pitchFamily="34" charset="0"/>
              <a:buChar char="•"/>
            </a:pPr>
            <a:r>
              <a:rPr lang="en-GB" sz="1200" b="0" i="0" u="none" strike="noStrike" cap="none" dirty="0">
                <a:solidFill>
                  <a:srgbClr val="000000"/>
                </a:solidFill>
                <a:latin typeface="+mn-lt"/>
                <a:ea typeface="Abel"/>
                <a:cs typeface="Abel"/>
                <a:sym typeface="Abel"/>
              </a:rPr>
              <a:t>Parents tended to make </a:t>
            </a:r>
            <a:r>
              <a:rPr lang="en-GB" sz="1200" b="1" i="0" u="none" strike="noStrike" cap="none" dirty="0">
                <a:solidFill>
                  <a:srgbClr val="000000"/>
                </a:solidFill>
                <a:latin typeface="+mn-lt"/>
                <a:ea typeface="Abel"/>
                <a:cs typeface="Abel"/>
                <a:sym typeface="Abel"/>
              </a:rPr>
              <a:t>small irregular payments </a:t>
            </a:r>
            <a:r>
              <a:rPr lang="en-GB" sz="1200" b="0" i="0" u="none" strike="noStrike" cap="none" dirty="0">
                <a:solidFill>
                  <a:srgbClr val="000000"/>
                </a:solidFill>
                <a:latin typeface="+mn-lt"/>
                <a:ea typeface="Abel"/>
                <a:cs typeface="Abel"/>
                <a:sym typeface="Abel"/>
              </a:rPr>
              <a:t>to ensure that the fees was paid-up by the end of the term. </a:t>
            </a:r>
          </a:p>
          <a:p>
            <a:pPr marL="171450" marR="0" lvl="0" indent="-171450" rtl="0">
              <a:lnSpc>
                <a:spcPct val="107000"/>
              </a:lnSpc>
              <a:spcBef>
                <a:spcPts val="800"/>
              </a:spcBef>
              <a:spcAft>
                <a:spcPts val="0"/>
              </a:spcAft>
              <a:buFont typeface="Arial" panose="020B0604020202020204" pitchFamily="34" charset="0"/>
              <a:buChar char="•"/>
            </a:pPr>
            <a:r>
              <a:rPr lang="en-GB" sz="1200" b="0" i="0" u="none" strike="noStrike" cap="none" dirty="0">
                <a:solidFill>
                  <a:srgbClr val="000000"/>
                </a:solidFill>
                <a:latin typeface="+mn-lt"/>
                <a:ea typeface="Abel"/>
                <a:cs typeface="Abel"/>
                <a:sym typeface="Abel"/>
              </a:rPr>
              <a:t>There were parents who paid as little at </a:t>
            </a:r>
            <a:r>
              <a:rPr lang="en-GB" sz="1200" dirty="0">
                <a:latin typeface="+mn-lt"/>
                <a:ea typeface="Abel"/>
                <a:cs typeface="Abel"/>
                <a:sym typeface="Abel"/>
              </a:rPr>
              <a:t>KES</a:t>
            </a:r>
            <a:r>
              <a:rPr lang="en-GB" sz="1200" b="0" i="0" u="none" strike="noStrike" cap="none" dirty="0">
                <a:solidFill>
                  <a:srgbClr val="000000"/>
                </a:solidFill>
                <a:latin typeface="+mn-lt"/>
                <a:ea typeface="Abel"/>
                <a:cs typeface="Abel"/>
                <a:sym typeface="Abel"/>
              </a:rPr>
              <a:t> 500 with no fixed payment schedule. </a:t>
            </a:r>
          </a:p>
          <a:p>
            <a:pPr marL="171450" marR="0" lvl="0" indent="-171450" rtl="0">
              <a:lnSpc>
                <a:spcPct val="107000"/>
              </a:lnSpc>
              <a:spcBef>
                <a:spcPts val="800"/>
              </a:spcBef>
              <a:spcAft>
                <a:spcPts val="0"/>
              </a:spcAft>
              <a:buFont typeface="Arial" panose="020B0604020202020204" pitchFamily="34" charset="0"/>
              <a:buChar char="•"/>
            </a:pPr>
            <a:r>
              <a:rPr lang="en-GB" sz="1200" b="0" i="0" u="none" strike="noStrike" cap="none" dirty="0">
                <a:solidFill>
                  <a:srgbClr val="000000"/>
                </a:solidFill>
                <a:latin typeface="+mn-lt"/>
                <a:ea typeface="Abel"/>
                <a:cs typeface="Abel"/>
                <a:sym typeface="Abel"/>
              </a:rPr>
              <a:t>Some parents whose children had resumed school (grade 4 and class 8) </a:t>
            </a:r>
            <a:r>
              <a:rPr lang="en-GB" sz="1200" b="1" i="0" u="none" strike="noStrike" cap="none" dirty="0">
                <a:solidFill>
                  <a:srgbClr val="000000"/>
                </a:solidFill>
                <a:latin typeface="+mn-lt"/>
                <a:ea typeface="Abel"/>
                <a:cs typeface="Abel"/>
                <a:sym typeface="Abel"/>
              </a:rPr>
              <a:t>noted an increase in fees.</a:t>
            </a:r>
          </a:p>
          <a:p>
            <a:pPr marL="171450" marR="0" lvl="0" indent="-171450" rtl="0">
              <a:lnSpc>
                <a:spcPct val="107000"/>
              </a:lnSpc>
              <a:spcBef>
                <a:spcPts val="800"/>
              </a:spcBef>
              <a:spcAft>
                <a:spcPts val="0"/>
              </a:spcAft>
              <a:buFont typeface="Arial" panose="020B0604020202020204" pitchFamily="34" charset="0"/>
              <a:buChar char="•"/>
            </a:pPr>
            <a:r>
              <a:rPr lang="en-GB" sz="1200" b="0" i="0" u="none" strike="noStrike" cap="none" dirty="0">
                <a:solidFill>
                  <a:srgbClr val="000000"/>
                </a:solidFill>
                <a:latin typeface="+mn-lt"/>
                <a:ea typeface="Abel"/>
                <a:cs typeface="Abel"/>
                <a:sym typeface="Abel"/>
              </a:rPr>
              <a:t>Notwithstanding, making regular payments is evident in their contributions to </a:t>
            </a:r>
            <a:r>
              <a:rPr lang="en-GB" sz="1200" b="0" i="0" u="none" strike="noStrike" cap="none" dirty="0" err="1">
                <a:solidFill>
                  <a:srgbClr val="000000"/>
                </a:solidFill>
                <a:latin typeface="+mn-lt"/>
                <a:ea typeface="Abel"/>
                <a:cs typeface="Abel"/>
                <a:sym typeface="Abel"/>
              </a:rPr>
              <a:t>chama</a:t>
            </a:r>
            <a:r>
              <a:rPr lang="en-GB" sz="1200" b="0" i="0" u="none" strike="noStrike" cap="none" dirty="0">
                <a:solidFill>
                  <a:srgbClr val="000000"/>
                </a:solidFill>
                <a:latin typeface="+mn-lt"/>
                <a:ea typeface="Abel"/>
                <a:cs typeface="Abel"/>
                <a:sym typeface="Abel"/>
              </a:rPr>
              <a:t> pre-COVID, with some contributing over KES 500 on a weekly basis.</a:t>
            </a:r>
          </a:p>
          <a:p>
            <a:pPr marL="171450" marR="0" lvl="0" indent="-171450" rtl="0">
              <a:lnSpc>
                <a:spcPct val="107000"/>
              </a:lnSpc>
              <a:spcBef>
                <a:spcPts val="800"/>
              </a:spcBef>
              <a:spcAft>
                <a:spcPts val="0"/>
              </a:spcAft>
              <a:buFont typeface="Arial" panose="020B0604020202020204" pitchFamily="34" charset="0"/>
              <a:buChar char="•"/>
            </a:pPr>
            <a:r>
              <a:rPr lang="en-GB" sz="1200" b="1" dirty="0">
                <a:latin typeface="+mn-lt"/>
                <a:sym typeface="Abel"/>
              </a:rPr>
              <a:t>A savings solution would thus help parents regularly put aside cash for school fees.</a:t>
            </a:r>
            <a:endParaRPr sz="1200" b="1" dirty="0">
              <a:latin typeface="+mn-lt"/>
            </a:endParaRPr>
          </a:p>
        </p:txBody>
      </p:sp>
      <p:sp>
        <p:nvSpPr>
          <p:cNvPr id="1941" name="Google Shape;1941;p61"/>
          <p:cNvSpPr txBox="1"/>
          <p:nvPr/>
        </p:nvSpPr>
        <p:spPr>
          <a:xfrm>
            <a:off x="0" y="4924669"/>
            <a:ext cx="258882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1" u="none" strike="noStrike" cap="none">
                <a:solidFill>
                  <a:schemeClr val="tx1"/>
                </a:solidFill>
                <a:latin typeface="Arial"/>
                <a:ea typeface="Arial"/>
                <a:cs typeface="Arial"/>
                <a:sym typeface="Arial"/>
              </a:rPr>
              <a:t>Parents  N=324 </a:t>
            </a:r>
            <a:endParaRPr>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2" name="TextBox 11">
            <a:extLst>
              <a:ext uri="{FF2B5EF4-FFF2-40B4-BE49-F238E27FC236}">
                <a16:creationId xmlns:a16="http://schemas.microsoft.com/office/drawing/2014/main" xmlns="" id="{BD5EFB55-D209-4AFD-A997-A31A02FF5DA8}"/>
              </a:ext>
            </a:extLst>
          </p:cNvPr>
          <p:cNvSpPr txBox="1"/>
          <p:nvPr/>
        </p:nvSpPr>
        <p:spPr>
          <a:xfrm>
            <a:off x="433477" y="1071691"/>
            <a:ext cx="8133402" cy="2800767"/>
          </a:xfrm>
          <a:prstGeom prst="rect">
            <a:avLst/>
          </a:prstGeom>
          <a:noFill/>
        </p:spPr>
        <p:txBody>
          <a:bodyPr wrap="square">
            <a:spAutoFit/>
          </a:bodyPr>
          <a:lstStyle/>
          <a:p>
            <a:pPr marL="285750" indent="-285750">
              <a:buFont typeface="Courier New" panose="02070309020205020404" pitchFamily="49" charset="0"/>
              <a:buChar char="o"/>
            </a:pPr>
            <a:r>
              <a:rPr lang="en-GB" sz="1600" kern="1200" dirty="0">
                <a:solidFill>
                  <a:schemeClr val="accent2"/>
                </a:solidFill>
                <a:latin typeface="Century Gothic"/>
                <a:ea typeface="+mj-ea"/>
                <a:cs typeface="Aharoni" panose="02010803020104030203" pitchFamily="2" charset="-79"/>
                <a:sym typeface="Righteous"/>
              </a:rPr>
              <a:t>Financial service providers may be willing to finance low cost schools but the risks are high.</a:t>
            </a:r>
          </a:p>
          <a:p>
            <a:pPr marL="285750" indent="-285750">
              <a:buFont typeface="Courier New" panose="02070309020205020404" pitchFamily="49" charset="0"/>
              <a:buChar char="o"/>
            </a:pPr>
            <a:endParaRPr lang="en-GB" sz="1600" kern="1200" dirty="0">
              <a:solidFill>
                <a:schemeClr val="accent2"/>
              </a:solidFill>
              <a:latin typeface="Century Gothic"/>
              <a:ea typeface="+mj-ea"/>
              <a:cs typeface="Aharoni" panose="02010803020104030203" pitchFamily="2" charset="-79"/>
              <a:sym typeface="Righteous"/>
            </a:endParaRPr>
          </a:p>
          <a:p>
            <a:pPr marL="285750" indent="-285750">
              <a:buFont typeface="Courier New" panose="02070309020205020404" pitchFamily="49" charset="0"/>
              <a:buChar char="o"/>
            </a:pPr>
            <a:r>
              <a:rPr lang="en-GB" sz="1600" kern="1200" dirty="0">
                <a:solidFill>
                  <a:schemeClr val="accent2"/>
                </a:solidFill>
                <a:latin typeface="Century Gothic"/>
                <a:ea typeface="+mj-ea"/>
                <a:cs typeface="Aharoni" panose="02010803020104030203" pitchFamily="2" charset="-79"/>
                <a:sym typeface="Righteous"/>
              </a:rPr>
              <a:t>Schools rely on fees to service loans … but parents will struggle to pay school fees.</a:t>
            </a:r>
          </a:p>
          <a:p>
            <a:pPr marL="285750" indent="-285750">
              <a:buFont typeface="Courier New" panose="02070309020205020404" pitchFamily="49" charset="0"/>
              <a:buChar char="o"/>
            </a:pPr>
            <a:endParaRPr lang="en-GB" sz="1600" kern="1200" dirty="0">
              <a:solidFill>
                <a:schemeClr val="accent2"/>
              </a:solidFill>
              <a:latin typeface="Century Gothic"/>
              <a:ea typeface="+mj-ea"/>
              <a:cs typeface="Aharoni" panose="02010803020104030203" pitchFamily="2" charset="-79"/>
              <a:sym typeface="Righteous"/>
            </a:endParaRPr>
          </a:p>
          <a:p>
            <a:pPr marL="285750" indent="-285750">
              <a:buFont typeface="Courier New" panose="02070309020205020404" pitchFamily="49" charset="0"/>
              <a:buChar char="o"/>
            </a:pPr>
            <a:r>
              <a:rPr lang="en-GB" sz="1600" kern="1200" dirty="0">
                <a:solidFill>
                  <a:schemeClr val="accent2"/>
                </a:solidFill>
                <a:latin typeface="Century Gothic"/>
                <a:ea typeface="+mj-ea"/>
                <a:cs typeface="Aharoni" panose="02010803020104030203" pitchFamily="2" charset="-79"/>
                <a:sym typeface="Righteous"/>
              </a:rPr>
              <a:t>Households are willing to borrow for school fees … but incomes have significantly reduced so parents will struggle to repay loans.</a:t>
            </a:r>
          </a:p>
          <a:p>
            <a:pPr marL="285750" indent="-285750">
              <a:buFont typeface="Courier New" panose="02070309020205020404" pitchFamily="49" charset="0"/>
              <a:buChar char="o"/>
            </a:pPr>
            <a:endParaRPr lang="en-GB" sz="1600" kern="1200" dirty="0">
              <a:solidFill>
                <a:schemeClr val="accent2"/>
              </a:solidFill>
              <a:latin typeface="Century Gothic"/>
              <a:ea typeface="+mj-ea"/>
              <a:cs typeface="Aharoni" panose="02010803020104030203" pitchFamily="2" charset="-79"/>
              <a:sym typeface="Righteous"/>
            </a:endParaRPr>
          </a:p>
          <a:p>
            <a:pPr marL="285750" indent="-285750">
              <a:buFont typeface="Courier New" panose="02070309020205020404" pitchFamily="49" charset="0"/>
              <a:buChar char="o"/>
            </a:pPr>
            <a:r>
              <a:rPr lang="en-GB" sz="1600" kern="1200" dirty="0">
                <a:solidFill>
                  <a:schemeClr val="accent2"/>
                </a:solidFill>
                <a:latin typeface="Century Gothic"/>
                <a:ea typeface="+mj-ea"/>
                <a:cs typeface="Aharoni" panose="02010803020104030203" pitchFamily="2" charset="-79"/>
                <a:sym typeface="Righteous"/>
              </a:rPr>
              <a:t>There is an opportunity in providing a savings solution to enable parents to set aside small amounts of money for their children’s school fees.</a:t>
            </a:r>
          </a:p>
        </p:txBody>
      </p:sp>
      <p:sp>
        <p:nvSpPr>
          <p:cNvPr id="13" name="Google Shape;1931;p61">
            <a:extLst>
              <a:ext uri="{FF2B5EF4-FFF2-40B4-BE49-F238E27FC236}">
                <a16:creationId xmlns:a16="http://schemas.microsoft.com/office/drawing/2014/main" xmlns="" id="{9584F968-CD76-47E8-A2FB-CF29BCD46F29}"/>
              </a:ext>
            </a:extLst>
          </p:cNvPr>
          <p:cNvSpPr txBox="1"/>
          <p:nvPr/>
        </p:nvSpPr>
        <p:spPr>
          <a:xfrm>
            <a:off x="433477" y="442912"/>
            <a:ext cx="6937654" cy="48154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3000"/>
              <a:buFont typeface="Righteous"/>
              <a:buNone/>
            </a:pPr>
            <a:r>
              <a:rPr lang="en-GB" sz="1800" b="1" kern="1200" dirty="0">
                <a:solidFill>
                  <a:schemeClr val="accent2"/>
                </a:solidFill>
                <a:latin typeface="+mj-lt"/>
                <a:ea typeface="+mj-ea"/>
                <a:sym typeface="Righteous"/>
              </a:rPr>
              <a:t>The reality is … </a:t>
            </a:r>
            <a:endParaRPr sz="1800" b="1" kern="1200" dirty="0">
              <a:solidFill>
                <a:schemeClr val="accent2"/>
              </a:solidFill>
              <a:latin typeface="+mj-lt"/>
              <a:ea typeface="+mj-ea"/>
            </a:endParaRPr>
          </a:p>
        </p:txBody>
      </p:sp>
      <p:sp>
        <p:nvSpPr>
          <p:cNvPr id="5" name="TextBox 4">
            <a:extLst>
              <a:ext uri="{FF2B5EF4-FFF2-40B4-BE49-F238E27FC236}">
                <a16:creationId xmlns:a16="http://schemas.microsoft.com/office/drawing/2014/main" xmlns="" id="{618DDC3A-9E78-469D-8D8F-1B08E70CD054}"/>
              </a:ext>
            </a:extLst>
          </p:cNvPr>
          <p:cNvSpPr txBox="1"/>
          <p:nvPr/>
        </p:nvSpPr>
        <p:spPr>
          <a:xfrm>
            <a:off x="346075" y="4267690"/>
            <a:ext cx="8451850" cy="707886"/>
          </a:xfrm>
          <a:prstGeom prst="rect">
            <a:avLst/>
          </a:prstGeom>
          <a:solidFill>
            <a:schemeClr val="tx2">
              <a:lumMod val="90000"/>
            </a:schemeClr>
          </a:solidFill>
        </p:spPr>
        <p:txBody>
          <a:bodyPr wrap="square">
            <a:spAutoFit/>
          </a:bodyPr>
          <a:lstStyle/>
          <a:p>
            <a:r>
              <a:rPr lang="en-US" sz="2000" dirty="0">
                <a:solidFill>
                  <a:srgbClr val="0070C0"/>
                </a:solidFill>
                <a:latin typeface="+mn-lt"/>
              </a:rPr>
              <a:t>What are </a:t>
            </a:r>
            <a:r>
              <a:rPr lang="en-US" sz="2000" b="1" dirty="0">
                <a:solidFill>
                  <a:srgbClr val="0070C0"/>
                </a:solidFill>
                <a:latin typeface="+mn-lt"/>
              </a:rPr>
              <a:t>the financing options </a:t>
            </a:r>
            <a:r>
              <a:rPr lang="en-US" sz="2000" dirty="0">
                <a:solidFill>
                  <a:srgbClr val="0070C0"/>
                </a:solidFill>
                <a:latin typeface="+mn-lt"/>
              </a:rPr>
              <a:t>to </a:t>
            </a:r>
            <a:r>
              <a:rPr lang="en-US" sz="2000">
                <a:solidFill>
                  <a:srgbClr val="0070C0"/>
                </a:solidFill>
                <a:latin typeface="+mn-lt"/>
              </a:rPr>
              <a:t>enable low </a:t>
            </a:r>
            <a:r>
              <a:rPr lang="en-US" sz="2000" dirty="0">
                <a:solidFill>
                  <a:srgbClr val="0070C0"/>
                </a:solidFill>
                <a:latin typeface="+mn-lt"/>
              </a:rPr>
              <a:t>income households pay for school education?</a:t>
            </a:r>
          </a:p>
        </p:txBody>
      </p:sp>
    </p:spTree>
    <p:extLst>
      <p:ext uri="{BB962C8B-B14F-4D97-AF65-F5344CB8AC3E}">
        <p14:creationId xmlns:p14="http://schemas.microsoft.com/office/powerpoint/2010/main" val="1746112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tats"/>
        <p:cNvGrpSpPr/>
        <p:nvPr/>
      </p:nvGrpSpPr>
      <p:grpSpPr>
        <a:xfrm>
          <a:off x="0" y="0"/>
          <a:ext cx="0" cy="0"/>
          <a:chOff x="0" y="0"/>
          <a:chExt cx="0" cy="0"/>
        </a:xfrm>
      </p:grpSpPr>
      <p:sp>
        <p:nvSpPr>
          <p:cNvPr id="6" name="Rectangle 5">
            <a:extLst>
              <a:ext uri="{FF2B5EF4-FFF2-40B4-BE49-F238E27FC236}">
                <a16:creationId xmlns:a16="http://schemas.microsoft.com/office/drawing/2014/main" xmlns="" id="{308910D7-02BF-8542-9717-3104535310AC}"/>
              </a:ext>
            </a:extLst>
          </p:cNvPr>
          <p:cNvSpPr/>
          <p:nvPr/>
        </p:nvSpPr>
        <p:spPr>
          <a:xfrm>
            <a:off x="0" y="3314702"/>
            <a:ext cx="2261589" cy="1516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5AE71362-DFB5-664B-A64A-F4975763ADD5}"/>
              </a:ext>
            </a:extLst>
          </p:cNvPr>
          <p:cNvPicPr>
            <a:picLocks noChangeAspect="1"/>
          </p:cNvPicPr>
          <p:nvPr/>
        </p:nvPicPr>
        <p:blipFill rotWithShape="1">
          <a:blip r:embed="rId3"/>
          <a:srcRect b="-7708"/>
          <a:stretch/>
        </p:blipFill>
        <p:spPr>
          <a:xfrm>
            <a:off x="2261589" y="349321"/>
            <a:ext cx="6882411" cy="5163702"/>
          </a:xfrm>
          <a:prstGeom prst="rect">
            <a:avLst/>
          </a:prstGeom>
        </p:spPr>
      </p:pic>
      <p:sp>
        <p:nvSpPr>
          <p:cNvPr id="3" name="Body text copy"/>
          <p:cNvSpPr/>
          <p:nvPr/>
        </p:nvSpPr>
        <p:spPr>
          <a:xfrm>
            <a:off x="200023" y="3663128"/>
            <a:ext cx="2985397" cy="705342"/>
          </a:xfrm>
          <a:prstGeom prst="rect">
            <a:avLst/>
          </a:prstGeom>
        </p:spPr>
        <p:txBody>
          <a:bodyPr spcFirstLastPara="0" lIns="66940" tIns="66940" rIns="66940" bIns="0" anchor="t"/>
          <a:lstStyle/>
          <a:p>
            <a:r>
              <a:rPr lang="en-GB" sz="4200" b="1" dirty="0">
                <a:solidFill>
                  <a:schemeClr val="accent1"/>
                </a:solidFill>
                <a:latin typeface="+mj-lt"/>
                <a:ea typeface="+mj-ea"/>
                <a:cs typeface="+mj-cs"/>
              </a:rPr>
              <a:t>Asante</a:t>
            </a:r>
          </a:p>
        </p:txBody>
      </p:sp>
    </p:spTree>
    <p:extLst>
      <p:ext uri="{BB962C8B-B14F-4D97-AF65-F5344CB8AC3E}">
        <p14:creationId xmlns:p14="http://schemas.microsoft.com/office/powerpoint/2010/main" val="3649837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8"/>
          <p:cNvSpPr txBox="1">
            <a:spLocks noGrp="1"/>
          </p:cNvSpPr>
          <p:nvPr>
            <p:ph type="body" idx="1"/>
          </p:nvPr>
        </p:nvSpPr>
        <p:spPr>
          <a:xfrm>
            <a:off x="218365" y="828567"/>
            <a:ext cx="5093707" cy="2961114"/>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0"/>
              </a:spcBef>
              <a:spcAft>
                <a:spcPts val="0"/>
              </a:spcAft>
              <a:buSzPts val="1600"/>
              <a:buNone/>
            </a:pPr>
            <a:r>
              <a:rPr lang="en-GB" sz="1400" b="1" kern="1200" dirty="0">
                <a:solidFill>
                  <a:schemeClr val="tx1"/>
                </a:solidFill>
                <a:latin typeface="Century Gothic"/>
                <a:cs typeface="+mn-cs"/>
              </a:rPr>
              <a:t>Development of low cost private schools is driven </a:t>
            </a:r>
            <a:r>
              <a:rPr lang="en-GB" sz="1400" kern="1200" dirty="0">
                <a:solidFill>
                  <a:schemeClr val="tx1"/>
                </a:solidFill>
                <a:latin typeface="Century Gothic"/>
                <a:cs typeface="+mn-cs"/>
              </a:rPr>
              <a:t>by: </a:t>
            </a:r>
            <a:endParaRPr sz="1400" kern="1200" dirty="0">
              <a:solidFill>
                <a:schemeClr val="tx1"/>
              </a:solidFill>
              <a:latin typeface="Century Gothic"/>
              <a:cs typeface="+mn-cs"/>
            </a:endParaRPr>
          </a:p>
          <a:p>
            <a:pPr marL="127000" lvl="0" indent="0" algn="l" rtl="0">
              <a:lnSpc>
                <a:spcPct val="100000"/>
              </a:lnSpc>
              <a:spcBef>
                <a:spcPts val="0"/>
              </a:spcBef>
              <a:spcAft>
                <a:spcPts val="0"/>
              </a:spcAft>
              <a:buSzPts val="1600"/>
              <a:buNone/>
            </a:pPr>
            <a:endParaRPr sz="1400" kern="1200" dirty="0">
              <a:solidFill>
                <a:schemeClr val="accent2"/>
              </a:solidFill>
              <a:latin typeface="Century Gothic"/>
              <a:cs typeface="+mn-cs"/>
            </a:endParaRPr>
          </a:p>
          <a:p>
            <a:pPr marL="363538" marR="0" lvl="1" indent="-274638"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Limited space in public schools </a:t>
            </a:r>
            <a:r>
              <a:rPr kumimoji="0" lang="en-US" sz="1400" b="0"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due to  increasing numbers of children in need of admission- universal primary education. </a:t>
            </a:r>
          </a:p>
          <a:p>
            <a:pPr marL="363538" marR="0" lvl="1" indent="-274638"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Lack of public schools in certain areas </a:t>
            </a:r>
            <a:r>
              <a:rPr kumimoji="0" lang="en-US" sz="1400" b="0"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especially informal settlements in urban areas. </a:t>
            </a:r>
          </a:p>
          <a:p>
            <a:pPr marL="363538" marR="0" lvl="1" indent="-274638"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Perceived and real quality concerns </a:t>
            </a:r>
            <a:r>
              <a:rPr kumimoji="0" lang="en-US" sz="1400" b="0"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in the existing public schools due to big class sizes.</a:t>
            </a:r>
          </a:p>
          <a:p>
            <a:pPr marL="363538" marR="0" lvl="1" indent="-274638"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A legal frameworks </a:t>
            </a:r>
            <a:r>
              <a:rPr kumimoji="0" lang="en-US" sz="1400" b="0" i="0" u="none" strike="noStrike" kern="1200" cap="none" spc="0" normalizeH="0" baseline="0" noProof="0" dirty="0">
                <a:ln>
                  <a:noFill/>
                </a:ln>
                <a:solidFill>
                  <a:schemeClr val="accent2"/>
                </a:solidFill>
                <a:effectLst/>
                <a:uLnTx/>
                <a:uFillTx/>
                <a:latin typeface="Century Gothic"/>
                <a:ea typeface="Calibri" panose="020F0502020204030204" pitchFamily="34" charset="0"/>
                <a:cs typeface="+mn-cs"/>
              </a:rPr>
              <a:t>that make it possible for low cost private schools to emerge. </a:t>
            </a:r>
          </a:p>
          <a:p>
            <a:pPr marL="127000" lvl="0" indent="0" algn="l" rtl="0">
              <a:lnSpc>
                <a:spcPct val="100000"/>
              </a:lnSpc>
              <a:spcBef>
                <a:spcPts val="0"/>
              </a:spcBef>
              <a:spcAft>
                <a:spcPts val="0"/>
              </a:spcAft>
              <a:buSzPts val="1600"/>
              <a:buNone/>
            </a:pPr>
            <a:endParaRPr sz="1200" dirty="0">
              <a:solidFill>
                <a:schemeClr val="accent2"/>
              </a:solidFill>
            </a:endParaRPr>
          </a:p>
        </p:txBody>
      </p:sp>
      <p:sp>
        <p:nvSpPr>
          <p:cNvPr id="448" name="Google Shape;448;p8"/>
          <p:cNvSpPr txBox="1">
            <a:spLocks noGrp="1"/>
          </p:cNvSpPr>
          <p:nvPr>
            <p:ph type="title"/>
          </p:nvPr>
        </p:nvSpPr>
        <p:spPr>
          <a:xfrm>
            <a:off x="311858" y="367154"/>
            <a:ext cx="8003296" cy="421122"/>
          </a:xfrm>
          <a:prstGeom prst="rect">
            <a:avLst/>
          </a:prstGeom>
          <a:noFill/>
          <a:ln>
            <a:noFill/>
          </a:ln>
        </p:spPr>
        <p:txBody>
          <a:bodyPr spcFirstLastPara="1" wrap="square" lIns="91425" tIns="91425" rIns="91425" bIns="91425" anchor="b" anchorCtr="0">
            <a:noAutofit/>
          </a:bodyPr>
          <a:lstStyle/>
          <a:p>
            <a:pPr marL="0" lvl="0" indent="0" defTabSz="642595">
              <a:spcAft>
                <a:spcPts val="450"/>
              </a:spcAft>
              <a:buClrTx/>
              <a:buSzPts val="3000"/>
              <a:buFont typeface="Arial"/>
              <a:buNone/>
              <a:defRPr/>
            </a:pPr>
            <a:r>
              <a:rPr lang="en-GB" sz="1800" b="1" dirty="0">
                <a:solidFill>
                  <a:schemeClr val="accent2"/>
                </a:solidFill>
                <a:latin typeface="Century Gothic" panose="020B0502020202020204" pitchFamily="34" charset="0"/>
                <a:cs typeface="Arial"/>
                <a:sym typeface="Arial"/>
              </a:rPr>
              <a:t>Low cost private schools dot the education provision in Kenya</a:t>
            </a:r>
            <a:endParaRPr sz="1800" b="1" dirty="0">
              <a:solidFill>
                <a:schemeClr val="accent2"/>
              </a:solidFill>
              <a:latin typeface="Century Gothic" panose="020B0502020202020204" pitchFamily="34" charset="0"/>
              <a:cs typeface="Arial"/>
              <a:sym typeface="Arial"/>
            </a:endParaRPr>
          </a:p>
        </p:txBody>
      </p:sp>
      <p:sp>
        <p:nvSpPr>
          <p:cNvPr id="4" name="Content Placeholder 2">
            <a:extLst>
              <a:ext uri="{FF2B5EF4-FFF2-40B4-BE49-F238E27FC236}">
                <a16:creationId xmlns:a16="http://schemas.microsoft.com/office/drawing/2014/main" xmlns="" id="{A2F147CE-95A4-4813-A847-789B008C862F}"/>
              </a:ext>
            </a:extLst>
          </p:cNvPr>
          <p:cNvSpPr txBox="1">
            <a:spLocks/>
          </p:cNvSpPr>
          <p:nvPr/>
        </p:nvSpPr>
        <p:spPr>
          <a:xfrm>
            <a:off x="5312072" y="828566"/>
            <a:ext cx="3613563" cy="1317700"/>
          </a:xfrm>
          <a:prstGeom prst="rect">
            <a:avLst/>
          </a:prstGeom>
          <a:solidFill>
            <a:schemeClr val="accent2"/>
          </a:solidFill>
          <a:ln>
            <a:noFill/>
          </a:ln>
        </p:spPr>
        <p:txBody>
          <a:bodyPr vert="horz" lIns="97536" tIns="48768" rIns="97536" bIns="4876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rPr>
              <a:t>There is no universal definition of low cost private schools. The study adopted an operational definition: </a:t>
            </a:r>
          </a:p>
          <a:p>
            <a:pPr marL="0" indent="0">
              <a:buNone/>
            </a:pPr>
            <a:r>
              <a:rPr lang="en-US" sz="1200" b="1" i="1" dirty="0">
                <a:solidFill>
                  <a:schemeClr val="bg1"/>
                </a:solidFill>
              </a:rPr>
              <a:t>‘A none-public school that charges a fee of not more than KES 30,000 annually per child (reference Grade 4 in 2019).’ </a:t>
            </a:r>
            <a:endParaRPr lang="en-US" sz="1200" b="1" u="sng" dirty="0">
              <a:solidFill>
                <a:schemeClr val="bg1"/>
              </a:solidFill>
            </a:endParaRPr>
          </a:p>
          <a:p>
            <a:pPr marL="0" indent="0">
              <a:buNone/>
            </a:pPr>
            <a:endParaRPr lang="en-US" sz="1200" dirty="0">
              <a:solidFill>
                <a:schemeClr val="bg1"/>
              </a:solidFill>
            </a:endParaRPr>
          </a:p>
        </p:txBody>
      </p:sp>
      <p:pic>
        <p:nvPicPr>
          <p:cNvPr id="2" name="Picture 1">
            <a:extLst>
              <a:ext uri="{FF2B5EF4-FFF2-40B4-BE49-F238E27FC236}">
                <a16:creationId xmlns:a16="http://schemas.microsoft.com/office/drawing/2014/main" xmlns="" id="{85D5424D-5074-A84E-B826-873C676E61A6}"/>
              </a:ext>
            </a:extLst>
          </p:cNvPr>
          <p:cNvPicPr>
            <a:picLocks noChangeAspect="1"/>
          </p:cNvPicPr>
          <p:nvPr/>
        </p:nvPicPr>
        <p:blipFill>
          <a:blip r:embed="rId3"/>
          <a:stretch>
            <a:fillRect/>
          </a:stretch>
        </p:blipFill>
        <p:spPr>
          <a:xfrm>
            <a:off x="5717846" y="2468542"/>
            <a:ext cx="2597308" cy="24104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2EB6ACC-5D6C-D740-8932-D753771C0893}"/>
              </a:ext>
            </a:extLst>
          </p:cNvPr>
          <p:cNvPicPr>
            <a:picLocks noChangeAspect="1"/>
          </p:cNvPicPr>
          <p:nvPr/>
        </p:nvPicPr>
        <p:blipFill>
          <a:blip r:embed="rId3">
            <a:alphaModFix amt="11000"/>
          </a:blip>
          <a:stretch>
            <a:fillRect/>
          </a:stretch>
        </p:blipFill>
        <p:spPr>
          <a:xfrm>
            <a:off x="151301" y="356343"/>
            <a:ext cx="3856674" cy="4702132"/>
          </a:xfrm>
          <a:prstGeom prst="rect">
            <a:avLst/>
          </a:prstGeom>
        </p:spPr>
      </p:pic>
      <p:graphicFrame>
        <p:nvGraphicFramePr>
          <p:cNvPr id="5" name="Table 4">
            <a:extLst>
              <a:ext uri="{FF2B5EF4-FFF2-40B4-BE49-F238E27FC236}">
                <a16:creationId xmlns:a16="http://schemas.microsoft.com/office/drawing/2014/main" xmlns="" id="{A8B11EBD-8D98-4CE3-BB37-DD66A7314563}"/>
              </a:ext>
            </a:extLst>
          </p:cNvPr>
          <p:cNvGraphicFramePr>
            <a:graphicFrameLocks noGrp="1"/>
          </p:cNvGraphicFramePr>
          <p:nvPr>
            <p:extLst>
              <p:ext uri="{D42A27DB-BD31-4B8C-83A1-F6EECF244321}">
                <p14:modId xmlns:p14="http://schemas.microsoft.com/office/powerpoint/2010/main" val="3872765752"/>
              </p:ext>
            </p:extLst>
          </p:nvPr>
        </p:nvGraphicFramePr>
        <p:xfrm>
          <a:off x="1929652" y="723600"/>
          <a:ext cx="2144659" cy="4193897"/>
        </p:xfrm>
        <a:graphic>
          <a:graphicData uri="http://schemas.openxmlformats.org/drawingml/2006/table">
            <a:tbl>
              <a:tblPr firstRow="1">
                <a:tableStyleId>{9D7B26C5-4107-4FEC-AEDC-1716B250A1EF}</a:tableStyleId>
              </a:tblPr>
              <a:tblGrid>
                <a:gridCol w="382300">
                  <a:extLst>
                    <a:ext uri="{9D8B030D-6E8A-4147-A177-3AD203B41FA5}">
                      <a16:colId xmlns:a16="http://schemas.microsoft.com/office/drawing/2014/main" xmlns="" val="1445394149"/>
                    </a:ext>
                  </a:extLst>
                </a:gridCol>
                <a:gridCol w="1271086">
                  <a:extLst>
                    <a:ext uri="{9D8B030D-6E8A-4147-A177-3AD203B41FA5}">
                      <a16:colId xmlns:a16="http://schemas.microsoft.com/office/drawing/2014/main" xmlns="" val="2646644145"/>
                    </a:ext>
                  </a:extLst>
                </a:gridCol>
                <a:gridCol w="491273">
                  <a:extLst>
                    <a:ext uri="{9D8B030D-6E8A-4147-A177-3AD203B41FA5}">
                      <a16:colId xmlns:a16="http://schemas.microsoft.com/office/drawing/2014/main" xmlns="" val="2428631414"/>
                    </a:ext>
                  </a:extLst>
                </a:gridCol>
              </a:tblGrid>
              <a:tr h="298992">
                <a:tc>
                  <a:txBody>
                    <a:bodyPr/>
                    <a:lstStyle/>
                    <a:p>
                      <a:pPr algn="ctr" fontAlgn="b"/>
                      <a:r>
                        <a:rPr lang="en-GB" sz="1000" u="none" strike="noStrike" dirty="0">
                          <a:effectLst/>
                        </a:rPr>
                        <a:t>No.</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County (owner interviews)</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Sample</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4236554252"/>
                  </a:ext>
                </a:extLst>
              </a:tr>
              <a:tr h="217059">
                <a:tc>
                  <a:txBody>
                    <a:bodyPr/>
                    <a:lstStyle/>
                    <a:p>
                      <a:pPr algn="ctr" fontAlgn="b"/>
                      <a:r>
                        <a:rPr lang="en-GB" sz="1000" u="none" strike="noStrike" dirty="0">
                          <a:effectLst/>
                        </a:rPr>
                        <a:t>1</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Nairobi</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486</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4073914572"/>
                  </a:ext>
                </a:extLst>
              </a:tr>
              <a:tr h="166988">
                <a:tc>
                  <a:txBody>
                    <a:bodyPr/>
                    <a:lstStyle/>
                    <a:p>
                      <a:pPr algn="ctr" fontAlgn="b"/>
                      <a:r>
                        <a:rPr lang="en-GB" sz="1000" u="none" strike="noStrike" dirty="0">
                          <a:effectLst/>
                        </a:rPr>
                        <a:t>2</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Mombasa</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73</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081995988"/>
                  </a:ext>
                </a:extLst>
              </a:tr>
              <a:tr h="166988">
                <a:tc>
                  <a:txBody>
                    <a:bodyPr/>
                    <a:lstStyle/>
                    <a:p>
                      <a:pPr algn="ctr" fontAlgn="b"/>
                      <a:r>
                        <a:rPr lang="en-GB" sz="1000" u="none" strike="noStrike" dirty="0">
                          <a:effectLst/>
                        </a:rPr>
                        <a:t>3</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Kisii</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34</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1555445938"/>
                  </a:ext>
                </a:extLst>
              </a:tr>
              <a:tr h="166988">
                <a:tc>
                  <a:txBody>
                    <a:bodyPr/>
                    <a:lstStyle/>
                    <a:p>
                      <a:pPr algn="ctr" fontAlgn="b"/>
                      <a:r>
                        <a:rPr lang="en-GB" sz="1000" u="none" strike="noStrike" dirty="0">
                          <a:effectLst/>
                        </a:rPr>
                        <a:t>4</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Migori</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17</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2564717892"/>
                  </a:ext>
                </a:extLst>
              </a:tr>
              <a:tr h="166988">
                <a:tc>
                  <a:txBody>
                    <a:bodyPr/>
                    <a:lstStyle/>
                    <a:p>
                      <a:pPr algn="ctr" fontAlgn="b"/>
                      <a:r>
                        <a:rPr lang="en-GB" sz="1000" u="none" strike="noStrike" dirty="0">
                          <a:effectLst/>
                        </a:rPr>
                        <a:t>5</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Kwale</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14</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421745470"/>
                  </a:ext>
                </a:extLst>
              </a:tr>
              <a:tr h="166988">
                <a:tc>
                  <a:txBody>
                    <a:bodyPr/>
                    <a:lstStyle/>
                    <a:p>
                      <a:pPr algn="ctr" fontAlgn="b"/>
                      <a:r>
                        <a:rPr lang="en-GB" sz="1000" u="none" strike="noStrike" dirty="0">
                          <a:effectLst/>
                        </a:rPr>
                        <a:t>6</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Busia</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12</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262892291"/>
                  </a:ext>
                </a:extLst>
              </a:tr>
              <a:tr h="166988">
                <a:tc>
                  <a:txBody>
                    <a:bodyPr/>
                    <a:lstStyle/>
                    <a:p>
                      <a:pPr algn="ctr" fontAlgn="b"/>
                      <a:r>
                        <a:rPr lang="en-GB" sz="1000" u="none" strike="noStrike" dirty="0">
                          <a:effectLst/>
                        </a:rPr>
                        <a:t>7</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Homa bay</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7</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4110270449"/>
                  </a:ext>
                </a:extLst>
              </a:tr>
              <a:tr h="166988">
                <a:tc>
                  <a:txBody>
                    <a:bodyPr/>
                    <a:lstStyle/>
                    <a:p>
                      <a:pPr algn="ctr" fontAlgn="b"/>
                      <a:r>
                        <a:rPr lang="en-GB" sz="1000" u="none" strike="noStrike" dirty="0">
                          <a:effectLst/>
                        </a:rPr>
                        <a:t>8</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Nakuru</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28</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2769898599"/>
                  </a:ext>
                </a:extLst>
              </a:tr>
              <a:tr h="166988">
                <a:tc>
                  <a:txBody>
                    <a:bodyPr/>
                    <a:lstStyle/>
                    <a:p>
                      <a:pPr algn="ctr" fontAlgn="b"/>
                      <a:r>
                        <a:rPr lang="en-GB" sz="1000" u="none" strike="noStrike" dirty="0">
                          <a:effectLst/>
                        </a:rPr>
                        <a:t>9</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Kirinyaga</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24</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092020562"/>
                  </a:ext>
                </a:extLst>
              </a:tr>
              <a:tr h="152592">
                <a:tc>
                  <a:txBody>
                    <a:bodyPr/>
                    <a:lstStyle/>
                    <a:p>
                      <a:pPr algn="ctr" fontAlgn="b"/>
                      <a:r>
                        <a:rPr lang="en-GB" sz="1000" u="none" strike="noStrike" dirty="0">
                          <a:effectLst/>
                        </a:rPr>
                        <a:t>10</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Narok</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17</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150766712"/>
                  </a:ext>
                </a:extLst>
              </a:tr>
              <a:tr h="166988">
                <a:tc>
                  <a:txBody>
                    <a:bodyPr/>
                    <a:lstStyle/>
                    <a:p>
                      <a:pPr algn="ctr" fontAlgn="b"/>
                      <a:r>
                        <a:rPr lang="en-GB" sz="1000" u="none" strike="noStrike" dirty="0">
                          <a:effectLst/>
                        </a:rPr>
                        <a:t>11</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Kakamega</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22</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2279124572"/>
                  </a:ext>
                </a:extLst>
              </a:tr>
              <a:tr h="166988">
                <a:tc>
                  <a:txBody>
                    <a:bodyPr/>
                    <a:lstStyle/>
                    <a:p>
                      <a:pPr algn="ctr" fontAlgn="b"/>
                      <a:r>
                        <a:rPr lang="en-GB" sz="1000" u="none" strike="noStrike" dirty="0">
                          <a:effectLst/>
                        </a:rPr>
                        <a:t>12</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Kisumu</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31</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2199291840"/>
                  </a:ext>
                </a:extLst>
              </a:tr>
              <a:tr h="166988">
                <a:tc>
                  <a:txBody>
                    <a:bodyPr/>
                    <a:lstStyle/>
                    <a:p>
                      <a:pPr algn="ctr" fontAlgn="b"/>
                      <a:r>
                        <a:rPr lang="en-GB" sz="1000" u="none" strike="noStrike" dirty="0">
                          <a:effectLst/>
                        </a:rPr>
                        <a:t>13</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Nyeri</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15</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2383325590"/>
                  </a:ext>
                </a:extLst>
              </a:tr>
              <a:tr h="166988">
                <a:tc>
                  <a:txBody>
                    <a:bodyPr/>
                    <a:lstStyle/>
                    <a:p>
                      <a:pPr algn="ctr" fontAlgn="b"/>
                      <a:r>
                        <a:rPr lang="en-GB" sz="1000" u="none" strike="noStrike" dirty="0">
                          <a:effectLst/>
                        </a:rPr>
                        <a:t>14</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Machakos</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19</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681500298"/>
                  </a:ext>
                </a:extLst>
              </a:tr>
              <a:tr h="166988">
                <a:tc>
                  <a:txBody>
                    <a:bodyPr/>
                    <a:lstStyle/>
                    <a:p>
                      <a:pPr algn="ctr" fontAlgn="b"/>
                      <a:r>
                        <a:rPr lang="en-GB" sz="1000" u="none" strike="noStrike" dirty="0">
                          <a:effectLst/>
                        </a:rPr>
                        <a:t>15</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Uasin Gishu</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63</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957304133"/>
                  </a:ext>
                </a:extLst>
              </a:tr>
              <a:tr h="166988">
                <a:tc>
                  <a:txBody>
                    <a:bodyPr/>
                    <a:lstStyle/>
                    <a:p>
                      <a:pPr algn="ctr" fontAlgn="b"/>
                      <a:r>
                        <a:rPr lang="en-GB" sz="1000" u="none" strike="noStrike" dirty="0">
                          <a:effectLst/>
                        </a:rPr>
                        <a:t>16</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Siaya</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11</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133926160"/>
                  </a:ext>
                </a:extLst>
              </a:tr>
              <a:tr h="166988">
                <a:tc>
                  <a:txBody>
                    <a:bodyPr/>
                    <a:lstStyle/>
                    <a:p>
                      <a:pPr algn="ctr" fontAlgn="b"/>
                      <a:r>
                        <a:rPr lang="en-GB" sz="1000" u="none" strike="noStrike" dirty="0">
                          <a:effectLst/>
                        </a:rPr>
                        <a:t>17</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Kajiado</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18</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110624083"/>
                  </a:ext>
                </a:extLst>
              </a:tr>
              <a:tr h="166988">
                <a:tc>
                  <a:txBody>
                    <a:bodyPr/>
                    <a:lstStyle/>
                    <a:p>
                      <a:pPr algn="ctr" fontAlgn="b"/>
                      <a:r>
                        <a:rPr lang="en-GB" sz="1000" u="none" strike="noStrike" dirty="0">
                          <a:effectLst/>
                        </a:rPr>
                        <a:t>18</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Kiambu</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17</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1668696751"/>
                  </a:ext>
                </a:extLst>
              </a:tr>
              <a:tr h="166988">
                <a:tc>
                  <a:txBody>
                    <a:bodyPr/>
                    <a:lstStyle/>
                    <a:p>
                      <a:pPr algn="ctr" fontAlgn="b"/>
                      <a:r>
                        <a:rPr lang="en-GB" sz="1000" u="none" strike="noStrike" dirty="0">
                          <a:effectLst/>
                        </a:rPr>
                        <a:t>19</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Meru</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10</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2639771894"/>
                  </a:ext>
                </a:extLst>
              </a:tr>
              <a:tr h="166988">
                <a:tc>
                  <a:txBody>
                    <a:bodyPr/>
                    <a:lstStyle/>
                    <a:p>
                      <a:pPr algn="ctr" fontAlgn="b"/>
                      <a:r>
                        <a:rPr lang="en-GB" sz="1000" u="none" strike="noStrike" dirty="0">
                          <a:effectLst/>
                        </a:rPr>
                        <a:t>20</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Turkana</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10</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316667036"/>
                  </a:ext>
                </a:extLst>
              </a:tr>
              <a:tr h="166988">
                <a:tc>
                  <a:txBody>
                    <a:bodyPr/>
                    <a:lstStyle/>
                    <a:p>
                      <a:pPr algn="ctr" fontAlgn="b"/>
                      <a:r>
                        <a:rPr lang="en-GB" sz="1000" u="none" strike="noStrike" dirty="0">
                          <a:effectLst/>
                        </a:rPr>
                        <a:t>21</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Embu</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12</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599250526"/>
                  </a:ext>
                </a:extLst>
              </a:tr>
              <a:tr h="166988">
                <a:tc>
                  <a:txBody>
                    <a:bodyPr/>
                    <a:lstStyle/>
                    <a:p>
                      <a:pPr algn="ctr" fontAlgn="b"/>
                      <a:r>
                        <a:rPr lang="en-GB" sz="1000" u="none" strike="noStrike" dirty="0">
                          <a:effectLst/>
                        </a:rPr>
                        <a:t>22</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Kericho</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5</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3980206764"/>
                  </a:ext>
                </a:extLst>
              </a:tr>
              <a:tr h="166988">
                <a:tc>
                  <a:txBody>
                    <a:bodyPr/>
                    <a:lstStyle/>
                    <a:p>
                      <a:pPr algn="ctr" fontAlgn="b"/>
                      <a:r>
                        <a:rPr lang="en-GB" sz="1000" u="none" strike="noStrike" dirty="0">
                          <a:effectLst/>
                        </a:rPr>
                        <a:t>23</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l" fontAlgn="b"/>
                      <a:r>
                        <a:rPr lang="en-GB" sz="1000" u="none" strike="noStrike" dirty="0">
                          <a:effectLst/>
                        </a:rPr>
                        <a:t>Kilifi</a:t>
                      </a:r>
                      <a:endParaRPr lang="en-GB" sz="1000" b="0" i="0" u="none" strike="noStrike" dirty="0">
                        <a:solidFill>
                          <a:srgbClr val="000000"/>
                        </a:solidFill>
                        <a:effectLst/>
                        <a:latin typeface="Calibri" panose="020F0502020204030204" pitchFamily="34" charset="0"/>
                      </a:endParaRPr>
                    </a:p>
                  </a:txBody>
                  <a:tcPr marL="6445" marR="6445" marT="6445" marB="0" anchor="b"/>
                </a:tc>
                <a:tc>
                  <a:txBody>
                    <a:bodyPr/>
                    <a:lstStyle/>
                    <a:p>
                      <a:pPr algn="ctr" fontAlgn="b"/>
                      <a:r>
                        <a:rPr lang="en-GB" sz="1000" u="none" strike="noStrike" dirty="0">
                          <a:effectLst/>
                        </a:rPr>
                        <a:t>1</a:t>
                      </a:r>
                      <a:endParaRPr lang="en-GB" sz="1000" b="0" i="0" u="none" strike="noStrike" dirty="0">
                        <a:solidFill>
                          <a:srgbClr val="000000"/>
                        </a:solidFill>
                        <a:effectLst/>
                        <a:latin typeface="Calibri" panose="020F0502020204030204" pitchFamily="34" charset="0"/>
                      </a:endParaRPr>
                    </a:p>
                  </a:txBody>
                  <a:tcPr marL="6445" marR="6445" marT="6445" marB="0" anchor="b"/>
                </a:tc>
                <a:extLst>
                  <a:ext uri="{0D108BD9-81ED-4DB2-BD59-A6C34878D82A}">
                    <a16:rowId xmlns:a16="http://schemas.microsoft.com/office/drawing/2014/main" xmlns="" val="1159560179"/>
                  </a:ext>
                </a:extLst>
              </a:tr>
            </a:tbl>
          </a:graphicData>
        </a:graphic>
      </p:graphicFrame>
      <p:sp>
        <p:nvSpPr>
          <p:cNvPr id="8" name="TextBox 7">
            <a:extLst>
              <a:ext uri="{FF2B5EF4-FFF2-40B4-BE49-F238E27FC236}">
                <a16:creationId xmlns:a16="http://schemas.microsoft.com/office/drawing/2014/main" xmlns="" id="{185CF341-2DE8-4BD6-B332-033121434D98}"/>
              </a:ext>
            </a:extLst>
          </p:cNvPr>
          <p:cNvSpPr txBox="1"/>
          <p:nvPr/>
        </p:nvSpPr>
        <p:spPr>
          <a:xfrm>
            <a:off x="282186" y="213291"/>
            <a:ext cx="8397141" cy="369332"/>
          </a:xfrm>
          <a:prstGeom prst="rect">
            <a:avLst/>
          </a:prstGeom>
          <a:noFill/>
        </p:spPr>
        <p:txBody>
          <a:bodyPr wrap="square">
            <a:spAutoFit/>
          </a:bodyPr>
          <a:lstStyle/>
          <a:p>
            <a:pPr defTabSz="642595">
              <a:spcAft>
                <a:spcPts val="450"/>
              </a:spcAft>
              <a:buClrTx/>
              <a:defRPr/>
            </a:pPr>
            <a:r>
              <a:rPr lang="en-US" sz="1800" b="1" dirty="0">
                <a:solidFill>
                  <a:schemeClr val="accent2"/>
                </a:solidFill>
                <a:latin typeface="+mj-lt"/>
                <a:sym typeface="Righteous"/>
              </a:rPr>
              <a:t>Participants reached </a:t>
            </a:r>
          </a:p>
        </p:txBody>
      </p:sp>
      <p:sp>
        <p:nvSpPr>
          <p:cNvPr id="9" name="TextBox 8">
            <a:extLst>
              <a:ext uri="{FF2B5EF4-FFF2-40B4-BE49-F238E27FC236}">
                <a16:creationId xmlns:a16="http://schemas.microsoft.com/office/drawing/2014/main" xmlns="" id="{E89E76FD-E9C6-4687-A93C-3FB070894D63}"/>
              </a:ext>
            </a:extLst>
          </p:cNvPr>
          <p:cNvSpPr txBox="1"/>
          <p:nvPr/>
        </p:nvSpPr>
        <p:spPr>
          <a:xfrm>
            <a:off x="5235701" y="494258"/>
            <a:ext cx="3756998"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2"/>
                </a:solidFill>
                <a:latin typeface="+mn-lt"/>
                <a:ea typeface="+mn-ea"/>
                <a:cs typeface="+mn-cs"/>
              </a:rPr>
              <a:t>Literature Review (Oct 2020)</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a:solidFill>
                  <a:schemeClr val="accent2"/>
                </a:solidFill>
                <a:latin typeface="+mn-lt"/>
              </a:rPr>
              <a:t>Stand alone report</a:t>
            </a:r>
            <a:endParaRPr lang="x-none" sz="1200" dirty="0">
              <a:solidFill>
                <a:schemeClr val="accent2"/>
              </a:solidFill>
              <a:latin typeface="+mn-lt"/>
            </a:endParaRPr>
          </a:p>
          <a:p>
            <a:endParaRPr lang="en-US" sz="1200" b="1" kern="1200" dirty="0">
              <a:solidFill>
                <a:schemeClr val="accent2"/>
              </a:solidFill>
              <a:latin typeface="+mn-lt"/>
              <a:ea typeface="+mn-ea"/>
              <a:cs typeface="+mn-cs"/>
            </a:endParaRPr>
          </a:p>
          <a:p>
            <a:r>
              <a:rPr lang="en-US" sz="1200" b="1" kern="1200" dirty="0">
                <a:solidFill>
                  <a:schemeClr val="accent2"/>
                </a:solidFill>
                <a:latin typeface="+mn-lt"/>
                <a:ea typeface="+mn-ea"/>
                <a:cs typeface="+mn-cs"/>
              </a:rPr>
              <a:t>Owners/Head (Nov 2020)</a:t>
            </a:r>
          </a:p>
          <a:p>
            <a:pPr marL="240990" indent="-240990">
              <a:buFont typeface="Courier New" panose="02070309020205020404" pitchFamily="49" charset="0"/>
              <a:buChar char="o"/>
            </a:pPr>
            <a:r>
              <a:rPr lang="en-US" sz="1200" b="1" dirty="0">
                <a:solidFill>
                  <a:schemeClr val="accent2"/>
                </a:solidFill>
                <a:latin typeface="+mn-lt"/>
              </a:rPr>
              <a:t>946</a:t>
            </a:r>
            <a:r>
              <a:rPr lang="en-US" sz="1200" dirty="0">
                <a:solidFill>
                  <a:schemeClr val="accent2"/>
                </a:solidFill>
                <a:latin typeface="+mn-lt"/>
              </a:rPr>
              <a:t> telephonic interviews</a:t>
            </a:r>
          </a:p>
          <a:p>
            <a:pPr marL="240990" indent="-240990">
              <a:buFont typeface="Courier New" panose="02070309020205020404" pitchFamily="49" charset="0"/>
              <a:buChar char="o"/>
            </a:pPr>
            <a:r>
              <a:rPr lang="en-US" sz="1200" b="1" dirty="0">
                <a:solidFill>
                  <a:schemeClr val="accent2"/>
                </a:solidFill>
                <a:latin typeface="+mn-lt"/>
              </a:rPr>
              <a:t>58% </a:t>
            </a:r>
            <a:r>
              <a:rPr lang="en-US" sz="1200" dirty="0">
                <a:solidFill>
                  <a:schemeClr val="accent2"/>
                </a:solidFill>
                <a:latin typeface="+mn-lt"/>
              </a:rPr>
              <a:t>of the interviewees were owners</a:t>
            </a:r>
            <a:r>
              <a:rPr lang="en-US" sz="1200" b="1" dirty="0">
                <a:solidFill>
                  <a:schemeClr val="accent2"/>
                </a:solidFill>
                <a:latin typeface="+mn-lt"/>
              </a:rPr>
              <a:t>, 38% </a:t>
            </a:r>
            <a:r>
              <a:rPr lang="en-US" sz="1200" dirty="0">
                <a:solidFill>
                  <a:schemeClr val="accent2"/>
                </a:solidFill>
                <a:latin typeface="+mn-lt"/>
              </a:rPr>
              <a:t>heads, </a:t>
            </a:r>
            <a:r>
              <a:rPr lang="en-US" sz="1200" b="1" dirty="0">
                <a:solidFill>
                  <a:schemeClr val="accent2"/>
                </a:solidFill>
                <a:latin typeface="+mn-lt"/>
              </a:rPr>
              <a:t>2%</a:t>
            </a:r>
            <a:r>
              <a:rPr lang="en-US" sz="1200" dirty="0">
                <a:solidFill>
                  <a:schemeClr val="accent2"/>
                </a:solidFill>
                <a:latin typeface="+mn-lt"/>
              </a:rPr>
              <a:t> other managerial roles </a:t>
            </a:r>
          </a:p>
          <a:p>
            <a:pPr marL="240990" indent="-240990">
              <a:buFont typeface="Courier New" panose="02070309020205020404" pitchFamily="49" charset="0"/>
              <a:buChar char="o"/>
            </a:pPr>
            <a:r>
              <a:rPr lang="en-US" sz="1200" dirty="0">
                <a:solidFill>
                  <a:schemeClr val="accent2"/>
                </a:solidFill>
                <a:latin typeface="+mn-lt"/>
              </a:rPr>
              <a:t>15 in-depths </a:t>
            </a:r>
          </a:p>
          <a:p>
            <a:pPr marL="240990" indent="-240990">
              <a:buFont typeface="Arial"/>
              <a:buChar char="o"/>
            </a:pPr>
            <a:endParaRPr lang="en-US" sz="1200" b="1" kern="1200" dirty="0">
              <a:solidFill>
                <a:schemeClr val="accent2"/>
              </a:solidFill>
              <a:latin typeface="+mn-lt"/>
              <a:ea typeface="+mn-ea"/>
              <a:cs typeface="+mn-cs"/>
            </a:endParaRPr>
          </a:p>
          <a:p>
            <a:r>
              <a:rPr lang="en-US" sz="1200" b="1" kern="1200" dirty="0">
                <a:solidFill>
                  <a:schemeClr val="accent2"/>
                </a:solidFill>
                <a:latin typeface="+mn-lt"/>
                <a:ea typeface="+mn-ea"/>
                <a:cs typeface="+mn-cs"/>
              </a:rPr>
              <a:t>Teachers (Nov 2020)</a:t>
            </a:r>
          </a:p>
          <a:p>
            <a:pPr marL="240990" indent="-240990">
              <a:buFont typeface="Courier New" panose="02070309020205020404" pitchFamily="49" charset="0"/>
              <a:buChar char="o"/>
            </a:pPr>
            <a:r>
              <a:rPr lang="en-US" sz="1200" dirty="0">
                <a:solidFill>
                  <a:schemeClr val="accent2"/>
                </a:solidFill>
                <a:latin typeface="+mn-lt"/>
              </a:rPr>
              <a:t>3 counties, Nairobi, Kisii and Busia </a:t>
            </a:r>
          </a:p>
          <a:p>
            <a:pPr marL="240990" indent="-240990">
              <a:buFont typeface="Courier New" panose="02070309020205020404" pitchFamily="49" charset="0"/>
              <a:buChar char="o"/>
            </a:pPr>
            <a:r>
              <a:rPr lang="en-US" sz="1200" dirty="0">
                <a:solidFill>
                  <a:schemeClr val="accent2"/>
                </a:solidFill>
                <a:latin typeface="+mn-lt"/>
              </a:rPr>
              <a:t>Across 20 schools </a:t>
            </a:r>
          </a:p>
          <a:p>
            <a:pPr marL="240990" indent="-240990">
              <a:buFont typeface="Courier New" panose="02070309020205020404" pitchFamily="49" charset="0"/>
              <a:buChar char="o"/>
            </a:pPr>
            <a:r>
              <a:rPr lang="en-US" sz="1200" b="1" dirty="0">
                <a:solidFill>
                  <a:schemeClr val="accent2"/>
                </a:solidFill>
                <a:latin typeface="+mn-lt"/>
              </a:rPr>
              <a:t>302</a:t>
            </a:r>
            <a:r>
              <a:rPr lang="en-US" sz="1200" dirty="0">
                <a:solidFill>
                  <a:schemeClr val="accent2"/>
                </a:solidFill>
                <a:latin typeface="+mn-lt"/>
              </a:rPr>
              <a:t> telephonic interviews </a:t>
            </a:r>
          </a:p>
          <a:p>
            <a:endParaRPr lang="en-US" sz="1200" b="1" dirty="0">
              <a:solidFill>
                <a:schemeClr val="accent2"/>
              </a:solidFill>
              <a:latin typeface="+mn-lt"/>
            </a:endParaRPr>
          </a:p>
          <a:p>
            <a:r>
              <a:rPr lang="en-US" sz="1200" b="1" kern="1200" dirty="0">
                <a:solidFill>
                  <a:schemeClr val="accent2"/>
                </a:solidFill>
                <a:latin typeface="+mn-lt"/>
                <a:ea typeface="+mn-ea"/>
                <a:cs typeface="+mn-cs"/>
              </a:rPr>
              <a:t>Parents (Nov 2020)</a:t>
            </a:r>
          </a:p>
          <a:p>
            <a:pPr marL="240990" indent="-240990">
              <a:buFont typeface="Courier New" panose="02070309020205020404" pitchFamily="49" charset="0"/>
              <a:buChar char="o"/>
            </a:pPr>
            <a:r>
              <a:rPr lang="en-US" sz="1200" dirty="0">
                <a:solidFill>
                  <a:schemeClr val="accent2"/>
                </a:solidFill>
                <a:latin typeface="+mn-lt"/>
              </a:rPr>
              <a:t>3 counties, Nairobi, </a:t>
            </a:r>
            <a:r>
              <a:rPr lang="en-US" sz="1200" dirty="0" err="1">
                <a:solidFill>
                  <a:schemeClr val="accent2"/>
                </a:solidFill>
                <a:latin typeface="+mn-lt"/>
              </a:rPr>
              <a:t>Kisii</a:t>
            </a:r>
            <a:r>
              <a:rPr lang="en-US" sz="1200" dirty="0">
                <a:solidFill>
                  <a:schemeClr val="accent2"/>
                </a:solidFill>
                <a:latin typeface="+mn-lt"/>
              </a:rPr>
              <a:t> and Busia </a:t>
            </a:r>
          </a:p>
          <a:p>
            <a:pPr marL="240990" indent="-240990">
              <a:buFont typeface="Courier New" panose="02070309020205020404" pitchFamily="49" charset="0"/>
              <a:buChar char="o"/>
            </a:pPr>
            <a:r>
              <a:rPr lang="en-US" sz="1200" dirty="0">
                <a:solidFill>
                  <a:schemeClr val="accent2"/>
                </a:solidFill>
                <a:latin typeface="+mn-lt"/>
              </a:rPr>
              <a:t>Across 15 schools </a:t>
            </a:r>
          </a:p>
          <a:p>
            <a:pPr marL="240990" indent="-240990">
              <a:buFont typeface="Courier New" panose="02070309020205020404" pitchFamily="49" charset="0"/>
              <a:buChar char="o"/>
            </a:pPr>
            <a:r>
              <a:rPr lang="en-US" sz="1200" b="1" dirty="0">
                <a:solidFill>
                  <a:schemeClr val="accent2"/>
                </a:solidFill>
                <a:latin typeface="+mn-lt"/>
              </a:rPr>
              <a:t>324 </a:t>
            </a:r>
            <a:r>
              <a:rPr lang="en-US" sz="1200" dirty="0">
                <a:solidFill>
                  <a:schemeClr val="accent2"/>
                </a:solidFill>
                <a:latin typeface="+mn-lt"/>
              </a:rPr>
              <a:t>telephonic interviews </a:t>
            </a:r>
          </a:p>
          <a:p>
            <a:pPr marL="240990" indent="-240990">
              <a:buFont typeface="Courier New" panose="02070309020205020404" pitchFamily="49" charset="0"/>
              <a:buChar char="o"/>
            </a:pPr>
            <a:r>
              <a:rPr lang="en-US" sz="1200" dirty="0">
                <a:solidFill>
                  <a:schemeClr val="accent2"/>
                </a:solidFill>
                <a:latin typeface="+mn-lt"/>
              </a:rPr>
              <a:t>15 in-depths </a:t>
            </a:r>
          </a:p>
          <a:p>
            <a:endParaRPr lang="en-US" sz="1200" b="1" dirty="0">
              <a:solidFill>
                <a:schemeClr val="accent2"/>
              </a:solidFill>
              <a:latin typeface="+mn-lt"/>
            </a:endParaRPr>
          </a:p>
          <a:p>
            <a:r>
              <a:rPr lang="en-US" sz="1200" b="1" kern="1200" dirty="0">
                <a:solidFill>
                  <a:schemeClr val="accent2"/>
                </a:solidFill>
                <a:latin typeface="+mn-lt"/>
                <a:ea typeface="+mn-ea"/>
                <a:cs typeface="+mn-cs"/>
              </a:rPr>
              <a:t>Financial Providers (Dec 2020) </a:t>
            </a:r>
          </a:p>
          <a:p>
            <a:pPr marL="240990" indent="-240990">
              <a:buFont typeface="Courier New" panose="02070309020205020404" pitchFamily="49" charset="0"/>
              <a:buChar char="o"/>
            </a:pPr>
            <a:r>
              <a:rPr lang="en-US" sz="1200" dirty="0">
                <a:solidFill>
                  <a:schemeClr val="accent2"/>
                </a:solidFill>
                <a:latin typeface="+mn-lt"/>
              </a:rPr>
              <a:t>3  FSPs that lend to MSMEs</a:t>
            </a:r>
          </a:p>
        </p:txBody>
      </p:sp>
      <p:pic>
        <p:nvPicPr>
          <p:cNvPr id="6" name="Picture 2" descr="Image result for icon literature review">
            <a:extLst>
              <a:ext uri="{FF2B5EF4-FFF2-40B4-BE49-F238E27FC236}">
                <a16:creationId xmlns:a16="http://schemas.microsoft.com/office/drawing/2014/main" xmlns="" id="{84FD3FF9-C272-4741-BC27-2720D4644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630" y="550663"/>
            <a:ext cx="526088" cy="4757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eacher Icon - Free Download, PNG and Vector">
            <a:extLst>
              <a:ext uri="{FF2B5EF4-FFF2-40B4-BE49-F238E27FC236}">
                <a16:creationId xmlns:a16="http://schemas.microsoft.com/office/drawing/2014/main" xmlns="" id="{1843AC21-82B1-4F4E-BCBC-5146B3185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677" y="2241487"/>
            <a:ext cx="477902" cy="4708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arents Svg Png Icon Free Download (#458725) - OnlineWebFonts.COM">
            <a:extLst>
              <a:ext uri="{FF2B5EF4-FFF2-40B4-BE49-F238E27FC236}">
                <a16:creationId xmlns:a16="http://schemas.microsoft.com/office/drawing/2014/main" xmlns="" id="{FE4C1278-ACE5-47B6-9B82-D77AC8FF2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0757" y="3088006"/>
            <a:ext cx="576822" cy="4334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nterview Icon, HD Png Download , Transparent Png Image - PNGitem">
            <a:extLst>
              <a:ext uri="{FF2B5EF4-FFF2-40B4-BE49-F238E27FC236}">
                <a16:creationId xmlns:a16="http://schemas.microsoft.com/office/drawing/2014/main" xmlns="" id="{93CF142A-E427-4A27-B511-21C7712C93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0757" y="4181763"/>
            <a:ext cx="589560" cy="433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EEF322C-8BBF-B94E-BD31-E253C3C3A5EF}"/>
              </a:ext>
            </a:extLst>
          </p:cNvPr>
          <p:cNvPicPr>
            <a:picLocks noChangeAspect="1"/>
          </p:cNvPicPr>
          <p:nvPr/>
        </p:nvPicPr>
        <p:blipFill>
          <a:blip r:embed="rId8"/>
          <a:stretch>
            <a:fillRect/>
          </a:stretch>
        </p:blipFill>
        <p:spPr>
          <a:xfrm>
            <a:off x="4602978" y="1242965"/>
            <a:ext cx="355681" cy="475781"/>
          </a:xfrm>
          <a:prstGeom prst="rect">
            <a:avLst/>
          </a:prstGeom>
        </p:spPr>
      </p:pic>
    </p:spTree>
    <p:extLst>
      <p:ext uri="{BB962C8B-B14F-4D97-AF65-F5344CB8AC3E}">
        <p14:creationId xmlns:p14="http://schemas.microsoft.com/office/powerpoint/2010/main" val="397671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185CF341-2DE8-4BD6-B332-033121434D98}"/>
              </a:ext>
            </a:extLst>
          </p:cNvPr>
          <p:cNvSpPr txBox="1"/>
          <p:nvPr/>
        </p:nvSpPr>
        <p:spPr>
          <a:xfrm>
            <a:off x="414659" y="211138"/>
            <a:ext cx="7100566" cy="646331"/>
          </a:xfrm>
          <a:prstGeom prst="rect">
            <a:avLst/>
          </a:prstGeom>
          <a:noFill/>
        </p:spPr>
        <p:txBody>
          <a:bodyPr wrap="square">
            <a:spAutoFit/>
          </a:bodyPr>
          <a:lstStyle/>
          <a:p>
            <a:pPr defTabSz="642595">
              <a:spcAft>
                <a:spcPts val="450"/>
              </a:spcAft>
              <a:buClrTx/>
              <a:defRPr/>
            </a:pPr>
            <a:r>
              <a:rPr lang="en-US" sz="1800" b="1" dirty="0">
                <a:solidFill>
                  <a:schemeClr val="accent2"/>
                </a:solidFill>
                <a:latin typeface="Century Gothic" panose="020B0502020202020204" pitchFamily="34" charset="0"/>
                <a:ea typeface="Open Sans" panose="020B0606030504020204" pitchFamily="34" charset="0"/>
                <a:cs typeface="Open Sans" panose="020B0606030504020204" pitchFamily="34" charset="0"/>
                <a:sym typeface="Righteous"/>
              </a:rPr>
              <a:t>A large number of the households that use these schools have a low incomes </a:t>
            </a:r>
          </a:p>
        </p:txBody>
      </p:sp>
      <p:sp>
        <p:nvSpPr>
          <p:cNvPr id="31" name="TextBox 30">
            <a:extLst>
              <a:ext uri="{FF2B5EF4-FFF2-40B4-BE49-F238E27FC236}">
                <a16:creationId xmlns:a16="http://schemas.microsoft.com/office/drawing/2014/main" xmlns="" id="{792DE70A-BA85-48AF-A096-E14BD7D5E7A7}"/>
              </a:ext>
            </a:extLst>
          </p:cNvPr>
          <p:cNvSpPr txBox="1"/>
          <p:nvPr/>
        </p:nvSpPr>
        <p:spPr>
          <a:xfrm>
            <a:off x="285016" y="958360"/>
            <a:ext cx="7230209" cy="944874"/>
          </a:xfrm>
          <a:prstGeom prst="rect">
            <a:avLst/>
          </a:prstGeom>
          <a:noFill/>
        </p:spPr>
        <p:txBody>
          <a:bodyPr wrap="square">
            <a:spAutoFit/>
          </a:bodyPr>
          <a:lstStyle/>
          <a:p>
            <a:pPr marL="285750" marR="0" lvl="0" indent="-285750" algn="l" defTabSz="914400" rtl="0" eaLnBrk="1" fontAlgn="auto" latinLnBrk="0" hangingPunct="1">
              <a:lnSpc>
                <a:spcPct val="90000"/>
              </a:lnSpc>
              <a:spcBef>
                <a:spcPct val="0"/>
              </a:spcBef>
              <a:spcAft>
                <a:spcPts val="600"/>
              </a:spcAft>
              <a:buClrTx/>
              <a:buSzTx/>
              <a:buFont typeface="Courier New" panose="02070309020205020404" pitchFamily="49" charset="0"/>
              <a:buChar char="o"/>
              <a:tabLst/>
              <a:defRPr/>
            </a:pPr>
            <a:r>
              <a:rPr kumimoji="0" lang="en-GB" sz="1400" b="0" i="0" u="none" strike="noStrike" kern="1200" cap="none" spc="0" normalizeH="0" baseline="0" noProof="0" dirty="0">
                <a:ln>
                  <a:noFill/>
                </a:ln>
                <a:solidFill>
                  <a:schemeClr val="accent2"/>
                </a:solidFill>
                <a:effectLst/>
                <a:uLnTx/>
                <a:uFillTx/>
                <a:latin typeface="Century Gothic"/>
                <a:ea typeface="+mj-ea"/>
                <a:cs typeface="Aharoni" panose="02010803020104030203" pitchFamily="2" charset="-79"/>
              </a:rPr>
              <a:t>75% of the households that use low cost schools recorded a monthly income of KES10,000 or less in Nov 2020.</a:t>
            </a:r>
          </a:p>
          <a:p>
            <a:pPr marL="285750" marR="0" lvl="0" indent="-285750" algn="l" defTabSz="914400" rtl="0" eaLnBrk="1" fontAlgn="auto" latinLnBrk="0" hangingPunct="1">
              <a:lnSpc>
                <a:spcPct val="90000"/>
              </a:lnSpc>
              <a:spcBef>
                <a:spcPct val="0"/>
              </a:spcBef>
              <a:spcAft>
                <a:spcPts val="600"/>
              </a:spcAft>
              <a:buClrTx/>
              <a:buSzTx/>
              <a:buFont typeface="Courier New" panose="02070309020205020404" pitchFamily="49" charset="0"/>
              <a:buChar char="o"/>
              <a:tabLst/>
              <a:defRPr/>
            </a:pPr>
            <a:r>
              <a:rPr lang="en-GB" kern="1200" dirty="0">
                <a:solidFill>
                  <a:schemeClr val="accent2"/>
                </a:solidFill>
                <a:latin typeface="Century Gothic"/>
                <a:ea typeface="+mj-ea"/>
                <a:cs typeface="Aharoni" panose="02010803020104030203" pitchFamily="2" charset="-79"/>
                <a:sym typeface="Righteous"/>
              </a:rPr>
              <a:t>On average, there are three children from each households in school and are dependant on only one income earner. </a:t>
            </a:r>
            <a:endParaRPr lang="en-GB" kern="1200" dirty="0">
              <a:solidFill>
                <a:schemeClr val="accent2"/>
              </a:solidFill>
              <a:latin typeface="Century Gothic"/>
              <a:ea typeface="+mj-ea"/>
              <a:cs typeface="Aharoni" panose="02010803020104030203" pitchFamily="2" charset="-79"/>
            </a:endParaRPr>
          </a:p>
        </p:txBody>
      </p:sp>
      <p:sp>
        <p:nvSpPr>
          <p:cNvPr id="33" name="TextBox 32">
            <a:extLst>
              <a:ext uri="{FF2B5EF4-FFF2-40B4-BE49-F238E27FC236}">
                <a16:creationId xmlns:a16="http://schemas.microsoft.com/office/drawing/2014/main" xmlns="" id="{C307B558-E6DA-44D8-A744-BF7E39AA4541}"/>
              </a:ext>
            </a:extLst>
          </p:cNvPr>
          <p:cNvSpPr txBox="1"/>
          <p:nvPr/>
        </p:nvSpPr>
        <p:spPr>
          <a:xfrm>
            <a:off x="0" y="4866634"/>
            <a:ext cx="3114316" cy="230832"/>
          </a:xfrm>
          <a:prstGeom prst="rect">
            <a:avLst/>
          </a:prstGeom>
          <a:noFill/>
          <a:ln>
            <a:noFill/>
          </a:ln>
        </p:spPr>
        <p:txBody>
          <a:bodyPr wrap="square" rtlCol="0">
            <a:spAutoFit/>
          </a:bodyPr>
          <a:lstStyle/>
          <a:p>
            <a:r>
              <a:rPr lang="en-US" sz="900" i="1" dirty="0"/>
              <a:t>Parents N=324</a:t>
            </a:r>
            <a:endParaRPr lang="x-none" sz="900" i="1" dirty="0"/>
          </a:p>
        </p:txBody>
      </p:sp>
      <p:pic>
        <p:nvPicPr>
          <p:cNvPr id="3" name="Picture 2">
            <a:extLst>
              <a:ext uri="{FF2B5EF4-FFF2-40B4-BE49-F238E27FC236}">
                <a16:creationId xmlns:a16="http://schemas.microsoft.com/office/drawing/2014/main" xmlns="" id="{D0726838-B132-49E1-84E8-358ACB7876E3}"/>
              </a:ext>
            </a:extLst>
          </p:cNvPr>
          <p:cNvPicPr>
            <a:picLocks noChangeAspect="1"/>
          </p:cNvPicPr>
          <p:nvPr/>
        </p:nvPicPr>
        <p:blipFill>
          <a:blip r:embed="rId3"/>
          <a:stretch>
            <a:fillRect/>
          </a:stretch>
        </p:blipFill>
        <p:spPr>
          <a:xfrm>
            <a:off x="252839" y="2122504"/>
            <a:ext cx="3882281" cy="2643239"/>
          </a:xfrm>
          <a:prstGeom prst="rect">
            <a:avLst/>
          </a:prstGeom>
        </p:spPr>
      </p:pic>
      <p:sp>
        <p:nvSpPr>
          <p:cNvPr id="59" name="Google Shape;1741;p50">
            <a:extLst>
              <a:ext uri="{FF2B5EF4-FFF2-40B4-BE49-F238E27FC236}">
                <a16:creationId xmlns:a16="http://schemas.microsoft.com/office/drawing/2014/main" xmlns="" id="{6215DBA7-5DB6-4813-8312-EFF922DD8881}"/>
              </a:ext>
            </a:extLst>
          </p:cNvPr>
          <p:cNvSpPr/>
          <p:nvPr/>
        </p:nvSpPr>
        <p:spPr>
          <a:xfrm>
            <a:off x="3938036" y="3524591"/>
            <a:ext cx="2410802" cy="1070271"/>
          </a:xfrm>
          <a:prstGeom prst="rect">
            <a:avLst/>
          </a:prstGeom>
          <a:solidFill>
            <a:schemeClr val="accent1">
              <a:alpha val="36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0" name="Google Shape;1743;p50">
            <a:extLst>
              <a:ext uri="{FF2B5EF4-FFF2-40B4-BE49-F238E27FC236}">
                <a16:creationId xmlns:a16="http://schemas.microsoft.com/office/drawing/2014/main" xmlns="" id="{D827A712-5413-4B41-9920-12CB9B970607}"/>
              </a:ext>
            </a:extLst>
          </p:cNvPr>
          <p:cNvSpPr txBox="1"/>
          <p:nvPr/>
        </p:nvSpPr>
        <p:spPr>
          <a:xfrm>
            <a:off x="5930825" y="4010087"/>
            <a:ext cx="31451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1" i="0" u="none" strike="noStrike" cap="none" dirty="0">
                <a:solidFill>
                  <a:schemeClr val="accent2"/>
                </a:solidFill>
                <a:latin typeface="+mn-lt"/>
                <a:ea typeface="Righteous"/>
                <a:cs typeface="Righteous"/>
                <a:sym typeface="Righteous"/>
              </a:rPr>
              <a:t>1</a:t>
            </a:r>
            <a:endParaRPr b="1" dirty="0">
              <a:latin typeface="+mn-lt"/>
            </a:endParaRPr>
          </a:p>
        </p:txBody>
      </p:sp>
      <p:sp>
        <p:nvSpPr>
          <p:cNvPr id="62" name="Google Shape;1742;p50">
            <a:extLst>
              <a:ext uri="{FF2B5EF4-FFF2-40B4-BE49-F238E27FC236}">
                <a16:creationId xmlns:a16="http://schemas.microsoft.com/office/drawing/2014/main" xmlns="" id="{3BD81E15-4465-4512-A586-CE94B2CE34B9}"/>
              </a:ext>
            </a:extLst>
          </p:cNvPr>
          <p:cNvSpPr/>
          <p:nvPr/>
        </p:nvSpPr>
        <p:spPr>
          <a:xfrm>
            <a:off x="3978013" y="3575274"/>
            <a:ext cx="211006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a:solidFill>
                  <a:schemeClr val="accent2"/>
                </a:solidFill>
                <a:latin typeface="+mn-lt"/>
                <a:sym typeface="Abel"/>
              </a:rPr>
              <a:t>Average number of people who are earning income in the household </a:t>
            </a:r>
            <a:endParaRPr dirty="0">
              <a:solidFill>
                <a:schemeClr val="accent2"/>
              </a:solidFill>
              <a:latin typeface="+mn-lt"/>
            </a:endParaRPr>
          </a:p>
        </p:txBody>
      </p:sp>
      <p:sp>
        <p:nvSpPr>
          <p:cNvPr id="63" name="Google Shape;1725;p50">
            <a:extLst>
              <a:ext uri="{FF2B5EF4-FFF2-40B4-BE49-F238E27FC236}">
                <a16:creationId xmlns:a16="http://schemas.microsoft.com/office/drawing/2014/main" xmlns="" id="{A3EAD7D3-61A8-45C0-A6B0-F1EFBA215990}"/>
              </a:ext>
            </a:extLst>
          </p:cNvPr>
          <p:cNvSpPr/>
          <p:nvPr/>
        </p:nvSpPr>
        <p:spPr>
          <a:xfrm>
            <a:off x="3925342" y="2232366"/>
            <a:ext cx="2410802" cy="1123638"/>
          </a:xfrm>
          <a:prstGeom prst="rect">
            <a:avLst/>
          </a:prstGeom>
          <a:solidFill>
            <a:schemeClr val="accent1">
              <a:alpha val="36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1734;p50">
            <a:extLst>
              <a:ext uri="{FF2B5EF4-FFF2-40B4-BE49-F238E27FC236}">
                <a16:creationId xmlns:a16="http://schemas.microsoft.com/office/drawing/2014/main" xmlns="" id="{340EBCDD-9E56-425B-AC3D-46940A5039CC}"/>
              </a:ext>
            </a:extLst>
          </p:cNvPr>
          <p:cNvSpPr txBox="1"/>
          <p:nvPr/>
        </p:nvSpPr>
        <p:spPr>
          <a:xfrm>
            <a:off x="5852397" y="2713413"/>
            <a:ext cx="42511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1" i="0" u="none" strike="noStrike" cap="none" dirty="0">
                <a:solidFill>
                  <a:schemeClr val="accent2"/>
                </a:solidFill>
                <a:latin typeface="+mn-lt"/>
                <a:ea typeface="Righteous"/>
                <a:cs typeface="Righteous"/>
                <a:sym typeface="Righteous"/>
              </a:rPr>
              <a:t>3</a:t>
            </a:r>
            <a:endParaRPr b="1" dirty="0">
              <a:latin typeface="+mn-lt"/>
            </a:endParaRPr>
          </a:p>
        </p:txBody>
      </p:sp>
      <p:sp>
        <p:nvSpPr>
          <p:cNvPr id="65" name="Google Shape;1733;p50">
            <a:extLst>
              <a:ext uri="{FF2B5EF4-FFF2-40B4-BE49-F238E27FC236}">
                <a16:creationId xmlns:a16="http://schemas.microsoft.com/office/drawing/2014/main" xmlns="" id="{16E4BE97-1266-4DA4-BB95-F2A14A35FFB3}"/>
              </a:ext>
            </a:extLst>
          </p:cNvPr>
          <p:cNvSpPr/>
          <p:nvPr/>
        </p:nvSpPr>
        <p:spPr>
          <a:xfrm>
            <a:off x="3957519" y="2341789"/>
            <a:ext cx="231999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0" i="0" u="none" strike="noStrike" cap="none" dirty="0">
                <a:solidFill>
                  <a:schemeClr val="accent2"/>
                </a:solidFill>
                <a:latin typeface="+mn-lt"/>
                <a:ea typeface="Abel"/>
                <a:cs typeface="Abel"/>
                <a:sym typeface="Abel"/>
              </a:rPr>
              <a:t>Average number of school going children per household</a:t>
            </a:r>
            <a:endParaRPr dirty="0">
              <a:latin typeface="+mn-lt"/>
            </a:endParaRPr>
          </a:p>
        </p:txBody>
      </p:sp>
      <p:pic>
        <p:nvPicPr>
          <p:cNvPr id="2" name="Picture 1">
            <a:extLst>
              <a:ext uri="{FF2B5EF4-FFF2-40B4-BE49-F238E27FC236}">
                <a16:creationId xmlns:a16="http://schemas.microsoft.com/office/drawing/2014/main" xmlns="" id="{21F4F9B7-D83F-4340-A5FD-8038CA99FD83}"/>
              </a:ext>
            </a:extLst>
          </p:cNvPr>
          <p:cNvPicPr>
            <a:picLocks noChangeAspect="1"/>
          </p:cNvPicPr>
          <p:nvPr/>
        </p:nvPicPr>
        <p:blipFill>
          <a:blip r:embed="rId4"/>
          <a:stretch>
            <a:fillRect/>
          </a:stretch>
        </p:blipFill>
        <p:spPr>
          <a:xfrm>
            <a:off x="6563508" y="2341789"/>
            <a:ext cx="2295476" cy="2423954"/>
          </a:xfrm>
          <a:prstGeom prst="rect">
            <a:avLst/>
          </a:prstGeom>
        </p:spPr>
      </p:pic>
    </p:spTree>
    <p:extLst>
      <p:ext uri="{BB962C8B-B14F-4D97-AF65-F5344CB8AC3E}">
        <p14:creationId xmlns:p14="http://schemas.microsoft.com/office/powerpoint/2010/main" val="291960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E60933-BF99-4040-ABA3-D8B5565F78AD}"/>
              </a:ext>
            </a:extLst>
          </p:cNvPr>
          <p:cNvSpPr/>
          <p:nvPr/>
        </p:nvSpPr>
        <p:spPr>
          <a:xfrm>
            <a:off x="3215646" y="1144966"/>
            <a:ext cx="2920462" cy="206632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185CF341-2DE8-4BD6-B332-033121434D98}"/>
              </a:ext>
            </a:extLst>
          </p:cNvPr>
          <p:cNvSpPr txBox="1"/>
          <p:nvPr/>
        </p:nvSpPr>
        <p:spPr>
          <a:xfrm>
            <a:off x="259884" y="332026"/>
            <a:ext cx="8397141" cy="646331"/>
          </a:xfrm>
          <a:prstGeom prst="rect">
            <a:avLst/>
          </a:prstGeom>
          <a:noFill/>
        </p:spPr>
        <p:txBody>
          <a:bodyPr wrap="square">
            <a:spAutoFit/>
          </a:bodyPr>
          <a:lstStyle/>
          <a:p>
            <a:pPr defTabSz="642595">
              <a:spcAft>
                <a:spcPts val="450"/>
              </a:spcAft>
              <a:buClrTx/>
              <a:defRPr/>
            </a:pPr>
            <a:r>
              <a:rPr lang="en-US" sz="1800" b="1" kern="1200" dirty="0">
                <a:solidFill>
                  <a:schemeClr val="accent2"/>
                </a:solidFill>
                <a:latin typeface="Century Gothic" panose="020B0502020202020204" pitchFamily="34" charset="0"/>
                <a:ea typeface="+mn-ea"/>
                <a:cs typeface="+mn-cs"/>
              </a:rPr>
              <a:t>The low cost school vary in student population and close to a half operating in rented premises </a:t>
            </a:r>
          </a:p>
        </p:txBody>
      </p:sp>
      <p:pic>
        <p:nvPicPr>
          <p:cNvPr id="61" name="Picture 60">
            <a:extLst>
              <a:ext uri="{FF2B5EF4-FFF2-40B4-BE49-F238E27FC236}">
                <a16:creationId xmlns:a16="http://schemas.microsoft.com/office/drawing/2014/main" xmlns="" id="{AF42F4DB-CFF7-491B-9652-B7BC401679FC}"/>
              </a:ext>
            </a:extLst>
          </p:cNvPr>
          <p:cNvPicPr>
            <a:picLocks noChangeAspect="1"/>
          </p:cNvPicPr>
          <p:nvPr/>
        </p:nvPicPr>
        <p:blipFill>
          <a:blip r:embed="rId3"/>
          <a:stretch>
            <a:fillRect/>
          </a:stretch>
        </p:blipFill>
        <p:spPr>
          <a:xfrm>
            <a:off x="457570" y="1449406"/>
            <a:ext cx="638088" cy="297957"/>
          </a:xfrm>
          <a:prstGeom prst="rect">
            <a:avLst/>
          </a:prstGeom>
        </p:spPr>
      </p:pic>
      <p:sp>
        <p:nvSpPr>
          <p:cNvPr id="62" name="TextBox 61">
            <a:extLst>
              <a:ext uri="{FF2B5EF4-FFF2-40B4-BE49-F238E27FC236}">
                <a16:creationId xmlns:a16="http://schemas.microsoft.com/office/drawing/2014/main" xmlns="" id="{2D044770-C1A7-4F4E-927E-5FA0A13DB21B}"/>
              </a:ext>
            </a:extLst>
          </p:cNvPr>
          <p:cNvSpPr txBox="1"/>
          <p:nvPr/>
        </p:nvSpPr>
        <p:spPr>
          <a:xfrm>
            <a:off x="452125" y="1144966"/>
            <a:ext cx="2222501" cy="230832"/>
          </a:xfrm>
          <a:prstGeom prst="rect">
            <a:avLst/>
          </a:prstGeom>
          <a:noFill/>
        </p:spPr>
        <p:txBody>
          <a:bodyPr wrap="square" rtlCol="0">
            <a:spAutoFit/>
          </a:bodyPr>
          <a:lstStyle/>
          <a:p>
            <a:pPr defTabSz="685800">
              <a:buClrTx/>
              <a:defRPr/>
            </a:pPr>
            <a:r>
              <a:rPr lang="en-GB" sz="900" b="1" kern="1200" dirty="0">
                <a:solidFill>
                  <a:schemeClr val="accent6"/>
                </a:solidFill>
                <a:latin typeface="Century Gothic"/>
                <a:ea typeface="+mn-ea"/>
                <a:cs typeface="+mn-cs"/>
              </a:rPr>
              <a:t>Student population </a:t>
            </a:r>
          </a:p>
        </p:txBody>
      </p:sp>
      <p:pic>
        <p:nvPicPr>
          <p:cNvPr id="68" name="Graphic 67" descr="Mortgage">
            <a:extLst>
              <a:ext uri="{FF2B5EF4-FFF2-40B4-BE49-F238E27FC236}">
                <a16:creationId xmlns:a16="http://schemas.microsoft.com/office/drawing/2014/main" xmlns="" id="{4FF6B9D6-7F75-4E2E-B4A0-D7A2C2EBD8E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20791" y="2385637"/>
            <a:ext cx="629048" cy="752754"/>
          </a:xfrm>
          <a:prstGeom prst="rect">
            <a:avLst/>
          </a:prstGeom>
        </p:spPr>
      </p:pic>
      <p:sp>
        <p:nvSpPr>
          <p:cNvPr id="72" name="TextBox 71">
            <a:extLst>
              <a:ext uri="{FF2B5EF4-FFF2-40B4-BE49-F238E27FC236}">
                <a16:creationId xmlns:a16="http://schemas.microsoft.com/office/drawing/2014/main" xmlns="" id="{9FBC53B4-DC41-4C9A-BA48-353C3E7C269A}"/>
              </a:ext>
            </a:extLst>
          </p:cNvPr>
          <p:cNvSpPr txBox="1"/>
          <p:nvPr/>
        </p:nvSpPr>
        <p:spPr>
          <a:xfrm>
            <a:off x="452125" y="2216151"/>
            <a:ext cx="2038583" cy="230832"/>
          </a:xfrm>
          <a:prstGeom prst="rect">
            <a:avLst/>
          </a:prstGeom>
          <a:noFill/>
        </p:spPr>
        <p:txBody>
          <a:bodyPr wrap="square" rtlCol="0">
            <a:spAutoFit/>
          </a:bodyPr>
          <a:lstStyle/>
          <a:p>
            <a:pPr defTabSz="685800">
              <a:buClrTx/>
              <a:defRPr/>
            </a:pPr>
            <a:r>
              <a:rPr lang="en-GB" sz="900" b="1" kern="1200" dirty="0">
                <a:solidFill>
                  <a:schemeClr val="accent6"/>
                </a:solidFill>
                <a:latin typeface="Century Gothic"/>
                <a:ea typeface="+mn-ea"/>
                <a:cs typeface="+mn-cs"/>
              </a:rPr>
              <a:t>Premises</a:t>
            </a:r>
          </a:p>
        </p:txBody>
      </p:sp>
      <p:grpSp>
        <p:nvGrpSpPr>
          <p:cNvPr id="73" name="Group 72">
            <a:extLst>
              <a:ext uri="{FF2B5EF4-FFF2-40B4-BE49-F238E27FC236}">
                <a16:creationId xmlns:a16="http://schemas.microsoft.com/office/drawing/2014/main" xmlns="" id="{6FE6E466-B4F6-49C6-8792-A8DF31ED3898}"/>
              </a:ext>
            </a:extLst>
          </p:cNvPr>
          <p:cNvGrpSpPr/>
          <p:nvPr/>
        </p:nvGrpSpPr>
        <p:grpSpPr>
          <a:xfrm>
            <a:off x="6248226" y="1366726"/>
            <a:ext cx="184574" cy="1057903"/>
            <a:chOff x="3824424" y="4750455"/>
            <a:chExt cx="246099" cy="1410537"/>
          </a:xfrm>
        </p:grpSpPr>
        <p:pic>
          <p:nvPicPr>
            <p:cNvPr id="74" name="Woman-5">
              <a:extLst>
                <a:ext uri="{FF2B5EF4-FFF2-40B4-BE49-F238E27FC236}">
                  <a16:creationId xmlns:a16="http://schemas.microsoft.com/office/drawing/2014/main" xmlns="" id="{922A545B-6B70-4B8B-B0A7-328822B1A74B}"/>
                </a:ext>
              </a:extLst>
            </p:cNvPr>
            <p:cNvPicPr>
              <a:picLocks noChangeAspect="1"/>
            </p:cNvPicPr>
            <p:nvPr/>
          </p:nvPicPr>
          <p:blipFill rotWithShape="1">
            <a:blip r:embed="rId6"/>
            <a:stretch>
              <a:fillRect/>
            </a:stretch>
          </p:blipFill>
          <p:spPr>
            <a:xfrm>
              <a:off x="3884011" y="4750455"/>
              <a:ext cx="126927" cy="262456"/>
            </a:xfrm>
            <a:prstGeom prst="rect">
              <a:avLst/>
            </a:prstGeom>
          </p:spPr>
        </p:pic>
        <p:pic>
          <p:nvPicPr>
            <p:cNvPr id="75" name="Virus-Transmission-Outline-Filled-49">
              <a:extLst>
                <a:ext uri="{FF2B5EF4-FFF2-40B4-BE49-F238E27FC236}">
                  <a16:creationId xmlns:a16="http://schemas.microsoft.com/office/drawing/2014/main" xmlns="" id="{3D63D66C-6C56-4B23-A032-B5D0FB841A40}"/>
                </a:ext>
              </a:extLst>
            </p:cNvPr>
            <p:cNvPicPr>
              <a:picLocks noChangeAspect="1"/>
            </p:cNvPicPr>
            <p:nvPr/>
          </p:nvPicPr>
          <p:blipFill rotWithShape="1">
            <a:blip r:embed="rId7"/>
            <a:stretch>
              <a:fillRect/>
            </a:stretch>
          </p:blipFill>
          <p:spPr>
            <a:xfrm>
              <a:off x="3824424" y="5229476"/>
              <a:ext cx="246099" cy="228994"/>
            </a:xfrm>
            <a:prstGeom prst="rect">
              <a:avLst/>
            </a:prstGeom>
          </p:spPr>
        </p:pic>
        <p:pic>
          <p:nvPicPr>
            <p:cNvPr id="76" name="Man-3">
              <a:extLst>
                <a:ext uri="{FF2B5EF4-FFF2-40B4-BE49-F238E27FC236}">
                  <a16:creationId xmlns:a16="http://schemas.microsoft.com/office/drawing/2014/main" xmlns="" id="{CE883D52-B676-455B-8CBF-9A5F3EE6724C}"/>
                </a:ext>
              </a:extLst>
            </p:cNvPr>
            <p:cNvPicPr>
              <a:picLocks noChangeAspect="1"/>
            </p:cNvPicPr>
            <p:nvPr/>
          </p:nvPicPr>
          <p:blipFill rotWithShape="1">
            <a:blip r:embed="rId8"/>
            <a:stretch>
              <a:fillRect/>
            </a:stretch>
          </p:blipFill>
          <p:spPr>
            <a:xfrm>
              <a:off x="3864529" y="5564158"/>
              <a:ext cx="135728" cy="245573"/>
            </a:xfrm>
            <a:prstGeom prst="rect">
              <a:avLst/>
            </a:prstGeom>
          </p:spPr>
        </p:pic>
        <p:pic>
          <p:nvPicPr>
            <p:cNvPr id="78" name="Group-13">
              <a:extLst>
                <a:ext uri="{FF2B5EF4-FFF2-40B4-BE49-F238E27FC236}">
                  <a16:creationId xmlns:a16="http://schemas.microsoft.com/office/drawing/2014/main" xmlns="" id="{F50AF592-27EF-4CFE-9FE2-6B2E7E5D74C0}"/>
                </a:ext>
              </a:extLst>
            </p:cNvPr>
            <p:cNvPicPr>
              <a:picLocks noChangeAspect="1"/>
            </p:cNvPicPr>
            <p:nvPr/>
          </p:nvPicPr>
          <p:blipFill rotWithShape="1">
            <a:blip r:embed="rId9"/>
            <a:stretch>
              <a:fillRect/>
            </a:stretch>
          </p:blipFill>
          <p:spPr>
            <a:xfrm>
              <a:off x="3850227" y="5915419"/>
              <a:ext cx="214268" cy="245573"/>
            </a:xfrm>
            <a:prstGeom prst="rect">
              <a:avLst/>
            </a:prstGeom>
          </p:spPr>
        </p:pic>
      </p:grpSp>
      <p:sp>
        <p:nvSpPr>
          <p:cNvPr id="79" name="TextBox 78">
            <a:extLst>
              <a:ext uri="{FF2B5EF4-FFF2-40B4-BE49-F238E27FC236}">
                <a16:creationId xmlns:a16="http://schemas.microsoft.com/office/drawing/2014/main" xmlns="" id="{C80E8EA0-6A12-4280-9F8F-E77F9EBD6D87}"/>
              </a:ext>
            </a:extLst>
          </p:cNvPr>
          <p:cNvSpPr txBox="1"/>
          <p:nvPr/>
        </p:nvSpPr>
        <p:spPr>
          <a:xfrm>
            <a:off x="6193520" y="1056628"/>
            <a:ext cx="2463505" cy="230832"/>
          </a:xfrm>
          <a:prstGeom prst="rect">
            <a:avLst/>
          </a:prstGeom>
          <a:noFill/>
        </p:spPr>
        <p:txBody>
          <a:bodyPr wrap="square" rtlCol="0">
            <a:spAutoFit/>
          </a:bodyPr>
          <a:lstStyle/>
          <a:p>
            <a:pPr defTabSz="685800">
              <a:buClrTx/>
              <a:defRPr/>
            </a:pPr>
            <a:r>
              <a:rPr lang="en-GB" sz="900" b="1" kern="1200" dirty="0">
                <a:solidFill>
                  <a:schemeClr val="accent6"/>
                </a:solidFill>
                <a:latin typeface="Century Gothic"/>
                <a:ea typeface="+mn-ea"/>
                <a:cs typeface="+mn-cs"/>
              </a:rPr>
              <a:t>School ownership</a:t>
            </a:r>
          </a:p>
        </p:txBody>
      </p:sp>
      <p:sp>
        <p:nvSpPr>
          <p:cNvPr id="90" name="Body text copy">
            <a:extLst>
              <a:ext uri="{FF2B5EF4-FFF2-40B4-BE49-F238E27FC236}">
                <a16:creationId xmlns:a16="http://schemas.microsoft.com/office/drawing/2014/main" xmlns="" id="{F3EB03E2-557E-478B-A1B0-40D9FDED1959}"/>
              </a:ext>
            </a:extLst>
          </p:cNvPr>
          <p:cNvSpPr/>
          <p:nvPr/>
        </p:nvSpPr>
        <p:spPr>
          <a:xfrm>
            <a:off x="420791" y="3254680"/>
            <a:ext cx="3050923" cy="218595"/>
          </a:xfrm>
          <a:prstGeom prst="rect">
            <a:avLst/>
          </a:prstGeom>
        </p:spPr>
        <p:txBody>
          <a:bodyPr spcFirstLastPara="0" lIns="71438" tIns="35719" rIns="71438" bIns="0" anchor="t"/>
          <a:ls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25000"/>
              </a:lnSpc>
              <a:buClrTx/>
              <a:defRPr/>
            </a:pPr>
            <a:r>
              <a:rPr lang="en-US" sz="900" b="1" dirty="0">
                <a:solidFill>
                  <a:schemeClr val="accent6"/>
                </a:solidFill>
                <a:latin typeface="Century Gothic"/>
              </a:rPr>
              <a:t>Average number of Teachers</a:t>
            </a:r>
            <a:endParaRPr sz="900" b="1" dirty="0">
              <a:solidFill>
                <a:schemeClr val="accent6"/>
              </a:solidFill>
              <a:latin typeface="Century Gothic"/>
            </a:endParaRPr>
          </a:p>
        </p:txBody>
      </p:sp>
      <p:sp>
        <p:nvSpPr>
          <p:cNvPr id="112" name="Body text copy">
            <a:extLst>
              <a:ext uri="{FF2B5EF4-FFF2-40B4-BE49-F238E27FC236}">
                <a16:creationId xmlns:a16="http://schemas.microsoft.com/office/drawing/2014/main" xmlns="" id="{43F8F873-9824-499C-AF9C-E76493F04C57}"/>
              </a:ext>
            </a:extLst>
          </p:cNvPr>
          <p:cNvSpPr/>
          <p:nvPr/>
        </p:nvSpPr>
        <p:spPr>
          <a:xfrm>
            <a:off x="6231637" y="3232088"/>
            <a:ext cx="2463505" cy="328612"/>
          </a:xfrm>
          <a:prstGeom prst="rect">
            <a:avLst/>
          </a:prstGeom>
        </p:spPr>
        <p:txBody>
          <a:bodyPr spcFirstLastPara="0" lIns="71438" tIns="35719" rIns="71438" bIns="0" anchor="t"/>
          <a:ls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25000"/>
              </a:lnSpc>
              <a:buClrTx/>
              <a:defRPr/>
            </a:pPr>
            <a:r>
              <a:rPr lang="en-US" sz="900" b="1" dirty="0">
                <a:solidFill>
                  <a:schemeClr val="accent6"/>
                </a:solidFill>
                <a:latin typeface="Century Gothic"/>
              </a:rPr>
              <a:t>Average Pupil Teacher ratio </a:t>
            </a:r>
            <a:endParaRPr sz="900" b="1" dirty="0">
              <a:solidFill>
                <a:schemeClr val="accent6"/>
              </a:solidFill>
              <a:latin typeface="Century Gothic"/>
            </a:endParaRPr>
          </a:p>
        </p:txBody>
      </p:sp>
      <p:sp>
        <p:nvSpPr>
          <p:cNvPr id="117" name="TextBox 116">
            <a:extLst>
              <a:ext uri="{FF2B5EF4-FFF2-40B4-BE49-F238E27FC236}">
                <a16:creationId xmlns:a16="http://schemas.microsoft.com/office/drawing/2014/main" xmlns="" id="{D7F8B46E-EC45-49D8-9ADB-66AAE5F4F0E1}"/>
              </a:ext>
            </a:extLst>
          </p:cNvPr>
          <p:cNvSpPr txBox="1"/>
          <p:nvPr/>
        </p:nvSpPr>
        <p:spPr>
          <a:xfrm>
            <a:off x="3215646" y="1260382"/>
            <a:ext cx="2946134" cy="1846659"/>
          </a:xfrm>
          <a:prstGeom prst="rect">
            <a:avLst/>
          </a:prstGeom>
          <a:noFill/>
        </p:spPr>
        <p:txBody>
          <a:bodyPr wrap="square">
            <a:spAutoFit/>
          </a:bodyPr>
          <a:lstStyle/>
          <a:p>
            <a:pPr marL="285750" indent="-285750">
              <a:buFont typeface="Courier New" panose="02070309020205020404" pitchFamily="49" charset="0"/>
              <a:buChar char="o"/>
            </a:pPr>
            <a:r>
              <a:rPr lang="en-US" sz="1100" kern="1200" dirty="0">
                <a:solidFill>
                  <a:schemeClr val="accent2"/>
                </a:solidFill>
                <a:latin typeface="Century Gothic" panose="020B0502020202020204" pitchFamily="34" charset="0"/>
                <a:ea typeface="+mn-ea"/>
                <a:cs typeface="+mn-cs"/>
              </a:rPr>
              <a:t>Student to teacher ratios tend to be  lower than those of public </a:t>
            </a:r>
          </a:p>
          <a:p>
            <a:pPr marL="285750" indent="-285750">
              <a:buFont typeface="Courier New" panose="02070309020205020404" pitchFamily="49" charset="0"/>
              <a:buChar char="o"/>
            </a:pPr>
            <a:r>
              <a:rPr lang="en-US" sz="1100" kern="1200" dirty="0">
                <a:solidFill>
                  <a:schemeClr val="accent2"/>
                </a:solidFill>
                <a:latin typeface="Century Gothic" panose="020B0502020202020204" pitchFamily="34" charset="0"/>
                <a:ea typeface="+mn-ea"/>
                <a:cs typeface="+mn-cs"/>
              </a:rPr>
              <a:t>A half of the schools are owned by an individual </a:t>
            </a:r>
          </a:p>
          <a:p>
            <a:pPr marL="285750" indent="-285750">
              <a:buFont typeface="Courier New" panose="02070309020205020404" pitchFamily="49" charset="0"/>
              <a:buChar char="o"/>
            </a:pPr>
            <a:r>
              <a:rPr lang="en-GB" sz="1100" kern="1200" dirty="0">
                <a:solidFill>
                  <a:schemeClr val="accent2"/>
                </a:solidFill>
                <a:latin typeface="Century Gothic" panose="020B0502020202020204" pitchFamily="34" charset="0"/>
                <a:ea typeface="+mn-ea"/>
                <a:cs typeface="+mn-cs"/>
              </a:rPr>
              <a:t>Almost a half (45%) of the schools are yet to register with </a:t>
            </a:r>
            <a:r>
              <a:rPr lang="en-GB" sz="1100" kern="1200" dirty="0" err="1">
                <a:solidFill>
                  <a:schemeClr val="accent2"/>
                </a:solidFill>
                <a:latin typeface="Century Gothic" panose="020B0502020202020204" pitchFamily="34" charset="0"/>
                <a:ea typeface="+mn-ea"/>
                <a:cs typeface="+mn-cs"/>
              </a:rPr>
              <a:t>MoE</a:t>
            </a:r>
            <a:r>
              <a:rPr lang="en-GB" sz="1100" kern="1200" dirty="0">
                <a:solidFill>
                  <a:schemeClr val="accent2"/>
                </a:solidFill>
                <a:latin typeface="Century Gothic" panose="020B0502020202020204" pitchFamily="34" charset="0"/>
                <a:ea typeface="+mn-ea"/>
                <a:cs typeface="+mn-cs"/>
              </a:rPr>
              <a:t>. </a:t>
            </a:r>
            <a:endParaRPr lang="en-US" sz="1100" dirty="0">
              <a:solidFill>
                <a:schemeClr val="accent2"/>
              </a:solidFill>
            </a:endParaRPr>
          </a:p>
          <a:p>
            <a:endParaRPr lang="en-US" sz="1200" dirty="0"/>
          </a:p>
          <a:p>
            <a:r>
              <a:rPr lang="en-US" sz="900" dirty="0">
                <a:latin typeface="Century Gothic" panose="020B0502020202020204" pitchFamily="34" charset="0"/>
              </a:rPr>
              <a:t>“</a:t>
            </a:r>
            <a:r>
              <a:rPr lang="en-US" sz="900" i="1" dirty="0">
                <a:latin typeface="Century Gothic" panose="020B0502020202020204" pitchFamily="34" charset="0"/>
              </a:rPr>
              <a:t>I was told that I had to register the school and that is a process that takes about 60K and you have to go to many administrative bodies.” (school owner)</a:t>
            </a:r>
            <a:endParaRPr lang="x-none" sz="900" dirty="0"/>
          </a:p>
        </p:txBody>
      </p:sp>
      <p:sp>
        <p:nvSpPr>
          <p:cNvPr id="39" name="TextBox 38">
            <a:extLst>
              <a:ext uri="{FF2B5EF4-FFF2-40B4-BE49-F238E27FC236}">
                <a16:creationId xmlns:a16="http://schemas.microsoft.com/office/drawing/2014/main" xmlns="" id="{429338BF-5C53-4CEC-8ED1-AB82734639EE}"/>
              </a:ext>
            </a:extLst>
          </p:cNvPr>
          <p:cNvSpPr txBox="1"/>
          <p:nvPr/>
        </p:nvSpPr>
        <p:spPr>
          <a:xfrm>
            <a:off x="131492" y="4868101"/>
            <a:ext cx="1455230" cy="243785"/>
          </a:xfrm>
          <a:prstGeom prst="rect">
            <a:avLst/>
          </a:prstGeom>
          <a:noFill/>
          <a:ln>
            <a:noFill/>
          </a:ln>
        </p:spPr>
        <p:txBody>
          <a:bodyPr wrap="square" rtlCol="0">
            <a:spAutoFit/>
          </a:bodyPr>
          <a:lstStyle/>
          <a:p>
            <a:pPr algn="r"/>
            <a:r>
              <a:rPr lang="en-US" sz="984" i="1" dirty="0"/>
              <a:t>Owners/heads N=946 </a:t>
            </a:r>
            <a:endParaRPr lang="x-none" sz="984" i="1" dirty="0"/>
          </a:p>
        </p:txBody>
      </p:sp>
      <p:graphicFrame>
        <p:nvGraphicFramePr>
          <p:cNvPr id="37" name="Table 36">
            <a:extLst>
              <a:ext uri="{FF2B5EF4-FFF2-40B4-BE49-F238E27FC236}">
                <a16:creationId xmlns:a16="http://schemas.microsoft.com/office/drawing/2014/main" xmlns="" id="{3F4513F5-D7F6-B94A-A34D-AC40D6FD0054}"/>
              </a:ext>
            </a:extLst>
          </p:cNvPr>
          <p:cNvGraphicFramePr>
            <a:graphicFrameLocks noGrp="1"/>
          </p:cNvGraphicFramePr>
          <p:nvPr>
            <p:extLst>
              <p:ext uri="{D42A27DB-BD31-4B8C-83A1-F6EECF244321}">
                <p14:modId xmlns:p14="http://schemas.microsoft.com/office/powerpoint/2010/main" val="1402978790"/>
              </p:ext>
            </p:extLst>
          </p:nvPr>
        </p:nvGraphicFramePr>
        <p:xfrm>
          <a:off x="1049839" y="2452635"/>
          <a:ext cx="2027196" cy="559348"/>
        </p:xfrm>
        <a:graphic>
          <a:graphicData uri="http://schemas.openxmlformats.org/drawingml/2006/table">
            <a:tbl>
              <a:tblPr/>
              <a:tblGrid>
                <a:gridCol w="1519236">
                  <a:extLst>
                    <a:ext uri="{9D8B030D-6E8A-4147-A177-3AD203B41FA5}">
                      <a16:colId xmlns:a16="http://schemas.microsoft.com/office/drawing/2014/main" xmlns="" val="2555591922"/>
                    </a:ext>
                  </a:extLst>
                </a:gridCol>
                <a:gridCol w="507960">
                  <a:extLst>
                    <a:ext uri="{9D8B030D-6E8A-4147-A177-3AD203B41FA5}">
                      <a16:colId xmlns:a16="http://schemas.microsoft.com/office/drawing/2014/main" xmlns="" val="3122070440"/>
                    </a:ext>
                  </a:extLst>
                </a:gridCol>
              </a:tblGrid>
              <a:tr h="188821">
                <a:tc>
                  <a:txBody>
                    <a:bodyPr/>
                    <a:lstStyle/>
                    <a:p>
                      <a:r>
                        <a:rPr lang="en-GB" sz="900" dirty="0">
                          <a:solidFill>
                            <a:schemeClr val="accent2"/>
                          </a:solidFill>
                          <a:effectLst/>
                          <a:latin typeface="+mj-lt"/>
                        </a:rPr>
                        <a:t>Fully rented</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900" b="1" dirty="0">
                          <a:solidFill>
                            <a:schemeClr val="accent2"/>
                          </a:solidFill>
                          <a:effectLst/>
                          <a:latin typeface="+mj-lt"/>
                        </a:rPr>
                        <a:t>46%</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02912597"/>
                  </a:ext>
                </a:extLst>
              </a:tr>
              <a:tr h="231379">
                <a:tc>
                  <a:txBody>
                    <a:bodyPr/>
                    <a:lstStyle/>
                    <a:p>
                      <a:r>
                        <a:rPr lang="en-GB" sz="900" dirty="0">
                          <a:solidFill>
                            <a:schemeClr val="accent2"/>
                          </a:solidFill>
                          <a:effectLst/>
                          <a:latin typeface="+mj-lt"/>
                        </a:rPr>
                        <a:t>Owned/ family owned</a:t>
                      </a:r>
                    </a:p>
                  </a:txBody>
                  <a:tcPr marL="47625" marR="47625"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900" b="1" dirty="0">
                          <a:solidFill>
                            <a:schemeClr val="accent2"/>
                          </a:solidFill>
                          <a:effectLst/>
                          <a:latin typeface="+mj-lt"/>
                        </a:rPr>
                        <a:t>40%</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18143337"/>
                  </a:ext>
                </a:extLst>
              </a:tr>
              <a:tr h="139148">
                <a:tc>
                  <a:txBody>
                    <a:bodyPr/>
                    <a:lstStyle/>
                    <a:p>
                      <a:r>
                        <a:rPr lang="en-GB" sz="900" dirty="0">
                          <a:solidFill>
                            <a:schemeClr val="accent2"/>
                          </a:solidFill>
                          <a:effectLst/>
                          <a:latin typeface="+mj-lt"/>
                        </a:rPr>
                        <a:t>Part owned/ part rented</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900" b="1" dirty="0">
                          <a:solidFill>
                            <a:schemeClr val="accent2"/>
                          </a:solidFill>
                          <a:effectLst/>
                          <a:latin typeface="+mj-lt"/>
                        </a:rPr>
                        <a:t>10%</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77716909"/>
                  </a:ext>
                </a:extLst>
              </a:tr>
            </a:tbl>
          </a:graphicData>
        </a:graphic>
      </p:graphicFrame>
      <p:graphicFrame>
        <p:nvGraphicFramePr>
          <p:cNvPr id="38" name="Table 37">
            <a:extLst>
              <a:ext uri="{FF2B5EF4-FFF2-40B4-BE49-F238E27FC236}">
                <a16:creationId xmlns:a16="http://schemas.microsoft.com/office/drawing/2014/main" xmlns="" id="{F5606AD5-A3B3-A44A-822C-7FC0BB907377}"/>
              </a:ext>
            </a:extLst>
          </p:cNvPr>
          <p:cNvGraphicFramePr>
            <a:graphicFrameLocks noGrp="1"/>
          </p:cNvGraphicFramePr>
          <p:nvPr>
            <p:extLst>
              <p:ext uri="{D42A27DB-BD31-4B8C-83A1-F6EECF244321}">
                <p14:modId xmlns:p14="http://schemas.microsoft.com/office/powerpoint/2010/main" val="2882122469"/>
              </p:ext>
            </p:extLst>
          </p:nvPr>
        </p:nvGraphicFramePr>
        <p:xfrm>
          <a:off x="1112872" y="1389283"/>
          <a:ext cx="2027196" cy="559348"/>
        </p:xfrm>
        <a:graphic>
          <a:graphicData uri="http://schemas.openxmlformats.org/drawingml/2006/table">
            <a:tbl>
              <a:tblPr/>
              <a:tblGrid>
                <a:gridCol w="1519236">
                  <a:extLst>
                    <a:ext uri="{9D8B030D-6E8A-4147-A177-3AD203B41FA5}">
                      <a16:colId xmlns:a16="http://schemas.microsoft.com/office/drawing/2014/main" xmlns="" val="2555591922"/>
                    </a:ext>
                  </a:extLst>
                </a:gridCol>
                <a:gridCol w="507960">
                  <a:extLst>
                    <a:ext uri="{9D8B030D-6E8A-4147-A177-3AD203B41FA5}">
                      <a16:colId xmlns:a16="http://schemas.microsoft.com/office/drawing/2014/main" xmlns="" val="3122070440"/>
                    </a:ext>
                  </a:extLst>
                </a:gridCol>
              </a:tblGrid>
              <a:tr h="188821">
                <a:tc>
                  <a:txBody>
                    <a:bodyPr/>
                    <a:lstStyle/>
                    <a:p>
                      <a:r>
                        <a:rPr lang="en-GB" sz="900" dirty="0">
                          <a:solidFill>
                            <a:schemeClr val="accent2"/>
                          </a:solidFill>
                          <a:effectLst/>
                          <a:latin typeface="+mj-lt"/>
                        </a:rPr>
                        <a:t>Less than 200 students</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900" b="1" dirty="0">
                          <a:solidFill>
                            <a:schemeClr val="accent2"/>
                          </a:solidFill>
                          <a:effectLst/>
                          <a:latin typeface="+mj-lt"/>
                        </a:rPr>
                        <a:t>47%</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02912597"/>
                  </a:ext>
                </a:extLst>
              </a:tr>
              <a:tr h="231379">
                <a:tc>
                  <a:txBody>
                    <a:bodyPr/>
                    <a:lstStyle/>
                    <a:p>
                      <a:r>
                        <a:rPr lang="en-GB" sz="900" dirty="0">
                          <a:solidFill>
                            <a:schemeClr val="accent2"/>
                          </a:solidFill>
                          <a:effectLst/>
                          <a:latin typeface="+mj-lt"/>
                        </a:rPr>
                        <a:t>201-400 students</a:t>
                      </a:r>
                    </a:p>
                  </a:txBody>
                  <a:tcPr marL="47625" marR="47625" marT="0" marB="0" anchor="ctr">
                    <a:lnL w="1270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900" b="1" dirty="0">
                          <a:solidFill>
                            <a:schemeClr val="accent2"/>
                          </a:solidFill>
                          <a:effectLst/>
                          <a:latin typeface="+mj-lt"/>
                        </a:rPr>
                        <a:t>40%</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018143337"/>
                  </a:ext>
                </a:extLst>
              </a:tr>
              <a:tr h="139148">
                <a:tc>
                  <a:txBody>
                    <a:bodyPr/>
                    <a:lstStyle/>
                    <a:p>
                      <a:r>
                        <a:rPr lang="en-GB" sz="900" b="0" i="0" u="none" strike="noStrike" cap="none" dirty="0">
                          <a:solidFill>
                            <a:schemeClr val="accent2"/>
                          </a:solidFill>
                          <a:effectLst/>
                          <a:latin typeface="+mj-lt"/>
                          <a:ea typeface="+mn-ea"/>
                          <a:cs typeface="+mn-cs"/>
                          <a:sym typeface="Arial"/>
                        </a:rPr>
                        <a:t>400+students </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900" b="1" dirty="0">
                          <a:solidFill>
                            <a:schemeClr val="accent2"/>
                          </a:solidFill>
                          <a:effectLst/>
                          <a:latin typeface="+mj-lt"/>
                        </a:rPr>
                        <a:t>13%</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77716909"/>
                  </a:ext>
                </a:extLst>
              </a:tr>
            </a:tbl>
          </a:graphicData>
        </a:graphic>
      </p:graphicFrame>
      <p:graphicFrame>
        <p:nvGraphicFramePr>
          <p:cNvPr id="40" name="Table 39">
            <a:extLst>
              <a:ext uri="{FF2B5EF4-FFF2-40B4-BE49-F238E27FC236}">
                <a16:creationId xmlns:a16="http://schemas.microsoft.com/office/drawing/2014/main" xmlns="" id="{466CD415-F23A-D847-A161-35575BA0A3FF}"/>
              </a:ext>
            </a:extLst>
          </p:cNvPr>
          <p:cNvGraphicFramePr>
            <a:graphicFrameLocks noGrp="1"/>
          </p:cNvGraphicFramePr>
          <p:nvPr>
            <p:extLst>
              <p:ext uri="{D42A27DB-BD31-4B8C-83A1-F6EECF244321}">
                <p14:modId xmlns:p14="http://schemas.microsoft.com/office/powerpoint/2010/main" val="232484522"/>
              </p:ext>
            </p:extLst>
          </p:nvPr>
        </p:nvGraphicFramePr>
        <p:xfrm>
          <a:off x="1049838" y="3651736"/>
          <a:ext cx="2027197" cy="851535"/>
        </p:xfrm>
        <a:graphic>
          <a:graphicData uri="http://schemas.openxmlformats.org/drawingml/2006/table">
            <a:tbl>
              <a:tblPr/>
              <a:tblGrid>
                <a:gridCol w="1550857">
                  <a:extLst>
                    <a:ext uri="{9D8B030D-6E8A-4147-A177-3AD203B41FA5}">
                      <a16:colId xmlns:a16="http://schemas.microsoft.com/office/drawing/2014/main" xmlns="" val="2628753452"/>
                    </a:ext>
                  </a:extLst>
                </a:gridCol>
                <a:gridCol w="476340">
                  <a:extLst>
                    <a:ext uri="{9D8B030D-6E8A-4147-A177-3AD203B41FA5}">
                      <a16:colId xmlns:a16="http://schemas.microsoft.com/office/drawing/2014/main" xmlns="" val="1722140410"/>
                    </a:ext>
                  </a:extLst>
                </a:gridCol>
              </a:tblGrid>
              <a:tr h="203200">
                <a:tc>
                  <a:txBody>
                    <a:bodyPr/>
                    <a:lstStyle/>
                    <a:p>
                      <a:pPr algn="l" fontAlgn="b"/>
                      <a:r>
                        <a:rPr lang="en-GB" sz="900" u="none" strike="noStrike" dirty="0">
                          <a:solidFill>
                            <a:schemeClr val="accent2"/>
                          </a:solidFill>
                          <a:effectLst/>
                          <a:latin typeface="+mj-lt"/>
                        </a:rPr>
                        <a:t>Micro Schools </a:t>
                      </a:r>
                    </a:p>
                    <a:p>
                      <a:pPr algn="l" fontAlgn="b"/>
                      <a:r>
                        <a:rPr lang="en-GB" sz="900" u="none" strike="noStrike" dirty="0">
                          <a:solidFill>
                            <a:schemeClr val="accent2"/>
                          </a:solidFill>
                          <a:effectLst/>
                          <a:latin typeface="+mj-lt"/>
                        </a:rPr>
                        <a:t>(Less than 200 Students)</a:t>
                      </a:r>
                      <a:endParaRPr lang="en-GB" sz="900" b="0" i="0" u="none" strike="noStrike" dirty="0">
                        <a:solidFill>
                          <a:schemeClr val="accent2"/>
                        </a:solidFill>
                        <a:effectLst/>
                        <a:latin typeface="+mj-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fontAlgn="b"/>
                      <a:r>
                        <a:rPr lang="en-GB" sz="900" b="1" u="none" strike="noStrike" dirty="0">
                          <a:solidFill>
                            <a:schemeClr val="accent2"/>
                          </a:solidFill>
                          <a:effectLst/>
                          <a:latin typeface="+mj-lt"/>
                        </a:rPr>
                        <a:t>8</a:t>
                      </a:r>
                      <a:endParaRPr lang="en-GB" sz="900" b="1" i="0" u="none" strike="noStrike" dirty="0">
                        <a:solidFill>
                          <a:schemeClr val="accent2"/>
                        </a:solidFill>
                        <a:effectLst/>
                        <a:latin typeface="+mj-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3710055643"/>
                  </a:ext>
                </a:extLst>
              </a:tr>
              <a:tr h="203200">
                <a:tc>
                  <a:txBody>
                    <a:bodyPr/>
                    <a:lstStyle/>
                    <a:p>
                      <a:pPr algn="l" fontAlgn="b"/>
                      <a:r>
                        <a:rPr lang="en-GB" sz="900" u="none" strike="noStrike" dirty="0">
                          <a:solidFill>
                            <a:schemeClr val="accent2"/>
                          </a:solidFill>
                          <a:effectLst/>
                          <a:latin typeface="+mj-lt"/>
                        </a:rPr>
                        <a:t>Small Schools </a:t>
                      </a:r>
                    </a:p>
                    <a:p>
                      <a:pPr algn="l" fontAlgn="b"/>
                      <a:r>
                        <a:rPr lang="en-GB" sz="900" u="none" strike="noStrike" dirty="0">
                          <a:solidFill>
                            <a:schemeClr val="accent2"/>
                          </a:solidFill>
                          <a:effectLst/>
                          <a:latin typeface="+mj-lt"/>
                        </a:rPr>
                        <a:t>(200 - 400 Students)</a:t>
                      </a:r>
                      <a:endParaRPr lang="en-GB" sz="900" b="0" i="0" u="none" strike="noStrike" dirty="0">
                        <a:solidFill>
                          <a:schemeClr val="accent2"/>
                        </a:solidFill>
                        <a:effectLst/>
                        <a:latin typeface="+mj-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fontAlgn="b"/>
                      <a:r>
                        <a:rPr lang="en-GB" sz="900" b="1" u="none" strike="noStrike" dirty="0">
                          <a:solidFill>
                            <a:schemeClr val="accent2"/>
                          </a:solidFill>
                          <a:effectLst/>
                          <a:latin typeface="+mj-lt"/>
                        </a:rPr>
                        <a:t>13</a:t>
                      </a:r>
                      <a:endParaRPr lang="en-GB" sz="900" b="1" i="0" u="none" strike="noStrike" dirty="0">
                        <a:solidFill>
                          <a:schemeClr val="accent2"/>
                        </a:solidFill>
                        <a:effectLst/>
                        <a:latin typeface="+mj-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516438407"/>
                  </a:ext>
                </a:extLst>
              </a:tr>
              <a:tr h="203200">
                <a:tc>
                  <a:txBody>
                    <a:bodyPr/>
                    <a:lstStyle/>
                    <a:p>
                      <a:pPr algn="l" fontAlgn="b"/>
                      <a:r>
                        <a:rPr lang="en-GB" sz="900" u="none" strike="noStrike" dirty="0">
                          <a:solidFill>
                            <a:schemeClr val="accent2"/>
                          </a:solidFill>
                          <a:effectLst/>
                          <a:latin typeface="+mj-lt"/>
                        </a:rPr>
                        <a:t>Medium and large Schools </a:t>
                      </a:r>
                    </a:p>
                    <a:p>
                      <a:pPr algn="l" fontAlgn="b"/>
                      <a:r>
                        <a:rPr lang="en-GB" sz="900" u="none" strike="noStrike" dirty="0">
                          <a:solidFill>
                            <a:schemeClr val="accent2"/>
                          </a:solidFill>
                          <a:effectLst/>
                          <a:latin typeface="+mj-lt"/>
                        </a:rPr>
                        <a:t>(400+ Students)</a:t>
                      </a:r>
                      <a:endParaRPr lang="en-GB" sz="900" b="0" i="0" u="none" strike="noStrike" dirty="0">
                        <a:solidFill>
                          <a:schemeClr val="accent2"/>
                        </a:solidFill>
                        <a:effectLst/>
                        <a:latin typeface="+mj-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b"/>
                      <a:r>
                        <a:rPr lang="en-GB" sz="900" b="1" u="none" strike="noStrike" dirty="0">
                          <a:solidFill>
                            <a:schemeClr val="accent2"/>
                          </a:solidFill>
                          <a:effectLst/>
                          <a:latin typeface="+mj-lt"/>
                        </a:rPr>
                        <a:t>21</a:t>
                      </a:r>
                      <a:endParaRPr lang="en-GB" sz="900" b="1" i="0" u="none" strike="noStrike" dirty="0">
                        <a:solidFill>
                          <a:schemeClr val="accent2"/>
                        </a:solidFill>
                        <a:effectLst/>
                        <a:latin typeface="+mj-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xmlns="" val="2298633330"/>
                  </a:ext>
                </a:extLst>
              </a:tr>
            </a:tbl>
          </a:graphicData>
        </a:graphic>
      </p:graphicFrame>
      <p:pic>
        <p:nvPicPr>
          <p:cNvPr id="42" name="Picture 4" descr="Teacher Icon - Free Download, PNG and Vector">
            <a:extLst>
              <a:ext uri="{FF2B5EF4-FFF2-40B4-BE49-F238E27FC236}">
                <a16:creationId xmlns:a16="http://schemas.microsoft.com/office/drawing/2014/main" xmlns="" id="{546881E4-8E56-B343-8B26-C13E33D74B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663" y="3613204"/>
            <a:ext cx="477902" cy="4708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Chart 42">
            <a:extLst>
              <a:ext uri="{FF2B5EF4-FFF2-40B4-BE49-F238E27FC236}">
                <a16:creationId xmlns:a16="http://schemas.microsoft.com/office/drawing/2014/main" xmlns="" id="{1158BA83-E098-DF46-9246-7FC9ECE3E727}"/>
              </a:ext>
            </a:extLst>
          </p:cNvPr>
          <p:cNvGraphicFramePr/>
          <p:nvPr>
            <p:extLst>
              <p:ext uri="{D42A27DB-BD31-4B8C-83A1-F6EECF244321}">
                <p14:modId xmlns:p14="http://schemas.microsoft.com/office/powerpoint/2010/main" val="1685077534"/>
              </p:ext>
            </p:extLst>
          </p:nvPr>
        </p:nvGraphicFramePr>
        <p:xfrm>
          <a:off x="3279533" y="3305197"/>
          <a:ext cx="2713346" cy="1698786"/>
        </p:xfrm>
        <a:graphic>
          <a:graphicData uri="http://schemas.openxmlformats.org/drawingml/2006/chart">
            <c:chart xmlns:c="http://schemas.openxmlformats.org/drawingml/2006/chart" xmlns:r="http://schemas.openxmlformats.org/officeDocument/2006/relationships" r:id="rId11"/>
          </a:graphicData>
        </a:graphic>
      </p:graphicFrame>
      <p:sp>
        <p:nvSpPr>
          <p:cNvPr id="44" name="Body text copy">
            <a:extLst>
              <a:ext uri="{FF2B5EF4-FFF2-40B4-BE49-F238E27FC236}">
                <a16:creationId xmlns:a16="http://schemas.microsoft.com/office/drawing/2014/main" xmlns="" id="{8D383D3C-554C-0B4E-9D6C-2D807060C78B}"/>
              </a:ext>
            </a:extLst>
          </p:cNvPr>
          <p:cNvSpPr/>
          <p:nvPr/>
        </p:nvSpPr>
        <p:spPr>
          <a:xfrm>
            <a:off x="3349764" y="3232088"/>
            <a:ext cx="3050923" cy="328612"/>
          </a:xfrm>
          <a:prstGeom prst="rect">
            <a:avLst/>
          </a:prstGeom>
        </p:spPr>
        <p:txBody>
          <a:bodyPr spcFirstLastPara="0" lIns="71438" tIns="35719" rIns="71438" bIns="0" anchor="t"/>
          <a:ls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25000"/>
              </a:lnSpc>
              <a:buClrTx/>
              <a:defRPr/>
            </a:pPr>
            <a:r>
              <a:rPr lang="en-US" sz="900" b="1" dirty="0">
                <a:solidFill>
                  <a:schemeClr val="accent6"/>
                </a:solidFill>
                <a:latin typeface="Century Gothic"/>
              </a:rPr>
              <a:t>Registration process</a:t>
            </a:r>
            <a:endParaRPr sz="900" b="1" dirty="0">
              <a:solidFill>
                <a:schemeClr val="accent6"/>
              </a:solidFill>
              <a:latin typeface="Century Gothic"/>
            </a:endParaRPr>
          </a:p>
        </p:txBody>
      </p:sp>
      <p:graphicFrame>
        <p:nvGraphicFramePr>
          <p:cNvPr id="45" name="Table 44">
            <a:extLst>
              <a:ext uri="{FF2B5EF4-FFF2-40B4-BE49-F238E27FC236}">
                <a16:creationId xmlns:a16="http://schemas.microsoft.com/office/drawing/2014/main" xmlns="" id="{C1494889-88D6-9942-A16A-B2328C0B0F7E}"/>
              </a:ext>
            </a:extLst>
          </p:cNvPr>
          <p:cNvGraphicFramePr>
            <a:graphicFrameLocks noGrp="1"/>
          </p:cNvGraphicFramePr>
          <p:nvPr>
            <p:extLst>
              <p:ext uri="{D42A27DB-BD31-4B8C-83A1-F6EECF244321}">
                <p14:modId xmlns:p14="http://schemas.microsoft.com/office/powerpoint/2010/main" val="502000137"/>
              </p:ext>
            </p:extLst>
          </p:nvPr>
        </p:nvGraphicFramePr>
        <p:xfrm>
          <a:off x="6277890" y="3581502"/>
          <a:ext cx="2417252" cy="1146175"/>
        </p:xfrm>
        <a:graphic>
          <a:graphicData uri="http://schemas.openxmlformats.org/drawingml/2006/table">
            <a:tbl>
              <a:tblPr/>
              <a:tblGrid>
                <a:gridCol w="1870069">
                  <a:extLst>
                    <a:ext uri="{9D8B030D-6E8A-4147-A177-3AD203B41FA5}">
                      <a16:colId xmlns:a16="http://schemas.microsoft.com/office/drawing/2014/main" xmlns="" val="3869460832"/>
                    </a:ext>
                  </a:extLst>
                </a:gridCol>
                <a:gridCol w="547183">
                  <a:extLst>
                    <a:ext uri="{9D8B030D-6E8A-4147-A177-3AD203B41FA5}">
                      <a16:colId xmlns:a16="http://schemas.microsoft.com/office/drawing/2014/main" xmlns="" val="1950337823"/>
                    </a:ext>
                  </a:extLst>
                </a:gridCol>
              </a:tblGrid>
              <a:tr h="203200">
                <a:tc>
                  <a:txBody>
                    <a:bodyPr/>
                    <a:lstStyle/>
                    <a:p>
                      <a:pPr algn="l" fontAlgn="b"/>
                      <a:r>
                        <a:rPr lang="en-GB" sz="1000" u="none" strike="noStrike" dirty="0">
                          <a:solidFill>
                            <a:schemeClr val="accent2"/>
                          </a:solidFill>
                          <a:effectLst/>
                          <a:latin typeface="+mn-lt"/>
                        </a:rPr>
                        <a:t>Micro Schools </a:t>
                      </a:r>
                    </a:p>
                    <a:p>
                      <a:pPr algn="l" fontAlgn="b"/>
                      <a:r>
                        <a:rPr lang="en-GB" sz="1000" u="none" strike="noStrike" dirty="0">
                          <a:solidFill>
                            <a:schemeClr val="accent2"/>
                          </a:solidFill>
                          <a:effectLst/>
                          <a:latin typeface="+mn-lt"/>
                        </a:rPr>
                        <a:t>(Less than 200 Students)</a:t>
                      </a:r>
                      <a:endParaRPr lang="en-GB" sz="1000" b="0" i="0" u="none" strike="noStrike" dirty="0">
                        <a:solidFill>
                          <a:schemeClr val="accent2"/>
                        </a:solidFill>
                        <a:effectLst/>
                        <a:latin typeface="+mn-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fontAlgn="b"/>
                      <a:r>
                        <a:rPr lang="en-GB" sz="1000" b="1" u="none" strike="noStrike" dirty="0">
                          <a:solidFill>
                            <a:schemeClr val="accent2"/>
                          </a:solidFill>
                          <a:effectLst/>
                          <a:latin typeface="+mn-lt"/>
                        </a:rPr>
                        <a:t>16</a:t>
                      </a:r>
                      <a:endParaRPr lang="en-GB" sz="1000" b="1" i="0" u="none" strike="noStrike" dirty="0">
                        <a:solidFill>
                          <a:schemeClr val="accent2"/>
                        </a:solidFill>
                        <a:effectLst/>
                        <a:latin typeface="+mn-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1570069691"/>
                  </a:ext>
                </a:extLst>
              </a:tr>
              <a:tr h="203200">
                <a:tc>
                  <a:txBody>
                    <a:bodyPr/>
                    <a:lstStyle/>
                    <a:p>
                      <a:pPr algn="l" fontAlgn="b"/>
                      <a:r>
                        <a:rPr lang="en-GB" sz="1000" u="none" strike="noStrike" dirty="0">
                          <a:solidFill>
                            <a:schemeClr val="accent2"/>
                          </a:solidFill>
                          <a:effectLst/>
                          <a:latin typeface="+mn-lt"/>
                        </a:rPr>
                        <a:t>Small Schools </a:t>
                      </a:r>
                    </a:p>
                    <a:p>
                      <a:pPr algn="l" fontAlgn="b"/>
                      <a:r>
                        <a:rPr lang="en-GB" sz="1000" u="none" strike="noStrike" dirty="0">
                          <a:solidFill>
                            <a:schemeClr val="accent2"/>
                          </a:solidFill>
                          <a:effectLst/>
                          <a:latin typeface="+mn-lt"/>
                        </a:rPr>
                        <a:t>(200 - 400 </a:t>
                      </a:r>
                      <a:r>
                        <a:rPr lang="en-GB" sz="900" u="none" strike="noStrike" dirty="0">
                          <a:solidFill>
                            <a:schemeClr val="accent2"/>
                          </a:solidFill>
                          <a:effectLst/>
                          <a:latin typeface="+mn-lt"/>
                        </a:rPr>
                        <a:t>Students</a:t>
                      </a:r>
                      <a:r>
                        <a:rPr lang="en-GB" sz="1000" u="none" strike="noStrike" dirty="0">
                          <a:solidFill>
                            <a:schemeClr val="accent2"/>
                          </a:solidFill>
                          <a:effectLst/>
                          <a:latin typeface="+mn-lt"/>
                        </a:rPr>
                        <a:t>)</a:t>
                      </a:r>
                      <a:endParaRPr lang="en-GB" sz="1000" b="0" i="0" u="none" strike="noStrike" dirty="0">
                        <a:solidFill>
                          <a:schemeClr val="accent2"/>
                        </a:solidFill>
                        <a:effectLst/>
                        <a:latin typeface="+mn-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fontAlgn="b"/>
                      <a:r>
                        <a:rPr lang="en-GB" sz="1000" b="1" u="none" strike="noStrike" dirty="0">
                          <a:solidFill>
                            <a:schemeClr val="accent2"/>
                          </a:solidFill>
                          <a:effectLst/>
                          <a:latin typeface="+mn-lt"/>
                        </a:rPr>
                        <a:t>23</a:t>
                      </a:r>
                      <a:endParaRPr lang="en-GB" sz="1000" b="1" i="0" u="none" strike="noStrike" dirty="0">
                        <a:solidFill>
                          <a:schemeClr val="accent2"/>
                        </a:solidFill>
                        <a:effectLst/>
                        <a:latin typeface="+mn-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1812459386"/>
                  </a:ext>
                </a:extLst>
              </a:tr>
              <a:tr h="203200">
                <a:tc>
                  <a:txBody>
                    <a:bodyPr/>
                    <a:lstStyle/>
                    <a:p>
                      <a:pPr algn="l" fontAlgn="b"/>
                      <a:r>
                        <a:rPr lang="en-GB" sz="1000" u="none" strike="noStrike" dirty="0">
                          <a:solidFill>
                            <a:schemeClr val="accent2"/>
                          </a:solidFill>
                          <a:effectLst/>
                          <a:latin typeface="+mn-lt"/>
                        </a:rPr>
                        <a:t>Medium and large Schools </a:t>
                      </a:r>
                    </a:p>
                    <a:p>
                      <a:pPr algn="l" fontAlgn="b"/>
                      <a:r>
                        <a:rPr lang="en-GB" sz="1000" u="none" strike="noStrike" dirty="0">
                          <a:solidFill>
                            <a:schemeClr val="accent2"/>
                          </a:solidFill>
                          <a:effectLst/>
                          <a:latin typeface="+mn-lt"/>
                        </a:rPr>
                        <a:t>(400+ Students)</a:t>
                      </a:r>
                      <a:endParaRPr lang="en-GB" sz="1000" b="0" i="0" u="none" strike="noStrike" dirty="0">
                        <a:solidFill>
                          <a:schemeClr val="accent2"/>
                        </a:solidFill>
                        <a:effectLst/>
                        <a:latin typeface="+mn-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tc>
                  <a:txBody>
                    <a:bodyPr/>
                    <a:lstStyle/>
                    <a:p>
                      <a:pPr algn="r" fontAlgn="b"/>
                      <a:r>
                        <a:rPr lang="en-GB" sz="1000" b="1" u="none" strike="noStrike" dirty="0">
                          <a:solidFill>
                            <a:schemeClr val="accent2"/>
                          </a:solidFill>
                          <a:effectLst/>
                          <a:latin typeface="+mn-lt"/>
                        </a:rPr>
                        <a:t>30</a:t>
                      </a:r>
                      <a:endParaRPr lang="en-GB" sz="1000" b="1" i="0" u="none" strike="noStrike" dirty="0">
                        <a:solidFill>
                          <a:schemeClr val="accent2"/>
                        </a:solidFill>
                        <a:effectLst/>
                        <a:latin typeface="+mn-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xmlns="" val="3601356761"/>
                  </a:ext>
                </a:extLst>
              </a:tr>
              <a:tr h="203200">
                <a:tc>
                  <a:txBody>
                    <a:bodyPr/>
                    <a:lstStyle/>
                    <a:p>
                      <a:pPr algn="l" fontAlgn="b"/>
                      <a:r>
                        <a:rPr lang="en-GB" sz="1000" b="1" u="none" strike="noStrike" dirty="0">
                          <a:solidFill>
                            <a:schemeClr val="accent2"/>
                          </a:solidFill>
                          <a:effectLst/>
                          <a:latin typeface="+mn-lt"/>
                        </a:rPr>
                        <a:t>Overall </a:t>
                      </a:r>
                      <a:endParaRPr lang="en-GB" sz="1000" b="1" i="0" u="none" strike="noStrike" dirty="0">
                        <a:solidFill>
                          <a:schemeClr val="accent2"/>
                        </a:solidFill>
                        <a:effectLst/>
                        <a:latin typeface="+mn-lt"/>
                      </a:endParaRPr>
                    </a:p>
                  </a:txBody>
                  <a:tcPr marL="9525" marR="9525" marT="9525" marB="0" anchor="b">
                    <a:lnL w="635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fontAlgn="b"/>
                      <a:r>
                        <a:rPr lang="en-GB" sz="1000" b="1" u="none" strike="noStrike" dirty="0">
                          <a:solidFill>
                            <a:schemeClr val="accent2"/>
                          </a:solidFill>
                          <a:effectLst/>
                          <a:latin typeface="+mn-lt"/>
                        </a:rPr>
                        <a:t>20</a:t>
                      </a:r>
                      <a:endParaRPr lang="en-GB" sz="1000" b="1" i="0" u="none" strike="noStrike" dirty="0">
                        <a:solidFill>
                          <a:schemeClr val="accent2"/>
                        </a:solidFill>
                        <a:effectLst/>
                        <a:latin typeface="+mn-lt"/>
                      </a:endParaRPr>
                    </a:p>
                  </a:txBody>
                  <a:tcPr marL="9525" marR="9525" marT="9525" marB="0" anchor="b">
                    <a:lnL w="6350" cap="flat" cmpd="sng" algn="ctr">
                      <a:solidFill>
                        <a:schemeClr val="accent4"/>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xmlns="" val="2145942402"/>
                  </a:ext>
                </a:extLst>
              </a:tr>
            </a:tbl>
          </a:graphicData>
        </a:graphic>
      </p:graphicFrame>
      <p:graphicFrame>
        <p:nvGraphicFramePr>
          <p:cNvPr id="46" name="Table 45">
            <a:extLst>
              <a:ext uri="{FF2B5EF4-FFF2-40B4-BE49-F238E27FC236}">
                <a16:creationId xmlns:a16="http://schemas.microsoft.com/office/drawing/2014/main" xmlns="" id="{952C96A7-A25F-4542-AB82-DD99BB9C8A4D}"/>
              </a:ext>
            </a:extLst>
          </p:cNvPr>
          <p:cNvGraphicFramePr>
            <a:graphicFrameLocks noGrp="1"/>
          </p:cNvGraphicFramePr>
          <p:nvPr>
            <p:extLst>
              <p:ext uri="{D42A27DB-BD31-4B8C-83A1-F6EECF244321}">
                <p14:modId xmlns:p14="http://schemas.microsoft.com/office/powerpoint/2010/main" val="889159413"/>
              </p:ext>
            </p:extLst>
          </p:nvPr>
        </p:nvGraphicFramePr>
        <p:xfrm>
          <a:off x="6511237" y="1365731"/>
          <a:ext cx="2027196" cy="1162952"/>
        </p:xfrm>
        <a:graphic>
          <a:graphicData uri="http://schemas.openxmlformats.org/drawingml/2006/table">
            <a:tbl>
              <a:tblPr/>
              <a:tblGrid>
                <a:gridCol w="1564423">
                  <a:extLst>
                    <a:ext uri="{9D8B030D-6E8A-4147-A177-3AD203B41FA5}">
                      <a16:colId xmlns:a16="http://schemas.microsoft.com/office/drawing/2014/main" xmlns="" val="3946715009"/>
                    </a:ext>
                  </a:extLst>
                </a:gridCol>
                <a:gridCol w="462773">
                  <a:extLst>
                    <a:ext uri="{9D8B030D-6E8A-4147-A177-3AD203B41FA5}">
                      <a16:colId xmlns:a16="http://schemas.microsoft.com/office/drawing/2014/main" xmlns="" val="1717298082"/>
                    </a:ext>
                  </a:extLst>
                </a:gridCol>
              </a:tblGrid>
              <a:tr h="234908">
                <a:tc>
                  <a:txBody>
                    <a:bodyPr/>
                    <a:lstStyle/>
                    <a:p>
                      <a:r>
                        <a:rPr lang="en-GB" sz="900" dirty="0">
                          <a:solidFill>
                            <a:schemeClr val="accent2"/>
                          </a:solidFill>
                          <a:effectLst/>
                          <a:latin typeface="+mj-lt"/>
                        </a:rPr>
                        <a:t>An individual female</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a:solidFill>
                            <a:schemeClr val="accent2"/>
                          </a:solidFill>
                          <a:effectLst/>
                          <a:latin typeface="+mj-lt"/>
                        </a:rPr>
                        <a:t>31%</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44758076"/>
                  </a:ext>
                </a:extLst>
              </a:tr>
              <a:tr h="0">
                <a:tc>
                  <a:txBody>
                    <a:bodyPr/>
                    <a:lstStyle/>
                    <a:p>
                      <a:r>
                        <a:rPr lang="en-GB" sz="900" dirty="0">
                          <a:solidFill>
                            <a:schemeClr val="accent2"/>
                          </a:solidFill>
                          <a:effectLst/>
                          <a:latin typeface="+mj-lt"/>
                        </a:rPr>
                        <a:t>A group e.g. CBO or church</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a:solidFill>
                            <a:schemeClr val="accent2"/>
                          </a:solidFill>
                          <a:effectLst/>
                          <a:latin typeface="+mj-lt"/>
                        </a:rPr>
                        <a:t>24%</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47163345"/>
                  </a:ext>
                </a:extLst>
              </a:tr>
              <a:tr h="242244">
                <a:tc>
                  <a:txBody>
                    <a:bodyPr/>
                    <a:lstStyle/>
                    <a:p>
                      <a:r>
                        <a:rPr lang="en-GB" sz="900" dirty="0">
                          <a:solidFill>
                            <a:schemeClr val="accent2"/>
                          </a:solidFill>
                          <a:effectLst/>
                          <a:latin typeface="+mj-lt"/>
                        </a:rPr>
                        <a:t>An individual male</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a:solidFill>
                            <a:schemeClr val="accent2"/>
                          </a:solidFill>
                          <a:effectLst/>
                          <a:latin typeface="+mj-lt"/>
                        </a:rPr>
                        <a:t>21%</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38036360"/>
                  </a:ext>
                </a:extLst>
              </a:tr>
              <a:tr h="0">
                <a:tc>
                  <a:txBody>
                    <a:bodyPr/>
                    <a:lstStyle/>
                    <a:p>
                      <a:r>
                        <a:rPr lang="en-GB" sz="900" dirty="0">
                          <a:solidFill>
                            <a:schemeClr val="accent2"/>
                          </a:solidFill>
                          <a:effectLst/>
                          <a:latin typeface="+mj-lt"/>
                        </a:rPr>
                        <a:t>Partners mixture of females &amp; males</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a:solidFill>
                            <a:schemeClr val="accent2"/>
                          </a:solidFill>
                          <a:effectLst/>
                          <a:latin typeface="+mj-lt"/>
                        </a:rPr>
                        <a:t>11%</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27390885"/>
                  </a:ext>
                </a:extLst>
              </a:tr>
              <a:tr h="0">
                <a:tc>
                  <a:txBody>
                    <a:bodyPr/>
                    <a:lstStyle/>
                    <a:p>
                      <a:r>
                        <a:rPr lang="en-GB" sz="900" dirty="0">
                          <a:solidFill>
                            <a:schemeClr val="accent2"/>
                          </a:solidFill>
                          <a:effectLst/>
                          <a:latin typeface="+mj-lt"/>
                        </a:rPr>
                        <a:t>Family business</a:t>
                      </a:r>
                    </a:p>
                  </a:txBody>
                  <a:tcPr marL="47625" marR="47625" marT="0" marB="0" anchor="ctr">
                    <a:lnL w="7620" cap="flat" cmpd="sng" algn="ctr">
                      <a:no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900" dirty="0">
                          <a:solidFill>
                            <a:schemeClr val="accent2"/>
                          </a:solidFill>
                          <a:effectLst/>
                          <a:latin typeface="+mj-lt"/>
                        </a:rPr>
                        <a:t>9%</a:t>
                      </a:r>
                    </a:p>
                  </a:txBody>
                  <a:tcPr marL="47625" marR="47625" marT="0" marB="0" anchor="ctr">
                    <a:lnL w="6350" cap="flat" cmpd="sng" algn="ctr">
                      <a:solidFill>
                        <a:schemeClr val="accent4"/>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accent4"/>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26823261"/>
                  </a:ext>
                </a:extLst>
              </a:tr>
            </a:tbl>
          </a:graphicData>
        </a:graphic>
      </p:graphicFrame>
    </p:spTree>
    <p:extLst>
      <p:ext uri="{BB962C8B-B14F-4D97-AF65-F5344CB8AC3E}">
        <p14:creationId xmlns:p14="http://schemas.microsoft.com/office/powerpoint/2010/main" val="1093239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E2F8FC6B-1655-464E-B7CC-B513BC3B2CB0}"/>
              </a:ext>
            </a:extLst>
          </p:cNvPr>
          <p:cNvGraphicFramePr>
            <a:graphicFrameLocks noGrp="1"/>
          </p:cNvGraphicFramePr>
          <p:nvPr>
            <p:extLst>
              <p:ext uri="{D42A27DB-BD31-4B8C-83A1-F6EECF244321}">
                <p14:modId xmlns:p14="http://schemas.microsoft.com/office/powerpoint/2010/main" val="4163242419"/>
              </p:ext>
            </p:extLst>
          </p:nvPr>
        </p:nvGraphicFramePr>
        <p:xfrm>
          <a:off x="571029" y="1104922"/>
          <a:ext cx="2775074" cy="3193943"/>
        </p:xfrm>
        <a:graphic>
          <a:graphicData uri="http://schemas.openxmlformats.org/drawingml/2006/table">
            <a:tbl>
              <a:tblPr firstRow="1">
                <a:tableStyleId>{9D7B26C5-4107-4FEC-AEDC-1716B250A1EF}</a:tableStyleId>
              </a:tblPr>
              <a:tblGrid>
                <a:gridCol w="2147725">
                  <a:extLst>
                    <a:ext uri="{9D8B030D-6E8A-4147-A177-3AD203B41FA5}">
                      <a16:colId xmlns:a16="http://schemas.microsoft.com/office/drawing/2014/main" xmlns="" val="3382070371"/>
                    </a:ext>
                  </a:extLst>
                </a:gridCol>
                <a:gridCol w="627349">
                  <a:extLst>
                    <a:ext uri="{9D8B030D-6E8A-4147-A177-3AD203B41FA5}">
                      <a16:colId xmlns:a16="http://schemas.microsoft.com/office/drawing/2014/main" xmlns="" val="1682240011"/>
                    </a:ext>
                  </a:extLst>
                </a:gridCol>
              </a:tblGrid>
              <a:tr h="412791">
                <a:tc>
                  <a:txBody>
                    <a:bodyPr/>
                    <a:lstStyle/>
                    <a:p>
                      <a:pPr algn="l" fontAlgn="b"/>
                      <a:r>
                        <a:rPr lang="en-GB" sz="1100" b="1" u="none" strike="noStrike" dirty="0">
                          <a:solidFill>
                            <a:schemeClr val="accent6"/>
                          </a:solidFill>
                          <a:effectLst/>
                          <a:latin typeface="+mn-lt"/>
                        </a:rPr>
                        <a:t>How School operations were financed/paid for in 2019</a:t>
                      </a:r>
                      <a:endParaRPr lang="en-GB" sz="1100" b="1" i="0" u="none" strike="noStrike" dirty="0">
                        <a:solidFill>
                          <a:schemeClr val="accent6"/>
                        </a:solidFill>
                        <a:effectLst/>
                        <a:latin typeface="+mn-lt"/>
                        <a:cs typeface="Arial" panose="020B0604020202020204" pitchFamily="34" charset="0"/>
                      </a:endParaRPr>
                    </a:p>
                  </a:txBody>
                  <a:tcPr marL="3984" marR="3984" marT="3984" marB="0" anchor="ctr">
                    <a:lnL>
                      <a:noFill/>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i="0" u="none" strike="noStrike" dirty="0">
                          <a:solidFill>
                            <a:schemeClr val="accent6"/>
                          </a:solidFill>
                          <a:effectLst/>
                          <a:latin typeface="+mn-lt"/>
                          <a:cs typeface="Arial" panose="020B0604020202020204" pitchFamily="34" charset="0"/>
                        </a:rPr>
                        <a:t>n=946</a:t>
                      </a:r>
                    </a:p>
                  </a:txBody>
                  <a:tcPr marL="3984" marR="3984" marT="3984" marB="0" anchor="ctr">
                    <a:lnL w="12700" cap="flat" cmpd="sng" algn="ctr">
                      <a:solidFill>
                        <a:schemeClr val="accent4"/>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17047472"/>
                  </a:ext>
                </a:extLst>
              </a:tr>
              <a:tr h="327695">
                <a:tc>
                  <a:txBody>
                    <a:bodyPr/>
                    <a:lstStyle/>
                    <a:p>
                      <a:pPr algn="l" fontAlgn="b"/>
                      <a:r>
                        <a:rPr lang="en-GB" sz="1100" b="0" u="none" strike="noStrike" kern="1200" dirty="0">
                          <a:solidFill>
                            <a:srgbClr val="000000"/>
                          </a:solidFill>
                          <a:effectLst/>
                          <a:latin typeface="+mn-lt"/>
                          <a:ea typeface="+mn-ea"/>
                          <a:cs typeface="+mn-cs"/>
                        </a:rPr>
                        <a:t>School fees payments </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94%</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32023260"/>
                  </a:ext>
                </a:extLst>
              </a:tr>
              <a:tr h="425156">
                <a:tc>
                  <a:txBody>
                    <a:bodyPr/>
                    <a:lstStyle/>
                    <a:p>
                      <a:pPr algn="l" fontAlgn="b"/>
                      <a:r>
                        <a:rPr lang="en-US" sz="1100" b="0" u="none" strike="noStrike" kern="1200" dirty="0">
                          <a:solidFill>
                            <a:srgbClr val="000000"/>
                          </a:solidFill>
                          <a:effectLst/>
                          <a:latin typeface="+mn-lt"/>
                          <a:ea typeface="+mn-ea"/>
                          <a:cs typeface="+mn-cs"/>
                        </a:rPr>
                        <a:t>Sponsors/gifts donors from within the country</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8%</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31415118"/>
                  </a:ext>
                </a:extLst>
              </a:tr>
              <a:tr h="327695">
                <a:tc>
                  <a:txBody>
                    <a:bodyPr/>
                    <a:lstStyle/>
                    <a:p>
                      <a:pPr algn="l" fontAlgn="b"/>
                      <a:r>
                        <a:rPr lang="en-GB" sz="1100" b="0" u="none" strike="noStrike" kern="1200" dirty="0">
                          <a:solidFill>
                            <a:srgbClr val="000000"/>
                          </a:solidFill>
                          <a:effectLst/>
                          <a:latin typeface="+mn-lt"/>
                          <a:ea typeface="+mn-ea"/>
                          <a:cs typeface="+mn-cs"/>
                        </a:rPr>
                        <a:t>Loan/advance/credit</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8%</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48211081"/>
                  </a:ext>
                </a:extLst>
              </a:tr>
              <a:tr h="425156">
                <a:tc>
                  <a:txBody>
                    <a:bodyPr/>
                    <a:lstStyle/>
                    <a:p>
                      <a:pPr algn="l" fontAlgn="b"/>
                      <a:r>
                        <a:rPr lang="en-US" sz="1100" b="0" u="none" strike="noStrike" kern="1200" dirty="0">
                          <a:solidFill>
                            <a:srgbClr val="000000"/>
                          </a:solidFill>
                          <a:effectLst/>
                          <a:latin typeface="+mn-lt"/>
                          <a:ea typeface="+mn-ea"/>
                          <a:cs typeface="+mn-cs"/>
                        </a:rPr>
                        <a:t>Sponsors/ gifts donors from outside the country</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6%</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10563475"/>
                  </a:ext>
                </a:extLst>
              </a:tr>
              <a:tr h="327695">
                <a:tc>
                  <a:txBody>
                    <a:bodyPr/>
                    <a:lstStyle/>
                    <a:p>
                      <a:pPr algn="l" fontAlgn="b"/>
                      <a:r>
                        <a:rPr lang="en-US" sz="1100" b="0" u="none" strike="noStrike" kern="1200" dirty="0">
                          <a:solidFill>
                            <a:srgbClr val="000000"/>
                          </a:solidFill>
                          <a:effectLst/>
                          <a:latin typeface="+mn-lt"/>
                          <a:ea typeface="+mn-ea"/>
                          <a:cs typeface="+mn-cs"/>
                        </a:rPr>
                        <a:t>Savings from school operations</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5%</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56950077"/>
                  </a:ext>
                </a:extLst>
              </a:tr>
              <a:tr h="620060">
                <a:tc>
                  <a:txBody>
                    <a:bodyPr/>
                    <a:lstStyle/>
                    <a:p>
                      <a:pPr algn="l" fontAlgn="b"/>
                      <a:r>
                        <a:rPr lang="en-US" sz="1100" b="0" u="none" strike="noStrike" kern="1200" dirty="0">
                          <a:solidFill>
                            <a:srgbClr val="000000"/>
                          </a:solidFill>
                          <a:effectLst/>
                          <a:latin typeface="+mn-lt"/>
                          <a:ea typeface="+mn-ea"/>
                          <a:cs typeface="+mn-cs"/>
                        </a:rPr>
                        <a:t>School's income generating activities e.g. hiring hall, farm, </a:t>
                      </a:r>
                      <a:r>
                        <a:rPr lang="en-US" sz="1100" b="0" u="none" strike="noStrike" kern="1200" dirty="0" err="1">
                          <a:solidFill>
                            <a:srgbClr val="000000"/>
                          </a:solidFill>
                          <a:effectLst/>
                          <a:latin typeface="+mn-lt"/>
                          <a:ea typeface="+mn-ea"/>
                          <a:cs typeface="+mn-cs"/>
                        </a:rPr>
                        <a:t>etc</a:t>
                      </a:r>
                      <a:endParaRPr lang="en-US" sz="1100" b="0" u="none" strike="noStrike" kern="1200" dirty="0">
                        <a:solidFill>
                          <a:srgbClr val="000000"/>
                        </a:solidFill>
                        <a:effectLst/>
                        <a:latin typeface="+mn-lt"/>
                        <a:ea typeface="+mn-ea"/>
                        <a:cs typeface="+mn-cs"/>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1%</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47771375"/>
                  </a:ext>
                </a:extLst>
              </a:tr>
              <a:tr h="327695">
                <a:tc>
                  <a:txBody>
                    <a:bodyPr/>
                    <a:lstStyle/>
                    <a:p>
                      <a:pPr algn="l" fontAlgn="b"/>
                      <a:r>
                        <a:rPr lang="en-GB" sz="1100" b="0" u="none" strike="noStrike" kern="1200" dirty="0">
                          <a:solidFill>
                            <a:srgbClr val="000000"/>
                          </a:solidFill>
                          <a:effectLst/>
                          <a:latin typeface="+mn-lt"/>
                          <a:ea typeface="+mn-ea"/>
                          <a:cs typeface="+mn-cs"/>
                        </a:rPr>
                        <a:t>Other specify</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GB" sz="1100" b="0" u="none" strike="noStrike" kern="1200" dirty="0">
                          <a:solidFill>
                            <a:srgbClr val="000000"/>
                          </a:solidFill>
                          <a:effectLst/>
                          <a:latin typeface="+mn-lt"/>
                          <a:ea typeface="+mn-ea"/>
                          <a:cs typeface="+mn-cs"/>
                        </a:rPr>
                        <a:t>12%</a:t>
                      </a: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782697848"/>
                  </a:ext>
                </a:extLst>
              </a:tr>
            </a:tbl>
          </a:graphicData>
        </a:graphic>
      </p:graphicFrame>
      <p:sp>
        <p:nvSpPr>
          <p:cNvPr id="6" name="Arrow: Right 5">
            <a:extLst>
              <a:ext uri="{FF2B5EF4-FFF2-40B4-BE49-F238E27FC236}">
                <a16:creationId xmlns:a16="http://schemas.microsoft.com/office/drawing/2014/main" xmlns="" id="{235E13DD-66D6-409B-A306-220F77B7883B}"/>
              </a:ext>
            </a:extLst>
          </p:cNvPr>
          <p:cNvSpPr/>
          <p:nvPr/>
        </p:nvSpPr>
        <p:spPr>
          <a:xfrm>
            <a:off x="503335" y="2204988"/>
            <a:ext cx="2910461" cy="452217"/>
          </a:xfrm>
          <a:prstGeom prst="rightArrow">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graphicFrame>
        <p:nvGraphicFramePr>
          <p:cNvPr id="13" name="Table 12">
            <a:extLst>
              <a:ext uri="{FF2B5EF4-FFF2-40B4-BE49-F238E27FC236}">
                <a16:creationId xmlns:a16="http://schemas.microsoft.com/office/drawing/2014/main" xmlns="" id="{09C246F2-D48E-4420-9EF8-A621B626CEC2}"/>
              </a:ext>
            </a:extLst>
          </p:cNvPr>
          <p:cNvGraphicFramePr>
            <a:graphicFrameLocks noGrp="1"/>
          </p:cNvGraphicFramePr>
          <p:nvPr>
            <p:extLst>
              <p:ext uri="{D42A27DB-BD31-4B8C-83A1-F6EECF244321}">
                <p14:modId xmlns:p14="http://schemas.microsoft.com/office/powerpoint/2010/main" val="2472747307"/>
              </p:ext>
            </p:extLst>
          </p:nvPr>
        </p:nvGraphicFramePr>
        <p:xfrm>
          <a:off x="3854679" y="1104922"/>
          <a:ext cx="2232612" cy="1387351"/>
        </p:xfrm>
        <a:graphic>
          <a:graphicData uri="http://schemas.openxmlformats.org/drawingml/2006/table">
            <a:tbl>
              <a:tblPr>
                <a:tableStyleId>{5C22544A-7EE6-4342-B048-85BDC9FD1C3A}</a:tableStyleId>
              </a:tblPr>
              <a:tblGrid>
                <a:gridCol w="1657846">
                  <a:extLst>
                    <a:ext uri="{9D8B030D-6E8A-4147-A177-3AD203B41FA5}">
                      <a16:colId xmlns:a16="http://schemas.microsoft.com/office/drawing/2014/main" xmlns="" val="1971930746"/>
                    </a:ext>
                  </a:extLst>
                </a:gridCol>
                <a:gridCol w="574766">
                  <a:extLst>
                    <a:ext uri="{9D8B030D-6E8A-4147-A177-3AD203B41FA5}">
                      <a16:colId xmlns:a16="http://schemas.microsoft.com/office/drawing/2014/main" xmlns="" val="2474988966"/>
                    </a:ext>
                  </a:extLst>
                </a:gridCol>
              </a:tblGrid>
              <a:tr h="349427">
                <a:tc gridSpan="2">
                  <a:txBody>
                    <a:bodyPr/>
                    <a:lstStyle/>
                    <a:p>
                      <a:pPr algn="l" fontAlgn="b"/>
                      <a:r>
                        <a:rPr lang="en-US" sz="1100" b="1" i="0" u="none" strike="noStrike" dirty="0">
                          <a:solidFill>
                            <a:schemeClr val="accent6"/>
                          </a:solidFill>
                          <a:effectLst/>
                          <a:latin typeface="+mn-lt"/>
                        </a:rPr>
                        <a:t>And where was the </a:t>
                      </a:r>
                      <a:r>
                        <a:rPr lang="en-US" sz="1100" b="1" i="0" u="sng" strike="noStrike" dirty="0">
                          <a:solidFill>
                            <a:schemeClr val="accent6"/>
                          </a:solidFill>
                          <a:effectLst/>
                          <a:latin typeface="+mn-lt"/>
                        </a:rPr>
                        <a:t>loan from?</a:t>
                      </a:r>
                    </a:p>
                  </a:txBody>
                  <a:tcPr marL="6694" marR="6694" marT="66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100" b="1" i="0" u="sng" strike="noStrike" dirty="0">
                        <a:solidFill>
                          <a:schemeClr val="accent6"/>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xmlns="" val="3064221847"/>
                  </a:ext>
                </a:extLst>
              </a:tr>
              <a:tr h="367226">
                <a:tc>
                  <a:txBody>
                    <a:bodyPr/>
                    <a:lstStyle/>
                    <a:p>
                      <a:pPr algn="l" fontAlgn="b"/>
                      <a:r>
                        <a:rPr lang="en-US" sz="1100" u="none" strike="noStrike" dirty="0">
                          <a:effectLst/>
                          <a:latin typeface="+mn-lt"/>
                        </a:rPr>
                        <a:t>Bank/MFI Sacco</a:t>
                      </a:r>
                      <a:endParaRPr lang="en-US" sz="1100" b="0" i="0" u="none" strike="noStrike" dirty="0">
                        <a:solidFill>
                          <a:srgbClr val="000000"/>
                        </a:solidFill>
                        <a:effectLst/>
                        <a:latin typeface="+mn-lt"/>
                      </a:endParaRPr>
                    </a:p>
                  </a:txBody>
                  <a:tcPr marL="6694" marR="6694" marT="6694"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dirty="0">
                          <a:solidFill>
                            <a:srgbClr val="000000"/>
                          </a:solidFill>
                          <a:effectLst/>
                          <a:latin typeface="+mn-lt"/>
                        </a:rPr>
                        <a:t>87%</a:t>
                      </a:r>
                    </a:p>
                  </a:txBody>
                  <a:tcPr marL="6694" marR="6694" marT="6694"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78242240"/>
                  </a:ext>
                </a:extLst>
              </a:tr>
              <a:tr h="339634">
                <a:tc>
                  <a:txBody>
                    <a:bodyPr/>
                    <a:lstStyle/>
                    <a:p>
                      <a:pPr algn="l" fontAlgn="b"/>
                      <a:r>
                        <a:rPr lang="en-GB" sz="1100" u="none" strike="noStrike" dirty="0">
                          <a:effectLst/>
                          <a:latin typeface="+mn-lt"/>
                        </a:rPr>
                        <a:t>Chama</a:t>
                      </a:r>
                      <a:endParaRPr lang="en-GB" sz="1100" b="0" i="0" u="none" strike="noStrike" dirty="0">
                        <a:solidFill>
                          <a:srgbClr val="000000"/>
                        </a:solidFill>
                        <a:effectLst/>
                        <a:latin typeface="+mn-lt"/>
                      </a:endParaRPr>
                    </a:p>
                  </a:txBody>
                  <a:tcPr marL="6694" marR="6694" marT="6694"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rgbClr val="000000"/>
                          </a:solidFill>
                          <a:effectLst/>
                          <a:latin typeface="+mn-lt"/>
                        </a:rPr>
                        <a:t>10%</a:t>
                      </a:r>
                    </a:p>
                  </a:txBody>
                  <a:tcPr marL="6694" marR="6694" marT="6694"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89876883"/>
                  </a:ext>
                </a:extLst>
              </a:tr>
              <a:tr h="331064">
                <a:tc>
                  <a:txBody>
                    <a:bodyPr/>
                    <a:lstStyle/>
                    <a:p>
                      <a:pPr algn="l" fontAlgn="b"/>
                      <a:r>
                        <a:rPr lang="en-GB" sz="1100" u="none" strike="noStrike" dirty="0">
                          <a:effectLst/>
                          <a:latin typeface="+mn-lt"/>
                        </a:rPr>
                        <a:t>Family / friends</a:t>
                      </a:r>
                      <a:endParaRPr lang="en-GB" sz="1100" b="0" i="0" u="none" strike="noStrike" dirty="0">
                        <a:solidFill>
                          <a:srgbClr val="000000"/>
                        </a:solidFill>
                        <a:effectLst/>
                        <a:latin typeface="+mn-lt"/>
                      </a:endParaRPr>
                    </a:p>
                  </a:txBody>
                  <a:tcPr marL="6694" marR="6694" marT="6694"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rgbClr val="000000"/>
                          </a:solidFill>
                          <a:effectLst/>
                          <a:latin typeface="+mn-lt"/>
                        </a:rPr>
                        <a:t>4%</a:t>
                      </a:r>
                    </a:p>
                  </a:txBody>
                  <a:tcPr marL="6694" marR="6694" marT="6694"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00966519"/>
                  </a:ext>
                </a:extLst>
              </a:tr>
            </a:tbl>
          </a:graphicData>
        </a:graphic>
      </p:graphicFrame>
      <p:graphicFrame>
        <p:nvGraphicFramePr>
          <p:cNvPr id="37" name="Table 36">
            <a:extLst>
              <a:ext uri="{FF2B5EF4-FFF2-40B4-BE49-F238E27FC236}">
                <a16:creationId xmlns:a16="http://schemas.microsoft.com/office/drawing/2014/main" xmlns="" id="{0D83C360-B1F2-488D-B832-125900726EE2}"/>
              </a:ext>
            </a:extLst>
          </p:cNvPr>
          <p:cNvGraphicFramePr>
            <a:graphicFrameLocks noGrp="1"/>
          </p:cNvGraphicFramePr>
          <p:nvPr>
            <p:extLst>
              <p:ext uri="{D42A27DB-BD31-4B8C-83A1-F6EECF244321}">
                <p14:modId xmlns:p14="http://schemas.microsoft.com/office/powerpoint/2010/main" val="1887850859"/>
              </p:ext>
            </p:extLst>
          </p:nvPr>
        </p:nvGraphicFramePr>
        <p:xfrm>
          <a:off x="3854678" y="2587987"/>
          <a:ext cx="2453611" cy="2055344"/>
        </p:xfrm>
        <a:graphic>
          <a:graphicData uri="http://schemas.openxmlformats.org/drawingml/2006/table">
            <a:tbl>
              <a:tblPr firstRow="1">
                <a:tableStyleId>{9D7B26C5-4107-4FEC-AEDC-1716B250A1EF}</a:tableStyleId>
              </a:tblPr>
              <a:tblGrid>
                <a:gridCol w="1675808">
                  <a:extLst>
                    <a:ext uri="{9D8B030D-6E8A-4147-A177-3AD203B41FA5}">
                      <a16:colId xmlns:a16="http://schemas.microsoft.com/office/drawing/2014/main" xmlns="" val="1535619866"/>
                    </a:ext>
                  </a:extLst>
                </a:gridCol>
                <a:gridCol w="777803">
                  <a:extLst>
                    <a:ext uri="{9D8B030D-6E8A-4147-A177-3AD203B41FA5}">
                      <a16:colId xmlns:a16="http://schemas.microsoft.com/office/drawing/2014/main" xmlns="" val="3706644983"/>
                    </a:ext>
                  </a:extLst>
                </a:gridCol>
              </a:tblGrid>
              <a:tr h="248842">
                <a:tc>
                  <a:txBody>
                    <a:bodyPr/>
                    <a:lstStyle/>
                    <a:p>
                      <a:pPr algn="l" fontAlgn="b"/>
                      <a:r>
                        <a:rPr lang="en-US" sz="1100" b="1" u="none" strike="noStrike" dirty="0">
                          <a:solidFill>
                            <a:schemeClr val="accent6"/>
                          </a:solidFill>
                          <a:effectLst/>
                          <a:latin typeface="+mn-lt"/>
                        </a:rPr>
                        <a:t>What was the loan for?</a:t>
                      </a:r>
                      <a:endParaRPr lang="en-GB" sz="1100" b="1" i="0" u="none" strike="noStrike" dirty="0">
                        <a:solidFill>
                          <a:schemeClr val="accent6"/>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solidFill>
                            <a:schemeClr val="accent6"/>
                          </a:solidFill>
                          <a:effectLst/>
                          <a:latin typeface="+mn-lt"/>
                        </a:rPr>
                        <a:t>n=71</a:t>
                      </a:r>
                      <a:endParaRPr lang="en-GB" sz="1100" b="1" i="0" u="none" strike="noStrike" dirty="0">
                        <a:solidFill>
                          <a:schemeClr val="accent6"/>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84970796"/>
                  </a:ext>
                </a:extLst>
              </a:tr>
              <a:tr h="248842">
                <a:tc>
                  <a:txBody>
                    <a:bodyPr/>
                    <a:lstStyle/>
                    <a:p>
                      <a:pPr marL="171450" indent="-171450" algn="l" fontAlgn="b">
                        <a:buFont typeface="Arial" panose="020B0604020202020204" pitchFamily="34" charset="0"/>
                        <a:buChar char="•"/>
                      </a:pPr>
                      <a:r>
                        <a:rPr lang="en-GB" sz="1100" b="0" u="none" strike="noStrike" dirty="0">
                          <a:solidFill>
                            <a:srgbClr val="000000"/>
                          </a:solidFill>
                          <a:effectLst/>
                          <a:latin typeface="+mn-lt"/>
                        </a:rPr>
                        <a:t>Building/repair</a:t>
                      </a:r>
                      <a:endParaRPr lang="en-GB" sz="1100" b="0" i="0" u="none" strike="noStrike" dirty="0">
                        <a:solidFill>
                          <a:srgbClr val="000000"/>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effectLst/>
                          <a:latin typeface="+mn-lt"/>
                        </a:rPr>
                        <a:t>70%</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73095967"/>
                  </a:ext>
                </a:extLst>
              </a:tr>
              <a:tr h="313450">
                <a:tc>
                  <a:txBody>
                    <a:bodyPr/>
                    <a:lstStyle/>
                    <a:p>
                      <a:pPr marL="171450" indent="-171450" algn="l" fontAlgn="b">
                        <a:buFont typeface="Arial" panose="020B0604020202020204" pitchFamily="34" charset="0"/>
                        <a:buChar char="•"/>
                      </a:pPr>
                      <a:r>
                        <a:rPr lang="en-GB" sz="1100" b="0" u="none" strike="noStrike" dirty="0">
                          <a:solidFill>
                            <a:srgbClr val="000000"/>
                          </a:solidFill>
                          <a:effectLst/>
                          <a:latin typeface="+mn-lt"/>
                        </a:rPr>
                        <a:t>Salaries</a:t>
                      </a:r>
                      <a:endParaRPr lang="en-GB" sz="1100" b="0" i="0" u="none" strike="noStrike" dirty="0">
                        <a:solidFill>
                          <a:srgbClr val="000000"/>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solidFill>
                            <a:srgbClr val="000000"/>
                          </a:solidFill>
                          <a:effectLst/>
                          <a:latin typeface="+mn-lt"/>
                        </a:rPr>
                        <a:t>42%</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35041212"/>
                  </a:ext>
                </a:extLst>
              </a:tr>
              <a:tr h="248842">
                <a:tc>
                  <a:txBody>
                    <a:bodyPr/>
                    <a:lstStyle/>
                    <a:p>
                      <a:pPr marL="171450" indent="-171450" algn="l" fontAlgn="b">
                        <a:buFont typeface="Arial" panose="020B0604020202020204" pitchFamily="34" charset="0"/>
                        <a:buChar char="•"/>
                      </a:pPr>
                      <a:r>
                        <a:rPr lang="en-GB" sz="1100" b="0" u="none" strike="noStrike" dirty="0">
                          <a:solidFill>
                            <a:srgbClr val="000000"/>
                          </a:solidFill>
                          <a:effectLst/>
                          <a:latin typeface="+mn-lt"/>
                        </a:rPr>
                        <a:t>Food for students</a:t>
                      </a:r>
                      <a:endParaRPr lang="en-GB" sz="1100" b="0" i="0" u="none" strike="noStrike" dirty="0">
                        <a:solidFill>
                          <a:srgbClr val="000000"/>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solidFill>
                            <a:srgbClr val="000000"/>
                          </a:solidFill>
                          <a:effectLst/>
                          <a:latin typeface="+mn-lt"/>
                        </a:rPr>
                        <a:t>17%</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368765985"/>
                  </a:ext>
                </a:extLst>
              </a:tr>
              <a:tr h="248842">
                <a:tc>
                  <a:txBody>
                    <a:bodyPr/>
                    <a:lstStyle/>
                    <a:p>
                      <a:pPr marL="171450" indent="-171450" algn="l" fontAlgn="b">
                        <a:buFont typeface="Arial" panose="020B0604020202020204" pitchFamily="34" charset="0"/>
                        <a:buChar char="•"/>
                      </a:pPr>
                      <a:r>
                        <a:rPr lang="en-GB" sz="1100" b="0" u="none" strike="noStrike" dirty="0">
                          <a:solidFill>
                            <a:srgbClr val="000000"/>
                          </a:solidFill>
                          <a:effectLst/>
                          <a:latin typeface="+mn-lt"/>
                        </a:rPr>
                        <a:t>Purchase of books</a:t>
                      </a:r>
                      <a:endParaRPr lang="en-GB" sz="1100" b="0" i="0" u="none" strike="noStrike" dirty="0">
                        <a:solidFill>
                          <a:srgbClr val="000000"/>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solidFill>
                            <a:srgbClr val="000000"/>
                          </a:solidFill>
                          <a:effectLst/>
                          <a:latin typeface="+mn-lt"/>
                        </a:rPr>
                        <a:t>14%</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71935208"/>
                  </a:ext>
                </a:extLst>
              </a:tr>
              <a:tr h="248842">
                <a:tc>
                  <a:txBody>
                    <a:bodyPr/>
                    <a:lstStyle/>
                    <a:p>
                      <a:pPr marL="171450" indent="-171450" algn="l" fontAlgn="b">
                        <a:buFont typeface="Arial" panose="020B0604020202020204" pitchFamily="34" charset="0"/>
                        <a:buChar char="•"/>
                      </a:pPr>
                      <a:r>
                        <a:rPr lang="en-GB" sz="1100" b="0" u="none" strike="noStrike" dirty="0">
                          <a:solidFill>
                            <a:srgbClr val="000000"/>
                          </a:solidFill>
                          <a:effectLst/>
                          <a:latin typeface="+mn-lt"/>
                        </a:rPr>
                        <a:t>Rent</a:t>
                      </a:r>
                      <a:endParaRPr lang="en-GB" sz="1100" b="0" i="0" u="none" strike="noStrike" dirty="0">
                        <a:solidFill>
                          <a:srgbClr val="000000"/>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solidFill>
                            <a:srgbClr val="000000"/>
                          </a:solidFill>
                          <a:effectLst/>
                          <a:latin typeface="+mn-lt"/>
                        </a:rPr>
                        <a:t>11%</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5918395"/>
                  </a:ext>
                </a:extLst>
              </a:tr>
              <a:tr h="248842">
                <a:tc>
                  <a:txBody>
                    <a:bodyPr/>
                    <a:lstStyle/>
                    <a:p>
                      <a:pPr marL="171450" indent="-171450" algn="l" fontAlgn="b">
                        <a:buFont typeface="Arial" panose="020B0604020202020204" pitchFamily="34" charset="0"/>
                        <a:buChar char="•"/>
                      </a:pPr>
                      <a:r>
                        <a:rPr lang="en-US" sz="1100" b="0" i="0" u="none" strike="noStrike" dirty="0">
                          <a:solidFill>
                            <a:srgbClr val="000000"/>
                          </a:solidFill>
                          <a:effectLst/>
                          <a:latin typeface="+mn-lt"/>
                        </a:rPr>
                        <a:t>Utilities</a:t>
                      </a: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1100" b="1" u="none" strike="noStrike" dirty="0">
                          <a:solidFill>
                            <a:srgbClr val="000000"/>
                          </a:solidFill>
                          <a:effectLst/>
                          <a:latin typeface="+mn-lt"/>
                        </a:rPr>
                        <a:t>7%</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71015347"/>
                  </a:ext>
                </a:extLst>
              </a:tr>
              <a:tr h="248842">
                <a:tc>
                  <a:txBody>
                    <a:bodyPr/>
                    <a:lstStyle/>
                    <a:p>
                      <a:pPr marL="171450" indent="-171450" algn="l" fontAlgn="b">
                        <a:buFont typeface="Arial" panose="020B0604020202020204" pitchFamily="34" charset="0"/>
                        <a:buChar char="•"/>
                      </a:pPr>
                      <a:r>
                        <a:rPr lang="en-GB" sz="1100" b="0" u="none" strike="noStrike" dirty="0">
                          <a:solidFill>
                            <a:srgbClr val="000000"/>
                          </a:solidFill>
                          <a:effectLst/>
                          <a:latin typeface="+mn-lt"/>
                        </a:rPr>
                        <a:t>Vehicles</a:t>
                      </a:r>
                      <a:endParaRPr lang="en-GB" sz="1100" b="0" i="0" u="none" strike="noStrike" dirty="0">
                        <a:solidFill>
                          <a:srgbClr val="000000"/>
                        </a:solidFill>
                        <a:effectLst/>
                        <a:latin typeface="+mn-lt"/>
                      </a:endParaRPr>
                    </a:p>
                  </a:txBody>
                  <a:tcPr marL="6694" marR="6694" marT="6694" marB="0" anchor="ctr">
                    <a:lnL>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r>
                        <a:rPr lang="en-GB" sz="1100" b="1" u="none" strike="noStrike" dirty="0">
                          <a:solidFill>
                            <a:srgbClr val="000000"/>
                          </a:solidFill>
                          <a:effectLst/>
                          <a:latin typeface="+mn-lt"/>
                        </a:rPr>
                        <a:t>6%</a:t>
                      </a:r>
                      <a:endParaRPr lang="en-GB" sz="1100" b="1" i="0" u="none" strike="noStrike" dirty="0">
                        <a:solidFill>
                          <a:srgbClr val="000000"/>
                        </a:solidFill>
                        <a:effectLst/>
                        <a:latin typeface="+mn-lt"/>
                      </a:endParaRPr>
                    </a:p>
                  </a:txBody>
                  <a:tcPr marL="6694" marR="6694" marT="6694" marB="0" anchor="ctr">
                    <a:lnL w="12700" cap="flat" cmpd="sng" algn="ctr">
                      <a:solidFill>
                        <a:schemeClr val="accent4"/>
                      </a:solid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048408018"/>
                  </a:ext>
                </a:extLst>
              </a:tr>
            </a:tbl>
          </a:graphicData>
        </a:graphic>
      </p:graphicFrame>
      <p:sp>
        <p:nvSpPr>
          <p:cNvPr id="33" name="Oval 32">
            <a:extLst>
              <a:ext uri="{FF2B5EF4-FFF2-40B4-BE49-F238E27FC236}">
                <a16:creationId xmlns:a16="http://schemas.microsoft.com/office/drawing/2014/main" xmlns="" id="{3885116B-D4EF-43FC-AFF9-421FFC30650C}"/>
              </a:ext>
            </a:extLst>
          </p:cNvPr>
          <p:cNvSpPr/>
          <p:nvPr/>
        </p:nvSpPr>
        <p:spPr>
          <a:xfrm>
            <a:off x="5687864" y="3111173"/>
            <a:ext cx="438995" cy="316841"/>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a:p>
        </p:txBody>
      </p:sp>
      <p:sp>
        <p:nvSpPr>
          <p:cNvPr id="38" name="TextBox 37">
            <a:extLst>
              <a:ext uri="{FF2B5EF4-FFF2-40B4-BE49-F238E27FC236}">
                <a16:creationId xmlns:a16="http://schemas.microsoft.com/office/drawing/2014/main" xmlns="" id="{3214D1BE-1FC2-436E-80A1-35D3BFF227DC}"/>
              </a:ext>
            </a:extLst>
          </p:cNvPr>
          <p:cNvSpPr txBox="1"/>
          <p:nvPr/>
        </p:nvSpPr>
        <p:spPr>
          <a:xfrm>
            <a:off x="401348" y="343340"/>
            <a:ext cx="7690872" cy="646331"/>
          </a:xfrm>
          <a:prstGeom prst="rect">
            <a:avLst/>
          </a:prstGeom>
          <a:noFill/>
        </p:spPr>
        <p:txBody>
          <a:bodyPr wrap="square">
            <a:spAutoFit/>
          </a:bodyPr>
          <a:lstStyle/>
          <a:p>
            <a:r>
              <a:rPr lang="en-GB" sz="1800" b="1" kern="1200" dirty="0">
                <a:solidFill>
                  <a:schemeClr val="accent2"/>
                </a:solidFill>
                <a:latin typeface="+mj-lt"/>
                <a:ea typeface="+mj-ea"/>
              </a:rPr>
              <a:t>Schools finance their operations from fees (94%). Loans are mainly from formal providers and used for infrastructure (70%). </a:t>
            </a:r>
            <a:endParaRPr lang="x-none" sz="1800" b="1" kern="1200" dirty="0">
              <a:solidFill>
                <a:schemeClr val="accent2"/>
              </a:solidFill>
              <a:latin typeface="+mj-lt"/>
              <a:ea typeface="+mj-ea"/>
            </a:endParaRPr>
          </a:p>
        </p:txBody>
      </p:sp>
      <p:sp>
        <p:nvSpPr>
          <p:cNvPr id="28" name="TextBox 27">
            <a:extLst>
              <a:ext uri="{FF2B5EF4-FFF2-40B4-BE49-F238E27FC236}">
                <a16:creationId xmlns:a16="http://schemas.microsoft.com/office/drawing/2014/main" xmlns="" id="{D7FD557C-F9A1-43DE-953B-FB2580A56F3D}"/>
              </a:ext>
            </a:extLst>
          </p:cNvPr>
          <p:cNvSpPr txBox="1"/>
          <p:nvPr/>
        </p:nvSpPr>
        <p:spPr>
          <a:xfrm>
            <a:off x="131492" y="4868101"/>
            <a:ext cx="1455230" cy="243785"/>
          </a:xfrm>
          <a:prstGeom prst="rect">
            <a:avLst/>
          </a:prstGeom>
          <a:noFill/>
          <a:ln>
            <a:noFill/>
          </a:ln>
        </p:spPr>
        <p:txBody>
          <a:bodyPr wrap="square" rtlCol="0">
            <a:spAutoFit/>
          </a:bodyPr>
          <a:lstStyle/>
          <a:p>
            <a:pPr algn="r"/>
            <a:r>
              <a:rPr lang="en-US" sz="984" i="1" dirty="0"/>
              <a:t>Owners/heads N=946 </a:t>
            </a:r>
            <a:endParaRPr lang="x-none" sz="984" i="1" dirty="0"/>
          </a:p>
        </p:txBody>
      </p:sp>
      <p:sp>
        <p:nvSpPr>
          <p:cNvPr id="30" name="TextBox 29">
            <a:extLst>
              <a:ext uri="{FF2B5EF4-FFF2-40B4-BE49-F238E27FC236}">
                <a16:creationId xmlns:a16="http://schemas.microsoft.com/office/drawing/2014/main" xmlns="" id="{8984BD2E-115E-4E36-A3D7-EC0D093E546F}"/>
              </a:ext>
            </a:extLst>
          </p:cNvPr>
          <p:cNvSpPr txBox="1"/>
          <p:nvPr/>
        </p:nvSpPr>
        <p:spPr>
          <a:xfrm>
            <a:off x="6643689" y="3689224"/>
            <a:ext cx="2071686" cy="584775"/>
          </a:xfrm>
          <a:prstGeom prst="rect">
            <a:avLst/>
          </a:prstGeom>
          <a:noFill/>
        </p:spPr>
        <p:txBody>
          <a:bodyPr wrap="square">
            <a:spAutoFit/>
          </a:bodyPr>
          <a:lstStyle/>
          <a:p>
            <a:r>
              <a:rPr lang="en-GB" sz="1600" b="1" kern="1200" dirty="0">
                <a:solidFill>
                  <a:schemeClr val="accent2"/>
                </a:solidFill>
                <a:latin typeface="+mn-lt"/>
                <a:ea typeface="+mj-ea"/>
              </a:rPr>
              <a:t>Loan median size was Kes. 300,000 </a:t>
            </a:r>
            <a:endParaRPr lang="x-none" sz="1600" dirty="0">
              <a:solidFill>
                <a:schemeClr val="accent2"/>
              </a:solidFill>
              <a:latin typeface="+mn-lt"/>
            </a:endParaRPr>
          </a:p>
        </p:txBody>
      </p:sp>
      <p:pic>
        <p:nvPicPr>
          <p:cNvPr id="3074" name="Picture 2" descr="Image result for median  icon">
            <a:extLst>
              <a:ext uri="{FF2B5EF4-FFF2-40B4-BE49-F238E27FC236}">
                <a16:creationId xmlns:a16="http://schemas.microsoft.com/office/drawing/2014/main" xmlns="" id="{9BEDB44B-2D0D-445C-9D55-630A09A60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727" y="1677493"/>
            <a:ext cx="2453610" cy="201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40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tats"/>
        <p:cNvGrpSpPr/>
        <p:nvPr/>
      </p:nvGrpSpPr>
      <p:grpSpPr>
        <a:xfrm>
          <a:off x="0" y="0"/>
          <a:ext cx="0" cy="0"/>
          <a:chOff x="0" y="0"/>
          <a:chExt cx="0" cy="0"/>
        </a:xfrm>
      </p:grpSpPr>
      <p:sp>
        <p:nvSpPr>
          <p:cNvPr id="6" name="Rectangle 5">
            <a:extLst>
              <a:ext uri="{FF2B5EF4-FFF2-40B4-BE49-F238E27FC236}">
                <a16:creationId xmlns:a16="http://schemas.microsoft.com/office/drawing/2014/main" xmlns="" id="{ABBBAC9A-EB40-8F4A-BA8D-118E2B50B400}"/>
              </a:ext>
            </a:extLst>
          </p:cNvPr>
          <p:cNvSpPr/>
          <p:nvPr/>
        </p:nvSpPr>
        <p:spPr>
          <a:xfrm>
            <a:off x="0" y="3314702"/>
            <a:ext cx="2261589" cy="1516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xmlns="" id="{1058CE11-0722-8E46-A936-D886A7DDF414}"/>
              </a:ext>
            </a:extLst>
          </p:cNvPr>
          <p:cNvPicPr>
            <a:picLocks noChangeAspect="1"/>
          </p:cNvPicPr>
          <p:nvPr/>
        </p:nvPicPr>
        <p:blipFill rotWithShape="1">
          <a:blip r:embed="rId3"/>
          <a:srcRect b="10877"/>
          <a:stretch/>
        </p:blipFill>
        <p:spPr>
          <a:xfrm>
            <a:off x="2261589" y="489562"/>
            <a:ext cx="6882410" cy="4653938"/>
          </a:xfrm>
          <a:prstGeom prst="rect">
            <a:avLst/>
          </a:prstGeom>
        </p:spPr>
      </p:pic>
      <p:sp>
        <p:nvSpPr>
          <p:cNvPr id="3" name="Body text copy"/>
          <p:cNvSpPr/>
          <p:nvPr/>
        </p:nvSpPr>
        <p:spPr>
          <a:xfrm>
            <a:off x="257866" y="3626408"/>
            <a:ext cx="6371534" cy="1027530"/>
          </a:xfrm>
          <a:prstGeom prst="rect">
            <a:avLst/>
          </a:prstGeom>
        </p:spPr>
        <p:txBody>
          <a:bodyPr spcFirstLastPara="0" lIns="66940" tIns="66940" rIns="66940" bIns="0" anchor="t"/>
          <a:lstStyle/>
          <a:p>
            <a:r>
              <a:rPr lang="en-GB" sz="4200" b="1" dirty="0">
                <a:solidFill>
                  <a:schemeClr val="accent1"/>
                </a:solidFill>
                <a:latin typeface="Century Gothic" panose="020B0502020202020204" pitchFamily="34" charset="0"/>
              </a:rPr>
              <a:t>Impact of COVID-19</a:t>
            </a:r>
          </a:p>
        </p:txBody>
      </p:sp>
    </p:spTree>
    <p:extLst>
      <p:ext uri="{BB962C8B-B14F-4D97-AF65-F5344CB8AC3E}">
        <p14:creationId xmlns:p14="http://schemas.microsoft.com/office/powerpoint/2010/main" val="182671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AB57A-722E-44C6-A4AA-49C3130C3206}"/>
              </a:ext>
            </a:extLst>
          </p:cNvPr>
          <p:cNvSpPr>
            <a:spLocks noGrp="1"/>
          </p:cNvSpPr>
          <p:nvPr>
            <p:ph type="title"/>
          </p:nvPr>
        </p:nvSpPr>
        <p:spPr>
          <a:xfrm>
            <a:off x="188302" y="399833"/>
            <a:ext cx="9099536" cy="583871"/>
          </a:xfrm>
        </p:spPr>
        <p:txBody>
          <a:bodyPr/>
          <a:lstStyle/>
          <a:p>
            <a:r>
              <a:rPr lang="en-GB" sz="1800" b="1" kern="1200" dirty="0">
                <a:solidFill>
                  <a:schemeClr val="accent2"/>
                </a:solidFill>
                <a:latin typeface="+mj-lt"/>
                <a:ea typeface="+mj-ea"/>
                <a:cs typeface="Arial"/>
                <a:sym typeface="Arial"/>
              </a:rPr>
              <a:t>Although 55% ran some learning activities when schools were closed, overall three quarters of teachers received no pay between April – September 2020</a:t>
            </a:r>
            <a:endParaRPr lang="x-none" sz="1800" b="1" kern="1200" dirty="0">
              <a:solidFill>
                <a:schemeClr val="accent2"/>
              </a:solidFill>
              <a:latin typeface="+mj-lt"/>
              <a:ea typeface="+mj-ea"/>
              <a:cs typeface="Arial"/>
              <a:sym typeface="Arial"/>
            </a:endParaRPr>
          </a:p>
        </p:txBody>
      </p:sp>
      <p:pic>
        <p:nvPicPr>
          <p:cNvPr id="4" name="Picture 3">
            <a:extLst>
              <a:ext uri="{FF2B5EF4-FFF2-40B4-BE49-F238E27FC236}">
                <a16:creationId xmlns:a16="http://schemas.microsoft.com/office/drawing/2014/main" xmlns="" id="{DEFE9203-6029-41D6-9398-42D4CA274D8B}"/>
              </a:ext>
            </a:extLst>
          </p:cNvPr>
          <p:cNvPicPr>
            <a:picLocks noChangeAspect="1"/>
          </p:cNvPicPr>
          <p:nvPr/>
        </p:nvPicPr>
        <p:blipFill>
          <a:blip r:embed="rId2"/>
          <a:stretch>
            <a:fillRect/>
          </a:stretch>
        </p:blipFill>
        <p:spPr>
          <a:xfrm>
            <a:off x="224790" y="2355179"/>
            <a:ext cx="3286562" cy="2378563"/>
          </a:xfrm>
          <a:prstGeom prst="rect">
            <a:avLst/>
          </a:prstGeom>
        </p:spPr>
      </p:pic>
      <p:sp>
        <p:nvSpPr>
          <p:cNvPr id="5" name="TextBox 4">
            <a:extLst>
              <a:ext uri="{FF2B5EF4-FFF2-40B4-BE49-F238E27FC236}">
                <a16:creationId xmlns:a16="http://schemas.microsoft.com/office/drawing/2014/main" xmlns="" id="{D40FFB1B-884B-44EB-8F48-4813E1610412}"/>
              </a:ext>
            </a:extLst>
          </p:cNvPr>
          <p:cNvSpPr txBox="1"/>
          <p:nvPr/>
        </p:nvSpPr>
        <p:spPr>
          <a:xfrm>
            <a:off x="323045" y="1422701"/>
            <a:ext cx="3290915" cy="738664"/>
          </a:xfrm>
          <a:prstGeom prst="rect">
            <a:avLst/>
          </a:prstGeom>
          <a:noFill/>
        </p:spPr>
        <p:txBody>
          <a:bodyPr wrap="square" rtlCol="0">
            <a:spAutoFit/>
          </a:bodyPr>
          <a:lstStyle/>
          <a:p>
            <a:r>
              <a:rPr lang="en-US" dirty="0">
                <a:solidFill>
                  <a:schemeClr val="accent2"/>
                </a:solidFill>
                <a:latin typeface="+mn-lt"/>
              </a:rPr>
              <a:t>Learning activities was mainly through WhatsApp for selected classes </a:t>
            </a:r>
            <a:endParaRPr lang="x-none" dirty="0">
              <a:solidFill>
                <a:schemeClr val="accent2"/>
              </a:solidFill>
              <a:latin typeface="+mn-lt"/>
            </a:endParaRPr>
          </a:p>
        </p:txBody>
      </p:sp>
      <p:grpSp>
        <p:nvGrpSpPr>
          <p:cNvPr id="19" name="Google Shape;1050;p28">
            <a:extLst>
              <a:ext uri="{FF2B5EF4-FFF2-40B4-BE49-F238E27FC236}">
                <a16:creationId xmlns:a16="http://schemas.microsoft.com/office/drawing/2014/main" xmlns="" id="{00DEB94C-4911-45F9-80B2-30819DAE8074}"/>
              </a:ext>
            </a:extLst>
          </p:cNvPr>
          <p:cNvGrpSpPr/>
          <p:nvPr/>
        </p:nvGrpSpPr>
        <p:grpSpPr>
          <a:xfrm>
            <a:off x="3679636" y="1167788"/>
            <a:ext cx="1952085" cy="3811836"/>
            <a:chOff x="1986855" y="525661"/>
            <a:chExt cx="2904417" cy="6124575"/>
          </a:xfrm>
        </p:grpSpPr>
        <p:pic>
          <p:nvPicPr>
            <p:cNvPr id="20" name="Google Shape;1051;p28">
              <a:extLst>
                <a:ext uri="{FF2B5EF4-FFF2-40B4-BE49-F238E27FC236}">
                  <a16:creationId xmlns:a16="http://schemas.microsoft.com/office/drawing/2014/main" xmlns="" id="{620592F7-AD18-4D81-9C49-CFE37594E1BC}"/>
                </a:ext>
              </a:extLst>
            </p:cNvPr>
            <p:cNvPicPr preferRelativeResize="0"/>
            <p:nvPr/>
          </p:nvPicPr>
          <p:blipFill rotWithShape="1">
            <a:blip r:embed="rId3">
              <a:alphaModFix/>
            </a:blip>
            <a:srcRect/>
            <a:stretch/>
          </p:blipFill>
          <p:spPr>
            <a:xfrm>
              <a:off x="2727757" y="525661"/>
              <a:ext cx="422686" cy="6050888"/>
            </a:xfrm>
            <a:prstGeom prst="rect">
              <a:avLst/>
            </a:prstGeom>
            <a:noFill/>
            <a:ln>
              <a:noFill/>
            </a:ln>
          </p:spPr>
        </p:pic>
        <p:pic>
          <p:nvPicPr>
            <p:cNvPr id="21" name="Google Shape;1052;p28">
              <a:extLst>
                <a:ext uri="{FF2B5EF4-FFF2-40B4-BE49-F238E27FC236}">
                  <a16:creationId xmlns:a16="http://schemas.microsoft.com/office/drawing/2014/main" xmlns="" id="{C811426E-B63A-4177-9D83-EE22F01A7E16}"/>
                </a:ext>
              </a:extLst>
            </p:cNvPr>
            <p:cNvPicPr preferRelativeResize="0"/>
            <p:nvPr/>
          </p:nvPicPr>
          <p:blipFill rotWithShape="1">
            <a:blip r:embed="rId4">
              <a:alphaModFix/>
            </a:blip>
            <a:srcRect/>
            <a:stretch/>
          </p:blipFill>
          <p:spPr>
            <a:xfrm>
              <a:off x="1986855" y="573286"/>
              <a:ext cx="723900" cy="723900"/>
            </a:xfrm>
            <a:prstGeom prst="rect">
              <a:avLst/>
            </a:prstGeom>
            <a:noFill/>
            <a:ln>
              <a:noFill/>
            </a:ln>
          </p:spPr>
        </p:pic>
        <p:pic>
          <p:nvPicPr>
            <p:cNvPr id="22" name="Google Shape;1053;p28">
              <a:extLst>
                <a:ext uri="{FF2B5EF4-FFF2-40B4-BE49-F238E27FC236}">
                  <a16:creationId xmlns:a16="http://schemas.microsoft.com/office/drawing/2014/main" xmlns="" id="{93911080-90C3-4A80-97F9-1A6690EE5D0B}"/>
                </a:ext>
              </a:extLst>
            </p:cNvPr>
            <p:cNvPicPr preferRelativeResize="0"/>
            <p:nvPr/>
          </p:nvPicPr>
          <p:blipFill rotWithShape="1">
            <a:blip r:embed="rId5">
              <a:alphaModFix/>
            </a:blip>
            <a:srcRect/>
            <a:stretch/>
          </p:blipFill>
          <p:spPr>
            <a:xfrm>
              <a:off x="1986855" y="3249811"/>
              <a:ext cx="723900" cy="723900"/>
            </a:xfrm>
            <a:prstGeom prst="rect">
              <a:avLst/>
            </a:prstGeom>
            <a:noFill/>
            <a:ln>
              <a:noFill/>
            </a:ln>
          </p:spPr>
        </p:pic>
        <p:pic>
          <p:nvPicPr>
            <p:cNvPr id="23" name="Google Shape;1054;p28">
              <a:extLst>
                <a:ext uri="{FF2B5EF4-FFF2-40B4-BE49-F238E27FC236}">
                  <a16:creationId xmlns:a16="http://schemas.microsoft.com/office/drawing/2014/main" xmlns="" id="{BE2B7D09-B2F2-4C1A-874F-AAEDAA9F466B}"/>
                </a:ext>
              </a:extLst>
            </p:cNvPr>
            <p:cNvPicPr preferRelativeResize="0"/>
            <p:nvPr/>
          </p:nvPicPr>
          <p:blipFill rotWithShape="1">
            <a:blip r:embed="rId6">
              <a:alphaModFix/>
            </a:blip>
            <a:srcRect/>
            <a:stretch/>
          </p:blipFill>
          <p:spPr>
            <a:xfrm>
              <a:off x="1986855" y="5926336"/>
              <a:ext cx="723900" cy="723900"/>
            </a:xfrm>
            <a:prstGeom prst="rect">
              <a:avLst/>
            </a:prstGeom>
            <a:noFill/>
            <a:ln>
              <a:noFill/>
            </a:ln>
          </p:spPr>
        </p:pic>
        <p:pic>
          <p:nvPicPr>
            <p:cNvPr id="24" name="Google Shape;1055;p28">
              <a:extLst>
                <a:ext uri="{FF2B5EF4-FFF2-40B4-BE49-F238E27FC236}">
                  <a16:creationId xmlns:a16="http://schemas.microsoft.com/office/drawing/2014/main" xmlns="" id="{2E890B6F-377B-424F-874B-5716C78DE978}"/>
                </a:ext>
              </a:extLst>
            </p:cNvPr>
            <p:cNvPicPr preferRelativeResize="0"/>
            <p:nvPr/>
          </p:nvPicPr>
          <p:blipFill rotWithShape="1">
            <a:blip r:embed="rId7">
              <a:alphaModFix/>
            </a:blip>
            <a:srcRect/>
            <a:stretch/>
          </p:blipFill>
          <p:spPr>
            <a:xfrm rot="5400000">
              <a:off x="1472505" y="2230636"/>
              <a:ext cx="1755823" cy="60070"/>
            </a:xfrm>
            <a:prstGeom prst="rect">
              <a:avLst/>
            </a:prstGeom>
            <a:noFill/>
            <a:ln>
              <a:noFill/>
            </a:ln>
          </p:spPr>
        </p:pic>
        <p:pic>
          <p:nvPicPr>
            <p:cNvPr id="25" name="Google Shape;1056;p28">
              <a:extLst>
                <a:ext uri="{FF2B5EF4-FFF2-40B4-BE49-F238E27FC236}">
                  <a16:creationId xmlns:a16="http://schemas.microsoft.com/office/drawing/2014/main" xmlns="" id="{C5F17C1E-F1EA-46CF-BC28-C5BB0E62574B}"/>
                </a:ext>
              </a:extLst>
            </p:cNvPr>
            <p:cNvPicPr preferRelativeResize="0"/>
            <p:nvPr/>
          </p:nvPicPr>
          <p:blipFill rotWithShape="1">
            <a:blip r:embed="rId8">
              <a:alphaModFix/>
            </a:blip>
            <a:srcRect/>
            <a:stretch/>
          </p:blipFill>
          <p:spPr>
            <a:xfrm rot="5400000">
              <a:off x="1472505" y="4907161"/>
              <a:ext cx="1755823" cy="60070"/>
            </a:xfrm>
            <a:prstGeom prst="rect">
              <a:avLst/>
            </a:prstGeom>
            <a:noFill/>
            <a:ln>
              <a:noFill/>
            </a:ln>
          </p:spPr>
        </p:pic>
        <p:sp>
          <p:nvSpPr>
            <p:cNvPr id="26" name="Google Shape;1057;p28">
              <a:extLst>
                <a:ext uri="{FF2B5EF4-FFF2-40B4-BE49-F238E27FC236}">
                  <a16:creationId xmlns:a16="http://schemas.microsoft.com/office/drawing/2014/main" xmlns="" id="{7736D2F7-7FAA-4AE1-812C-53F8F35BC484}"/>
                </a:ext>
              </a:extLst>
            </p:cNvPr>
            <p:cNvSpPr/>
            <p:nvPr/>
          </p:nvSpPr>
          <p:spPr>
            <a:xfrm>
              <a:off x="3071997" y="535186"/>
              <a:ext cx="1714500" cy="933450"/>
            </a:xfrm>
            <a:prstGeom prst="rect">
              <a:avLst/>
            </a:prstGeom>
            <a:noFill/>
            <a:ln>
              <a:noFill/>
            </a:ln>
          </p:spPr>
          <p:txBody>
            <a:bodyPr spcFirstLastPara="1" wrap="square" lIns="47625" tIns="47625" rIns="47625" bIns="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accent4"/>
                  </a:solidFill>
                  <a:latin typeface="Montserrat"/>
                  <a:ea typeface="Montserrat"/>
                  <a:cs typeface="Montserrat"/>
                  <a:sym typeface="Montserrat"/>
                </a:rPr>
                <a:t>3%</a:t>
              </a:r>
              <a:endParaRPr/>
            </a:p>
          </p:txBody>
        </p:sp>
        <p:sp>
          <p:nvSpPr>
            <p:cNvPr id="27" name="Google Shape;1058;p28">
              <a:extLst>
                <a:ext uri="{FF2B5EF4-FFF2-40B4-BE49-F238E27FC236}">
                  <a16:creationId xmlns:a16="http://schemas.microsoft.com/office/drawing/2014/main" xmlns="" id="{D0D3BBB5-2EBE-4E8F-9060-9DAD0A623A10}"/>
                </a:ext>
              </a:extLst>
            </p:cNvPr>
            <p:cNvSpPr/>
            <p:nvPr/>
          </p:nvSpPr>
          <p:spPr>
            <a:xfrm>
              <a:off x="3071997" y="1211064"/>
              <a:ext cx="1819275" cy="885825"/>
            </a:xfrm>
            <a:prstGeom prst="rect">
              <a:avLst/>
            </a:prstGeom>
            <a:noFill/>
            <a:ln>
              <a:noFill/>
            </a:ln>
          </p:spPr>
          <p:txBody>
            <a:bodyPr spcFirstLastPara="1" wrap="square" lIns="47625" tIns="47625" rIns="47625" bIns="0" anchor="t" anchorCtr="0">
              <a:noAutofit/>
            </a:bodyPr>
            <a:lstStyle/>
            <a:p>
              <a:pPr marL="0" marR="0" lvl="0" indent="0" algn="l" rtl="0">
                <a:lnSpc>
                  <a:spcPct val="125000"/>
                </a:lnSpc>
                <a:spcBef>
                  <a:spcPts val="0"/>
                </a:spcBef>
                <a:spcAft>
                  <a:spcPts val="0"/>
                </a:spcAft>
                <a:buNone/>
              </a:pPr>
              <a:r>
                <a:rPr lang="en-GB" sz="1000" b="0" i="0" u="none" strike="noStrike" cap="none" dirty="0">
                  <a:solidFill>
                    <a:srgbClr val="000000"/>
                  </a:solidFill>
                  <a:latin typeface="+mn-lt"/>
                  <a:ea typeface="Roboto"/>
                  <a:cs typeface="Roboto"/>
                  <a:sym typeface="Roboto"/>
                </a:rPr>
                <a:t>Received full salary for April to September 2020 </a:t>
              </a:r>
              <a:endParaRPr dirty="0">
                <a:latin typeface="+mn-lt"/>
              </a:endParaRPr>
            </a:p>
          </p:txBody>
        </p:sp>
        <p:sp>
          <p:nvSpPr>
            <p:cNvPr id="28" name="Google Shape;1059;p28">
              <a:extLst>
                <a:ext uri="{FF2B5EF4-FFF2-40B4-BE49-F238E27FC236}">
                  <a16:creationId xmlns:a16="http://schemas.microsoft.com/office/drawing/2014/main" xmlns="" id="{768D8408-3F60-4E33-9C25-AAA0A3E0D989}"/>
                </a:ext>
              </a:extLst>
            </p:cNvPr>
            <p:cNvSpPr/>
            <p:nvPr/>
          </p:nvSpPr>
          <p:spPr>
            <a:xfrm>
              <a:off x="3071997" y="2973587"/>
              <a:ext cx="1714500" cy="933450"/>
            </a:xfrm>
            <a:prstGeom prst="rect">
              <a:avLst/>
            </a:prstGeom>
            <a:noFill/>
            <a:ln>
              <a:noFill/>
            </a:ln>
          </p:spPr>
          <p:txBody>
            <a:bodyPr spcFirstLastPara="1" wrap="square" lIns="47625" tIns="47625" rIns="47625" bIns="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accent4"/>
                  </a:solidFill>
                  <a:latin typeface="Montserrat"/>
                  <a:ea typeface="Montserrat"/>
                  <a:cs typeface="Montserrat"/>
                  <a:sym typeface="Montserrat"/>
                </a:rPr>
                <a:t>23%</a:t>
              </a:r>
              <a:endParaRPr/>
            </a:p>
          </p:txBody>
        </p:sp>
        <p:sp>
          <p:nvSpPr>
            <p:cNvPr id="29" name="Google Shape;1060;p28">
              <a:extLst>
                <a:ext uri="{FF2B5EF4-FFF2-40B4-BE49-F238E27FC236}">
                  <a16:creationId xmlns:a16="http://schemas.microsoft.com/office/drawing/2014/main" xmlns="" id="{A83AD4BC-70CF-4222-A8D3-80FD6693F22C}"/>
                </a:ext>
              </a:extLst>
            </p:cNvPr>
            <p:cNvSpPr/>
            <p:nvPr/>
          </p:nvSpPr>
          <p:spPr>
            <a:xfrm>
              <a:off x="3071997" y="3726061"/>
              <a:ext cx="1819275" cy="628651"/>
            </a:xfrm>
            <a:prstGeom prst="rect">
              <a:avLst/>
            </a:prstGeom>
            <a:noFill/>
            <a:ln>
              <a:noFill/>
            </a:ln>
          </p:spPr>
          <p:txBody>
            <a:bodyPr spcFirstLastPara="1" wrap="square" lIns="47625" tIns="47625" rIns="47625" bIns="0" anchor="t" anchorCtr="0">
              <a:noAutofit/>
            </a:bodyPr>
            <a:lstStyle/>
            <a:p>
              <a:pPr marL="0" marR="0" lvl="0" indent="0" algn="l" rtl="0">
                <a:lnSpc>
                  <a:spcPct val="125000"/>
                </a:lnSpc>
                <a:spcBef>
                  <a:spcPts val="0"/>
                </a:spcBef>
                <a:spcAft>
                  <a:spcPts val="0"/>
                </a:spcAft>
                <a:buNone/>
              </a:pPr>
              <a:r>
                <a:rPr lang="en-GB" sz="1000" b="0" i="0" u="none" strike="noStrike" cap="none">
                  <a:solidFill>
                    <a:srgbClr val="121212"/>
                  </a:solidFill>
                  <a:latin typeface="+mn-lt"/>
                  <a:ea typeface="Roboto"/>
                  <a:cs typeface="Roboto"/>
                  <a:sym typeface="Roboto"/>
                </a:rPr>
                <a:t>Part salary for April to September 2020</a:t>
              </a:r>
              <a:endParaRPr>
                <a:latin typeface="+mn-lt"/>
              </a:endParaRPr>
            </a:p>
          </p:txBody>
        </p:sp>
        <p:sp>
          <p:nvSpPr>
            <p:cNvPr id="30" name="Google Shape;1061;p28">
              <a:extLst>
                <a:ext uri="{FF2B5EF4-FFF2-40B4-BE49-F238E27FC236}">
                  <a16:creationId xmlns:a16="http://schemas.microsoft.com/office/drawing/2014/main" xmlns="" id="{07B808FC-B0C8-4382-BC79-AC33063D86C5}"/>
                </a:ext>
              </a:extLst>
            </p:cNvPr>
            <p:cNvSpPr/>
            <p:nvPr/>
          </p:nvSpPr>
          <p:spPr>
            <a:xfrm>
              <a:off x="3071996" y="4937196"/>
              <a:ext cx="1714500" cy="933450"/>
            </a:xfrm>
            <a:prstGeom prst="rect">
              <a:avLst/>
            </a:prstGeom>
            <a:noFill/>
            <a:ln>
              <a:noFill/>
            </a:ln>
          </p:spPr>
          <p:txBody>
            <a:bodyPr spcFirstLastPara="1" wrap="square" lIns="47625" tIns="47625" rIns="47625" bIns="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accent4"/>
                  </a:solidFill>
                  <a:latin typeface="Montserrat"/>
                  <a:ea typeface="Montserrat"/>
                  <a:cs typeface="Montserrat"/>
                  <a:sym typeface="Montserrat"/>
                </a:rPr>
                <a:t>74%</a:t>
              </a:r>
              <a:endParaRPr/>
            </a:p>
          </p:txBody>
        </p:sp>
        <p:sp>
          <p:nvSpPr>
            <p:cNvPr id="31" name="Google Shape;1062;p28">
              <a:extLst>
                <a:ext uri="{FF2B5EF4-FFF2-40B4-BE49-F238E27FC236}">
                  <a16:creationId xmlns:a16="http://schemas.microsoft.com/office/drawing/2014/main" xmlns="" id="{1D57E71A-7A4F-48AD-B00C-ACB56896475F}"/>
                </a:ext>
              </a:extLst>
            </p:cNvPr>
            <p:cNvSpPr/>
            <p:nvPr/>
          </p:nvSpPr>
          <p:spPr>
            <a:xfrm>
              <a:off x="3071996" y="5676235"/>
              <a:ext cx="1714500" cy="628651"/>
            </a:xfrm>
            <a:prstGeom prst="rect">
              <a:avLst/>
            </a:prstGeom>
            <a:noFill/>
            <a:ln>
              <a:noFill/>
            </a:ln>
          </p:spPr>
          <p:txBody>
            <a:bodyPr spcFirstLastPara="1" wrap="square" lIns="47625" tIns="47625" rIns="47625" bIns="0" anchor="t" anchorCtr="0">
              <a:noAutofit/>
            </a:bodyPr>
            <a:lstStyle/>
            <a:p>
              <a:pPr marL="0" marR="0" lvl="0" indent="0" algn="l" rtl="0">
                <a:lnSpc>
                  <a:spcPct val="125000"/>
                </a:lnSpc>
                <a:spcBef>
                  <a:spcPts val="0"/>
                </a:spcBef>
                <a:spcAft>
                  <a:spcPts val="0"/>
                </a:spcAft>
                <a:buNone/>
              </a:pPr>
              <a:r>
                <a:rPr lang="en-GB" sz="1000" b="0" i="0" u="none" strike="noStrike" cap="none">
                  <a:solidFill>
                    <a:srgbClr val="121212"/>
                  </a:solidFill>
                  <a:latin typeface="+mn-lt"/>
                  <a:ea typeface="Roboto"/>
                  <a:cs typeface="Roboto"/>
                  <a:sym typeface="Roboto"/>
                </a:rPr>
                <a:t>No salary at all for  April to September</a:t>
              </a:r>
              <a:endParaRPr sz="1000" b="0" i="0" u="none" strike="noStrike" cap="none">
                <a:solidFill>
                  <a:srgbClr val="121212"/>
                </a:solidFill>
                <a:latin typeface="+mn-lt"/>
                <a:ea typeface="Roboto"/>
                <a:cs typeface="Roboto"/>
                <a:sym typeface="Roboto"/>
              </a:endParaRPr>
            </a:p>
          </p:txBody>
        </p:sp>
      </p:grpSp>
      <p:sp>
        <p:nvSpPr>
          <p:cNvPr id="32" name="TextBox 31">
            <a:extLst>
              <a:ext uri="{FF2B5EF4-FFF2-40B4-BE49-F238E27FC236}">
                <a16:creationId xmlns:a16="http://schemas.microsoft.com/office/drawing/2014/main" xmlns="" id="{C50CD3C7-41FD-4B66-979C-3EAEB8E768BF}"/>
              </a:ext>
            </a:extLst>
          </p:cNvPr>
          <p:cNvSpPr txBox="1"/>
          <p:nvPr/>
        </p:nvSpPr>
        <p:spPr>
          <a:xfrm>
            <a:off x="5863088" y="1251450"/>
            <a:ext cx="3168453" cy="1692771"/>
          </a:xfrm>
          <a:prstGeom prst="rect">
            <a:avLst/>
          </a:prstGeom>
          <a:noFill/>
        </p:spPr>
        <p:txBody>
          <a:bodyPr wrap="square" rtlCol="0">
            <a:spAutoFit/>
          </a:bodyPr>
          <a:lstStyle/>
          <a:p>
            <a:pPr marL="285750" indent="-285750">
              <a:buFont typeface="Courier New" panose="02070309020205020404" pitchFamily="49" charset="0"/>
              <a:buChar char="o"/>
            </a:pPr>
            <a:r>
              <a:rPr lang="en-US" dirty="0">
                <a:latin typeface="+mn-lt"/>
              </a:rPr>
              <a:t>Owners estimated that close to </a:t>
            </a:r>
            <a:r>
              <a:rPr lang="en-US" sz="2000" b="1" dirty="0">
                <a:latin typeface="+mn-lt"/>
              </a:rPr>
              <a:t>90%</a:t>
            </a:r>
            <a:r>
              <a:rPr lang="en-US" dirty="0">
                <a:latin typeface="+mn-lt"/>
              </a:rPr>
              <a:t> of teachers would resume in January 2020.</a:t>
            </a:r>
          </a:p>
          <a:p>
            <a:pPr marL="285750" indent="-285750">
              <a:buFont typeface="Courier New" panose="02070309020205020404" pitchFamily="49" charset="0"/>
              <a:buChar char="o"/>
            </a:pPr>
            <a:endParaRPr lang="en-US" dirty="0">
              <a:latin typeface="+mn-lt"/>
            </a:endParaRPr>
          </a:p>
          <a:p>
            <a:pPr marL="285750" indent="-285750">
              <a:buFont typeface="Courier New" panose="02070309020205020404" pitchFamily="49" charset="0"/>
              <a:buChar char="o"/>
            </a:pPr>
            <a:r>
              <a:rPr lang="en-US" dirty="0">
                <a:latin typeface="+mn-lt"/>
              </a:rPr>
              <a:t>Replacement of teachers was not a concern for all owners</a:t>
            </a:r>
            <a:endParaRPr lang="x-none" dirty="0">
              <a:latin typeface="+mn-lt"/>
            </a:endParaRPr>
          </a:p>
          <a:p>
            <a:r>
              <a:rPr lang="en-US" dirty="0">
                <a:latin typeface="+mn-lt"/>
              </a:rPr>
              <a:t>  </a:t>
            </a:r>
            <a:endParaRPr lang="x-none" dirty="0">
              <a:latin typeface="+mn-lt"/>
            </a:endParaRPr>
          </a:p>
        </p:txBody>
      </p:sp>
      <p:sp>
        <p:nvSpPr>
          <p:cNvPr id="33" name="TextBox 32">
            <a:extLst>
              <a:ext uri="{FF2B5EF4-FFF2-40B4-BE49-F238E27FC236}">
                <a16:creationId xmlns:a16="http://schemas.microsoft.com/office/drawing/2014/main" xmlns="" id="{68E47F1A-4E1C-4A74-8328-4E63739F6ACC}"/>
              </a:ext>
            </a:extLst>
          </p:cNvPr>
          <p:cNvSpPr txBox="1"/>
          <p:nvPr/>
        </p:nvSpPr>
        <p:spPr>
          <a:xfrm>
            <a:off x="131492" y="4868101"/>
            <a:ext cx="1455230" cy="243785"/>
          </a:xfrm>
          <a:prstGeom prst="rect">
            <a:avLst/>
          </a:prstGeom>
          <a:noFill/>
          <a:ln>
            <a:noFill/>
          </a:ln>
        </p:spPr>
        <p:txBody>
          <a:bodyPr wrap="square" rtlCol="0">
            <a:spAutoFit/>
          </a:bodyPr>
          <a:lstStyle/>
          <a:p>
            <a:pPr algn="r"/>
            <a:r>
              <a:rPr lang="en-US" sz="984" i="1" dirty="0"/>
              <a:t>Owners/heads N=946 </a:t>
            </a:r>
            <a:endParaRPr lang="x-none" sz="984" i="1" dirty="0"/>
          </a:p>
        </p:txBody>
      </p:sp>
      <p:pic>
        <p:nvPicPr>
          <p:cNvPr id="3" name="Picture 2">
            <a:extLst>
              <a:ext uri="{FF2B5EF4-FFF2-40B4-BE49-F238E27FC236}">
                <a16:creationId xmlns:a16="http://schemas.microsoft.com/office/drawing/2014/main" xmlns="" id="{3B1ED38B-C999-6242-8454-FD19001A6DE7}"/>
              </a:ext>
            </a:extLst>
          </p:cNvPr>
          <p:cNvPicPr>
            <a:picLocks noChangeAspect="1"/>
          </p:cNvPicPr>
          <p:nvPr/>
        </p:nvPicPr>
        <p:blipFill>
          <a:blip r:embed="rId9"/>
          <a:stretch>
            <a:fillRect/>
          </a:stretch>
        </p:blipFill>
        <p:spPr>
          <a:xfrm>
            <a:off x="6259090" y="2745257"/>
            <a:ext cx="2480813" cy="2388931"/>
          </a:xfrm>
          <a:prstGeom prst="rect">
            <a:avLst/>
          </a:prstGeom>
        </p:spPr>
      </p:pic>
    </p:spTree>
    <p:extLst>
      <p:ext uri="{BB962C8B-B14F-4D97-AF65-F5344CB8AC3E}">
        <p14:creationId xmlns:p14="http://schemas.microsoft.com/office/powerpoint/2010/main" val="2861328819"/>
      </p:ext>
    </p:extLst>
  </p:cSld>
  <p:clrMapOvr>
    <a:masterClrMapping/>
  </p:clrMapOvr>
</p:sld>
</file>

<file path=ppt/theme/theme1.xml><?xml version="1.0" encoding="utf-8"?>
<a:theme xmlns:a="http://schemas.openxmlformats.org/drawingml/2006/main" name="Intellectual Property Thesis by Slidesgo">
  <a:themeElements>
    <a:clrScheme name="Custom 6">
      <a:dk1>
        <a:srgbClr val="000000"/>
      </a:dk1>
      <a:lt1>
        <a:srgbClr val="FFFFFF"/>
      </a:lt1>
      <a:dk2>
        <a:srgbClr val="263238"/>
      </a:dk2>
      <a:lt2>
        <a:srgbClr val="EEEEEE"/>
      </a:lt2>
      <a:accent1>
        <a:srgbClr val="FFCD34"/>
      </a:accent1>
      <a:accent2>
        <a:srgbClr val="0E6AA3"/>
      </a:accent2>
      <a:accent3>
        <a:srgbClr val="1C2F5E"/>
      </a:accent3>
      <a:accent4>
        <a:srgbClr val="D88A4A"/>
      </a:accent4>
      <a:accent5>
        <a:srgbClr val="EBEBEB"/>
      </a:accent5>
      <a:accent6>
        <a:srgbClr val="51C5E4"/>
      </a:accent6>
      <a:hlink>
        <a:srgbClr val="000000"/>
      </a:hlink>
      <a:folHlink>
        <a:srgbClr val="0097A7"/>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2A5033D498544B91B2FE09172678B6" ma:contentTypeVersion="12" ma:contentTypeDescription="Create a new document." ma:contentTypeScope="" ma:versionID="58885d3a5e7f09ab22ac7e884254bd01">
  <xsd:schema xmlns:xsd="http://www.w3.org/2001/XMLSchema" xmlns:xs="http://www.w3.org/2001/XMLSchema" xmlns:p="http://schemas.microsoft.com/office/2006/metadata/properties" xmlns:ns2="5cf6d925-1da3-4b86-b99b-aef7db81f27d" xmlns:ns3="685fd050-ea86-4a27-aa36-f0dcb78fcbc2" targetNamespace="http://schemas.microsoft.com/office/2006/metadata/properties" ma:root="true" ma:fieldsID="62de4d79a50d1c2f7700546caf6720ce" ns2:_="" ns3:_="">
    <xsd:import namespace="5cf6d925-1da3-4b86-b99b-aef7db81f27d"/>
    <xsd:import namespace="685fd050-ea86-4a27-aa36-f0dcb78fcb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6d925-1da3-4b86-b99b-aef7db81f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5fd050-ea86-4a27-aa36-f0dcb78fcb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8F6C9E-1C7E-498D-872B-FD1A697EB3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f6d925-1da3-4b86-b99b-aef7db81f27d"/>
    <ds:schemaRef ds:uri="685fd050-ea86-4a27-aa36-f0dcb78fcb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C11386-D8D8-47D9-BB17-AA66A458AA3E}">
  <ds:schemaRefs>
    <ds:schemaRef ds:uri="http://schemas.microsoft.com/sharepoint/v3/contenttype/forms"/>
  </ds:schemaRefs>
</ds:datastoreItem>
</file>

<file path=customXml/itemProps3.xml><?xml version="1.0" encoding="utf-8"?>
<ds:datastoreItem xmlns:ds="http://schemas.openxmlformats.org/officeDocument/2006/customXml" ds:itemID="{5CD1E103-960B-403C-9A66-CDBF555E2D39}">
  <ds:schemaRefs>
    <ds:schemaRef ds:uri="5cf6d925-1da3-4b86-b99b-aef7db81f27d"/>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685fd050-ea86-4a27-aa36-f0dcb78fcbc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2050</TotalTime>
  <Words>3143</Words>
  <Application>Microsoft Macintosh PowerPoint</Application>
  <PresentationFormat>On-screen Show (16:9)</PresentationFormat>
  <Paragraphs>469</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Aharoni</vt:lpstr>
      <vt:lpstr>Calibri</vt:lpstr>
      <vt:lpstr>Century Gothic</vt:lpstr>
      <vt:lpstr>Intellectual Property Thesis by Slidesgo</vt:lpstr>
      <vt:lpstr>PowerPoint Presentation</vt:lpstr>
      <vt:lpstr>PowerPoint Presentation</vt:lpstr>
      <vt:lpstr>Low cost private schools dot the education provision in Kenya</vt:lpstr>
      <vt:lpstr>PowerPoint Presentation</vt:lpstr>
      <vt:lpstr>PowerPoint Presentation</vt:lpstr>
      <vt:lpstr>PowerPoint Presentation</vt:lpstr>
      <vt:lpstr>PowerPoint Presentation</vt:lpstr>
      <vt:lpstr>PowerPoint Presentation</vt:lpstr>
      <vt:lpstr>Although 55% ran some learning activities when schools were closed, overall three quarters of teachers received no pay between April – September 2020</vt:lpstr>
      <vt:lpstr>8 out of 10  teachers have accumulated more debt during this period. Although a half to on some casual jobs, the majority reported a drop in income   </vt:lpstr>
      <vt:lpstr>PowerPoint Presentation</vt:lpstr>
      <vt:lpstr>PowerPoint Presentation</vt:lpstr>
      <vt:lpstr>PowerPoint Presentation</vt:lpstr>
      <vt:lpstr>PowerPoint Presentation</vt:lpstr>
      <vt:lpstr>PowerPoint Presentation</vt:lpstr>
      <vt:lpstr>Reopening presents significant financial demands for meeting the safety needs and financing normal operations</vt:lpstr>
      <vt:lpstr>Both female and male owned schools will struggle to recover</vt:lpstr>
      <vt:lpstr>Financial issues</vt:lpstr>
      <vt:lpstr>Only 2% of the schools were unlikely  to reopen. Of schools that will reopen, 6 in every 10 schools will have less students than they had when they closed </vt:lpstr>
      <vt:lpstr>9 out of 10 teachers have already resumed/likely to resume teaching in the same school.  A contributing factor is that 6 in 10 of the teachers indicate its unlikely/uncertain to get a job in a different school.</vt:lpstr>
      <vt:lpstr>PowerPoint Presentation</vt:lpstr>
      <vt:lpstr>More than half of the schools (57%) will require financial assistance. 47% of all schools would like the government to help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Matiko</dc:creator>
  <cp:lastModifiedBy>Nancy Okwengu</cp:lastModifiedBy>
  <cp:revision>127</cp:revision>
  <cp:lastPrinted>2021-02-24T05:57:51Z</cp:lastPrinted>
  <dcterms:modified xsi:type="dcterms:W3CDTF">2021-02-24T10:52:51Z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0x010100612A5033D498544B91B2FE09172678B6</vt:lpwstr>
  </property>
</Properties>
</file>